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1" d="100"/>
          <a:sy n="81" d="100"/>
        </p:scale>
        <p:origin x="8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10/21/2019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Traditional Data Mining Life Cycle</a:t>
            </a:r>
            <a:br>
              <a:rPr lang="en-US" dirty="0"/>
            </a:br>
            <a:endParaRPr lang="en-US" sz="1200" dirty="0"/>
          </a:p>
        </p:txBody>
      </p:sp>
      <p:sp>
        <p:nvSpPr>
          <p:cNvPr id="3" name="Subtitle 2"/>
          <p:cNvSpPr>
            <a:spLocks noGrp="1"/>
          </p:cNvSpPr>
          <p:nvPr>
            <p:ph type="subTitle" idx="1"/>
          </p:nvPr>
        </p:nvSpPr>
        <p:spPr>
          <a:xfrm>
            <a:off x="1507067" y="4050833"/>
            <a:ext cx="7766936" cy="1740367"/>
          </a:xfrm>
        </p:spPr>
        <p:txBody>
          <a:bodyPr>
            <a:normAutofit fontScale="92500"/>
          </a:bodyPr>
          <a:lstStyle/>
          <a:p>
            <a:pPr algn="just"/>
            <a:r>
              <a:rPr lang="en-US" dirty="0"/>
              <a:t>In order to provide a framework to organize the work needed by an organization and deliver clear insights from Big Data, it’s useful to think of it as a cycle with different stages. It is by no means linear, meaning all the stages are related with each other. This cycle has superficial similarities with the more traditional data mining cycle as described in </a:t>
            </a:r>
            <a:r>
              <a:rPr lang="en-US" b="1" dirty="0"/>
              <a:t>CRISP methodology</a:t>
            </a:r>
            <a:r>
              <a:rPr lang="en-US" dirty="0"/>
              <a:t>.</a:t>
            </a:r>
            <a:br>
              <a:rPr lang="en-US" dirty="0"/>
            </a:br>
            <a:endParaRPr lang="en-US" dirty="0"/>
          </a:p>
        </p:txBody>
      </p:sp>
    </p:spTree>
    <p:extLst>
      <p:ext uri="{BB962C8B-B14F-4D97-AF65-F5344CB8AC3E}">
        <p14:creationId xmlns:p14="http://schemas.microsoft.com/office/powerpoint/2010/main" val="2779090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CRISP-DM Methodology</a:t>
            </a:r>
            <a:br>
              <a:rPr lang="en-US" dirty="0"/>
            </a:br>
            <a:r>
              <a:rPr lang="en-US" dirty="0"/>
              <a:t/>
            </a:r>
            <a:br>
              <a:rPr lang="en-US" dirty="0"/>
            </a:br>
            <a:endParaRPr lang="en-US" dirty="0"/>
          </a:p>
        </p:txBody>
      </p:sp>
      <p:sp>
        <p:nvSpPr>
          <p:cNvPr id="3" name="Content Placeholder 2"/>
          <p:cNvSpPr>
            <a:spLocks noGrp="1"/>
          </p:cNvSpPr>
          <p:nvPr>
            <p:ph idx="1"/>
          </p:nvPr>
        </p:nvSpPr>
        <p:spPr>
          <a:xfrm>
            <a:off x="677334" y="1930401"/>
            <a:ext cx="8596668" cy="4110962"/>
          </a:xfrm>
        </p:spPr>
        <p:txBody>
          <a:bodyPr/>
          <a:lstStyle/>
          <a:p>
            <a:r>
              <a:rPr lang="en-US" dirty="0"/>
              <a:t>The </a:t>
            </a:r>
            <a:r>
              <a:rPr lang="en-US" b="1" dirty="0"/>
              <a:t>CRISP-DM methodology</a:t>
            </a:r>
            <a:r>
              <a:rPr lang="en-US" dirty="0"/>
              <a:t> that stands for Cross Industry Standard Process for Data Mining, is a cycle that describes commonly used approaches that data mining experts use to tackle problems in traditional BI data mining. It is still being used in traditional BI data mining teams.</a:t>
            </a:r>
          </a:p>
          <a:p>
            <a:r>
              <a:rPr lang="en-US" dirty="0"/>
              <a:t>Take a look at the following illustration. It shows the major stages of the cycle as described by the CRISP-DM methodology and how they are interrelated.</a:t>
            </a:r>
          </a:p>
          <a:p>
            <a:pPr marL="0" indent="0">
              <a:buNone/>
            </a:pPr>
            <a:r>
              <a:rPr lang="en-US" dirty="0"/>
              <a:t/>
            </a:r>
            <a:br>
              <a:rPr lang="en-US" dirty="0"/>
            </a:br>
            <a:endParaRPr lang="en-US" dirty="0"/>
          </a:p>
        </p:txBody>
      </p:sp>
    </p:spTree>
    <p:extLst>
      <p:ext uri="{BB962C8B-B14F-4D97-AF65-F5344CB8AC3E}">
        <p14:creationId xmlns:p14="http://schemas.microsoft.com/office/powerpoint/2010/main" val="1931476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ife Cycl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39096" y="314142"/>
            <a:ext cx="4486275" cy="45148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477845" y="4975023"/>
            <a:ext cx="3563817" cy="369332"/>
          </a:xfrm>
          <a:prstGeom prst="rect">
            <a:avLst/>
          </a:prstGeom>
          <a:noFill/>
        </p:spPr>
        <p:txBody>
          <a:bodyPr wrap="square" rtlCol="0">
            <a:spAutoFit/>
          </a:bodyPr>
          <a:lstStyle/>
          <a:p>
            <a:pPr algn="just"/>
            <a:r>
              <a:rPr lang="en-IN" dirty="0" smtClean="0"/>
              <a:t>[Fig: Data Analytics Life Cycle]</a:t>
            </a:r>
            <a:endParaRPr lang="en-US" dirty="0"/>
          </a:p>
        </p:txBody>
      </p:sp>
      <p:sp>
        <p:nvSpPr>
          <p:cNvPr id="5" name="Rectangle 4"/>
          <p:cNvSpPr/>
          <p:nvPr/>
        </p:nvSpPr>
        <p:spPr>
          <a:xfrm>
            <a:off x="1203568" y="5408436"/>
            <a:ext cx="8112369" cy="646331"/>
          </a:xfrm>
          <a:prstGeom prst="rect">
            <a:avLst/>
          </a:prstGeom>
        </p:spPr>
        <p:txBody>
          <a:bodyPr wrap="square">
            <a:spAutoFit/>
          </a:bodyPr>
          <a:lstStyle/>
          <a:p>
            <a:r>
              <a:rPr lang="en-US" dirty="0">
                <a:solidFill>
                  <a:srgbClr val="000000"/>
                </a:solidFill>
                <a:latin typeface="Arial" panose="020B0604020202020204" pitchFamily="34" charset="0"/>
              </a:rPr>
              <a:t>Let us now learn a little more on each of the stages involved in the CRISP-DM life cycle −</a:t>
            </a:r>
            <a:endParaRPr lang="en-US" dirty="0"/>
          </a:p>
        </p:txBody>
      </p:sp>
    </p:spTree>
    <p:extLst>
      <p:ext uri="{BB962C8B-B14F-4D97-AF65-F5344CB8AC3E}">
        <p14:creationId xmlns:p14="http://schemas.microsoft.com/office/powerpoint/2010/main" val="1327407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42463"/>
            <a:ext cx="8596668" cy="5298900"/>
          </a:xfrm>
        </p:spPr>
        <p:txBody>
          <a:bodyPr/>
          <a:lstStyle/>
          <a:p>
            <a:r>
              <a:rPr lang="en-US" b="1" dirty="0"/>
              <a:t>Business Understanding</a:t>
            </a:r>
            <a:r>
              <a:rPr lang="en-US" dirty="0"/>
              <a:t> − This initial phase focuses on understanding the project objectives and requirements from a business perspective, and then converting this knowledge into a data mining problem definition. A preliminary plan is designed to achieve the objectives. A decision model, especially one built using the Decision Model and Notation standard can be used.</a:t>
            </a:r>
          </a:p>
          <a:p>
            <a:r>
              <a:rPr lang="en-US" b="1" dirty="0"/>
              <a:t>Data Understanding</a:t>
            </a:r>
            <a:r>
              <a:rPr lang="en-US" dirty="0"/>
              <a:t> − The data understanding phase starts with an initial data collection and proceeds with activities in order to get familiar with the data, to identify data quality problems, to discover first insights into the data, or to detect interesting subsets to form hypotheses for hidden information.</a:t>
            </a:r>
          </a:p>
          <a:p>
            <a:r>
              <a:rPr lang="en-US" b="1" dirty="0"/>
              <a:t>Data Preparation</a:t>
            </a:r>
            <a:r>
              <a:rPr lang="en-US" dirty="0"/>
              <a:t> − The data preparation phase covers all activities to construct the final dataset (data that will be fed into the modeling tool(s)) from the initial raw data. Data preparation tasks are likely to be performed multiple times, and not in any prescribed order. Tasks include table, record, and attribute selection as well as transformation and cleaning of data for modeling tools.</a:t>
            </a:r>
            <a:endParaRPr lang="en-US" dirty="0"/>
          </a:p>
        </p:txBody>
      </p:sp>
    </p:spTree>
    <p:extLst>
      <p:ext uri="{BB962C8B-B14F-4D97-AF65-F5344CB8AC3E}">
        <p14:creationId xmlns:p14="http://schemas.microsoft.com/office/powerpoint/2010/main" val="1198411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17415"/>
            <a:ext cx="8596668" cy="5423947"/>
          </a:xfrm>
        </p:spPr>
        <p:txBody>
          <a:bodyPr>
            <a:normAutofit fontScale="92500" lnSpcReduction="10000"/>
          </a:bodyPr>
          <a:lstStyle/>
          <a:p>
            <a:r>
              <a:rPr lang="en-US" b="1" dirty="0"/>
              <a:t>Modeling</a:t>
            </a:r>
            <a:r>
              <a:rPr lang="en-US" dirty="0"/>
              <a:t> − In this phase, various modeling techniques are selected and applied and their parameters are calibrated to optimal values. Typically, there are several techniques for the same data mining problem type. Some techniques have specific requirements on the form of data. Therefore, it is often required to step back to the data preparation phase.</a:t>
            </a:r>
          </a:p>
          <a:p>
            <a:r>
              <a:rPr lang="en-US" b="1" dirty="0"/>
              <a:t>Evaluation</a:t>
            </a:r>
            <a:r>
              <a:rPr lang="en-US" dirty="0"/>
              <a:t> − At this stage in the project, you have built a model (or models) that appears to have high quality, from a data analysis perspective. Before proceeding to final deployment of the model, it is important to evaluate the model thoroughly and review the steps executed to construct the model, to be certain it properly achieves the business objectives.</a:t>
            </a:r>
          </a:p>
          <a:p>
            <a:r>
              <a:rPr lang="en-US" dirty="0"/>
              <a:t>A key objective is to determine if there is some important business issue that has not been sufficiently considered. At the end of this phase, a decision on the use of the data mining results should be reached.</a:t>
            </a:r>
          </a:p>
          <a:p>
            <a:r>
              <a:rPr lang="en-US" b="1" dirty="0"/>
              <a:t>Deployment</a:t>
            </a:r>
            <a:r>
              <a:rPr lang="en-US" dirty="0"/>
              <a:t> − Creation of the model is generally not the end of the project. Even if the purpose of the model is to increase knowledge of the data, the knowledge gained will need to be organized and presented in a way that is useful to the customer.</a:t>
            </a:r>
          </a:p>
          <a:p>
            <a:r>
              <a:rPr lang="en-US" dirty="0"/>
              <a:t>Depending on the requirements, the deployment phase can be as simple as generating a report or as complex as implementing a repeatable data scoring (e.g. segment allocation) or data mining process.</a:t>
            </a:r>
          </a:p>
          <a:p>
            <a:endParaRPr lang="en-US" dirty="0"/>
          </a:p>
        </p:txBody>
      </p:sp>
    </p:spTree>
    <p:extLst>
      <p:ext uri="{BB962C8B-B14F-4D97-AF65-F5344CB8AC3E}">
        <p14:creationId xmlns:p14="http://schemas.microsoft.com/office/powerpoint/2010/main" val="343776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SEMMA Methodology</a:t>
            </a:r>
            <a:br>
              <a:rPr lang="en-US" dirty="0"/>
            </a:br>
            <a:endParaRPr lang="en-US" dirty="0"/>
          </a:p>
        </p:txBody>
      </p:sp>
      <p:sp>
        <p:nvSpPr>
          <p:cNvPr id="3" name="Content Placeholder 2"/>
          <p:cNvSpPr>
            <a:spLocks noGrp="1"/>
          </p:cNvSpPr>
          <p:nvPr>
            <p:ph idx="1"/>
          </p:nvPr>
        </p:nvSpPr>
        <p:spPr>
          <a:xfrm>
            <a:off x="677334" y="1375509"/>
            <a:ext cx="8596668" cy="4665854"/>
          </a:xfrm>
        </p:spPr>
        <p:txBody>
          <a:bodyPr>
            <a:normAutofit fontScale="92500" lnSpcReduction="20000"/>
          </a:bodyPr>
          <a:lstStyle/>
          <a:p>
            <a:r>
              <a:rPr lang="en-US" dirty="0"/>
              <a:t>SEMMA is another methodology developed by SAS for data mining modeling. It stands for </a:t>
            </a:r>
            <a:r>
              <a:rPr lang="en-US" b="1" dirty="0"/>
              <a:t>S</a:t>
            </a:r>
            <a:r>
              <a:rPr lang="en-US" dirty="0"/>
              <a:t>ample, </a:t>
            </a:r>
            <a:r>
              <a:rPr lang="en-US" b="1" dirty="0"/>
              <a:t>E</a:t>
            </a:r>
            <a:r>
              <a:rPr lang="en-US" dirty="0"/>
              <a:t>xplore, </a:t>
            </a:r>
            <a:r>
              <a:rPr lang="en-US" b="1" dirty="0"/>
              <a:t>M</a:t>
            </a:r>
            <a:r>
              <a:rPr lang="en-US" dirty="0"/>
              <a:t>odify, </a:t>
            </a:r>
            <a:r>
              <a:rPr lang="en-US" b="1" dirty="0"/>
              <a:t>M</a:t>
            </a:r>
            <a:r>
              <a:rPr lang="en-US" dirty="0"/>
              <a:t>odel, and </a:t>
            </a:r>
            <a:r>
              <a:rPr lang="en-US" b="1" dirty="0"/>
              <a:t>A</a:t>
            </a:r>
            <a:r>
              <a:rPr lang="en-US" dirty="0"/>
              <a:t>sses. Here is a brief description of its stages −</a:t>
            </a:r>
          </a:p>
          <a:p>
            <a:r>
              <a:rPr lang="en-US" b="1" dirty="0"/>
              <a:t>Sample</a:t>
            </a:r>
            <a:r>
              <a:rPr lang="en-US" dirty="0"/>
              <a:t> − The process starts with data sampling, e.g., selecting the dataset for modeling. The dataset should be large enough to contain sufficient information to retrieve, yet small enough to be used efficiently. This phase also deals with data partitioning.</a:t>
            </a:r>
          </a:p>
          <a:p>
            <a:r>
              <a:rPr lang="en-US" b="1" dirty="0"/>
              <a:t>Explore</a:t>
            </a:r>
            <a:r>
              <a:rPr lang="en-US" dirty="0"/>
              <a:t> − This phase covers the understanding of the data by discovering anticipated and unanticipated relationships between the variables, and also abnormalities, with the help of data visualization.</a:t>
            </a:r>
          </a:p>
          <a:p>
            <a:r>
              <a:rPr lang="en-US" b="1" dirty="0"/>
              <a:t>Modify</a:t>
            </a:r>
            <a:r>
              <a:rPr lang="en-US" dirty="0"/>
              <a:t> − The Modify phase contains methods to select, create and transform variables in preparation for data modeling.</a:t>
            </a:r>
          </a:p>
          <a:p>
            <a:r>
              <a:rPr lang="en-US" b="1" dirty="0"/>
              <a:t>Model</a:t>
            </a:r>
            <a:r>
              <a:rPr lang="en-US" dirty="0"/>
              <a:t> − In the Model phase, the focus is on applying various modeling (data mining) techniques on the prepared variables in order to create models that possibly provide the desired outcome.</a:t>
            </a:r>
          </a:p>
          <a:p>
            <a:r>
              <a:rPr lang="en-US" b="1" dirty="0"/>
              <a:t>Assess</a:t>
            </a:r>
            <a:r>
              <a:rPr lang="en-US" dirty="0"/>
              <a:t> − The evaluation of the modeling results shows the reliability and usefulness of the created models.</a:t>
            </a:r>
          </a:p>
          <a:p>
            <a:endParaRPr lang="en-US" dirty="0"/>
          </a:p>
        </p:txBody>
      </p:sp>
    </p:spTree>
    <p:extLst>
      <p:ext uri="{BB962C8B-B14F-4D97-AF65-F5344CB8AC3E}">
        <p14:creationId xmlns:p14="http://schemas.microsoft.com/office/powerpoint/2010/main" val="313867063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20</TotalTime>
  <Words>122</Words>
  <Application>Microsoft Office PowerPoint</Application>
  <PresentationFormat>Widescreen</PresentationFormat>
  <Paragraphs>23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Trebuchet MS</vt:lpstr>
      <vt:lpstr>Wingdings 3</vt:lpstr>
      <vt:lpstr>Facet</vt:lpstr>
      <vt:lpstr>Traditional Data Mining Life Cycle </vt:lpstr>
      <vt:lpstr>CRISP-DM Methodology  </vt:lpstr>
      <vt:lpstr>PowerPoint Presentation</vt:lpstr>
      <vt:lpstr>PowerPoint Presentation</vt:lpstr>
      <vt:lpstr>PowerPoint Presentation</vt:lpstr>
      <vt:lpstr>SEMMA Methodology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Traditional Data Mining Life Cycle</dc:title>
  <dc:creator>Lenovo</dc:creator>
  <cp:lastModifiedBy>Lenovo</cp:lastModifiedBy>
  <cp:revision>3</cp:revision>
  <dcterms:created xsi:type="dcterms:W3CDTF">2019-10-21T10:26:46Z</dcterms:created>
  <dcterms:modified xsi:type="dcterms:W3CDTF">2019-10-21T10:46:48Z</dcterms:modified>
</cp:coreProperties>
</file>