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PT Sans Bold" charset="1" panose="020B0703020203020204"/>
      <p:regular r:id="rId22"/>
    </p:embeddedFont>
    <p:embeddedFont>
      <p:font typeface="Montserrat Bold" charset="1" panose="00000800000000000000"/>
      <p:regular r:id="rId23"/>
    </p:embeddedFont>
    <p:embeddedFont>
      <p:font typeface="DM Sans" charset="1" panose="00000000000000000000"/>
      <p:regular r:id="rId24"/>
    </p:embeddedFont>
    <p:embeddedFont>
      <p:font typeface="Oswald" charset="1" panose="00000500000000000000"/>
      <p:regular r:id="rId25"/>
    </p:embeddedFont>
    <p:embeddedFont>
      <p:font typeface="PT Sans" charset="1" panose="020B0503020203020204"/>
      <p:regular r:id="rId26"/>
    </p:embeddedFont>
    <p:embeddedFont>
      <p:font typeface="Montserrat"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2872211" y="-2776467"/>
            <a:ext cx="8774178" cy="8796169"/>
          </a:xfrm>
          <a:custGeom>
            <a:avLst/>
            <a:gdLst/>
            <a:ahLst/>
            <a:cxnLst/>
            <a:rect r="r" b="b" t="t" l="l"/>
            <a:pathLst>
              <a:path h="8796169" w="8774178">
                <a:moveTo>
                  <a:pt x="0" y="0"/>
                </a:moveTo>
                <a:lnTo>
                  <a:pt x="8774178" y="0"/>
                </a:lnTo>
                <a:lnTo>
                  <a:pt x="8774178" y="8796168"/>
                </a:lnTo>
                <a:lnTo>
                  <a:pt x="0" y="8796168"/>
                </a:lnTo>
                <a:lnTo>
                  <a:pt x="0" y="0"/>
                </a:lnTo>
                <a:close/>
              </a:path>
            </a:pathLst>
          </a:custGeom>
          <a:blipFill>
            <a:blip r:embed="rId2"/>
            <a:stretch>
              <a:fillRect l="0" t="0" r="0" b="0"/>
            </a:stretch>
          </a:blipFill>
        </p:spPr>
      </p:sp>
      <p:grpSp>
        <p:nvGrpSpPr>
          <p:cNvPr name="Group 3" id="3"/>
          <p:cNvGrpSpPr/>
          <p:nvPr/>
        </p:nvGrpSpPr>
        <p:grpSpPr>
          <a:xfrm rot="0">
            <a:off x="10463626" y="1621617"/>
            <a:ext cx="753561" cy="7535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778711" y="7667323"/>
            <a:ext cx="1578921" cy="157892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785930" y="3308240"/>
            <a:ext cx="1983091" cy="1835260"/>
          </a:xfrm>
          <a:custGeom>
            <a:avLst/>
            <a:gdLst/>
            <a:ahLst/>
            <a:cxnLst/>
            <a:rect r="r" b="b" t="t" l="l"/>
            <a:pathLst>
              <a:path h="1835260" w="1983091">
                <a:moveTo>
                  <a:pt x="0" y="0"/>
                </a:moveTo>
                <a:lnTo>
                  <a:pt x="1983091" y="0"/>
                </a:lnTo>
                <a:lnTo>
                  <a:pt x="1983091" y="1835260"/>
                </a:lnTo>
                <a:lnTo>
                  <a:pt x="0" y="1835260"/>
                </a:lnTo>
                <a:lnTo>
                  <a:pt x="0" y="0"/>
                </a:lnTo>
                <a:close/>
              </a:path>
            </a:pathLst>
          </a:custGeom>
          <a:blipFill>
            <a:blip r:embed="rId3">
              <a:alphaModFix amt="46000"/>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17888" y="3670401"/>
            <a:ext cx="12734658" cy="3352165"/>
          </a:xfrm>
          <a:prstGeom prst="rect">
            <a:avLst/>
          </a:prstGeom>
        </p:spPr>
        <p:txBody>
          <a:bodyPr anchor="t" rtlCol="false" tIns="0" lIns="0" bIns="0" rIns="0">
            <a:spAutoFit/>
          </a:bodyPr>
          <a:lstStyle/>
          <a:p>
            <a:pPr algn="ctr">
              <a:lnSpc>
                <a:spcPts val="8959"/>
              </a:lnSpc>
            </a:pPr>
            <a:r>
              <a:rPr lang="en-US" sz="6399" spc="499">
                <a:solidFill>
                  <a:srgbClr val="000000"/>
                </a:solidFill>
                <a:latin typeface="PT Sans Bold"/>
              </a:rPr>
              <a:t>REACT-ENABLED ANAYTICS FOR </a:t>
            </a:r>
          </a:p>
          <a:p>
            <a:pPr algn="ctr">
              <a:lnSpc>
                <a:spcPts val="8959"/>
              </a:lnSpc>
              <a:spcBef>
                <a:spcPct val="0"/>
              </a:spcBef>
            </a:pPr>
            <a:r>
              <a:rPr lang="en-US" sz="6399" spc="499">
                <a:solidFill>
                  <a:srgbClr val="000000"/>
                </a:solidFill>
                <a:latin typeface="PT Sans Bold"/>
              </a:rPr>
              <a:t>HEALTHCARE OPTIMIZATION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3085048" y="-4310388"/>
            <a:ext cx="8774178" cy="8796169"/>
          </a:xfrm>
          <a:custGeom>
            <a:avLst/>
            <a:gdLst/>
            <a:ahLst/>
            <a:cxnLst/>
            <a:rect r="r" b="b" t="t" l="l"/>
            <a:pathLst>
              <a:path h="8796169" w="8774178">
                <a:moveTo>
                  <a:pt x="0" y="0"/>
                </a:moveTo>
                <a:lnTo>
                  <a:pt x="8774178" y="0"/>
                </a:lnTo>
                <a:lnTo>
                  <a:pt x="8774178" y="8796169"/>
                </a:lnTo>
                <a:lnTo>
                  <a:pt x="0" y="8796169"/>
                </a:lnTo>
                <a:lnTo>
                  <a:pt x="0" y="0"/>
                </a:lnTo>
                <a:close/>
              </a:path>
            </a:pathLst>
          </a:custGeom>
          <a:blipFill>
            <a:blip r:embed="rId2"/>
            <a:stretch>
              <a:fillRect l="0" t="0" r="0" b="0"/>
            </a:stretch>
          </a:blipFill>
        </p:spPr>
      </p:sp>
      <p:sp>
        <p:nvSpPr>
          <p:cNvPr name="Freeform 3" id="3"/>
          <p:cNvSpPr/>
          <p:nvPr/>
        </p:nvSpPr>
        <p:spPr>
          <a:xfrm flipH="false" flipV="false" rot="-1898322">
            <a:off x="-1987267" y="8095155"/>
            <a:ext cx="4891502" cy="4903762"/>
          </a:xfrm>
          <a:custGeom>
            <a:avLst/>
            <a:gdLst/>
            <a:ahLst/>
            <a:cxnLst/>
            <a:rect r="r" b="b" t="t" l="l"/>
            <a:pathLst>
              <a:path h="4903762" w="4891502">
                <a:moveTo>
                  <a:pt x="0" y="0"/>
                </a:moveTo>
                <a:lnTo>
                  <a:pt x="4891502" y="0"/>
                </a:lnTo>
                <a:lnTo>
                  <a:pt x="4891502" y="4903762"/>
                </a:lnTo>
                <a:lnTo>
                  <a:pt x="0" y="4903762"/>
                </a:lnTo>
                <a:lnTo>
                  <a:pt x="0" y="0"/>
                </a:lnTo>
                <a:close/>
              </a:path>
            </a:pathLst>
          </a:custGeom>
          <a:blipFill>
            <a:blip r:embed="rId2"/>
            <a:stretch>
              <a:fillRect l="0" t="0" r="0" b="0"/>
            </a:stretch>
          </a:blipFill>
        </p:spPr>
      </p:sp>
      <p:sp>
        <p:nvSpPr>
          <p:cNvPr name="TextBox 4" id="4"/>
          <p:cNvSpPr txBox="true"/>
          <p:nvPr/>
        </p:nvSpPr>
        <p:spPr>
          <a:xfrm rot="0">
            <a:off x="926192" y="962025"/>
            <a:ext cx="2851904" cy="704088"/>
          </a:xfrm>
          <a:prstGeom prst="rect">
            <a:avLst/>
          </a:prstGeom>
        </p:spPr>
        <p:txBody>
          <a:bodyPr anchor="t" rtlCol="false" tIns="0" lIns="0" bIns="0" rIns="0">
            <a:spAutoFit/>
          </a:bodyPr>
          <a:lstStyle/>
          <a:p>
            <a:pPr algn="ctr" marL="0" indent="0" lvl="0">
              <a:lnSpc>
                <a:spcPts val="5795"/>
              </a:lnSpc>
              <a:spcBef>
                <a:spcPct val="0"/>
              </a:spcBef>
            </a:pPr>
            <a:r>
              <a:rPr lang="en-US" sz="4199" spc="411">
                <a:solidFill>
                  <a:srgbClr val="000000"/>
                </a:solidFill>
                <a:latin typeface="PT Sans Bold"/>
              </a:rPr>
              <a:t> MODULES</a:t>
            </a:r>
          </a:p>
        </p:txBody>
      </p:sp>
      <p:sp>
        <p:nvSpPr>
          <p:cNvPr name="TextBox 5" id="5"/>
          <p:cNvSpPr txBox="true"/>
          <p:nvPr/>
        </p:nvSpPr>
        <p:spPr>
          <a:xfrm rot="0">
            <a:off x="1059079" y="2010950"/>
            <a:ext cx="4183715" cy="1026795"/>
          </a:xfrm>
          <a:prstGeom prst="rect">
            <a:avLst/>
          </a:prstGeom>
        </p:spPr>
        <p:txBody>
          <a:bodyPr anchor="t" rtlCol="false" tIns="0" lIns="0" bIns="0" rIns="0">
            <a:spAutoFit/>
          </a:bodyPr>
          <a:lstStyle/>
          <a:p>
            <a:pPr algn="l" marL="647698" indent="-323849" lvl="1">
              <a:lnSpc>
                <a:spcPts val="4139"/>
              </a:lnSpc>
              <a:buFont typeface="Arial"/>
              <a:buChar char="•"/>
            </a:pPr>
            <a:r>
              <a:rPr lang="en-US" sz="2999" spc="293">
                <a:solidFill>
                  <a:srgbClr val="000000"/>
                </a:solidFill>
                <a:latin typeface="Montserrat Bold"/>
              </a:rPr>
              <a:t>DASHBOARD</a:t>
            </a:r>
          </a:p>
          <a:p>
            <a:pPr algn="l">
              <a:lnSpc>
                <a:spcPts val="4139"/>
              </a:lnSpc>
            </a:pPr>
          </a:p>
        </p:txBody>
      </p:sp>
      <p:sp>
        <p:nvSpPr>
          <p:cNvPr name="TextBox 6" id="6"/>
          <p:cNvSpPr txBox="true"/>
          <p:nvPr/>
        </p:nvSpPr>
        <p:spPr>
          <a:xfrm rot="0">
            <a:off x="1839714" y="2618645"/>
            <a:ext cx="11792046" cy="914400"/>
          </a:xfrm>
          <a:prstGeom prst="rect">
            <a:avLst/>
          </a:prstGeom>
        </p:spPr>
        <p:txBody>
          <a:bodyPr anchor="t" rtlCol="false" tIns="0" lIns="0" bIns="0" rIns="0">
            <a:spAutoFit/>
          </a:bodyPr>
          <a:lstStyle/>
          <a:p>
            <a:pPr algn="just">
              <a:lnSpc>
                <a:spcPts val="3600"/>
              </a:lnSpc>
            </a:pPr>
            <a:r>
              <a:rPr lang="en-US" sz="3000">
                <a:solidFill>
                  <a:srgbClr val="000000"/>
                </a:solidFill>
                <a:latin typeface="PT Sans"/>
              </a:rPr>
              <a:t>         Aggregates and presents critical data in an easily digestible format, using real-time data visualization tools powered by Chart.js.</a:t>
            </a:r>
          </a:p>
        </p:txBody>
      </p:sp>
      <p:sp>
        <p:nvSpPr>
          <p:cNvPr name="TextBox 7" id="7"/>
          <p:cNvSpPr txBox="true"/>
          <p:nvPr/>
        </p:nvSpPr>
        <p:spPr>
          <a:xfrm rot="0">
            <a:off x="1059079" y="3757851"/>
            <a:ext cx="6028301" cy="502920"/>
          </a:xfrm>
          <a:prstGeom prst="rect">
            <a:avLst/>
          </a:prstGeom>
        </p:spPr>
        <p:txBody>
          <a:bodyPr anchor="t" rtlCol="false" tIns="0" lIns="0" bIns="0" rIns="0">
            <a:spAutoFit/>
          </a:bodyPr>
          <a:lstStyle/>
          <a:p>
            <a:pPr algn="l" marL="647698" indent="-323849" lvl="1">
              <a:lnSpc>
                <a:spcPts val="4139"/>
              </a:lnSpc>
              <a:buFont typeface="Arial"/>
              <a:buChar char="•"/>
            </a:pPr>
            <a:r>
              <a:rPr lang="en-US" sz="2999" spc="293">
                <a:solidFill>
                  <a:srgbClr val="000000"/>
                </a:solidFill>
                <a:latin typeface="Montserrat Bold"/>
              </a:rPr>
              <a:t>DOCTOR DATABASE</a:t>
            </a:r>
          </a:p>
        </p:txBody>
      </p:sp>
      <p:sp>
        <p:nvSpPr>
          <p:cNvPr name="TextBox 8" id="8"/>
          <p:cNvSpPr txBox="true"/>
          <p:nvPr/>
        </p:nvSpPr>
        <p:spPr>
          <a:xfrm rot="0">
            <a:off x="1839714" y="4413171"/>
            <a:ext cx="14251493" cy="1828800"/>
          </a:xfrm>
          <a:prstGeom prst="rect">
            <a:avLst/>
          </a:prstGeom>
        </p:spPr>
        <p:txBody>
          <a:bodyPr anchor="t" rtlCol="false" tIns="0" lIns="0" bIns="0" rIns="0">
            <a:spAutoFit/>
          </a:bodyPr>
          <a:lstStyle/>
          <a:p>
            <a:pPr algn="just">
              <a:lnSpc>
                <a:spcPts val="3600"/>
              </a:lnSpc>
            </a:pPr>
            <a:r>
              <a:rPr lang="en-US" sz="3000">
                <a:solidFill>
                  <a:srgbClr val="000000"/>
                </a:solidFill>
                <a:latin typeface="PT Sans"/>
              </a:rPr>
              <a:t>          Maintains comprehensive and up-to-date profiles of all medical practitioners associated with the hospital. This module captures essential details including personal information, contact details, specializations, qualifications, years of experience, and professional certifications.</a:t>
            </a:r>
          </a:p>
        </p:txBody>
      </p:sp>
      <p:sp>
        <p:nvSpPr>
          <p:cNvPr name="TextBox 9" id="9"/>
          <p:cNvSpPr txBox="true"/>
          <p:nvPr/>
        </p:nvSpPr>
        <p:spPr>
          <a:xfrm rot="0">
            <a:off x="1059079" y="6470571"/>
            <a:ext cx="7708832" cy="502920"/>
          </a:xfrm>
          <a:prstGeom prst="rect">
            <a:avLst/>
          </a:prstGeom>
        </p:spPr>
        <p:txBody>
          <a:bodyPr anchor="t" rtlCol="false" tIns="0" lIns="0" bIns="0" rIns="0">
            <a:spAutoFit/>
          </a:bodyPr>
          <a:lstStyle/>
          <a:p>
            <a:pPr algn="l" marL="647698" indent="-323849" lvl="1">
              <a:lnSpc>
                <a:spcPts val="4139"/>
              </a:lnSpc>
              <a:buFont typeface="Arial"/>
              <a:buChar char="•"/>
            </a:pPr>
            <a:r>
              <a:rPr lang="en-US" sz="2999" spc="293">
                <a:solidFill>
                  <a:srgbClr val="000000"/>
                </a:solidFill>
                <a:latin typeface="Montserrat Bold"/>
              </a:rPr>
              <a:t>PATIENT ROOM ALLOCATION</a:t>
            </a:r>
          </a:p>
        </p:txBody>
      </p:sp>
      <p:sp>
        <p:nvSpPr>
          <p:cNvPr name="TextBox 10" id="10"/>
          <p:cNvSpPr txBox="true"/>
          <p:nvPr/>
        </p:nvSpPr>
        <p:spPr>
          <a:xfrm rot="0">
            <a:off x="1839714" y="7125892"/>
            <a:ext cx="14251493" cy="1828800"/>
          </a:xfrm>
          <a:prstGeom prst="rect">
            <a:avLst/>
          </a:prstGeom>
        </p:spPr>
        <p:txBody>
          <a:bodyPr anchor="t" rtlCol="false" tIns="0" lIns="0" bIns="0" rIns="0">
            <a:spAutoFit/>
          </a:bodyPr>
          <a:lstStyle/>
          <a:p>
            <a:pPr algn="just">
              <a:lnSpc>
                <a:spcPts val="3600"/>
              </a:lnSpc>
            </a:pPr>
            <a:r>
              <a:rPr lang="en-US" sz="3000">
                <a:solidFill>
                  <a:srgbClr val="000000"/>
                </a:solidFill>
                <a:latin typeface="PT Sans"/>
              </a:rPr>
              <a:t>            The room allocation module in this project is designed to efficiently manage the assignment and utilization of hospital rooms. This module automates the process of allocating rooms to patients based on various criteria such as medical needs, room availability, and patient preferences.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3900911" y="-4661881"/>
            <a:ext cx="8774178" cy="8796169"/>
          </a:xfrm>
          <a:custGeom>
            <a:avLst/>
            <a:gdLst/>
            <a:ahLst/>
            <a:cxnLst/>
            <a:rect r="r" b="b" t="t" l="l"/>
            <a:pathLst>
              <a:path h="8796169" w="8774178">
                <a:moveTo>
                  <a:pt x="0" y="0"/>
                </a:moveTo>
                <a:lnTo>
                  <a:pt x="8774178" y="0"/>
                </a:lnTo>
                <a:lnTo>
                  <a:pt x="8774178" y="8796169"/>
                </a:lnTo>
                <a:lnTo>
                  <a:pt x="0" y="8796169"/>
                </a:lnTo>
                <a:lnTo>
                  <a:pt x="0" y="0"/>
                </a:lnTo>
                <a:close/>
              </a:path>
            </a:pathLst>
          </a:custGeom>
          <a:blipFill>
            <a:blip r:embed="rId2"/>
            <a:stretch>
              <a:fillRect l="0" t="0" r="0" b="0"/>
            </a:stretch>
          </a:blipFill>
        </p:spPr>
      </p:sp>
      <p:sp>
        <p:nvSpPr>
          <p:cNvPr name="Freeform 3" id="3"/>
          <p:cNvSpPr/>
          <p:nvPr/>
        </p:nvSpPr>
        <p:spPr>
          <a:xfrm flipH="false" flipV="false" rot="-1898322">
            <a:off x="-1987267" y="8095155"/>
            <a:ext cx="4891502" cy="4903762"/>
          </a:xfrm>
          <a:custGeom>
            <a:avLst/>
            <a:gdLst/>
            <a:ahLst/>
            <a:cxnLst/>
            <a:rect r="r" b="b" t="t" l="l"/>
            <a:pathLst>
              <a:path h="4903762" w="4891502">
                <a:moveTo>
                  <a:pt x="0" y="0"/>
                </a:moveTo>
                <a:lnTo>
                  <a:pt x="4891502" y="0"/>
                </a:lnTo>
                <a:lnTo>
                  <a:pt x="4891502" y="4903762"/>
                </a:lnTo>
                <a:lnTo>
                  <a:pt x="0" y="4903762"/>
                </a:lnTo>
                <a:lnTo>
                  <a:pt x="0" y="0"/>
                </a:lnTo>
                <a:close/>
              </a:path>
            </a:pathLst>
          </a:custGeom>
          <a:blipFill>
            <a:blip r:embed="rId2"/>
            <a:stretch>
              <a:fillRect l="0" t="0" r="0" b="0"/>
            </a:stretch>
          </a:blipFill>
        </p:spPr>
      </p:sp>
      <p:sp>
        <p:nvSpPr>
          <p:cNvPr name="TextBox 4" id="4"/>
          <p:cNvSpPr txBox="true"/>
          <p:nvPr/>
        </p:nvSpPr>
        <p:spPr>
          <a:xfrm rot="0">
            <a:off x="1028700" y="435723"/>
            <a:ext cx="5910058" cy="1026795"/>
          </a:xfrm>
          <a:prstGeom prst="rect">
            <a:avLst/>
          </a:prstGeom>
        </p:spPr>
        <p:txBody>
          <a:bodyPr anchor="t" rtlCol="false" tIns="0" lIns="0" bIns="0" rIns="0">
            <a:spAutoFit/>
          </a:bodyPr>
          <a:lstStyle/>
          <a:p>
            <a:pPr algn="l" marL="647698" indent="-323849" lvl="1">
              <a:lnSpc>
                <a:spcPts val="4139"/>
              </a:lnSpc>
              <a:buFont typeface="Arial"/>
              <a:buChar char="•"/>
            </a:pPr>
            <a:r>
              <a:rPr lang="en-US" sz="2999" spc="293">
                <a:solidFill>
                  <a:srgbClr val="000000"/>
                </a:solidFill>
                <a:latin typeface="PT Sans Bold"/>
              </a:rPr>
              <a:t>INPATIENT ADMISSION</a:t>
            </a:r>
          </a:p>
          <a:p>
            <a:pPr algn="l">
              <a:lnSpc>
                <a:spcPts val="4139"/>
              </a:lnSpc>
            </a:pPr>
          </a:p>
        </p:txBody>
      </p:sp>
      <p:sp>
        <p:nvSpPr>
          <p:cNvPr name="TextBox 5" id="5"/>
          <p:cNvSpPr txBox="true"/>
          <p:nvPr/>
        </p:nvSpPr>
        <p:spPr>
          <a:xfrm rot="0">
            <a:off x="1638315" y="1028700"/>
            <a:ext cx="12430556" cy="3196590"/>
          </a:xfrm>
          <a:prstGeom prst="rect">
            <a:avLst/>
          </a:prstGeom>
        </p:spPr>
        <p:txBody>
          <a:bodyPr anchor="t" rtlCol="false" tIns="0" lIns="0" bIns="0" rIns="0">
            <a:spAutoFit/>
          </a:bodyPr>
          <a:lstStyle/>
          <a:p>
            <a:pPr algn="just">
              <a:lnSpc>
                <a:spcPts val="3630"/>
              </a:lnSpc>
            </a:pPr>
            <a:r>
              <a:rPr lang="en-US" sz="3000">
                <a:solidFill>
                  <a:srgbClr val="000000"/>
                </a:solidFill>
                <a:latin typeface="PT Sans"/>
              </a:rPr>
              <a:t>                   Streamlines the process of admitting patients for inpatient care, ensuring a smooth and efficient transition from outpatient to inpatient status. It captures and stores detailed patient information, including medical history, admission reason, attending physician, and any special requirements. The module facilitates real-time tracking of bed availability and occupancy rates, helping to optimize bed utilization and reduce wait times.</a:t>
            </a:r>
          </a:p>
        </p:txBody>
      </p:sp>
      <p:sp>
        <p:nvSpPr>
          <p:cNvPr name="TextBox 6" id="6"/>
          <p:cNvSpPr txBox="true"/>
          <p:nvPr/>
        </p:nvSpPr>
        <p:spPr>
          <a:xfrm rot="0">
            <a:off x="1028700" y="4380082"/>
            <a:ext cx="8535045" cy="1026795"/>
          </a:xfrm>
          <a:prstGeom prst="rect">
            <a:avLst/>
          </a:prstGeom>
        </p:spPr>
        <p:txBody>
          <a:bodyPr anchor="t" rtlCol="false" tIns="0" lIns="0" bIns="0" rIns="0">
            <a:spAutoFit/>
          </a:bodyPr>
          <a:lstStyle/>
          <a:p>
            <a:pPr algn="l" marL="647698" indent="-323849" lvl="1">
              <a:lnSpc>
                <a:spcPts val="4139"/>
              </a:lnSpc>
              <a:buFont typeface="Arial"/>
              <a:buChar char="•"/>
            </a:pPr>
            <a:r>
              <a:rPr lang="en-US" sz="2999" spc="293">
                <a:solidFill>
                  <a:srgbClr val="000000"/>
                </a:solidFill>
                <a:latin typeface="PT Sans Bold"/>
              </a:rPr>
              <a:t>APPOINTMENTS FOR OUTPATIENTS</a:t>
            </a:r>
          </a:p>
          <a:p>
            <a:pPr algn="l">
              <a:lnSpc>
                <a:spcPts val="4139"/>
              </a:lnSpc>
            </a:pPr>
          </a:p>
        </p:txBody>
      </p:sp>
      <p:sp>
        <p:nvSpPr>
          <p:cNvPr name="TextBox 7" id="7"/>
          <p:cNvSpPr txBox="true"/>
          <p:nvPr/>
        </p:nvSpPr>
        <p:spPr>
          <a:xfrm rot="0">
            <a:off x="1638315" y="4907767"/>
            <a:ext cx="15620985" cy="1419225"/>
          </a:xfrm>
          <a:prstGeom prst="rect">
            <a:avLst/>
          </a:prstGeom>
        </p:spPr>
        <p:txBody>
          <a:bodyPr anchor="t" rtlCol="false" tIns="0" lIns="0" bIns="0" rIns="0">
            <a:spAutoFit/>
          </a:bodyPr>
          <a:lstStyle/>
          <a:p>
            <a:pPr algn="just">
              <a:lnSpc>
                <a:spcPts val="3750"/>
              </a:lnSpc>
            </a:pPr>
            <a:r>
              <a:rPr lang="en-US" sz="3000">
                <a:solidFill>
                  <a:srgbClr val="000000"/>
                </a:solidFill>
                <a:latin typeface="PT Sans"/>
              </a:rPr>
              <a:t>                Facilitates the scheduling and management of appointments for patients seeking outpatient care. It captures essential patient information, including personal details, medical history, and preferred appointment times.</a:t>
            </a:r>
          </a:p>
        </p:txBody>
      </p:sp>
      <p:sp>
        <p:nvSpPr>
          <p:cNvPr name="TextBox 8" id="8"/>
          <p:cNvSpPr txBox="true"/>
          <p:nvPr/>
        </p:nvSpPr>
        <p:spPr>
          <a:xfrm rot="0">
            <a:off x="1028700" y="6563861"/>
            <a:ext cx="6643163" cy="1026795"/>
          </a:xfrm>
          <a:prstGeom prst="rect">
            <a:avLst/>
          </a:prstGeom>
        </p:spPr>
        <p:txBody>
          <a:bodyPr anchor="t" rtlCol="false" tIns="0" lIns="0" bIns="0" rIns="0">
            <a:spAutoFit/>
          </a:bodyPr>
          <a:lstStyle/>
          <a:p>
            <a:pPr algn="l" marL="647698" indent="-323849" lvl="1">
              <a:lnSpc>
                <a:spcPts val="4139"/>
              </a:lnSpc>
              <a:buFont typeface="Arial"/>
              <a:buChar char="•"/>
            </a:pPr>
            <a:r>
              <a:rPr lang="en-US" sz="2999" spc="293">
                <a:solidFill>
                  <a:srgbClr val="000000"/>
                </a:solidFill>
                <a:latin typeface="PT Sans Bold"/>
              </a:rPr>
              <a:t>TREATMENTS HISTORY</a:t>
            </a:r>
          </a:p>
          <a:p>
            <a:pPr algn="l">
              <a:lnSpc>
                <a:spcPts val="4139"/>
              </a:lnSpc>
            </a:pPr>
          </a:p>
        </p:txBody>
      </p:sp>
      <p:sp>
        <p:nvSpPr>
          <p:cNvPr name="TextBox 9" id="9"/>
          <p:cNvSpPr txBox="true"/>
          <p:nvPr/>
        </p:nvSpPr>
        <p:spPr>
          <a:xfrm rot="0">
            <a:off x="1638315" y="7182986"/>
            <a:ext cx="15620985" cy="2371725"/>
          </a:xfrm>
          <a:prstGeom prst="rect">
            <a:avLst/>
          </a:prstGeom>
        </p:spPr>
        <p:txBody>
          <a:bodyPr anchor="t" rtlCol="false" tIns="0" lIns="0" bIns="0" rIns="0">
            <a:spAutoFit/>
          </a:bodyPr>
          <a:lstStyle/>
          <a:p>
            <a:pPr algn="just">
              <a:lnSpc>
                <a:spcPts val="3750"/>
              </a:lnSpc>
            </a:pPr>
            <a:r>
              <a:rPr lang="en-US" sz="3000">
                <a:solidFill>
                  <a:srgbClr val="000000"/>
                </a:solidFill>
                <a:latin typeface="PT Sans"/>
              </a:rPr>
              <a:t>          Captures and organizes detailed information about each treatment, including medications prescribed, procedures performed, diagnostic tests ordered, and therapeutic interventions given. It integrates with other modules, such as the patient information module, to maintain a complete patient profile that includes medical histories, allergies, and ongoing treatments.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3299669" y="5075791"/>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sp>
        <p:nvSpPr>
          <p:cNvPr name="Freeform 3" id="3"/>
          <p:cNvSpPr/>
          <p:nvPr/>
        </p:nvSpPr>
        <p:spPr>
          <a:xfrm flipH="false" flipV="false" rot="-1898322">
            <a:off x="-3784911" y="-3899454"/>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sp>
        <p:nvSpPr>
          <p:cNvPr name="TextBox 4" id="4"/>
          <p:cNvSpPr txBox="true"/>
          <p:nvPr/>
        </p:nvSpPr>
        <p:spPr>
          <a:xfrm rot="0">
            <a:off x="4758438" y="1436756"/>
            <a:ext cx="8823327" cy="502920"/>
          </a:xfrm>
          <a:prstGeom prst="rect">
            <a:avLst/>
          </a:prstGeom>
        </p:spPr>
        <p:txBody>
          <a:bodyPr anchor="t" rtlCol="false" tIns="0" lIns="0" bIns="0" rIns="0">
            <a:spAutoFit/>
          </a:bodyPr>
          <a:lstStyle/>
          <a:p>
            <a:pPr algn="l" marL="647698" indent="-323849" lvl="1">
              <a:lnSpc>
                <a:spcPts val="4139"/>
              </a:lnSpc>
              <a:buFont typeface="Arial"/>
              <a:buChar char="•"/>
            </a:pPr>
            <a:r>
              <a:rPr lang="en-US" sz="2999" spc="293">
                <a:solidFill>
                  <a:srgbClr val="000000"/>
                </a:solidFill>
                <a:latin typeface="Montserrat Bold"/>
              </a:rPr>
              <a:t>PATIENT DISCHARGE HANDLING</a:t>
            </a:r>
          </a:p>
        </p:txBody>
      </p:sp>
      <p:sp>
        <p:nvSpPr>
          <p:cNvPr name="TextBox 5" id="5"/>
          <p:cNvSpPr txBox="true"/>
          <p:nvPr/>
        </p:nvSpPr>
        <p:spPr>
          <a:xfrm rot="0">
            <a:off x="5232054" y="2279915"/>
            <a:ext cx="11345720" cy="2847975"/>
          </a:xfrm>
          <a:prstGeom prst="rect">
            <a:avLst/>
          </a:prstGeom>
        </p:spPr>
        <p:txBody>
          <a:bodyPr anchor="t" rtlCol="false" tIns="0" lIns="0" bIns="0" rIns="0">
            <a:spAutoFit/>
          </a:bodyPr>
          <a:lstStyle/>
          <a:p>
            <a:pPr algn="just">
              <a:lnSpc>
                <a:spcPts val="3750"/>
              </a:lnSpc>
            </a:pPr>
            <a:r>
              <a:rPr lang="en-US" sz="3000">
                <a:solidFill>
                  <a:srgbClr val="000000"/>
                </a:solidFill>
                <a:latin typeface="PT Sans"/>
              </a:rPr>
              <a:t>            By automating and optimizing the discharge process, this module enhances patient safety, improves bed turnover rates, and reduces hospital readmissions. It also supports effective communication and collaboration among healthcare providers, ensuring continuity of care and improving overall patient experience and satisfaction.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555487" y="645901"/>
            <a:ext cx="17177026" cy="8995198"/>
            <a:chOff x="0" y="0"/>
            <a:chExt cx="4523990" cy="2369106"/>
          </a:xfrm>
        </p:grpSpPr>
        <p:sp>
          <p:nvSpPr>
            <p:cNvPr name="Freeform 3" id="3"/>
            <p:cNvSpPr/>
            <p:nvPr/>
          </p:nvSpPr>
          <p:spPr>
            <a:xfrm flipH="false" flipV="false" rot="0">
              <a:off x="0" y="0"/>
              <a:ext cx="4523990" cy="2369106"/>
            </a:xfrm>
            <a:custGeom>
              <a:avLst/>
              <a:gdLst/>
              <a:ahLst/>
              <a:cxnLst/>
              <a:rect r="r" b="b" t="t" l="l"/>
              <a:pathLst>
                <a:path h="2369106" w="4523990">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name="TextBox 4" id="4"/>
            <p:cNvSpPr txBox="true"/>
            <p:nvPr/>
          </p:nvSpPr>
          <p:spPr>
            <a:xfrm>
              <a:off x="0" y="-47625"/>
              <a:ext cx="4523990" cy="2416731"/>
            </a:xfrm>
            <a:prstGeom prst="rect">
              <a:avLst/>
            </a:prstGeom>
          </p:spPr>
          <p:txBody>
            <a:bodyPr anchor="ctr" rtlCol="false" tIns="50800" lIns="50800" bIns="50800" rIns="50800"/>
            <a:lstStyle/>
            <a:p>
              <a:pPr algn="ctr" marL="0" indent="0" lvl="0">
                <a:lnSpc>
                  <a:spcPts val="3640"/>
                </a:lnSpc>
                <a:spcBef>
                  <a:spcPct val="0"/>
                </a:spcBef>
              </a:pPr>
            </a:p>
          </p:txBody>
        </p:sp>
      </p:grpSp>
      <p:sp>
        <p:nvSpPr>
          <p:cNvPr name="Freeform 5" id="5"/>
          <p:cNvSpPr/>
          <p:nvPr/>
        </p:nvSpPr>
        <p:spPr>
          <a:xfrm flipH="false" flipV="false" rot="0">
            <a:off x="1268816" y="1740234"/>
            <a:ext cx="6299927" cy="3164736"/>
          </a:xfrm>
          <a:custGeom>
            <a:avLst/>
            <a:gdLst/>
            <a:ahLst/>
            <a:cxnLst/>
            <a:rect r="r" b="b" t="t" l="l"/>
            <a:pathLst>
              <a:path h="3164736" w="6299927">
                <a:moveTo>
                  <a:pt x="0" y="0"/>
                </a:moveTo>
                <a:lnTo>
                  <a:pt x="6299927" y="0"/>
                </a:lnTo>
                <a:lnTo>
                  <a:pt x="6299927" y="3164736"/>
                </a:lnTo>
                <a:lnTo>
                  <a:pt x="0" y="3164736"/>
                </a:lnTo>
                <a:lnTo>
                  <a:pt x="0" y="0"/>
                </a:lnTo>
                <a:close/>
              </a:path>
            </a:pathLst>
          </a:custGeom>
          <a:blipFill>
            <a:blip r:embed="rId2"/>
            <a:stretch>
              <a:fillRect l="0" t="0" r="0" b="0"/>
            </a:stretch>
          </a:blipFill>
        </p:spPr>
      </p:sp>
      <p:sp>
        <p:nvSpPr>
          <p:cNvPr name="Freeform 6" id="6"/>
          <p:cNvSpPr/>
          <p:nvPr/>
        </p:nvSpPr>
        <p:spPr>
          <a:xfrm flipH="false" flipV="false" rot="0">
            <a:off x="10978918" y="1740234"/>
            <a:ext cx="6280382" cy="2946176"/>
          </a:xfrm>
          <a:custGeom>
            <a:avLst/>
            <a:gdLst/>
            <a:ahLst/>
            <a:cxnLst/>
            <a:rect r="r" b="b" t="t" l="l"/>
            <a:pathLst>
              <a:path h="2946176" w="6280382">
                <a:moveTo>
                  <a:pt x="0" y="0"/>
                </a:moveTo>
                <a:lnTo>
                  <a:pt x="6280382" y="0"/>
                </a:lnTo>
                <a:lnTo>
                  <a:pt x="6280382" y="2946176"/>
                </a:lnTo>
                <a:lnTo>
                  <a:pt x="0" y="2946176"/>
                </a:lnTo>
                <a:lnTo>
                  <a:pt x="0" y="0"/>
                </a:lnTo>
                <a:close/>
              </a:path>
            </a:pathLst>
          </a:custGeom>
          <a:blipFill>
            <a:blip r:embed="rId3"/>
            <a:stretch>
              <a:fillRect l="0" t="0" r="0" b="-7418"/>
            </a:stretch>
          </a:blipFill>
        </p:spPr>
      </p:sp>
      <p:sp>
        <p:nvSpPr>
          <p:cNvPr name="Freeform 7" id="7"/>
          <p:cNvSpPr/>
          <p:nvPr/>
        </p:nvSpPr>
        <p:spPr>
          <a:xfrm flipH="false" flipV="false" rot="0">
            <a:off x="1268816" y="5605381"/>
            <a:ext cx="6299927" cy="3154893"/>
          </a:xfrm>
          <a:custGeom>
            <a:avLst/>
            <a:gdLst/>
            <a:ahLst/>
            <a:cxnLst/>
            <a:rect r="r" b="b" t="t" l="l"/>
            <a:pathLst>
              <a:path h="3154893" w="6299927">
                <a:moveTo>
                  <a:pt x="0" y="0"/>
                </a:moveTo>
                <a:lnTo>
                  <a:pt x="6299927" y="0"/>
                </a:lnTo>
                <a:lnTo>
                  <a:pt x="6299927" y="3154893"/>
                </a:lnTo>
                <a:lnTo>
                  <a:pt x="0" y="3154893"/>
                </a:lnTo>
                <a:lnTo>
                  <a:pt x="0" y="0"/>
                </a:lnTo>
                <a:close/>
              </a:path>
            </a:pathLst>
          </a:custGeom>
          <a:blipFill>
            <a:blip r:embed="rId4"/>
            <a:stretch>
              <a:fillRect l="0" t="0" r="0" b="0"/>
            </a:stretch>
          </a:blipFill>
        </p:spPr>
      </p:sp>
      <p:sp>
        <p:nvSpPr>
          <p:cNvPr name="Freeform 8" id="8"/>
          <p:cNvSpPr/>
          <p:nvPr/>
        </p:nvSpPr>
        <p:spPr>
          <a:xfrm flipH="false" flipV="false" rot="0">
            <a:off x="10978918" y="5596847"/>
            <a:ext cx="6280382" cy="3163427"/>
          </a:xfrm>
          <a:custGeom>
            <a:avLst/>
            <a:gdLst/>
            <a:ahLst/>
            <a:cxnLst/>
            <a:rect r="r" b="b" t="t" l="l"/>
            <a:pathLst>
              <a:path h="3163427" w="6280382">
                <a:moveTo>
                  <a:pt x="0" y="0"/>
                </a:moveTo>
                <a:lnTo>
                  <a:pt x="6280382" y="0"/>
                </a:lnTo>
                <a:lnTo>
                  <a:pt x="6280382" y="3163427"/>
                </a:lnTo>
                <a:lnTo>
                  <a:pt x="0" y="3163427"/>
                </a:lnTo>
                <a:lnTo>
                  <a:pt x="0" y="0"/>
                </a:lnTo>
                <a:close/>
              </a:path>
            </a:pathLst>
          </a:custGeom>
          <a:blipFill>
            <a:blip r:embed="rId5"/>
            <a:stretch>
              <a:fillRect l="0" t="0" r="0" b="0"/>
            </a:stretch>
          </a:blipFill>
        </p:spPr>
      </p:sp>
      <p:sp>
        <p:nvSpPr>
          <p:cNvPr name="TextBox 9" id="9"/>
          <p:cNvSpPr txBox="true"/>
          <p:nvPr/>
        </p:nvSpPr>
        <p:spPr>
          <a:xfrm rot="0">
            <a:off x="555487" y="854710"/>
            <a:ext cx="17177026" cy="460375"/>
          </a:xfrm>
          <a:prstGeom prst="rect">
            <a:avLst/>
          </a:prstGeom>
        </p:spPr>
        <p:txBody>
          <a:bodyPr anchor="t" rtlCol="false" tIns="0" lIns="0" bIns="0" rIns="0">
            <a:spAutoFit/>
          </a:bodyPr>
          <a:lstStyle/>
          <a:p>
            <a:pPr algn="ctr">
              <a:lnSpc>
                <a:spcPts val="3499"/>
              </a:lnSpc>
              <a:spcBef>
                <a:spcPct val="0"/>
              </a:spcBef>
            </a:pPr>
            <a:r>
              <a:rPr lang="en-US" sz="3499">
                <a:solidFill>
                  <a:srgbClr val="000000"/>
                </a:solidFill>
                <a:latin typeface="PT Sans Bold"/>
              </a:rPr>
              <a:t>OUTPUT - SCREENSHOTS</a:t>
            </a:r>
          </a:p>
        </p:txBody>
      </p:sp>
      <p:sp>
        <p:nvSpPr>
          <p:cNvPr name="TextBox 10" id="10"/>
          <p:cNvSpPr txBox="true"/>
          <p:nvPr/>
        </p:nvSpPr>
        <p:spPr>
          <a:xfrm rot="0">
            <a:off x="3157171" y="4565880"/>
            <a:ext cx="2523217" cy="582930"/>
          </a:xfrm>
          <a:prstGeom prst="rect">
            <a:avLst/>
          </a:prstGeom>
        </p:spPr>
        <p:txBody>
          <a:bodyPr anchor="t" rtlCol="false" tIns="0" lIns="0" bIns="0" rIns="0">
            <a:spAutoFit/>
          </a:bodyPr>
          <a:lstStyle/>
          <a:p>
            <a:pPr algn="ctr">
              <a:lnSpc>
                <a:spcPts val="4800"/>
              </a:lnSpc>
              <a:spcBef>
                <a:spcPct val="0"/>
              </a:spcBef>
            </a:pPr>
            <a:r>
              <a:rPr lang="en-US" sz="3200">
                <a:solidFill>
                  <a:srgbClr val="000000"/>
                </a:solidFill>
                <a:latin typeface="Montserrat"/>
              </a:rPr>
              <a:t>Dashboard</a:t>
            </a:r>
          </a:p>
        </p:txBody>
      </p:sp>
      <p:sp>
        <p:nvSpPr>
          <p:cNvPr name="TextBox 11" id="11"/>
          <p:cNvSpPr txBox="true"/>
          <p:nvPr/>
        </p:nvSpPr>
        <p:spPr>
          <a:xfrm rot="0">
            <a:off x="2876268" y="8908864"/>
            <a:ext cx="3085024" cy="582930"/>
          </a:xfrm>
          <a:prstGeom prst="rect">
            <a:avLst/>
          </a:prstGeom>
        </p:spPr>
        <p:txBody>
          <a:bodyPr anchor="t" rtlCol="false" tIns="0" lIns="0" bIns="0" rIns="0">
            <a:spAutoFit/>
          </a:bodyPr>
          <a:lstStyle/>
          <a:p>
            <a:pPr algn="ctr">
              <a:lnSpc>
                <a:spcPts val="4800"/>
              </a:lnSpc>
              <a:spcBef>
                <a:spcPct val="0"/>
              </a:spcBef>
            </a:pPr>
            <a:r>
              <a:rPr lang="en-US" sz="3200">
                <a:solidFill>
                  <a:srgbClr val="000000"/>
                </a:solidFill>
                <a:latin typeface="Montserrat"/>
              </a:rPr>
              <a:t>Doctors Page</a:t>
            </a:r>
          </a:p>
        </p:txBody>
      </p:sp>
      <p:sp>
        <p:nvSpPr>
          <p:cNvPr name="TextBox 12" id="12"/>
          <p:cNvSpPr txBox="true"/>
          <p:nvPr/>
        </p:nvSpPr>
        <p:spPr>
          <a:xfrm rot="0">
            <a:off x="11757295" y="4560570"/>
            <a:ext cx="4723629" cy="582930"/>
          </a:xfrm>
          <a:prstGeom prst="rect">
            <a:avLst/>
          </a:prstGeom>
        </p:spPr>
        <p:txBody>
          <a:bodyPr anchor="t" rtlCol="false" tIns="0" lIns="0" bIns="0" rIns="0">
            <a:spAutoFit/>
          </a:bodyPr>
          <a:lstStyle/>
          <a:p>
            <a:pPr algn="ctr">
              <a:lnSpc>
                <a:spcPts val="4800"/>
              </a:lnSpc>
              <a:spcBef>
                <a:spcPct val="0"/>
              </a:spcBef>
            </a:pPr>
            <a:r>
              <a:rPr lang="en-US" sz="3200">
                <a:solidFill>
                  <a:srgbClr val="000000"/>
                </a:solidFill>
                <a:latin typeface="Montserrat"/>
              </a:rPr>
              <a:t>Room Allocation Page</a:t>
            </a:r>
          </a:p>
        </p:txBody>
      </p:sp>
      <p:sp>
        <p:nvSpPr>
          <p:cNvPr name="TextBox 13" id="13"/>
          <p:cNvSpPr txBox="true"/>
          <p:nvPr/>
        </p:nvSpPr>
        <p:spPr>
          <a:xfrm rot="0">
            <a:off x="12436145" y="8908864"/>
            <a:ext cx="3365928" cy="582930"/>
          </a:xfrm>
          <a:prstGeom prst="rect">
            <a:avLst/>
          </a:prstGeom>
        </p:spPr>
        <p:txBody>
          <a:bodyPr anchor="t" rtlCol="false" tIns="0" lIns="0" bIns="0" rIns="0">
            <a:spAutoFit/>
          </a:bodyPr>
          <a:lstStyle/>
          <a:p>
            <a:pPr algn="ctr">
              <a:lnSpc>
                <a:spcPts val="4800"/>
              </a:lnSpc>
              <a:spcBef>
                <a:spcPct val="0"/>
              </a:spcBef>
            </a:pPr>
            <a:r>
              <a:rPr lang="en-US" sz="3200">
                <a:solidFill>
                  <a:srgbClr val="000000"/>
                </a:solidFill>
                <a:latin typeface="Montserrat"/>
              </a:rPr>
              <a:t>InPatients Page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336107">
            <a:off x="-7320947" y="-238151"/>
            <a:ext cx="12389411" cy="10763301"/>
          </a:xfrm>
          <a:custGeom>
            <a:avLst/>
            <a:gdLst/>
            <a:ahLst/>
            <a:cxnLst/>
            <a:rect r="r" b="b" t="t" l="l"/>
            <a:pathLst>
              <a:path h="10763301" w="12389411">
                <a:moveTo>
                  <a:pt x="0" y="0"/>
                </a:moveTo>
                <a:lnTo>
                  <a:pt x="12389411" y="0"/>
                </a:lnTo>
                <a:lnTo>
                  <a:pt x="12389411" y="10763302"/>
                </a:lnTo>
                <a:lnTo>
                  <a:pt x="0" y="10763302"/>
                </a:lnTo>
                <a:lnTo>
                  <a:pt x="0" y="0"/>
                </a:lnTo>
                <a:close/>
              </a:path>
            </a:pathLst>
          </a:custGeom>
          <a:blipFill>
            <a:blip r:embed="rId2"/>
            <a:stretch>
              <a:fillRect l="0" t="0" r="0" b="0"/>
            </a:stretch>
          </a:blipFill>
        </p:spPr>
      </p:sp>
      <p:sp>
        <p:nvSpPr>
          <p:cNvPr name="TextBox 3" id="3"/>
          <p:cNvSpPr txBox="true"/>
          <p:nvPr/>
        </p:nvSpPr>
        <p:spPr>
          <a:xfrm rot="0">
            <a:off x="3706183" y="1272433"/>
            <a:ext cx="4064913" cy="645795"/>
          </a:xfrm>
          <a:prstGeom prst="rect">
            <a:avLst/>
          </a:prstGeom>
        </p:spPr>
        <p:txBody>
          <a:bodyPr anchor="t" rtlCol="false" tIns="0" lIns="0" bIns="0" rIns="0">
            <a:spAutoFit/>
          </a:bodyPr>
          <a:lstStyle/>
          <a:p>
            <a:pPr algn="ctr">
              <a:lnSpc>
                <a:spcPts val="4800"/>
              </a:lnSpc>
              <a:spcBef>
                <a:spcPct val="0"/>
              </a:spcBef>
            </a:pPr>
            <a:r>
              <a:rPr lang="en-US" sz="4800" spc="451">
                <a:solidFill>
                  <a:srgbClr val="000000"/>
                </a:solidFill>
                <a:latin typeface="PT Sans Bold"/>
              </a:rPr>
              <a:t>CONCLUSION</a:t>
            </a:r>
          </a:p>
        </p:txBody>
      </p:sp>
      <p:sp>
        <p:nvSpPr>
          <p:cNvPr name="TextBox 4" id="4"/>
          <p:cNvSpPr txBox="true"/>
          <p:nvPr/>
        </p:nvSpPr>
        <p:spPr>
          <a:xfrm rot="0">
            <a:off x="3992706" y="2198263"/>
            <a:ext cx="12749525" cy="5114925"/>
          </a:xfrm>
          <a:prstGeom prst="rect">
            <a:avLst/>
          </a:prstGeom>
        </p:spPr>
        <p:txBody>
          <a:bodyPr anchor="t" rtlCol="false" tIns="0" lIns="0" bIns="0" rIns="0">
            <a:spAutoFit/>
          </a:bodyPr>
          <a:lstStyle/>
          <a:p>
            <a:pPr algn="just" marL="647702" indent="-323851" lvl="1">
              <a:lnSpc>
                <a:spcPts val="4500"/>
              </a:lnSpc>
              <a:buFont typeface="Arial"/>
              <a:buChar char="•"/>
            </a:pPr>
            <a:r>
              <a:rPr lang="en-US" sz="3000">
                <a:solidFill>
                  <a:srgbClr val="000000"/>
                </a:solidFill>
                <a:latin typeface="PT Sans"/>
              </a:rPr>
              <a:t>This project delivers a robust and integrated software solution that enhances operational efficiency, improves patient care quality, and supports informed decision-making within the hospital infrastructure. . </a:t>
            </a:r>
          </a:p>
          <a:p>
            <a:pPr algn="just" marL="647702" indent="-323851" lvl="1">
              <a:lnSpc>
                <a:spcPts val="4500"/>
              </a:lnSpc>
              <a:buFont typeface="Arial"/>
              <a:buChar char="•"/>
            </a:pPr>
            <a:r>
              <a:rPr lang="en-US" sz="3000">
                <a:solidFill>
                  <a:srgbClr val="000000"/>
                </a:solidFill>
                <a:latin typeface="PT Sans"/>
              </a:rPr>
              <a:t>Real-time analytics and reporting capabilities enable hospital administrators to make data-driven decisions based on critical metrics like patient admissions, resource utilization, and clinical outcomes. </a:t>
            </a:r>
          </a:p>
          <a:p>
            <a:pPr algn="just" marL="647702" indent="-323851" lvl="1">
              <a:lnSpc>
                <a:spcPts val="4500"/>
              </a:lnSpc>
              <a:buFont typeface="Arial"/>
              <a:buChar char="•"/>
            </a:pPr>
            <a:r>
              <a:rPr lang="en-US" sz="3000">
                <a:solidFill>
                  <a:srgbClr val="000000"/>
                </a:solidFill>
                <a:latin typeface="PT Sans"/>
              </a:rPr>
              <a:t>Overall, the system aims to optimize resource management, improve communication and coordination among healthcare teams, and enhance patient satisfaction by ensuring efficient and effective healthcare delivery.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536833">
            <a:off x="-5184966" y="-3400565"/>
            <a:ext cx="9627545" cy="9651674"/>
          </a:xfrm>
          <a:custGeom>
            <a:avLst/>
            <a:gdLst/>
            <a:ahLst/>
            <a:cxnLst/>
            <a:rect r="r" b="b" t="t" l="l"/>
            <a:pathLst>
              <a:path h="9651674" w="9627545">
                <a:moveTo>
                  <a:pt x="0" y="0"/>
                </a:moveTo>
                <a:lnTo>
                  <a:pt x="9627545" y="0"/>
                </a:lnTo>
                <a:lnTo>
                  <a:pt x="9627545" y="9651674"/>
                </a:lnTo>
                <a:lnTo>
                  <a:pt x="0" y="9651674"/>
                </a:lnTo>
                <a:lnTo>
                  <a:pt x="0" y="0"/>
                </a:lnTo>
                <a:close/>
              </a:path>
            </a:pathLst>
          </a:custGeom>
          <a:blipFill>
            <a:blip r:embed="rId2"/>
            <a:stretch>
              <a:fillRect l="0" t="0" r="0" b="0"/>
            </a:stretch>
          </a:blipFill>
        </p:spPr>
      </p:sp>
      <p:grpSp>
        <p:nvGrpSpPr>
          <p:cNvPr name="Group 3" id="3"/>
          <p:cNvGrpSpPr/>
          <p:nvPr/>
        </p:nvGrpSpPr>
        <p:grpSpPr>
          <a:xfrm rot="7573183">
            <a:off x="1230111" y="7154961"/>
            <a:ext cx="1013029" cy="10130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5453260" y="923925"/>
            <a:ext cx="11959449" cy="1072896"/>
          </a:xfrm>
          <a:prstGeom prst="rect">
            <a:avLst/>
          </a:prstGeom>
        </p:spPr>
        <p:txBody>
          <a:bodyPr anchor="t" rtlCol="false" tIns="0" lIns="0" bIns="0" rIns="0">
            <a:spAutoFit/>
          </a:bodyPr>
          <a:lstStyle/>
          <a:p>
            <a:pPr algn="l">
              <a:lnSpc>
                <a:spcPts val="8831"/>
              </a:lnSpc>
            </a:pPr>
            <a:r>
              <a:rPr lang="en-US" sz="6399" spc="627">
                <a:solidFill>
                  <a:srgbClr val="000000"/>
                </a:solidFill>
                <a:latin typeface="PT Sans Bold"/>
              </a:rPr>
              <a:t>FUTURE ENHANCEMENT</a:t>
            </a:r>
          </a:p>
        </p:txBody>
      </p:sp>
      <p:sp>
        <p:nvSpPr>
          <p:cNvPr name="TextBox 7" id="7"/>
          <p:cNvSpPr txBox="true"/>
          <p:nvPr/>
        </p:nvSpPr>
        <p:spPr>
          <a:xfrm rot="0">
            <a:off x="4202151" y="2535141"/>
            <a:ext cx="13057149" cy="5364481"/>
          </a:xfrm>
          <a:prstGeom prst="rect">
            <a:avLst/>
          </a:prstGeom>
        </p:spPr>
        <p:txBody>
          <a:bodyPr anchor="t" rtlCol="false" tIns="0" lIns="0" bIns="0" rIns="0">
            <a:spAutoFit/>
          </a:bodyPr>
          <a:lstStyle/>
          <a:p>
            <a:pPr algn="just" marL="690876" indent="-345438" lvl="1">
              <a:lnSpc>
                <a:spcPts val="4799"/>
              </a:lnSpc>
              <a:buFont typeface="Arial"/>
              <a:buChar char="•"/>
            </a:pPr>
            <a:r>
              <a:rPr lang="en-US" sz="3199">
                <a:solidFill>
                  <a:srgbClr val="000000"/>
                </a:solidFill>
                <a:latin typeface="PT Sans"/>
              </a:rPr>
              <a:t>Additionally, incorporating Internet of Things (IoT) devices for patient monitoring, strengthening cybersecurity measures, implementing machine learning for clinical decision-making, and developing a patient portal for health information access would further enhance patient care and operational efficiency. </a:t>
            </a:r>
          </a:p>
          <a:p>
            <a:pPr algn="just" marL="690876" indent="-345438" lvl="1">
              <a:lnSpc>
                <a:spcPts val="4799"/>
              </a:lnSpc>
              <a:buFont typeface="Arial"/>
              <a:buChar char="•"/>
            </a:pPr>
            <a:r>
              <a:rPr lang="en-US" sz="3199">
                <a:solidFill>
                  <a:srgbClr val="000000"/>
                </a:solidFill>
                <a:latin typeface="PT Sans"/>
              </a:rPr>
              <a:t>Ensuring interoperability with external systems such as electronic health records and pharmacies would facilitate seamless data exchange and improve care continuity, making the system adaptable to future healthcare needs.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09573" y="-3821349"/>
            <a:ext cx="9898854" cy="8599630"/>
          </a:xfrm>
          <a:custGeom>
            <a:avLst/>
            <a:gdLst/>
            <a:ahLst/>
            <a:cxnLst/>
            <a:rect r="r" b="b" t="t" l="l"/>
            <a:pathLst>
              <a:path h="8599630" w="9898854">
                <a:moveTo>
                  <a:pt x="0" y="0"/>
                </a:moveTo>
                <a:lnTo>
                  <a:pt x="9898855" y="0"/>
                </a:lnTo>
                <a:lnTo>
                  <a:pt x="9898855" y="8599630"/>
                </a:lnTo>
                <a:lnTo>
                  <a:pt x="0" y="8599630"/>
                </a:lnTo>
                <a:lnTo>
                  <a:pt x="0" y="0"/>
                </a:lnTo>
                <a:close/>
              </a:path>
            </a:pathLst>
          </a:custGeom>
          <a:blipFill>
            <a:blip r:embed="rId2">
              <a:alphaModFix amt="72000"/>
            </a:blip>
            <a:stretch>
              <a:fillRect l="0" t="0" r="0" b="0"/>
            </a:stretch>
          </a:blipFill>
        </p:spPr>
      </p:sp>
      <p:sp>
        <p:nvSpPr>
          <p:cNvPr name="TextBox 3" id="3"/>
          <p:cNvSpPr txBox="true"/>
          <p:nvPr/>
        </p:nvSpPr>
        <p:spPr>
          <a:xfrm rot="0">
            <a:off x="571583" y="831850"/>
            <a:ext cx="3516749" cy="460375"/>
          </a:xfrm>
          <a:prstGeom prst="rect">
            <a:avLst/>
          </a:prstGeom>
        </p:spPr>
        <p:txBody>
          <a:bodyPr anchor="t" rtlCol="false" tIns="0" lIns="0" bIns="0" rIns="0">
            <a:spAutoFit/>
          </a:bodyPr>
          <a:lstStyle/>
          <a:p>
            <a:pPr algn="ctr">
              <a:lnSpc>
                <a:spcPts val="3499"/>
              </a:lnSpc>
              <a:spcBef>
                <a:spcPct val="0"/>
              </a:spcBef>
            </a:pPr>
            <a:r>
              <a:rPr lang="en-US" sz="3499" spc="328">
                <a:solidFill>
                  <a:srgbClr val="000000"/>
                </a:solidFill>
                <a:latin typeface="Montserrat Bold"/>
              </a:rPr>
              <a:t>REFERENCES</a:t>
            </a:r>
          </a:p>
        </p:txBody>
      </p:sp>
      <p:sp>
        <p:nvSpPr>
          <p:cNvPr name="TextBox 4" id="4"/>
          <p:cNvSpPr txBox="true"/>
          <p:nvPr/>
        </p:nvSpPr>
        <p:spPr>
          <a:xfrm rot="0">
            <a:off x="319266" y="1642061"/>
            <a:ext cx="16940034" cy="8686800"/>
          </a:xfrm>
          <a:prstGeom prst="rect">
            <a:avLst/>
          </a:prstGeom>
        </p:spPr>
        <p:txBody>
          <a:bodyPr anchor="t" rtlCol="false" tIns="0" lIns="0" bIns="0" rIns="0">
            <a:spAutoFit/>
          </a:bodyPr>
          <a:lstStyle/>
          <a:p>
            <a:pPr algn="l" marL="647702" indent="-323851" lvl="1">
              <a:lnSpc>
                <a:spcPts val="3600"/>
              </a:lnSpc>
              <a:buFont typeface="Arial"/>
              <a:buChar char="•"/>
            </a:pPr>
            <a:r>
              <a:rPr lang="en-US" sz="3000">
                <a:solidFill>
                  <a:srgbClr val="000000"/>
                </a:solidFill>
                <a:latin typeface="PT Sans"/>
              </a:rPr>
              <a:t>Miah, S. J., Gammack, J., &amp; Hasan, N. (2019, December 26). Methodologies for designing healthcare analytics  solutions: A literature analysis. Health Informatics J</a:t>
            </a:r>
            <a:r>
              <a:rPr lang="en-US" sz="3000">
                <a:solidFill>
                  <a:srgbClr val="000000"/>
                </a:solidFill>
                <a:latin typeface="PT Sans"/>
              </a:rPr>
              <a:t>ournal, 26(4), 2300–2314. https://doi.org/10.1177/1460458219895386</a:t>
            </a:r>
          </a:p>
          <a:p>
            <a:pPr algn="l">
              <a:lnSpc>
                <a:spcPts val="3600"/>
              </a:lnSpc>
            </a:pPr>
          </a:p>
          <a:p>
            <a:pPr algn="l" marL="647702" indent="-323851" lvl="1">
              <a:lnSpc>
                <a:spcPts val="3600"/>
              </a:lnSpc>
              <a:buFont typeface="Arial"/>
              <a:buChar char="•"/>
            </a:pPr>
            <a:r>
              <a:rPr lang="en-US" sz="3000">
                <a:solidFill>
                  <a:srgbClr val="000000"/>
                </a:solidFill>
                <a:latin typeface="PT Sans"/>
              </a:rPr>
              <a:t>Kelley, J. M., Kraft-Todd, G., Schapira, L., Kossowsky, J., &amp; Riess, H. (2014, April 9). The Influence of the Patient-Clinician Relationship on Healthcare Outcomes: A Systematic Review and Meta-Analysis of Randomized Controlled Trials. PLoS ONE, 9(4), e94207. https://doi.org/10.1371/journal.pone.0094207</a:t>
            </a:r>
          </a:p>
          <a:p>
            <a:pPr algn="l">
              <a:lnSpc>
                <a:spcPts val="3600"/>
              </a:lnSpc>
            </a:pPr>
          </a:p>
          <a:p>
            <a:pPr algn="l" marL="647702" indent="-323851" lvl="1">
              <a:lnSpc>
                <a:spcPts val="3600"/>
              </a:lnSpc>
              <a:buFont typeface="Arial"/>
              <a:buChar char="•"/>
            </a:pPr>
            <a:r>
              <a:rPr lang="en-US" sz="3000">
                <a:solidFill>
                  <a:srgbClr val="000000"/>
                </a:solidFill>
                <a:latin typeface="PT Sans"/>
              </a:rPr>
              <a:t>Taipalus, T., Isomöttönen, V., Erkkilä, H., &amp; Äyrämö, S. (2022, December 9). Data Analytics in Healthcare: A Tertiary Study. SN Computer Science, 4(1). https://doi.org/10.1007/s42979-022-01507-0</a:t>
            </a:r>
          </a:p>
          <a:p>
            <a:pPr algn="l">
              <a:lnSpc>
                <a:spcPts val="3600"/>
              </a:lnSpc>
            </a:pPr>
          </a:p>
          <a:p>
            <a:pPr algn="l" marL="647702" indent="-323851" lvl="1">
              <a:lnSpc>
                <a:spcPts val="3600"/>
              </a:lnSpc>
              <a:buFont typeface="Arial"/>
              <a:buChar char="•"/>
            </a:pPr>
            <a:r>
              <a:rPr lang="en-US" sz="3000">
                <a:solidFill>
                  <a:srgbClr val="000000"/>
                </a:solidFill>
                <a:latin typeface="PT Sans"/>
              </a:rPr>
              <a:t>Yang H, Kundakcioglu OE, Zeng D. Healthcare data analytics. Inf Syst e-Bus Manag. 2015;13(4):595–7. https://doi.org/10.1007/s10257-015-0297-0</a:t>
            </a:r>
          </a:p>
          <a:p>
            <a:pPr algn="l">
              <a:lnSpc>
                <a:spcPts val="3600"/>
              </a:lnSpc>
            </a:pPr>
          </a:p>
          <a:p>
            <a:pPr algn="l" marL="647702" indent="-323851" lvl="1">
              <a:lnSpc>
                <a:spcPts val="3600"/>
              </a:lnSpc>
              <a:buFont typeface="Arial"/>
              <a:buChar char="•"/>
            </a:pPr>
            <a:r>
              <a:rPr lang="en-US" sz="3000">
                <a:solidFill>
                  <a:srgbClr val="000000"/>
                </a:solidFill>
                <a:latin typeface="PT Sans"/>
              </a:rPr>
              <a:t>Strang, K. D., &amp; Sun, Z. (2019, July 2). Hidden big data analytics issues in the healthcare industry. Health Informatics Journal, 26(2), 981–998. https://doi.org/10.1177/1460458219854603</a:t>
            </a:r>
          </a:p>
          <a:p>
            <a:pPr algn="l">
              <a:lnSpc>
                <a:spcPts val="36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3937510" y="5519332"/>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sp>
        <p:nvSpPr>
          <p:cNvPr name="Freeform 3" id="3"/>
          <p:cNvSpPr/>
          <p:nvPr/>
        </p:nvSpPr>
        <p:spPr>
          <a:xfrm flipH="false" flipV="false" rot="-1898322">
            <a:off x="-4350490" y="-4311670"/>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sp>
        <p:nvSpPr>
          <p:cNvPr name="TextBox 4" id="4"/>
          <p:cNvSpPr txBox="true"/>
          <p:nvPr/>
        </p:nvSpPr>
        <p:spPr>
          <a:xfrm rot="0">
            <a:off x="3076901" y="1744381"/>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000000"/>
                </a:solidFill>
                <a:latin typeface="Montserrat Bold"/>
              </a:rPr>
              <a:t>TEAM MEMBERS</a:t>
            </a:r>
          </a:p>
        </p:txBody>
      </p:sp>
      <p:sp>
        <p:nvSpPr>
          <p:cNvPr name="TextBox 5" id="5"/>
          <p:cNvSpPr txBox="true"/>
          <p:nvPr/>
        </p:nvSpPr>
        <p:spPr>
          <a:xfrm rot="0">
            <a:off x="6197436" y="4390364"/>
            <a:ext cx="8560882" cy="619618"/>
          </a:xfrm>
          <a:prstGeom prst="rect">
            <a:avLst/>
          </a:prstGeom>
        </p:spPr>
        <p:txBody>
          <a:bodyPr anchor="t" rtlCol="false" tIns="0" lIns="0" bIns="0" rIns="0">
            <a:spAutoFit/>
          </a:bodyPr>
          <a:lstStyle/>
          <a:p>
            <a:pPr algn="l">
              <a:lnSpc>
                <a:spcPts val="5149"/>
              </a:lnSpc>
            </a:pPr>
            <a:r>
              <a:rPr lang="en-US" sz="3731" spc="365">
                <a:solidFill>
                  <a:srgbClr val="000000"/>
                </a:solidFill>
                <a:latin typeface="DM Sans"/>
              </a:rPr>
              <a:t>HARESH M - 210701066</a:t>
            </a:r>
          </a:p>
        </p:txBody>
      </p:sp>
      <p:sp>
        <p:nvSpPr>
          <p:cNvPr name="TextBox 6" id="6"/>
          <p:cNvSpPr txBox="true"/>
          <p:nvPr/>
        </p:nvSpPr>
        <p:spPr>
          <a:xfrm rot="0">
            <a:off x="6197436" y="5568853"/>
            <a:ext cx="8983900" cy="619618"/>
          </a:xfrm>
          <a:prstGeom prst="rect">
            <a:avLst/>
          </a:prstGeom>
        </p:spPr>
        <p:txBody>
          <a:bodyPr anchor="t" rtlCol="false" tIns="0" lIns="0" bIns="0" rIns="0">
            <a:spAutoFit/>
          </a:bodyPr>
          <a:lstStyle/>
          <a:p>
            <a:pPr algn="l">
              <a:lnSpc>
                <a:spcPts val="5149"/>
              </a:lnSpc>
            </a:pPr>
            <a:r>
              <a:rPr lang="en-US" sz="3731" spc="365">
                <a:solidFill>
                  <a:srgbClr val="000000"/>
                </a:solidFill>
                <a:latin typeface="DM Sans"/>
              </a:rPr>
              <a:t>HAYAGREEVAN V - 210701080</a:t>
            </a:r>
          </a:p>
        </p:txBody>
      </p:sp>
      <p:sp>
        <p:nvSpPr>
          <p:cNvPr name="TextBox 7" id="7"/>
          <p:cNvSpPr txBox="true"/>
          <p:nvPr/>
        </p:nvSpPr>
        <p:spPr>
          <a:xfrm rot="0">
            <a:off x="6197436" y="6751749"/>
            <a:ext cx="8560882" cy="619618"/>
          </a:xfrm>
          <a:prstGeom prst="rect">
            <a:avLst/>
          </a:prstGeom>
        </p:spPr>
        <p:txBody>
          <a:bodyPr anchor="t" rtlCol="false" tIns="0" lIns="0" bIns="0" rIns="0">
            <a:spAutoFit/>
          </a:bodyPr>
          <a:lstStyle/>
          <a:p>
            <a:pPr algn="l" marL="0" indent="0" lvl="0">
              <a:lnSpc>
                <a:spcPts val="5149"/>
              </a:lnSpc>
              <a:spcBef>
                <a:spcPct val="0"/>
              </a:spcBef>
            </a:pPr>
            <a:r>
              <a:rPr lang="en-US" sz="3731" spc="365">
                <a:solidFill>
                  <a:srgbClr val="000000"/>
                </a:solidFill>
                <a:latin typeface="DM Sans"/>
              </a:rPr>
              <a:t>JEYAPRIYAN M - 210701097</a:t>
            </a:r>
          </a:p>
        </p:txBody>
      </p:sp>
      <p:grpSp>
        <p:nvGrpSpPr>
          <p:cNvPr name="Group 8" id="8"/>
          <p:cNvGrpSpPr/>
          <p:nvPr/>
        </p:nvGrpSpPr>
        <p:grpSpPr>
          <a:xfrm rot="0">
            <a:off x="3849518" y="4249957"/>
            <a:ext cx="2070526" cy="3515876"/>
            <a:chOff x="0" y="0"/>
            <a:chExt cx="368852" cy="626333"/>
          </a:xfrm>
        </p:grpSpPr>
        <p:sp>
          <p:nvSpPr>
            <p:cNvPr name="Freeform 9" id="9"/>
            <p:cNvSpPr/>
            <p:nvPr/>
          </p:nvSpPr>
          <p:spPr>
            <a:xfrm flipH="false" flipV="false" rot="0">
              <a:off x="0" y="0"/>
              <a:ext cx="368852" cy="626333"/>
            </a:xfrm>
            <a:custGeom>
              <a:avLst/>
              <a:gdLst/>
              <a:ahLst/>
              <a:cxnLst/>
              <a:rect r="r" b="b" t="t" l="l"/>
              <a:pathLst>
                <a:path h="626333" w="368852">
                  <a:moveTo>
                    <a:pt x="0" y="0"/>
                  </a:moveTo>
                  <a:lnTo>
                    <a:pt x="368852" y="0"/>
                  </a:lnTo>
                  <a:lnTo>
                    <a:pt x="368852" y="626333"/>
                  </a:lnTo>
                  <a:lnTo>
                    <a:pt x="0" y="626333"/>
                  </a:lnTo>
                  <a:close/>
                </a:path>
              </a:pathLst>
            </a:custGeom>
            <a:gradFill rotWithShape="true">
              <a:gsLst>
                <a:gs pos="0">
                  <a:srgbClr val="F600FE">
                    <a:alpha val="76000"/>
                  </a:srgbClr>
                </a:gs>
                <a:gs pos="25000">
                  <a:srgbClr val="C900FE">
                    <a:alpha val="76000"/>
                  </a:srgbClr>
                </a:gs>
                <a:gs pos="50000">
                  <a:srgbClr val="A136FF">
                    <a:alpha val="76000"/>
                  </a:srgbClr>
                </a:gs>
                <a:gs pos="75000">
                  <a:srgbClr val="5142F0">
                    <a:alpha val="76000"/>
                  </a:srgbClr>
                </a:gs>
                <a:gs pos="100000">
                  <a:srgbClr val="0033D9">
                    <a:alpha val="76000"/>
                  </a:srgbClr>
                </a:gs>
              </a:gsLst>
              <a:path path="circle">
                <a:fillToRect l="0" r="100000" t="0" b="100000"/>
              </a:path>
              <a:tileRect r="0" l="-100000" b="0" t="-100000"/>
            </a:gradFill>
          </p:spPr>
        </p:sp>
        <p:sp>
          <p:nvSpPr>
            <p:cNvPr name="TextBox 10" id="10"/>
            <p:cNvSpPr txBox="true"/>
            <p:nvPr/>
          </p:nvSpPr>
          <p:spPr>
            <a:xfrm>
              <a:off x="0" y="-19050"/>
              <a:ext cx="368852" cy="645383"/>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4162994" y="4259482"/>
            <a:ext cx="1385617" cy="948057"/>
          </a:xfrm>
          <a:prstGeom prst="rect">
            <a:avLst/>
          </a:prstGeom>
        </p:spPr>
        <p:txBody>
          <a:bodyPr anchor="t" rtlCol="false" tIns="0" lIns="0" bIns="0" rIns="0">
            <a:spAutoFit/>
          </a:bodyPr>
          <a:lstStyle/>
          <a:p>
            <a:pPr algn="ctr">
              <a:lnSpc>
                <a:spcPts val="7578"/>
              </a:lnSpc>
            </a:pPr>
            <a:r>
              <a:rPr lang="en-US" sz="6315">
                <a:solidFill>
                  <a:srgbClr val="363636"/>
                </a:solidFill>
                <a:latin typeface="Oswald Bold Italics"/>
              </a:rPr>
              <a:t>01</a:t>
            </a:r>
          </a:p>
        </p:txBody>
      </p:sp>
      <p:sp>
        <p:nvSpPr>
          <p:cNvPr name="TextBox 12" id="12"/>
          <p:cNvSpPr txBox="true"/>
          <p:nvPr/>
        </p:nvSpPr>
        <p:spPr>
          <a:xfrm rot="0">
            <a:off x="4162994" y="5437971"/>
            <a:ext cx="1385617" cy="948057"/>
          </a:xfrm>
          <a:prstGeom prst="rect">
            <a:avLst/>
          </a:prstGeom>
        </p:spPr>
        <p:txBody>
          <a:bodyPr anchor="t" rtlCol="false" tIns="0" lIns="0" bIns="0" rIns="0">
            <a:spAutoFit/>
          </a:bodyPr>
          <a:lstStyle/>
          <a:p>
            <a:pPr algn="ctr">
              <a:lnSpc>
                <a:spcPts val="7578"/>
              </a:lnSpc>
            </a:pPr>
            <a:r>
              <a:rPr lang="en-US" sz="6315">
                <a:solidFill>
                  <a:srgbClr val="363636"/>
                </a:solidFill>
                <a:latin typeface="Oswald Bold Italics"/>
              </a:rPr>
              <a:t>02</a:t>
            </a:r>
          </a:p>
        </p:txBody>
      </p:sp>
      <p:sp>
        <p:nvSpPr>
          <p:cNvPr name="TextBox 13" id="13"/>
          <p:cNvSpPr txBox="true"/>
          <p:nvPr/>
        </p:nvSpPr>
        <p:spPr>
          <a:xfrm rot="0">
            <a:off x="4191973" y="6620866"/>
            <a:ext cx="1385617" cy="948057"/>
          </a:xfrm>
          <a:prstGeom prst="rect">
            <a:avLst/>
          </a:prstGeom>
        </p:spPr>
        <p:txBody>
          <a:bodyPr anchor="t" rtlCol="false" tIns="0" lIns="0" bIns="0" rIns="0">
            <a:spAutoFit/>
          </a:bodyPr>
          <a:lstStyle/>
          <a:p>
            <a:pPr algn="ctr">
              <a:lnSpc>
                <a:spcPts val="7578"/>
              </a:lnSpc>
            </a:pPr>
            <a:r>
              <a:rPr lang="en-US" sz="6315">
                <a:solidFill>
                  <a:srgbClr val="363636"/>
                </a:solidFill>
                <a:latin typeface="Oswald Bold Italics"/>
              </a:rPr>
              <a:t>03</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472009"/>
            <a:ext cx="8397219" cy="1246488"/>
          </a:xfrm>
          <a:prstGeom prst="rect">
            <a:avLst/>
          </a:prstGeom>
        </p:spPr>
        <p:txBody>
          <a:bodyPr anchor="t" rtlCol="false" tIns="0" lIns="0" bIns="0" rIns="0">
            <a:spAutoFit/>
          </a:bodyPr>
          <a:lstStyle/>
          <a:p>
            <a:pPr algn="l" marL="0" indent="0" lvl="0">
              <a:lnSpc>
                <a:spcPts val="10276"/>
              </a:lnSpc>
              <a:spcBef>
                <a:spcPct val="0"/>
              </a:spcBef>
            </a:pPr>
            <a:r>
              <a:rPr lang="en-US" sz="7340">
                <a:solidFill>
                  <a:srgbClr val="000000"/>
                </a:solidFill>
                <a:latin typeface="Montserrat Bold"/>
              </a:rPr>
              <a:t>ABSTRACT</a:t>
            </a:r>
          </a:p>
        </p:txBody>
      </p:sp>
      <p:sp>
        <p:nvSpPr>
          <p:cNvPr name="TextBox 3" id="3"/>
          <p:cNvSpPr txBox="true"/>
          <p:nvPr/>
        </p:nvSpPr>
        <p:spPr>
          <a:xfrm rot="0">
            <a:off x="1656185" y="3910234"/>
            <a:ext cx="14975630" cy="4162425"/>
          </a:xfrm>
          <a:prstGeom prst="rect">
            <a:avLst/>
          </a:prstGeom>
        </p:spPr>
        <p:txBody>
          <a:bodyPr anchor="t" rtlCol="false" tIns="0" lIns="0" bIns="0" rIns="0">
            <a:spAutoFit/>
          </a:bodyPr>
          <a:lstStyle/>
          <a:p>
            <a:pPr algn="just" marL="0" indent="0" lvl="0">
              <a:lnSpc>
                <a:spcPts val="4199"/>
              </a:lnSpc>
              <a:spcBef>
                <a:spcPct val="0"/>
              </a:spcBef>
            </a:pPr>
            <a:r>
              <a:rPr lang="en-US" sz="2999">
                <a:solidFill>
                  <a:srgbClr val="101010"/>
                </a:solidFill>
                <a:latin typeface="PT Sans"/>
              </a:rPr>
              <a:t>This project introduces an advanced analytics platform empowered by React JS to revolutionize healthcare optimization. By integrating real-time data collection and interactive user interfaces, this project provides healthcare professionals with actionable insight and aids them making well-informed decisions, allocate resources, and actively manage risks. to process and analyze vast amounts of healthcare data swiftly and accurately. Through its React-enabled architecture, the platform ensures a responsive and intuitive user experience, allowing healthcare professionals to interact with complex datasets effortlessly.</a:t>
            </a:r>
          </a:p>
        </p:txBody>
      </p:sp>
      <p:grpSp>
        <p:nvGrpSpPr>
          <p:cNvPr name="Group 4" id="4"/>
          <p:cNvGrpSpPr/>
          <p:nvPr/>
        </p:nvGrpSpPr>
        <p:grpSpPr>
          <a:xfrm rot="0">
            <a:off x="0" y="0"/>
            <a:ext cx="18288000" cy="1874361"/>
            <a:chOff x="0" y="0"/>
            <a:chExt cx="9414331" cy="964887"/>
          </a:xfrm>
        </p:grpSpPr>
        <p:sp>
          <p:nvSpPr>
            <p:cNvPr name="Freeform 5" id="5"/>
            <p:cNvSpPr/>
            <p:nvPr/>
          </p:nvSpPr>
          <p:spPr>
            <a:xfrm flipH="false" flipV="false" rot="0">
              <a:off x="0" y="0"/>
              <a:ext cx="9414331" cy="964887"/>
            </a:xfrm>
            <a:custGeom>
              <a:avLst/>
              <a:gdLst/>
              <a:ahLst/>
              <a:cxnLst/>
              <a:rect r="r" b="b" t="t" l="l"/>
              <a:pathLst>
                <a:path h="964887" w="9414331">
                  <a:moveTo>
                    <a:pt x="0" y="0"/>
                  </a:moveTo>
                  <a:lnTo>
                    <a:pt x="9414331" y="0"/>
                  </a:lnTo>
                  <a:lnTo>
                    <a:pt x="9414331" y="964887"/>
                  </a:lnTo>
                  <a:lnTo>
                    <a:pt x="0" y="964887"/>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6" id="6"/>
            <p:cNvSpPr txBox="true"/>
            <p:nvPr/>
          </p:nvSpPr>
          <p:spPr>
            <a:xfrm>
              <a:off x="0" y="-38100"/>
              <a:ext cx="9414331" cy="1002987"/>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874361"/>
            <a:chOff x="0" y="0"/>
            <a:chExt cx="9414331" cy="964887"/>
          </a:xfrm>
        </p:grpSpPr>
        <p:sp>
          <p:nvSpPr>
            <p:cNvPr name="Freeform 3" id="3"/>
            <p:cNvSpPr/>
            <p:nvPr/>
          </p:nvSpPr>
          <p:spPr>
            <a:xfrm flipH="false" flipV="false" rot="0">
              <a:off x="0" y="0"/>
              <a:ext cx="9414331" cy="964887"/>
            </a:xfrm>
            <a:custGeom>
              <a:avLst/>
              <a:gdLst/>
              <a:ahLst/>
              <a:cxnLst/>
              <a:rect r="r" b="b" t="t" l="l"/>
              <a:pathLst>
                <a:path h="964887" w="9414331">
                  <a:moveTo>
                    <a:pt x="0" y="0"/>
                  </a:moveTo>
                  <a:lnTo>
                    <a:pt x="9414331" y="0"/>
                  </a:lnTo>
                  <a:lnTo>
                    <a:pt x="9414331" y="964887"/>
                  </a:lnTo>
                  <a:lnTo>
                    <a:pt x="0" y="964887"/>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4" id="4"/>
            <p:cNvSpPr txBox="true"/>
            <p:nvPr/>
          </p:nvSpPr>
          <p:spPr>
            <a:xfrm>
              <a:off x="0" y="-38100"/>
              <a:ext cx="9414331" cy="100298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2003809"/>
            <a:ext cx="8397219" cy="1246488"/>
          </a:xfrm>
          <a:prstGeom prst="rect">
            <a:avLst/>
          </a:prstGeom>
        </p:spPr>
        <p:txBody>
          <a:bodyPr anchor="t" rtlCol="false" tIns="0" lIns="0" bIns="0" rIns="0">
            <a:spAutoFit/>
          </a:bodyPr>
          <a:lstStyle/>
          <a:p>
            <a:pPr algn="l" marL="0" indent="0" lvl="0">
              <a:lnSpc>
                <a:spcPts val="10276"/>
              </a:lnSpc>
              <a:spcBef>
                <a:spcPct val="0"/>
              </a:spcBef>
            </a:pPr>
            <a:r>
              <a:rPr lang="en-US" sz="7340">
                <a:solidFill>
                  <a:srgbClr val="000000"/>
                </a:solidFill>
                <a:latin typeface="Montserrat Bold"/>
              </a:rPr>
              <a:t>INTRODUCTION</a:t>
            </a:r>
          </a:p>
        </p:txBody>
      </p:sp>
      <p:sp>
        <p:nvSpPr>
          <p:cNvPr name="TextBox 6" id="6"/>
          <p:cNvSpPr txBox="true"/>
          <p:nvPr/>
        </p:nvSpPr>
        <p:spPr>
          <a:xfrm rot="0">
            <a:off x="1028700" y="3465469"/>
            <a:ext cx="16230600" cy="6257925"/>
          </a:xfrm>
          <a:prstGeom prst="rect">
            <a:avLst/>
          </a:prstGeom>
        </p:spPr>
        <p:txBody>
          <a:bodyPr anchor="t" rtlCol="false" tIns="0" lIns="0" bIns="0" rIns="0">
            <a:spAutoFit/>
          </a:bodyPr>
          <a:lstStyle/>
          <a:p>
            <a:pPr algn="just" marL="647697" indent="-323848" lvl="1">
              <a:lnSpc>
                <a:spcPts val="4199"/>
              </a:lnSpc>
              <a:buFont typeface="Arial"/>
              <a:buChar char="•"/>
            </a:pPr>
            <a:r>
              <a:rPr lang="en-US" sz="2999">
                <a:solidFill>
                  <a:srgbClr val="101010"/>
                </a:solidFill>
                <a:latin typeface="PT Sans"/>
              </a:rPr>
              <a:t>The healthcare industry is undergoing a profound transformation driven by advancements in technology and the growing need for efficient, data-driven decision-making processes. </a:t>
            </a:r>
          </a:p>
          <a:p>
            <a:pPr algn="just" marL="647697" indent="-323848" lvl="1">
              <a:lnSpc>
                <a:spcPts val="4199"/>
              </a:lnSpc>
              <a:buFont typeface="Arial"/>
              <a:buChar char="•"/>
            </a:pPr>
            <a:r>
              <a:rPr lang="en-US" sz="2999">
                <a:solidFill>
                  <a:srgbClr val="101010"/>
                </a:solidFill>
                <a:latin typeface="PT Sans"/>
              </a:rPr>
              <a:t>In this dynamic landscape, this project emerges as a pivotal solution designed to address the multifaceted challenges faced by the healthcare industry. </a:t>
            </a:r>
          </a:p>
          <a:p>
            <a:pPr algn="just" marL="647697" indent="-323848" lvl="1">
              <a:lnSpc>
                <a:spcPts val="4199"/>
              </a:lnSpc>
              <a:buFont typeface="Arial"/>
              <a:buChar char="•"/>
            </a:pPr>
            <a:r>
              <a:rPr lang="en-US" sz="2999">
                <a:solidFill>
                  <a:srgbClr val="101010"/>
                </a:solidFill>
                <a:latin typeface="PT Sans"/>
              </a:rPr>
              <a:t>By harnessing the power of React-enabled analytics, this project aims to optimize healthcare delivery, improve patient outcomes, precisive diagnostics and enhance operational efficiency.</a:t>
            </a:r>
          </a:p>
          <a:p>
            <a:pPr algn="just" marL="647697" indent="-323848" lvl="1">
              <a:lnSpc>
                <a:spcPts val="4199"/>
              </a:lnSpc>
              <a:buFont typeface="Arial"/>
              <a:buChar char="•"/>
            </a:pPr>
            <a:r>
              <a:rPr lang="en-US" sz="2999">
                <a:solidFill>
                  <a:srgbClr val="101010"/>
                </a:solidFill>
                <a:latin typeface="PT Sans"/>
              </a:rPr>
              <a:t>This project leverages state-of-the-art data analytics and visualization tools to provide healthcare professionals with real-time insights and predictive analytics. </a:t>
            </a:r>
          </a:p>
          <a:p>
            <a:pPr algn="just" marL="647697" indent="-323848" lvl="1">
              <a:lnSpc>
                <a:spcPts val="4199"/>
              </a:lnSpc>
              <a:buFont typeface="Arial"/>
              <a:buChar char="•"/>
            </a:pPr>
            <a:r>
              <a:rPr lang="en-US" sz="2999">
                <a:solidFill>
                  <a:srgbClr val="101010"/>
                </a:solidFill>
                <a:latin typeface="PT Sans"/>
              </a:rPr>
              <a:t>This platform integrates seamlessly with existing healthcare systems, offering a comprehensive suite of features that include real-time data collection, machine learning algorithms, and interactive user interfaces.</a:t>
            </a:r>
          </a:p>
          <a:p>
            <a:pPr algn="just" marL="0" indent="0" lvl="0">
              <a:lnSpc>
                <a:spcPts val="41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536833">
            <a:off x="-5184966" y="-3400565"/>
            <a:ext cx="9627545" cy="9651674"/>
          </a:xfrm>
          <a:custGeom>
            <a:avLst/>
            <a:gdLst/>
            <a:ahLst/>
            <a:cxnLst/>
            <a:rect r="r" b="b" t="t" l="l"/>
            <a:pathLst>
              <a:path h="9651674" w="9627545">
                <a:moveTo>
                  <a:pt x="0" y="0"/>
                </a:moveTo>
                <a:lnTo>
                  <a:pt x="9627545" y="0"/>
                </a:lnTo>
                <a:lnTo>
                  <a:pt x="9627545" y="9651674"/>
                </a:lnTo>
                <a:lnTo>
                  <a:pt x="0" y="9651674"/>
                </a:lnTo>
                <a:lnTo>
                  <a:pt x="0" y="0"/>
                </a:lnTo>
                <a:close/>
              </a:path>
            </a:pathLst>
          </a:custGeom>
          <a:blipFill>
            <a:blip r:embed="rId2"/>
            <a:stretch>
              <a:fillRect l="0" t="0" r="0" b="0"/>
            </a:stretch>
          </a:blipFill>
        </p:spPr>
      </p:sp>
      <p:grpSp>
        <p:nvGrpSpPr>
          <p:cNvPr name="Group 3" id="3"/>
          <p:cNvGrpSpPr/>
          <p:nvPr/>
        </p:nvGrpSpPr>
        <p:grpSpPr>
          <a:xfrm rot="7573183">
            <a:off x="1230111" y="7154961"/>
            <a:ext cx="1013029" cy="10130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5453260" y="914400"/>
            <a:ext cx="10554931" cy="1082421"/>
          </a:xfrm>
          <a:prstGeom prst="rect">
            <a:avLst/>
          </a:prstGeom>
        </p:spPr>
        <p:txBody>
          <a:bodyPr anchor="t" rtlCol="false" tIns="0" lIns="0" bIns="0" rIns="0">
            <a:spAutoFit/>
          </a:bodyPr>
          <a:lstStyle/>
          <a:p>
            <a:pPr algn="l">
              <a:lnSpc>
                <a:spcPts val="8831"/>
              </a:lnSpc>
            </a:pPr>
            <a:r>
              <a:rPr lang="en-US" sz="6399" spc="627">
                <a:solidFill>
                  <a:srgbClr val="000000"/>
                </a:solidFill>
                <a:latin typeface="Montserrat Bold"/>
              </a:rPr>
              <a:t>LITERATURE REVIEW</a:t>
            </a:r>
          </a:p>
        </p:txBody>
      </p:sp>
      <p:sp>
        <p:nvSpPr>
          <p:cNvPr name="TextBox 7" id="7"/>
          <p:cNvSpPr txBox="true"/>
          <p:nvPr/>
        </p:nvSpPr>
        <p:spPr>
          <a:xfrm rot="0">
            <a:off x="4202151" y="2630391"/>
            <a:ext cx="13057149" cy="7153275"/>
          </a:xfrm>
          <a:prstGeom prst="rect">
            <a:avLst/>
          </a:prstGeom>
        </p:spPr>
        <p:txBody>
          <a:bodyPr anchor="t" rtlCol="false" tIns="0" lIns="0" bIns="0" rIns="0">
            <a:spAutoFit/>
          </a:bodyPr>
          <a:lstStyle/>
          <a:p>
            <a:pPr algn="just" marL="647697" indent="-323848" lvl="1">
              <a:lnSpc>
                <a:spcPts val="3599"/>
              </a:lnSpc>
              <a:buFont typeface="Arial"/>
              <a:buChar char="•"/>
            </a:pPr>
            <a:r>
              <a:rPr lang="en-US" sz="2999">
                <a:solidFill>
                  <a:srgbClr val="000000"/>
                </a:solidFill>
                <a:latin typeface="PT Sans"/>
              </a:rPr>
              <a:t>Healthcare organizations increasingly rely on healthcare analytics, using technologies like Hadoop and Spark, to support evidence-based decision-making.</a:t>
            </a:r>
          </a:p>
          <a:p>
            <a:pPr algn="just">
              <a:lnSpc>
                <a:spcPts val="3599"/>
              </a:lnSpc>
            </a:pPr>
          </a:p>
          <a:p>
            <a:pPr algn="just" marL="647697" indent="-323848" lvl="1">
              <a:lnSpc>
                <a:spcPts val="3599"/>
              </a:lnSpc>
              <a:buFont typeface="Arial"/>
              <a:buChar char="•"/>
            </a:pPr>
            <a:r>
              <a:rPr lang="en-US" sz="2999">
                <a:solidFill>
                  <a:srgbClr val="000000"/>
                </a:solidFill>
                <a:latin typeface="PT Sans"/>
              </a:rPr>
              <a:t>The healthcare sector has significantly benefited from advancements in information technology (IT), transforming clinical practices and improving efficiency. Tools such as Advanced Data Visualization, Presto, Hive, Hadoop, and cloud computing enable efficient data handling and real-time analytics, leading to better decision-making and patient outcomes</a:t>
            </a:r>
          </a:p>
          <a:p>
            <a:pPr algn="just">
              <a:lnSpc>
                <a:spcPts val="3599"/>
              </a:lnSpc>
            </a:pPr>
          </a:p>
          <a:p>
            <a:pPr algn="just" marL="647697" indent="-323848" lvl="1">
              <a:lnSpc>
                <a:spcPts val="3599"/>
              </a:lnSpc>
              <a:buFont typeface="Arial"/>
              <a:buChar char="•"/>
            </a:pPr>
            <a:r>
              <a:rPr lang="en-US" sz="2999">
                <a:solidFill>
                  <a:srgbClr val="000000"/>
                </a:solidFill>
                <a:latin typeface="PT Sans"/>
              </a:rPr>
              <a:t>The review noted a growing trend in systematic secondary studies at the intersection of data analytics and healthcare. Challenges such as data interoperability and privacy concerns underscored the need for robust computational infrastructure and ethical frameworks. Multidisciplinary collaboration between medical and technical experts emerged as crucial for effective implementation.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051465" y="-2544328"/>
            <a:ext cx="9898854" cy="8599630"/>
          </a:xfrm>
          <a:custGeom>
            <a:avLst/>
            <a:gdLst/>
            <a:ahLst/>
            <a:cxnLst/>
            <a:rect r="r" b="b" t="t" l="l"/>
            <a:pathLst>
              <a:path h="8599630" w="9898854">
                <a:moveTo>
                  <a:pt x="0" y="0"/>
                </a:moveTo>
                <a:lnTo>
                  <a:pt x="9898854" y="0"/>
                </a:lnTo>
                <a:lnTo>
                  <a:pt x="9898854" y="8599629"/>
                </a:lnTo>
                <a:lnTo>
                  <a:pt x="0" y="8599629"/>
                </a:lnTo>
                <a:lnTo>
                  <a:pt x="0" y="0"/>
                </a:lnTo>
                <a:close/>
              </a:path>
            </a:pathLst>
          </a:custGeom>
          <a:blipFill>
            <a:blip r:embed="rId2"/>
            <a:stretch>
              <a:fillRect l="0" t="0" r="0" b="0"/>
            </a:stretch>
          </a:blipFill>
        </p:spPr>
      </p:sp>
      <p:sp>
        <p:nvSpPr>
          <p:cNvPr name="TextBox 3" id="3"/>
          <p:cNvSpPr txBox="true"/>
          <p:nvPr/>
        </p:nvSpPr>
        <p:spPr>
          <a:xfrm rot="0">
            <a:off x="1028700" y="3267192"/>
            <a:ext cx="10022765" cy="5589270"/>
          </a:xfrm>
          <a:prstGeom prst="rect">
            <a:avLst/>
          </a:prstGeom>
        </p:spPr>
        <p:txBody>
          <a:bodyPr anchor="t" rtlCol="false" tIns="0" lIns="0" bIns="0" rIns="0">
            <a:spAutoFit/>
          </a:bodyPr>
          <a:lstStyle/>
          <a:p>
            <a:pPr algn="just" marL="647700" indent="-323850" lvl="1">
              <a:lnSpc>
                <a:spcPts val="3690"/>
              </a:lnSpc>
              <a:buFont typeface="Arial"/>
              <a:buChar char="•"/>
            </a:pPr>
            <a:r>
              <a:rPr lang="en-US" sz="3000">
                <a:solidFill>
                  <a:srgbClr val="000000"/>
                </a:solidFill>
                <a:latin typeface="PT Sans"/>
              </a:rPr>
              <a:t>Multidisciplinary collaboration across fields like Mathematics, Statistics, and Computer Science is driving innovative solutions for complex healthcare challenges. This special issue underscores the importance of analytical approaches and solution methodologies for data-intensive healthcare applications.</a:t>
            </a:r>
          </a:p>
          <a:p>
            <a:pPr algn="just">
              <a:lnSpc>
                <a:spcPts val="3690"/>
              </a:lnSpc>
            </a:pPr>
          </a:p>
          <a:p>
            <a:pPr algn="just" marL="647700" indent="-323850" lvl="1">
              <a:lnSpc>
                <a:spcPts val="3690"/>
              </a:lnSpc>
              <a:buFont typeface="Arial"/>
              <a:buChar char="•"/>
            </a:pPr>
            <a:r>
              <a:rPr lang="en-US" sz="3000">
                <a:solidFill>
                  <a:srgbClr val="000000"/>
                </a:solidFill>
                <a:latin typeface="PT Sans"/>
              </a:rPr>
              <a:t>The research applies a systems thinking approach, merging practitioner perspectives with academic literature to address healthcare informatics complexities.</a:t>
            </a:r>
          </a:p>
          <a:p>
            <a:pPr algn="just">
              <a:lnSpc>
                <a:spcPts val="3690"/>
              </a:lnSpc>
            </a:pPr>
          </a:p>
          <a:p>
            <a:pPr algn="just">
              <a:lnSpc>
                <a:spcPts val="3690"/>
              </a:lnSpc>
            </a:pPr>
          </a:p>
        </p:txBody>
      </p:sp>
      <p:sp>
        <p:nvSpPr>
          <p:cNvPr name="TextBox 4" id="4"/>
          <p:cNvSpPr txBox="true"/>
          <p:nvPr/>
        </p:nvSpPr>
        <p:spPr>
          <a:xfrm rot="0">
            <a:off x="496534" y="1157126"/>
            <a:ext cx="10554931" cy="1082421"/>
          </a:xfrm>
          <a:prstGeom prst="rect">
            <a:avLst/>
          </a:prstGeom>
        </p:spPr>
        <p:txBody>
          <a:bodyPr anchor="t" rtlCol="false" tIns="0" lIns="0" bIns="0" rIns="0">
            <a:spAutoFit/>
          </a:bodyPr>
          <a:lstStyle/>
          <a:p>
            <a:pPr algn="l">
              <a:lnSpc>
                <a:spcPts val="8831"/>
              </a:lnSpc>
            </a:pPr>
            <a:r>
              <a:rPr lang="en-US" sz="6399" spc="627">
                <a:solidFill>
                  <a:srgbClr val="000000"/>
                </a:solidFill>
                <a:latin typeface="Montserrat Bold"/>
              </a:rPr>
              <a:t>LITERATURE REVIEW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555487" y="645901"/>
            <a:ext cx="17177026" cy="8995198"/>
            <a:chOff x="0" y="0"/>
            <a:chExt cx="4523990" cy="2369106"/>
          </a:xfrm>
        </p:grpSpPr>
        <p:sp>
          <p:nvSpPr>
            <p:cNvPr name="Freeform 3" id="3"/>
            <p:cNvSpPr/>
            <p:nvPr/>
          </p:nvSpPr>
          <p:spPr>
            <a:xfrm flipH="false" flipV="false" rot="0">
              <a:off x="0" y="0"/>
              <a:ext cx="4523990" cy="2369106"/>
            </a:xfrm>
            <a:custGeom>
              <a:avLst/>
              <a:gdLst/>
              <a:ahLst/>
              <a:cxnLst/>
              <a:rect r="r" b="b" t="t" l="l"/>
              <a:pathLst>
                <a:path h="2369106" w="4523990">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name="TextBox 4" id="4"/>
            <p:cNvSpPr txBox="true"/>
            <p:nvPr/>
          </p:nvSpPr>
          <p:spPr>
            <a:xfrm>
              <a:off x="0" y="-47625"/>
              <a:ext cx="4523990" cy="2416731"/>
            </a:xfrm>
            <a:prstGeom prst="rect">
              <a:avLst/>
            </a:prstGeom>
          </p:spPr>
          <p:txBody>
            <a:bodyPr anchor="ctr" rtlCol="false" tIns="50800" lIns="50800" bIns="50800" rIns="50800"/>
            <a:lstStyle/>
            <a:p>
              <a:pPr algn="ctr" marL="0" indent="0" lvl="0">
                <a:lnSpc>
                  <a:spcPts val="3640"/>
                </a:lnSpc>
                <a:spcBef>
                  <a:spcPct val="0"/>
                </a:spcBef>
              </a:pPr>
            </a:p>
          </p:txBody>
        </p:sp>
      </p:grpSp>
      <p:sp>
        <p:nvSpPr>
          <p:cNvPr name="Freeform 5" id="5"/>
          <p:cNvSpPr/>
          <p:nvPr/>
        </p:nvSpPr>
        <p:spPr>
          <a:xfrm flipH="false" flipV="false" rot="0">
            <a:off x="2289811" y="2804508"/>
            <a:ext cx="13708378" cy="4677984"/>
          </a:xfrm>
          <a:custGeom>
            <a:avLst/>
            <a:gdLst/>
            <a:ahLst/>
            <a:cxnLst/>
            <a:rect r="r" b="b" t="t" l="l"/>
            <a:pathLst>
              <a:path h="4677984" w="13708378">
                <a:moveTo>
                  <a:pt x="0" y="0"/>
                </a:moveTo>
                <a:lnTo>
                  <a:pt x="13708378" y="0"/>
                </a:lnTo>
                <a:lnTo>
                  <a:pt x="13708378" y="4677984"/>
                </a:lnTo>
                <a:lnTo>
                  <a:pt x="0" y="4677984"/>
                </a:lnTo>
                <a:lnTo>
                  <a:pt x="0" y="0"/>
                </a:lnTo>
                <a:close/>
              </a:path>
            </a:pathLst>
          </a:custGeom>
          <a:blipFill>
            <a:blip r:embed="rId2"/>
            <a:stretch>
              <a:fillRect l="0" t="0" r="0" b="0"/>
            </a:stretch>
          </a:blipFill>
        </p:spPr>
      </p:sp>
      <p:sp>
        <p:nvSpPr>
          <p:cNvPr name="TextBox 6" id="6"/>
          <p:cNvSpPr txBox="true"/>
          <p:nvPr/>
        </p:nvSpPr>
        <p:spPr>
          <a:xfrm rot="0">
            <a:off x="555487" y="1856923"/>
            <a:ext cx="17177026" cy="578484"/>
          </a:xfrm>
          <a:prstGeom prst="rect">
            <a:avLst/>
          </a:prstGeom>
        </p:spPr>
        <p:txBody>
          <a:bodyPr anchor="t" rtlCol="false" tIns="0" lIns="0" bIns="0" rIns="0">
            <a:spAutoFit/>
          </a:bodyPr>
          <a:lstStyle/>
          <a:p>
            <a:pPr algn="ctr">
              <a:lnSpc>
                <a:spcPts val="4399"/>
              </a:lnSpc>
              <a:spcBef>
                <a:spcPct val="0"/>
              </a:spcBef>
            </a:pPr>
            <a:r>
              <a:rPr lang="en-US" sz="4399">
                <a:solidFill>
                  <a:srgbClr val="000000"/>
                </a:solidFill>
                <a:latin typeface="PT Sans Bold"/>
              </a:rPr>
              <a:t>ARCHITECTURE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336107">
            <a:off x="-7320947" y="-238151"/>
            <a:ext cx="12389411" cy="10763301"/>
          </a:xfrm>
          <a:custGeom>
            <a:avLst/>
            <a:gdLst/>
            <a:ahLst/>
            <a:cxnLst/>
            <a:rect r="r" b="b" t="t" l="l"/>
            <a:pathLst>
              <a:path h="10763301" w="12389411">
                <a:moveTo>
                  <a:pt x="0" y="0"/>
                </a:moveTo>
                <a:lnTo>
                  <a:pt x="12389411" y="0"/>
                </a:lnTo>
                <a:lnTo>
                  <a:pt x="12389411" y="10763302"/>
                </a:lnTo>
                <a:lnTo>
                  <a:pt x="0" y="10763302"/>
                </a:lnTo>
                <a:lnTo>
                  <a:pt x="0" y="0"/>
                </a:lnTo>
                <a:close/>
              </a:path>
            </a:pathLst>
          </a:custGeom>
          <a:blipFill>
            <a:blip r:embed="rId2"/>
            <a:stretch>
              <a:fillRect l="0" t="0" r="0" b="0"/>
            </a:stretch>
          </a:blipFill>
        </p:spPr>
      </p:sp>
      <p:sp>
        <p:nvSpPr>
          <p:cNvPr name="TextBox 3" id="3"/>
          <p:cNvSpPr txBox="true"/>
          <p:nvPr/>
        </p:nvSpPr>
        <p:spPr>
          <a:xfrm rot="0">
            <a:off x="3503733" y="1123950"/>
            <a:ext cx="4399002" cy="718185"/>
          </a:xfrm>
          <a:prstGeom prst="rect">
            <a:avLst/>
          </a:prstGeom>
        </p:spPr>
        <p:txBody>
          <a:bodyPr anchor="t" rtlCol="false" tIns="0" lIns="0" bIns="0" rIns="0">
            <a:spAutoFit/>
          </a:bodyPr>
          <a:lstStyle/>
          <a:p>
            <a:pPr algn="ctr">
              <a:lnSpc>
                <a:spcPts val="5399"/>
              </a:lnSpc>
              <a:spcBef>
                <a:spcPct val="0"/>
              </a:spcBef>
            </a:pPr>
            <a:r>
              <a:rPr lang="en-US" sz="5399" spc="529">
                <a:solidFill>
                  <a:srgbClr val="000000"/>
                </a:solidFill>
                <a:latin typeface="PT Sans Bold"/>
              </a:rPr>
              <a:t>TECH STACK</a:t>
            </a:r>
          </a:p>
        </p:txBody>
      </p:sp>
      <p:sp>
        <p:nvSpPr>
          <p:cNvPr name="TextBox 4" id="4"/>
          <p:cNvSpPr txBox="true"/>
          <p:nvPr/>
        </p:nvSpPr>
        <p:spPr>
          <a:xfrm rot="0">
            <a:off x="4629836" y="2230120"/>
            <a:ext cx="5360375" cy="824230"/>
          </a:xfrm>
          <a:prstGeom prst="rect">
            <a:avLst/>
          </a:prstGeom>
        </p:spPr>
        <p:txBody>
          <a:bodyPr anchor="t" rtlCol="false" tIns="0" lIns="0" bIns="0" rIns="0">
            <a:spAutoFit/>
          </a:bodyPr>
          <a:lstStyle/>
          <a:p>
            <a:pPr algn="l">
              <a:lnSpc>
                <a:spcPts val="3200"/>
              </a:lnSpc>
            </a:pPr>
            <a:r>
              <a:rPr lang="en-US" sz="3200">
                <a:solidFill>
                  <a:srgbClr val="000000"/>
                </a:solidFill>
                <a:latin typeface="Montserrat Bold"/>
              </a:rPr>
              <a:t>CLIENT TECHNOLOGIES  </a:t>
            </a:r>
          </a:p>
          <a:p>
            <a:pPr algn="l">
              <a:lnSpc>
                <a:spcPts val="3200"/>
              </a:lnSpc>
              <a:spcBef>
                <a:spcPct val="0"/>
              </a:spcBef>
            </a:pPr>
          </a:p>
        </p:txBody>
      </p:sp>
      <p:sp>
        <p:nvSpPr>
          <p:cNvPr name="TextBox 5" id="5"/>
          <p:cNvSpPr txBox="true"/>
          <p:nvPr/>
        </p:nvSpPr>
        <p:spPr>
          <a:xfrm rot="0">
            <a:off x="5481155" y="2731770"/>
            <a:ext cx="7646442" cy="2411730"/>
          </a:xfrm>
          <a:prstGeom prst="rect">
            <a:avLst/>
          </a:prstGeom>
        </p:spPr>
        <p:txBody>
          <a:bodyPr anchor="t" rtlCol="false" tIns="0" lIns="0" bIns="0" rIns="0">
            <a:spAutoFit/>
          </a:bodyPr>
          <a:lstStyle/>
          <a:p>
            <a:pPr algn="just" marL="690881" indent="-345440" lvl="1">
              <a:lnSpc>
                <a:spcPts val="4800"/>
              </a:lnSpc>
              <a:buFont typeface="Arial"/>
              <a:buChar char="•"/>
            </a:pPr>
            <a:r>
              <a:rPr lang="en-US" sz="3200">
                <a:solidFill>
                  <a:srgbClr val="000000"/>
                </a:solidFill>
                <a:latin typeface="Montserrat"/>
              </a:rPr>
              <a:t>FRONTEND LIBRARY : React JS</a:t>
            </a:r>
          </a:p>
          <a:p>
            <a:pPr algn="just" marL="690881" indent="-345440" lvl="1">
              <a:lnSpc>
                <a:spcPts val="4800"/>
              </a:lnSpc>
              <a:buFont typeface="Arial"/>
              <a:buChar char="•"/>
            </a:pPr>
            <a:r>
              <a:rPr lang="en-US" sz="3200">
                <a:solidFill>
                  <a:srgbClr val="000000"/>
                </a:solidFill>
                <a:latin typeface="Montserrat"/>
              </a:rPr>
              <a:t>STYLING LIBRARY : TailwindCSS</a:t>
            </a:r>
          </a:p>
          <a:p>
            <a:pPr algn="just" marL="690881" indent="-345440" lvl="1">
              <a:lnSpc>
                <a:spcPts val="4800"/>
              </a:lnSpc>
              <a:buFont typeface="Arial"/>
              <a:buChar char="•"/>
            </a:pPr>
            <a:r>
              <a:rPr lang="en-US" sz="3200">
                <a:solidFill>
                  <a:srgbClr val="000000"/>
                </a:solidFill>
                <a:latin typeface="Montserrat"/>
              </a:rPr>
              <a:t>DATA VISUALIZATION : Chart JS</a:t>
            </a:r>
          </a:p>
          <a:p>
            <a:pPr algn="just">
              <a:lnSpc>
                <a:spcPts val="4800"/>
              </a:lnSpc>
            </a:pPr>
          </a:p>
        </p:txBody>
      </p:sp>
      <p:sp>
        <p:nvSpPr>
          <p:cNvPr name="TextBox 6" id="6"/>
          <p:cNvSpPr txBox="true"/>
          <p:nvPr/>
        </p:nvSpPr>
        <p:spPr>
          <a:xfrm rot="0">
            <a:off x="4629836" y="5157035"/>
            <a:ext cx="5583771" cy="824230"/>
          </a:xfrm>
          <a:prstGeom prst="rect">
            <a:avLst/>
          </a:prstGeom>
        </p:spPr>
        <p:txBody>
          <a:bodyPr anchor="t" rtlCol="false" tIns="0" lIns="0" bIns="0" rIns="0">
            <a:spAutoFit/>
          </a:bodyPr>
          <a:lstStyle/>
          <a:p>
            <a:pPr algn="l">
              <a:lnSpc>
                <a:spcPts val="3200"/>
              </a:lnSpc>
            </a:pPr>
            <a:r>
              <a:rPr lang="en-US" sz="3200">
                <a:solidFill>
                  <a:srgbClr val="000000"/>
                </a:solidFill>
                <a:latin typeface="Montserrat Bold"/>
              </a:rPr>
              <a:t>SERVER TECHNOLOGIES  </a:t>
            </a:r>
          </a:p>
          <a:p>
            <a:pPr algn="l">
              <a:lnSpc>
                <a:spcPts val="3200"/>
              </a:lnSpc>
              <a:spcBef>
                <a:spcPct val="0"/>
              </a:spcBef>
            </a:pPr>
          </a:p>
        </p:txBody>
      </p:sp>
      <p:sp>
        <p:nvSpPr>
          <p:cNvPr name="TextBox 7" id="7"/>
          <p:cNvSpPr txBox="true"/>
          <p:nvPr/>
        </p:nvSpPr>
        <p:spPr>
          <a:xfrm rot="0">
            <a:off x="5481155" y="5627640"/>
            <a:ext cx="11359261" cy="2303780"/>
          </a:xfrm>
          <a:prstGeom prst="rect">
            <a:avLst/>
          </a:prstGeom>
        </p:spPr>
        <p:txBody>
          <a:bodyPr anchor="t" rtlCol="false" tIns="0" lIns="0" bIns="0" rIns="0">
            <a:spAutoFit/>
          </a:bodyPr>
          <a:lstStyle/>
          <a:p>
            <a:pPr algn="just" marL="690881" indent="-345440" lvl="1">
              <a:lnSpc>
                <a:spcPts val="4800"/>
              </a:lnSpc>
              <a:buFont typeface="Arial"/>
              <a:buChar char="•"/>
            </a:pPr>
            <a:r>
              <a:rPr lang="en-US" sz="3200">
                <a:solidFill>
                  <a:srgbClr val="000000"/>
                </a:solidFill>
                <a:latin typeface="Montserrat"/>
              </a:rPr>
              <a:t>SERVER SIDE RUNTIME ENVIRONMENT : Node JS</a:t>
            </a:r>
          </a:p>
          <a:p>
            <a:pPr algn="just" marL="690881" indent="-345440" lvl="1">
              <a:lnSpc>
                <a:spcPts val="4800"/>
              </a:lnSpc>
              <a:buFont typeface="Arial"/>
              <a:buChar char="•"/>
            </a:pPr>
            <a:r>
              <a:rPr lang="en-US" sz="3200">
                <a:solidFill>
                  <a:srgbClr val="000000"/>
                </a:solidFill>
                <a:latin typeface="Montserrat"/>
              </a:rPr>
              <a:t>SERVER : Express</a:t>
            </a:r>
          </a:p>
          <a:p>
            <a:pPr algn="just" marL="690881" indent="-345440" lvl="1">
              <a:lnSpc>
                <a:spcPts val="4800"/>
              </a:lnSpc>
              <a:buFont typeface="Arial"/>
              <a:buChar char="•"/>
            </a:pPr>
            <a:r>
              <a:rPr lang="en-US" sz="3200">
                <a:solidFill>
                  <a:srgbClr val="000000"/>
                </a:solidFill>
                <a:latin typeface="Montserrat"/>
              </a:rPr>
              <a:t>DATABASE DRIVER MODULE : PG</a:t>
            </a:r>
          </a:p>
          <a:p>
            <a:pPr algn="just">
              <a:lnSpc>
                <a:spcPts val="3200"/>
              </a:lnSpc>
              <a:spcBef>
                <a:spcPct val="0"/>
              </a:spcBef>
            </a:pPr>
          </a:p>
        </p:txBody>
      </p:sp>
      <p:sp>
        <p:nvSpPr>
          <p:cNvPr name="TextBox 8" id="8"/>
          <p:cNvSpPr txBox="true"/>
          <p:nvPr/>
        </p:nvSpPr>
        <p:spPr>
          <a:xfrm rot="0">
            <a:off x="4629836" y="8160020"/>
            <a:ext cx="4983697" cy="424180"/>
          </a:xfrm>
          <a:prstGeom prst="rect">
            <a:avLst/>
          </a:prstGeom>
        </p:spPr>
        <p:txBody>
          <a:bodyPr anchor="t" rtlCol="false" tIns="0" lIns="0" bIns="0" rIns="0">
            <a:spAutoFit/>
          </a:bodyPr>
          <a:lstStyle/>
          <a:p>
            <a:pPr algn="l">
              <a:lnSpc>
                <a:spcPts val="3200"/>
              </a:lnSpc>
              <a:spcBef>
                <a:spcPct val="0"/>
              </a:spcBef>
            </a:pPr>
            <a:r>
              <a:rPr lang="en-US" sz="3200">
                <a:solidFill>
                  <a:srgbClr val="000000"/>
                </a:solidFill>
                <a:latin typeface="Montserrat Bold"/>
              </a:rPr>
              <a:t>DATABASE</a:t>
            </a:r>
          </a:p>
        </p:txBody>
      </p:sp>
      <p:sp>
        <p:nvSpPr>
          <p:cNvPr name="TextBox 9" id="9"/>
          <p:cNvSpPr txBox="true"/>
          <p:nvPr/>
        </p:nvSpPr>
        <p:spPr>
          <a:xfrm rot="0">
            <a:off x="5481155" y="8834120"/>
            <a:ext cx="12163311" cy="424180"/>
          </a:xfrm>
          <a:prstGeom prst="rect">
            <a:avLst/>
          </a:prstGeom>
        </p:spPr>
        <p:txBody>
          <a:bodyPr anchor="t" rtlCol="false" tIns="0" lIns="0" bIns="0" rIns="0">
            <a:spAutoFit/>
          </a:bodyPr>
          <a:lstStyle/>
          <a:p>
            <a:pPr algn="just" marL="690881" indent="-345440" lvl="1">
              <a:lnSpc>
                <a:spcPts val="3200"/>
              </a:lnSpc>
              <a:spcBef>
                <a:spcPct val="0"/>
              </a:spcBef>
              <a:buFont typeface="Arial"/>
              <a:buChar char="•"/>
            </a:pPr>
            <a:r>
              <a:rPr lang="en-US" sz="3200">
                <a:solidFill>
                  <a:srgbClr val="000000"/>
                </a:solidFill>
                <a:latin typeface="Montserrat"/>
              </a:rPr>
              <a:t>DATABASE MANAGEMENT SYSTEM : PostgreSQL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555487" y="645901"/>
            <a:ext cx="17177026" cy="8995198"/>
            <a:chOff x="0" y="0"/>
            <a:chExt cx="4523990" cy="2369106"/>
          </a:xfrm>
        </p:grpSpPr>
        <p:sp>
          <p:nvSpPr>
            <p:cNvPr name="Freeform 3" id="3"/>
            <p:cNvSpPr/>
            <p:nvPr/>
          </p:nvSpPr>
          <p:spPr>
            <a:xfrm flipH="false" flipV="false" rot="0">
              <a:off x="0" y="0"/>
              <a:ext cx="4523990" cy="2369106"/>
            </a:xfrm>
            <a:custGeom>
              <a:avLst/>
              <a:gdLst/>
              <a:ahLst/>
              <a:cxnLst/>
              <a:rect r="r" b="b" t="t" l="l"/>
              <a:pathLst>
                <a:path h="2369106" w="4523990">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name="TextBox 4" id="4"/>
            <p:cNvSpPr txBox="true"/>
            <p:nvPr/>
          </p:nvSpPr>
          <p:spPr>
            <a:xfrm>
              <a:off x="0" y="-47625"/>
              <a:ext cx="4523990" cy="2416731"/>
            </a:xfrm>
            <a:prstGeom prst="rect">
              <a:avLst/>
            </a:prstGeom>
          </p:spPr>
          <p:txBody>
            <a:bodyPr anchor="ctr" rtlCol="false" tIns="50800" lIns="50800" bIns="50800" rIns="50800"/>
            <a:lstStyle/>
            <a:p>
              <a:pPr algn="ctr" marL="0" indent="0" lvl="0">
                <a:lnSpc>
                  <a:spcPts val="3640"/>
                </a:lnSpc>
                <a:spcBef>
                  <a:spcPct val="0"/>
                </a:spcBef>
              </a:pPr>
            </a:p>
          </p:txBody>
        </p:sp>
      </p:grpSp>
      <p:sp>
        <p:nvSpPr>
          <p:cNvPr name="Freeform 5" id="5"/>
          <p:cNvSpPr/>
          <p:nvPr/>
        </p:nvSpPr>
        <p:spPr>
          <a:xfrm flipH="false" flipV="false" rot="0">
            <a:off x="2476494" y="1406342"/>
            <a:ext cx="13839928" cy="8234757"/>
          </a:xfrm>
          <a:custGeom>
            <a:avLst/>
            <a:gdLst/>
            <a:ahLst/>
            <a:cxnLst/>
            <a:rect r="r" b="b" t="t" l="l"/>
            <a:pathLst>
              <a:path h="8234757" w="13839928">
                <a:moveTo>
                  <a:pt x="0" y="0"/>
                </a:moveTo>
                <a:lnTo>
                  <a:pt x="13839928" y="0"/>
                </a:lnTo>
                <a:lnTo>
                  <a:pt x="13839928" y="8234757"/>
                </a:lnTo>
                <a:lnTo>
                  <a:pt x="0" y="8234757"/>
                </a:lnTo>
                <a:lnTo>
                  <a:pt x="0" y="0"/>
                </a:lnTo>
                <a:close/>
              </a:path>
            </a:pathLst>
          </a:custGeom>
          <a:blipFill>
            <a:blip r:embed="rId2"/>
            <a:stretch>
              <a:fillRect l="0" t="0" r="0" b="0"/>
            </a:stretch>
          </a:blipFill>
        </p:spPr>
      </p:sp>
      <p:sp>
        <p:nvSpPr>
          <p:cNvPr name="TextBox 6" id="6"/>
          <p:cNvSpPr txBox="true"/>
          <p:nvPr/>
        </p:nvSpPr>
        <p:spPr>
          <a:xfrm rot="0">
            <a:off x="555487" y="854710"/>
            <a:ext cx="17177026" cy="460375"/>
          </a:xfrm>
          <a:prstGeom prst="rect">
            <a:avLst/>
          </a:prstGeom>
        </p:spPr>
        <p:txBody>
          <a:bodyPr anchor="t" rtlCol="false" tIns="0" lIns="0" bIns="0" rIns="0">
            <a:spAutoFit/>
          </a:bodyPr>
          <a:lstStyle/>
          <a:p>
            <a:pPr algn="ctr">
              <a:lnSpc>
                <a:spcPts val="3499"/>
              </a:lnSpc>
              <a:spcBef>
                <a:spcPct val="0"/>
              </a:spcBef>
            </a:pPr>
            <a:r>
              <a:rPr lang="en-US" sz="3499" spc="230">
                <a:solidFill>
                  <a:srgbClr val="000000"/>
                </a:solidFill>
                <a:latin typeface="PT Sans Bold"/>
              </a:rPr>
              <a:t>DATABASE SCHEMA - ENTITY RELATIONSHIP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DAF8B9xO75s</dc:identifier>
  <dcterms:modified xsi:type="dcterms:W3CDTF">2011-08-01T06:04:30Z</dcterms:modified>
  <cp:revision>1</cp:revision>
  <dc:title>PRIEE Presentation</dc:title>
</cp:coreProperties>
</file>