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59" r:id="rId8"/>
    <p:sldId id="260" r:id="rId9"/>
    <p:sldId id="266" r:id="rId10"/>
    <p:sldId id="267" r:id="rId11"/>
    <p:sldId id="268" r:id="rId12"/>
    <p:sldId id="270" r:id="rId13"/>
    <p:sldId id="269"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8E3820C-212D-4D70-AFE2-23A804C767F3}"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214284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3820C-212D-4D70-AFE2-23A804C767F3}"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229292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3820C-212D-4D70-AFE2-23A804C767F3}"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68290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E3820C-212D-4D70-AFE2-23A804C767F3}"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349370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E3820C-212D-4D70-AFE2-23A804C767F3}" type="datetimeFigureOut">
              <a:rPr lang="en-US" smtClean="0"/>
              <a:t>7/6/2019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302333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E3820C-212D-4D70-AFE2-23A804C767F3}"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93336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E3820C-212D-4D70-AFE2-23A804C767F3}" type="datetimeFigureOut">
              <a:rPr lang="en-US" smtClean="0"/>
              <a:t>7/6/2019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158347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E3820C-212D-4D70-AFE2-23A804C767F3}" type="datetimeFigureOut">
              <a:rPr lang="en-US" smtClean="0"/>
              <a:t>7/6/2019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16293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3820C-212D-4D70-AFE2-23A804C767F3}" type="datetimeFigureOut">
              <a:rPr lang="en-US" smtClean="0"/>
              <a:t>7/6/2019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21960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3820C-212D-4D70-AFE2-23A804C767F3}"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266988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E3820C-212D-4D70-AFE2-23A804C767F3}" type="datetimeFigureOut">
              <a:rPr lang="en-US" smtClean="0"/>
              <a:t>7/6/2019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318E2-D89E-43C6-A23F-8B2CEC2BC0A8}" type="slidenum">
              <a:rPr lang="en-US" smtClean="0"/>
              <a:t>‹#›</a:t>
            </a:fld>
            <a:endParaRPr lang="en-US"/>
          </a:p>
        </p:txBody>
      </p:sp>
    </p:spTree>
    <p:extLst>
      <p:ext uri="{BB962C8B-B14F-4D97-AF65-F5344CB8AC3E}">
        <p14:creationId xmlns:p14="http://schemas.microsoft.com/office/powerpoint/2010/main" val="387761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3820C-212D-4D70-AFE2-23A804C767F3}" type="datetimeFigureOut">
              <a:rPr lang="en-US" smtClean="0"/>
              <a:t>7/6/2019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318E2-D89E-43C6-A23F-8B2CEC2BC0A8}" type="slidenum">
              <a:rPr lang="en-US" smtClean="0"/>
              <a:t>‹#›</a:t>
            </a:fld>
            <a:endParaRPr lang="en-US"/>
          </a:p>
        </p:txBody>
      </p:sp>
    </p:spTree>
    <p:extLst>
      <p:ext uri="{BB962C8B-B14F-4D97-AF65-F5344CB8AC3E}">
        <p14:creationId xmlns:p14="http://schemas.microsoft.com/office/powerpoint/2010/main" val="3298429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analyticsvidhya.com/blog/2015/09/ultimate-data-scientists-world-today/"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hyperlink" Target="https://www.jio4gplan.com/data-is-the-new-oil-for-industrial-revolution-mukesh-amban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http://www-bcf.usc.edu/~gareth/IS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Data Science : Business Visualization</a:t>
            </a:r>
            <a:br>
              <a:rPr lang="en-US" b="1" dirty="0"/>
            </a:br>
            <a:endParaRPr lang="en-US" dirty="0"/>
          </a:p>
        </p:txBody>
      </p:sp>
      <p:sp>
        <p:nvSpPr>
          <p:cNvPr id="3" name="Subtitle 2"/>
          <p:cNvSpPr>
            <a:spLocks noGrp="1"/>
          </p:cNvSpPr>
          <p:nvPr>
            <p:ph type="subTitle" idx="1"/>
          </p:nvPr>
        </p:nvSpPr>
        <p:spPr>
          <a:xfrm>
            <a:off x="1523999" y="3509963"/>
            <a:ext cx="10170017" cy="3019625"/>
          </a:xfrm>
        </p:spPr>
        <p:txBody>
          <a:bodyPr>
            <a:normAutofit/>
          </a:bodyPr>
          <a:lstStyle/>
          <a:p>
            <a:r>
              <a:rPr lang="en-US" dirty="0"/>
              <a:t>B. TECH IN DATA SCIENCE</a:t>
            </a:r>
          </a:p>
          <a:p>
            <a:pPr algn="r"/>
            <a:endParaRPr lang="en-US" dirty="0"/>
          </a:p>
          <a:p>
            <a:pPr algn="r"/>
            <a:endParaRPr lang="en-US" dirty="0"/>
          </a:p>
          <a:p>
            <a:pPr algn="r"/>
            <a:r>
              <a:rPr lang="en-US" dirty="0"/>
              <a:t>Harshil Gandhi</a:t>
            </a:r>
          </a:p>
          <a:p>
            <a:pPr algn="r"/>
            <a:r>
              <a:rPr lang="en-US" dirty="0"/>
              <a:t>M.Tech – Data Science</a:t>
            </a:r>
          </a:p>
          <a:p>
            <a:pPr algn="r"/>
            <a:r>
              <a:rPr lang="en-US" dirty="0"/>
              <a:t>SAS – Consulting Team</a:t>
            </a:r>
          </a:p>
          <a:p>
            <a:endParaRPr lang="en-US" dirty="0"/>
          </a:p>
          <a:p>
            <a:endParaRPr lang="en-US" dirty="0"/>
          </a:p>
        </p:txBody>
      </p:sp>
    </p:spTree>
    <p:extLst>
      <p:ext uri="{BB962C8B-B14F-4D97-AF65-F5344CB8AC3E}">
        <p14:creationId xmlns:p14="http://schemas.microsoft.com/office/powerpoint/2010/main" val="34090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BB02-51E2-4F1F-82AB-0A480FCD686E}"/>
              </a:ext>
            </a:extLst>
          </p:cNvPr>
          <p:cNvSpPr>
            <a:spLocks noGrp="1"/>
          </p:cNvSpPr>
          <p:nvPr>
            <p:ph type="title"/>
          </p:nvPr>
        </p:nvSpPr>
        <p:spPr>
          <a:xfrm>
            <a:off x="838200" y="122990"/>
            <a:ext cx="10515600" cy="1325563"/>
          </a:xfrm>
        </p:spPr>
        <p:txBody>
          <a:bodyPr/>
          <a:lstStyle/>
          <a:p>
            <a:r>
              <a:rPr lang="en-US" dirty="0"/>
              <a:t>Business Visualization</a:t>
            </a:r>
          </a:p>
        </p:txBody>
      </p:sp>
      <p:sp>
        <p:nvSpPr>
          <p:cNvPr id="3" name="Content Placeholder 2">
            <a:extLst>
              <a:ext uri="{FF2B5EF4-FFF2-40B4-BE49-F238E27FC236}">
                <a16:creationId xmlns:a16="http://schemas.microsoft.com/office/drawing/2014/main" id="{235E5A8E-F2EC-4D53-A339-8877D3625379}"/>
              </a:ext>
            </a:extLst>
          </p:cNvPr>
          <p:cNvSpPr>
            <a:spLocks noGrp="1"/>
          </p:cNvSpPr>
          <p:nvPr>
            <p:ph idx="1"/>
          </p:nvPr>
        </p:nvSpPr>
        <p:spPr>
          <a:xfrm>
            <a:off x="838200" y="1448553"/>
            <a:ext cx="10515600" cy="4942820"/>
          </a:xfrm>
        </p:spPr>
        <p:txBody>
          <a:bodyPr>
            <a:normAutofit/>
          </a:bodyPr>
          <a:lstStyle/>
          <a:p>
            <a:r>
              <a:rPr lang="en-US" dirty="0"/>
              <a:t>Objectives:</a:t>
            </a:r>
          </a:p>
          <a:p>
            <a:pPr lvl="1"/>
            <a:r>
              <a:rPr lang="en-US" dirty="0"/>
              <a:t>Use of Visual analytics is the science of analytical reasoning facilitated by interactive visual interfaces.</a:t>
            </a:r>
          </a:p>
          <a:p>
            <a:pPr lvl="1"/>
            <a:r>
              <a:rPr lang="en-US" dirty="0"/>
              <a:t>Use of visual analytics tools and techniques to synthesize information and derive insight from massive, dynamic, ambiguous, and often conflicting data</a:t>
            </a:r>
          </a:p>
          <a:p>
            <a:pPr lvl="1"/>
            <a:r>
              <a:rPr lang="en-US" dirty="0"/>
              <a:t>Data representations and transformations that convert all types of conflicting and dynamic data in ways that support visualization and analysis</a:t>
            </a:r>
          </a:p>
          <a:p>
            <a:pPr marL="228600" lvl="1">
              <a:spcBef>
                <a:spcPts val="1000"/>
              </a:spcBef>
            </a:pPr>
            <a:r>
              <a:rPr lang="en-US" sz="2800" dirty="0"/>
              <a:t>Outcomes: </a:t>
            </a:r>
          </a:p>
          <a:p>
            <a:pPr lvl="1"/>
            <a:r>
              <a:rPr lang="en-US" dirty="0"/>
              <a:t>Analytical reasoning techniques that enable users to obtain deep insights that directly support assessment, planning, and decision making</a:t>
            </a:r>
          </a:p>
          <a:p>
            <a:pPr lvl="1"/>
            <a:r>
              <a:rPr lang="en-US" dirty="0"/>
              <a:t>Techniques to support production, presentation, and dissemination of the results of an analysis to communicate information in the appropriate context to a variety of audiences.</a:t>
            </a:r>
          </a:p>
          <a:p>
            <a:pPr lvl="1"/>
            <a:endParaRPr lang="en-US" dirty="0"/>
          </a:p>
          <a:p>
            <a:pPr lvl="1"/>
            <a:endParaRPr lang="en-US" dirty="0"/>
          </a:p>
        </p:txBody>
      </p:sp>
    </p:spTree>
    <p:extLst>
      <p:ext uri="{BB962C8B-B14F-4D97-AF65-F5344CB8AC3E}">
        <p14:creationId xmlns:p14="http://schemas.microsoft.com/office/powerpoint/2010/main" val="250573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85EE-C8F9-474C-B4A2-6893CDC694A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D146EA4B-E172-4E19-B079-F2B839FDFE84}"/>
              </a:ext>
            </a:extLst>
          </p:cNvPr>
          <p:cNvGraphicFramePr>
            <a:graphicFrameLocks noGrp="1"/>
          </p:cNvGraphicFramePr>
          <p:nvPr>
            <p:ph idx="1"/>
            <p:extLst>
              <p:ext uri="{D42A27DB-BD31-4B8C-83A1-F6EECF244321}">
                <p14:modId xmlns:p14="http://schemas.microsoft.com/office/powerpoint/2010/main" val="597901830"/>
              </p:ext>
            </p:extLst>
          </p:nvPr>
        </p:nvGraphicFramePr>
        <p:xfrm>
          <a:off x="546756" y="150829"/>
          <a:ext cx="10963372" cy="6349277"/>
        </p:xfrm>
        <a:graphic>
          <a:graphicData uri="http://schemas.openxmlformats.org/drawingml/2006/table">
            <a:tbl>
              <a:tblPr firstRow="1" firstCol="1" bandRow="1">
                <a:tableStyleId>{5C22544A-7EE6-4342-B048-85BDC9FD1C3A}</a:tableStyleId>
              </a:tblPr>
              <a:tblGrid>
                <a:gridCol w="1008667">
                  <a:extLst>
                    <a:ext uri="{9D8B030D-6E8A-4147-A177-3AD203B41FA5}">
                      <a16:colId xmlns:a16="http://schemas.microsoft.com/office/drawing/2014/main" val="3133966318"/>
                    </a:ext>
                  </a:extLst>
                </a:gridCol>
                <a:gridCol w="8348337">
                  <a:extLst>
                    <a:ext uri="{9D8B030D-6E8A-4147-A177-3AD203B41FA5}">
                      <a16:colId xmlns:a16="http://schemas.microsoft.com/office/drawing/2014/main" val="1396414199"/>
                    </a:ext>
                  </a:extLst>
                </a:gridCol>
                <a:gridCol w="1348283">
                  <a:extLst>
                    <a:ext uri="{9D8B030D-6E8A-4147-A177-3AD203B41FA5}">
                      <a16:colId xmlns:a16="http://schemas.microsoft.com/office/drawing/2014/main" val="4186792014"/>
                    </a:ext>
                  </a:extLst>
                </a:gridCol>
                <a:gridCol w="258085">
                  <a:extLst>
                    <a:ext uri="{9D8B030D-6E8A-4147-A177-3AD203B41FA5}">
                      <a16:colId xmlns:a16="http://schemas.microsoft.com/office/drawing/2014/main" val="651375981"/>
                    </a:ext>
                  </a:extLst>
                </a:gridCol>
              </a:tblGrid>
              <a:tr h="377393">
                <a:tc>
                  <a:txBody>
                    <a:bodyPr/>
                    <a:lstStyle/>
                    <a:p>
                      <a:pPr marL="0" marR="0" algn="ctr">
                        <a:lnSpc>
                          <a:spcPct val="105000"/>
                        </a:lnSpc>
                        <a:spcBef>
                          <a:spcPts val="0"/>
                        </a:spcBef>
                        <a:spcAft>
                          <a:spcPts val="0"/>
                        </a:spcAft>
                      </a:pPr>
                      <a:r>
                        <a:rPr lang="en-IN" sz="1400">
                          <a:effectLst/>
                        </a:rPr>
                        <a:t>Unit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a:txBody>
                    <a:bodyPr/>
                    <a:lstStyle/>
                    <a:p>
                      <a:pPr marL="0" marR="0" algn="just">
                        <a:lnSpc>
                          <a:spcPct val="105000"/>
                        </a:lnSpc>
                        <a:spcBef>
                          <a:spcPts val="0"/>
                        </a:spcBef>
                        <a:spcAft>
                          <a:spcPts val="0"/>
                        </a:spcAft>
                      </a:pPr>
                      <a:r>
                        <a:rPr lang="en-IN" sz="1400">
                          <a:effectLst/>
                        </a:rPr>
                        <a:t>Description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gn="ctr">
                        <a:lnSpc>
                          <a:spcPct val="105000"/>
                        </a:lnSpc>
                        <a:spcBef>
                          <a:spcPts val="0"/>
                        </a:spcBef>
                        <a:spcAft>
                          <a:spcPts val="0"/>
                        </a:spcAft>
                      </a:pPr>
                      <a:r>
                        <a:rPr lang="en-IN" sz="1400">
                          <a:effectLst/>
                        </a:rPr>
                        <a:t>Duration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a:txBody>
                    <a:bodyPr/>
                    <a:lstStyle/>
                    <a:p>
                      <a:pPr marL="0" marR="0">
                        <a:lnSpc>
                          <a:spcPct val="105000"/>
                        </a:lnSpc>
                        <a:spcBef>
                          <a:spcPts val="0"/>
                        </a:spcBef>
                        <a:spcAft>
                          <a:spcPts val="80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64335442"/>
                  </a:ext>
                </a:extLst>
              </a:tr>
              <a:tr h="225807">
                <a:tc>
                  <a:txBody>
                    <a:bodyPr/>
                    <a:lstStyle/>
                    <a:p>
                      <a:pPr marL="0" marR="0" algn="ctr">
                        <a:lnSpc>
                          <a:spcPct val="105000"/>
                        </a:lnSpc>
                        <a:spcBef>
                          <a:spcPts val="0"/>
                        </a:spcBef>
                        <a:spcAft>
                          <a:spcPts val="0"/>
                        </a:spcAft>
                      </a:pPr>
                      <a:r>
                        <a:rPr lang="en-IN"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gn="just">
                        <a:lnSpc>
                          <a:spcPct val="107000"/>
                        </a:lnSpc>
                        <a:spcBef>
                          <a:spcPts val="0"/>
                        </a:spcBef>
                        <a:spcAft>
                          <a:spcPts val="0"/>
                        </a:spcAft>
                      </a:pPr>
                      <a:r>
                        <a:rPr lang="en-US" sz="1400" b="1" dirty="0">
                          <a:effectLst/>
                        </a:rPr>
                        <a:t>Introduction to data and its visualization</a:t>
                      </a:r>
                      <a:endParaRPr lang="en-US" sz="1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dirty="0">
                          <a:effectLst/>
                        </a:rPr>
                        <a:t>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hMerge="1">
                  <a:txBody>
                    <a:bodyPr/>
                    <a:lstStyle/>
                    <a:p>
                      <a:endParaRPr lang="en-US"/>
                    </a:p>
                  </a:txBody>
                  <a:tcPr/>
                </a:tc>
                <a:extLst>
                  <a:ext uri="{0D108BD9-81ED-4DB2-BD59-A6C34878D82A}">
                    <a16:rowId xmlns:a16="http://schemas.microsoft.com/office/drawing/2014/main" val="728187376"/>
                  </a:ext>
                </a:extLst>
              </a:tr>
              <a:tr h="377393">
                <a:tc>
                  <a:txBody>
                    <a:bodyPr/>
                    <a:lstStyle/>
                    <a:p>
                      <a:pPr marL="0" marR="0" algn="ctr">
                        <a:lnSpc>
                          <a:spcPct val="105000"/>
                        </a:lnSpc>
                        <a:spcBef>
                          <a:spcPts val="0"/>
                        </a:spcBef>
                        <a:spcAft>
                          <a:spcPts val="0"/>
                        </a:spcAft>
                      </a:pPr>
                      <a:r>
                        <a:rPr lang="en-IN"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nSpc>
                          <a:spcPct val="105000"/>
                        </a:lnSpc>
                        <a:spcBef>
                          <a:spcPts val="0"/>
                        </a:spcBef>
                        <a:spcAft>
                          <a:spcPts val="0"/>
                        </a:spcAft>
                      </a:pPr>
                      <a:r>
                        <a:rPr lang="en-IN" sz="1400" b="1" dirty="0">
                          <a:effectLst/>
                        </a:rPr>
                        <a:t>Defining the Research and Development Agenda for Visual Analytics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dirty="0">
                          <a:effectLst/>
                        </a:rPr>
                        <a:t>02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hMerge="1">
                  <a:txBody>
                    <a:bodyPr/>
                    <a:lstStyle/>
                    <a:p>
                      <a:endParaRPr lang="en-US"/>
                    </a:p>
                  </a:txBody>
                  <a:tcPr/>
                </a:tc>
                <a:extLst>
                  <a:ext uri="{0D108BD9-81ED-4DB2-BD59-A6C34878D82A}">
                    <a16:rowId xmlns:a16="http://schemas.microsoft.com/office/drawing/2014/main" val="3648823839"/>
                  </a:ext>
                </a:extLst>
              </a:tr>
              <a:tr h="972599">
                <a:tc>
                  <a:txBody>
                    <a:bodyPr/>
                    <a:lstStyle/>
                    <a:p>
                      <a:pPr marL="0" marR="0" algn="ctr">
                        <a:lnSpc>
                          <a:spcPct val="130000"/>
                        </a:lnSpc>
                        <a:spcBef>
                          <a:spcPts val="0"/>
                        </a:spcBef>
                        <a:spcAft>
                          <a:spcPts val="0"/>
                        </a:spcAft>
                      </a:pPr>
                      <a:r>
                        <a:rPr lang="en-IN"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gn="just">
                        <a:lnSpc>
                          <a:spcPct val="107000"/>
                        </a:lnSpc>
                        <a:spcBef>
                          <a:spcPts val="0"/>
                        </a:spcBef>
                        <a:spcAft>
                          <a:spcPts val="0"/>
                        </a:spcAft>
                      </a:pPr>
                      <a:r>
                        <a:rPr lang="en-US" sz="1400" b="1" dirty="0">
                          <a:effectLst/>
                        </a:rPr>
                        <a:t>The Science of Analytical Reasoning</a:t>
                      </a:r>
                    </a:p>
                    <a:p>
                      <a:pPr marL="0" marR="0" algn="just">
                        <a:lnSpc>
                          <a:spcPct val="107000"/>
                        </a:lnSpc>
                        <a:spcBef>
                          <a:spcPts val="0"/>
                        </a:spcBef>
                        <a:spcAft>
                          <a:spcPts val="0"/>
                        </a:spcAft>
                      </a:pPr>
                      <a:r>
                        <a:rPr lang="en-US" sz="1400" dirty="0">
                          <a:effectLst/>
                        </a:rPr>
                        <a:t>Build upon theoretical foundations of reasoning, sense-making, cognition, and perception to create visually enabled tools to support collaborative analytic reasoning about complex and dynamic problems.</a:t>
                      </a:r>
                      <a:endParaRPr lang="en-US" sz="1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a:effectLst/>
                        </a:rPr>
                        <a:t>02</a:t>
                      </a:r>
                      <a:endParaRPr lang="en-US" sz="1400">
                        <a:effectLst/>
                      </a:endParaRPr>
                    </a:p>
                    <a:p>
                      <a:pPr marL="0" marR="0" algn="ctr">
                        <a:lnSpc>
                          <a:spcPct val="105000"/>
                        </a:lnSpc>
                        <a:spcBef>
                          <a:spcPts val="0"/>
                        </a:spcBef>
                        <a:spcAft>
                          <a:spcPts val="0"/>
                        </a:spcAft>
                      </a:pPr>
                      <a:r>
                        <a:rPr lang="en-IN" sz="1400">
                          <a:effectLst/>
                        </a:rPr>
                        <a:t> </a:t>
                      </a:r>
                      <a:endParaRPr lang="en-US" sz="1400">
                        <a:effectLst/>
                      </a:endParaRPr>
                    </a:p>
                    <a:p>
                      <a:pPr marL="0" marR="0" algn="ctr">
                        <a:lnSpc>
                          <a:spcPct val="105000"/>
                        </a:lnSpc>
                        <a:spcBef>
                          <a:spcPts val="0"/>
                        </a:spcBef>
                        <a:spcAft>
                          <a:spcPts val="0"/>
                        </a:spcAft>
                      </a:pPr>
                      <a:r>
                        <a:rPr lang="en-IN" sz="1400">
                          <a:effectLst/>
                        </a:rPr>
                        <a:t>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hMerge="1">
                  <a:txBody>
                    <a:bodyPr/>
                    <a:lstStyle/>
                    <a:p>
                      <a:endParaRPr lang="en-US"/>
                    </a:p>
                  </a:txBody>
                  <a:tcPr/>
                </a:tc>
                <a:extLst>
                  <a:ext uri="{0D108BD9-81ED-4DB2-BD59-A6C34878D82A}">
                    <a16:rowId xmlns:a16="http://schemas.microsoft.com/office/drawing/2014/main" val="1856959088"/>
                  </a:ext>
                </a:extLst>
              </a:tr>
              <a:tr h="1953914">
                <a:tc>
                  <a:txBody>
                    <a:bodyPr/>
                    <a:lstStyle/>
                    <a:p>
                      <a:pPr marL="0" marR="0" algn="ctr">
                        <a:lnSpc>
                          <a:spcPct val="130000"/>
                        </a:lnSpc>
                        <a:spcBef>
                          <a:spcPts val="0"/>
                        </a:spcBef>
                        <a:spcAft>
                          <a:spcPts val="0"/>
                        </a:spcAft>
                      </a:pPr>
                      <a:r>
                        <a:rPr lang="en-IN" sz="1400">
                          <a:effectLst/>
                        </a:rPr>
                        <a:t>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gn="just">
                        <a:lnSpc>
                          <a:spcPct val="107000"/>
                        </a:lnSpc>
                        <a:spcBef>
                          <a:spcPts val="0"/>
                        </a:spcBef>
                        <a:spcAft>
                          <a:spcPts val="0"/>
                        </a:spcAft>
                      </a:pPr>
                      <a:r>
                        <a:rPr lang="en-US" sz="1400" b="1" dirty="0">
                          <a:effectLst/>
                        </a:rPr>
                        <a:t>Visual Representations and Interaction Technologies</a:t>
                      </a:r>
                    </a:p>
                    <a:p>
                      <a:pPr marL="0" marR="0" algn="just">
                        <a:lnSpc>
                          <a:spcPct val="107000"/>
                        </a:lnSpc>
                        <a:spcBef>
                          <a:spcPts val="0"/>
                        </a:spcBef>
                        <a:spcAft>
                          <a:spcPts val="0"/>
                        </a:spcAft>
                      </a:pPr>
                      <a:r>
                        <a:rPr lang="en-US" sz="1400" dirty="0">
                          <a:effectLst/>
                        </a:rPr>
                        <a:t>Develop a new suite of visual paradigms that support the analytical reasoning process.</a:t>
                      </a:r>
                    </a:p>
                    <a:p>
                      <a:pPr marL="0" marR="0" algn="just">
                        <a:lnSpc>
                          <a:spcPct val="107000"/>
                        </a:lnSpc>
                        <a:spcBef>
                          <a:spcPts val="0"/>
                        </a:spcBef>
                        <a:spcAft>
                          <a:spcPts val="0"/>
                        </a:spcAft>
                      </a:pPr>
                      <a:r>
                        <a:rPr lang="en-US" sz="1400" dirty="0">
                          <a:effectLst/>
                        </a:rPr>
                        <a:t>Create a science of visual representations based on cognitive and perceptual principles that can be deployed through engineered, reusable components. Visual representation principles must address all types of data, address scale and information complexity, enable knowledge discovery through information synthesis, and facilitate analytical reasoning.</a:t>
                      </a:r>
                      <a:endParaRPr lang="en-US" sz="1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a:effectLst/>
                        </a:rPr>
                        <a:t>04</a:t>
                      </a:r>
                      <a:endParaRPr lang="en-US" sz="1400">
                        <a:effectLst/>
                      </a:endParaRPr>
                    </a:p>
                    <a:p>
                      <a:pPr marL="0" marR="0" algn="ctr">
                        <a:lnSpc>
                          <a:spcPct val="105000"/>
                        </a:lnSpc>
                        <a:spcBef>
                          <a:spcPts val="0"/>
                        </a:spcBef>
                        <a:spcAft>
                          <a:spcPts val="0"/>
                        </a:spcAft>
                      </a:pPr>
                      <a:r>
                        <a:rPr lang="en-IN" sz="1400">
                          <a:effectLst/>
                        </a:rPr>
                        <a:t>02</a:t>
                      </a:r>
                      <a:endParaRPr lang="en-US" sz="1400">
                        <a:effectLst/>
                      </a:endParaRPr>
                    </a:p>
                    <a:p>
                      <a:pPr marL="0" marR="0" algn="ctr">
                        <a:lnSpc>
                          <a:spcPct val="105000"/>
                        </a:lnSpc>
                        <a:spcBef>
                          <a:spcPts val="0"/>
                        </a:spcBef>
                        <a:spcAft>
                          <a:spcPts val="0"/>
                        </a:spcAft>
                      </a:pPr>
                      <a:r>
                        <a:rPr lang="en-IN" sz="1400">
                          <a:effectLst/>
                        </a:rPr>
                        <a:t>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hMerge="1">
                  <a:txBody>
                    <a:bodyPr/>
                    <a:lstStyle/>
                    <a:p>
                      <a:endParaRPr lang="en-US"/>
                    </a:p>
                  </a:txBody>
                  <a:tcPr/>
                </a:tc>
                <a:extLst>
                  <a:ext uri="{0D108BD9-81ED-4DB2-BD59-A6C34878D82A}">
                    <a16:rowId xmlns:a16="http://schemas.microsoft.com/office/drawing/2014/main" val="170108567"/>
                  </a:ext>
                </a:extLst>
              </a:tr>
              <a:tr h="1757651">
                <a:tc>
                  <a:txBody>
                    <a:bodyPr/>
                    <a:lstStyle/>
                    <a:p>
                      <a:pPr marL="0" marR="0" algn="ctr">
                        <a:lnSpc>
                          <a:spcPct val="130000"/>
                        </a:lnSpc>
                        <a:spcBef>
                          <a:spcPts val="0"/>
                        </a:spcBef>
                        <a:spcAft>
                          <a:spcPts val="0"/>
                        </a:spcAft>
                      </a:pPr>
                      <a:r>
                        <a:rPr lang="en-IN" sz="1400">
                          <a:effectLst/>
                        </a:rPr>
                        <a:t>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a:txBody>
                    <a:bodyPr/>
                    <a:lstStyle/>
                    <a:p>
                      <a:pPr marL="0" marR="0" algn="just">
                        <a:lnSpc>
                          <a:spcPct val="107000"/>
                        </a:lnSpc>
                        <a:spcBef>
                          <a:spcPts val="0"/>
                        </a:spcBef>
                        <a:spcAft>
                          <a:spcPts val="0"/>
                        </a:spcAft>
                      </a:pPr>
                      <a:r>
                        <a:rPr lang="en-US" sz="1400" b="1" dirty="0">
                          <a:effectLst/>
                        </a:rPr>
                        <a:t>Data Representations and Transformations</a:t>
                      </a:r>
                    </a:p>
                    <a:p>
                      <a:pPr marL="0" marR="0" algn="just">
                        <a:lnSpc>
                          <a:spcPct val="107000"/>
                        </a:lnSpc>
                        <a:spcBef>
                          <a:spcPts val="0"/>
                        </a:spcBef>
                        <a:spcAft>
                          <a:spcPts val="0"/>
                        </a:spcAft>
                      </a:pPr>
                      <a:r>
                        <a:rPr lang="en-US" sz="1400" dirty="0">
                          <a:effectLst/>
                        </a:rPr>
                        <a:t>Develop both theory and practice for transforming data into new scalable representations that faithfully represent the content of the underlying data</a:t>
                      </a:r>
                    </a:p>
                    <a:p>
                      <a:pPr marL="0" marR="0" algn="just">
                        <a:lnSpc>
                          <a:spcPct val="107000"/>
                        </a:lnSpc>
                        <a:spcBef>
                          <a:spcPts val="0"/>
                        </a:spcBef>
                        <a:spcAft>
                          <a:spcPts val="0"/>
                        </a:spcAft>
                      </a:pPr>
                      <a:r>
                        <a:rPr lang="en-US" sz="1400" dirty="0">
                          <a:effectLst/>
                        </a:rPr>
                        <a:t>Create methods to synthesize information of different types and from different sources into a unified data representation so that analysts, first responders, and border personnel may focus on the meaning of the data</a:t>
                      </a:r>
                      <a:endParaRPr lang="en-US" sz="1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a:effectLst/>
                        </a:rPr>
                        <a:t>04</a:t>
                      </a:r>
                      <a:endParaRPr lang="en-US" sz="1400">
                        <a:effectLst/>
                      </a:endParaRPr>
                    </a:p>
                    <a:p>
                      <a:pPr marL="0" marR="0" algn="ctr">
                        <a:lnSpc>
                          <a:spcPct val="105000"/>
                        </a:lnSpc>
                        <a:spcBef>
                          <a:spcPts val="0"/>
                        </a:spcBef>
                        <a:spcAft>
                          <a:spcPts val="0"/>
                        </a:spcAft>
                      </a:pPr>
                      <a:r>
                        <a:rPr lang="en-IN" sz="1400">
                          <a:effectLst/>
                        </a:rPr>
                        <a:t>02</a:t>
                      </a:r>
                      <a:endParaRPr lang="en-US" sz="1400">
                        <a:effectLst/>
                      </a:endParaRPr>
                    </a:p>
                    <a:p>
                      <a:pPr marL="0" marR="0" algn="ctr">
                        <a:lnSpc>
                          <a:spcPct val="105000"/>
                        </a:lnSpc>
                        <a:spcBef>
                          <a:spcPts val="0"/>
                        </a:spcBef>
                        <a:spcAft>
                          <a:spcPts val="0"/>
                        </a:spcAft>
                      </a:pPr>
                      <a:r>
                        <a:rPr lang="en-IN" sz="1400">
                          <a:effectLst/>
                        </a:rPr>
                        <a:t>04</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nchor="ctr"/>
                </a:tc>
                <a:tc hMerge="1">
                  <a:txBody>
                    <a:bodyPr/>
                    <a:lstStyle/>
                    <a:p>
                      <a:endParaRPr lang="en-US"/>
                    </a:p>
                  </a:txBody>
                  <a:tcPr/>
                </a:tc>
                <a:extLst>
                  <a:ext uri="{0D108BD9-81ED-4DB2-BD59-A6C34878D82A}">
                    <a16:rowId xmlns:a16="http://schemas.microsoft.com/office/drawing/2014/main" val="2489826279"/>
                  </a:ext>
                </a:extLst>
              </a:tr>
              <a:tr h="462064">
                <a:tc>
                  <a:txBody>
                    <a:bodyPr/>
                    <a:lstStyle/>
                    <a:p>
                      <a:pPr marL="0" marR="0" algn="ctr">
                        <a:lnSpc>
                          <a:spcPct val="105000"/>
                        </a:lnSpc>
                        <a:spcBef>
                          <a:spcPts val="0"/>
                        </a:spcBef>
                        <a:spcAft>
                          <a:spcPts val="0"/>
                        </a:spcAft>
                      </a:pPr>
                      <a:r>
                        <a:rPr lang="en-IN"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a:txBody>
                    <a:bodyPr/>
                    <a:lstStyle/>
                    <a:p>
                      <a:pPr marL="0" marR="0" algn="just">
                        <a:lnSpc>
                          <a:spcPct val="107000"/>
                        </a:lnSpc>
                        <a:spcBef>
                          <a:spcPts val="0"/>
                        </a:spcBef>
                        <a:spcAft>
                          <a:spcPts val="0"/>
                        </a:spcAft>
                      </a:pPr>
                      <a:r>
                        <a:rPr lang="en-US" sz="1400" dirty="0">
                          <a:effectLst/>
                        </a:rPr>
                        <a:t>Production, Presentation, and Dissemination</a:t>
                      </a:r>
                    </a:p>
                    <a:p>
                      <a:pPr marL="0" marR="0" algn="just">
                        <a:lnSpc>
                          <a:spcPct val="107000"/>
                        </a:lnSpc>
                        <a:spcBef>
                          <a:spcPts val="0"/>
                        </a:spcBef>
                        <a:spcAft>
                          <a:spcPts val="0"/>
                        </a:spcAft>
                      </a:pPr>
                      <a:r>
                        <a:rPr lang="en-US" sz="1400" dirty="0">
                          <a:effectLst/>
                        </a:rPr>
                        <a:t>Tools : </a:t>
                      </a:r>
                      <a:r>
                        <a:rPr lang="en-US" sz="1400" b="1" dirty="0">
                          <a:effectLst/>
                        </a:rPr>
                        <a:t>SAS Visual Analytics</a:t>
                      </a:r>
                      <a:r>
                        <a:rPr lang="en-US" sz="1400" dirty="0">
                          <a:effectLst/>
                        </a:rPr>
                        <a:t>, </a:t>
                      </a:r>
                      <a:r>
                        <a:rPr lang="en-US" sz="1400" b="1" dirty="0">
                          <a:effectLst/>
                        </a:rPr>
                        <a:t>Tableau</a:t>
                      </a:r>
                      <a:endParaRPr lang="en-US" sz="14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7975" marR="57975" marT="0" marB="0" anchor="ctr"/>
                </a:tc>
                <a:tc gridSpan="2">
                  <a:txBody>
                    <a:bodyPr/>
                    <a:lstStyle/>
                    <a:p>
                      <a:pPr marL="0" marR="0" algn="ctr">
                        <a:lnSpc>
                          <a:spcPct val="105000"/>
                        </a:lnSpc>
                        <a:spcBef>
                          <a:spcPts val="0"/>
                        </a:spcBef>
                        <a:spcAft>
                          <a:spcPts val="0"/>
                        </a:spcAft>
                      </a:pPr>
                      <a:r>
                        <a:rPr lang="en-IN" sz="1400">
                          <a:effectLst/>
                        </a:rPr>
                        <a:t>02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hMerge="1">
                  <a:txBody>
                    <a:bodyPr/>
                    <a:lstStyle/>
                    <a:p>
                      <a:endParaRPr lang="en-US"/>
                    </a:p>
                  </a:txBody>
                  <a:tcPr/>
                </a:tc>
                <a:extLst>
                  <a:ext uri="{0D108BD9-81ED-4DB2-BD59-A6C34878D82A}">
                    <a16:rowId xmlns:a16="http://schemas.microsoft.com/office/drawing/2014/main" val="307167370"/>
                  </a:ext>
                </a:extLst>
              </a:tr>
              <a:tr h="222456">
                <a:tc gridSpan="2">
                  <a:txBody>
                    <a:bodyPr/>
                    <a:lstStyle/>
                    <a:p>
                      <a:pPr marL="0" marR="0">
                        <a:lnSpc>
                          <a:spcPct val="105000"/>
                        </a:lnSpc>
                        <a:spcBef>
                          <a:spcPts val="0"/>
                        </a:spcBef>
                        <a:spcAft>
                          <a:spcPts val="0"/>
                        </a:spcAft>
                      </a:pPr>
                      <a:r>
                        <a:rPr lang="en-IN" sz="1400">
                          <a:effectLst/>
                        </a:rPr>
                        <a:t>Total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hMerge="1">
                  <a:txBody>
                    <a:bodyPr/>
                    <a:lstStyle/>
                    <a:p>
                      <a:endParaRPr lang="en-US"/>
                    </a:p>
                  </a:txBody>
                  <a:tcPr/>
                </a:tc>
                <a:tc gridSpan="2">
                  <a:txBody>
                    <a:bodyPr/>
                    <a:lstStyle/>
                    <a:p>
                      <a:pPr marL="0" marR="0" algn="ctr">
                        <a:lnSpc>
                          <a:spcPct val="105000"/>
                        </a:lnSpc>
                        <a:spcBef>
                          <a:spcPts val="0"/>
                        </a:spcBef>
                        <a:spcAft>
                          <a:spcPts val="0"/>
                        </a:spcAft>
                      </a:pPr>
                      <a:r>
                        <a:rPr lang="en-IN"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7975" marR="57975" marT="0" marB="0"/>
                </a:tc>
                <a:tc hMerge="1">
                  <a:txBody>
                    <a:bodyPr/>
                    <a:lstStyle/>
                    <a:p>
                      <a:endParaRPr lang="en-US"/>
                    </a:p>
                  </a:txBody>
                  <a:tcPr/>
                </a:tc>
                <a:extLst>
                  <a:ext uri="{0D108BD9-81ED-4DB2-BD59-A6C34878D82A}">
                    <a16:rowId xmlns:a16="http://schemas.microsoft.com/office/drawing/2014/main" val="3020254009"/>
                  </a:ext>
                </a:extLst>
              </a:tr>
            </a:tbl>
          </a:graphicData>
        </a:graphic>
      </p:graphicFrame>
    </p:spTree>
    <p:extLst>
      <p:ext uri="{BB962C8B-B14F-4D97-AF65-F5344CB8AC3E}">
        <p14:creationId xmlns:p14="http://schemas.microsoft.com/office/powerpoint/2010/main" val="192194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40C6-49C3-4179-A937-AF012C950832}"/>
              </a:ext>
            </a:extLst>
          </p:cNvPr>
          <p:cNvSpPr>
            <a:spLocks noGrp="1"/>
          </p:cNvSpPr>
          <p:nvPr>
            <p:ph type="title"/>
          </p:nvPr>
        </p:nvSpPr>
        <p:spPr/>
        <p:txBody>
          <a:bodyPr/>
          <a:lstStyle/>
          <a:p>
            <a:r>
              <a:rPr lang="en-US" dirty="0"/>
              <a:t>Assessment – 50 Marks</a:t>
            </a:r>
          </a:p>
        </p:txBody>
      </p:sp>
      <p:sp>
        <p:nvSpPr>
          <p:cNvPr id="3" name="Content Placeholder 2">
            <a:extLst>
              <a:ext uri="{FF2B5EF4-FFF2-40B4-BE49-F238E27FC236}">
                <a16:creationId xmlns:a16="http://schemas.microsoft.com/office/drawing/2014/main" id="{FAA06A37-DEA1-4E1C-A07C-8E4064916293}"/>
              </a:ext>
            </a:extLst>
          </p:cNvPr>
          <p:cNvSpPr>
            <a:spLocks noGrp="1"/>
          </p:cNvSpPr>
          <p:nvPr>
            <p:ph idx="1"/>
          </p:nvPr>
        </p:nvSpPr>
        <p:spPr/>
        <p:txBody>
          <a:bodyPr/>
          <a:lstStyle/>
          <a:p>
            <a:r>
              <a:rPr lang="en-US" dirty="0"/>
              <a:t> Half semester Presentation – 20 Marks</a:t>
            </a:r>
          </a:p>
          <a:p>
            <a:pPr lvl="1"/>
            <a:r>
              <a:rPr lang="en-US" dirty="0"/>
              <a:t>To Demonstrate Visualization Skills</a:t>
            </a:r>
          </a:p>
          <a:p>
            <a:r>
              <a:rPr lang="en-US" dirty="0"/>
              <a:t>Case Study and Presentation -30 Marks</a:t>
            </a:r>
          </a:p>
          <a:p>
            <a:pPr lvl="1"/>
            <a:r>
              <a:rPr lang="en-US" dirty="0"/>
              <a:t>To Demonstrate Business/Data Understanding + Visualization Skills</a:t>
            </a:r>
          </a:p>
        </p:txBody>
      </p:sp>
    </p:spTree>
    <p:extLst>
      <p:ext uri="{BB962C8B-B14F-4D97-AF65-F5344CB8AC3E}">
        <p14:creationId xmlns:p14="http://schemas.microsoft.com/office/powerpoint/2010/main" val="282313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980D719-4F36-4F79-BDC5-34236F618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709" y="643467"/>
            <a:ext cx="9438582" cy="5571066"/>
          </a:xfrm>
          <a:prstGeom prst="rect">
            <a:avLst/>
          </a:prstGeom>
        </p:spPr>
      </p:pic>
    </p:spTree>
    <p:extLst>
      <p:ext uri="{BB962C8B-B14F-4D97-AF65-F5344CB8AC3E}">
        <p14:creationId xmlns:p14="http://schemas.microsoft.com/office/powerpoint/2010/main" val="171252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58FE-E716-4034-B265-C498EBC67AEE}"/>
              </a:ext>
            </a:extLst>
          </p:cNvPr>
          <p:cNvSpPr>
            <a:spLocks noGrp="1"/>
          </p:cNvSpPr>
          <p:nvPr>
            <p:ph type="title"/>
          </p:nvPr>
        </p:nvSpPr>
        <p:spPr/>
        <p:txBody>
          <a:bodyPr/>
          <a:lstStyle/>
          <a:p>
            <a:r>
              <a:rPr lang="en-US" dirty="0"/>
              <a:t>Visualization Tools</a:t>
            </a:r>
          </a:p>
        </p:txBody>
      </p:sp>
      <p:sp>
        <p:nvSpPr>
          <p:cNvPr id="3" name="Content Placeholder 2">
            <a:extLst>
              <a:ext uri="{FF2B5EF4-FFF2-40B4-BE49-F238E27FC236}">
                <a16:creationId xmlns:a16="http://schemas.microsoft.com/office/drawing/2014/main" id="{F4997AFB-ACA5-4814-B460-F5CC658168CB}"/>
              </a:ext>
            </a:extLst>
          </p:cNvPr>
          <p:cNvSpPr>
            <a:spLocks noGrp="1"/>
          </p:cNvSpPr>
          <p:nvPr>
            <p:ph idx="1"/>
          </p:nvPr>
        </p:nvSpPr>
        <p:spPr>
          <a:xfrm>
            <a:off x="838200" y="1825625"/>
            <a:ext cx="10515600" cy="4667250"/>
          </a:xfrm>
        </p:spPr>
        <p:txBody>
          <a:bodyPr>
            <a:normAutofit fontScale="92500" lnSpcReduction="10000"/>
          </a:bodyPr>
          <a:lstStyle/>
          <a:p>
            <a:r>
              <a:rPr lang="en-US" dirty="0"/>
              <a:t>SAS Visual Analytics</a:t>
            </a:r>
          </a:p>
          <a:p>
            <a:r>
              <a:rPr lang="en-US" dirty="0"/>
              <a:t>Tableau</a:t>
            </a:r>
          </a:p>
          <a:p>
            <a:r>
              <a:rPr lang="en-US" dirty="0"/>
              <a:t>D3.JS</a:t>
            </a:r>
          </a:p>
          <a:p>
            <a:r>
              <a:rPr lang="en-US" dirty="0"/>
              <a:t>QlikView</a:t>
            </a:r>
          </a:p>
          <a:p>
            <a:r>
              <a:rPr lang="en-US" dirty="0"/>
              <a:t>Sisense</a:t>
            </a:r>
          </a:p>
          <a:p>
            <a:r>
              <a:rPr lang="en-US" dirty="0" err="1"/>
              <a:t>FusionCharts</a:t>
            </a:r>
            <a:endParaRPr lang="en-US" dirty="0"/>
          </a:p>
          <a:p>
            <a:r>
              <a:rPr lang="en-US" dirty="0"/>
              <a:t>Microsoft Power BI</a:t>
            </a:r>
          </a:p>
          <a:p>
            <a:r>
              <a:rPr lang="en-US" dirty="0"/>
              <a:t>Plot.ly</a:t>
            </a:r>
          </a:p>
          <a:p>
            <a:r>
              <a:rPr lang="en-US" dirty="0"/>
              <a:t>Carto</a:t>
            </a:r>
          </a:p>
          <a:p>
            <a:pPr marL="0" indent="0">
              <a:buNone/>
            </a:pPr>
            <a:r>
              <a:rPr lang="en-US" dirty="0"/>
              <a:t>And Many More…!</a:t>
            </a:r>
          </a:p>
        </p:txBody>
      </p:sp>
    </p:spTree>
    <p:extLst>
      <p:ext uri="{BB962C8B-B14F-4D97-AF65-F5344CB8AC3E}">
        <p14:creationId xmlns:p14="http://schemas.microsoft.com/office/powerpoint/2010/main" val="184911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Science/Data Mining/Analytics ?</a:t>
            </a:r>
          </a:p>
        </p:txBody>
      </p:sp>
      <p:sp>
        <p:nvSpPr>
          <p:cNvPr id="3" name="Content Placeholder 2"/>
          <p:cNvSpPr>
            <a:spLocks noGrp="1"/>
          </p:cNvSpPr>
          <p:nvPr>
            <p:ph idx="1"/>
          </p:nvPr>
        </p:nvSpPr>
        <p:spPr/>
        <p:txBody>
          <a:bodyPr/>
          <a:lstStyle/>
          <a:p>
            <a:endParaRPr lang="en-US" dirty="0"/>
          </a:p>
          <a:p>
            <a:pPr marL="0" indent="0">
              <a:buNone/>
            </a:pPr>
            <a:r>
              <a:rPr lang="en-US" dirty="0"/>
              <a:t>Data Mining / Data Science</a:t>
            </a:r>
          </a:p>
          <a:p>
            <a:pPr lvl="1"/>
            <a:r>
              <a:rPr lang="en-US" dirty="0"/>
              <a:t>	Statistics</a:t>
            </a:r>
          </a:p>
          <a:p>
            <a:pPr lvl="1"/>
            <a:r>
              <a:rPr lang="en-US" dirty="0"/>
              <a:t>	Technology (R/SAS/PYTHON etc.)</a:t>
            </a:r>
          </a:p>
          <a:p>
            <a:pPr lvl="1"/>
            <a:r>
              <a:rPr lang="en-US" dirty="0"/>
              <a:t>	Domain Knowledge (Marketing/Finance/Operations/Banking etc.)</a:t>
            </a:r>
          </a:p>
          <a:p>
            <a:pPr marL="0" indent="0">
              <a:buNone/>
            </a:pPr>
            <a:endParaRPr lang="en-US" dirty="0"/>
          </a:p>
          <a:p>
            <a:pPr marL="0" indent="0">
              <a:buNone/>
            </a:pPr>
            <a:r>
              <a:rPr lang="en-US" dirty="0"/>
              <a:t>Applications of subject?</a:t>
            </a:r>
          </a:p>
        </p:txBody>
      </p:sp>
    </p:spTree>
    <p:extLst>
      <p:ext uri="{BB962C8B-B14F-4D97-AF65-F5344CB8AC3E}">
        <p14:creationId xmlns:p14="http://schemas.microsoft.com/office/powerpoint/2010/main" val="239664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a:xfrm>
            <a:off x="838200" y="1387297"/>
            <a:ext cx="3952741" cy="4351338"/>
          </a:xfrm>
        </p:spPr>
        <p:txBody>
          <a:bodyPr>
            <a:normAutofit fontScale="92500" lnSpcReduction="20000"/>
          </a:bodyPr>
          <a:lstStyle/>
          <a:p>
            <a:endParaRPr lang="en-US" b="1" dirty="0"/>
          </a:p>
          <a:p>
            <a:r>
              <a:rPr lang="en-US" b="1" dirty="0"/>
              <a:t>Recommender System</a:t>
            </a:r>
          </a:p>
          <a:p>
            <a:endParaRPr lang="en-US" b="1" dirty="0"/>
          </a:p>
          <a:p>
            <a:r>
              <a:rPr lang="en-US" dirty="0"/>
              <a:t>Internet giants like Amazon, Twitter, Google Play, Netflix, </a:t>
            </a:r>
            <a:r>
              <a:rPr lang="en-US" dirty="0" err="1"/>
              <a:t>Linkedin</a:t>
            </a:r>
            <a:r>
              <a:rPr lang="en-US" dirty="0"/>
              <a:t>, </a:t>
            </a:r>
            <a:r>
              <a:rPr lang="en-US" dirty="0" err="1"/>
              <a:t>imdb</a:t>
            </a:r>
            <a:r>
              <a:rPr lang="en-US" dirty="0"/>
              <a:t> and many more uses this system to improve user experience. </a:t>
            </a:r>
          </a:p>
          <a:p>
            <a:r>
              <a:rPr lang="en-US" dirty="0"/>
              <a:t>The recommendations are made based on previous search results for a user.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010" y="1387297"/>
            <a:ext cx="6911796" cy="4936230"/>
          </a:xfrm>
          <a:prstGeom prst="rect">
            <a:avLst/>
          </a:prstGeom>
        </p:spPr>
      </p:pic>
    </p:spTree>
    <p:extLst>
      <p:ext uri="{BB962C8B-B14F-4D97-AF65-F5344CB8AC3E}">
        <p14:creationId xmlns:p14="http://schemas.microsoft.com/office/powerpoint/2010/main" val="298953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 Recognition Applications</a:t>
            </a:r>
          </a:p>
        </p:txBody>
      </p:sp>
      <p:sp>
        <p:nvSpPr>
          <p:cNvPr id="3" name="Content Placeholder 2"/>
          <p:cNvSpPr>
            <a:spLocks noGrp="1"/>
          </p:cNvSpPr>
          <p:nvPr>
            <p:ph idx="1"/>
          </p:nvPr>
        </p:nvSpPr>
        <p:spPr/>
        <p:txBody>
          <a:bodyPr/>
          <a:lstStyle/>
          <a:p>
            <a:r>
              <a:rPr lang="en-US" dirty="0"/>
              <a:t>Google Voice (Google </a:t>
            </a:r>
            <a:r>
              <a:rPr lang="en-US" dirty="0" err="1"/>
              <a:t>Allo</a:t>
            </a:r>
            <a:r>
              <a:rPr lang="en-US" dirty="0"/>
              <a:t>)</a:t>
            </a:r>
          </a:p>
          <a:p>
            <a:r>
              <a:rPr lang="en-US" dirty="0"/>
              <a:t>SIRI</a:t>
            </a:r>
          </a:p>
          <a:p>
            <a:r>
              <a:rPr lang="en-US" dirty="0"/>
              <a:t>CORTANA</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81293" y="464891"/>
            <a:ext cx="3380933" cy="58470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752" y="3648479"/>
            <a:ext cx="2629122" cy="266342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4648" y="3648478"/>
            <a:ext cx="4616645" cy="2663421"/>
          </a:xfrm>
          <a:prstGeom prst="rect">
            <a:avLst/>
          </a:prstGeom>
        </p:spPr>
      </p:pic>
    </p:spTree>
    <p:extLst>
      <p:ext uri="{BB962C8B-B14F-4D97-AF65-F5344CB8AC3E}">
        <p14:creationId xmlns:p14="http://schemas.microsoft.com/office/powerpoint/2010/main" val="11607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Gaming</a:t>
            </a:r>
          </a:p>
        </p:txBody>
      </p:sp>
      <p:sp>
        <p:nvSpPr>
          <p:cNvPr id="3" name="Content Placeholder 2"/>
          <p:cNvSpPr>
            <a:spLocks noGrp="1"/>
          </p:cNvSpPr>
          <p:nvPr>
            <p:ph idx="1"/>
          </p:nvPr>
        </p:nvSpPr>
        <p:spPr>
          <a:xfrm>
            <a:off x="838200" y="1825625"/>
            <a:ext cx="6373969" cy="4351338"/>
          </a:xfrm>
        </p:spPr>
        <p:txBody>
          <a:bodyPr>
            <a:normAutofit fontScale="92500"/>
          </a:bodyPr>
          <a:lstStyle/>
          <a:p>
            <a:r>
              <a:rPr lang="en-US" dirty="0"/>
              <a:t>EA Sports, Zynga, Sony, Nintendo, Activision-Blizzard have led gaming experience to the next level using data science.</a:t>
            </a:r>
          </a:p>
          <a:p>
            <a:r>
              <a:rPr lang="en-US" dirty="0"/>
              <a:t>Games are now designed using machine learning algorithms which improve / upgrade themselves as the player moves up to a higher level. </a:t>
            </a:r>
          </a:p>
          <a:p>
            <a:r>
              <a:rPr lang="en-US" dirty="0"/>
              <a:t>In motion gaming also, your opponent (computer) analyzes your previous moves and accordingly shapes up its game.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079" y="1156080"/>
            <a:ext cx="4584879" cy="4922748"/>
          </a:xfrm>
          <a:prstGeom prst="rect">
            <a:avLst/>
          </a:prstGeom>
        </p:spPr>
      </p:pic>
    </p:spTree>
    <p:extLst>
      <p:ext uri="{BB962C8B-B14F-4D97-AF65-F5344CB8AC3E}">
        <p14:creationId xmlns:p14="http://schemas.microsoft.com/office/powerpoint/2010/main" val="950511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Smarter Websites</a:t>
            </a:r>
          </a:p>
        </p:txBody>
      </p:sp>
      <p:sp>
        <p:nvSpPr>
          <p:cNvPr id="3" name="Content Placeholder 2"/>
          <p:cNvSpPr>
            <a:spLocks noGrp="1"/>
          </p:cNvSpPr>
          <p:nvPr>
            <p:ph idx="1"/>
          </p:nvPr>
        </p:nvSpPr>
        <p:spPr/>
        <p:txBody>
          <a:bodyPr/>
          <a:lstStyle/>
          <a:p>
            <a:r>
              <a:rPr lang="en-US" dirty="0"/>
              <a:t>Price Comparison Website</a:t>
            </a:r>
          </a:p>
          <a:p>
            <a:endParaRPr lang="en-US" dirty="0"/>
          </a:p>
          <a:p>
            <a:endParaRPr lang="en-US" dirty="0"/>
          </a:p>
          <a:p>
            <a:pPr marL="0" indent="0">
              <a:buNone/>
            </a:pPr>
            <a:endParaRPr lang="en-US" dirty="0"/>
          </a:p>
          <a:p>
            <a:r>
              <a:rPr lang="en-US" dirty="0"/>
              <a:t>Vacation/Movie Planning  </a:t>
            </a:r>
          </a:p>
          <a:p>
            <a:endParaRPr lang="en-US" dirty="0"/>
          </a:p>
          <a:p>
            <a:endParaRPr lang="en-US" dirty="0"/>
          </a:p>
          <a:p>
            <a:r>
              <a:rPr lang="en-US" dirty="0"/>
              <a:t>Food Ordering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1906" y="1378039"/>
            <a:ext cx="3494669" cy="21781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8498" y="3677456"/>
            <a:ext cx="2365085" cy="1409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660" y="3637992"/>
            <a:ext cx="3465489" cy="14491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3859" y="1538445"/>
            <a:ext cx="1857375" cy="185737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0100" y="5087156"/>
            <a:ext cx="2395117" cy="1533525"/>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41714" y="5087156"/>
            <a:ext cx="2025892" cy="169265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9240" y="5087156"/>
            <a:ext cx="2143125" cy="1692655"/>
          </a:xfrm>
          <a:prstGeom prst="rect">
            <a:avLst/>
          </a:prstGeom>
        </p:spPr>
      </p:pic>
    </p:spTree>
    <p:extLst>
      <p:ext uri="{BB962C8B-B14F-4D97-AF65-F5344CB8AC3E}">
        <p14:creationId xmlns:p14="http://schemas.microsoft.com/office/powerpoint/2010/main" val="406026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As a Career?</a:t>
            </a:r>
          </a:p>
        </p:txBody>
      </p:sp>
      <p:sp>
        <p:nvSpPr>
          <p:cNvPr id="5" name="Content Placeholder 4"/>
          <p:cNvSpPr>
            <a:spLocks noGrp="1"/>
          </p:cNvSpPr>
          <p:nvPr>
            <p:ph idx="1"/>
          </p:nvPr>
        </p:nvSpPr>
        <p:spPr/>
        <p:txBody>
          <a:bodyPr/>
          <a:lstStyle/>
          <a:p>
            <a:r>
              <a:rPr lang="en-US" dirty="0"/>
              <a:t>What’s the Trend?</a:t>
            </a:r>
          </a:p>
          <a:p>
            <a:r>
              <a:rPr lang="en-US" dirty="0">
                <a:hlinkClick r:id="rId2" invalidUrl="https:///"/>
              </a:rPr>
              <a:t>https:///</a:t>
            </a:r>
            <a:r>
              <a:rPr lang="en-US" dirty="0">
                <a:hlinkClick r:id="rId3"/>
              </a:rPr>
              <a:t>www.analyticsvidhya.com/blog/2015/09/ultimate-data-scientists-world-today</a:t>
            </a:r>
            <a:endParaRPr lang="en-US" dirty="0"/>
          </a:p>
          <a:p>
            <a:endParaRPr lang="en-US" dirty="0"/>
          </a:p>
          <a:p>
            <a:r>
              <a:rPr lang="en-US" dirty="0"/>
              <a:t>Data is the new oil for industrial revolution : </a:t>
            </a:r>
            <a:r>
              <a:rPr lang="en-US" dirty="0" err="1"/>
              <a:t>Mukesh</a:t>
            </a:r>
            <a:r>
              <a:rPr lang="en-US" dirty="0"/>
              <a:t> </a:t>
            </a:r>
            <a:r>
              <a:rPr lang="en-US" dirty="0" err="1"/>
              <a:t>Ambani</a:t>
            </a:r>
            <a:endParaRPr lang="en-US" dirty="0"/>
          </a:p>
          <a:p>
            <a:r>
              <a:rPr lang="en-US" dirty="0">
                <a:hlinkClick r:id="rId4"/>
              </a:rPr>
              <a:t>https://www.jio4gplan.com/data-is-the-new-oil-for-industrial-revolution-mukesh-ambani/</a:t>
            </a:r>
            <a:endParaRPr lang="en-US" dirty="0"/>
          </a:p>
          <a:p>
            <a:endParaRPr lang="en-US" dirty="0"/>
          </a:p>
          <a:p>
            <a:endParaRPr lang="en-US" dirty="0"/>
          </a:p>
        </p:txBody>
      </p:sp>
    </p:spTree>
    <p:extLst>
      <p:ext uri="{BB962C8B-B14F-4D97-AF65-F5344CB8AC3E}">
        <p14:creationId xmlns:p14="http://schemas.microsoft.com/office/powerpoint/2010/main" val="60946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Websites </a:t>
            </a:r>
          </a:p>
        </p:txBody>
      </p:sp>
      <p:sp>
        <p:nvSpPr>
          <p:cNvPr id="3" name="Content Placeholder 2"/>
          <p:cNvSpPr>
            <a:spLocks noGrp="1"/>
          </p:cNvSpPr>
          <p:nvPr>
            <p:ph idx="1"/>
          </p:nvPr>
        </p:nvSpPr>
        <p:spPr/>
        <p:txBody>
          <a:bodyPr/>
          <a:lstStyle/>
          <a:p>
            <a:endParaRPr lang="en-US" dirty="0"/>
          </a:p>
          <a:p>
            <a:r>
              <a:rPr lang="en-US" dirty="0" err="1"/>
              <a:t>Kaggle</a:t>
            </a:r>
            <a:r>
              <a:rPr lang="en-US" dirty="0"/>
              <a:t> : </a:t>
            </a:r>
            <a:r>
              <a:rPr lang="en-US" dirty="0">
                <a:hlinkClick r:id="rId2"/>
              </a:rPr>
              <a:t>https://www.kaggle.com/</a:t>
            </a:r>
            <a:endParaRPr lang="en-US" dirty="0"/>
          </a:p>
          <a:p>
            <a:endParaRPr lang="en-US" dirty="0"/>
          </a:p>
          <a:p>
            <a:r>
              <a:rPr lang="en-US" dirty="0"/>
              <a:t>Analytics </a:t>
            </a:r>
            <a:r>
              <a:rPr lang="en-US" dirty="0" err="1"/>
              <a:t>Vidhya</a:t>
            </a:r>
            <a:r>
              <a:rPr lang="en-US" dirty="0"/>
              <a:t> : </a:t>
            </a:r>
            <a:r>
              <a:rPr lang="en-US" dirty="0">
                <a:hlinkClick r:id="rId3"/>
              </a:rPr>
              <a:t>https://www.analyticsvidhya.com/</a:t>
            </a:r>
            <a:endParaRPr lang="en-US" dirty="0"/>
          </a:p>
          <a:p>
            <a:pPr marL="0" indent="0">
              <a:buNone/>
            </a:pPr>
            <a:endParaRPr lang="en-US" dirty="0"/>
          </a:p>
          <a:p>
            <a:endParaRPr lang="en-US" dirty="0"/>
          </a:p>
        </p:txBody>
      </p:sp>
      <p:pic>
        <p:nvPicPr>
          <p:cNvPr id="4" name="Picture 3"/>
          <p:cNvPicPr>
            <a:picLocks noChangeAspect="1"/>
          </p:cNvPicPr>
          <p:nvPr/>
        </p:nvPicPr>
        <p:blipFill>
          <a:blip r:embed="rId4"/>
          <a:stretch>
            <a:fillRect/>
          </a:stretch>
        </p:blipFill>
        <p:spPr>
          <a:xfrm>
            <a:off x="838200" y="3912552"/>
            <a:ext cx="3939862" cy="2655673"/>
          </a:xfrm>
          <a:prstGeom prst="rect">
            <a:avLst/>
          </a:prstGeom>
        </p:spPr>
      </p:pic>
      <p:pic>
        <p:nvPicPr>
          <p:cNvPr id="5" name="Picture 4"/>
          <p:cNvPicPr>
            <a:picLocks noChangeAspect="1"/>
          </p:cNvPicPr>
          <p:nvPr/>
        </p:nvPicPr>
        <p:blipFill>
          <a:blip r:embed="rId5"/>
          <a:stretch>
            <a:fillRect/>
          </a:stretch>
        </p:blipFill>
        <p:spPr>
          <a:xfrm>
            <a:off x="5577290" y="3912552"/>
            <a:ext cx="4977282" cy="2655673"/>
          </a:xfrm>
          <a:prstGeom prst="rect">
            <a:avLst/>
          </a:prstGeom>
        </p:spPr>
      </p:pic>
      <p:pic>
        <p:nvPicPr>
          <p:cNvPr id="6" name="Picture 5"/>
          <p:cNvPicPr>
            <a:picLocks noChangeAspect="1"/>
          </p:cNvPicPr>
          <p:nvPr/>
        </p:nvPicPr>
        <p:blipFill>
          <a:blip r:embed="rId6"/>
          <a:stretch>
            <a:fillRect/>
          </a:stretch>
        </p:blipFill>
        <p:spPr>
          <a:xfrm>
            <a:off x="6632619" y="115910"/>
            <a:ext cx="5274972" cy="3142446"/>
          </a:xfrm>
          <a:prstGeom prst="rect">
            <a:avLst/>
          </a:prstGeom>
        </p:spPr>
      </p:pic>
    </p:spTree>
    <p:extLst>
      <p:ext uri="{BB962C8B-B14F-4D97-AF65-F5344CB8AC3E}">
        <p14:creationId xmlns:p14="http://schemas.microsoft.com/office/powerpoint/2010/main" val="255668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Book and Material</a:t>
            </a:r>
          </a:p>
        </p:txBody>
      </p:sp>
      <p:sp>
        <p:nvSpPr>
          <p:cNvPr id="3" name="Content Placeholder 2"/>
          <p:cNvSpPr>
            <a:spLocks noGrp="1"/>
          </p:cNvSpPr>
          <p:nvPr>
            <p:ph idx="1"/>
          </p:nvPr>
        </p:nvSpPr>
        <p:spPr/>
        <p:txBody>
          <a:bodyPr/>
          <a:lstStyle/>
          <a:p>
            <a:r>
              <a:rPr lang="en-US" dirty="0"/>
              <a:t>An Introduction to Statistical Learning with Applications in R</a:t>
            </a:r>
            <a:endParaRPr lang="en-US" dirty="0">
              <a:hlinkClick r:id="rId2"/>
            </a:endParaRPr>
          </a:p>
          <a:p>
            <a:r>
              <a:rPr lang="en-US" dirty="0">
                <a:hlinkClick r:id="rId2"/>
              </a:rPr>
              <a:t>http://www-bcf.usc.edu/~gareth/ISL/</a:t>
            </a:r>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29565"/>
            <a:ext cx="5768662" cy="3445099"/>
          </a:xfrm>
          <a:prstGeom prst="rect">
            <a:avLst/>
          </a:prstGeom>
        </p:spPr>
      </p:pic>
    </p:spTree>
    <p:extLst>
      <p:ext uri="{BB962C8B-B14F-4D97-AF65-F5344CB8AC3E}">
        <p14:creationId xmlns:p14="http://schemas.microsoft.com/office/powerpoint/2010/main" val="36380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TotalTime>
  <Words>642</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Data Science : Business Visualization </vt:lpstr>
      <vt:lpstr>What is Data Science/Data Mining/Analytics ?</vt:lpstr>
      <vt:lpstr>Real Time Applications</vt:lpstr>
      <vt:lpstr>Speech Recognition Applications</vt:lpstr>
      <vt:lpstr>Gaming</vt:lpstr>
      <vt:lpstr>Smarter Websites</vt:lpstr>
      <vt:lpstr>Data – As a Career?</vt:lpstr>
      <vt:lpstr>Popular Websites </vt:lpstr>
      <vt:lpstr>Reference Book and Material</vt:lpstr>
      <vt:lpstr>Business Visualization</vt:lpstr>
      <vt:lpstr>PowerPoint Presentation</vt:lpstr>
      <vt:lpstr>Assessment – 50 Marks</vt:lpstr>
      <vt:lpstr>PowerPoint Presentation</vt:lpstr>
      <vt:lpstr>Visualization Tools</vt:lpstr>
    </vt:vector>
  </TitlesOfParts>
  <Company>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MBAB09136: Data Mining and Analytics</dc:title>
  <dc:creator>Harshil Gandhi</dc:creator>
  <cp:lastModifiedBy>Harshil Gandhi</cp:lastModifiedBy>
  <cp:revision>25</cp:revision>
  <dcterms:created xsi:type="dcterms:W3CDTF">2017-09-11T05:24:48Z</dcterms:created>
  <dcterms:modified xsi:type="dcterms:W3CDTF">2019-07-06T18:32:56Z</dcterms:modified>
</cp:coreProperties>
</file>