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F1F2-F46A-4DE9-97D9-53251744B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8F106-7E56-4023-9E53-8C14F3233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7711B-8F9B-4623-9EB3-C1818DA31887}"/>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6E38054E-A826-4468-85EB-2C8A608B4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DADD6-0977-4316-B7B3-A614A5547E9D}"/>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184053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9137-FE7B-419C-A20B-ED99D47457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4FF17-7365-4D55-87D0-A1ED7944A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3A293-976E-4CAD-8B32-A1F505763555}"/>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70AA0F13-57B7-4FF5-96E5-9AC212323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4333F-8915-47BF-91B5-95109CCE86F8}"/>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285005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7DA3C4-2AEA-423F-ADCA-E349FB8C01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73C90A-A112-4CEA-88A7-4ABEEEB5C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6311F-AE25-490E-8CCC-A0BD8AA03185}"/>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EF888727-81DD-487B-ABD4-AF873DC6C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4A4D9-88A7-48AB-B194-4B7008B353DF}"/>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416817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07E6-07B3-4BF1-9C3D-A1C0D142F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F6152-4528-4DA8-BFB8-BE487B46F9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5EB85-B716-4263-A4A2-D7DB46B8C1A5}"/>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02CB0AAF-98DF-4FFD-AA85-93FA8CF33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8A8C4-0C6D-46A1-BFEF-53EE1328B228}"/>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30468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2358-4E5C-4AA5-80C1-56C0E61CC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A7013A-8E64-4493-8478-AE01FD52D9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3D7AC-8AEF-4CF1-B307-196303073EF4}"/>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8BA1B4AA-355B-4B6F-8503-C67E3C9C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02A0A-43F5-463D-94FC-AD8456793FA7}"/>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335716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5EDC-109F-426B-B502-F430E184E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6418F-A2E8-46D4-8974-65F09D678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AEAED-2767-466F-BDBD-9E5EF008C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122E4-7F4D-4381-9E23-2F5B74E86308}"/>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6" name="Footer Placeholder 5">
            <a:extLst>
              <a:ext uri="{FF2B5EF4-FFF2-40B4-BE49-F238E27FC236}">
                <a16:creationId xmlns:a16="http://schemas.microsoft.com/office/drawing/2014/main" id="{36810D22-08E0-4709-86B3-B5C6A031D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328CD-CAA7-4CE3-84F1-35289B87A7C1}"/>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405279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D83-0175-4B0F-8F65-EEBE9C81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3A383-4C1C-423A-B30A-D9807B423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48641-EC8D-4B23-9C3C-4CF63D2FD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CC7176-3716-4DBE-95F0-05971DFF2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C2F421-AEAD-4F33-8EA8-30243498E6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34629-1656-48D3-9E96-DD8AAA58E25F}"/>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8" name="Footer Placeholder 7">
            <a:extLst>
              <a:ext uri="{FF2B5EF4-FFF2-40B4-BE49-F238E27FC236}">
                <a16:creationId xmlns:a16="http://schemas.microsoft.com/office/drawing/2014/main" id="{E9759021-AD6D-4D2C-B4E6-F63E0745B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9296B-CBF2-43BC-B97C-1D111CF63F40}"/>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420791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C29D-400E-4A0F-B51A-FB153D808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D8628-D4E8-43EB-BBE2-7135EEB5132D}"/>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4" name="Footer Placeholder 3">
            <a:extLst>
              <a:ext uri="{FF2B5EF4-FFF2-40B4-BE49-F238E27FC236}">
                <a16:creationId xmlns:a16="http://schemas.microsoft.com/office/drawing/2014/main" id="{A1E950D6-FFDB-4E0E-8A50-AC25AD423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9CBEA-614B-4D63-A682-4BCB69D3495A}"/>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38359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73E1F-2DFB-420D-864C-B2AAA136B7B5}"/>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3" name="Footer Placeholder 2">
            <a:extLst>
              <a:ext uri="{FF2B5EF4-FFF2-40B4-BE49-F238E27FC236}">
                <a16:creationId xmlns:a16="http://schemas.microsoft.com/office/drawing/2014/main" id="{24001AB4-8500-41C6-8D20-3D64EDE3E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3B062-A09D-489B-8517-3CFA473C0B9F}"/>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269545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A06-B47F-4C84-9261-FCDF9CB10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E4CB0-CB9B-42C9-A5A6-5DD5658F7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3A0FAF-284B-49AE-BE99-16F1C51E4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4A186-ADA2-4D8B-BD1E-F568DEC4FDE3}"/>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6" name="Footer Placeholder 5">
            <a:extLst>
              <a:ext uri="{FF2B5EF4-FFF2-40B4-BE49-F238E27FC236}">
                <a16:creationId xmlns:a16="http://schemas.microsoft.com/office/drawing/2014/main" id="{8E3FC206-89B2-4625-A5B9-563E8F7CC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A69D6-F39D-478D-BF94-DFA9C0EFDC3B}"/>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16970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458B-4A96-42FB-AA84-2B2343232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E7E4B-9060-4594-92C7-1DF73FB5A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FF0B2-822E-42C6-B462-6D7852922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8008C-E0DA-4A0A-BABC-7939CBA38164}"/>
              </a:ext>
            </a:extLst>
          </p:cNvPr>
          <p:cNvSpPr>
            <a:spLocks noGrp="1"/>
          </p:cNvSpPr>
          <p:nvPr>
            <p:ph type="dt" sz="half" idx="10"/>
          </p:nvPr>
        </p:nvSpPr>
        <p:spPr/>
        <p:txBody>
          <a:bodyPr/>
          <a:lstStyle/>
          <a:p>
            <a:fld id="{96070734-5806-4549-AB03-365FB75C74C1}" type="datetimeFigureOut">
              <a:rPr lang="en-US" smtClean="0"/>
              <a:t>9/15/2019</a:t>
            </a:fld>
            <a:endParaRPr lang="en-US"/>
          </a:p>
        </p:txBody>
      </p:sp>
      <p:sp>
        <p:nvSpPr>
          <p:cNvPr id="6" name="Footer Placeholder 5">
            <a:extLst>
              <a:ext uri="{FF2B5EF4-FFF2-40B4-BE49-F238E27FC236}">
                <a16:creationId xmlns:a16="http://schemas.microsoft.com/office/drawing/2014/main" id="{723EB3B3-8EC7-4A10-B1FE-4DAFAAE1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48754-3DF8-4EFF-AF5C-36A0E90656E6}"/>
              </a:ext>
            </a:extLst>
          </p:cNvPr>
          <p:cNvSpPr>
            <a:spLocks noGrp="1"/>
          </p:cNvSpPr>
          <p:nvPr>
            <p:ph type="sldNum" sz="quarter" idx="12"/>
          </p:nvPr>
        </p:nvSpPr>
        <p:spPr/>
        <p:txBody>
          <a:bodyPr/>
          <a:lstStyle/>
          <a:p>
            <a:fld id="{D7EAB42E-5AF8-4D1D-A719-8EDDCB0A61D8}" type="slidenum">
              <a:rPr lang="en-US" smtClean="0"/>
              <a:t>‹#›</a:t>
            </a:fld>
            <a:endParaRPr lang="en-US"/>
          </a:p>
        </p:txBody>
      </p:sp>
    </p:spTree>
    <p:extLst>
      <p:ext uri="{BB962C8B-B14F-4D97-AF65-F5344CB8AC3E}">
        <p14:creationId xmlns:p14="http://schemas.microsoft.com/office/powerpoint/2010/main" val="147777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D12E5-58A2-432C-A877-F10711139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CD6537-ABAE-4AA5-80AE-738E349E9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BD59C-CC52-4454-8EB1-85C84C98E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70734-5806-4549-AB03-365FB75C74C1}" type="datetimeFigureOut">
              <a:rPr lang="en-US" smtClean="0"/>
              <a:t>9/15/2019</a:t>
            </a:fld>
            <a:endParaRPr lang="en-US"/>
          </a:p>
        </p:txBody>
      </p:sp>
      <p:sp>
        <p:nvSpPr>
          <p:cNvPr id="5" name="Footer Placeholder 4">
            <a:extLst>
              <a:ext uri="{FF2B5EF4-FFF2-40B4-BE49-F238E27FC236}">
                <a16:creationId xmlns:a16="http://schemas.microsoft.com/office/drawing/2014/main" id="{FD3C18B5-7599-4E7D-8758-C5488C18D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8B00D-065E-49D0-9065-C3B7CF02B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AB42E-5AF8-4D1D-A719-8EDDCB0A61D8}" type="slidenum">
              <a:rPr lang="en-US" smtClean="0"/>
              <a:t>‹#›</a:t>
            </a:fld>
            <a:endParaRPr lang="en-US"/>
          </a:p>
        </p:txBody>
      </p:sp>
    </p:spTree>
    <p:extLst>
      <p:ext uri="{BB962C8B-B14F-4D97-AF65-F5344CB8AC3E}">
        <p14:creationId xmlns:p14="http://schemas.microsoft.com/office/powerpoint/2010/main" val="125845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E3DB-47AE-438A-BD8A-537350ADF62B}"/>
              </a:ext>
            </a:extLst>
          </p:cNvPr>
          <p:cNvSpPr>
            <a:spLocks noGrp="1"/>
          </p:cNvSpPr>
          <p:nvPr>
            <p:ph type="ctrTitle"/>
          </p:nvPr>
        </p:nvSpPr>
        <p:spPr/>
        <p:txBody>
          <a:bodyPr/>
          <a:lstStyle/>
          <a:p>
            <a:r>
              <a:rPr lang="en-US" dirty="0"/>
              <a:t>Join Your Data</a:t>
            </a:r>
          </a:p>
        </p:txBody>
      </p:sp>
      <p:sp>
        <p:nvSpPr>
          <p:cNvPr id="3" name="Subtitle 2">
            <a:extLst>
              <a:ext uri="{FF2B5EF4-FFF2-40B4-BE49-F238E27FC236}">
                <a16:creationId xmlns:a16="http://schemas.microsoft.com/office/drawing/2014/main" id="{9B5DE6C8-D77C-4EF4-BD61-C0E0A5680C49}"/>
              </a:ext>
            </a:extLst>
          </p:cNvPr>
          <p:cNvSpPr>
            <a:spLocks noGrp="1"/>
          </p:cNvSpPr>
          <p:nvPr>
            <p:ph type="subTitle" idx="1"/>
          </p:nvPr>
        </p:nvSpPr>
        <p:spPr>
          <a:xfrm>
            <a:off x="3180080" y="3723958"/>
            <a:ext cx="9144000" cy="1655762"/>
          </a:xfrm>
        </p:spPr>
        <p:txBody>
          <a:bodyPr/>
          <a:lstStyle/>
          <a:p>
            <a:r>
              <a:rPr lang="en-US" dirty="0"/>
              <a:t>- Harshil Gandhi</a:t>
            </a:r>
          </a:p>
        </p:txBody>
      </p:sp>
    </p:spTree>
    <p:extLst>
      <p:ext uri="{BB962C8B-B14F-4D97-AF65-F5344CB8AC3E}">
        <p14:creationId xmlns:p14="http://schemas.microsoft.com/office/powerpoint/2010/main" val="363730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2B00-1E2D-4D4D-A06A-80B97C2BF6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0D76F1-2631-4673-B465-839906BE002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52074F-6A44-4279-B435-85E6F4AC75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0946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A7D2-FB1F-4DD2-ADC1-9CC8429F0E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CEB32A-5F29-4326-9E2A-AE443201D1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04F001-C94B-4DE6-B5F3-73BB7496EE9A}"/>
              </a:ext>
            </a:extLst>
          </p:cNvPr>
          <p:cNvPicPr>
            <a:picLocks noChangeAspect="1"/>
          </p:cNvPicPr>
          <p:nvPr/>
        </p:nvPicPr>
        <p:blipFill>
          <a:blip r:embed="rId2"/>
          <a:stretch>
            <a:fillRect/>
          </a:stretch>
        </p:blipFill>
        <p:spPr>
          <a:xfrm>
            <a:off x="0" y="-10160"/>
            <a:ext cx="12192000" cy="6858000"/>
          </a:xfrm>
          <a:prstGeom prst="rect">
            <a:avLst/>
          </a:prstGeom>
        </p:spPr>
      </p:pic>
    </p:spTree>
    <p:extLst>
      <p:ext uri="{BB962C8B-B14F-4D97-AF65-F5344CB8AC3E}">
        <p14:creationId xmlns:p14="http://schemas.microsoft.com/office/powerpoint/2010/main" val="141290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8E39-FB45-4D61-88E1-825C424092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FEEB81-20E6-42CC-B69D-A9C793395FD4}"/>
              </a:ext>
            </a:extLst>
          </p:cNvPr>
          <p:cNvSpPr>
            <a:spLocks noGrp="1"/>
          </p:cNvSpPr>
          <p:nvPr>
            <p:ph idx="1"/>
          </p:nvPr>
        </p:nvSpPr>
        <p:spPr/>
        <p:txBody>
          <a:bodyPr/>
          <a:lstStyle/>
          <a:p>
            <a:r>
              <a:rPr lang="en-US" dirty="0"/>
              <a:t>Joining is a method for combining the related data on those common fields. </a:t>
            </a:r>
          </a:p>
          <a:p>
            <a:endParaRPr lang="en-US" dirty="0"/>
          </a:p>
          <a:p>
            <a:r>
              <a:rPr lang="en-US" dirty="0"/>
              <a:t>The result of combining data using a join is a virtual table that is typically extended horizontally by adding columns of data.</a:t>
            </a:r>
          </a:p>
          <a:p>
            <a:endParaRPr lang="en-US" dirty="0"/>
          </a:p>
          <a:p>
            <a:r>
              <a:rPr lang="en-US" b="1" dirty="0"/>
              <a:t>Note</a:t>
            </a:r>
            <a:r>
              <a:rPr lang="en-US" dirty="0"/>
              <a:t>: When joining tables, the fields that you join on must have the same data type. If you change the data type after you join the tables, the join will break.</a:t>
            </a:r>
          </a:p>
        </p:txBody>
      </p:sp>
    </p:spTree>
    <p:extLst>
      <p:ext uri="{BB962C8B-B14F-4D97-AF65-F5344CB8AC3E}">
        <p14:creationId xmlns:p14="http://schemas.microsoft.com/office/powerpoint/2010/main" val="34689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88E48-3F45-457B-BB5C-3022CA0F6DCE}"/>
              </a:ext>
            </a:extLst>
          </p:cNvPr>
          <p:cNvSpPr>
            <a:spLocks noGrp="1"/>
          </p:cNvSpPr>
          <p:nvPr>
            <p:ph idx="1"/>
          </p:nvPr>
        </p:nvSpPr>
        <p:spPr>
          <a:xfrm>
            <a:off x="838200" y="233680"/>
            <a:ext cx="10515600" cy="5943283"/>
          </a:xfrm>
        </p:spPr>
        <p:txBody>
          <a:bodyPr/>
          <a:lstStyle/>
          <a:p>
            <a:r>
              <a:rPr lang="en-US" dirty="0"/>
              <a:t>For example, </a:t>
            </a:r>
          </a:p>
          <a:p>
            <a:endParaRPr lang="en-US" dirty="0"/>
          </a:p>
          <a:p>
            <a:r>
              <a:rPr lang="en-US" dirty="0"/>
              <a:t>suppose you are analyzing data for a publisher. The publisher might have two tables. </a:t>
            </a:r>
          </a:p>
          <a:p>
            <a:endParaRPr lang="en-US" dirty="0"/>
          </a:p>
          <a:p>
            <a:r>
              <a:rPr lang="en-US" dirty="0"/>
              <a:t>The first table contains ID numbers, first name, last name, and publisher type. </a:t>
            </a:r>
          </a:p>
          <a:p>
            <a:endParaRPr lang="en-US" dirty="0"/>
          </a:p>
          <a:p>
            <a:r>
              <a:rPr lang="en-US" dirty="0"/>
              <a:t>The second table contains ID numbers, price, royalty, and title of published books. </a:t>
            </a:r>
          </a:p>
          <a:p>
            <a:endParaRPr lang="en-US" dirty="0"/>
          </a:p>
          <a:p>
            <a:r>
              <a:rPr lang="en-US" dirty="0"/>
              <a:t>The related field between the two tables might be </a:t>
            </a:r>
            <a:r>
              <a:rPr lang="en-US" b="1" dirty="0"/>
              <a:t>ID</a:t>
            </a:r>
            <a:r>
              <a:rPr lang="en-US" dirty="0"/>
              <a:t>.</a:t>
            </a:r>
          </a:p>
        </p:txBody>
      </p:sp>
    </p:spTree>
    <p:extLst>
      <p:ext uri="{BB962C8B-B14F-4D97-AF65-F5344CB8AC3E}">
        <p14:creationId xmlns:p14="http://schemas.microsoft.com/office/powerpoint/2010/main" val="242332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F99E-C491-4A5F-9DF1-765E6141A6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E9E82D-4A41-4657-BFE0-FE62E2DBB3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815E62A-9572-4808-90FD-6934112630B1}"/>
              </a:ext>
            </a:extLst>
          </p:cNvPr>
          <p:cNvPicPr>
            <a:picLocks noChangeAspect="1"/>
          </p:cNvPicPr>
          <p:nvPr/>
        </p:nvPicPr>
        <p:blipFill>
          <a:blip r:embed="rId2"/>
          <a:stretch>
            <a:fillRect/>
          </a:stretch>
        </p:blipFill>
        <p:spPr>
          <a:xfrm>
            <a:off x="1366837" y="233362"/>
            <a:ext cx="9458325" cy="6391275"/>
          </a:xfrm>
          <a:prstGeom prst="rect">
            <a:avLst/>
          </a:prstGeom>
        </p:spPr>
      </p:pic>
    </p:spTree>
    <p:extLst>
      <p:ext uri="{BB962C8B-B14F-4D97-AF65-F5344CB8AC3E}">
        <p14:creationId xmlns:p14="http://schemas.microsoft.com/office/powerpoint/2010/main" val="245244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0359F-33C2-438E-BCD7-D355B8DF0469}"/>
              </a:ext>
            </a:extLst>
          </p:cNvPr>
          <p:cNvSpPr>
            <a:spLocks noGrp="1"/>
          </p:cNvSpPr>
          <p:nvPr>
            <p:ph idx="1"/>
          </p:nvPr>
        </p:nvSpPr>
        <p:spPr>
          <a:xfrm>
            <a:off x="594360" y="159385"/>
            <a:ext cx="10515600" cy="4351338"/>
          </a:xfrm>
        </p:spPr>
        <p:txBody>
          <a:bodyPr/>
          <a:lstStyle/>
          <a:p>
            <a:r>
              <a:rPr lang="en-US" dirty="0"/>
              <a:t>In order to analyze these two tables together, you can join the tables on </a:t>
            </a:r>
            <a:r>
              <a:rPr lang="en-US" b="1" dirty="0"/>
              <a:t>ID</a:t>
            </a:r>
            <a:r>
              <a:rPr lang="en-US" dirty="0"/>
              <a:t> to answer questions like, "How much was paid in royalties for authors from a given publisher?". </a:t>
            </a:r>
          </a:p>
          <a:p>
            <a:endParaRPr lang="en-US" dirty="0"/>
          </a:p>
          <a:p>
            <a:r>
              <a:rPr lang="en-US" dirty="0"/>
              <a:t>By combining tables using a join, you can view and use related data from different tables in your analysis.</a:t>
            </a:r>
          </a:p>
        </p:txBody>
      </p:sp>
      <p:pic>
        <p:nvPicPr>
          <p:cNvPr id="4" name="Picture 3">
            <a:extLst>
              <a:ext uri="{FF2B5EF4-FFF2-40B4-BE49-F238E27FC236}">
                <a16:creationId xmlns:a16="http://schemas.microsoft.com/office/drawing/2014/main" id="{B2A33911-42D4-42A9-ACB6-542393CB38F1}"/>
              </a:ext>
            </a:extLst>
          </p:cNvPr>
          <p:cNvPicPr>
            <a:picLocks noChangeAspect="1"/>
          </p:cNvPicPr>
          <p:nvPr/>
        </p:nvPicPr>
        <p:blipFill>
          <a:blip r:embed="rId2"/>
          <a:stretch>
            <a:fillRect/>
          </a:stretch>
        </p:blipFill>
        <p:spPr>
          <a:xfrm>
            <a:off x="4135437" y="2677163"/>
            <a:ext cx="8056563" cy="4180837"/>
          </a:xfrm>
          <a:prstGeom prst="rect">
            <a:avLst/>
          </a:prstGeom>
        </p:spPr>
      </p:pic>
    </p:spTree>
    <p:extLst>
      <p:ext uri="{BB962C8B-B14F-4D97-AF65-F5344CB8AC3E}">
        <p14:creationId xmlns:p14="http://schemas.microsoft.com/office/powerpoint/2010/main" val="149352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AAAC-4CD8-41E9-994E-25FF4570B45F}"/>
              </a:ext>
            </a:extLst>
          </p:cNvPr>
          <p:cNvSpPr>
            <a:spLocks noGrp="1"/>
          </p:cNvSpPr>
          <p:nvPr>
            <p:ph type="title"/>
          </p:nvPr>
        </p:nvSpPr>
        <p:spPr/>
        <p:txBody>
          <a:bodyPr/>
          <a:lstStyle/>
          <a:p>
            <a:r>
              <a:rPr lang="en-US" dirty="0"/>
              <a:t>Overview of join types</a:t>
            </a:r>
          </a:p>
        </p:txBody>
      </p:sp>
      <p:sp>
        <p:nvSpPr>
          <p:cNvPr id="3" name="Content Placeholder 2">
            <a:extLst>
              <a:ext uri="{FF2B5EF4-FFF2-40B4-BE49-F238E27FC236}">
                <a16:creationId xmlns:a16="http://schemas.microsoft.com/office/drawing/2014/main" id="{04E5152B-67FD-4A73-96D1-48DF8A6B3856}"/>
              </a:ext>
            </a:extLst>
          </p:cNvPr>
          <p:cNvSpPr>
            <a:spLocks noGrp="1"/>
          </p:cNvSpPr>
          <p:nvPr>
            <p:ph idx="1"/>
          </p:nvPr>
        </p:nvSpPr>
        <p:spPr/>
        <p:txBody>
          <a:bodyPr/>
          <a:lstStyle/>
          <a:p>
            <a:r>
              <a:rPr lang="en-US" dirty="0"/>
              <a:t>In general, there are four types of joins that you can use to combine your data in Tableau: inner, left, right, and full outer. </a:t>
            </a:r>
          </a:p>
          <a:p>
            <a:endParaRPr lang="en-US" dirty="0"/>
          </a:p>
          <a:p>
            <a:r>
              <a:rPr lang="en-US" dirty="0"/>
              <a:t>The tables you can join and the different join types you can use depend on the database or file you connect to.</a:t>
            </a:r>
          </a:p>
        </p:txBody>
      </p:sp>
    </p:spTree>
    <p:extLst>
      <p:ext uri="{BB962C8B-B14F-4D97-AF65-F5344CB8AC3E}">
        <p14:creationId xmlns:p14="http://schemas.microsoft.com/office/powerpoint/2010/main" val="285323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50B7B-5D8A-4113-9792-669E62F0C6B1}"/>
              </a:ext>
            </a:extLst>
          </p:cNvPr>
          <p:cNvSpPr>
            <a:spLocks noGrp="1"/>
          </p:cNvSpPr>
          <p:nvPr>
            <p:ph idx="1"/>
          </p:nvPr>
        </p:nvSpPr>
        <p:spPr>
          <a:xfrm>
            <a:off x="838200" y="386080"/>
            <a:ext cx="10515600" cy="6045200"/>
          </a:xfrm>
        </p:spPr>
        <p:txBody>
          <a:bodyPr>
            <a:normAutofit fontScale="92500" lnSpcReduction="20000"/>
          </a:bodyPr>
          <a:lstStyle/>
          <a:p>
            <a:r>
              <a:rPr lang="en-US" dirty="0"/>
              <a:t>Inner Join: When you use an inner join to combine tables, the result is a table that contains values that have matches in both tables.</a:t>
            </a:r>
          </a:p>
          <a:p>
            <a:r>
              <a:rPr lang="en-US" dirty="0"/>
              <a:t>Left Join: When you use a left join to combine tables, the result is a table that contains all values from the left table and corresponding matches from the right table. When a value in the left table doesn't have a corresponding match in the right table, you see a null value in the data grid.</a:t>
            </a:r>
          </a:p>
          <a:p>
            <a:r>
              <a:rPr lang="en-US" dirty="0"/>
              <a:t>Right Join: When you use a right join to combine tables, the result is a table that contains all values from the right table and corresponding matches from the left table. When a value in the right table doesn't have a corresponding match in the left table, you see a null value in the data grid.</a:t>
            </a:r>
          </a:p>
          <a:p>
            <a:r>
              <a:rPr lang="en-US" dirty="0"/>
              <a:t>Full Outer: When you use a full outer join to combine tables, the result is a table that contains all values from both tables. When a value from either table doesn't have a match with the other table, you see a null value in the data grid.</a:t>
            </a:r>
          </a:p>
          <a:p>
            <a:r>
              <a:rPr lang="en-US" dirty="0"/>
              <a:t>Union: Though union is not a type of join, union is another method for combining two or more tables by appending rows of data from one table to another. Ideally, the tables that you union have the same number of fields, and those fields have matching names and data types.</a:t>
            </a:r>
          </a:p>
          <a:p>
            <a:endParaRPr lang="en-US" dirty="0"/>
          </a:p>
        </p:txBody>
      </p:sp>
    </p:spTree>
    <p:extLst>
      <p:ext uri="{BB962C8B-B14F-4D97-AF65-F5344CB8AC3E}">
        <p14:creationId xmlns:p14="http://schemas.microsoft.com/office/powerpoint/2010/main" val="119756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B08D-C6E5-484E-BAFB-7F33B450E90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208266-D711-4651-AC24-C21A849D9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137" y="533082"/>
            <a:ext cx="7361726" cy="5791835"/>
          </a:xfrm>
        </p:spPr>
      </p:pic>
    </p:spTree>
    <p:extLst>
      <p:ext uri="{BB962C8B-B14F-4D97-AF65-F5344CB8AC3E}">
        <p14:creationId xmlns:p14="http://schemas.microsoft.com/office/powerpoint/2010/main" val="132339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2CBD-6A8C-430B-8F5A-1BC011AEC67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690B89-BACD-499B-8D3B-1C2F9C667EA6}"/>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174A59BD-5634-442E-A84C-B35F1AFFBF8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3801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448</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Join Your Data</vt:lpstr>
      <vt:lpstr>PowerPoint Presentation</vt:lpstr>
      <vt:lpstr>PowerPoint Presentation</vt:lpstr>
      <vt:lpstr>PowerPoint Presentation</vt:lpstr>
      <vt:lpstr>PowerPoint Presentation</vt:lpstr>
      <vt:lpstr>Overview of join types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 Your Data</dc:title>
  <dc:creator>Harshil Gandhi</dc:creator>
  <cp:lastModifiedBy>Harshil Gandhi</cp:lastModifiedBy>
  <cp:revision>3</cp:revision>
  <dcterms:created xsi:type="dcterms:W3CDTF">2019-09-14T20:37:25Z</dcterms:created>
  <dcterms:modified xsi:type="dcterms:W3CDTF">2019-09-14T20:54:17Z</dcterms:modified>
</cp:coreProperties>
</file>