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3770" y="4126309"/>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152400" y="3150716"/>
            <a:ext cx="48215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pPr algn="r"/>
            <a:r>
              <a:rPr lang="en-US" altLang="ko-KR" sz="2400" b="1" dirty="0" smtClean="0">
                <a:solidFill>
                  <a:schemeClr val="accent2">
                    <a:lumMod val="60000"/>
                    <a:lumOff val="40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6493770" y="4705350"/>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990600" y="5905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tx2">
                    <a:lumMod val="60000"/>
                    <a:lumOff val="40000"/>
                  </a:schemeClr>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lumMod val="50000"/>
                  </a:schemeClr>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lumMod val="50000"/>
                  </a:schemeClr>
                </a:solidFill>
                <a:latin typeface="Arial" pitchFamily="34" charset="0"/>
                <a:cs typeface="Arial" pitchFamily="34" charset="0"/>
              </a:rPr>
              <a:t>NEW DELHI - 110020</a:t>
            </a:r>
            <a:endParaRPr kumimoji="0" lang="en-US" altLang="ko-KR" sz="1200" b="1"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bg1">
                    <a:lumMod val="50000"/>
                  </a:schemeClr>
                </a:solidFill>
                <a:latin typeface="Arial" pitchFamily="34" charset="0"/>
                <a:cs typeface="Arial" pitchFamily="34" charset="0"/>
              </a:rPr>
              <a:t>.</a:t>
            </a:r>
            <a:endParaRPr lang="ko-KR" altLang="en-US" dirty="0">
              <a:solidFill>
                <a:schemeClr val="bg1">
                  <a:lumMod val="50000"/>
                </a:schemeClr>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bg1">
                    <a:lumMod val="50000"/>
                  </a:schemeClr>
                </a:solidFill>
                <a:latin typeface="Arial" pitchFamily="34" charset="0"/>
                <a:cs typeface="Arial" pitchFamily="34" charset="0"/>
              </a:rPr>
              <a:t>.</a:t>
            </a:r>
            <a:endParaRPr lang="ko-KR" altLang="en-US"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bg1">
                  <a:lumMod val="50000"/>
                </a:schemeClr>
              </a:solidFill>
              <a:latin typeface="Arial" pitchFamily="34" charset="0"/>
              <a:cs typeface="Arial" pitchFamily="34" charset="0"/>
            </a:endParaRPr>
          </a:p>
          <a:p>
            <a:r>
              <a:rPr lang="en-US" altLang="ko-KR" dirty="0">
                <a:solidFill>
                  <a:schemeClr val="bg1">
                    <a:lumMod val="50000"/>
                  </a:schemeClr>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bg1">
                    <a:lumMod val="50000"/>
                  </a:schemeClr>
                </a:solidFill>
                <a:latin typeface="Arial" pitchFamily="34" charset="0"/>
                <a:cs typeface="Arial" pitchFamily="34" charset="0"/>
              </a:rPr>
              <a:t>.</a:t>
            </a:r>
            <a:endParaRPr lang="ko-KR" altLang="en-US"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lumMod val="65000"/>
                  </a:schemeClr>
                </a:solidFill>
              </a:rPr>
              <a:t>Most potential investors will want to see a business plan before they consider </a:t>
            </a:r>
            <a:r>
              <a:rPr lang="en-US" sz="1200" b="1" dirty="0" smtClean="0">
                <a:solidFill>
                  <a:schemeClr val="bg1">
                    <a:lumMod val="65000"/>
                  </a:schemeClr>
                </a:solidFill>
              </a:rPr>
              <a:t>funding</a:t>
            </a:r>
            <a:r>
              <a:rPr lang="en-US" sz="1200" dirty="0" smtClean="0">
                <a:solidFill>
                  <a:schemeClr val="bg1">
                    <a:lumMod val="65000"/>
                  </a:schemeClr>
                </a:solidFill>
              </a:rPr>
              <a:t> your business. Although many businesses are tempted to use their business plans solely for this purpose, a good plan should set the course of a business over its lifespan.</a:t>
            </a:r>
          </a:p>
          <a:p>
            <a:r>
              <a:rPr lang="en-US" sz="1200" dirty="0" smtClean="0">
                <a:solidFill>
                  <a:schemeClr val="bg1">
                    <a:lumMod val="65000"/>
                  </a:schemeClr>
                </a:solidFill>
              </a:rPr>
              <a:t>A business plan plays a key role in </a:t>
            </a:r>
            <a:r>
              <a:rPr lang="en-US" sz="1200" b="1" dirty="0" smtClean="0">
                <a:solidFill>
                  <a:schemeClr val="bg1">
                    <a:lumMod val="65000"/>
                  </a:schemeClr>
                </a:solidFill>
              </a:rPr>
              <a:t>allocating resources</a:t>
            </a:r>
            <a:r>
              <a:rPr lang="en-US" sz="1200" dirty="0" smtClean="0">
                <a:solidFill>
                  <a:schemeClr val="bg1">
                    <a:lumMod val="65000"/>
                  </a:schemeClr>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lumMod val="65000"/>
                  </a:schemeClr>
                </a:solidFill>
              </a:rPr>
              <a:t>Ongoing business planning means that you can monitor whether you are achieving your </a:t>
            </a:r>
            <a:r>
              <a:rPr lang="en-US" sz="1200" b="1" dirty="0" smtClean="0">
                <a:solidFill>
                  <a:schemeClr val="bg1">
                    <a:lumMod val="65000"/>
                  </a:schemeClr>
                </a:solidFill>
              </a:rPr>
              <a:t>business objectives</a:t>
            </a:r>
            <a:r>
              <a:rPr lang="en-US" sz="1200" dirty="0" smtClean="0">
                <a:solidFill>
                  <a:schemeClr val="bg1">
                    <a:lumMod val="65000"/>
                  </a:schemeClr>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lumMod val="65000"/>
                </a:schemeClr>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lumMod val="50000"/>
                  </a:schemeClr>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lumMod val="50000"/>
                  </a:schemeClr>
                </a:solidFill>
              </a:rPr>
              <a:t>You also need to make it clear what timeframe the business plan covers - this will typically be for the next 12 to 24 months.</a:t>
            </a:r>
            <a:endParaRPr lang="en-US" sz="1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lumMod val="50000"/>
                  </a:schemeClr>
                </a:solidFill>
              </a:rPr>
              <a:t>We thrive on producing simple, elegant solutions to complex problems. Simplicity is central to every stage of a </a:t>
            </a:r>
            <a:r>
              <a:rPr lang="en-US" sz="1200" dirty="0" err="1" smtClean="0">
                <a:solidFill>
                  <a:schemeClr val="bg1">
                    <a:lumMod val="50000"/>
                  </a:schemeClr>
                </a:solidFill>
              </a:rPr>
              <a:t>Castus</a:t>
            </a:r>
            <a:r>
              <a:rPr lang="en-US" sz="1200" dirty="0" smtClean="0">
                <a:solidFill>
                  <a:schemeClr val="bg1">
                    <a:lumMod val="50000"/>
                  </a:schemeClr>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lumMod val="50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52</cp:revision>
  <dcterms:created xsi:type="dcterms:W3CDTF">2014-04-01T16:27:38Z</dcterms:created>
  <dcterms:modified xsi:type="dcterms:W3CDTF">2018-01-10T07:41:29Z</dcterms:modified>
</cp:coreProperties>
</file>