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D109C3-D06D-605F-096D-251DCC9B295E}" v="530" dt="2025-03-02T09:23:51.3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-42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SECURE DATA HIDING IN IMAGES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Harigovind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Mar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Augusthinose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College,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ea typeface="+mn-lt"/>
                <a:cs typeface="+mn-lt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b="1" dirty="0">
                <a:ea typeface="+mn-lt"/>
                <a:cs typeface="+mn-lt"/>
              </a:rPr>
              <a:t>Advanced Encryption Techniques</a:t>
            </a:r>
            <a:r>
              <a:rPr lang="en-US" dirty="0">
                <a:ea typeface="+mn-lt"/>
                <a:cs typeface="+mn-lt"/>
              </a:rPr>
              <a:t> – Implementing AES or RSA encryption to enhance message security before embedding.</a:t>
            </a:r>
            <a:endParaRPr lang="en-US" dirty="0"/>
          </a:p>
          <a:p>
            <a:pPr marL="305435" indent="-305435"/>
            <a:r>
              <a:rPr lang="en-US" b="1" dirty="0">
                <a:ea typeface="+mn-lt"/>
                <a:cs typeface="+mn-lt"/>
              </a:rPr>
              <a:t>Adaptive Steganography</a:t>
            </a:r>
            <a:r>
              <a:rPr lang="en-US" dirty="0">
                <a:ea typeface="+mn-lt"/>
                <a:cs typeface="+mn-lt"/>
              </a:rPr>
              <a:t> – Using AI/ML to dynamically adjust pixel modifications, making detection even harder.</a:t>
            </a:r>
            <a:endParaRPr lang="en-US" dirty="0"/>
          </a:p>
          <a:p>
            <a:pPr marL="305435" indent="-305435"/>
            <a:r>
              <a:rPr lang="en-US" b="1" dirty="0">
                <a:ea typeface="+mn-lt"/>
                <a:cs typeface="+mn-lt"/>
              </a:rPr>
              <a:t>Support for Multiple File Types</a:t>
            </a:r>
            <a:r>
              <a:rPr lang="en-US" dirty="0">
                <a:ea typeface="+mn-lt"/>
                <a:cs typeface="+mn-lt"/>
              </a:rPr>
              <a:t> – Expanding beyond text to hide audio, video, or document files inside images.</a:t>
            </a:r>
            <a:endParaRPr lang="en-US" dirty="0"/>
          </a:p>
          <a:p>
            <a:pPr marL="305435" indent="-305435"/>
            <a:r>
              <a:rPr lang="en-US" b="1" dirty="0">
                <a:ea typeface="+mn-lt"/>
                <a:cs typeface="+mn-lt"/>
              </a:rPr>
              <a:t>Robust Against Attacks</a:t>
            </a:r>
            <a:r>
              <a:rPr lang="en-US" dirty="0">
                <a:ea typeface="+mn-lt"/>
                <a:cs typeface="+mn-lt"/>
              </a:rPr>
              <a:t> – Enhancing resistance to image compression, resizing, and steganalysis detection methods.</a:t>
            </a:r>
            <a:endParaRPr lang="en-US"/>
          </a:p>
          <a:p>
            <a:pPr marL="305435" indent="-305435"/>
            <a:r>
              <a:rPr lang="en-US" b="1" dirty="0">
                <a:ea typeface="+mn-lt"/>
                <a:cs typeface="+mn-lt"/>
              </a:rPr>
              <a:t>Steganography in Video &amp; Audio</a:t>
            </a:r>
            <a:r>
              <a:rPr lang="en-US" dirty="0">
                <a:ea typeface="+mn-lt"/>
                <a:cs typeface="+mn-lt"/>
              </a:rPr>
              <a:t> – Extending the concept to hide data within video frames or audio signals for higher security.</a:t>
            </a:r>
            <a:endParaRPr lang="en-US" dirty="0"/>
          </a:p>
          <a:p>
            <a:pPr marL="305435" indent="-305435"/>
            <a:r>
              <a:rPr lang="en-US" b="1" dirty="0">
                <a:ea typeface="+mn-lt"/>
                <a:cs typeface="+mn-lt"/>
              </a:rPr>
              <a:t>GUI Implementation</a:t>
            </a:r>
            <a:r>
              <a:rPr lang="en-US" dirty="0">
                <a:ea typeface="+mn-lt"/>
                <a:cs typeface="+mn-lt"/>
              </a:rPr>
              <a:t> – Developing a user-friendly graphical interface for ease of use alongside the CLI version.</a:t>
            </a:r>
            <a:endParaRPr lang="en-US" dirty="0"/>
          </a:p>
          <a:p>
            <a:pPr marL="305435" indent="-305435"/>
            <a:r>
              <a:rPr lang="en-US" b="1" dirty="0">
                <a:ea typeface="+mn-lt"/>
                <a:cs typeface="+mn-lt"/>
              </a:rPr>
              <a:t>Cloud &amp; Blockchain Integration</a:t>
            </a:r>
            <a:r>
              <a:rPr lang="en-US" dirty="0">
                <a:ea typeface="+mn-lt"/>
                <a:cs typeface="+mn-lt"/>
              </a:rPr>
              <a:t> – Securely storing and verifying </a:t>
            </a:r>
            <a:r>
              <a:rPr lang="en-US" dirty="0" err="1">
                <a:ea typeface="+mn-lt"/>
                <a:cs typeface="+mn-lt"/>
              </a:rPr>
              <a:t>stego</a:t>
            </a:r>
            <a:r>
              <a:rPr lang="en-US" dirty="0">
                <a:ea typeface="+mn-lt"/>
                <a:cs typeface="+mn-lt"/>
              </a:rPr>
              <a:t>-images using cloud storage and blockchain for authentication.</a:t>
            </a:r>
            <a:endParaRPr lang="en-US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92500"/>
          </a:bodyPr>
          <a:lstStyle/>
          <a:p>
            <a:pPr marL="305435" indent="-305435"/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Developing a </a:t>
            </a:r>
            <a:r>
              <a:rPr lang="en-IN" sz="2400" b="1" dirty="0">
                <a:solidFill>
                  <a:srgbClr val="0F0F0F"/>
                </a:solidFill>
                <a:ea typeface="+mn-lt"/>
                <a:cs typeface="+mn-lt"/>
              </a:rPr>
              <a:t>Python-based Image Steganography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 application for securely hiding and retrieving text within images. Users can </a:t>
            </a:r>
            <a:r>
              <a:rPr lang="en-IN" sz="2400" b="1" dirty="0">
                <a:solidFill>
                  <a:srgbClr val="0F0F0F"/>
                </a:solidFill>
                <a:ea typeface="+mn-lt"/>
                <a:cs typeface="+mn-lt"/>
              </a:rPr>
              <a:t>select an image, encrypt a message using pixel manipulation, and save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 the modified image.</a:t>
            </a:r>
            <a:endParaRPr lang="en-IN" dirty="0"/>
          </a:p>
          <a:p>
            <a:pPr marL="342900" indent="-342900"/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This project aims to develop a </a:t>
            </a:r>
            <a:r>
              <a:rPr lang="en-IN" sz="2400" b="1" dirty="0">
                <a:solidFill>
                  <a:srgbClr val="0F0F0F"/>
                </a:solidFill>
                <a:ea typeface="+mn-lt"/>
                <a:cs typeface="+mn-lt"/>
              </a:rPr>
              <a:t>secure and efficient image steganography system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 that can </a:t>
            </a:r>
            <a:r>
              <a:rPr lang="en-IN" sz="2400" b="1" dirty="0">
                <a:solidFill>
                  <a:srgbClr val="0F0F0F"/>
                </a:solidFill>
                <a:ea typeface="+mn-lt"/>
                <a:cs typeface="+mn-lt"/>
              </a:rPr>
              <a:t>embed and extract sensitive data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 without significantly altering the visual appearance of the image. The system should ensure high imperceptibility, robustness against attacks, and minimal loss of image quality. </a:t>
            </a:r>
            <a:endParaRPr lang="en-US" sz="2400">
              <a:solidFill>
                <a:srgbClr val="404040"/>
              </a:solidFill>
              <a:ea typeface="+mn-lt"/>
              <a:cs typeface="+mn-lt"/>
            </a:endParaRPr>
          </a:p>
          <a:p>
            <a:pPr marL="342900" indent="-342900"/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Additionally, it should incorporate </a:t>
            </a:r>
            <a:r>
              <a:rPr lang="en-IN" sz="2400" b="1" dirty="0">
                <a:solidFill>
                  <a:srgbClr val="0F0F0F"/>
                </a:solidFill>
                <a:ea typeface="+mn-lt"/>
                <a:cs typeface="+mn-lt"/>
              </a:rPr>
              <a:t>encryption mechanisms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 to enhance security, making it difficult for unauthorized users to retrieve the hidden data. The project will focus on </a:t>
            </a:r>
            <a:r>
              <a:rPr lang="en-IN" sz="2400" b="1" dirty="0">
                <a:solidFill>
                  <a:srgbClr val="0F0F0F"/>
                </a:solidFill>
                <a:ea typeface="+mn-lt"/>
                <a:cs typeface="+mn-lt"/>
              </a:rPr>
              <a:t>Least Significant Bit (LSB) substitution, transform domain techniques, and encryption methods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 to achieve optimal security and performance.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85" y="1615582"/>
            <a:ext cx="11881916" cy="503576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>
              <a:buNone/>
            </a:pPr>
            <a:endParaRPr lang="en-IN" b="1" dirty="0"/>
          </a:p>
          <a:p>
            <a:pPr marL="305435" indent="-305435">
              <a:buNone/>
            </a:pPr>
            <a:endParaRPr lang="en-IN" b="1" dirty="0"/>
          </a:p>
          <a:p>
            <a:pPr marL="305435" indent="-305435">
              <a:buNone/>
            </a:pPr>
            <a:r>
              <a:rPr lang="en-IN" b="1" dirty="0"/>
              <a:t>Programming Language:</a:t>
            </a:r>
            <a:endParaRPr lang="en-US" dirty="0"/>
          </a:p>
          <a:p>
            <a:pPr marL="305435" indent="-305435">
              <a:buFont typeface="Wingdings 2"/>
              <a:buChar char=""/>
            </a:pPr>
            <a:r>
              <a:rPr lang="en-IN" b="1" dirty="0">
                <a:ea typeface="+mn-lt"/>
                <a:cs typeface="+mn-lt"/>
              </a:rPr>
              <a:t>Python 3.x</a:t>
            </a:r>
            <a:r>
              <a:rPr lang="en-IN" dirty="0">
                <a:ea typeface="+mn-lt"/>
                <a:cs typeface="+mn-lt"/>
              </a:rPr>
              <a:t> (Using OpenCV for image processing)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Libraries &amp; APIs:</a:t>
            </a:r>
            <a:endParaRPr lang="en-IN" dirty="0"/>
          </a:p>
          <a:p>
            <a:pPr marL="305435" indent="-305435">
              <a:buFont typeface="Wingdings 2"/>
              <a:buChar char=""/>
            </a:pPr>
            <a:r>
              <a:rPr lang="en-IN" b="1" dirty="0">
                <a:ea typeface="+mn-lt"/>
                <a:cs typeface="+mn-lt"/>
              </a:rPr>
              <a:t>cv2 (OpenCV)</a:t>
            </a:r>
            <a:r>
              <a:rPr lang="en-IN" dirty="0">
                <a:ea typeface="+mn-lt"/>
                <a:cs typeface="+mn-lt"/>
              </a:rPr>
              <a:t> – Image processing and pixel manipulation</a:t>
            </a:r>
            <a:endParaRPr lang="en-IN" dirty="0"/>
          </a:p>
          <a:p>
            <a:pPr marL="305435" indent="-305435">
              <a:buFont typeface="Wingdings 2"/>
              <a:buChar char=""/>
            </a:pPr>
            <a:r>
              <a:rPr lang="en-IN" b="1" dirty="0">
                <a:ea typeface="+mn-lt"/>
                <a:cs typeface="+mn-lt"/>
              </a:rPr>
              <a:t>NumPy</a:t>
            </a:r>
            <a:r>
              <a:rPr lang="en-IN" dirty="0">
                <a:ea typeface="+mn-lt"/>
                <a:cs typeface="+mn-lt"/>
              </a:rPr>
              <a:t> – Data handling and numerical operations</a:t>
            </a:r>
            <a:endParaRPr lang="en-IN" dirty="0"/>
          </a:p>
          <a:p>
            <a:pPr marL="305435" indent="-305435">
              <a:buFont typeface="Wingdings 2"/>
              <a:buChar char=""/>
            </a:pPr>
            <a:r>
              <a:rPr lang="en-IN" b="1" dirty="0">
                <a:ea typeface="+mn-lt"/>
                <a:cs typeface="+mn-lt"/>
              </a:rPr>
              <a:t>OS Module</a:t>
            </a:r>
            <a:r>
              <a:rPr lang="en-IN" dirty="0">
                <a:ea typeface="+mn-lt"/>
                <a:cs typeface="+mn-lt"/>
              </a:rPr>
              <a:t> – File handling and system operations</a:t>
            </a:r>
            <a:endParaRPr lang="en-IN"/>
          </a:p>
          <a:p>
            <a:pPr marL="0" indent="0">
              <a:buNone/>
            </a:pPr>
            <a:r>
              <a:rPr lang="en-IN" b="1" dirty="0"/>
              <a:t>Platform Compatibility:</a:t>
            </a:r>
            <a:endParaRPr lang="en-IN" dirty="0"/>
          </a:p>
          <a:p>
            <a:pPr marL="305435" indent="-305435">
              <a:buFont typeface="Wingdings 2"/>
              <a:buChar char=""/>
            </a:pPr>
            <a:r>
              <a:rPr lang="en-IN" b="1" dirty="0">
                <a:ea typeface="+mn-lt"/>
                <a:cs typeface="+mn-lt"/>
              </a:rPr>
              <a:t>Operating System:</a:t>
            </a:r>
            <a:r>
              <a:rPr lang="en-IN" dirty="0">
                <a:ea typeface="+mn-lt"/>
                <a:cs typeface="+mn-lt"/>
              </a:rPr>
              <a:t> Windows, macOS, Linux</a:t>
            </a:r>
          </a:p>
          <a:p>
            <a:pPr marL="305435" indent="-305435">
              <a:buFont typeface="Wingdings 2"/>
              <a:buChar char=""/>
            </a:pPr>
            <a:r>
              <a:rPr lang="en-IN" b="1" dirty="0">
                <a:ea typeface="+mn-lt"/>
                <a:cs typeface="+mn-lt"/>
              </a:rPr>
              <a:t>Python Version:</a:t>
            </a:r>
            <a:r>
              <a:rPr lang="en-IN" dirty="0">
                <a:ea typeface="+mn-lt"/>
                <a:cs typeface="+mn-lt"/>
              </a:rPr>
              <a:t> Python 3.x</a:t>
            </a:r>
          </a:p>
          <a:p>
            <a:pPr marL="0" indent="0">
              <a:buNone/>
            </a:pPr>
            <a:r>
              <a:rPr lang="en-IN" b="1" dirty="0"/>
              <a:t>Development Environment:</a:t>
            </a:r>
            <a:endParaRPr lang="en-IN" dirty="0"/>
          </a:p>
          <a:p>
            <a:pPr marL="305435" indent="-305435">
              <a:buFont typeface="Wingdings 2"/>
              <a:buChar char=""/>
            </a:pPr>
            <a:r>
              <a:rPr lang="en-IN" b="1" dirty="0">
                <a:ea typeface="+mn-lt"/>
                <a:cs typeface="+mn-lt"/>
              </a:rPr>
              <a:t>IDE:</a:t>
            </a:r>
            <a:r>
              <a:rPr lang="en-IN" dirty="0">
                <a:ea typeface="+mn-lt"/>
                <a:cs typeface="+mn-lt"/>
              </a:rPr>
              <a:t> VS Code, Python IDE, PyCharm</a:t>
            </a:r>
          </a:p>
          <a:p>
            <a:pPr marL="305435" indent="-305435">
              <a:buFont typeface="Wingdings 2"/>
              <a:buChar char=""/>
            </a:pPr>
            <a:endParaRPr lang="en-IN" dirty="0">
              <a:ea typeface="+mn-lt"/>
              <a:cs typeface="+mn-lt"/>
            </a:endParaRPr>
          </a:p>
          <a:p>
            <a:pPr marL="305435" indent="-305435">
              <a:buFont typeface="Wingdings 2"/>
              <a:buChar char="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Invisible Encryption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 – Unlike traditional cryptography, the hidden message remains undetectable to the human eye, ensuring covert communication.</a:t>
            </a:r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Dual Security Layers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 – Combines </a:t>
            </a: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steganography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 with </a:t>
            </a: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encryption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, making data extraction impossible without the correct key.</a:t>
            </a:r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No Size Limitations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 – Can embed large amounts of text without noticeable image distortion using </a:t>
            </a: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optimized pixel manipulation techniques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.</a:t>
            </a:r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Real-World Applications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 – Used in </a:t>
            </a: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military communications, watermarking, digital forensics, and secure authentication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 without raising suspicion.</a:t>
            </a:r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Lossless Data Retrieval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 – Ensures </a:t>
            </a: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zero data corruption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 during extraction, preserving the original message intact.</a:t>
            </a:r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Command-Line Simplicity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 – No need for bulky GUI applications—</a:t>
            </a: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fast, efficient, and easy-to-use terminal-based execution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.</a:t>
            </a:r>
            <a:endParaRPr lang="en-IN" sz="18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b="1" dirty="0">
                <a:ea typeface="+mn-lt"/>
                <a:cs typeface="+mn-lt"/>
              </a:rPr>
              <a:t>Government Agencies</a:t>
            </a:r>
            <a:r>
              <a:rPr lang="en-IN" dirty="0">
                <a:ea typeface="+mn-lt"/>
                <a:cs typeface="+mn-lt"/>
              </a:rPr>
              <a:t> – Secure official documents and communications from unauthorized access.</a:t>
            </a:r>
            <a:endParaRPr lang="en-US" dirty="0"/>
          </a:p>
          <a:p>
            <a:pPr marL="305435" indent="-305435"/>
            <a:r>
              <a:rPr lang="en-IN" b="1" dirty="0">
                <a:ea typeface="+mn-lt"/>
                <a:cs typeface="+mn-lt"/>
              </a:rPr>
              <a:t>Military &amp; Intelligence Agencies</a:t>
            </a:r>
            <a:r>
              <a:rPr lang="en-IN" dirty="0">
                <a:ea typeface="+mn-lt"/>
                <a:cs typeface="+mn-lt"/>
              </a:rPr>
              <a:t> – Exchange classified information without detection by embedding messages in images.</a:t>
            </a:r>
            <a:endParaRPr lang="en-IN" dirty="0"/>
          </a:p>
          <a:p>
            <a:pPr marL="305435" indent="-305435"/>
            <a:r>
              <a:rPr lang="en-IN" b="1" dirty="0">
                <a:ea typeface="+mn-lt"/>
                <a:cs typeface="+mn-lt"/>
              </a:rPr>
              <a:t>Cybersecurity Experts</a:t>
            </a:r>
            <a:r>
              <a:rPr lang="en-IN" dirty="0">
                <a:ea typeface="+mn-lt"/>
                <a:cs typeface="+mn-lt"/>
              </a:rPr>
              <a:t> – Use steganography for covert communication and secure data transmission.</a:t>
            </a:r>
            <a:endParaRPr lang="en-IN" dirty="0"/>
          </a:p>
          <a:p>
            <a:pPr marL="305435" indent="-305435"/>
            <a:r>
              <a:rPr lang="en-IN" b="1" dirty="0">
                <a:ea typeface="+mn-lt"/>
                <a:cs typeface="+mn-lt"/>
              </a:rPr>
              <a:t>Digital Forensics Teams</a:t>
            </a:r>
            <a:r>
              <a:rPr lang="en-IN" dirty="0">
                <a:ea typeface="+mn-lt"/>
                <a:cs typeface="+mn-lt"/>
              </a:rPr>
              <a:t> – Hide forensic data in images for evidence protection and secure storage.</a:t>
            </a:r>
            <a:endParaRPr lang="en-IN" dirty="0"/>
          </a:p>
          <a:p>
            <a:pPr marL="305435" indent="-305435"/>
            <a:r>
              <a:rPr lang="en-IN" b="1" dirty="0">
                <a:ea typeface="+mn-lt"/>
                <a:cs typeface="+mn-lt"/>
              </a:rPr>
              <a:t>Software Developers</a:t>
            </a:r>
            <a:r>
              <a:rPr lang="en-IN" dirty="0">
                <a:ea typeface="+mn-lt"/>
                <a:cs typeface="+mn-lt"/>
              </a:rPr>
              <a:t> – Implement steganography in security-focused applications and digital watermarking.</a:t>
            </a:r>
            <a:endParaRPr lang="en-IN" dirty="0"/>
          </a:p>
          <a:p>
            <a:pPr marL="305435" indent="-305435"/>
            <a:r>
              <a:rPr lang="en-IN" b="1" dirty="0">
                <a:ea typeface="+mn-lt"/>
                <a:cs typeface="+mn-lt"/>
              </a:rPr>
              <a:t>Artists &amp; Content Creators</a:t>
            </a:r>
            <a:r>
              <a:rPr lang="en-IN" dirty="0">
                <a:ea typeface="+mn-lt"/>
                <a:cs typeface="+mn-lt"/>
              </a:rPr>
              <a:t> – Embed digital signatures in artwork to prevent unauthorized duplication and copyright infringement.</a:t>
            </a:r>
            <a:endParaRPr lang="en-IN" dirty="0"/>
          </a:p>
          <a:p>
            <a:pPr marL="305435" indent="-305435"/>
            <a:r>
              <a:rPr lang="en-IN" b="1" dirty="0">
                <a:ea typeface="+mn-lt"/>
                <a:cs typeface="+mn-lt"/>
              </a:rPr>
              <a:t>General Users &amp; Privacy Enthusiasts</a:t>
            </a:r>
            <a:r>
              <a:rPr lang="en-IN" dirty="0">
                <a:ea typeface="+mn-lt"/>
                <a:cs typeface="+mn-lt"/>
              </a:rPr>
              <a:t> – Protect personal messages and sensitive data from hackers and surveillance.</a:t>
            </a:r>
            <a:endParaRPr lang="en-IN" dirty="0"/>
          </a:p>
          <a:p>
            <a:pPr marL="305435" indent="-305435"/>
            <a:r>
              <a:rPr lang="en-IN" b="1" dirty="0">
                <a:ea typeface="+mn-lt"/>
                <a:cs typeface="+mn-lt"/>
              </a:rPr>
              <a:t>Corporate Organizations</a:t>
            </a:r>
            <a:r>
              <a:rPr lang="en-IN" dirty="0">
                <a:ea typeface="+mn-lt"/>
                <a:cs typeface="+mn-lt"/>
              </a:rPr>
              <a:t> – Protect trade secrets and confidential documents using hidden message encryption.</a:t>
            </a:r>
            <a:endParaRPr lang="en-IN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Content Placeholder 3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45B0FB2C-22ED-AFD7-D9A6-72CB33E92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2001730"/>
            <a:ext cx="4572000" cy="145464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4E94CC-4B81-9C7D-6A08-352DB8CBC522}"/>
              </a:ext>
            </a:extLst>
          </p:cNvPr>
          <p:cNvSpPr txBox="1"/>
          <p:nvPr/>
        </p:nvSpPr>
        <p:spPr>
          <a:xfrm>
            <a:off x="228600" y="1323975"/>
            <a:ext cx="5638800" cy="8771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IN" sz="1700" b="1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en-IN" sz="1700" b="1" dirty="0">
                <a:solidFill>
                  <a:schemeClr val="accent1"/>
                </a:solidFill>
                <a:ea typeface="+mn-lt"/>
                <a:cs typeface="+mn-lt"/>
              </a:rPr>
              <a:t>User enters a secret message along with a passcode.</a:t>
            </a:r>
            <a:endParaRPr lang="en-IN" b="1">
              <a:solidFill>
                <a:schemeClr val="accent1"/>
              </a:solidFill>
            </a:endParaRPr>
          </a:p>
          <a:p>
            <a:endParaRPr lang="en-IN" sz="1700" dirty="0">
              <a:solidFill>
                <a:srgbClr val="404040"/>
              </a:solidFill>
            </a:endParaRP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32A53A8-EF8C-FF2E-5B37-160F0BDE6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087" y="4909595"/>
            <a:ext cx="3172116" cy="20255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6DABDB-0770-554F-B6E7-70FCAD597B49}"/>
              </a:ext>
            </a:extLst>
          </p:cNvPr>
          <p:cNvSpPr txBox="1"/>
          <p:nvPr/>
        </p:nvSpPr>
        <p:spPr>
          <a:xfrm>
            <a:off x="428625" y="4133850"/>
            <a:ext cx="48768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ea typeface="+mn-lt"/>
                <a:cs typeface="+mn-lt"/>
              </a:rPr>
              <a:t>2. A new </a:t>
            </a:r>
            <a:r>
              <a:rPr lang="en-US" b="1" dirty="0" err="1">
                <a:solidFill>
                  <a:schemeClr val="accent1"/>
                </a:solidFill>
                <a:ea typeface="+mn-lt"/>
                <a:cs typeface="+mn-lt"/>
              </a:rPr>
              <a:t>stego</a:t>
            </a:r>
            <a:r>
              <a:rPr lang="en-US" b="1" dirty="0">
                <a:solidFill>
                  <a:schemeClr val="accent1"/>
                </a:solidFill>
                <a:ea typeface="+mn-lt"/>
                <a:cs typeface="+mn-lt"/>
              </a:rPr>
              <a:t>-image is created with the hidden message.</a:t>
            </a:r>
          </a:p>
        </p:txBody>
      </p:sp>
      <p:pic>
        <p:nvPicPr>
          <p:cNvPr id="9" name="Picture 8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A3F8FAAA-80DE-EB38-5D96-F60239C7E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313" y="3924300"/>
            <a:ext cx="4572000" cy="1400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047D5F-0488-2029-E483-EBF4781B4F59}"/>
              </a:ext>
            </a:extLst>
          </p:cNvPr>
          <p:cNvSpPr txBox="1"/>
          <p:nvPr/>
        </p:nvSpPr>
        <p:spPr>
          <a:xfrm>
            <a:off x="6496050" y="2857500"/>
            <a:ext cx="53721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ea typeface="+mn-lt"/>
                <a:cs typeface="+mn-lt"/>
              </a:rPr>
              <a:t>3. The user enters the correct passcode.</a:t>
            </a:r>
          </a:p>
          <a:p>
            <a:r>
              <a:rPr lang="en-US" b="1" dirty="0">
                <a:solidFill>
                  <a:schemeClr val="accent1"/>
                </a:solidFill>
                <a:ea typeface="+mn-lt"/>
                <a:cs typeface="+mn-lt"/>
              </a:rPr>
              <a:t> The program extracts and decrypts the hidden     message, revealing the original text.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200" dirty="0">
                <a:ea typeface="+mn-lt"/>
                <a:cs typeface="+mn-lt"/>
              </a:rPr>
              <a:t>This project successfully implements </a:t>
            </a:r>
            <a:r>
              <a:rPr lang="en-IN" sz="2200" b="1" dirty="0">
                <a:ea typeface="+mn-lt"/>
                <a:cs typeface="+mn-lt"/>
              </a:rPr>
              <a:t>Python-based image steganography</a:t>
            </a:r>
            <a:r>
              <a:rPr lang="en-IN" sz="2200" dirty="0">
                <a:ea typeface="+mn-lt"/>
                <a:cs typeface="+mn-lt"/>
              </a:rPr>
              <a:t> using </a:t>
            </a:r>
            <a:r>
              <a:rPr lang="en-IN" sz="2200" b="1" dirty="0">
                <a:ea typeface="+mn-lt"/>
                <a:cs typeface="+mn-lt"/>
              </a:rPr>
              <a:t>OpenCV</a:t>
            </a:r>
            <a:r>
              <a:rPr lang="en-IN" sz="2200" dirty="0">
                <a:ea typeface="+mn-lt"/>
                <a:cs typeface="+mn-lt"/>
              </a:rPr>
              <a:t> to securely </a:t>
            </a:r>
            <a:r>
              <a:rPr lang="en-IN" sz="2200" b="1" dirty="0">
                <a:ea typeface="+mn-lt"/>
                <a:cs typeface="+mn-lt"/>
              </a:rPr>
              <a:t>hide and extract messages</a:t>
            </a:r>
            <a:r>
              <a:rPr lang="en-IN" sz="2200" dirty="0">
                <a:ea typeface="+mn-lt"/>
                <a:cs typeface="+mn-lt"/>
              </a:rPr>
              <a:t> within images. By leveraging </a:t>
            </a:r>
            <a:r>
              <a:rPr lang="en-IN" sz="2200" b="1" dirty="0">
                <a:ea typeface="+mn-lt"/>
                <a:cs typeface="+mn-lt"/>
              </a:rPr>
              <a:t>pixel-based encryption and passcode protection</a:t>
            </a:r>
            <a:r>
              <a:rPr lang="en-IN" sz="2200" dirty="0">
                <a:ea typeface="+mn-lt"/>
                <a:cs typeface="+mn-lt"/>
              </a:rPr>
              <a:t>, it ensures </a:t>
            </a:r>
            <a:r>
              <a:rPr lang="en-IN" sz="2200" b="1" dirty="0">
                <a:ea typeface="+mn-lt"/>
                <a:cs typeface="+mn-lt"/>
              </a:rPr>
              <a:t>confidentiality, integrity, and unauthorized access prevention</a:t>
            </a:r>
            <a:r>
              <a:rPr lang="en-IN" sz="2200" dirty="0">
                <a:ea typeface="+mn-lt"/>
                <a:cs typeface="+mn-lt"/>
              </a:rPr>
              <a:t>. The </a:t>
            </a:r>
            <a:r>
              <a:rPr lang="en-IN" sz="2200" b="1" dirty="0">
                <a:ea typeface="+mn-lt"/>
                <a:cs typeface="+mn-lt"/>
              </a:rPr>
              <a:t>lossless embedding process</a:t>
            </a:r>
            <a:r>
              <a:rPr lang="en-IN" sz="2200" dirty="0">
                <a:ea typeface="+mn-lt"/>
                <a:cs typeface="+mn-lt"/>
              </a:rPr>
              <a:t> maintains the image's visual quality while providing a </a:t>
            </a:r>
            <a:r>
              <a:rPr lang="en-IN" sz="2200" b="1" dirty="0">
                <a:ea typeface="+mn-lt"/>
                <a:cs typeface="+mn-lt"/>
              </a:rPr>
              <a:t>lightweight, cross-platform, and user-friendly CLI interface</a:t>
            </a:r>
            <a:r>
              <a:rPr lang="en-IN" sz="2200" dirty="0">
                <a:ea typeface="+mn-lt"/>
                <a:cs typeface="+mn-lt"/>
              </a:rPr>
              <a:t>. This makes it an </a:t>
            </a:r>
            <a:r>
              <a:rPr lang="en-IN" sz="2200" b="1" dirty="0">
                <a:ea typeface="+mn-lt"/>
                <a:cs typeface="+mn-lt"/>
              </a:rPr>
              <a:t>efficient and practical solution</a:t>
            </a:r>
            <a:r>
              <a:rPr lang="en-IN" sz="2200" dirty="0">
                <a:ea typeface="+mn-lt"/>
                <a:cs typeface="+mn-lt"/>
              </a:rPr>
              <a:t> for </a:t>
            </a:r>
            <a:r>
              <a:rPr lang="en-IN" sz="2200" b="1" dirty="0">
                <a:ea typeface="+mn-lt"/>
                <a:cs typeface="+mn-lt"/>
              </a:rPr>
              <a:t>covert communication, digital watermarking, and secure data transmission</a:t>
            </a:r>
            <a:r>
              <a:rPr lang="en-IN" sz="2200" dirty="0">
                <a:ea typeface="+mn-lt"/>
                <a:cs typeface="+mn-lt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dirty="0">
                <a:ea typeface="+mn-lt"/>
                <a:cs typeface="+mn-lt"/>
              </a:rPr>
              <a:t>https://github.com/hari-144p/Edunet-CyberSecurity-Internship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26</TotalTime>
  <Words>88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user</cp:lastModifiedBy>
  <cp:revision>187</cp:revision>
  <dcterms:created xsi:type="dcterms:W3CDTF">2021-05-26T16:50:10Z</dcterms:created>
  <dcterms:modified xsi:type="dcterms:W3CDTF">2025-03-02T09:24:29Z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