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Schoolboo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2D300C-62A5-45EE-B611-BF0C8A71B82D}">
  <a:tblStyle styleId="{4B2D300C-62A5-45EE-B611-BF0C8A71B82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Schoolbook-regular.fntdata"/><Relationship Id="rId21" Type="http://schemas.openxmlformats.org/officeDocument/2006/relationships/slide" Target="slides/slide16.xml"/><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76" name="Google Shape;7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1" name="Google Shape;16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8" name="Google Shape;20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3" name="Google Shape;11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1" name="Google Shape;12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4" name="Google Shape;134;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5027891f4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c5027891f4_5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3" name="Google Shape;143;g1c5027891f4_5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2" name="Google Shape;15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54" name="Shape 54"/>
        <p:cNvGrpSpPr/>
        <p:nvPr/>
      </p:nvGrpSpPr>
      <p:grpSpPr>
        <a:xfrm>
          <a:off x="0" y="0"/>
          <a:ext cx="0" cy="0"/>
          <a:chOff x="0" y="0"/>
          <a:chExt cx="0" cy="0"/>
        </a:xfrm>
      </p:grpSpPr>
      <p:sp>
        <p:nvSpPr>
          <p:cNvPr id="55" name="Google Shape;55;p13"/>
          <p:cNvSpPr txBox="1"/>
          <p:nvPr>
            <p:ph idx="1" type="body"/>
          </p:nvPr>
        </p:nvSpPr>
        <p:spPr>
          <a:xfrm>
            <a:off x="3459033" y="920887"/>
            <a:ext cx="2082900" cy="990600"/>
          </a:xfrm>
          <a:prstGeom prst="rect">
            <a:avLst/>
          </a:prstGeom>
          <a:gradFill>
            <a:gsLst>
              <a:gs pos="0">
                <a:srgbClr val="D3D3D3">
                  <a:alpha val="69019"/>
                </a:srgbClr>
              </a:gs>
              <a:gs pos="100000">
                <a:srgbClr val="FFFFFF">
                  <a:alpha val="0"/>
                </a:srgbClr>
              </a:gs>
            </a:gsLst>
            <a:lin ang="0" scaled="0"/>
          </a:gradFill>
          <a:ln>
            <a:noFill/>
          </a:ln>
        </p:spPr>
        <p:txBody>
          <a:bodyPr anchorCtr="0" anchor="t" bIns="45700" lIns="91425" spcFirstLastPara="1" rIns="91425" wrap="square" tIns="45700">
            <a:normAutofit/>
          </a:bodyPr>
          <a:lstStyle>
            <a:lvl1pPr indent="-228600" lvl="0" marL="457200" rtl="0" algn="l">
              <a:lnSpc>
                <a:spcPct val="95000"/>
              </a:lnSpc>
              <a:spcBef>
                <a:spcPts val="1400"/>
              </a:spcBef>
              <a:spcAft>
                <a:spcPts val="0"/>
              </a:spcAft>
              <a:buClr>
                <a:srgbClr val="404040"/>
              </a:buClr>
              <a:buSzPts val="1120"/>
              <a:buNone/>
              <a:defRPr sz="1400">
                <a:solidFill>
                  <a:srgbClr val="404040"/>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56" name="Google Shape;56;p13"/>
          <p:cNvSpPr txBox="1"/>
          <p:nvPr>
            <p:ph idx="2" type="body"/>
          </p:nvPr>
        </p:nvSpPr>
        <p:spPr>
          <a:xfrm>
            <a:off x="5583372" y="1220069"/>
            <a:ext cx="2082900" cy="990600"/>
          </a:xfrm>
          <a:prstGeom prst="rect">
            <a:avLst/>
          </a:prstGeom>
          <a:gradFill>
            <a:gsLst>
              <a:gs pos="0">
                <a:srgbClr val="D3D3D3">
                  <a:alpha val="69019"/>
                </a:srgbClr>
              </a:gs>
              <a:gs pos="100000">
                <a:srgbClr val="FFFFFF">
                  <a:alpha val="0"/>
                </a:srgbClr>
              </a:gs>
            </a:gsLst>
            <a:lin ang="0" scaled="0"/>
          </a:gradFill>
          <a:ln>
            <a:noFill/>
          </a:ln>
        </p:spPr>
        <p:txBody>
          <a:bodyPr anchorCtr="0" anchor="t" bIns="45700" lIns="91425" spcFirstLastPara="1" rIns="91425" wrap="square" tIns="45700">
            <a:normAutofit/>
          </a:bodyPr>
          <a:lstStyle>
            <a:lvl1pPr indent="-228600" lvl="0" marL="457200" rtl="0" algn="l">
              <a:lnSpc>
                <a:spcPct val="95000"/>
              </a:lnSpc>
              <a:spcBef>
                <a:spcPts val="1400"/>
              </a:spcBef>
              <a:spcAft>
                <a:spcPts val="0"/>
              </a:spcAft>
              <a:buClr>
                <a:srgbClr val="404040"/>
              </a:buClr>
              <a:buSzPts val="1120"/>
              <a:buNone/>
              <a:defRPr sz="1400">
                <a:solidFill>
                  <a:srgbClr val="404040"/>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57" name="Google Shape;57;p13"/>
          <p:cNvSpPr txBox="1"/>
          <p:nvPr>
            <p:ph idx="3" type="body"/>
          </p:nvPr>
        </p:nvSpPr>
        <p:spPr>
          <a:xfrm>
            <a:off x="7705499" y="1608825"/>
            <a:ext cx="2082900" cy="990600"/>
          </a:xfrm>
          <a:prstGeom prst="rect">
            <a:avLst/>
          </a:prstGeom>
          <a:gradFill>
            <a:gsLst>
              <a:gs pos="0">
                <a:srgbClr val="D3D3D3">
                  <a:alpha val="69019"/>
                </a:srgbClr>
              </a:gs>
              <a:gs pos="100000">
                <a:srgbClr val="FFFFFF">
                  <a:alpha val="0"/>
                </a:srgbClr>
              </a:gs>
            </a:gsLst>
            <a:lin ang="0" scaled="0"/>
          </a:gradFill>
          <a:ln>
            <a:noFill/>
          </a:ln>
        </p:spPr>
        <p:txBody>
          <a:bodyPr anchorCtr="0" anchor="t" bIns="45700" lIns="91425" spcFirstLastPara="1" rIns="91425" wrap="square" tIns="45700">
            <a:normAutofit/>
          </a:bodyPr>
          <a:lstStyle>
            <a:lvl1pPr indent="-228600" lvl="0" marL="457200" rtl="0" algn="l">
              <a:lnSpc>
                <a:spcPct val="95000"/>
              </a:lnSpc>
              <a:spcBef>
                <a:spcPts val="1400"/>
              </a:spcBef>
              <a:spcAft>
                <a:spcPts val="0"/>
              </a:spcAft>
              <a:buClr>
                <a:srgbClr val="404040"/>
              </a:buClr>
              <a:buSzPts val="1120"/>
              <a:buNone/>
              <a:defRPr sz="1400">
                <a:solidFill>
                  <a:srgbClr val="404040"/>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58" name="Google Shape;58;p13"/>
          <p:cNvSpPr txBox="1"/>
          <p:nvPr>
            <p:ph idx="4" type="body"/>
          </p:nvPr>
        </p:nvSpPr>
        <p:spPr>
          <a:xfrm>
            <a:off x="3465622" y="2269796"/>
            <a:ext cx="1207500" cy="19758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lvl1pPr indent="-228600" lvl="0" marL="457200" rtl="0" algn="l">
              <a:lnSpc>
                <a:spcPct val="95000"/>
              </a:lnSpc>
              <a:spcBef>
                <a:spcPts val="1400"/>
              </a:spcBef>
              <a:spcAft>
                <a:spcPts val="0"/>
              </a:spcAft>
              <a:buClr>
                <a:srgbClr val="FFFFFF"/>
              </a:buClr>
              <a:buSzPts val="1920"/>
              <a:buNone/>
              <a:defRPr sz="2400">
                <a:solidFill>
                  <a:srgbClr val="FFFFFF"/>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59" name="Google Shape;59;p13"/>
          <p:cNvSpPr txBox="1"/>
          <p:nvPr>
            <p:ph idx="5" type="body"/>
          </p:nvPr>
        </p:nvSpPr>
        <p:spPr>
          <a:xfrm>
            <a:off x="5500941" y="2625619"/>
            <a:ext cx="1207500" cy="19758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lvl1pPr indent="-228600" lvl="0" marL="457200" rtl="0" algn="l">
              <a:lnSpc>
                <a:spcPct val="95000"/>
              </a:lnSpc>
              <a:spcBef>
                <a:spcPts val="1400"/>
              </a:spcBef>
              <a:spcAft>
                <a:spcPts val="0"/>
              </a:spcAft>
              <a:buClr>
                <a:schemeClr val="dk1"/>
              </a:buClr>
              <a:buSzPts val="1920"/>
              <a:buNone/>
              <a:defRPr sz="2400">
                <a:solidFill>
                  <a:schemeClr val="dk1"/>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60" name="Google Shape;60;p13"/>
          <p:cNvSpPr txBox="1"/>
          <p:nvPr>
            <p:ph idx="6" type="body"/>
          </p:nvPr>
        </p:nvSpPr>
        <p:spPr>
          <a:xfrm>
            <a:off x="7685590" y="3028900"/>
            <a:ext cx="1207500" cy="19758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lvl1pPr indent="-228600" lvl="0" marL="457200" rtl="0" algn="l">
              <a:lnSpc>
                <a:spcPct val="95000"/>
              </a:lnSpc>
              <a:spcBef>
                <a:spcPts val="1400"/>
              </a:spcBef>
              <a:spcAft>
                <a:spcPts val="0"/>
              </a:spcAft>
              <a:buClr>
                <a:srgbClr val="FFFFFF"/>
              </a:buClr>
              <a:buSzPts val="1920"/>
              <a:buNone/>
              <a:defRPr sz="2400">
                <a:solidFill>
                  <a:srgbClr val="FFFFFF"/>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61" name="Google Shape;61;p13"/>
          <p:cNvSpPr txBox="1"/>
          <p:nvPr>
            <p:ph idx="7" type="body"/>
          </p:nvPr>
        </p:nvSpPr>
        <p:spPr>
          <a:xfrm>
            <a:off x="2094691" y="4502477"/>
            <a:ext cx="4803600" cy="461700"/>
          </a:xfrm>
          <a:prstGeom prst="rect">
            <a:avLst/>
          </a:prstGeom>
          <a:noFill/>
          <a:ln>
            <a:noFill/>
          </a:ln>
        </p:spPr>
        <p:txBody>
          <a:bodyPr anchorCtr="0" anchor="t" bIns="45700" lIns="91425" spcFirstLastPara="1" rIns="91425" wrap="square" tIns="45700">
            <a:spAutoFit/>
          </a:bodyPr>
          <a:lstStyle>
            <a:lvl1pPr indent="-228600" lvl="0" marL="457200" rtl="0" algn="ctr">
              <a:lnSpc>
                <a:spcPct val="95000"/>
              </a:lnSpc>
              <a:spcBef>
                <a:spcPts val="1400"/>
              </a:spcBef>
              <a:spcAft>
                <a:spcPts val="0"/>
              </a:spcAft>
              <a:buClr>
                <a:srgbClr val="000000"/>
              </a:buClr>
              <a:buSzPts val="1920"/>
              <a:buNone/>
              <a:defRPr sz="2400">
                <a:solidFill>
                  <a:srgbClr val="000000"/>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00"/>
              </a:spcBef>
              <a:spcAft>
                <a:spcPts val="0"/>
              </a:spcAft>
              <a:buClr>
                <a:schemeClr val="dk1"/>
              </a:buClr>
              <a:buSzPts val="1800"/>
              <a:buChar char="●"/>
              <a:defRPr/>
            </a:lvl6pPr>
            <a:lvl7pPr indent="-342900" lvl="6" marL="3200400" rtl="0" algn="l">
              <a:lnSpc>
                <a:spcPct val="90000"/>
              </a:lnSpc>
              <a:spcBef>
                <a:spcPts val="300"/>
              </a:spcBef>
              <a:spcAft>
                <a:spcPts val="0"/>
              </a:spcAft>
              <a:buClr>
                <a:schemeClr val="dk1"/>
              </a:buClr>
              <a:buSzPts val="1800"/>
              <a:buChar char="●"/>
              <a:defRPr/>
            </a:lvl7pPr>
            <a:lvl8pPr indent="-342900" lvl="7" marL="3657600" rtl="0" algn="l">
              <a:lnSpc>
                <a:spcPct val="90000"/>
              </a:lnSpc>
              <a:spcBef>
                <a:spcPts val="300"/>
              </a:spcBef>
              <a:spcAft>
                <a:spcPts val="0"/>
              </a:spcAft>
              <a:buClr>
                <a:schemeClr val="dk1"/>
              </a:buClr>
              <a:buSzPts val="1800"/>
              <a:buChar char="●"/>
              <a:defRPr/>
            </a:lvl8pPr>
            <a:lvl9pPr indent="-342900" lvl="8" marL="4114800" rtl="0" algn="l">
              <a:lnSpc>
                <a:spcPct val="90000"/>
              </a:lnSpc>
              <a:spcBef>
                <a:spcPts val="300"/>
              </a:spcBef>
              <a:spcAft>
                <a:spcPts val="300"/>
              </a:spcAft>
              <a:buClr>
                <a:schemeClr val="dk1"/>
              </a:buClr>
              <a:buSzPts val="1800"/>
              <a:buChar char="●"/>
              <a:defRPr/>
            </a:lvl9pPr>
          </a:lstStyle>
          <a:p/>
        </p:txBody>
      </p:sp>
      <p:sp>
        <p:nvSpPr>
          <p:cNvPr id="62" name="Google Shape;62;p13"/>
          <p:cNvSpPr txBox="1"/>
          <p:nvPr>
            <p:ph type="title"/>
          </p:nvPr>
        </p:nvSpPr>
        <p:spPr>
          <a:xfrm>
            <a:off x="990600" y="5181600"/>
            <a:ext cx="3048000" cy="1027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2000"/>
              <a:buFont typeface="Arial"/>
              <a:buChar char="•"/>
              <a:defRPr sz="2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11409045" y="6333134"/>
            <a:ext cx="731700" cy="525000"/>
          </a:xfrm>
          <a:prstGeom prst="rect">
            <a:avLst/>
          </a:prstGeom>
          <a:noFill/>
          <a:ln>
            <a:noFill/>
          </a:ln>
        </p:spPr>
        <p:txBody>
          <a:bodyPr anchorCtr="0" anchor="t" bIns="45700" lIns="45700" spcFirstLastPara="1" rIns="45700" wrap="square" tIns="457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404040"/>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67" name="Google Shape;67;p1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8" name="Google Shape;68;p1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69" name="Google Shape;69;p1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70" name="Google Shape;7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b="7359" l="3645" r="2290" t="3750"/>
          <a:stretch/>
        </p:blipFill>
        <p:spPr>
          <a:xfrm>
            <a:off x="4778188" y="2398923"/>
            <a:ext cx="6819568" cy="4034122"/>
          </a:xfrm>
          <a:prstGeom prst="rect">
            <a:avLst/>
          </a:prstGeom>
          <a:noFill/>
          <a:ln>
            <a:noFill/>
          </a:ln>
        </p:spPr>
      </p:pic>
      <p:sp>
        <p:nvSpPr>
          <p:cNvPr id="79" name="Google Shape;79;p15"/>
          <p:cNvSpPr txBox="1"/>
          <p:nvPr/>
        </p:nvSpPr>
        <p:spPr>
          <a:xfrm>
            <a:off x="3265650" y="291925"/>
            <a:ext cx="8774700" cy="13236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Forecast and Forecast based clustering for waste collection sites in Serre Ponçon</a:t>
            </a:r>
            <a:endParaRPr i="0" sz="4000" u="none" cap="none" strike="noStrike">
              <a:solidFill>
                <a:schemeClr val="dk2"/>
              </a:solidFill>
              <a:latin typeface="Times"/>
              <a:ea typeface="Times"/>
              <a:cs typeface="Times"/>
              <a:sym typeface="Times"/>
            </a:endParaRPr>
          </a:p>
        </p:txBody>
      </p:sp>
      <p:sp>
        <p:nvSpPr>
          <p:cNvPr id="80" name="Google Shape;80;p15"/>
          <p:cNvSpPr txBox="1"/>
          <p:nvPr/>
        </p:nvSpPr>
        <p:spPr>
          <a:xfrm>
            <a:off x="359908" y="3826346"/>
            <a:ext cx="4057500" cy="2339700"/>
          </a:xfrm>
          <a:prstGeom prst="rect">
            <a:avLst/>
          </a:prstGeom>
          <a:solidFill>
            <a:schemeClr val="lt1"/>
          </a:solidFill>
          <a:ln cap="flat" cmpd="sng" w="139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000" u="sng" cap="none" strike="noStrike">
                <a:solidFill>
                  <a:schemeClr val="dk1"/>
                </a:solidFill>
                <a:latin typeface="Times"/>
                <a:ea typeface="Times"/>
                <a:cs typeface="Times"/>
                <a:sym typeface="Times"/>
              </a:rPr>
              <a:t>Project members:</a:t>
            </a:r>
            <a:endParaRPr sz="2000">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Sara Bayzan</a:t>
            </a:r>
            <a:endParaRPr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Aboubaker Al Kadiri</a:t>
            </a:r>
            <a:endParaRPr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Harihareshwar Kumaravel</a:t>
            </a:r>
            <a:endParaRPr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Mohamed Flaity</a:t>
            </a:r>
            <a:endParaRPr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Felix Brecht</a:t>
            </a:r>
            <a:endParaRPr>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Times"/>
                <a:ea typeface="Times"/>
                <a:cs typeface="Times"/>
                <a:sym typeface="Times"/>
              </a:rPr>
              <a:t>Albin Tamewe</a:t>
            </a:r>
            <a:endParaRPr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Times"/>
              <a:ea typeface="Times"/>
              <a:cs typeface="Times"/>
              <a:sym typeface="Times"/>
            </a:endParaRPr>
          </a:p>
        </p:txBody>
      </p:sp>
      <p:pic>
        <p:nvPicPr>
          <p:cNvPr id="81" name="Google Shape;81;p15"/>
          <p:cNvPicPr preferRelativeResize="0"/>
          <p:nvPr/>
        </p:nvPicPr>
        <p:blipFill rotWithShape="1">
          <a:blip r:embed="rId4">
            <a:alphaModFix/>
          </a:blip>
          <a:srcRect b="0" l="0" r="0" t="0"/>
          <a:stretch/>
        </p:blipFill>
        <p:spPr>
          <a:xfrm>
            <a:off x="312868" y="424899"/>
            <a:ext cx="2577483" cy="923275"/>
          </a:xfrm>
          <a:prstGeom prst="rect">
            <a:avLst/>
          </a:prstGeom>
          <a:noFill/>
          <a:ln>
            <a:noFill/>
          </a:ln>
        </p:spPr>
      </p:pic>
      <p:sp>
        <p:nvSpPr>
          <p:cNvPr id="82" name="Google Shape;82;p15"/>
          <p:cNvSpPr txBox="1"/>
          <p:nvPr>
            <p:ph idx="12" type="sldNum"/>
          </p:nvPr>
        </p:nvSpPr>
        <p:spPr>
          <a:xfrm>
            <a:off x="11409045" y="6333134"/>
            <a:ext cx="731700" cy="525000"/>
          </a:xfrm>
          <a:prstGeom prst="rect">
            <a:avLst/>
          </a:prstGeom>
          <a:noFill/>
          <a:ln>
            <a:noFill/>
          </a:ln>
        </p:spPr>
        <p:txBody>
          <a:bodyPr anchorCtr="0" anchor="t" bIns="45700" lIns="45700" spcFirstLastPara="1" rIns="45700"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solidFill>
                  <a:schemeClr val="lt1"/>
                </a:solidFill>
              </a:rPr>
              <a:t>‹#›</a:t>
            </a:fld>
            <a:endParaRPr>
              <a:solidFill>
                <a:schemeClr val="lt1"/>
              </a:solidFill>
            </a:endParaRPr>
          </a:p>
        </p:txBody>
      </p:sp>
      <p:sp>
        <p:nvSpPr>
          <p:cNvPr id="83" name="Google Shape;83;p15"/>
          <p:cNvSpPr txBox="1"/>
          <p:nvPr/>
        </p:nvSpPr>
        <p:spPr>
          <a:xfrm>
            <a:off x="312958" y="2541122"/>
            <a:ext cx="4151400" cy="923400"/>
          </a:xfrm>
          <a:prstGeom prst="rect">
            <a:avLst/>
          </a:prstGeom>
          <a:solidFill>
            <a:schemeClr val="dk1"/>
          </a:solidFill>
          <a:ln>
            <a:noFill/>
          </a:ln>
          <a:effectLst>
            <a:outerShdw blurRad="76200" rotWithShape="0" algn="tl" dir="5400000" dist="25400">
              <a:srgbClr val="000000">
                <a:alpha val="5254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800" u="none" cap="none" strike="noStrike">
                <a:solidFill>
                  <a:schemeClr val="lt1"/>
                </a:solidFill>
                <a:latin typeface="Times"/>
                <a:ea typeface="Times"/>
                <a:cs typeface="Times"/>
                <a:sym typeface="Times"/>
              </a:rPr>
              <a:t>Transport Logistics and Operation</a:t>
            </a:r>
            <a:endParaRPr>
              <a:latin typeface="Times"/>
              <a:ea typeface="Times"/>
              <a:cs typeface="Times"/>
              <a:sym typeface="Times"/>
            </a:endParaRPr>
          </a:p>
          <a:p>
            <a:pPr indent="0" lvl="0" marL="0" marR="0" rtl="0" algn="l">
              <a:lnSpc>
                <a:spcPct val="100000"/>
              </a:lnSpc>
              <a:spcBef>
                <a:spcPts val="0"/>
              </a:spcBef>
              <a:spcAft>
                <a:spcPts val="0"/>
              </a:spcAft>
              <a:buClr>
                <a:srgbClr val="000000"/>
              </a:buClr>
              <a:buSzPts val="1500"/>
              <a:buFont typeface="Arial"/>
              <a:buNone/>
            </a:pPr>
            <a:r>
              <a:rPr b="1" i="0" lang="en-US" sz="1800" u="none" cap="none" strike="noStrike">
                <a:solidFill>
                  <a:schemeClr val="lt1"/>
                </a:solidFill>
                <a:latin typeface="Times"/>
                <a:ea typeface="Times"/>
                <a:cs typeface="Times"/>
                <a:sym typeface="Times"/>
              </a:rPr>
              <a:t>Research - Project 1</a:t>
            </a:r>
            <a:br>
              <a:rPr b="1" i="0" lang="en-US" sz="1800" u="none" cap="none" strike="noStrike">
                <a:solidFill>
                  <a:schemeClr val="lt1"/>
                </a:solidFill>
                <a:latin typeface="Times"/>
                <a:ea typeface="Times"/>
                <a:cs typeface="Times"/>
                <a:sym typeface="Times"/>
              </a:rPr>
            </a:br>
            <a:r>
              <a:rPr b="1" i="0" lang="en-US" sz="1800" u="none" cap="none" strike="noStrike">
                <a:solidFill>
                  <a:schemeClr val="lt1"/>
                </a:solidFill>
                <a:latin typeface="Times"/>
                <a:ea typeface="Times"/>
                <a:cs typeface="Times"/>
                <a:sym typeface="Times"/>
              </a:rPr>
              <a:t>Génie Industriel</a:t>
            </a:r>
            <a:endParaRPr b="1" i="0" sz="1800" u="none" cap="none" strike="noStrike">
              <a:solidFill>
                <a:schemeClr val="lt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2" type="sldNum"/>
          </p:nvPr>
        </p:nvSpPr>
        <p:spPr>
          <a:xfrm>
            <a:off x="8610600" y="6356350"/>
            <a:ext cx="2743200" cy="365125"/>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4" name="Google Shape;164;p24"/>
          <p:cNvSpPr txBox="1"/>
          <p:nvPr/>
        </p:nvSpPr>
        <p:spPr>
          <a:xfrm>
            <a:off x="165025" y="278001"/>
            <a:ext cx="88176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METHODOLOGY FOR ROUTING</a:t>
            </a:r>
            <a:endParaRPr i="0" sz="1400" u="none" cap="none" strike="noStrike">
              <a:solidFill>
                <a:srgbClr val="000000"/>
              </a:solidFill>
              <a:latin typeface="Times"/>
              <a:ea typeface="Times"/>
              <a:cs typeface="Times"/>
              <a:sym typeface="Times"/>
            </a:endParaRPr>
          </a:p>
        </p:txBody>
      </p:sp>
      <p:sp>
        <p:nvSpPr>
          <p:cNvPr id="165" name="Google Shape;165;p24"/>
          <p:cNvSpPr txBox="1"/>
          <p:nvPr/>
        </p:nvSpPr>
        <p:spPr>
          <a:xfrm>
            <a:off x="1524000" y="1395663"/>
            <a:ext cx="103792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6" name="Google Shape;166;p24"/>
          <p:cNvSpPr txBox="1"/>
          <p:nvPr/>
        </p:nvSpPr>
        <p:spPr>
          <a:xfrm>
            <a:off x="874873" y="1690155"/>
            <a:ext cx="9934800" cy="3986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chemeClr val="dk1"/>
                </a:solidFill>
                <a:latin typeface="Times"/>
                <a:ea typeface="Times"/>
                <a:cs typeface="Times"/>
                <a:sym typeface="Times"/>
              </a:rPr>
              <a:t>The output of the clustering algorithm is used as the input here.</a:t>
            </a:r>
            <a:endParaRPr sz="2200">
              <a:latin typeface="Times"/>
              <a:ea typeface="Times"/>
              <a:cs typeface="Times"/>
              <a:sym typeface="Times"/>
            </a:endParaRPr>
          </a:p>
          <a:p>
            <a:pPr indent="-330200" lvl="0" marL="342900" marR="0" rtl="0" algn="l">
              <a:lnSpc>
                <a:spcPct val="150000"/>
              </a:lnSpc>
              <a:spcBef>
                <a:spcPts val="0"/>
              </a:spcBef>
              <a:spcAft>
                <a:spcPts val="0"/>
              </a:spcAft>
              <a:buClr>
                <a:schemeClr val="dk1"/>
              </a:buClr>
              <a:buSzPts val="2200"/>
              <a:buFont typeface="Times"/>
              <a:buChar char="⮚"/>
            </a:pPr>
            <a:r>
              <a:rPr lang="en-US" sz="2200">
                <a:solidFill>
                  <a:schemeClr val="dk1"/>
                </a:solidFill>
                <a:latin typeface="Times"/>
                <a:ea typeface="Times"/>
                <a:cs typeface="Times"/>
                <a:sym typeface="Times"/>
              </a:rPr>
              <a:t>Make a distance matrix for each clustered locations from the Distances file.</a:t>
            </a:r>
            <a:endParaRPr sz="2200">
              <a:latin typeface="Times"/>
              <a:ea typeface="Times"/>
              <a:cs typeface="Times"/>
              <a:sym typeface="Times"/>
            </a:endParaRPr>
          </a:p>
          <a:p>
            <a:pPr indent="-330200" lvl="0" marL="342900" marR="0" rtl="0" algn="l">
              <a:lnSpc>
                <a:spcPct val="150000"/>
              </a:lnSpc>
              <a:spcBef>
                <a:spcPts val="0"/>
              </a:spcBef>
              <a:spcAft>
                <a:spcPts val="0"/>
              </a:spcAft>
              <a:buClr>
                <a:schemeClr val="dk1"/>
              </a:buClr>
              <a:buSzPts val="2200"/>
              <a:buFont typeface="Times"/>
              <a:buChar char="⮚"/>
            </a:pPr>
            <a:r>
              <a:rPr lang="en-US" sz="2200">
                <a:solidFill>
                  <a:schemeClr val="dk1"/>
                </a:solidFill>
                <a:latin typeface="Times"/>
                <a:ea typeface="Times"/>
                <a:cs typeface="Times"/>
                <a:sym typeface="Times"/>
              </a:rPr>
              <a:t>Use a Python library, such as Pulp, Pyomo, Gurobi, or Google OR Tools to solve the VRP.</a:t>
            </a:r>
            <a:endParaRPr sz="2200">
              <a:latin typeface="Times"/>
              <a:ea typeface="Times"/>
              <a:cs typeface="Times"/>
              <a:sym typeface="Times"/>
            </a:endParaRPr>
          </a:p>
          <a:p>
            <a:pPr indent="-330200" lvl="0" marL="342900" marR="0" rtl="0" algn="l">
              <a:lnSpc>
                <a:spcPct val="150000"/>
              </a:lnSpc>
              <a:spcBef>
                <a:spcPts val="0"/>
              </a:spcBef>
              <a:spcAft>
                <a:spcPts val="0"/>
              </a:spcAft>
              <a:buClr>
                <a:schemeClr val="dk1"/>
              </a:buClr>
              <a:buSzPts val="2200"/>
              <a:buFont typeface="Times"/>
              <a:buChar char="⮚"/>
            </a:pPr>
            <a:r>
              <a:rPr lang="en-US" sz="2200">
                <a:solidFill>
                  <a:schemeClr val="dk1"/>
                </a:solidFill>
                <a:latin typeface="Times"/>
                <a:ea typeface="Times"/>
                <a:cs typeface="Times"/>
                <a:sym typeface="Times"/>
              </a:rPr>
              <a:t>Check that the solution is feasible and meets the constraints of the VRP, such as ensuring all locations are visited.</a:t>
            </a:r>
            <a:endParaRPr sz="2200">
              <a:latin typeface="Times"/>
              <a:ea typeface="Times"/>
              <a:cs typeface="Times"/>
              <a:sym typeface="Times"/>
            </a:endParaRPr>
          </a:p>
          <a:p>
            <a:pPr indent="-330200" lvl="0" marL="342900" marR="0" rtl="0" algn="l">
              <a:lnSpc>
                <a:spcPct val="150000"/>
              </a:lnSpc>
              <a:spcBef>
                <a:spcPts val="0"/>
              </a:spcBef>
              <a:spcAft>
                <a:spcPts val="0"/>
              </a:spcAft>
              <a:buClr>
                <a:schemeClr val="dk1"/>
              </a:buClr>
              <a:buSzPts val="2200"/>
              <a:buFont typeface="Times"/>
              <a:buChar char="⮚"/>
            </a:pPr>
            <a:r>
              <a:rPr lang="en-US" sz="2200">
                <a:solidFill>
                  <a:schemeClr val="dk1"/>
                </a:solidFill>
                <a:latin typeface="Times"/>
                <a:ea typeface="Times"/>
                <a:cs typeface="Times"/>
                <a:sym typeface="Times"/>
              </a:rPr>
              <a:t>Create a plan for each vehicle's route and provide instructions for the drivers. This may involve creating a map of the routes.</a:t>
            </a:r>
            <a:endParaRPr sz="2200">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5"/>
          <p:cNvSpPr txBox="1"/>
          <p:nvPr/>
        </p:nvSpPr>
        <p:spPr>
          <a:xfrm>
            <a:off x="585503" y="311700"/>
            <a:ext cx="41142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Forecast Results</a:t>
            </a:r>
            <a:endParaRPr i="0" sz="1400" u="none" cap="none" strike="noStrike">
              <a:solidFill>
                <a:srgbClr val="000000"/>
              </a:solidFill>
              <a:latin typeface="Times"/>
              <a:ea typeface="Times"/>
              <a:cs typeface="Times"/>
              <a:sym typeface="Times"/>
            </a:endParaRPr>
          </a:p>
        </p:txBody>
      </p:sp>
      <p:pic>
        <p:nvPicPr>
          <p:cNvPr id="173" name="Google Shape;173;p25"/>
          <p:cNvPicPr preferRelativeResize="0"/>
          <p:nvPr/>
        </p:nvPicPr>
        <p:blipFill rotWithShape="1">
          <a:blip r:embed="rId3">
            <a:alphaModFix/>
          </a:blip>
          <a:srcRect b="0" l="0" r="0" t="0"/>
          <a:stretch/>
        </p:blipFill>
        <p:spPr>
          <a:xfrm>
            <a:off x="780078" y="1959847"/>
            <a:ext cx="9497090" cy="897962"/>
          </a:xfrm>
          <a:prstGeom prst="rect">
            <a:avLst/>
          </a:prstGeom>
          <a:noFill/>
          <a:ln>
            <a:noFill/>
          </a:ln>
        </p:spPr>
      </p:pic>
      <p:pic>
        <p:nvPicPr>
          <p:cNvPr id="174" name="Google Shape;174;p25"/>
          <p:cNvPicPr preferRelativeResize="0"/>
          <p:nvPr/>
        </p:nvPicPr>
        <p:blipFill rotWithShape="1">
          <a:blip r:embed="rId4">
            <a:alphaModFix/>
          </a:blip>
          <a:srcRect b="0" l="0" r="0" t="0"/>
          <a:stretch/>
        </p:blipFill>
        <p:spPr>
          <a:xfrm>
            <a:off x="780078" y="3704765"/>
            <a:ext cx="9497090" cy="2841535"/>
          </a:xfrm>
          <a:prstGeom prst="rect">
            <a:avLst/>
          </a:prstGeom>
          <a:noFill/>
          <a:ln>
            <a:noFill/>
          </a:ln>
        </p:spPr>
      </p:pic>
      <p:sp>
        <p:nvSpPr>
          <p:cNvPr id="175" name="Google Shape;175;p25"/>
          <p:cNvSpPr txBox="1"/>
          <p:nvPr/>
        </p:nvSpPr>
        <p:spPr>
          <a:xfrm>
            <a:off x="780078" y="1382481"/>
            <a:ext cx="8713546"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i="0" lang="en-US" sz="2000" u="none" cap="none" strike="noStrike">
                <a:solidFill>
                  <a:srgbClr val="000000"/>
                </a:solidFill>
                <a:latin typeface="Times"/>
                <a:ea typeface="Times"/>
                <a:cs typeface="Times"/>
                <a:sym typeface="Times"/>
              </a:rPr>
              <a:t>Prediction example of fill rate at location (99-1) &amp; waste type BX</a:t>
            </a:r>
            <a:endParaRPr sz="2800">
              <a:solidFill>
                <a:schemeClr val="dk1"/>
              </a:solidFill>
              <a:latin typeface="Times"/>
              <a:ea typeface="Times"/>
              <a:cs typeface="Times"/>
              <a:sym typeface="Times"/>
            </a:endParaRPr>
          </a:p>
        </p:txBody>
      </p:sp>
      <p:sp>
        <p:nvSpPr>
          <p:cNvPr id="176" name="Google Shape;176;p25"/>
          <p:cNvSpPr txBox="1"/>
          <p:nvPr/>
        </p:nvSpPr>
        <p:spPr>
          <a:xfrm>
            <a:off x="780078" y="3120903"/>
            <a:ext cx="569287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i="0" lang="en-US" sz="2000" u="none" cap="none" strike="noStrike">
                <a:solidFill>
                  <a:srgbClr val="000000"/>
                </a:solidFill>
                <a:latin typeface="Times"/>
                <a:ea typeface="Times"/>
                <a:cs typeface="Times"/>
                <a:sym typeface="Times"/>
              </a:rPr>
              <a:t>Results of the script execution</a:t>
            </a:r>
            <a:endParaRPr sz="2800">
              <a:solidFill>
                <a:schemeClr val="dk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26"/>
          <p:cNvSpPr txBox="1"/>
          <p:nvPr/>
        </p:nvSpPr>
        <p:spPr>
          <a:xfrm>
            <a:off x="585503" y="311700"/>
            <a:ext cx="45174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Clustering Results</a:t>
            </a:r>
            <a:endParaRPr i="0" sz="1400" u="none" cap="none" strike="noStrike">
              <a:solidFill>
                <a:srgbClr val="000000"/>
              </a:solidFill>
              <a:latin typeface="Times"/>
              <a:ea typeface="Times"/>
              <a:cs typeface="Times"/>
              <a:sym typeface="Times"/>
            </a:endParaRPr>
          </a:p>
        </p:txBody>
      </p:sp>
      <p:pic>
        <p:nvPicPr>
          <p:cNvPr id="183" name="Google Shape;183;p26"/>
          <p:cNvPicPr preferRelativeResize="0"/>
          <p:nvPr/>
        </p:nvPicPr>
        <p:blipFill rotWithShape="1">
          <a:blip r:embed="rId3">
            <a:alphaModFix/>
          </a:blip>
          <a:srcRect b="0" l="0" r="0" t="0"/>
          <a:stretch/>
        </p:blipFill>
        <p:spPr>
          <a:xfrm>
            <a:off x="1282967" y="1654950"/>
            <a:ext cx="8477864" cy="707846"/>
          </a:xfrm>
          <a:prstGeom prst="rect">
            <a:avLst/>
          </a:prstGeom>
          <a:noFill/>
          <a:ln>
            <a:noFill/>
          </a:ln>
        </p:spPr>
      </p:pic>
      <p:pic>
        <p:nvPicPr>
          <p:cNvPr id="184" name="Google Shape;184;p26"/>
          <p:cNvPicPr preferRelativeResize="0"/>
          <p:nvPr/>
        </p:nvPicPr>
        <p:blipFill rotWithShape="1">
          <a:blip r:embed="rId4">
            <a:alphaModFix/>
          </a:blip>
          <a:srcRect b="0" l="0" r="0" t="0"/>
          <a:stretch/>
        </p:blipFill>
        <p:spPr>
          <a:xfrm>
            <a:off x="1256072" y="3545733"/>
            <a:ext cx="8477864" cy="3193298"/>
          </a:xfrm>
          <a:prstGeom prst="rect">
            <a:avLst/>
          </a:prstGeom>
          <a:noFill/>
          <a:ln>
            <a:noFill/>
          </a:ln>
        </p:spPr>
      </p:pic>
      <p:sp>
        <p:nvSpPr>
          <p:cNvPr id="185" name="Google Shape;185;p26"/>
          <p:cNvSpPr txBox="1"/>
          <p:nvPr/>
        </p:nvSpPr>
        <p:spPr>
          <a:xfrm>
            <a:off x="1256072" y="1163261"/>
            <a:ext cx="10147034"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i="0" lang="en-US" sz="2000" u="none" cap="none" strike="noStrike">
                <a:solidFill>
                  <a:srgbClr val="000000"/>
                </a:solidFill>
                <a:latin typeface="Times"/>
                <a:ea typeface="Times"/>
                <a:cs typeface="Times"/>
                <a:sym typeface="Times"/>
              </a:rPr>
              <a:t>the User Inputs the type of waste and date on which the clustering has to be made</a:t>
            </a:r>
            <a:endParaRPr i="0" sz="1600" u="none" cap="none" strike="noStrike">
              <a:solidFill>
                <a:srgbClr val="000000"/>
              </a:solidFill>
              <a:latin typeface="Times"/>
              <a:ea typeface="Times"/>
              <a:cs typeface="Times"/>
              <a:sym typeface="Times"/>
            </a:endParaRPr>
          </a:p>
        </p:txBody>
      </p:sp>
      <p:sp>
        <p:nvSpPr>
          <p:cNvPr id="186" name="Google Shape;186;p26"/>
          <p:cNvSpPr txBox="1"/>
          <p:nvPr/>
        </p:nvSpPr>
        <p:spPr>
          <a:xfrm>
            <a:off x="1256072" y="2470360"/>
            <a:ext cx="10951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i="0" lang="en-US" sz="2000" u="none" cap="none" strike="noStrike">
                <a:solidFill>
                  <a:srgbClr val="000000"/>
                </a:solidFill>
                <a:latin typeface="Times"/>
                <a:ea typeface="Times"/>
                <a:cs typeface="Times"/>
                <a:sym typeface="Times"/>
              </a:rPr>
              <a:t>The graph shows the optimum number of clusters found using the elbow method by the </a:t>
            </a:r>
            <a:r>
              <a:rPr i="0" lang="en-US" sz="2000" u="none" cap="none" strike="noStrike">
                <a:solidFill>
                  <a:srgbClr val="0D0D0D"/>
                </a:solidFill>
                <a:latin typeface="Times"/>
                <a:ea typeface="Times"/>
                <a:cs typeface="Times"/>
                <a:sym typeface="Times"/>
              </a:rPr>
              <a:t>‘KElbowVisualizer’ class. Here, k = 4 and the clusters of cities are [[102, 123, 124, 131, 113, 143], [8, 55, 19, 161], [249, 25], [0, 168, 207, 159, 167]].</a:t>
            </a:r>
            <a:endParaRPr i="0" sz="1600" u="none" cap="none" strike="noStrike">
              <a:solidFill>
                <a:srgbClr val="000000"/>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27"/>
          <p:cNvSpPr txBox="1"/>
          <p:nvPr/>
        </p:nvSpPr>
        <p:spPr>
          <a:xfrm>
            <a:off x="585503" y="311700"/>
            <a:ext cx="45174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VRP Results</a:t>
            </a:r>
            <a:endParaRPr i="0" sz="1400" u="none" cap="none" strike="noStrike">
              <a:solidFill>
                <a:srgbClr val="000000"/>
              </a:solidFill>
              <a:latin typeface="Times"/>
              <a:ea typeface="Times"/>
              <a:cs typeface="Times"/>
              <a:sym typeface="Times"/>
            </a:endParaRPr>
          </a:p>
        </p:txBody>
      </p:sp>
      <p:pic>
        <p:nvPicPr>
          <p:cNvPr id="193" name="Google Shape;193;p27"/>
          <p:cNvPicPr preferRelativeResize="0"/>
          <p:nvPr/>
        </p:nvPicPr>
        <p:blipFill rotWithShape="1">
          <a:blip r:embed="rId3">
            <a:alphaModFix/>
          </a:blip>
          <a:srcRect b="0" l="0" r="0" t="0"/>
          <a:stretch/>
        </p:blipFill>
        <p:spPr>
          <a:xfrm>
            <a:off x="585503" y="2198123"/>
            <a:ext cx="8460174" cy="3111296"/>
          </a:xfrm>
          <a:prstGeom prst="rect">
            <a:avLst/>
          </a:prstGeom>
          <a:noFill/>
          <a:ln>
            <a:noFill/>
          </a:ln>
        </p:spPr>
      </p:pic>
      <p:sp>
        <p:nvSpPr>
          <p:cNvPr id="194" name="Google Shape;194;p27"/>
          <p:cNvSpPr txBox="1"/>
          <p:nvPr/>
        </p:nvSpPr>
        <p:spPr>
          <a:xfrm>
            <a:off x="585503" y="1455174"/>
            <a:ext cx="78210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D0D0D"/>
              </a:buClr>
              <a:buSzPts val="2000"/>
              <a:buFont typeface="Calibri"/>
              <a:buNone/>
            </a:pPr>
            <a:r>
              <a:rPr i="0" lang="en-US" sz="2000" u="none" cap="none" strike="noStrike">
                <a:solidFill>
                  <a:srgbClr val="0D0D0D"/>
                </a:solidFill>
                <a:latin typeface="Times"/>
                <a:ea typeface="Times"/>
                <a:cs typeface="Times"/>
                <a:sym typeface="Times"/>
              </a:rPr>
              <a:t>Using the output from the clustering algorithm and running the VRP script gives the following output</a:t>
            </a:r>
            <a:endParaRPr i="0" sz="2000" u="none" cap="none" strike="noStrik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000"/>
              <a:buFont typeface="Calibri"/>
              <a:buNone/>
            </a:pPr>
            <a:br>
              <a:rPr i="0" lang="en-US" sz="2000" u="none" cap="none" strike="noStrike">
                <a:solidFill>
                  <a:srgbClr val="000000"/>
                </a:solidFill>
                <a:latin typeface="Times"/>
                <a:ea typeface="Times"/>
                <a:cs typeface="Times"/>
                <a:sym typeface="Times"/>
              </a:rPr>
            </a:br>
            <a:endParaRPr i="0" sz="2000" u="none" cap="none" strike="noStrike">
              <a:solidFill>
                <a:srgbClr val="000000"/>
              </a:solidFill>
              <a:latin typeface="Times"/>
              <a:ea typeface="Times"/>
              <a:cs typeface="Times"/>
              <a:sym typeface="Times"/>
            </a:endParaRPr>
          </a:p>
        </p:txBody>
      </p:sp>
      <p:sp>
        <p:nvSpPr>
          <p:cNvPr id="195" name="Google Shape;195;p27"/>
          <p:cNvSpPr txBox="1"/>
          <p:nvPr/>
        </p:nvSpPr>
        <p:spPr>
          <a:xfrm>
            <a:off x="590419" y="5513759"/>
            <a:ext cx="9835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000"/>
              <a:buFont typeface="Calibri"/>
              <a:buNone/>
            </a:pPr>
            <a:r>
              <a:rPr i="0" lang="en-US" sz="2000" u="none" cap="none" strike="noStrike">
                <a:solidFill>
                  <a:srgbClr val="0D0D0D"/>
                </a:solidFill>
                <a:latin typeface="Times"/>
                <a:ea typeface="Times"/>
                <a:cs typeface="Times"/>
                <a:sym typeface="Times"/>
              </a:rPr>
              <a:t>The last line of the output will be used to display the routes on the map using the tool that was provided during the project beginning.</a:t>
            </a:r>
            <a:br>
              <a:rPr i="0" lang="en-US" sz="2000" u="none" cap="none" strike="noStrike">
                <a:solidFill>
                  <a:srgbClr val="000000"/>
                </a:solidFill>
                <a:latin typeface="Times"/>
                <a:ea typeface="Times"/>
                <a:cs typeface="Times"/>
                <a:sym typeface="Times"/>
              </a:rPr>
            </a:br>
            <a:endParaRPr i="0" sz="2000" u="none" cap="none" strike="noStrike">
              <a:solidFill>
                <a:srgbClr val="000000"/>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01" name="Google Shape;201;p28"/>
          <p:cNvPicPr preferRelativeResize="0"/>
          <p:nvPr/>
        </p:nvPicPr>
        <p:blipFill rotWithShape="1">
          <a:blip r:embed="rId3">
            <a:alphaModFix/>
          </a:blip>
          <a:srcRect b="0" l="0" r="0" t="0"/>
          <a:stretch/>
        </p:blipFill>
        <p:spPr>
          <a:xfrm>
            <a:off x="147482" y="2094272"/>
            <a:ext cx="4837473" cy="4154740"/>
          </a:xfrm>
          <a:prstGeom prst="rect">
            <a:avLst/>
          </a:prstGeom>
          <a:noFill/>
          <a:ln>
            <a:noFill/>
          </a:ln>
        </p:spPr>
      </p:pic>
      <p:pic>
        <p:nvPicPr>
          <p:cNvPr id="202" name="Google Shape;202;p28"/>
          <p:cNvPicPr preferRelativeResize="0"/>
          <p:nvPr/>
        </p:nvPicPr>
        <p:blipFill rotWithShape="1">
          <a:blip r:embed="rId4">
            <a:alphaModFix/>
          </a:blip>
          <a:srcRect b="0" l="0" r="0" t="0"/>
          <a:stretch/>
        </p:blipFill>
        <p:spPr>
          <a:xfrm>
            <a:off x="5102941" y="2299464"/>
            <a:ext cx="5648631" cy="3687435"/>
          </a:xfrm>
          <a:prstGeom prst="rect">
            <a:avLst/>
          </a:prstGeom>
          <a:noFill/>
          <a:ln>
            <a:noFill/>
          </a:ln>
        </p:spPr>
      </p:pic>
      <p:sp>
        <p:nvSpPr>
          <p:cNvPr id="203" name="Google Shape;203;p28"/>
          <p:cNvSpPr txBox="1"/>
          <p:nvPr/>
        </p:nvSpPr>
        <p:spPr>
          <a:xfrm>
            <a:off x="585501" y="311700"/>
            <a:ext cx="28746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VRP Results</a:t>
            </a:r>
            <a:endParaRPr i="0" sz="1400" u="none" cap="none" strike="noStrike">
              <a:solidFill>
                <a:srgbClr val="000000"/>
              </a:solidFill>
              <a:latin typeface="Times"/>
              <a:ea typeface="Times"/>
              <a:cs typeface="Times"/>
              <a:sym typeface="Times"/>
            </a:endParaRPr>
          </a:p>
        </p:txBody>
      </p:sp>
      <p:sp>
        <p:nvSpPr>
          <p:cNvPr id="204" name="Google Shape;204;p28"/>
          <p:cNvSpPr txBox="1"/>
          <p:nvPr/>
        </p:nvSpPr>
        <p:spPr>
          <a:xfrm>
            <a:off x="943897" y="1474839"/>
            <a:ext cx="7167716"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000"/>
              <a:buFont typeface="Calibri"/>
              <a:buNone/>
            </a:pPr>
            <a:r>
              <a:rPr i="0" lang="en-US" sz="2000" u="none" cap="none" strike="noStrike">
                <a:solidFill>
                  <a:srgbClr val="0D0D0D"/>
                </a:solidFill>
                <a:latin typeface="Times"/>
                <a:ea typeface="Times"/>
                <a:cs typeface="Times"/>
                <a:sym typeface="Times"/>
              </a:rPr>
              <a:t>The result of the routing on ‘19-07-2022’ is given below</a:t>
            </a:r>
            <a:endParaRPr i="0" sz="2000" u="none" cap="none" strike="noStrike">
              <a:solidFill>
                <a:srgbClr val="0000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2" type="sldNum"/>
          </p:nvPr>
        </p:nvSpPr>
        <p:spPr>
          <a:xfrm>
            <a:off x="11409045" y="6333134"/>
            <a:ext cx="731700" cy="525000"/>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11" name="Google Shape;211;p29"/>
          <p:cNvSpPr txBox="1"/>
          <p:nvPr/>
        </p:nvSpPr>
        <p:spPr>
          <a:xfrm>
            <a:off x="615000" y="311700"/>
            <a:ext cx="29835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Conclusion</a:t>
            </a:r>
            <a:endParaRPr i="0" sz="1400" u="none" cap="none" strike="noStrike">
              <a:solidFill>
                <a:srgbClr val="000000"/>
              </a:solidFill>
              <a:latin typeface="Times"/>
              <a:ea typeface="Times"/>
              <a:cs typeface="Times"/>
              <a:sym typeface="Times"/>
            </a:endParaRPr>
          </a:p>
        </p:txBody>
      </p:sp>
      <p:sp>
        <p:nvSpPr>
          <p:cNvPr id="212" name="Google Shape;212;p29"/>
          <p:cNvSpPr txBox="1"/>
          <p:nvPr/>
        </p:nvSpPr>
        <p:spPr>
          <a:xfrm>
            <a:off x="825910" y="1632155"/>
            <a:ext cx="8003400" cy="4402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Analysis of the historical data of the commune was done</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Creation of demand forecast was done based on location and types of historical data given</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5 forecasting models was used in the study</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Selection of model was based on lowest RMSE in each case</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K-means clustering model was used to make collection of defined location</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000"/>
              <a:buFont typeface="Times"/>
              <a:buChar char="▪"/>
            </a:pPr>
            <a:r>
              <a:rPr i="0" lang="en-US" sz="2000" u="none" cap="none" strike="noStrike">
                <a:solidFill>
                  <a:srgbClr val="000000"/>
                </a:solidFill>
                <a:latin typeface="Times"/>
                <a:ea typeface="Times"/>
                <a:cs typeface="Times"/>
                <a:sym typeface="Times"/>
              </a:rPr>
              <a:t>Optimized routing locations of each cluster was obtained</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30"/>
          <p:cNvSpPr txBox="1"/>
          <p:nvPr/>
        </p:nvSpPr>
        <p:spPr>
          <a:xfrm>
            <a:off x="615000" y="311700"/>
            <a:ext cx="3662100" cy="708000"/>
          </a:xfrm>
          <a:prstGeom prst="rect">
            <a:avLst/>
          </a:prstGeom>
          <a:solidFill>
            <a:srgbClr val="DFDFDF"/>
          </a:solidFill>
          <a:ln>
            <a:noFill/>
          </a:ln>
          <a:effectLst>
            <a:outerShdw blurRad="76200" rotWithShape="0" algn="tl" dir="5400000" dist="25400">
              <a:srgbClr val="000000">
                <a:alpha val="5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Limitations</a:t>
            </a:r>
            <a:endParaRPr i="0" sz="1400" u="none" cap="none" strike="noStrike">
              <a:solidFill>
                <a:srgbClr val="000000"/>
              </a:solidFill>
              <a:latin typeface="Times"/>
              <a:ea typeface="Times"/>
              <a:cs typeface="Times"/>
              <a:sym typeface="Times"/>
            </a:endParaRPr>
          </a:p>
        </p:txBody>
      </p:sp>
      <p:sp>
        <p:nvSpPr>
          <p:cNvPr id="219" name="Google Shape;219;p30"/>
          <p:cNvSpPr txBox="1"/>
          <p:nvPr/>
        </p:nvSpPr>
        <p:spPr>
          <a:xfrm>
            <a:off x="786581" y="1661652"/>
            <a:ext cx="9350400" cy="4402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Times"/>
              <a:buChar char="▪"/>
            </a:pPr>
            <a:r>
              <a:rPr i="0" lang="en-US" sz="2000" u="none" cap="none" strike="noStrike">
                <a:solidFill>
                  <a:srgbClr val="000000"/>
                </a:solidFill>
                <a:latin typeface="Times"/>
                <a:ea typeface="Times"/>
                <a:cs typeface="Times"/>
                <a:sym typeface="Times"/>
              </a:rPr>
              <a:t>Inconsistent data which may limit forecast precision</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400"/>
              <a:buFont typeface="Times"/>
              <a:buChar char="▪"/>
            </a:pPr>
            <a:r>
              <a:rPr i="0" lang="en-US" sz="2000" u="none" cap="none" strike="noStrike">
                <a:solidFill>
                  <a:srgbClr val="000000"/>
                </a:solidFill>
                <a:latin typeface="Times"/>
                <a:ea typeface="Times"/>
                <a:cs typeface="Times"/>
                <a:sym typeface="Times"/>
              </a:rPr>
              <a:t>Long run time for the multiple forecasting script as result of the huge numbers in locations</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400"/>
              <a:buFont typeface="Times"/>
              <a:buChar char="▪"/>
            </a:pPr>
            <a:r>
              <a:rPr i="0" lang="en-US" sz="2000" u="none" cap="none" strike="noStrike">
                <a:solidFill>
                  <a:srgbClr val="000000"/>
                </a:solidFill>
                <a:latin typeface="Times"/>
                <a:ea typeface="Times"/>
                <a:cs typeface="Times"/>
                <a:sym typeface="Times"/>
              </a:rPr>
              <a:t> K-means, an unsupervised clustering algorithm was used for the clustering, clusters were primarily based on distance of the location from depot</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400"/>
              <a:buFont typeface="Times"/>
              <a:buChar char="▪"/>
            </a:pPr>
            <a:r>
              <a:rPr i="0" lang="en-US" sz="2000" u="none" cap="none" strike="noStrike">
                <a:solidFill>
                  <a:srgbClr val="000000"/>
                </a:solidFill>
                <a:latin typeface="Times"/>
                <a:ea typeface="Times"/>
                <a:cs typeface="Times"/>
                <a:sym typeface="Times"/>
              </a:rPr>
              <a:t>Optimization of the routes was only for each cluster</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a:p>
            <a:pPr indent="-285750" lvl="0" marL="285750" marR="0" rtl="0" algn="l">
              <a:lnSpc>
                <a:spcPct val="100000"/>
              </a:lnSpc>
              <a:spcBef>
                <a:spcPts val="0"/>
              </a:spcBef>
              <a:spcAft>
                <a:spcPts val="0"/>
              </a:spcAft>
              <a:buClr>
                <a:srgbClr val="000000"/>
              </a:buClr>
              <a:buSzPts val="2400"/>
              <a:buFont typeface="Times"/>
              <a:buChar char="▪"/>
            </a:pPr>
            <a:r>
              <a:rPr i="0" lang="en-US" sz="2000" u="none" cap="none" strike="noStrike">
                <a:solidFill>
                  <a:srgbClr val="000000"/>
                </a:solidFill>
                <a:latin typeface="Times"/>
                <a:ea typeface="Times"/>
                <a:cs typeface="Times"/>
                <a:sym typeface="Times"/>
              </a:rPr>
              <a:t>Routing was done without considering capacity, number of trucks(Prob</a:t>
            </a:r>
            <a:r>
              <a:rPr lang="en-US" sz="2000">
                <a:latin typeface="Times"/>
                <a:ea typeface="Times"/>
                <a:cs typeface="Times"/>
                <a:sym typeface="Times"/>
              </a:rPr>
              <a:t>lem here is treated like a TSP)</a:t>
            </a:r>
            <a:endParaRPr sz="2000">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000"/>
              <a:buFont typeface="Calibri"/>
              <a:buNone/>
            </a:pPr>
            <a:r>
              <a:t/>
            </a:r>
            <a:endParaRPr i="0" sz="2000" u="none" cap="none" strike="noStrike">
              <a:solidFill>
                <a:srgbClr val="000000"/>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6"/>
          <p:cNvSpPr txBox="1"/>
          <p:nvPr/>
        </p:nvSpPr>
        <p:spPr>
          <a:xfrm>
            <a:off x="1918974" y="1723428"/>
            <a:ext cx="7024200" cy="4802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Introduction</a:t>
            </a:r>
            <a:endParaRPr>
              <a:latin typeface="Times"/>
              <a:ea typeface="Times"/>
              <a:cs typeface="Times"/>
              <a:sym typeface="Times"/>
            </a:endParaRPr>
          </a:p>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Problem Description</a:t>
            </a:r>
            <a:endParaRPr>
              <a:latin typeface="Times"/>
              <a:ea typeface="Times"/>
              <a:cs typeface="Times"/>
              <a:sym typeface="Times"/>
            </a:endParaRPr>
          </a:p>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Methodology</a:t>
            </a:r>
            <a:endParaRPr>
              <a:latin typeface="Times"/>
              <a:ea typeface="Times"/>
              <a:cs typeface="Times"/>
              <a:sym typeface="Times"/>
            </a:endParaRPr>
          </a:p>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Limitations</a:t>
            </a:r>
            <a:endParaRPr>
              <a:latin typeface="Times"/>
              <a:ea typeface="Times"/>
              <a:cs typeface="Times"/>
              <a:sym typeface="Times"/>
            </a:endParaRPr>
          </a:p>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Results </a:t>
            </a:r>
            <a:endParaRPr>
              <a:latin typeface="Times"/>
              <a:ea typeface="Times"/>
              <a:cs typeface="Times"/>
              <a:sym typeface="Times"/>
            </a:endParaRPr>
          </a:p>
          <a:p>
            <a:pPr indent="-342900" lvl="0" marL="342900" marR="0" rtl="0" algn="l">
              <a:lnSpc>
                <a:spcPct val="150000"/>
              </a:lnSpc>
              <a:spcBef>
                <a:spcPts val="0"/>
              </a:spcBef>
              <a:spcAft>
                <a:spcPts val="0"/>
              </a:spcAft>
              <a:buClr>
                <a:schemeClr val="dk1"/>
              </a:buClr>
              <a:buSzPts val="3600"/>
              <a:buFont typeface="Times"/>
              <a:buAutoNum type="arabicPeriod"/>
            </a:pPr>
            <a:r>
              <a:rPr i="0" lang="en-US" sz="3600" u="none" cap="none" strike="noStrike">
                <a:solidFill>
                  <a:schemeClr val="dk1"/>
                </a:solidFill>
                <a:latin typeface="Times"/>
                <a:ea typeface="Times"/>
                <a:cs typeface="Times"/>
                <a:sym typeface="Times"/>
              </a:rPr>
              <a:t>Conclusion</a:t>
            </a:r>
            <a:endParaRPr i="0" sz="1800" u="none" cap="none" strike="noStrike">
              <a:solidFill>
                <a:schemeClr val="dk1"/>
              </a:solidFill>
              <a:latin typeface="Times"/>
              <a:ea typeface="Times"/>
              <a:cs typeface="Times"/>
              <a:sym typeface="Times"/>
            </a:endParaRPr>
          </a:p>
        </p:txBody>
      </p:sp>
      <p:sp>
        <p:nvSpPr>
          <p:cNvPr id="90" name="Google Shape;90;p16"/>
          <p:cNvSpPr txBox="1"/>
          <p:nvPr/>
        </p:nvSpPr>
        <p:spPr>
          <a:xfrm flipH="1">
            <a:off x="811269" y="454962"/>
            <a:ext cx="34935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CONTENT</a:t>
            </a:r>
            <a:endParaRPr>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96" name="Google Shape;96;p17"/>
          <p:cNvSpPr txBox="1"/>
          <p:nvPr/>
        </p:nvSpPr>
        <p:spPr>
          <a:xfrm>
            <a:off x="1202754" y="1497390"/>
            <a:ext cx="8795100" cy="212400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200"/>
              <a:buFont typeface="Times"/>
              <a:buChar char="•"/>
            </a:pPr>
            <a:r>
              <a:rPr i="0" lang="en-US" sz="3200" u="none" cap="none" strike="noStrike">
                <a:solidFill>
                  <a:schemeClr val="dk1"/>
                </a:solidFill>
                <a:latin typeface="Times"/>
                <a:ea typeface="Times"/>
                <a:cs typeface="Times"/>
                <a:sym typeface="Times"/>
              </a:rPr>
              <a:t>Serre-Poncon lake a large artificial lake in France</a:t>
            </a:r>
            <a:endParaRPr>
              <a:latin typeface="Times"/>
              <a:ea typeface="Times"/>
              <a:cs typeface="Times"/>
              <a:sym typeface="Times"/>
            </a:endParaRPr>
          </a:p>
          <a:p>
            <a:pPr indent="-457200" lvl="1" marL="91440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4 types of waste</a:t>
            </a:r>
            <a:endParaRPr>
              <a:latin typeface="Times"/>
              <a:ea typeface="Times"/>
              <a:cs typeface="Times"/>
              <a:sym typeface="Times"/>
            </a:endParaRPr>
          </a:p>
          <a:p>
            <a:pPr indent="-457200" lvl="1" marL="91440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328 pick-up sites of waste </a:t>
            </a:r>
            <a:endParaRPr>
              <a:latin typeface="Times"/>
              <a:ea typeface="Times"/>
              <a:cs typeface="Times"/>
              <a:sym typeface="Times"/>
            </a:endParaRPr>
          </a:p>
          <a:p>
            <a:pPr indent="-457200" lvl="1" marL="91440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more than 1000 containers</a:t>
            </a:r>
            <a:endParaRPr>
              <a:latin typeface="Times"/>
              <a:ea typeface="Times"/>
              <a:cs typeface="Times"/>
              <a:sym typeface="Times"/>
            </a:endParaRPr>
          </a:p>
          <a:p>
            <a:pPr indent="-457200" lvl="1" marL="91440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6 garbage trucks</a:t>
            </a:r>
            <a:endParaRPr>
              <a:latin typeface="Times"/>
              <a:ea typeface="Times"/>
              <a:cs typeface="Times"/>
              <a:sym typeface="Times"/>
            </a:endParaRPr>
          </a:p>
          <a:p>
            <a:pPr indent="-457200" lvl="1" marL="91440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has a very high seasonality due to its touristic location</a:t>
            </a:r>
            <a:endParaRPr>
              <a:latin typeface="Times"/>
              <a:ea typeface="Times"/>
              <a:cs typeface="Times"/>
              <a:sym typeface="Times"/>
            </a:endParaRPr>
          </a:p>
        </p:txBody>
      </p:sp>
      <p:sp>
        <p:nvSpPr>
          <p:cNvPr id="97" name="Google Shape;97;p17"/>
          <p:cNvSpPr txBox="1"/>
          <p:nvPr/>
        </p:nvSpPr>
        <p:spPr>
          <a:xfrm flipH="1">
            <a:off x="1766751" y="5394801"/>
            <a:ext cx="82311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8DA9DB"/>
                </a:solidFill>
                <a:latin typeface="Times"/>
                <a:ea typeface="Times"/>
                <a:cs typeface="Times"/>
                <a:sym typeface="Times"/>
              </a:rPr>
              <a:t>H</a:t>
            </a:r>
            <a:r>
              <a:rPr b="1" i="0" lang="en-US" sz="3200" u="none" cap="none" strike="noStrike">
                <a:solidFill>
                  <a:srgbClr val="8DA9DB"/>
                </a:solidFill>
                <a:latin typeface="Times"/>
                <a:ea typeface="Times"/>
                <a:cs typeface="Times"/>
                <a:sym typeface="Times"/>
              </a:rPr>
              <a:t>ardly any tools available to optimize the garbage collecting process!</a:t>
            </a:r>
            <a:endParaRPr>
              <a:latin typeface="Times"/>
              <a:ea typeface="Times"/>
              <a:cs typeface="Times"/>
              <a:sym typeface="Times"/>
            </a:endParaRPr>
          </a:p>
        </p:txBody>
      </p:sp>
      <p:sp>
        <p:nvSpPr>
          <p:cNvPr id="98" name="Google Shape;98;p17"/>
          <p:cNvSpPr txBox="1"/>
          <p:nvPr/>
        </p:nvSpPr>
        <p:spPr>
          <a:xfrm>
            <a:off x="794581" y="3853500"/>
            <a:ext cx="7983000" cy="1200600"/>
          </a:xfrm>
          <a:prstGeom prst="rect">
            <a:avLst/>
          </a:prstGeom>
          <a:noFill/>
          <a:ln>
            <a:noFill/>
          </a:ln>
        </p:spPr>
        <p:txBody>
          <a:bodyPr anchorCtr="0" anchor="t" bIns="45700" lIns="91425" spcFirstLastPara="1" rIns="91425" wrap="square" tIns="45700">
            <a:spAutoFit/>
          </a:bodyPr>
          <a:lstStyle/>
          <a:p>
            <a:pPr indent="-457200" lvl="1" marL="914400" marR="0" rtl="0" algn="l">
              <a:spcBef>
                <a:spcPts val="0"/>
              </a:spcBef>
              <a:spcAft>
                <a:spcPts val="0"/>
              </a:spcAft>
              <a:buClr>
                <a:schemeClr val="dk1"/>
              </a:buClr>
              <a:buSzPts val="3200"/>
              <a:buFont typeface="Times"/>
              <a:buChar char="•"/>
            </a:pPr>
            <a:r>
              <a:rPr i="0" lang="en-US" sz="3200" u="none" cap="none" strike="noStrike">
                <a:solidFill>
                  <a:schemeClr val="dk1"/>
                </a:solidFill>
                <a:latin typeface="Times"/>
                <a:ea typeface="Times"/>
                <a:cs typeface="Times"/>
                <a:sym typeface="Times"/>
              </a:rPr>
              <a:t>Disposal site center (Embrun)</a:t>
            </a:r>
            <a:endParaRPr>
              <a:latin typeface="Times"/>
              <a:ea typeface="Times"/>
              <a:cs typeface="Times"/>
              <a:sym typeface="Times"/>
            </a:endParaRPr>
          </a:p>
          <a:p>
            <a:pPr indent="-285750" lvl="2" marL="120015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one main road to reach</a:t>
            </a:r>
            <a:endParaRPr>
              <a:latin typeface="Times"/>
              <a:ea typeface="Times"/>
              <a:cs typeface="Times"/>
              <a:sym typeface="Times"/>
            </a:endParaRPr>
          </a:p>
          <a:p>
            <a:pPr indent="-285750" lvl="2" marL="1200150" marR="0" rtl="0" algn="l">
              <a:spcBef>
                <a:spcPts val="0"/>
              </a:spcBef>
              <a:spcAft>
                <a:spcPts val="0"/>
              </a:spcAft>
              <a:buClr>
                <a:schemeClr val="dk1"/>
              </a:buClr>
              <a:buSzPts val="2000"/>
              <a:buFont typeface="Times"/>
              <a:buChar char="•"/>
            </a:pPr>
            <a:r>
              <a:rPr i="0" lang="en-US" sz="2000" u="none" cap="none" strike="noStrike">
                <a:solidFill>
                  <a:schemeClr val="dk1"/>
                </a:solidFill>
                <a:latin typeface="Times"/>
                <a:ea typeface="Times"/>
                <a:cs typeface="Times"/>
                <a:sym typeface="Times"/>
              </a:rPr>
              <a:t>only one for all the collection sites</a:t>
            </a:r>
            <a:endParaRPr i="0" sz="2000" u="none" cap="none" strike="noStrike">
              <a:solidFill>
                <a:schemeClr val="dk1"/>
              </a:solidFill>
              <a:latin typeface="Times"/>
              <a:ea typeface="Times"/>
              <a:cs typeface="Times"/>
              <a:sym typeface="Times"/>
            </a:endParaRPr>
          </a:p>
        </p:txBody>
      </p:sp>
      <p:sp>
        <p:nvSpPr>
          <p:cNvPr id="99" name="Google Shape;99;p17"/>
          <p:cNvSpPr txBox="1"/>
          <p:nvPr/>
        </p:nvSpPr>
        <p:spPr>
          <a:xfrm flipH="1">
            <a:off x="794581" y="322437"/>
            <a:ext cx="3493638" cy="707886"/>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u="none">
                <a:solidFill>
                  <a:schemeClr val="dk2"/>
                </a:solidFill>
                <a:latin typeface="Times"/>
                <a:ea typeface="Times"/>
                <a:cs typeface="Times"/>
                <a:sym typeface="Times"/>
              </a:rPr>
              <a:t>Introduction</a:t>
            </a:r>
            <a:endParaRPr>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8"/>
          <p:cNvSpPr txBox="1"/>
          <p:nvPr/>
        </p:nvSpPr>
        <p:spPr>
          <a:xfrm flipH="1">
            <a:off x="794683" y="1656837"/>
            <a:ext cx="98565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1) What containers should be collected and at what date?</a:t>
            </a:r>
            <a:endParaRPr>
              <a:latin typeface="Times"/>
              <a:ea typeface="Times"/>
              <a:cs typeface="Times"/>
              <a:sym typeface="Times"/>
            </a:endParaRPr>
          </a:p>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2) What are the sites clustered for a given period depending on that demand to increase effectiveness?</a:t>
            </a:r>
            <a:endParaRPr>
              <a:latin typeface="Times"/>
              <a:ea typeface="Times"/>
              <a:cs typeface="Times"/>
              <a:sym typeface="Times"/>
            </a:endParaRPr>
          </a:p>
        </p:txBody>
      </p:sp>
      <p:sp>
        <p:nvSpPr>
          <p:cNvPr id="106" name="Google Shape;106;p18"/>
          <p:cNvSpPr txBox="1"/>
          <p:nvPr/>
        </p:nvSpPr>
        <p:spPr>
          <a:xfrm>
            <a:off x="794581" y="1133617"/>
            <a:ext cx="83683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Two Major Questions:</a:t>
            </a:r>
            <a:endParaRPr b="1" sz="2400">
              <a:solidFill>
                <a:schemeClr val="dk1"/>
              </a:solidFill>
              <a:latin typeface="Times"/>
              <a:ea typeface="Times"/>
              <a:cs typeface="Times"/>
              <a:sym typeface="Times"/>
            </a:endParaRPr>
          </a:p>
        </p:txBody>
      </p:sp>
      <p:sp>
        <p:nvSpPr>
          <p:cNvPr id="107" name="Google Shape;107;p18"/>
          <p:cNvSpPr txBox="1"/>
          <p:nvPr/>
        </p:nvSpPr>
        <p:spPr>
          <a:xfrm flipH="1">
            <a:off x="794581" y="203639"/>
            <a:ext cx="5681893" cy="707886"/>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2"/>
                </a:solidFill>
                <a:latin typeface="Times"/>
                <a:ea typeface="Times"/>
                <a:cs typeface="Times"/>
                <a:sym typeface="Times"/>
              </a:rPr>
              <a:t>Problem Description</a:t>
            </a:r>
            <a:endParaRPr>
              <a:latin typeface="Times"/>
              <a:ea typeface="Times"/>
              <a:cs typeface="Times"/>
              <a:sym typeface="Times"/>
            </a:endParaRPr>
          </a:p>
        </p:txBody>
      </p:sp>
      <p:sp>
        <p:nvSpPr>
          <p:cNvPr id="108" name="Google Shape;108;p18"/>
          <p:cNvSpPr txBox="1"/>
          <p:nvPr/>
        </p:nvSpPr>
        <p:spPr>
          <a:xfrm>
            <a:off x="728366" y="3339991"/>
            <a:ext cx="9724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Proposal of three Tools/Methods</a:t>
            </a:r>
            <a:endParaRPr>
              <a:latin typeface="Times"/>
              <a:ea typeface="Times"/>
              <a:cs typeface="Times"/>
              <a:sym typeface="Times"/>
            </a:endParaRPr>
          </a:p>
        </p:txBody>
      </p:sp>
      <p:sp>
        <p:nvSpPr>
          <p:cNvPr id="109" name="Google Shape;109;p18"/>
          <p:cNvSpPr txBox="1"/>
          <p:nvPr/>
        </p:nvSpPr>
        <p:spPr>
          <a:xfrm flipH="1">
            <a:off x="728468" y="3863211"/>
            <a:ext cx="98565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1) Demand Forecasting (RMSE for choosing between Exponential smoothing, Autoregressive method, ARIMA,</a:t>
            </a:r>
            <a:endParaRPr>
              <a:latin typeface="Times"/>
              <a:ea typeface="Times"/>
              <a:cs typeface="Times"/>
              <a:sym typeface="Times"/>
            </a:endParaRPr>
          </a:p>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ARMA &amp; SARIMA)</a:t>
            </a:r>
            <a:endParaRPr>
              <a:latin typeface="Times"/>
              <a:ea typeface="Times"/>
              <a:cs typeface="Times"/>
              <a:sym typeface="Times"/>
            </a:endParaRPr>
          </a:p>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2) Clustering (k-means)</a:t>
            </a:r>
            <a:endParaRPr>
              <a:latin typeface="Times"/>
              <a:ea typeface="Times"/>
              <a:cs typeface="Times"/>
              <a:sym typeface="Times"/>
            </a:endParaRPr>
          </a:p>
          <a:p>
            <a:pPr indent="0" lvl="0" marL="0" marR="0" rtl="0" algn="l">
              <a:lnSpc>
                <a:spcPct val="150000"/>
              </a:lnSpc>
              <a:spcBef>
                <a:spcPts val="0"/>
              </a:spcBef>
              <a:spcAft>
                <a:spcPts val="0"/>
              </a:spcAft>
              <a:buNone/>
            </a:pPr>
            <a:r>
              <a:rPr lang="en-US" sz="2400">
                <a:solidFill>
                  <a:srgbClr val="0C0C0C"/>
                </a:solidFill>
                <a:latin typeface="Times"/>
                <a:ea typeface="Times"/>
                <a:cs typeface="Times"/>
                <a:sym typeface="Times"/>
              </a:rPr>
              <a:t>3) Routing (enums_pb2)</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610600" y="6356350"/>
            <a:ext cx="2743200" cy="365125"/>
          </a:xfrm>
          <a:prstGeom prst="rect">
            <a:avLst/>
          </a:prstGeom>
          <a:noFill/>
          <a:ln>
            <a:noFill/>
          </a:ln>
        </p:spPr>
        <p:txBody>
          <a:bodyPr anchorCtr="0" anchor="t" bIns="45700" lIns="45700" spcFirstLastPara="1" rIns="45700"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solidFill>
                  <a:schemeClr val="lt1"/>
                </a:solidFill>
              </a:rPr>
              <a:t>‹#›</a:t>
            </a:fld>
            <a:endParaRPr>
              <a:solidFill>
                <a:schemeClr val="lt1"/>
              </a:solidFill>
            </a:endParaRPr>
          </a:p>
        </p:txBody>
      </p:sp>
      <p:sp>
        <p:nvSpPr>
          <p:cNvPr id="116" name="Google Shape;116;p19"/>
          <p:cNvSpPr txBox="1"/>
          <p:nvPr/>
        </p:nvSpPr>
        <p:spPr>
          <a:xfrm>
            <a:off x="676016" y="319088"/>
            <a:ext cx="38781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2"/>
                </a:solidFill>
                <a:latin typeface="Times"/>
                <a:ea typeface="Times"/>
                <a:cs typeface="Times"/>
                <a:sym typeface="Times"/>
              </a:rPr>
              <a:t>DATA INPUTS</a:t>
            </a:r>
            <a:endParaRPr i="0" sz="1400" u="none" cap="none" strike="noStrike">
              <a:solidFill>
                <a:srgbClr val="000000"/>
              </a:solidFill>
              <a:latin typeface="Times"/>
              <a:ea typeface="Times"/>
              <a:cs typeface="Times"/>
              <a:sym typeface="Times"/>
            </a:endParaRPr>
          </a:p>
        </p:txBody>
      </p:sp>
      <p:sp>
        <p:nvSpPr>
          <p:cNvPr id="117" name="Google Shape;117;p19"/>
          <p:cNvSpPr txBox="1"/>
          <p:nvPr/>
        </p:nvSpPr>
        <p:spPr>
          <a:xfrm>
            <a:off x="906458" y="1473722"/>
            <a:ext cx="10379100" cy="5017800"/>
          </a:xfrm>
          <a:prstGeom prst="rect">
            <a:avLst/>
          </a:prstGeom>
          <a:noFill/>
          <a:ln>
            <a:noFill/>
          </a:ln>
        </p:spPr>
        <p:txBody>
          <a:bodyPr anchorCtr="0" anchor="t" bIns="45700" lIns="91425" spcFirstLastPara="1" rIns="91425" wrap="square" tIns="45700">
            <a:spAutoFit/>
          </a:bodyPr>
          <a:lstStyle/>
          <a:p>
            <a:pPr indent="-419100" lvl="0" marL="457200" marR="0" rtl="0" algn="l">
              <a:spcBef>
                <a:spcPts val="0"/>
              </a:spcBef>
              <a:spcAft>
                <a:spcPts val="0"/>
              </a:spcAft>
              <a:buClr>
                <a:schemeClr val="dk1"/>
              </a:buClr>
              <a:buSzPts val="3000"/>
              <a:buFont typeface="Times"/>
              <a:buChar char="➔"/>
            </a:pPr>
            <a:r>
              <a:rPr b="1" lang="en-US" sz="3000">
                <a:solidFill>
                  <a:schemeClr val="dk1"/>
                </a:solidFill>
                <a:latin typeface="Times"/>
                <a:ea typeface="Times"/>
                <a:cs typeface="Times"/>
                <a:sym typeface="Times"/>
              </a:rPr>
              <a:t>Historical Filling rates of containers</a:t>
            </a:r>
            <a:endParaRPr b="1" sz="30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Spreadsheets with Columns</a:t>
            </a:r>
            <a:endParaRPr sz="28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Date </a:t>
            </a:r>
            <a:endParaRPr sz="28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Commune </a:t>
            </a:r>
            <a:endParaRPr sz="28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Points CARTON*</a:t>
            </a:r>
            <a:endParaRPr sz="28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Taux</a:t>
            </a:r>
            <a:endParaRPr i="0" sz="2800" u="none" cap="none" strike="noStrike">
              <a:solidFill>
                <a:schemeClr val="dk1"/>
              </a:solidFill>
              <a:latin typeface="Times"/>
              <a:ea typeface="Times"/>
              <a:cs typeface="Times"/>
              <a:sym typeface="Times"/>
            </a:endParaRPr>
          </a:p>
          <a:p>
            <a:pPr indent="0" lvl="0" marL="914400" marR="0" rtl="0" algn="l">
              <a:spcBef>
                <a:spcPts val="0"/>
              </a:spcBef>
              <a:spcAft>
                <a:spcPts val="0"/>
              </a:spcAft>
              <a:buNone/>
            </a:pPr>
            <a:r>
              <a:t/>
            </a:r>
            <a:endParaRPr sz="2800">
              <a:solidFill>
                <a:schemeClr val="dk1"/>
              </a:solidFill>
              <a:latin typeface="Times"/>
              <a:ea typeface="Times"/>
              <a:cs typeface="Times"/>
              <a:sym typeface="Times"/>
            </a:endParaRPr>
          </a:p>
          <a:p>
            <a:pPr indent="-419100" lvl="0" marL="457200" marR="0" rtl="0" algn="l">
              <a:spcBef>
                <a:spcPts val="0"/>
              </a:spcBef>
              <a:spcAft>
                <a:spcPts val="0"/>
              </a:spcAft>
              <a:buClr>
                <a:schemeClr val="dk1"/>
              </a:buClr>
              <a:buSzPts val="3000"/>
              <a:buFont typeface="Times"/>
              <a:buChar char="➔"/>
            </a:pPr>
            <a:r>
              <a:rPr b="1" lang="en-US" sz="3000">
                <a:solidFill>
                  <a:schemeClr val="dk1"/>
                </a:solidFill>
                <a:latin typeface="Times"/>
                <a:ea typeface="Times"/>
                <a:cs typeface="Times"/>
                <a:sym typeface="Times"/>
              </a:rPr>
              <a:t>Distances</a:t>
            </a:r>
            <a:endParaRPr b="1" sz="3000">
              <a:latin typeface="Times"/>
              <a:ea typeface="Times"/>
              <a:cs typeface="Times"/>
              <a:sym typeface="Times"/>
            </a:endParaRPr>
          </a:p>
          <a:p>
            <a:pPr indent="-431800" lvl="1" marL="914400" marR="0" rtl="0" algn="l">
              <a:spcBef>
                <a:spcPts val="0"/>
              </a:spcBef>
              <a:spcAft>
                <a:spcPts val="0"/>
              </a:spcAft>
              <a:buClr>
                <a:schemeClr val="dk1"/>
              </a:buClr>
              <a:buSzPts val="2800"/>
              <a:buFont typeface="Times"/>
              <a:buChar char="○"/>
            </a:pPr>
            <a:r>
              <a:rPr i="0" lang="en-US" sz="2800" u="none" cap="none" strike="noStrike">
                <a:solidFill>
                  <a:schemeClr val="dk1"/>
                </a:solidFill>
                <a:latin typeface="Times"/>
                <a:ea typeface="Times"/>
                <a:cs typeface="Times"/>
                <a:sym typeface="Times"/>
              </a:rPr>
              <a:t>JSON file with Distance Matrix</a:t>
            </a:r>
            <a:endParaRPr sz="2800">
              <a:latin typeface="Times"/>
              <a:ea typeface="Times"/>
              <a:cs typeface="Times"/>
              <a:sym typeface="Times"/>
            </a:endParaRPr>
          </a:p>
          <a:p>
            <a:pPr indent="-254000" lvl="1" marL="914400" marR="0" rtl="0" algn="l">
              <a:spcBef>
                <a:spcPts val="0"/>
              </a:spcBef>
              <a:spcAft>
                <a:spcPts val="0"/>
              </a:spcAft>
              <a:buClr>
                <a:schemeClr val="dk1"/>
              </a:buClr>
              <a:buSzPts val="3200"/>
              <a:buFont typeface="Arial"/>
              <a:buNone/>
            </a:pPr>
            <a:r>
              <a:t/>
            </a:r>
            <a:endParaRPr i="0" sz="3200" u="none" cap="none" strike="noStrike">
              <a:solidFill>
                <a:schemeClr val="dk1"/>
              </a:solidFill>
              <a:latin typeface="Times"/>
              <a:ea typeface="Times"/>
              <a:cs typeface="Times"/>
              <a:sym typeface="Times"/>
            </a:endParaRPr>
          </a:p>
          <a:p>
            <a:pPr indent="0" lvl="1" marL="457200" marR="0" rtl="0" algn="l">
              <a:spcBef>
                <a:spcPts val="0"/>
              </a:spcBef>
              <a:spcAft>
                <a:spcPts val="0"/>
              </a:spcAft>
              <a:buNone/>
            </a:pPr>
            <a:r>
              <a:rPr i="0" lang="en-US" sz="3200" u="none" cap="none" strike="noStrike">
                <a:solidFill>
                  <a:schemeClr val="dk1"/>
                </a:solidFill>
                <a:latin typeface="Times"/>
                <a:ea typeface="Times"/>
                <a:cs typeface="Times"/>
                <a:sym typeface="Times"/>
              </a:rPr>
              <a:t>					</a:t>
            </a:r>
            <a:r>
              <a:rPr lang="en-US" sz="3200">
                <a:solidFill>
                  <a:schemeClr val="dk1"/>
                </a:solidFill>
                <a:latin typeface="Times"/>
                <a:ea typeface="Times"/>
                <a:cs typeface="Times"/>
                <a:sym typeface="Times"/>
              </a:rPr>
              <a:t>             </a:t>
            </a:r>
            <a:r>
              <a:rPr i="0" lang="en-US" sz="3200" u="none" cap="none" strike="noStrike">
                <a:solidFill>
                  <a:schemeClr val="dk1"/>
                </a:solidFill>
                <a:latin typeface="Times"/>
                <a:ea typeface="Times"/>
                <a:cs typeface="Times"/>
                <a:sym typeface="Times"/>
              </a:rPr>
              <a:t>						</a:t>
            </a:r>
            <a:r>
              <a:rPr lang="en-US" sz="3200">
                <a:solidFill>
                  <a:schemeClr val="dk1"/>
                </a:solidFill>
                <a:latin typeface="Times"/>
                <a:ea typeface="Times"/>
                <a:cs typeface="Times"/>
                <a:sym typeface="Times"/>
              </a:rPr>
              <a:t>     </a:t>
            </a:r>
            <a:r>
              <a:rPr i="0" lang="en-US" sz="1800" u="none" cap="none" strike="noStrike">
                <a:solidFill>
                  <a:schemeClr val="dk1"/>
                </a:solidFill>
                <a:latin typeface="Times"/>
                <a:ea typeface="Times"/>
                <a:cs typeface="Times"/>
                <a:sym typeface="Times"/>
              </a:rPr>
              <a:t>*-</a:t>
            </a:r>
            <a:r>
              <a:rPr lang="en-US" sz="1800">
                <a:solidFill>
                  <a:schemeClr val="dk1"/>
                </a:solidFill>
                <a:latin typeface="Times"/>
                <a:ea typeface="Times"/>
                <a:cs typeface="Times"/>
                <a:sym typeface="Times"/>
              </a:rPr>
              <a:t>Different</a:t>
            </a:r>
            <a:r>
              <a:rPr i="0" lang="en-US" sz="1800" u="none" cap="none" strike="noStrike">
                <a:solidFill>
                  <a:schemeClr val="dk1"/>
                </a:solidFill>
                <a:latin typeface="Times"/>
                <a:ea typeface="Times"/>
                <a:cs typeface="Times"/>
                <a:sym typeface="Times"/>
              </a:rPr>
              <a:t> based on waste type</a:t>
            </a:r>
            <a:endParaRPr i="0" sz="3200" u="none" cap="none" strike="noStrik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2" type="sldNum"/>
          </p:nvPr>
        </p:nvSpPr>
        <p:spPr>
          <a:xfrm>
            <a:off x="8610600" y="6356350"/>
            <a:ext cx="2743200" cy="365125"/>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4" name="Google Shape;124;p20"/>
          <p:cNvSpPr txBox="1"/>
          <p:nvPr/>
        </p:nvSpPr>
        <p:spPr>
          <a:xfrm>
            <a:off x="577403" y="264669"/>
            <a:ext cx="44391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2"/>
                </a:solidFill>
                <a:latin typeface="Times"/>
                <a:ea typeface="Times"/>
                <a:cs typeface="Times"/>
                <a:sym typeface="Times"/>
              </a:rPr>
              <a:t>DATA CLEANING</a:t>
            </a:r>
            <a:endParaRPr i="0" sz="1400" u="none" cap="none" strike="noStrike">
              <a:solidFill>
                <a:srgbClr val="000000"/>
              </a:solidFill>
              <a:latin typeface="Times"/>
              <a:ea typeface="Times"/>
              <a:cs typeface="Times"/>
              <a:sym typeface="Times"/>
            </a:endParaRPr>
          </a:p>
        </p:txBody>
      </p:sp>
      <p:sp>
        <p:nvSpPr>
          <p:cNvPr id="125" name="Google Shape;125;p20"/>
          <p:cNvSpPr txBox="1"/>
          <p:nvPr/>
        </p:nvSpPr>
        <p:spPr>
          <a:xfrm>
            <a:off x="1524000" y="1395663"/>
            <a:ext cx="103792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graphicFrame>
        <p:nvGraphicFramePr>
          <p:cNvPr id="126" name="Google Shape;126;p20"/>
          <p:cNvGraphicFramePr/>
          <p:nvPr/>
        </p:nvGraphicFramePr>
        <p:xfrm>
          <a:off x="968188" y="1826716"/>
          <a:ext cx="3000000" cy="3000000"/>
        </p:xfrm>
        <a:graphic>
          <a:graphicData uri="http://schemas.openxmlformats.org/drawingml/2006/table">
            <a:tbl>
              <a:tblPr bandRow="1">
                <a:noFill/>
                <a:tableStyleId>{4B2D300C-62A5-45EE-B611-BF0C8A71B82D}</a:tableStyleId>
              </a:tblPr>
              <a:tblGrid>
                <a:gridCol w="4394325"/>
                <a:gridCol w="5498875"/>
              </a:tblGrid>
              <a:tr h="497925">
                <a:tc>
                  <a:txBody>
                    <a:bodyPr/>
                    <a:lstStyle/>
                    <a:p>
                      <a:pPr indent="0" lvl="0" marL="0" marR="0" rtl="0" algn="l">
                        <a:lnSpc>
                          <a:spcPct val="150000"/>
                        </a:lnSpc>
                        <a:spcBef>
                          <a:spcPts val="0"/>
                        </a:spcBef>
                        <a:spcAft>
                          <a:spcPts val="0"/>
                        </a:spcAft>
                        <a:buNone/>
                      </a:pPr>
                      <a:r>
                        <a:rPr b="1" lang="en-US" sz="2300" u="none" cap="none" strike="noStrike">
                          <a:latin typeface="Times"/>
                          <a:ea typeface="Times"/>
                          <a:cs typeface="Times"/>
                          <a:sym typeface="Times"/>
                        </a:rPr>
                        <a:t>Column Names – Before Cleaning</a:t>
                      </a:r>
                      <a:endParaRPr b="1" sz="19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b="1" lang="en-US" sz="2300" u="none" cap="none" strike="noStrike">
                          <a:latin typeface="Times"/>
                          <a:ea typeface="Times"/>
                          <a:cs typeface="Times"/>
                          <a:sym typeface="Times"/>
                        </a:rPr>
                        <a:t>Column Name – After cleaning</a:t>
                      </a:r>
                      <a:endParaRPr b="1" sz="19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3650">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Date</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date</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3650">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Commune</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commune</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3650">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Points CARTON* or N° point</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n_point</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3650">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Taux</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2400" u="none" cap="none" strike="noStrike">
                          <a:latin typeface="Times"/>
                          <a:ea typeface="Times"/>
                          <a:cs typeface="Times"/>
                          <a:sym typeface="Times"/>
                        </a:rPr>
                        <a:t>taux</a:t>
                      </a:r>
                      <a:endParaRPr sz="20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27" name="Google Shape;127;p20"/>
          <p:cNvGraphicFramePr/>
          <p:nvPr/>
        </p:nvGraphicFramePr>
        <p:xfrm>
          <a:off x="957336" y="4953507"/>
          <a:ext cx="3000000" cy="3000000"/>
        </p:xfrm>
        <a:graphic>
          <a:graphicData uri="http://schemas.openxmlformats.org/drawingml/2006/table">
            <a:tbl>
              <a:tblPr bandRow="1">
                <a:noFill/>
                <a:tableStyleId>{4B2D300C-62A5-45EE-B611-BF0C8A71B82D}</a:tableStyleId>
              </a:tblPr>
              <a:tblGrid>
                <a:gridCol w="2893925"/>
                <a:gridCol w="4441075"/>
              </a:tblGrid>
              <a:tr h="182200">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date</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datetime64[ns]</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325">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commune</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str</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250">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n_point</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str</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2200">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taux</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2000" u="none" cap="none" strike="noStrike">
                          <a:latin typeface="Times"/>
                          <a:ea typeface="Times"/>
                          <a:cs typeface="Times"/>
                          <a:sym typeface="Times"/>
                        </a:rPr>
                        <a:t>float64</a:t>
                      </a:r>
                      <a:endParaRPr sz="1800" u="none" cap="none" strike="noStrike">
                        <a:latin typeface="Times"/>
                        <a:ea typeface="Times"/>
                        <a:cs typeface="Times"/>
                        <a:sym typeface="Times"/>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8" name="Google Shape;128;p20"/>
          <p:cNvSpPr txBox="1"/>
          <p:nvPr/>
        </p:nvSpPr>
        <p:spPr>
          <a:xfrm>
            <a:off x="957336" y="1129111"/>
            <a:ext cx="3646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Column Names</a:t>
            </a:r>
            <a:endParaRPr b="1" sz="3200">
              <a:solidFill>
                <a:schemeClr val="dk1"/>
              </a:solidFill>
              <a:latin typeface="Times"/>
              <a:ea typeface="Times"/>
              <a:cs typeface="Times"/>
              <a:sym typeface="Times"/>
            </a:endParaRPr>
          </a:p>
        </p:txBody>
      </p:sp>
      <p:sp>
        <p:nvSpPr>
          <p:cNvPr id="129" name="Google Shape;129;p20"/>
          <p:cNvSpPr txBox="1"/>
          <p:nvPr/>
        </p:nvSpPr>
        <p:spPr>
          <a:xfrm>
            <a:off x="957336" y="4292755"/>
            <a:ext cx="3646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Column datatypes</a:t>
            </a:r>
            <a:endParaRPr b="1" sz="3200">
              <a:solidFill>
                <a:schemeClr val="dk1"/>
              </a:solidFill>
              <a:latin typeface="Times"/>
              <a:ea typeface="Times"/>
              <a:cs typeface="Times"/>
              <a:sym typeface="Times"/>
            </a:endParaRPr>
          </a:p>
        </p:txBody>
      </p:sp>
      <p:sp>
        <p:nvSpPr>
          <p:cNvPr id="130" name="Google Shape;130;p20"/>
          <p:cNvSpPr txBox="1"/>
          <p:nvPr/>
        </p:nvSpPr>
        <p:spPr>
          <a:xfrm>
            <a:off x="8737425" y="5807925"/>
            <a:ext cx="298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 </a:t>
            </a:r>
            <a:r>
              <a:rPr lang="en-US" sz="1600"/>
              <a:t>differs based on </a:t>
            </a:r>
            <a:r>
              <a:rPr lang="en-US" sz="1600"/>
              <a:t>waste</a:t>
            </a:r>
            <a:r>
              <a:rPr lang="en-US" sz="1600"/>
              <a:t> type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8610600" y="6356350"/>
            <a:ext cx="2743200" cy="365125"/>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7" name="Google Shape;137;p21"/>
          <p:cNvSpPr txBox="1"/>
          <p:nvPr/>
        </p:nvSpPr>
        <p:spPr>
          <a:xfrm>
            <a:off x="478803" y="282600"/>
            <a:ext cx="114246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2"/>
                </a:solidFill>
                <a:latin typeface="Times"/>
                <a:ea typeface="Times"/>
                <a:cs typeface="Times"/>
                <a:sym typeface="Times"/>
              </a:rPr>
              <a:t>TIME SERIES </a:t>
            </a:r>
            <a:r>
              <a:rPr i="0" lang="en-US" sz="4000" u="none" cap="none" strike="noStrike">
                <a:solidFill>
                  <a:schemeClr val="dk2"/>
                </a:solidFill>
                <a:latin typeface="Times"/>
                <a:ea typeface="Times"/>
                <a:cs typeface="Times"/>
                <a:sym typeface="Times"/>
              </a:rPr>
              <a:t>FORECASTING MODELS</a:t>
            </a:r>
            <a:endParaRPr i="0" sz="1400" u="none" cap="none" strike="noStrike">
              <a:solidFill>
                <a:srgbClr val="000000"/>
              </a:solidFill>
              <a:latin typeface="Times"/>
              <a:ea typeface="Times"/>
              <a:cs typeface="Times"/>
              <a:sym typeface="Times"/>
            </a:endParaRPr>
          </a:p>
        </p:txBody>
      </p:sp>
      <p:sp>
        <p:nvSpPr>
          <p:cNvPr id="138" name="Google Shape;138;p21"/>
          <p:cNvSpPr txBox="1"/>
          <p:nvPr/>
        </p:nvSpPr>
        <p:spPr>
          <a:xfrm>
            <a:off x="1524000" y="1395663"/>
            <a:ext cx="103792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9" name="Google Shape;139;p21"/>
          <p:cNvSpPr txBox="1"/>
          <p:nvPr/>
        </p:nvSpPr>
        <p:spPr>
          <a:xfrm>
            <a:off x="911400" y="1641100"/>
            <a:ext cx="9879600" cy="3432600"/>
          </a:xfrm>
          <a:prstGeom prst="rect">
            <a:avLst/>
          </a:prstGeom>
          <a:noFill/>
          <a:ln>
            <a:noFill/>
          </a:ln>
        </p:spPr>
        <p:txBody>
          <a:bodyPr anchorCtr="0" anchor="t" bIns="45700" lIns="91425" spcFirstLastPara="1" rIns="91425" wrap="square" tIns="45700">
            <a:spAutoFit/>
          </a:bodyPr>
          <a:lstStyle/>
          <a:p>
            <a:pPr indent="-406400" lvl="0" marL="457200" marR="0" rtl="0" algn="just">
              <a:lnSpc>
                <a:spcPct val="150000"/>
              </a:lnSpc>
              <a:spcBef>
                <a:spcPts val="600"/>
              </a:spcBef>
              <a:spcAft>
                <a:spcPts val="0"/>
              </a:spcAft>
              <a:buClr>
                <a:schemeClr val="dk1"/>
              </a:buClr>
              <a:buSzPts val="2800"/>
              <a:buChar char="➔"/>
            </a:pPr>
            <a:r>
              <a:rPr lang="en-US" sz="2500">
                <a:solidFill>
                  <a:schemeClr val="dk1"/>
                </a:solidFill>
                <a:latin typeface="Times New Roman"/>
                <a:ea typeface="Times New Roman"/>
                <a:cs typeface="Times New Roman"/>
                <a:sym typeface="Times New Roman"/>
              </a:rPr>
              <a:t>Exponential Smoothing(α)</a:t>
            </a:r>
            <a:endParaRPr sz="2500">
              <a:solidFill>
                <a:schemeClr val="dk1"/>
              </a:solidFill>
              <a:latin typeface="Times New Roman"/>
              <a:ea typeface="Times New Roman"/>
              <a:cs typeface="Times New Roman"/>
              <a:sym typeface="Times New Roman"/>
            </a:endParaRPr>
          </a:p>
          <a:p>
            <a:pPr indent="-387350" lvl="0" marL="457200" marR="0" rtl="0" algn="just">
              <a:lnSpc>
                <a:spcPct val="15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Auto Regressive Model (p,0,0)</a:t>
            </a:r>
            <a:endParaRPr sz="2500">
              <a:solidFill>
                <a:schemeClr val="dk1"/>
              </a:solidFill>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Autoregressive</a:t>
            </a:r>
            <a:r>
              <a:rPr lang="en-US" sz="2500">
                <a:solidFill>
                  <a:schemeClr val="dk1"/>
                </a:solidFill>
                <a:latin typeface="Times New Roman"/>
                <a:ea typeface="Times New Roman"/>
                <a:cs typeface="Times New Roman"/>
                <a:sym typeface="Times New Roman"/>
              </a:rPr>
              <a:t> Moving Average (ARMA) Model (p,0,q)</a:t>
            </a:r>
            <a:endParaRPr sz="2500">
              <a:solidFill>
                <a:schemeClr val="dk1"/>
              </a:solidFill>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Autoregressive</a:t>
            </a:r>
            <a:r>
              <a:rPr lang="en-US" sz="2500">
                <a:solidFill>
                  <a:schemeClr val="dk1"/>
                </a:solidFill>
                <a:latin typeface="Times New Roman"/>
                <a:ea typeface="Times New Roman"/>
                <a:cs typeface="Times New Roman"/>
                <a:sym typeface="Times New Roman"/>
              </a:rPr>
              <a:t> Integrated Moving average(ARIMA) model (p,d,q)</a:t>
            </a:r>
            <a:endParaRPr sz="2500">
              <a:solidFill>
                <a:schemeClr val="dk1"/>
              </a:solidFill>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Seasonal </a:t>
            </a:r>
            <a:r>
              <a:rPr lang="en-US" sz="2500">
                <a:solidFill>
                  <a:schemeClr val="dk1"/>
                </a:solidFill>
                <a:latin typeface="Times New Roman"/>
                <a:ea typeface="Times New Roman"/>
                <a:cs typeface="Times New Roman"/>
                <a:sym typeface="Times New Roman"/>
              </a:rPr>
              <a:t>Autoregressive Integrated Moving average(SARIMA) model ((p,d,q)(P,D,Q)m )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2" type="sldNum"/>
          </p:nvPr>
        </p:nvSpPr>
        <p:spPr>
          <a:xfrm>
            <a:off x="8610600" y="6356350"/>
            <a:ext cx="2743200" cy="365100"/>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6" name="Google Shape;146;p22"/>
          <p:cNvSpPr txBox="1"/>
          <p:nvPr/>
        </p:nvSpPr>
        <p:spPr>
          <a:xfrm>
            <a:off x="478803" y="282600"/>
            <a:ext cx="11424600" cy="708000"/>
          </a:xfrm>
          <a:prstGeom prst="rect">
            <a:avLst/>
          </a:prstGeom>
          <a:solidFill>
            <a:srgbClr val="DFDFDF"/>
          </a:solidFill>
          <a:ln>
            <a:noFill/>
          </a:ln>
          <a:effectLst>
            <a:outerShdw blurRad="76200" rotWithShape="0" algn="tl" dir="5400000" dist="25400">
              <a:srgbClr val="000000">
                <a:alpha val="5294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METHODOLOGY FOR FORECASTING</a:t>
            </a:r>
            <a:endParaRPr i="0" sz="1400" u="none" cap="none" strike="noStrike">
              <a:solidFill>
                <a:srgbClr val="000000"/>
              </a:solidFill>
              <a:latin typeface="Times"/>
              <a:ea typeface="Times"/>
              <a:cs typeface="Times"/>
              <a:sym typeface="Times"/>
            </a:endParaRPr>
          </a:p>
        </p:txBody>
      </p:sp>
      <p:sp>
        <p:nvSpPr>
          <p:cNvPr id="147" name="Google Shape;147;p22"/>
          <p:cNvSpPr txBox="1"/>
          <p:nvPr/>
        </p:nvSpPr>
        <p:spPr>
          <a:xfrm>
            <a:off x="1524000" y="1395663"/>
            <a:ext cx="10379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48" name="Google Shape;148;p22"/>
          <p:cNvSpPr txBox="1"/>
          <p:nvPr/>
        </p:nvSpPr>
        <p:spPr>
          <a:xfrm>
            <a:off x="973625" y="1466850"/>
            <a:ext cx="9934800" cy="51717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600"/>
              <a:buFont typeface="Noto Sans Symbols"/>
              <a:buChar char="➔"/>
            </a:pPr>
            <a:r>
              <a:rPr lang="en-US" sz="1600">
                <a:solidFill>
                  <a:schemeClr val="dk1"/>
                </a:solidFill>
                <a:latin typeface="Times"/>
                <a:ea typeface="Times"/>
                <a:cs typeface="Times"/>
                <a:sym typeface="Times"/>
              </a:rPr>
              <a:t>Select the data frame from cleaned data based on user inputs – </a:t>
            </a:r>
            <a:r>
              <a:rPr b="1" lang="en-US" sz="1600">
                <a:solidFill>
                  <a:schemeClr val="dk1"/>
                </a:solidFill>
                <a:latin typeface="Times"/>
                <a:ea typeface="Times"/>
                <a:cs typeface="Times"/>
                <a:sym typeface="Times"/>
              </a:rPr>
              <a:t>n_point </a:t>
            </a:r>
            <a:r>
              <a:rPr lang="en-US" sz="1600">
                <a:solidFill>
                  <a:schemeClr val="dk1"/>
                </a:solidFill>
                <a:latin typeface="Times"/>
                <a:ea typeface="Times"/>
                <a:cs typeface="Times"/>
                <a:sym typeface="Times"/>
              </a:rPr>
              <a:t>and </a:t>
            </a:r>
            <a:r>
              <a:rPr b="1" lang="en-US" sz="1600">
                <a:solidFill>
                  <a:schemeClr val="dk1"/>
                </a:solidFill>
                <a:latin typeface="Times"/>
                <a:ea typeface="Times"/>
                <a:cs typeface="Times"/>
                <a:sym typeface="Times"/>
              </a:rPr>
              <a:t>type of waste</a:t>
            </a:r>
            <a:endParaRPr b="1" sz="1600">
              <a:solidFill>
                <a:schemeClr val="dk1"/>
              </a:solidFill>
              <a:latin typeface="Times"/>
              <a:ea typeface="Times"/>
              <a:cs typeface="Times"/>
              <a:sym typeface="Times"/>
            </a:endParaRPr>
          </a:p>
          <a:p>
            <a:pPr indent="-342900" lvl="0" marL="342900" marR="0" rtl="0" algn="just">
              <a:lnSpc>
                <a:spcPct val="150000"/>
              </a:lnSpc>
              <a:spcBef>
                <a:spcPts val="600"/>
              </a:spcBef>
              <a:spcAft>
                <a:spcPts val="0"/>
              </a:spcAft>
              <a:buClr>
                <a:schemeClr val="dk1"/>
              </a:buClr>
              <a:buSzPts val="1600"/>
              <a:buFont typeface="Times"/>
              <a:buChar char="➔"/>
            </a:pPr>
            <a:r>
              <a:rPr lang="en-US" sz="1600">
                <a:solidFill>
                  <a:schemeClr val="dk1"/>
                </a:solidFill>
                <a:latin typeface="Times"/>
                <a:ea typeface="Times"/>
                <a:cs typeface="Times"/>
                <a:sym typeface="Times"/>
              </a:rPr>
              <a:t>Split the selected data frame into a training set and a test set. (80% as Train data and 20% as Test data)</a:t>
            </a:r>
            <a:endParaRPr sz="1600">
              <a:solidFill>
                <a:schemeClr val="dk1"/>
              </a:solidFill>
              <a:latin typeface="Times"/>
              <a:ea typeface="Times"/>
              <a:cs typeface="Times"/>
              <a:sym typeface="Times"/>
            </a:endParaRPr>
          </a:p>
          <a:p>
            <a:pPr indent="-342900" lvl="0" marL="342900" marR="0" rtl="0" algn="just">
              <a:lnSpc>
                <a:spcPct val="150000"/>
              </a:lnSpc>
              <a:spcBef>
                <a:spcPts val="600"/>
              </a:spcBef>
              <a:spcAft>
                <a:spcPts val="0"/>
              </a:spcAft>
              <a:buClr>
                <a:schemeClr val="dk1"/>
              </a:buClr>
              <a:buSzPts val="1600"/>
              <a:buFont typeface="Times"/>
              <a:buChar char="➔"/>
            </a:pPr>
            <a:r>
              <a:rPr lang="en-US" sz="1600">
                <a:solidFill>
                  <a:schemeClr val="dk1"/>
                </a:solidFill>
                <a:latin typeface="Times"/>
                <a:ea typeface="Times"/>
                <a:cs typeface="Times"/>
                <a:sym typeface="Times"/>
              </a:rPr>
              <a:t>Fit the following 5 time series forecasting models to the training set:</a:t>
            </a:r>
            <a:endParaRPr sz="1600">
              <a:solidFill>
                <a:schemeClr val="dk1"/>
              </a:solidFill>
              <a:latin typeface="Times"/>
              <a:ea typeface="Times"/>
              <a:cs typeface="Times"/>
              <a:sym typeface="Times"/>
            </a:endParaRPr>
          </a:p>
          <a:p>
            <a:pPr indent="-285750" lvl="1" marL="742950" marR="0" rtl="0" algn="just">
              <a:lnSpc>
                <a:spcPct val="150000"/>
              </a:lnSpc>
              <a:spcBef>
                <a:spcPts val="600"/>
              </a:spcBef>
              <a:spcAft>
                <a:spcPts val="0"/>
              </a:spcAft>
              <a:buClr>
                <a:schemeClr val="dk1"/>
              </a:buClr>
              <a:buSzPts val="1600"/>
              <a:buFont typeface="Times"/>
              <a:buChar char="◆"/>
            </a:pPr>
            <a:r>
              <a:rPr i="0" lang="en-US" sz="1600" u="none" cap="none" strike="noStrike">
                <a:solidFill>
                  <a:schemeClr val="dk1"/>
                </a:solidFill>
                <a:latin typeface="Times"/>
                <a:ea typeface="Times"/>
                <a:cs typeface="Times"/>
                <a:sym typeface="Times"/>
              </a:rPr>
              <a:t>Exponential Smoothing</a:t>
            </a:r>
            <a:endParaRPr i="0" sz="1600" u="none" cap="none" strike="noStrike">
              <a:solidFill>
                <a:schemeClr val="dk1"/>
              </a:solidFill>
              <a:latin typeface="Times"/>
              <a:ea typeface="Times"/>
              <a:cs typeface="Times"/>
              <a:sym typeface="Times"/>
            </a:endParaRPr>
          </a:p>
          <a:p>
            <a:pPr indent="-285750" lvl="1" marL="742950" marR="0" rtl="0" algn="just">
              <a:lnSpc>
                <a:spcPct val="150000"/>
              </a:lnSpc>
              <a:spcBef>
                <a:spcPts val="600"/>
              </a:spcBef>
              <a:spcAft>
                <a:spcPts val="0"/>
              </a:spcAft>
              <a:buClr>
                <a:schemeClr val="dk1"/>
              </a:buClr>
              <a:buSzPts val="1600"/>
              <a:buFont typeface="Times"/>
              <a:buChar char="◆"/>
            </a:pPr>
            <a:r>
              <a:rPr i="0" lang="en-US" sz="1600" u="none" cap="none" strike="noStrike">
                <a:solidFill>
                  <a:schemeClr val="dk1"/>
                </a:solidFill>
                <a:latin typeface="Times"/>
                <a:ea typeface="Times"/>
                <a:cs typeface="Times"/>
                <a:sym typeface="Times"/>
              </a:rPr>
              <a:t>Autoregressive model</a:t>
            </a:r>
            <a:endParaRPr i="0" sz="1600" u="none" cap="none" strike="noStrike">
              <a:solidFill>
                <a:schemeClr val="dk1"/>
              </a:solidFill>
              <a:latin typeface="Times"/>
              <a:ea typeface="Times"/>
              <a:cs typeface="Times"/>
              <a:sym typeface="Times"/>
            </a:endParaRPr>
          </a:p>
          <a:p>
            <a:pPr indent="-285750" lvl="1" marL="742950" marR="0" rtl="0" algn="just">
              <a:lnSpc>
                <a:spcPct val="150000"/>
              </a:lnSpc>
              <a:spcBef>
                <a:spcPts val="600"/>
              </a:spcBef>
              <a:spcAft>
                <a:spcPts val="0"/>
              </a:spcAft>
              <a:buClr>
                <a:schemeClr val="dk1"/>
              </a:buClr>
              <a:buSzPts val="1600"/>
              <a:buFont typeface="Times"/>
              <a:buChar char="◆"/>
            </a:pPr>
            <a:r>
              <a:rPr i="0" lang="en-US" sz="1600" u="none" cap="none" strike="noStrike">
                <a:solidFill>
                  <a:schemeClr val="dk1"/>
                </a:solidFill>
                <a:latin typeface="Times"/>
                <a:ea typeface="Times"/>
                <a:cs typeface="Times"/>
                <a:sym typeface="Times"/>
              </a:rPr>
              <a:t>Autoregressive Moving Average model</a:t>
            </a:r>
            <a:endParaRPr i="0" sz="1600" u="none" cap="none" strike="noStrike">
              <a:solidFill>
                <a:schemeClr val="dk1"/>
              </a:solidFill>
              <a:latin typeface="Times"/>
              <a:ea typeface="Times"/>
              <a:cs typeface="Times"/>
              <a:sym typeface="Times"/>
            </a:endParaRPr>
          </a:p>
          <a:p>
            <a:pPr indent="-285750" lvl="1" marL="742950" marR="0" rtl="0" algn="just">
              <a:lnSpc>
                <a:spcPct val="150000"/>
              </a:lnSpc>
              <a:spcBef>
                <a:spcPts val="600"/>
              </a:spcBef>
              <a:spcAft>
                <a:spcPts val="0"/>
              </a:spcAft>
              <a:buClr>
                <a:schemeClr val="dk1"/>
              </a:buClr>
              <a:buSzPts val="1600"/>
              <a:buFont typeface="Times"/>
              <a:buChar char="◆"/>
            </a:pPr>
            <a:r>
              <a:rPr i="0" lang="en-US" sz="1600" u="none" cap="none" strike="noStrike">
                <a:solidFill>
                  <a:schemeClr val="dk1"/>
                </a:solidFill>
                <a:latin typeface="Times"/>
                <a:ea typeface="Times"/>
                <a:cs typeface="Times"/>
                <a:sym typeface="Times"/>
              </a:rPr>
              <a:t>ARIMA model</a:t>
            </a:r>
            <a:endParaRPr i="0" sz="1600" u="none" cap="none" strike="noStrike">
              <a:solidFill>
                <a:schemeClr val="dk1"/>
              </a:solidFill>
              <a:latin typeface="Times"/>
              <a:ea typeface="Times"/>
              <a:cs typeface="Times"/>
              <a:sym typeface="Times"/>
            </a:endParaRPr>
          </a:p>
          <a:p>
            <a:pPr indent="-285750" lvl="1" marL="742950" marR="0" rtl="0" algn="just">
              <a:lnSpc>
                <a:spcPct val="150000"/>
              </a:lnSpc>
              <a:spcBef>
                <a:spcPts val="600"/>
              </a:spcBef>
              <a:spcAft>
                <a:spcPts val="0"/>
              </a:spcAft>
              <a:buClr>
                <a:schemeClr val="dk1"/>
              </a:buClr>
              <a:buSzPts val="1600"/>
              <a:buFont typeface="Times"/>
              <a:buChar char="◆"/>
            </a:pPr>
            <a:r>
              <a:rPr i="0" lang="en-US" sz="1600" u="none" cap="none" strike="noStrike">
                <a:solidFill>
                  <a:schemeClr val="dk1"/>
                </a:solidFill>
                <a:latin typeface="Times"/>
                <a:ea typeface="Times"/>
                <a:cs typeface="Times"/>
                <a:sym typeface="Times"/>
              </a:rPr>
              <a:t>SARIMA model</a:t>
            </a:r>
            <a:endParaRPr i="0" sz="1600" u="none" cap="none" strike="noStrike">
              <a:solidFill>
                <a:schemeClr val="dk1"/>
              </a:solidFill>
              <a:latin typeface="Times"/>
              <a:ea typeface="Times"/>
              <a:cs typeface="Times"/>
              <a:sym typeface="Times"/>
            </a:endParaRPr>
          </a:p>
          <a:p>
            <a:pPr indent="-342900" lvl="0" marL="342900" marR="0" rtl="0" algn="just">
              <a:lnSpc>
                <a:spcPct val="150000"/>
              </a:lnSpc>
              <a:spcBef>
                <a:spcPts val="600"/>
              </a:spcBef>
              <a:spcAft>
                <a:spcPts val="0"/>
              </a:spcAft>
              <a:buClr>
                <a:schemeClr val="dk1"/>
              </a:buClr>
              <a:buSzPts val="1600"/>
              <a:buFont typeface="Times"/>
              <a:buChar char="➔"/>
            </a:pPr>
            <a:r>
              <a:rPr lang="en-US" sz="1600">
                <a:solidFill>
                  <a:schemeClr val="dk1"/>
                </a:solidFill>
                <a:latin typeface="Times"/>
                <a:ea typeface="Times"/>
                <a:cs typeface="Times"/>
                <a:sym typeface="Times"/>
              </a:rPr>
              <a:t>For each model, Use the fitted model to make predictions on the testing set and calculate the RMSE by comparing the predicted values to the actual values in the test set.</a:t>
            </a:r>
            <a:endParaRPr sz="1600">
              <a:solidFill>
                <a:schemeClr val="dk1"/>
              </a:solidFill>
              <a:latin typeface="Times"/>
              <a:ea typeface="Times"/>
              <a:cs typeface="Times"/>
              <a:sym typeface="Times"/>
            </a:endParaRPr>
          </a:p>
          <a:p>
            <a:pPr indent="-342900" lvl="0" marL="342900" marR="0" rtl="0" algn="just">
              <a:lnSpc>
                <a:spcPct val="150000"/>
              </a:lnSpc>
              <a:spcBef>
                <a:spcPts val="600"/>
              </a:spcBef>
              <a:spcAft>
                <a:spcPts val="0"/>
              </a:spcAft>
              <a:buClr>
                <a:schemeClr val="dk1"/>
              </a:buClr>
              <a:buSzPts val="1600"/>
              <a:buFont typeface="Times"/>
              <a:buChar char="➔"/>
            </a:pPr>
            <a:r>
              <a:rPr lang="en-US" sz="1600">
                <a:solidFill>
                  <a:schemeClr val="dk1"/>
                </a:solidFill>
                <a:latin typeface="Times"/>
                <a:ea typeface="Times"/>
                <a:cs typeface="Times"/>
                <a:sym typeface="Times"/>
              </a:rPr>
              <a:t>Select the model with the lowest RMSE.</a:t>
            </a:r>
            <a:endParaRPr sz="1600">
              <a:solidFill>
                <a:schemeClr val="dk1"/>
              </a:solidFill>
              <a:latin typeface="Times"/>
              <a:ea typeface="Times"/>
              <a:cs typeface="Times"/>
              <a:sym typeface="Times"/>
            </a:endParaRPr>
          </a:p>
          <a:p>
            <a:pPr indent="-342900" lvl="0" marL="342900" marR="0" rtl="0" algn="just">
              <a:lnSpc>
                <a:spcPct val="150000"/>
              </a:lnSpc>
              <a:spcBef>
                <a:spcPts val="600"/>
              </a:spcBef>
              <a:spcAft>
                <a:spcPts val="0"/>
              </a:spcAft>
              <a:buClr>
                <a:schemeClr val="dk1"/>
              </a:buClr>
              <a:buSzPts val="1600"/>
              <a:buFont typeface="Times"/>
              <a:buChar char="➔"/>
            </a:pPr>
            <a:r>
              <a:rPr lang="en-US" sz="1600">
                <a:solidFill>
                  <a:schemeClr val="dk1"/>
                </a:solidFill>
                <a:latin typeface="Times"/>
                <a:ea typeface="Times"/>
                <a:cs typeface="Times"/>
                <a:sym typeface="Times"/>
              </a:rPr>
              <a:t>Use the selected model to make future predictions on new data.</a:t>
            </a:r>
            <a:endParaRPr b="1" sz="4400">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12" type="sldNum"/>
          </p:nvPr>
        </p:nvSpPr>
        <p:spPr>
          <a:xfrm>
            <a:off x="8610600" y="6356350"/>
            <a:ext cx="2743200" cy="365125"/>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5" name="Google Shape;155;p23"/>
          <p:cNvSpPr txBox="1"/>
          <p:nvPr/>
        </p:nvSpPr>
        <p:spPr>
          <a:xfrm>
            <a:off x="550510" y="278001"/>
            <a:ext cx="8817600" cy="708000"/>
          </a:xfrm>
          <a:prstGeom prst="rect">
            <a:avLst/>
          </a:prstGeom>
          <a:solidFill>
            <a:srgbClr val="DFDFDF"/>
          </a:solidFill>
          <a:ln>
            <a:noFill/>
          </a:ln>
          <a:effectLst>
            <a:outerShdw blurRad="76200" rotWithShape="0" algn="tl" dir="5400000" dist="25400">
              <a:srgbClr val="000000">
                <a:alpha val="5294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2"/>
                </a:solidFill>
                <a:latin typeface="Times"/>
                <a:ea typeface="Times"/>
                <a:cs typeface="Times"/>
                <a:sym typeface="Times"/>
              </a:rPr>
              <a:t>METHODOLOGY FOR CLUSTERING</a:t>
            </a:r>
            <a:endParaRPr i="0" sz="1400" u="none" cap="none" strike="noStrike">
              <a:solidFill>
                <a:srgbClr val="000000"/>
              </a:solidFill>
              <a:latin typeface="Times"/>
              <a:ea typeface="Times"/>
              <a:cs typeface="Times"/>
              <a:sym typeface="Times"/>
            </a:endParaRPr>
          </a:p>
        </p:txBody>
      </p:sp>
      <p:sp>
        <p:nvSpPr>
          <p:cNvPr id="156" name="Google Shape;156;p23"/>
          <p:cNvSpPr txBox="1"/>
          <p:nvPr/>
        </p:nvSpPr>
        <p:spPr>
          <a:xfrm>
            <a:off x="1524000" y="1395663"/>
            <a:ext cx="103792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57" name="Google Shape;157;p23"/>
          <p:cNvSpPr txBox="1"/>
          <p:nvPr/>
        </p:nvSpPr>
        <p:spPr>
          <a:xfrm>
            <a:off x="957336" y="1531735"/>
            <a:ext cx="99348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chemeClr val="dk1"/>
                </a:solidFill>
                <a:latin typeface="Times"/>
                <a:ea typeface="Times"/>
                <a:cs typeface="Times"/>
                <a:sym typeface="Times"/>
              </a:rPr>
              <a:t>Before Clustering</a:t>
            </a:r>
            <a:endParaRPr>
              <a:latin typeface="Times"/>
              <a:ea typeface="Times"/>
              <a:cs typeface="Times"/>
              <a:sym typeface="Times"/>
            </a:endParaRPr>
          </a:p>
          <a:p>
            <a:pPr indent="-546100" lvl="0" marL="571500" marR="0" rtl="0" algn="l">
              <a:lnSpc>
                <a:spcPct val="150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Forecasting script is looped for every locations &amp; waste types</a:t>
            </a:r>
            <a:endParaRPr sz="2000">
              <a:latin typeface="Times"/>
              <a:ea typeface="Times"/>
              <a:cs typeface="Times"/>
              <a:sym typeface="Times"/>
            </a:endParaRPr>
          </a:p>
          <a:p>
            <a:pPr indent="-546100" lvl="0" marL="571500" marR="0" rtl="0" algn="l">
              <a:lnSpc>
                <a:spcPct val="150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The output of this is stored in a spreadsheet.</a:t>
            </a:r>
            <a:endParaRPr sz="2000">
              <a:latin typeface="Times"/>
              <a:ea typeface="Times"/>
              <a:cs typeface="Times"/>
              <a:sym typeface="Times"/>
            </a:endParaRPr>
          </a:p>
          <a:p>
            <a:pPr indent="0" lvl="0" marL="0" marR="0" rtl="0" algn="l">
              <a:lnSpc>
                <a:spcPct val="150000"/>
              </a:lnSpc>
              <a:spcBef>
                <a:spcPts val="0"/>
              </a:spcBef>
              <a:spcAft>
                <a:spcPts val="0"/>
              </a:spcAft>
              <a:buNone/>
            </a:pPr>
            <a:r>
              <a:rPr b="1" lang="en-US" sz="2400">
                <a:solidFill>
                  <a:schemeClr val="dk1"/>
                </a:solidFill>
                <a:latin typeface="Times"/>
                <a:ea typeface="Times"/>
                <a:cs typeface="Times"/>
                <a:sym typeface="Times"/>
              </a:rPr>
              <a:t>Clustering</a:t>
            </a:r>
            <a:endParaRPr>
              <a:latin typeface="Times"/>
              <a:ea typeface="Times"/>
              <a:cs typeface="Times"/>
              <a:sym typeface="Times"/>
            </a:endParaRPr>
          </a:p>
          <a:p>
            <a:pPr indent="-317500" lvl="0" marL="342900" marR="0" rtl="0" algn="l">
              <a:lnSpc>
                <a:spcPct val="150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Select the points from above spreadsheet based on user input - ‘date’ and ‘waste type’</a:t>
            </a:r>
            <a:endParaRPr sz="2000">
              <a:latin typeface="Times"/>
              <a:ea typeface="Times"/>
              <a:cs typeface="Times"/>
              <a:sym typeface="Times"/>
            </a:endParaRPr>
          </a:p>
          <a:p>
            <a:pPr indent="-317500" lvl="0" marL="342900" marR="0" rtl="0" algn="l">
              <a:lnSpc>
                <a:spcPct val="150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Select the optimum number of clusters based on ‘Elbow Method’ by plotting WCSSE and clusters ‘k’</a:t>
            </a:r>
            <a:endParaRPr sz="2000">
              <a:latin typeface="Times"/>
              <a:ea typeface="Times"/>
              <a:cs typeface="Times"/>
              <a:sym typeface="Times"/>
            </a:endParaRPr>
          </a:p>
          <a:p>
            <a:pPr indent="-317500" lvl="0" marL="34290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a:ea typeface="Times"/>
                <a:cs typeface="Times"/>
                <a:sym typeface="Times"/>
              </a:rPr>
              <a:t>Use that optimum ‘k’ to cluster the locations based on ‘distance’ and ‘predicted fill rate’ into </a:t>
            </a:r>
            <a:r>
              <a:rPr b="1" lang="en-US" sz="2000">
                <a:solidFill>
                  <a:schemeClr val="dk1"/>
                </a:solidFill>
                <a:latin typeface="Times"/>
                <a:ea typeface="Times"/>
                <a:cs typeface="Times"/>
                <a:sym typeface="Times"/>
              </a:rPr>
              <a:t>k</a:t>
            </a:r>
            <a:r>
              <a:rPr lang="en-US" sz="2000">
                <a:solidFill>
                  <a:schemeClr val="dk1"/>
                </a:solidFill>
                <a:latin typeface="Times"/>
                <a:ea typeface="Times"/>
                <a:cs typeface="Times"/>
                <a:sym typeface="Times"/>
              </a:rPr>
              <a:t> cluster</a:t>
            </a:r>
            <a:endParaRPr sz="200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