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9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3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8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9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3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9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2F0A-711F-4401-A017-F060128D1B1A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3C0A-0262-4624-BE3C-DFD275ED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2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11231"/>
          </a:xfrm>
        </p:spPr>
        <p:txBody>
          <a:bodyPr/>
          <a:lstStyle/>
          <a:p>
            <a:pPr algn="ctr"/>
            <a:r>
              <a:rPr lang="en-US" sz="4800" b="1" dirty="0" smtClean="0"/>
              <a:t>JUnit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Java Testing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365760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Introduction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2262" y="972590"/>
            <a:ext cx="11521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JUnit is </a:t>
            </a:r>
            <a:r>
              <a:rPr lang="en-US" dirty="0" smtClean="0"/>
              <a:t>the </a:t>
            </a:r>
            <a:r>
              <a:rPr lang="en-US" dirty="0" smtClean="0"/>
              <a:t>most popular unit </a:t>
            </a:r>
            <a:r>
              <a:rPr lang="en-US" dirty="0"/>
              <a:t>testing framework for Java programming </a:t>
            </a:r>
            <a:r>
              <a:rPr lang="en-US" dirty="0" smtClean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5 is the latest version and main goal is </a:t>
            </a:r>
            <a:r>
              <a:rPr lang="en-US" dirty="0"/>
              <a:t>to leverage features of Java 8 like Lambda expression and </a:t>
            </a:r>
            <a:r>
              <a:rPr lang="en-US" dirty="0" smtClean="0"/>
              <a:t>Streams</a:t>
            </a:r>
          </a:p>
          <a:p>
            <a:r>
              <a:rPr lang="en-US" b="1" dirty="0"/>
              <a:t>Junit modules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Junit Platform</a:t>
            </a:r>
            <a:r>
              <a:rPr lang="en-US" dirty="0"/>
              <a:t>	: The foundation for launching testing frameworks on the JVM. Allows tests to be run form a console launcher or build tools such as Maven or </a:t>
            </a:r>
            <a:r>
              <a:rPr lang="en-US" dirty="0" err="1"/>
              <a:t>Gradle</a:t>
            </a:r>
            <a:r>
              <a:rPr lang="en-US" dirty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Unit Jupiter</a:t>
            </a:r>
            <a:r>
              <a:rPr lang="en-US" dirty="0"/>
              <a:t>	: Programming model for writing tests and extensions to Junit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Junit Vintage</a:t>
            </a:r>
            <a:r>
              <a:rPr lang="en-US" dirty="0"/>
              <a:t>	: Provides a test engine for running Junit 3 and Junit 4 tests.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16625" y="731517"/>
            <a:ext cx="12216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365760"/>
            <a:ext cx="3209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Junit setup in Maven Project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003" y="765870"/>
            <a:ext cx="1241090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Junit-5 dependency in the pom.xml file</a:t>
            </a:r>
          </a:p>
          <a:p>
            <a:pPr lvl="1"/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org.junit.jupiter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junit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altLang="en-US" sz="1600" dirty="0" err="1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jupiter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-engine&lt;/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&gt;5.7.2&lt;/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scope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&gt;test&lt;/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scope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below plugins in the pom.xml file</a:t>
            </a:r>
          </a:p>
          <a:p>
            <a:pPr lvl="1"/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plugin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org.apache.maven.plugins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&gt;maven-surefire-plugin&lt;/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&gt;3.0.0-M5&lt;/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plugin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plugin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600" dirty="0" err="1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org.apache.maven.plugins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&gt;maven-failsafe-plugin&lt;/</a:t>
            </a:r>
            <a:r>
              <a:rPr lang="en-US" altLang="en-US" sz="1600" dirty="0" err="1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&gt;3.0.0-M5&lt;/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altLang="en-US" sz="1600" dirty="0">
                <a:solidFill>
                  <a:srgbClr val="0033B3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plugin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16625" y="731517"/>
            <a:ext cx="12216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365760"/>
            <a:ext cx="1698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Junit </a:t>
            </a:r>
            <a:r>
              <a:rPr lang="en-US" sz="2000" b="1" dirty="0" smtClean="0"/>
              <a:t>Test case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836" y="824059"/>
            <a:ext cx="1196201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unit test is a test of a single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test case is a single test of a single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Test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class in the project create separate Test class with the same package name in test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class name should be </a:t>
            </a:r>
            <a:r>
              <a:rPr lang="en-US" dirty="0"/>
              <a:t>Test*.java, </a:t>
            </a:r>
            <a:r>
              <a:rPr lang="en-US" dirty="0" smtClean="0"/>
              <a:t>*</a:t>
            </a:r>
            <a:r>
              <a:rPr lang="en-US" dirty="0"/>
              <a:t>Test.java, </a:t>
            </a:r>
            <a:r>
              <a:rPr lang="en-US" dirty="0" smtClean="0"/>
              <a:t>*Tests.java</a:t>
            </a:r>
            <a:r>
              <a:rPr lang="en-US" dirty="0"/>
              <a:t>, </a:t>
            </a:r>
            <a:r>
              <a:rPr lang="en-US" dirty="0" smtClean="0"/>
              <a:t>*TestCase.java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Structure of Test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method does below activities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Create required objects of the classes and data for testing.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Invoking the method to be tested and capture results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Validate the result using Assertions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test method doesn’t return anything (void return type)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tests  run correctly, a test method does nothing.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 test fails it throws an </a:t>
            </a:r>
            <a:r>
              <a:rPr lang="en-US" dirty="0" err="1" smtClean="0"/>
              <a:t>AssertFailuedError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16625" y="731517"/>
            <a:ext cx="12216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365760"/>
            <a:ext cx="206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Junit Annotations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836" y="824059"/>
            <a:ext cx="11962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@Test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@BeforeAll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</a:t>
            </a:r>
            <a:r>
              <a:rPr lang="en-US" altLang="en-US" dirty="0" err="1" smtClean="0">
                <a:latin typeface="Arial" panose="020B0604020202020204" pitchFamily="34" charset="0"/>
              </a:rPr>
              <a:t>AfterAll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@BeforeEach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@AfterEach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</a:t>
            </a:r>
            <a:r>
              <a:rPr lang="en-US" altLang="en-US" dirty="0" err="1" smtClean="0">
                <a:latin typeface="Arial" panose="020B0604020202020204" pitchFamily="34" charset="0"/>
              </a:rPr>
              <a:t>ParameterizedTest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</a:t>
            </a:r>
            <a:r>
              <a:rPr lang="en-US" altLang="en-US" dirty="0" err="1" smtClean="0">
                <a:latin typeface="Arial" panose="020B0604020202020204" pitchFamily="34" charset="0"/>
              </a:rPr>
              <a:t>RepeatedTest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@Disabled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</a:t>
            </a:r>
            <a:r>
              <a:rPr lang="en-US" altLang="en-US" dirty="0" err="1" smtClean="0">
                <a:latin typeface="Arial" panose="020B0604020202020204" pitchFamily="34" charset="0"/>
              </a:rPr>
              <a:t>DisplayName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@Tag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@</a:t>
            </a:r>
            <a:r>
              <a:rPr lang="en-US" altLang="en-US" dirty="0" err="1" smtClean="0">
                <a:latin typeface="Arial" panose="020B0604020202020204" pitchFamily="34" charset="0"/>
              </a:rPr>
              <a:t>ExtendWith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6625" y="731517"/>
            <a:ext cx="12216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365760"/>
            <a:ext cx="119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Examples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836" y="824059"/>
            <a:ext cx="11962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Sample Junit Test Cases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Junit test cases with Mockito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Junit test cases with Springboot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6625" y="731517"/>
            <a:ext cx="12216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365760"/>
            <a:ext cx="340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Maven Surefire Test Reporting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836" y="824059"/>
            <a:ext cx="11962015" cy="345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Maven generates report summary in xml format. </a:t>
            </a:r>
            <a:r>
              <a:rPr lang="en-US" dirty="0"/>
              <a:t>R</a:t>
            </a:r>
            <a:r>
              <a:rPr lang="en-US" dirty="0" smtClean="0"/>
              <a:t>eadable </a:t>
            </a:r>
            <a:r>
              <a:rPr lang="en-US" dirty="0"/>
              <a:t>HTML format </a:t>
            </a:r>
            <a:r>
              <a:rPr lang="en-US" dirty="0" smtClean="0"/>
              <a:t>can be generated by </a:t>
            </a:r>
            <a:r>
              <a:rPr lang="en-US" dirty="0"/>
              <a:t>using ‘maven-surefire-report-plugin’</a:t>
            </a:r>
            <a:endParaRPr lang="en-IN" dirty="0"/>
          </a:p>
          <a:p>
            <a:r>
              <a:rPr lang="en-US" sz="1600" b="1" dirty="0"/>
              <a:t>Steps to generate report</a:t>
            </a:r>
            <a:endParaRPr lang="en-IN" sz="1600" b="1" dirty="0"/>
          </a:p>
          <a:p>
            <a:pPr lvl="1"/>
            <a:r>
              <a:rPr lang="en-US" dirty="0" smtClean="0"/>
              <a:t>1. Add </a:t>
            </a:r>
            <a:r>
              <a:rPr lang="en-US" dirty="0"/>
              <a:t>‘maven-surefire-report-plugin’ and ‘maven-</a:t>
            </a:r>
            <a:r>
              <a:rPr lang="en-US" dirty="0" err="1"/>
              <a:t>jxr</a:t>
            </a:r>
            <a:r>
              <a:rPr lang="en-US" dirty="0"/>
              <a:t>-plugin’ plugins under reporting in pom.xml </a:t>
            </a:r>
            <a:endParaRPr lang="en-I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sz="1050" dirty="0">
                <a:solidFill>
                  <a:srgbClr val="0033B3"/>
                </a:solidFill>
                <a:latin typeface="JetBrains Mono"/>
              </a:rPr>
              <a:t>reporting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105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en-US" altLang="en-US" sz="1050" dirty="0">
                <a:solidFill>
                  <a:srgbClr val="0033B3"/>
                </a:solidFill>
                <a:latin typeface="JetBrains Mono"/>
              </a:rPr>
              <a:t>plugins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105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        &lt;</a:t>
            </a:r>
            <a:r>
              <a:rPr lang="en-US" altLang="en-US" sz="1050" dirty="0">
                <a:solidFill>
                  <a:srgbClr val="0033B3"/>
                </a:solidFill>
                <a:latin typeface="JetBrains Mono"/>
              </a:rPr>
              <a:t>plugin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105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            &lt;</a:t>
            </a:r>
            <a:r>
              <a:rPr lang="en-US" altLang="en-US" sz="1050" dirty="0" err="1">
                <a:solidFill>
                  <a:srgbClr val="0033B3"/>
                </a:solidFill>
                <a:latin typeface="JetBrains Mono"/>
              </a:rPr>
              <a:t>groupId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r>
              <a:rPr lang="en-US" altLang="en-US" sz="1050" dirty="0" err="1">
                <a:solidFill>
                  <a:srgbClr val="080808"/>
                </a:solidFill>
                <a:latin typeface="JetBrains Mono"/>
              </a:rPr>
              <a:t>org.apache.maven.plugins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altLang="en-US" sz="1050" dirty="0" err="1">
                <a:solidFill>
                  <a:srgbClr val="0033B3"/>
                </a:solidFill>
                <a:latin typeface="JetBrains Mono"/>
              </a:rPr>
              <a:t>groupId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105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            &lt;</a:t>
            </a:r>
            <a:r>
              <a:rPr lang="en-US" altLang="en-US" sz="1050" dirty="0" err="1">
                <a:solidFill>
                  <a:srgbClr val="0033B3"/>
                </a:solidFill>
                <a:latin typeface="JetBrains Mono"/>
              </a:rPr>
              <a:t>artifactId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&gt;maven-surefire-report-plugin&lt;/</a:t>
            </a:r>
            <a:r>
              <a:rPr lang="en-US" altLang="en-US" sz="1050" dirty="0" err="1">
                <a:solidFill>
                  <a:srgbClr val="0033B3"/>
                </a:solidFill>
                <a:latin typeface="JetBrains Mono"/>
              </a:rPr>
              <a:t>artifactId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105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            &lt;</a:t>
            </a:r>
            <a:r>
              <a:rPr lang="en-US" altLang="en-US" sz="1050" dirty="0">
                <a:solidFill>
                  <a:srgbClr val="0033B3"/>
                </a:solidFill>
                <a:latin typeface="JetBrains Mono"/>
              </a:rPr>
              <a:t>version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&gt;2.22.0&lt;/</a:t>
            </a:r>
            <a:r>
              <a:rPr lang="en-US" altLang="en-US" sz="1050" dirty="0">
                <a:solidFill>
                  <a:srgbClr val="0033B3"/>
                </a:solidFill>
                <a:latin typeface="JetBrains Mono"/>
              </a:rPr>
              <a:t>version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105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        &lt;/</a:t>
            </a:r>
            <a:r>
              <a:rPr lang="en-US" altLang="en-US" sz="1050" dirty="0">
                <a:solidFill>
                  <a:srgbClr val="0033B3"/>
                </a:solidFill>
                <a:latin typeface="JetBrains Mono"/>
              </a:rPr>
              <a:t>plugin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105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    &lt;/</a:t>
            </a:r>
            <a:r>
              <a:rPr lang="en-US" altLang="en-US" sz="1050" dirty="0">
                <a:solidFill>
                  <a:srgbClr val="0033B3"/>
                </a:solidFill>
                <a:latin typeface="JetBrains Mono"/>
              </a:rPr>
              <a:t>plugins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altLang="en-US" sz="105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en-US" altLang="en-US" sz="1050" dirty="0">
                <a:solidFill>
                  <a:srgbClr val="0033B3"/>
                </a:solidFill>
                <a:latin typeface="JetBrains Mono"/>
              </a:rPr>
              <a:t>reporting</a:t>
            </a:r>
            <a:r>
              <a:rPr lang="en-US" altLang="en-US" sz="1050" dirty="0">
                <a:solidFill>
                  <a:srgbClr val="080808"/>
                </a:solidFill>
                <a:latin typeface="JetBrains Mono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dirty="0" smtClean="0"/>
              <a:t>2. Execute </a:t>
            </a:r>
            <a:r>
              <a:rPr lang="en-US" dirty="0"/>
              <a:t>maven site lifecycle </a:t>
            </a:r>
            <a:r>
              <a:rPr lang="en-US" dirty="0" smtClean="0"/>
              <a:t>to generate </a:t>
            </a:r>
            <a:r>
              <a:rPr lang="en-US" dirty="0"/>
              <a:t>report</a:t>
            </a:r>
            <a:r>
              <a:rPr lang="en-US" dirty="0" smtClean="0"/>
              <a:t>.</a:t>
            </a:r>
          </a:p>
          <a:p>
            <a:pPr lvl="1"/>
            <a:endParaRPr lang="en-I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6625" y="731517"/>
            <a:ext cx="12216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46562" y="3773978"/>
            <a:ext cx="3967249" cy="26351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26131" y="3773978"/>
            <a:ext cx="4410594" cy="2635135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265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Courier New</vt:lpstr>
      <vt:lpstr>JetBrains Mono</vt:lpstr>
      <vt:lpstr>Times New Roman</vt:lpstr>
      <vt:lpstr>Office Theme</vt:lpstr>
      <vt:lpstr>Paintbrush Picture</vt:lpstr>
      <vt:lpstr>JUnit  Java Testing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7138</dc:creator>
  <cp:lastModifiedBy>7138</cp:lastModifiedBy>
  <cp:revision>20</cp:revision>
  <dcterms:created xsi:type="dcterms:W3CDTF">2022-11-21T07:02:37Z</dcterms:created>
  <dcterms:modified xsi:type="dcterms:W3CDTF">2022-11-21T12:39:58Z</dcterms:modified>
</cp:coreProperties>
</file>