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0C80-6A78-4E6D-870E-EC85CF877902}" type="datetimeFigureOut">
              <a:rPr lang="en-IN" smtClean="0"/>
              <a:t>30-09-2020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2F0C-A27B-4B13-A714-0D21CD44E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98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0C80-6A78-4E6D-870E-EC85CF877902}" type="datetimeFigureOut">
              <a:rPr lang="en-IN" smtClean="0"/>
              <a:t>30-09-2020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2F0C-A27B-4B13-A714-0D21CD44E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156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0C80-6A78-4E6D-870E-EC85CF877902}" type="datetimeFigureOut">
              <a:rPr lang="en-IN" smtClean="0"/>
              <a:t>30-09-2020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2F0C-A27B-4B13-A714-0D21CD44E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711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0C80-6A78-4E6D-870E-EC85CF877902}" type="datetimeFigureOut">
              <a:rPr lang="en-IN" smtClean="0"/>
              <a:t>30-09-2020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2F0C-A27B-4B13-A714-0D21CD44E76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4845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0C80-6A78-4E6D-870E-EC85CF877902}" type="datetimeFigureOut">
              <a:rPr lang="en-IN" smtClean="0"/>
              <a:t>30-09-2020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2F0C-A27B-4B13-A714-0D21CD44E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982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0C80-6A78-4E6D-870E-EC85CF877902}" type="datetimeFigureOut">
              <a:rPr lang="en-IN" smtClean="0"/>
              <a:t>30-09-2020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2F0C-A27B-4B13-A714-0D21CD44E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608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0C80-6A78-4E6D-870E-EC85CF877902}" type="datetimeFigureOut">
              <a:rPr lang="en-IN" smtClean="0"/>
              <a:t>30-09-2020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2F0C-A27B-4B13-A714-0D21CD44E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597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0C80-6A78-4E6D-870E-EC85CF877902}" type="datetimeFigureOut">
              <a:rPr lang="en-IN" smtClean="0"/>
              <a:t>30-09-2020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2F0C-A27B-4B13-A714-0D21CD44E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575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0C80-6A78-4E6D-870E-EC85CF877902}" type="datetimeFigureOut">
              <a:rPr lang="en-IN" smtClean="0"/>
              <a:t>30-09-2020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2F0C-A27B-4B13-A714-0D21CD44E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239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0C80-6A78-4E6D-870E-EC85CF877902}" type="datetimeFigureOut">
              <a:rPr lang="en-IN" smtClean="0"/>
              <a:t>30-09-2020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2F0C-A27B-4B13-A714-0D21CD44E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12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0C80-6A78-4E6D-870E-EC85CF877902}" type="datetimeFigureOut">
              <a:rPr lang="en-IN" smtClean="0"/>
              <a:t>30-09-2020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2F0C-A27B-4B13-A714-0D21CD44E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317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0C80-6A78-4E6D-870E-EC85CF877902}" type="datetimeFigureOut">
              <a:rPr lang="en-IN" smtClean="0"/>
              <a:t>30-09-2020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2F0C-A27B-4B13-A714-0D21CD44E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828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0C80-6A78-4E6D-870E-EC85CF877902}" type="datetimeFigureOut">
              <a:rPr lang="en-IN" smtClean="0"/>
              <a:t>30-09-2020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2F0C-A27B-4B13-A714-0D21CD44E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947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0C80-6A78-4E6D-870E-EC85CF877902}" type="datetimeFigureOut">
              <a:rPr lang="en-IN" smtClean="0"/>
              <a:t>30-09-2020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2F0C-A27B-4B13-A714-0D21CD44E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21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0C80-6A78-4E6D-870E-EC85CF877902}" type="datetimeFigureOut">
              <a:rPr lang="en-IN" smtClean="0"/>
              <a:t>30-09-2020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2F0C-A27B-4B13-A714-0D21CD44E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994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0C80-6A78-4E6D-870E-EC85CF877902}" type="datetimeFigureOut">
              <a:rPr lang="en-IN" smtClean="0"/>
              <a:t>30-09-2020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2F0C-A27B-4B13-A714-0D21CD44E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382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0C80-6A78-4E6D-870E-EC85CF877902}" type="datetimeFigureOut">
              <a:rPr lang="en-IN" smtClean="0"/>
              <a:t>30-09-2020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2F0C-A27B-4B13-A714-0D21CD44E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71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9050C80-6A78-4E6D-870E-EC85CF877902}" type="datetimeFigureOut">
              <a:rPr lang="en-IN" smtClean="0"/>
              <a:t>30-09-2020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E2F0C-A27B-4B13-A714-0D21CD44E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8862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perator-precedence_grammar" TargetMode="External"/><Relationship Id="rId2" Type="http://schemas.openxmlformats.org/officeDocument/2006/relationships/hyperlink" Target="https://en.wikipedia.org/wiki/Bottom-up_pars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6C480-5008-4C27-81AA-72C92FC5B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6645" y="1149569"/>
            <a:ext cx="10875146" cy="2516908"/>
          </a:xfrm>
        </p:spPr>
        <p:txBody>
          <a:bodyPr>
            <a:normAutofit fontScale="90000"/>
          </a:bodyPr>
          <a:lstStyle/>
          <a:p>
            <a:r>
              <a:rPr lang="en-IN" sz="8000" b="0" spc="-90" dirty="0">
                <a:solidFill>
                  <a:schemeClr val="tx1"/>
                </a:solidFill>
                <a:latin typeface="Verdana"/>
                <a:cs typeface="Verdana"/>
              </a:rPr>
              <a:t>Operator </a:t>
            </a:r>
            <a:r>
              <a:rPr lang="en-IN" sz="8000" b="0" spc="215" dirty="0">
                <a:solidFill>
                  <a:schemeClr val="tx1"/>
                </a:solidFill>
                <a:latin typeface="Verdana"/>
                <a:cs typeface="Verdana"/>
              </a:rPr>
              <a:t>Preced</a:t>
            </a:r>
            <a:r>
              <a:rPr lang="en-IN" sz="8000" b="0" spc="204" dirty="0">
                <a:solidFill>
                  <a:schemeClr val="tx1"/>
                </a:solidFill>
                <a:latin typeface="Verdana"/>
                <a:cs typeface="Verdana"/>
              </a:rPr>
              <a:t>e</a:t>
            </a:r>
            <a:r>
              <a:rPr lang="en-IN" sz="8000" b="0" spc="315" dirty="0">
                <a:solidFill>
                  <a:schemeClr val="tx1"/>
                </a:solidFill>
                <a:latin typeface="Verdana"/>
                <a:cs typeface="Verdana"/>
              </a:rPr>
              <a:t>nce  </a:t>
            </a:r>
            <a:r>
              <a:rPr lang="en-IN" sz="8000" b="0" spc="-315" dirty="0">
                <a:solidFill>
                  <a:schemeClr val="tx1"/>
                </a:solidFill>
                <a:latin typeface="Verdana"/>
                <a:cs typeface="Verdana"/>
              </a:rPr>
              <a:t>Parser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946838-752E-4E88-9C97-2276F56B1F47}"/>
              </a:ext>
            </a:extLst>
          </p:cNvPr>
          <p:cNvSpPr txBox="1"/>
          <p:nvPr/>
        </p:nvSpPr>
        <p:spPr>
          <a:xfrm>
            <a:off x="9729926" y="3666477"/>
            <a:ext cx="2343705" cy="2618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Gokul K</a:t>
            </a:r>
          </a:p>
          <a:p>
            <a:r>
              <a:rPr lang="en-US" dirty="0"/>
              <a:t>                                                                                                          Gokul </a:t>
            </a:r>
            <a:r>
              <a:rPr lang="en-US" dirty="0" err="1"/>
              <a:t>kannan</a:t>
            </a:r>
            <a:r>
              <a:rPr lang="en-US" dirty="0"/>
              <a:t> T</a:t>
            </a:r>
          </a:p>
          <a:p>
            <a:r>
              <a:rPr lang="en-IN" dirty="0"/>
              <a:t>                                                                                                                Gowtham SS</a:t>
            </a:r>
          </a:p>
          <a:p>
            <a:r>
              <a:rPr lang="en-IN" dirty="0"/>
              <a:t>                                                                                                           Guru Prasath D</a:t>
            </a:r>
          </a:p>
          <a:p>
            <a:r>
              <a:rPr lang="en-IN" dirty="0"/>
              <a:t>                                                                                                               Hariharan M</a:t>
            </a:r>
          </a:p>
        </p:txBody>
      </p:sp>
    </p:spTree>
    <p:extLst>
      <p:ext uri="{BB962C8B-B14F-4D97-AF65-F5344CB8AC3E}">
        <p14:creationId xmlns:p14="http://schemas.microsoft.com/office/powerpoint/2010/main" val="1694916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6FBB1D-8379-47DE-9E48-09CAD0F30D42}"/>
              </a:ext>
            </a:extLst>
          </p:cNvPr>
          <p:cNvSpPr txBox="1"/>
          <p:nvPr/>
        </p:nvSpPr>
        <p:spPr>
          <a:xfrm>
            <a:off x="408372" y="603683"/>
            <a:ext cx="99785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0" i="0" dirty="0">
                <a:effectLst/>
                <a:latin typeface="Linux Libertine"/>
              </a:rPr>
              <a:t>Operator-precedence parser</a:t>
            </a:r>
          </a:p>
          <a:p>
            <a:endParaRPr lang="en-IN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165273-1C30-4870-B263-D832F1906CB8}"/>
              </a:ext>
            </a:extLst>
          </p:cNvPr>
          <p:cNvSpPr txBox="1"/>
          <p:nvPr/>
        </p:nvSpPr>
        <p:spPr>
          <a:xfrm>
            <a:off x="1244353" y="2205860"/>
            <a:ext cx="970329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Arial" panose="020B0604020202020204" pitchFamily="34" charset="0"/>
              </a:rPr>
              <a:t>operator precedence </a:t>
            </a:r>
            <a:r>
              <a:rPr lang="en-US" sz="2400" b="1" i="0" dirty="0">
                <a:effectLst/>
                <a:latin typeface="Arial" panose="020B0604020202020204" pitchFamily="34" charset="0"/>
              </a:rPr>
              <a:t>parser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 is a 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  <a:hlinkClick r:id="rId2" tooltip="Bottom-up pars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bottom-up parser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 that interprets an </a:t>
            </a:r>
            <a:r>
              <a:rPr lang="en-US" sz="2400" b="0" i="0" u="sng" dirty="0"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operator-precedence grammar</a:t>
            </a:r>
            <a:endParaRPr lang="en-US" sz="2400" b="0" i="0" u="sng" dirty="0"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0" i="0" u="sng" dirty="0"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Arial" panose="020B0604020202020204" pitchFamily="34" charset="0"/>
              </a:rPr>
              <a:t>operator precedence </a:t>
            </a:r>
            <a:r>
              <a:rPr lang="en-US" sz="2400" b="0" i="0" dirty="0">
                <a:effectLst/>
                <a:latin typeface="Roboto"/>
              </a:rPr>
              <a:t>grammar have the restriction that no production has either an empty right-hand side (null productions) or two adjacent non-terminals in its right-hand side.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effectLst/>
                <a:latin typeface="Roboto"/>
              </a:rPr>
              <a:t>Ambiguous grammars are</a:t>
            </a:r>
            <a:r>
              <a:rPr lang="en-US" sz="2400" b="0" i="1" dirty="0">
                <a:effectLst/>
                <a:latin typeface="Roboto"/>
              </a:rPr>
              <a:t> </a:t>
            </a:r>
            <a:r>
              <a:rPr lang="en-US" sz="2400" b="0" dirty="0">
                <a:effectLst/>
                <a:latin typeface="Roboto"/>
              </a:rPr>
              <a:t>not</a:t>
            </a:r>
            <a:r>
              <a:rPr lang="en-US" sz="2400" b="0" i="1" dirty="0">
                <a:effectLst/>
                <a:latin typeface="Roboto"/>
              </a:rPr>
              <a:t> </a:t>
            </a:r>
            <a:r>
              <a:rPr lang="en-US" sz="2400" b="0" dirty="0">
                <a:effectLst/>
                <a:latin typeface="Roboto"/>
              </a:rPr>
              <a:t>allowed</a:t>
            </a:r>
            <a:r>
              <a:rPr lang="en-US" sz="2400" b="0" i="0" dirty="0">
                <a:effectLst/>
                <a:latin typeface="Roboto"/>
              </a:rPr>
              <a:t> in any parser except operator precedence parser.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i="0" u="sng" dirty="0"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0572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E5A703F0-351A-4F75-8469-E3F724A517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95021" y="603417"/>
            <a:ext cx="50793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300" dirty="0">
                <a:solidFill>
                  <a:srgbClr val="EBEBEB"/>
                </a:solidFill>
                <a:latin typeface="Verdana"/>
                <a:cs typeface="Verdana"/>
              </a:rPr>
              <a:t>To </a:t>
            </a:r>
            <a:r>
              <a:rPr sz="4200" b="0" spc="-135" dirty="0">
                <a:solidFill>
                  <a:srgbClr val="EBEBEB"/>
                </a:solidFill>
                <a:latin typeface="Verdana"/>
                <a:cs typeface="Verdana"/>
              </a:rPr>
              <a:t>Find </a:t>
            </a:r>
            <a:r>
              <a:rPr sz="4200" b="0" spc="-225" dirty="0">
                <a:solidFill>
                  <a:srgbClr val="EBEBEB"/>
                </a:solidFill>
                <a:latin typeface="Verdana"/>
                <a:cs typeface="Verdana"/>
              </a:rPr>
              <a:t>The</a:t>
            </a:r>
            <a:r>
              <a:rPr sz="4200" b="0" spc="-600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4200" b="0" spc="-65" dirty="0">
                <a:solidFill>
                  <a:srgbClr val="EBEBEB"/>
                </a:solidFill>
                <a:latin typeface="Verdana"/>
                <a:cs typeface="Verdana"/>
              </a:rPr>
              <a:t>Handles</a:t>
            </a:r>
            <a:endParaRPr sz="4200" dirty="0">
              <a:latin typeface="Verdana"/>
              <a:cs typeface="Verdana"/>
            </a:endParaRP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50307367-0EF3-4093-AAF6-1B9638EC069F}"/>
              </a:ext>
            </a:extLst>
          </p:cNvPr>
          <p:cNvSpPr txBox="1"/>
          <p:nvPr/>
        </p:nvSpPr>
        <p:spPr>
          <a:xfrm>
            <a:off x="887526" y="1468985"/>
            <a:ext cx="10884264" cy="2515496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520065" marR="1408430" indent="-457200">
              <a:lnSpc>
                <a:spcPct val="80000"/>
              </a:lnSpc>
              <a:spcBef>
                <a:spcPts val="509"/>
              </a:spcBef>
              <a:buClr>
                <a:srgbClr val="ACD333"/>
              </a:buClr>
              <a:buSzPct val="79411"/>
              <a:buAutoNum type="arabicPeriod"/>
              <a:tabLst>
                <a:tab pos="520065" algn="l"/>
                <a:tab pos="520700" algn="l"/>
              </a:tabLst>
            </a:pP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Scan</a:t>
            </a:r>
            <a:r>
              <a:rPr sz="24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4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5" dirty="0">
                <a:solidFill>
                  <a:srgbClr val="FFFFFF"/>
                </a:solidFill>
                <a:latin typeface="Verdana"/>
                <a:cs typeface="Verdana"/>
              </a:rPr>
              <a:t>string</a:t>
            </a:r>
            <a:r>
              <a:rPr sz="24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65" dirty="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sz="2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Verdana"/>
                <a:cs typeface="Verdana"/>
              </a:rPr>
              <a:t>left</a:t>
            </a:r>
            <a:r>
              <a:rPr sz="24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Verdana"/>
                <a:cs typeface="Verdana"/>
              </a:rPr>
              <a:t>end</a:t>
            </a:r>
            <a:r>
              <a:rPr sz="24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90" dirty="0">
                <a:solidFill>
                  <a:srgbClr val="FFFFFF"/>
                </a:solidFill>
                <a:latin typeface="Verdana"/>
                <a:cs typeface="Verdana"/>
              </a:rPr>
              <a:t>until</a:t>
            </a:r>
            <a:r>
              <a:rPr sz="24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4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45" dirty="0">
                <a:solidFill>
                  <a:srgbClr val="FFFFFF"/>
                </a:solidFill>
                <a:latin typeface="Verdana"/>
                <a:cs typeface="Verdana"/>
              </a:rPr>
              <a:t>first</a:t>
            </a:r>
            <a:r>
              <a:rPr sz="2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352" baseline="25252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400" spc="-235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r>
              <a:rPr sz="24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75" dirty="0">
                <a:solidFill>
                  <a:srgbClr val="FFFFFF"/>
                </a:solidFill>
                <a:latin typeface="Verdana"/>
                <a:cs typeface="Verdana"/>
              </a:rPr>
              <a:t>is  </a:t>
            </a:r>
            <a:r>
              <a:rPr sz="2400" spc="5" dirty="0">
                <a:solidFill>
                  <a:srgbClr val="FFFFFF"/>
                </a:solidFill>
                <a:latin typeface="Verdana"/>
                <a:cs typeface="Verdana"/>
              </a:rPr>
              <a:t>encountered.</a:t>
            </a:r>
            <a:endParaRPr sz="2400" dirty="0">
              <a:latin typeface="Verdana"/>
              <a:cs typeface="Verdana"/>
            </a:endParaRPr>
          </a:p>
          <a:p>
            <a:pPr marL="520065" marR="143510" indent="-457200">
              <a:lnSpc>
                <a:spcPts val="1630"/>
              </a:lnSpc>
              <a:spcBef>
                <a:spcPts val="985"/>
              </a:spcBef>
              <a:buClr>
                <a:srgbClr val="ACD333"/>
              </a:buClr>
              <a:buSzPct val="79411"/>
              <a:buAutoNum type="arabicPeriod"/>
              <a:tabLst>
                <a:tab pos="520065" algn="l"/>
                <a:tab pos="520700" algn="l"/>
              </a:tabLst>
            </a:pPr>
            <a:r>
              <a:rPr sz="2400" spc="-75" dirty="0">
                <a:solidFill>
                  <a:srgbClr val="FFFFFF"/>
                </a:solidFill>
                <a:latin typeface="Verdana"/>
                <a:cs typeface="Verdana"/>
              </a:rPr>
              <a:t>Then</a:t>
            </a:r>
            <a:r>
              <a:rPr sz="2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Verdana"/>
                <a:cs typeface="Verdana"/>
              </a:rPr>
              <a:t>scan</a:t>
            </a:r>
            <a:r>
              <a:rPr sz="2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Verdana"/>
                <a:cs typeface="Verdana"/>
              </a:rPr>
              <a:t>backwards</a:t>
            </a:r>
            <a:r>
              <a:rPr sz="2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Verdana"/>
                <a:cs typeface="Verdana"/>
              </a:rPr>
              <a:t>(to</a:t>
            </a:r>
            <a:r>
              <a:rPr sz="2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4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Verdana"/>
                <a:cs typeface="Verdana"/>
              </a:rPr>
              <a:t>left)</a:t>
            </a:r>
            <a:r>
              <a:rPr sz="24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Verdana"/>
                <a:cs typeface="Verdana"/>
              </a:rPr>
              <a:t>over</a:t>
            </a:r>
            <a:r>
              <a:rPr sz="24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any</a:t>
            </a:r>
            <a:r>
              <a:rPr sz="2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204" dirty="0">
                <a:solidFill>
                  <a:srgbClr val="FFFFFF"/>
                </a:solidFill>
                <a:latin typeface="Verdana"/>
                <a:cs typeface="Verdana"/>
              </a:rPr>
              <a:t>=·</a:t>
            </a:r>
            <a:r>
              <a:rPr sz="2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90" dirty="0">
                <a:solidFill>
                  <a:srgbClr val="FFFFFF"/>
                </a:solidFill>
                <a:latin typeface="Verdana"/>
                <a:cs typeface="Verdana"/>
              </a:rPr>
              <a:t>until</a:t>
            </a:r>
            <a:r>
              <a:rPr sz="2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4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229" dirty="0">
                <a:solidFill>
                  <a:srgbClr val="FFFFFF"/>
                </a:solidFill>
                <a:latin typeface="Verdana"/>
                <a:cs typeface="Verdana"/>
              </a:rPr>
              <a:t>&lt;</a:t>
            </a:r>
            <a:r>
              <a:rPr sz="2400" spc="-345" baseline="25252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400" spc="-330" baseline="2525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2400" spc="-17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00" spc="-175" dirty="0">
                <a:solidFill>
                  <a:srgbClr val="FFFFFF"/>
                </a:solidFill>
                <a:latin typeface="Verdana"/>
                <a:cs typeface="Verdana"/>
              </a:rPr>
              <a:t>s </a:t>
            </a:r>
            <a:r>
              <a:rPr lang="en-US" sz="2400" spc="-175" dirty="0">
                <a:solidFill>
                  <a:srgbClr val="FFFFFF"/>
                </a:solidFill>
                <a:latin typeface="Verdana"/>
                <a:cs typeface="Verdana"/>
              </a:rPr>
              <a:t>encountered</a:t>
            </a:r>
          </a:p>
          <a:p>
            <a:pPr marL="520065" marR="143510" indent="-457200">
              <a:lnSpc>
                <a:spcPts val="1630"/>
              </a:lnSpc>
              <a:spcBef>
                <a:spcPts val="985"/>
              </a:spcBef>
              <a:buClr>
                <a:srgbClr val="ACD333"/>
              </a:buClr>
              <a:buSzPct val="79411"/>
              <a:buAutoNum type="arabicPeriod"/>
              <a:tabLst>
                <a:tab pos="520065" algn="l"/>
                <a:tab pos="520700" algn="l"/>
              </a:tabLst>
            </a:pPr>
            <a:endParaRPr lang="en-US" sz="2400" spc="-175" dirty="0">
              <a:solidFill>
                <a:srgbClr val="FFFFFF"/>
              </a:solidFill>
              <a:latin typeface="Verdana"/>
              <a:cs typeface="Verdana"/>
            </a:endParaRPr>
          </a:p>
          <a:p>
            <a:pPr marL="520065" indent="-457200">
              <a:lnSpc>
                <a:spcPts val="1835"/>
              </a:lnSpc>
              <a:spcBef>
                <a:spcPts val="605"/>
              </a:spcBef>
              <a:buClr>
                <a:srgbClr val="ACD333"/>
              </a:buClr>
              <a:buSzPct val="79411"/>
              <a:buAutoNum type="arabicPeriod"/>
              <a:tabLst>
                <a:tab pos="520065" algn="l"/>
                <a:tab pos="520700" algn="l"/>
              </a:tabLst>
            </a:pPr>
            <a:r>
              <a:rPr lang="en-US" sz="2400" spc="-8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lang="en-US" sz="24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00" spc="25" dirty="0">
                <a:solidFill>
                  <a:srgbClr val="FFFFFF"/>
                </a:solidFill>
                <a:latin typeface="Verdana"/>
                <a:cs typeface="Verdana"/>
              </a:rPr>
              <a:t>handle</a:t>
            </a:r>
            <a:r>
              <a:rPr lang="en-US" sz="24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00" spc="-15" dirty="0">
                <a:solidFill>
                  <a:srgbClr val="FFFFFF"/>
                </a:solidFill>
                <a:latin typeface="Verdana"/>
                <a:cs typeface="Verdana"/>
              </a:rPr>
              <a:t>contains</a:t>
            </a:r>
            <a:r>
              <a:rPr lang="en-US" sz="2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00" spc="-40" dirty="0">
                <a:solidFill>
                  <a:srgbClr val="FFFFFF"/>
                </a:solidFill>
                <a:latin typeface="Verdana"/>
                <a:cs typeface="Verdana"/>
              </a:rPr>
              <a:t>everything</a:t>
            </a:r>
            <a:r>
              <a:rPr lang="en-US" sz="24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00" spc="-1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lang="en-US" sz="24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00" spc="-45" dirty="0">
                <a:solidFill>
                  <a:srgbClr val="FFFFFF"/>
                </a:solidFill>
                <a:latin typeface="Verdana"/>
                <a:cs typeface="Verdana"/>
              </a:rPr>
              <a:t>left</a:t>
            </a:r>
            <a:r>
              <a:rPr lang="en-US" sz="24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00" spc="1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lang="en-US" sz="24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lang="en-US" sz="24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00" spc="-145" dirty="0">
                <a:solidFill>
                  <a:srgbClr val="FFFFFF"/>
                </a:solidFill>
                <a:latin typeface="Verdana"/>
                <a:cs typeface="Verdana"/>
              </a:rPr>
              <a:t>first</a:t>
            </a:r>
            <a:r>
              <a:rPr lang="en-US" sz="2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00" spc="-345" baseline="25252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lang="en-US" sz="2400" spc="-229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r>
              <a:rPr lang="en-US" sz="24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00" spc="6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lang="en-US" sz="2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00" spc="-1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</a:p>
          <a:p>
            <a:pPr marL="520065" indent="-457200">
              <a:lnSpc>
                <a:spcPts val="1835"/>
              </a:lnSpc>
              <a:spcBef>
                <a:spcPts val="605"/>
              </a:spcBef>
              <a:buClr>
                <a:srgbClr val="ACD333"/>
              </a:buClr>
              <a:buSzPct val="79411"/>
              <a:buAutoNum type="arabicPeriod"/>
              <a:tabLst>
                <a:tab pos="520065" algn="l"/>
                <a:tab pos="520700" algn="l"/>
              </a:tabLst>
            </a:pPr>
            <a:endParaRPr lang="en-US" sz="2400" dirty="0">
              <a:latin typeface="Verdana"/>
              <a:cs typeface="Verdana"/>
            </a:endParaRPr>
          </a:p>
          <a:p>
            <a:pPr marL="520065">
              <a:lnSpc>
                <a:spcPts val="1835"/>
              </a:lnSpc>
            </a:pPr>
            <a:r>
              <a:rPr lang="en-US" sz="2400" spc="-2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lang="en-US" sz="2400" spc="-75" dirty="0">
                <a:solidFill>
                  <a:srgbClr val="FFFFFF"/>
                </a:solidFill>
                <a:latin typeface="Verdana"/>
                <a:cs typeface="Verdana"/>
              </a:rPr>
              <a:t>right </a:t>
            </a:r>
            <a:r>
              <a:rPr lang="en-US" sz="2400" spc="1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lang="en-US" sz="2400" spc="-2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lang="en-US" sz="2400" spc="-229" dirty="0">
                <a:solidFill>
                  <a:srgbClr val="FFFFFF"/>
                </a:solidFill>
                <a:latin typeface="Verdana"/>
                <a:cs typeface="Verdana"/>
              </a:rPr>
              <a:t>&lt;</a:t>
            </a:r>
            <a:r>
              <a:rPr lang="en-US" sz="2400" spc="-345" baseline="25252" dirty="0">
                <a:solidFill>
                  <a:srgbClr val="FFFFFF"/>
                </a:solidFill>
                <a:latin typeface="Verdana"/>
                <a:cs typeface="Verdana"/>
              </a:rPr>
              <a:t>. </a:t>
            </a:r>
            <a:r>
              <a:rPr lang="en-US" sz="2400" spc="-17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lang="en-US" sz="2400" spc="-3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400" spc="5" dirty="0">
                <a:solidFill>
                  <a:srgbClr val="FFFFFF"/>
                </a:solidFill>
                <a:latin typeface="Verdana"/>
                <a:cs typeface="Verdana"/>
              </a:rPr>
              <a:t>encountered.</a:t>
            </a:r>
            <a:endParaRPr lang="en-US" sz="2400" dirty="0">
              <a:latin typeface="Verdana"/>
              <a:cs typeface="Verdana"/>
            </a:endParaRPr>
          </a:p>
          <a:p>
            <a:pPr marL="520065" marR="143510" indent="-457200">
              <a:lnSpc>
                <a:spcPts val="1630"/>
              </a:lnSpc>
              <a:spcBef>
                <a:spcPts val="985"/>
              </a:spcBef>
              <a:buClr>
                <a:srgbClr val="ACD333"/>
              </a:buClr>
              <a:buSzPct val="79411"/>
              <a:buAutoNum type="arabicPeriod"/>
              <a:tabLst>
                <a:tab pos="520065" algn="l"/>
                <a:tab pos="520700" algn="l"/>
              </a:tabLst>
            </a:pPr>
            <a:endParaRPr sz="2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524585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CC85CD87-1211-4118-99B3-61B9EA5B1D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3676" y="473709"/>
            <a:ext cx="883777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solidFill>
                  <a:srgbClr val="EBEBEB"/>
                </a:solidFill>
                <a:latin typeface="Verdana"/>
                <a:cs typeface="Verdana"/>
              </a:rPr>
              <a:t>Operator</a:t>
            </a:r>
            <a:r>
              <a:rPr sz="4400" b="0" spc="-520" dirty="0">
                <a:solidFill>
                  <a:srgbClr val="EBEBEB"/>
                </a:solidFill>
                <a:latin typeface="Verdana"/>
                <a:cs typeface="Verdana"/>
              </a:rPr>
              <a:t>-</a:t>
            </a:r>
            <a:r>
              <a:rPr sz="4400" b="0" spc="-114" dirty="0">
                <a:solidFill>
                  <a:srgbClr val="EBEBEB"/>
                </a:solidFill>
                <a:latin typeface="Verdana"/>
                <a:cs typeface="Verdana"/>
              </a:rPr>
              <a:t>Pr</a:t>
            </a:r>
            <a:r>
              <a:rPr sz="4400" b="0" spc="-145" dirty="0">
                <a:solidFill>
                  <a:srgbClr val="EBEBEB"/>
                </a:solidFill>
                <a:latin typeface="Verdana"/>
                <a:cs typeface="Verdana"/>
              </a:rPr>
              <a:t>e</a:t>
            </a:r>
            <a:r>
              <a:rPr sz="4400" b="0" spc="305" dirty="0">
                <a:solidFill>
                  <a:srgbClr val="EBEBEB"/>
                </a:solidFill>
                <a:latin typeface="Verdana"/>
                <a:cs typeface="Verdana"/>
              </a:rPr>
              <a:t>ced</a:t>
            </a:r>
            <a:r>
              <a:rPr sz="4400" b="0" spc="300" dirty="0">
                <a:solidFill>
                  <a:srgbClr val="EBEBEB"/>
                </a:solidFill>
                <a:latin typeface="Verdana"/>
                <a:cs typeface="Verdana"/>
              </a:rPr>
              <a:t>e</a:t>
            </a:r>
            <a:r>
              <a:rPr sz="4400" b="0" spc="185" dirty="0">
                <a:solidFill>
                  <a:srgbClr val="EBEBEB"/>
                </a:solidFill>
                <a:latin typeface="Verdana"/>
                <a:cs typeface="Verdana"/>
              </a:rPr>
              <a:t>nce</a:t>
            </a:r>
            <a:r>
              <a:rPr sz="4200" b="0" spc="185" dirty="0">
                <a:solidFill>
                  <a:srgbClr val="EBEBEB"/>
                </a:solidFill>
                <a:latin typeface="Verdana"/>
                <a:cs typeface="Verdana"/>
              </a:rPr>
              <a:t>  </a:t>
            </a:r>
            <a:r>
              <a:rPr sz="4200" b="0" spc="-130" dirty="0">
                <a:solidFill>
                  <a:srgbClr val="EBEBEB"/>
                </a:solidFill>
                <a:latin typeface="Verdana"/>
                <a:cs typeface="Verdana"/>
              </a:rPr>
              <a:t>Relations</a:t>
            </a:r>
            <a:endParaRPr sz="4200" dirty="0">
              <a:latin typeface="Verdana"/>
              <a:cs typeface="Verdana"/>
            </a:endParaRPr>
          </a:p>
        </p:txBody>
      </p:sp>
      <p:graphicFrame>
        <p:nvGraphicFramePr>
          <p:cNvPr id="173" name="object 171">
            <a:extLst>
              <a:ext uri="{FF2B5EF4-FFF2-40B4-BE49-F238E27FC236}">
                <a16:creationId xmlns:a16="http://schemas.microsoft.com/office/drawing/2014/main" id="{D230F4B9-CB0F-4D3B-9478-7DB5212AB9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98709"/>
              </p:ext>
            </p:extLst>
          </p:nvPr>
        </p:nvGraphicFramePr>
        <p:xfrm>
          <a:off x="1454796" y="1420317"/>
          <a:ext cx="7520526" cy="49639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1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3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3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07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07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30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07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99246">
                <a:tc grid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1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50"/>
                        </a:lnSpc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+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50"/>
                        </a:lnSpc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850"/>
                        </a:lnSpc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*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50"/>
                        </a:lnSpc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/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ts val="2850"/>
                        </a:lnSpc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^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ts val="2850"/>
                        </a:lnSpc>
                      </a:pPr>
                      <a:r>
                        <a:rPr sz="2400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850"/>
                        </a:lnSpc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5745" algn="r">
                        <a:lnSpc>
                          <a:spcPts val="2850"/>
                        </a:lnSpc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9075" algn="r">
                        <a:lnSpc>
                          <a:spcPts val="2850"/>
                        </a:lnSpc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$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152">
                <a:tc>
                  <a:txBody>
                    <a:bodyPr/>
                    <a:lstStyle/>
                    <a:p>
                      <a:pPr algn="ctr">
                        <a:lnSpc>
                          <a:spcPts val="2850"/>
                        </a:lnSpc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+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3600" spc="-7" baseline="-1620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endParaRPr sz="3600" baseline="-1620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3600" spc="-7" baseline="-1620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endParaRPr sz="3600" baseline="-1620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130"/>
                        </a:lnSpc>
                      </a:pPr>
                      <a:r>
                        <a:rPr sz="3600" spc="-7" baseline="-1620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130"/>
                        </a:lnSpc>
                      </a:pPr>
                      <a:r>
                        <a:rPr sz="3600" spc="-7" baseline="-1620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ts val="2130"/>
                        </a:lnSpc>
                      </a:pPr>
                      <a:r>
                        <a:rPr sz="3600" spc="-7" baseline="-1620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2130"/>
                        </a:lnSpc>
                      </a:pPr>
                      <a:r>
                        <a:rPr sz="3600" spc="-7" baseline="-1620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3600" spc="-7" baseline="-1620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4150" algn="r">
                        <a:lnSpc>
                          <a:spcPts val="2130"/>
                        </a:lnSpc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3600" baseline="-1620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endParaRPr sz="3600" baseline="-1620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4150" algn="r">
                        <a:lnSpc>
                          <a:spcPts val="2130"/>
                        </a:lnSpc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3600" baseline="-1620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endParaRPr sz="3600" baseline="-1620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152">
                <a:tc>
                  <a:txBody>
                    <a:bodyPr/>
                    <a:lstStyle/>
                    <a:p>
                      <a:pPr algn="ctr">
                        <a:lnSpc>
                          <a:spcPts val="2850"/>
                        </a:lnSpc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3600" spc="-7" baseline="-1620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endParaRPr sz="3600" baseline="-1620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3600" spc="-7" baseline="-1620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endParaRPr sz="3600" baseline="-1620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130"/>
                        </a:lnSpc>
                      </a:pPr>
                      <a:r>
                        <a:rPr sz="3600" spc="-7" baseline="-1620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130"/>
                        </a:lnSpc>
                      </a:pPr>
                      <a:r>
                        <a:rPr sz="3600" spc="-7" baseline="-1620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ts val="2130"/>
                        </a:lnSpc>
                      </a:pPr>
                      <a:r>
                        <a:rPr sz="3600" spc="-7" baseline="-1620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2130"/>
                        </a:lnSpc>
                      </a:pPr>
                      <a:r>
                        <a:rPr sz="3600" spc="-7" baseline="-1620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3600" spc="-7" baseline="-1620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4150" algn="r">
                        <a:lnSpc>
                          <a:spcPts val="2130"/>
                        </a:lnSpc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3600" baseline="-1620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endParaRPr sz="3600" baseline="-16203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4150" algn="r">
                        <a:lnSpc>
                          <a:spcPts val="2130"/>
                        </a:lnSpc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3600" baseline="-1620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endParaRPr sz="3600" baseline="-1620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390">
                <a:tc>
                  <a:txBody>
                    <a:bodyPr/>
                    <a:lstStyle/>
                    <a:p>
                      <a:pPr algn="ctr">
                        <a:lnSpc>
                          <a:spcPts val="2850"/>
                        </a:lnSpc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*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3600" spc="-7" baseline="-1620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endParaRPr sz="3600" baseline="-1620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3600" spc="-7" baseline="-1620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endParaRPr sz="3600" baseline="-1620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3600" spc="-7" baseline="-1620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endParaRPr sz="3600" baseline="-1620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130"/>
                        </a:lnSpc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3600" spc="-7" baseline="-1620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endParaRPr sz="3600" baseline="-1620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ts val="2130"/>
                        </a:lnSpc>
                      </a:pPr>
                      <a:r>
                        <a:rPr sz="3600" spc="-7" baseline="-1620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2130"/>
                        </a:lnSpc>
                      </a:pPr>
                      <a:r>
                        <a:rPr sz="3600" spc="-7" baseline="-1620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3600" spc="-7" baseline="-1620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4150" algn="r">
                        <a:lnSpc>
                          <a:spcPts val="2130"/>
                        </a:lnSpc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3600" baseline="-1620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endParaRPr sz="3600" baseline="-16203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4150" algn="r">
                        <a:lnSpc>
                          <a:spcPts val="2130"/>
                        </a:lnSpc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3600" baseline="-1620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endParaRPr sz="3600" baseline="-1620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914">
                <a:tc>
                  <a:txBody>
                    <a:bodyPr/>
                    <a:lstStyle/>
                    <a:p>
                      <a:pPr algn="ctr">
                        <a:lnSpc>
                          <a:spcPts val="2850"/>
                        </a:lnSpc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/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3600" spc="-7" baseline="-1620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endParaRPr sz="3600" baseline="-1620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3600" spc="-7" baseline="-1620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endParaRPr sz="3600" baseline="-1620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3600" spc="-7" baseline="-1620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endParaRPr sz="3600" baseline="-1620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130"/>
                        </a:lnSpc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3600" spc="-7" baseline="-1620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endParaRPr sz="3600" baseline="-1620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ts val="2130"/>
                        </a:lnSpc>
                      </a:pPr>
                      <a:r>
                        <a:rPr sz="3600" spc="-7" baseline="-1620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2130"/>
                        </a:lnSpc>
                      </a:pPr>
                      <a:r>
                        <a:rPr sz="3600" spc="-7" baseline="-1620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3600" spc="-7" baseline="-1620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4150" algn="r">
                        <a:lnSpc>
                          <a:spcPts val="2130"/>
                        </a:lnSpc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3600" baseline="-1620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endParaRPr sz="3600" baseline="-1620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4150" algn="r">
                        <a:lnSpc>
                          <a:spcPts val="2130"/>
                        </a:lnSpc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3600" baseline="-1620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endParaRPr sz="3600" baseline="-1620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1152">
                <a:tc>
                  <a:txBody>
                    <a:bodyPr/>
                    <a:lstStyle/>
                    <a:p>
                      <a:pPr algn="ctr">
                        <a:lnSpc>
                          <a:spcPts val="2850"/>
                        </a:lnSpc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^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3600" spc="-7" baseline="-1620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endParaRPr sz="3600" baseline="-1620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3600" spc="-7" baseline="-1620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endParaRPr sz="3600" baseline="-1620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3600" spc="-7" baseline="-1620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endParaRPr sz="3600" baseline="-1620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130"/>
                        </a:lnSpc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3600" spc="-7" baseline="-1620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endParaRPr sz="3600" baseline="-1620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ts val="2130"/>
                        </a:lnSpc>
                      </a:pPr>
                      <a:r>
                        <a:rPr sz="3600" spc="-7" baseline="-1620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2130"/>
                        </a:lnSpc>
                      </a:pPr>
                      <a:r>
                        <a:rPr sz="3600" spc="-7" baseline="-1620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3600" spc="-7" baseline="-1620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4150" algn="r">
                        <a:lnSpc>
                          <a:spcPts val="2130"/>
                        </a:lnSpc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3600" baseline="-1620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endParaRPr sz="3600" baseline="-1620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4150" algn="r">
                        <a:lnSpc>
                          <a:spcPts val="2130"/>
                        </a:lnSpc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3600" baseline="-1620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endParaRPr sz="3600" baseline="-1620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9524">
                <a:tc>
                  <a:txBody>
                    <a:bodyPr/>
                    <a:lstStyle/>
                    <a:p>
                      <a:pPr algn="ctr">
                        <a:lnSpc>
                          <a:spcPts val="2850"/>
                        </a:lnSpc>
                      </a:pPr>
                      <a:r>
                        <a:rPr sz="2400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3600" spc="-7" baseline="-1620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endParaRPr sz="3600" baseline="-1620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3600" spc="-7" baseline="-1620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endParaRPr sz="3600" baseline="-1620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3600" spc="-7" baseline="-1620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endParaRPr sz="3600" baseline="-1620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130"/>
                        </a:lnSpc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3600" spc="-7" baseline="-1620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endParaRPr sz="3600" baseline="-1620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ts val="2130"/>
                        </a:lnSpc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3600" spc="-7" baseline="-1620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endParaRPr sz="3600" baseline="-1620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4150" algn="r">
                        <a:lnSpc>
                          <a:spcPts val="2130"/>
                        </a:lnSpc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3600" baseline="-1620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endParaRPr sz="3600" baseline="-1620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4150" algn="r">
                        <a:lnSpc>
                          <a:spcPts val="2130"/>
                        </a:lnSpc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3600" baseline="-1620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endParaRPr sz="3600" baseline="-1620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1084">
                <a:tc>
                  <a:txBody>
                    <a:bodyPr/>
                    <a:lstStyle/>
                    <a:p>
                      <a:pPr algn="ctr">
                        <a:lnSpc>
                          <a:spcPts val="2855"/>
                        </a:lnSpc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135"/>
                        </a:lnSpc>
                      </a:pPr>
                      <a:r>
                        <a:rPr sz="3600" spc="-7" baseline="-1620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3600" spc="-7" baseline="-1620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135"/>
                        </a:lnSpc>
                      </a:pPr>
                      <a:r>
                        <a:rPr sz="3600" spc="-7" baseline="-1620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135"/>
                        </a:lnSpc>
                      </a:pPr>
                      <a:r>
                        <a:rPr sz="3600" spc="-7" baseline="-1620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ts val="2135"/>
                        </a:lnSpc>
                      </a:pPr>
                      <a:r>
                        <a:rPr sz="3600" spc="-7" baseline="-1620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2135"/>
                        </a:lnSpc>
                      </a:pPr>
                      <a:r>
                        <a:rPr sz="3600" spc="-7" baseline="-1620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3600" spc="-7" baseline="-1620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1930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=·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1152">
                <a:tc>
                  <a:txBody>
                    <a:bodyPr/>
                    <a:lstStyle/>
                    <a:p>
                      <a:pPr algn="ctr">
                        <a:lnSpc>
                          <a:spcPts val="2855"/>
                        </a:lnSpc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3600" spc="-7" baseline="-1620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endParaRPr sz="3600" baseline="-1620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3600" spc="-7" baseline="-1620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endParaRPr sz="3600" baseline="-1620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3600" spc="-7" baseline="-1620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endParaRPr sz="3600" baseline="-1620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135"/>
                        </a:lnSpc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3600" spc="-7" baseline="-1620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endParaRPr sz="3600" baseline="-1620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ts val="2135"/>
                        </a:lnSpc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3600" spc="-7" baseline="-1620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endParaRPr sz="3600" baseline="-1620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4150" algn="r">
                        <a:lnSpc>
                          <a:spcPts val="2135"/>
                        </a:lnSpc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3600" baseline="-1620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endParaRPr sz="3600" baseline="-1620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4150" algn="r">
                        <a:lnSpc>
                          <a:spcPts val="2135"/>
                        </a:lnSpc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3600" baseline="-1620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endParaRPr sz="3600" baseline="-1620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1152">
                <a:tc>
                  <a:txBody>
                    <a:bodyPr/>
                    <a:lstStyle/>
                    <a:p>
                      <a:pPr algn="ctr">
                        <a:lnSpc>
                          <a:spcPts val="2855"/>
                        </a:lnSpc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$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135"/>
                        </a:lnSpc>
                      </a:pPr>
                      <a:r>
                        <a:rPr sz="3600" spc="-7" baseline="-1620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3600" spc="-7" baseline="-1620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135"/>
                        </a:lnSpc>
                      </a:pPr>
                      <a:r>
                        <a:rPr sz="3600" spc="-7" baseline="-1620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135"/>
                        </a:lnSpc>
                      </a:pPr>
                      <a:r>
                        <a:rPr sz="3600" spc="-7" baseline="-1620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ts val="2135"/>
                        </a:lnSpc>
                      </a:pPr>
                      <a:r>
                        <a:rPr sz="3600" spc="-7" baseline="-1620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2135"/>
                        </a:lnSpc>
                      </a:pPr>
                      <a:r>
                        <a:rPr sz="3600" spc="-7" baseline="-1620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3600" spc="-7" baseline="-16203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4903">
                <a:tc grid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989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6FBB1D-8379-47DE-9E48-09CAD0F30D42}"/>
              </a:ext>
            </a:extLst>
          </p:cNvPr>
          <p:cNvSpPr txBox="1"/>
          <p:nvPr/>
        </p:nvSpPr>
        <p:spPr>
          <a:xfrm>
            <a:off x="408372" y="603683"/>
            <a:ext cx="99785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Advantages and Disadvantages</a:t>
            </a:r>
            <a:endParaRPr lang="en-IN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165273-1C30-4870-B263-D832F1906CB8}"/>
              </a:ext>
            </a:extLst>
          </p:cNvPr>
          <p:cNvSpPr txBox="1"/>
          <p:nvPr/>
        </p:nvSpPr>
        <p:spPr>
          <a:xfrm>
            <a:off x="1413029" y="2237801"/>
            <a:ext cx="69408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buFont typeface="+mj-lt"/>
              <a:buAutoNum type="arabicPeriod"/>
            </a:pPr>
            <a:r>
              <a:rPr lang="en-US" sz="2000" b="0" i="0" dirty="0">
                <a:effectLst/>
                <a:latin typeface="Roboto"/>
              </a:rPr>
              <a:t>It can easily be constructed by hand.</a:t>
            </a:r>
          </a:p>
          <a:p>
            <a:pPr algn="l" fontAlgn="base">
              <a:buFont typeface="+mj-lt"/>
              <a:buAutoNum type="arabicPeriod"/>
            </a:pPr>
            <a:endParaRPr lang="en-US" sz="2000" b="0" i="0" dirty="0">
              <a:effectLst/>
              <a:latin typeface="Roboto"/>
            </a:endParaRPr>
          </a:p>
          <a:p>
            <a:pPr algn="l" fontAlgn="base">
              <a:buFont typeface="+mj-lt"/>
              <a:buAutoNum type="arabicPeriod"/>
            </a:pPr>
            <a:r>
              <a:rPr lang="en-US" sz="2000" b="0" i="0" dirty="0">
                <a:effectLst/>
                <a:latin typeface="Roboto"/>
              </a:rPr>
              <a:t>It is simple to implement this type of parsing.</a:t>
            </a:r>
          </a:p>
          <a:p>
            <a:pPr marL="457200" indent="-457200">
              <a:buFont typeface="+mj-lt"/>
              <a:buAutoNum type="arabicPeriod"/>
            </a:pPr>
            <a:endParaRPr lang="en-IN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83988A-48FB-42C4-9EC5-5667681EFE1D}"/>
              </a:ext>
            </a:extLst>
          </p:cNvPr>
          <p:cNvSpPr txBox="1"/>
          <p:nvPr/>
        </p:nvSpPr>
        <p:spPr>
          <a:xfrm>
            <a:off x="1244353" y="1678515"/>
            <a:ext cx="2032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Advantages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5F08A7-6999-44F3-8C15-7DC8CC54131D}"/>
              </a:ext>
            </a:extLst>
          </p:cNvPr>
          <p:cNvSpPr txBox="1"/>
          <p:nvPr/>
        </p:nvSpPr>
        <p:spPr>
          <a:xfrm>
            <a:off x="1244353" y="3658861"/>
            <a:ext cx="242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Disadvantages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45EF61-7FD6-4004-BCC6-98CBB0DF84DF}"/>
              </a:ext>
            </a:extLst>
          </p:cNvPr>
          <p:cNvSpPr txBox="1"/>
          <p:nvPr/>
        </p:nvSpPr>
        <p:spPr>
          <a:xfrm>
            <a:off x="1413029" y="4218147"/>
            <a:ext cx="706662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Roboto"/>
              </a:rPr>
              <a:t>It is hard to handle tokens like the minus sign (-), which has two different precedence (depending on whether it is unary or binary).</a:t>
            </a:r>
          </a:p>
          <a:p>
            <a:pPr algn="l" fontAlgn="base">
              <a:buFont typeface="+mj-lt"/>
              <a:buAutoNum type="arabicPeriod"/>
            </a:pPr>
            <a:endParaRPr lang="en-US" b="0" i="0" dirty="0">
              <a:effectLst/>
              <a:latin typeface="Roboto"/>
            </a:endParaRP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Roboto"/>
              </a:rPr>
              <a:t>It is applicable </a:t>
            </a:r>
            <a:r>
              <a:rPr lang="en-US" sz="2000" b="0" i="0" dirty="0">
                <a:effectLst/>
                <a:latin typeface="Roboto"/>
              </a:rPr>
              <a:t>only</a:t>
            </a:r>
            <a:r>
              <a:rPr lang="en-US" b="0" i="0" dirty="0">
                <a:effectLst/>
                <a:latin typeface="Roboto"/>
              </a:rPr>
              <a:t> to a small class of grammars.</a:t>
            </a:r>
          </a:p>
        </p:txBody>
      </p:sp>
    </p:spTree>
    <p:extLst>
      <p:ext uri="{BB962C8B-B14F-4D97-AF65-F5344CB8AC3E}">
        <p14:creationId xmlns:p14="http://schemas.microsoft.com/office/powerpoint/2010/main" val="28300635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84</TotalTime>
  <Words>282</Words>
  <Application>Microsoft Office PowerPoint</Application>
  <PresentationFormat>Widescreen</PresentationFormat>
  <Paragraphs>122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Century Gothic</vt:lpstr>
      <vt:lpstr>Linux Libertine</vt:lpstr>
      <vt:lpstr>Roboto</vt:lpstr>
      <vt:lpstr>Times New Roman</vt:lpstr>
      <vt:lpstr>Verdana</vt:lpstr>
      <vt:lpstr>Wingdings 3</vt:lpstr>
      <vt:lpstr>Ion</vt:lpstr>
      <vt:lpstr>Operator Precedence  Parser</vt:lpstr>
      <vt:lpstr>PowerPoint Presentation</vt:lpstr>
      <vt:lpstr>To Find The Handles</vt:lpstr>
      <vt:lpstr>Operator-Precedence  Relations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 Precedence  Parser</dc:title>
  <dc:creator>Hariharan M</dc:creator>
  <cp:lastModifiedBy>Hariharan M</cp:lastModifiedBy>
  <cp:revision>4</cp:revision>
  <dcterms:created xsi:type="dcterms:W3CDTF">2020-09-30T14:43:06Z</dcterms:created>
  <dcterms:modified xsi:type="dcterms:W3CDTF">2020-09-30T16:07:42Z</dcterms:modified>
</cp:coreProperties>
</file>