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0" r:id="rId3"/>
    <p:sldId id="257" r:id="rId4"/>
    <p:sldId id="258" r:id="rId5"/>
    <p:sldId id="259" r:id="rId6"/>
    <p:sldId id="261" r:id="rId7"/>
    <p:sldId id="260" r:id="rId8"/>
    <p:sldId id="262" r:id="rId9"/>
    <p:sldId id="263" r:id="rId10"/>
    <p:sldId id="264" r:id="rId11"/>
    <p:sldId id="265" r:id="rId12"/>
    <p:sldId id="266" r:id="rId13"/>
    <p:sldId id="268" r:id="rId14"/>
    <p:sldId id="267"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56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438DC-1086-46DC-BE71-2B89B15ECA4D}" type="datetimeFigureOut">
              <a:rPr lang="en-IN" smtClean="0"/>
              <a:t>08-04-2025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CCD23-BF22-4FC9-963D-D02A3946267E}" type="slidenum">
              <a:rPr lang="en-IN" smtClean="0"/>
              <a:t>‹#›</a:t>
            </a:fld>
            <a:endParaRPr lang="en-IN"/>
          </a:p>
        </p:txBody>
      </p:sp>
    </p:spTree>
    <p:extLst>
      <p:ext uri="{BB962C8B-B14F-4D97-AF65-F5344CB8AC3E}">
        <p14:creationId xmlns:p14="http://schemas.microsoft.com/office/powerpoint/2010/main" val="2842148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pPr/>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pPr/>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pPr/>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pPr/>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pPr/>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pPr/>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pPr/>
              <a:t>4/8/2025</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hari-i123/Wind_Energy/upload/ma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Wind Energy </a:t>
            </a:r>
          </a:p>
        </p:txBody>
      </p:sp>
      <p:sp>
        <p:nvSpPr>
          <p:cNvPr id="3" name="Subtitle 2"/>
          <p:cNvSpPr>
            <a:spLocks noGrp="1"/>
          </p:cNvSpPr>
          <p:nvPr>
            <p:ph type="subTitle" idx="1"/>
          </p:nvPr>
        </p:nvSpPr>
        <p:spPr/>
        <p:txBody>
          <a:bodyPr>
            <a:normAutofit fontScale="85000" lnSpcReduction="20000"/>
          </a:bodyPr>
          <a:lstStyle/>
          <a:p>
            <a:r>
              <a:rPr lang="en-US" dirty="0"/>
              <a:t>College name: GASC</a:t>
            </a:r>
          </a:p>
          <a:p>
            <a:r>
              <a:rPr lang="en-US" dirty="0"/>
              <a:t>Students names: N.HARISH,V.KUMAR,A.VIJAY KUMAR, K.N.SESHADRI</a:t>
            </a:r>
          </a:p>
          <a:p>
            <a:r>
              <a:rPr lang="en-US" dirty="0"/>
              <a:t> </a:t>
            </a:r>
          </a:p>
        </p:txBody>
      </p:sp>
      <p:sp>
        <p:nvSpPr>
          <p:cNvPr id="4" name="TextBox 3">
            <a:extLst>
              <a:ext uri="{FF2B5EF4-FFF2-40B4-BE49-F238E27FC236}">
                <a16:creationId xmlns:a16="http://schemas.microsoft.com/office/drawing/2014/main" id="{6B8C5C10-CA5D-2D56-59B8-3393AF5E18E5}"/>
              </a:ext>
            </a:extLst>
          </p:cNvPr>
          <p:cNvSpPr txBox="1"/>
          <p:nvPr/>
        </p:nvSpPr>
        <p:spPr>
          <a:xfrm>
            <a:off x="1520139" y="1288268"/>
            <a:ext cx="5219303" cy="923330"/>
          </a:xfrm>
          <a:prstGeom prst="rect">
            <a:avLst/>
          </a:prstGeom>
          <a:noFill/>
        </p:spPr>
        <p:txBody>
          <a:bodyPr wrap="square" rtlCol="0">
            <a:spAutoFit/>
          </a:bodyPr>
          <a:lstStyle/>
          <a:p>
            <a:r>
              <a:rPr lang="en-IN" dirty="0">
                <a:hlinkClick r:id="rId2"/>
              </a:rPr>
              <a:t>Git Hub Link:-</a:t>
            </a:r>
          </a:p>
          <a:p>
            <a:r>
              <a:rPr lang="en-IN" dirty="0">
                <a:hlinkClick r:id="rId2"/>
              </a:rPr>
              <a:t>https://github.com/hari-i123/Wind_Energy/upload/main</a:t>
            </a:r>
            <a:endParaRPr lang="en-IN" dirty="0"/>
          </a:p>
        </p:txBody>
      </p:sp>
    </p:spTree>
    <p:extLst>
      <p:ext uri="{BB962C8B-B14F-4D97-AF65-F5344CB8AC3E}">
        <p14:creationId xmlns:p14="http://schemas.microsoft.com/office/powerpoint/2010/main" val="799993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 Speed vs. Direction</a:t>
            </a:r>
          </a:p>
        </p:txBody>
      </p:sp>
      <p:pic>
        <p:nvPicPr>
          <p:cNvPr id="4" name="Picture 3" descr="Macintosh HD:Users:jon:Desktop:polar_plot.png"/>
          <p:cNvPicPr/>
          <p:nvPr/>
        </p:nvPicPr>
        <p:blipFill>
          <a:blip r:embed="rId2">
            <a:extLst>
              <a:ext uri="{28A0092B-C50C-407E-A947-70E740481C1C}">
                <a14:useLocalDpi xmlns:a14="http://schemas.microsoft.com/office/drawing/2010/main" val="0"/>
              </a:ext>
            </a:extLst>
          </a:blip>
          <a:srcRect/>
          <a:stretch>
            <a:fillRect/>
          </a:stretch>
        </p:blipFill>
        <p:spPr bwMode="auto">
          <a:xfrm>
            <a:off x="2461848" y="1655854"/>
            <a:ext cx="4419868" cy="4703428"/>
          </a:xfrm>
          <a:prstGeom prst="rect">
            <a:avLst/>
          </a:prstGeom>
          <a:noFill/>
          <a:ln>
            <a:noFill/>
          </a:ln>
        </p:spPr>
      </p:pic>
    </p:spTree>
    <p:extLst>
      <p:ext uri="{BB962C8B-B14F-4D97-AF65-F5344CB8AC3E}">
        <p14:creationId xmlns:p14="http://schemas.microsoft.com/office/powerpoint/2010/main" val="159126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Models</a:t>
            </a:r>
          </a:p>
        </p:txBody>
      </p:sp>
      <p:sp>
        <p:nvSpPr>
          <p:cNvPr id="3" name="Content Placeholder 2"/>
          <p:cNvSpPr>
            <a:spLocks noGrp="1"/>
          </p:cNvSpPr>
          <p:nvPr>
            <p:ph idx="1"/>
          </p:nvPr>
        </p:nvSpPr>
        <p:spPr/>
        <p:txBody>
          <a:bodyPr>
            <a:normAutofit/>
          </a:bodyPr>
          <a:lstStyle/>
          <a:p>
            <a:r>
              <a:rPr lang="en-US" dirty="0"/>
              <a:t>Models: </a:t>
            </a:r>
          </a:p>
          <a:p>
            <a:pPr lvl="1"/>
            <a:r>
              <a:rPr lang="en-US" dirty="0"/>
              <a:t>Linear Regression</a:t>
            </a:r>
          </a:p>
          <a:p>
            <a:pPr lvl="1"/>
            <a:r>
              <a:rPr lang="en-US" dirty="0"/>
              <a:t>Lasso Regression</a:t>
            </a:r>
          </a:p>
          <a:p>
            <a:pPr lvl="1"/>
            <a:r>
              <a:rPr lang="en-US" dirty="0"/>
              <a:t>Ridge Regression</a:t>
            </a:r>
          </a:p>
          <a:p>
            <a:pPr lvl="1"/>
            <a:r>
              <a:rPr lang="en-US" dirty="0"/>
              <a:t>Decision Tree</a:t>
            </a:r>
          </a:p>
          <a:p>
            <a:pPr lvl="1"/>
            <a:r>
              <a:rPr lang="en-US" dirty="0"/>
              <a:t>Neural Networks</a:t>
            </a:r>
          </a:p>
          <a:p>
            <a:r>
              <a:rPr lang="en-US" dirty="0"/>
              <a:t>Evaluation:</a:t>
            </a:r>
          </a:p>
          <a:p>
            <a:pPr lvl="1"/>
            <a:r>
              <a:rPr lang="en-US" dirty="0"/>
              <a:t>Root Mean Square Error (RMSE): a value of 0 indicates a perfect fit. The lower the RMSE value, the more accurate the predictive capability of the model</a:t>
            </a:r>
          </a:p>
        </p:txBody>
      </p:sp>
    </p:spTree>
    <p:extLst>
      <p:ext uri="{BB962C8B-B14F-4D97-AF65-F5344CB8AC3E}">
        <p14:creationId xmlns:p14="http://schemas.microsoft.com/office/powerpoint/2010/main" val="1337774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Results</a:t>
            </a:r>
          </a:p>
        </p:txBody>
      </p:sp>
      <p:pic>
        <p:nvPicPr>
          <p:cNvPr id="4" name="Picture 3" descr="wf1.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782690" y="1875693"/>
            <a:ext cx="5852160" cy="4389120"/>
          </a:xfrm>
          <a:prstGeom prst="rect">
            <a:avLst/>
          </a:prstGeom>
        </p:spPr>
      </p:pic>
      <p:pic>
        <p:nvPicPr>
          <p:cNvPr id="5" name="Picture 4" descr="wf2.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782690" y="1875693"/>
            <a:ext cx="5852160" cy="4389120"/>
          </a:xfrm>
          <a:prstGeom prst="rect">
            <a:avLst/>
          </a:prstGeom>
        </p:spPr>
      </p:pic>
      <p:pic>
        <p:nvPicPr>
          <p:cNvPr id="6" name="Picture 5" descr="wf3.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782690" y="1875693"/>
            <a:ext cx="5852160" cy="4389120"/>
          </a:xfrm>
          <a:prstGeom prst="rect">
            <a:avLst/>
          </a:prstGeom>
        </p:spPr>
      </p:pic>
      <p:pic>
        <p:nvPicPr>
          <p:cNvPr id="7" name="Picture 6" descr="wf4.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782690" y="1875693"/>
            <a:ext cx="5852160" cy="4389120"/>
          </a:xfrm>
          <a:prstGeom prst="rect">
            <a:avLst/>
          </a:prstGeom>
        </p:spPr>
      </p:pic>
      <p:pic>
        <p:nvPicPr>
          <p:cNvPr id="8" name="Picture 7" descr="wf5.pn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1782690" y="1875693"/>
            <a:ext cx="5852160" cy="4389120"/>
          </a:xfrm>
          <a:prstGeom prst="rect">
            <a:avLst/>
          </a:prstGeom>
        </p:spPr>
      </p:pic>
      <p:pic>
        <p:nvPicPr>
          <p:cNvPr id="9" name="Picture 8" descr="wf6.png"/>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1782690" y="1875693"/>
            <a:ext cx="5852160" cy="4389120"/>
          </a:xfrm>
          <a:prstGeom prst="rect">
            <a:avLst/>
          </a:prstGeom>
        </p:spPr>
      </p:pic>
      <p:pic>
        <p:nvPicPr>
          <p:cNvPr id="10" name="Picture 9" descr="wf7.png"/>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1782690" y="1875693"/>
            <a:ext cx="5852160" cy="4389120"/>
          </a:xfrm>
          <a:prstGeom prst="rect">
            <a:avLst/>
          </a:prstGeom>
        </p:spPr>
      </p:pic>
    </p:spTree>
    <p:extLst>
      <p:ext uri="{BB962C8B-B14F-4D97-AF65-F5344CB8AC3E}">
        <p14:creationId xmlns:p14="http://schemas.microsoft.com/office/powerpoint/2010/main" val="292936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Output</a:t>
            </a:r>
          </a:p>
        </p:txBody>
      </p:sp>
      <p:pic>
        <p:nvPicPr>
          <p:cNvPr id="4" name="Content Placeholder 3" descr="WhatsApp Image 2025-04-07 at 11.08.57 PM.jpeg"/>
          <p:cNvPicPr>
            <a:picLocks noGrp="1" noChangeAspect="1"/>
          </p:cNvPicPr>
          <p:nvPr>
            <p:ph idx="1"/>
          </p:nvPr>
        </p:nvPicPr>
        <p:blipFill>
          <a:blip r:embed="rId2"/>
          <a:stretch>
            <a:fillRect/>
          </a:stretch>
        </p:blipFill>
        <p:spPr>
          <a:xfrm>
            <a:off x="704243" y="2078501"/>
            <a:ext cx="7732339" cy="43434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normAutofit lnSpcReduction="10000"/>
          </a:bodyPr>
          <a:lstStyle/>
          <a:p>
            <a:r>
              <a:rPr lang="en-US" dirty="0"/>
              <a:t>Decision Trees perform best, producing the lowest RMSE values</a:t>
            </a:r>
          </a:p>
          <a:p>
            <a:r>
              <a:rPr lang="en-US" dirty="0"/>
              <a:t>Thus, Decision Tree Models are recommended to the electric utility to be applied future wind data to predict power generation</a:t>
            </a:r>
          </a:p>
          <a:p>
            <a:r>
              <a:rPr lang="en-US" dirty="0"/>
              <a:t>More accurate forecasts can be used to make better informed decisions with regards to electricity transmission sizing, sizing of nearby distributed energy resources (DERs), sizing of energy storage systems, and other issues related to renewable energy integration in a smart grid or </a:t>
            </a:r>
            <a:r>
              <a:rPr lang="en-US" dirty="0" err="1"/>
              <a:t>microgrid</a:t>
            </a:r>
            <a:endParaRPr lang="en-US" dirty="0"/>
          </a:p>
          <a:p>
            <a:endParaRPr lang="en-US" dirty="0"/>
          </a:p>
        </p:txBody>
      </p:sp>
    </p:spTree>
    <p:extLst>
      <p:ext uri="{BB962C8B-B14F-4D97-AF65-F5344CB8AC3E}">
        <p14:creationId xmlns:p14="http://schemas.microsoft.com/office/powerpoint/2010/main" val="1245907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fontScale="85000" lnSpcReduction="20000"/>
          </a:bodyPr>
          <a:lstStyle/>
          <a:p>
            <a:pPr>
              <a:buNone/>
            </a:pPr>
            <a:r>
              <a:rPr lang="en-US" b="1" dirty="0"/>
              <a:t> The Problem:</a:t>
            </a:r>
          </a:p>
          <a:p>
            <a:r>
              <a:rPr lang="en-US" dirty="0"/>
              <a:t>As global energy demands continue to rise, the reliance on fossil fuels leads to severe environmental consequences including climate change, air pollution, and depletion of natural resources. Despite the availability of renewable alternatives, many regions underutilize wind energy due to:</a:t>
            </a:r>
          </a:p>
          <a:p>
            <a:r>
              <a:rPr lang="en-US" dirty="0"/>
              <a:t>High initial infrastructure costs</a:t>
            </a:r>
          </a:p>
          <a:p>
            <a:r>
              <a:rPr lang="en-US" dirty="0"/>
              <a:t>Intermittent power generation</a:t>
            </a:r>
          </a:p>
          <a:p>
            <a:r>
              <a:rPr lang="en-US" dirty="0"/>
              <a:t>Lack of real-time optimization systems</a:t>
            </a:r>
          </a:p>
          <a:p>
            <a:r>
              <a:rPr lang="en-US" dirty="0"/>
              <a:t>Insufficient public and government awareness</a:t>
            </a:r>
          </a:p>
          <a:p>
            <a:r>
              <a:rPr lang="en-US" dirty="0"/>
              <a:t>Limited access to localized wind data</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549275" y="1600201"/>
            <a:ext cx="6211033" cy="4339492"/>
          </a:xfrm>
        </p:spPr>
        <p:txBody>
          <a:bodyPr>
            <a:normAutofit fontScale="92500"/>
          </a:bodyPr>
          <a:lstStyle/>
          <a:p>
            <a:r>
              <a:rPr lang="en-US" dirty="0"/>
              <a:t>To solve climate change, society needs to rapidly decarbonize </a:t>
            </a:r>
          </a:p>
          <a:p>
            <a:r>
              <a:rPr lang="en-US" dirty="0"/>
              <a:t>Incorporation of greater amounts of renewable wind power will be one of many essential strategies for decarburization</a:t>
            </a:r>
          </a:p>
          <a:p>
            <a:r>
              <a:rPr lang="en-US" dirty="0"/>
              <a:t>But the wind does not always blow!</a:t>
            </a:r>
          </a:p>
          <a:p>
            <a:r>
              <a:rPr lang="en-US" dirty="0"/>
              <a:t>To incorporate high amounts of wind power, the future smart grid will require accurate forecasts to operate effectively and efficiently</a:t>
            </a:r>
          </a:p>
          <a:p>
            <a:endParaRPr lang="en-US" dirty="0"/>
          </a:p>
          <a:p>
            <a:pPr lvl="1"/>
            <a:endParaRPr lang="en-US" dirty="0"/>
          </a:p>
        </p:txBody>
      </p:sp>
      <p:pic>
        <p:nvPicPr>
          <p:cNvPr id="6" name="Picture 5" descr="alternative-alternative-energy-blades-687854.jp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760308" y="3595076"/>
            <a:ext cx="1880694" cy="1250462"/>
          </a:xfrm>
          <a:prstGeom prst="rect">
            <a:avLst/>
          </a:prstGeom>
        </p:spPr>
      </p:pic>
    </p:spTree>
    <p:extLst>
      <p:ext uri="{BB962C8B-B14F-4D97-AF65-F5344CB8AC3E}">
        <p14:creationId xmlns:p14="http://schemas.microsoft.com/office/powerpoint/2010/main" val="839758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Client and Objective</a:t>
            </a:r>
          </a:p>
        </p:txBody>
      </p:sp>
      <p:sp>
        <p:nvSpPr>
          <p:cNvPr id="3" name="Content Placeholder 2"/>
          <p:cNvSpPr>
            <a:spLocks noGrp="1"/>
          </p:cNvSpPr>
          <p:nvPr>
            <p:ph idx="1"/>
          </p:nvPr>
        </p:nvSpPr>
        <p:spPr/>
        <p:txBody>
          <a:bodyPr/>
          <a:lstStyle/>
          <a:p>
            <a:r>
              <a:rPr lang="en-US" b="1" dirty="0"/>
              <a:t>Client:</a:t>
            </a:r>
            <a:r>
              <a:rPr lang="en-US" dirty="0"/>
              <a:t> vertically-integrated electric utility company seeking to incorporate higher amounts of wind power generation into its electricity portfolio </a:t>
            </a:r>
          </a:p>
          <a:p>
            <a:r>
              <a:rPr lang="en-US" b="1" dirty="0"/>
              <a:t>Objective:</a:t>
            </a:r>
            <a:r>
              <a:rPr lang="en-US" dirty="0"/>
              <a:t> employ machine learning to accurately predict hourly wind power generation at 7 wind farms, based on historical wind speeds and wind directions. </a:t>
            </a:r>
          </a:p>
        </p:txBody>
      </p:sp>
    </p:spTree>
    <p:extLst>
      <p:ext uri="{BB962C8B-B14F-4D97-AF65-F5344CB8AC3E}">
        <p14:creationId xmlns:p14="http://schemas.microsoft.com/office/powerpoint/2010/main" val="372992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p:txBody>
          <a:bodyPr/>
          <a:lstStyle/>
          <a:p>
            <a:r>
              <a:rPr lang="en-US" dirty="0"/>
              <a:t>Data provided by Institute of Electrical and Electronics Engineers (IEEE) </a:t>
            </a:r>
          </a:p>
          <a:p>
            <a:r>
              <a:rPr lang="en-US" dirty="0"/>
              <a:t>Retrieved from </a:t>
            </a:r>
            <a:r>
              <a:rPr lang="en-US" dirty="0" err="1"/>
              <a:t>Kaggle</a:t>
            </a:r>
            <a:r>
              <a:rPr lang="en-US" dirty="0"/>
              <a:t> database</a:t>
            </a:r>
          </a:p>
          <a:p>
            <a:r>
              <a:rPr lang="en-US" dirty="0"/>
              <a:t>Time series dataset with wind speed, wind direction and wind power production data</a:t>
            </a:r>
          </a:p>
          <a:p>
            <a:r>
              <a:rPr lang="en-US" dirty="0"/>
              <a:t>Data for 7 separate wind farms</a:t>
            </a:r>
          </a:p>
          <a:p>
            <a:r>
              <a:rPr lang="en-US" dirty="0" err="1"/>
              <a:t>Unitless</a:t>
            </a:r>
            <a:r>
              <a:rPr lang="en-US" dirty="0"/>
              <a:t> for anonymity </a:t>
            </a:r>
          </a:p>
        </p:txBody>
      </p:sp>
    </p:spTree>
    <p:extLst>
      <p:ext uri="{BB962C8B-B14F-4D97-AF65-F5344CB8AC3E}">
        <p14:creationId xmlns:p14="http://schemas.microsoft.com/office/powerpoint/2010/main" val="290225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Forecast Categories</a:t>
            </a:r>
          </a:p>
        </p:txBody>
      </p:sp>
      <p:sp>
        <p:nvSpPr>
          <p:cNvPr id="3" name="Content Placeholder 2"/>
          <p:cNvSpPr>
            <a:spLocks noGrp="1"/>
          </p:cNvSpPr>
          <p:nvPr>
            <p:ph idx="1"/>
          </p:nvPr>
        </p:nvSpPr>
        <p:spPr/>
        <p:txBody>
          <a:bodyPr/>
          <a:lstStyle/>
          <a:p>
            <a:r>
              <a:rPr lang="en-US" dirty="0"/>
              <a:t>Data is split into 4 Forecast Categories:</a:t>
            </a:r>
          </a:p>
          <a:p>
            <a:pPr lvl="1"/>
            <a:r>
              <a:rPr lang="en-US" dirty="0"/>
              <a:t>Category 1: 1-hour to 12-hour ahead data</a:t>
            </a:r>
          </a:p>
          <a:p>
            <a:pPr lvl="1"/>
            <a:r>
              <a:rPr lang="en-US" dirty="0"/>
              <a:t>Category 2: 13-hour to 24-hour ahead data</a:t>
            </a:r>
          </a:p>
          <a:p>
            <a:pPr lvl="1"/>
            <a:r>
              <a:rPr lang="en-US" dirty="0"/>
              <a:t>Category 3: 25-hour to 36-hour ahead data</a:t>
            </a:r>
          </a:p>
          <a:p>
            <a:pPr lvl="1"/>
            <a:r>
              <a:rPr lang="en-US" dirty="0"/>
              <a:t>Category 4: 37-hour to 48-hour ahead data</a:t>
            </a:r>
          </a:p>
          <a:p>
            <a:endParaRPr lang="en-US" dirty="0"/>
          </a:p>
        </p:txBody>
      </p:sp>
    </p:spTree>
    <p:extLst>
      <p:ext uri="{BB962C8B-B14F-4D97-AF65-F5344CB8AC3E}">
        <p14:creationId xmlns:p14="http://schemas.microsoft.com/office/powerpoint/2010/main" val="572126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Wind Speeds </a:t>
            </a:r>
          </a:p>
        </p:txBody>
      </p:sp>
      <p:pic>
        <p:nvPicPr>
          <p:cNvPr id="5" name="image7.png"/>
          <p:cNvPicPr/>
          <p:nvPr/>
        </p:nvPicPr>
        <p:blipFill>
          <a:blip r:embed="rId2"/>
          <a:srcRect/>
          <a:stretch>
            <a:fillRect/>
          </a:stretch>
        </p:blipFill>
        <p:spPr>
          <a:xfrm>
            <a:off x="1543540" y="1856154"/>
            <a:ext cx="5996329" cy="4055355"/>
          </a:xfrm>
          <a:prstGeom prst="rect">
            <a:avLst/>
          </a:prstGeom>
          <a:ln/>
        </p:spPr>
      </p:pic>
    </p:spTree>
    <p:extLst>
      <p:ext uri="{BB962C8B-B14F-4D97-AF65-F5344CB8AC3E}">
        <p14:creationId xmlns:p14="http://schemas.microsoft.com/office/powerpoint/2010/main" val="112243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 Speed over 1 Year</a:t>
            </a:r>
          </a:p>
        </p:txBody>
      </p:sp>
      <p:pic>
        <p:nvPicPr>
          <p:cNvPr id="5" name="image10.png"/>
          <p:cNvPicPr/>
          <p:nvPr/>
        </p:nvPicPr>
        <p:blipFill>
          <a:blip r:embed="rId2"/>
          <a:srcRect/>
          <a:stretch>
            <a:fillRect/>
          </a:stretch>
        </p:blipFill>
        <p:spPr>
          <a:xfrm>
            <a:off x="1309076" y="1639917"/>
            <a:ext cx="6383705" cy="4985246"/>
          </a:xfrm>
          <a:prstGeom prst="rect">
            <a:avLst/>
          </a:prstGeom>
          <a:ln/>
        </p:spPr>
      </p:pic>
    </p:spTree>
    <p:extLst>
      <p:ext uri="{BB962C8B-B14F-4D97-AF65-F5344CB8AC3E}">
        <p14:creationId xmlns:p14="http://schemas.microsoft.com/office/powerpoint/2010/main" val="511891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 Speed Distribution</a:t>
            </a:r>
          </a:p>
        </p:txBody>
      </p:sp>
      <p:pic>
        <p:nvPicPr>
          <p:cNvPr id="4" name="image13.png"/>
          <p:cNvPicPr/>
          <p:nvPr/>
        </p:nvPicPr>
        <p:blipFill>
          <a:blip r:embed="rId2"/>
          <a:srcRect/>
          <a:stretch>
            <a:fillRect/>
          </a:stretch>
        </p:blipFill>
        <p:spPr>
          <a:xfrm>
            <a:off x="1113692" y="1681167"/>
            <a:ext cx="6738352" cy="4597078"/>
          </a:xfrm>
          <a:prstGeom prst="rect">
            <a:avLst/>
          </a:prstGeom>
          <a:ln/>
        </p:spPr>
      </p:pic>
    </p:spTree>
    <p:extLst>
      <p:ext uri="{BB962C8B-B14F-4D97-AF65-F5344CB8AC3E}">
        <p14:creationId xmlns:p14="http://schemas.microsoft.com/office/powerpoint/2010/main" val="2430247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Breeze.thmx</Template>
  <TotalTime>64</TotalTime>
  <Words>460</Words>
  <Application>Microsoft Office PowerPoint</Application>
  <PresentationFormat>On-screen Show (4:3)</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News Gothic MT</vt:lpstr>
      <vt:lpstr>Wingdings 2</vt:lpstr>
      <vt:lpstr>Breeze</vt:lpstr>
      <vt:lpstr>Wind Energy </vt:lpstr>
      <vt:lpstr>Problem statement</vt:lpstr>
      <vt:lpstr>Introduction</vt:lpstr>
      <vt:lpstr>Project Client and Objective</vt:lpstr>
      <vt:lpstr>Data</vt:lpstr>
      <vt:lpstr>Forecast Categories</vt:lpstr>
      <vt:lpstr>Example Wind Speeds </vt:lpstr>
      <vt:lpstr>Wind Speed over 1 Year</vt:lpstr>
      <vt:lpstr>Wind Speed Distribution</vt:lpstr>
      <vt:lpstr>Wind Speed vs. Direction</vt:lpstr>
      <vt:lpstr>Machine Learning Models</vt:lpstr>
      <vt:lpstr>Machine Learning Results</vt:lpstr>
      <vt:lpstr>Sample 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 Energy Forecasting</dc:title>
  <dc:creator>Jon</dc:creator>
  <cp:lastModifiedBy>Mohammed Musadiq</cp:lastModifiedBy>
  <cp:revision>19</cp:revision>
  <dcterms:created xsi:type="dcterms:W3CDTF">2018-08-06T18:01:34Z</dcterms:created>
  <dcterms:modified xsi:type="dcterms:W3CDTF">2025-04-08T07:04:45Z</dcterms:modified>
</cp:coreProperties>
</file>