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7"/>
  </p:notesMasterIdLst>
  <p:sldIdLst>
    <p:sldId id="256" r:id="rId2"/>
    <p:sldId id="257" r:id="rId3"/>
    <p:sldId id="258" r:id="rId4"/>
    <p:sldId id="259" r:id="rId5"/>
    <p:sldId id="260" r:id="rId6"/>
    <p:sldId id="261" r:id="rId7"/>
    <p:sldId id="268" r:id="rId8"/>
    <p:sldId id="269" r:id="rId9"/>
    <p:sldId id="270" r:id="rId10"/>
    <p:sldId id="265" r:id="rId11"/>
    <p:sldId id="275" r:id="rId12"/>
    <p:sldId id="267" r:id="rId13"/>
    <p:sldId id="271" r:id="rId14"/>
    <p:sldId id="273" r:id="rId15"/>
    <p:sldId id="274" r:id="rId16"/>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71" autoAdjust="0"/>
    <p:restoredTop sz="94660"/>
  </p:normalViewPr>
  <p:slideViewPr>
    <p:cSldViewPr snapToGrid="0">
      <p:cViewPr varScale="1">
        <p:scale>
          <a:sx n="81" d="100"/>
          <a:sy n="81" d="100"/>
        </p:scale>
        <p:origin x="-444" y="-78"/>
      </p:cViewPr>
      <p:guideLst>
        <p:guide orient="horz" pos="2880"/>
        <p:guide pos="216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6:notes"/>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c782c48e2d_0_3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2c782c48e2d_0_3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2"/>
          <p:cNvSpPr txBox="1">
            <a:spLocks noGrp="1"/>
          </p:cNvSpPr>
          <p:nvPr>
            <p:ph type="ctrTitle"/>
          </p:nvPr>
        </p:nvSpPr>
        <p:spPr>
          <a:xfrm>
            <a:off x="739775" y="291147"/>
            <a:ext cx="3304540"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pPr marL="114300" lvl="0" indent="0" algn="l"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pPr marL="114300" lvl="0" indent="0" algn="l"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pPr marL="11430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pPr marL="114300" lvl="0" indent="0" algn="l"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pPr marL="11430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 name="Google Shape;7;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 name="Google Shape;8;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 name="Google Shape;9;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 name="Google Shape;10;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 name="Google Shape;11;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 name="Google Shape;12;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 name="Google Shape;13;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 name="Google Shape;14;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 name="Google Shape;15;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 name="Google Shape;16;p1"/>
          <p:cNvSpPr txBox="1">
            <a:spLocks noGrp="1"/>
          </p:cNvSpPr>
          <p:nvPr>
            <p:ph type="title"/>
          </p:nvPr>
        </p:nvSpPr>
        <p:spPr>
          <a:xfrm>
            <a:off x="558165" y="385444"/>
            <a:ext cx="9764395" cy="1122362"/>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Google Shape;17;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1"/>
          <p:cNvSpPr txBox="1">
            <a:spLocks noGrp="1"/>
          </p:cNvSpPr>
          <p:nvPr>
            <p:ph type="sldNum" idx="12"/>
          </p:nvPr>
        </p:nvSpPr>
        <p:spPr>
          <a:xfrm>
            <a:off x="11277218" y="6473337"/>
            <a:ext cx="241300" cy="191770"/>
          </a:xfrm>
          <a:prstGeom prst="rect">
            <a:avLst/>
          </a:prstGeom>
          <a:noFill/>
          <a:ln>
            <a:noFill/>
          </a:ln>
        </p:spPr>
        <p:txBody>
          <a:bodyPr spcFirstLastPara="1" wrap="square" lIns="0" tIns="0" rIns="0" bIns="0" anchor="t" anchorCtr="0">
            <a:spAutoFit/>
          </a:bodyPr>
          <a:lstStyle>
            <a:lvl1pPr marL="114300" lvl="0" indent="0">
              <a:lnSpc>
                <a:spcPct val="100000"/>
              </a:lnSpc>
              <a:spcBef>
                <a:spcPts val="0"/>
              </a:spcBef>
              <a:buNone/>
              <a:defRPr sz="1100" b="0" i="0">
                <a:solidFill>
                  <a:srgbClr val="2D936B"/>
                </a:solidFill>
                <a:latin typeface="Trebuchet MS"/>
                <a:ea typeface="Trebuchet MS"/>
                <a:cs typeface="Trebuchet MS"/>
                <a:sym typeface="Trebuchet MS"/>
              </a:defRPr>
            </a:lvl1pPr>
            <a:lvl2pPr marL="114300" lvl="1" indent="0">
              <a:lnSpc>
                <a:spcPct val="100000"/>
              </a:lnSpc>
              <a:spcBef>
                <a:spcPts val="0"/>
              </a:spcBef>
              <a:buNone/>
              <a:defRPr sz="1100" b="0" i="0">
                <a:solidFill>
                  <a:srgbClr val="2D936B"/>
                </a:solidFill>
                <a:latin typeface="Trebuchet MS"/>
                <a:ea typeface="Trebuchet MS"/>
                <a:cs typeface="Trebuchet MS"/>
                <a:sym typeface="Trebuchet MS"/>
              </a:defRPr>
            </a:lvl2pPr>
            <a:lvl3pPr marL="114300" lvl="2" indent="0">
              <a:lnSpc>
                <a:spcPct val="100000"/>
              </a:lnSpc>
              <a:spcBef>
                <a:spcPts val="0"/>
              </a:spcBef>
              <a:buNone/>
              <a:defRPr sz="1100" b="0" i="0">
                <a:solidFill>
                  <a:srgbClr val="2D936B"/>
                </a:solidFill>
                <a:latin typeface="Trebuchet MS"/>
                <a:ea typeface="Trebuchet MS"/>
                <a:cs typeface="Trebuchet MS"/>
                <a:sym typeface="Trebuchet MS"/>
              </a:defRPr>
            </a:lvl3pPr>
            <a:lvl4pPr marL="114300" lvl="3" indent="0">
              <a:lnSpc>
                <a:spcPct val="100000"/>
              </a:lnSpc>
              <a:spcBef>
                <a:spcPts val="0"/>
              </a:spcBef>
              <a:buNone/>
              <a:defRPr sz="1100" b="0" i="0">
                <a:solidFill>
                  <a:srgbClr val="2D936B"/>
                </a:solidFill>
                <a:latin typeface="Trebuchet MS"/>
                <a:ea typeface="Trebuchet MS"/>
                <a:cs typeface="Trebuchet MS"/>
                <a:sym typeface="Trebuchet MS"/>
              </a:defRPr>
            </a:lvl4pPr>
            <a:lvl5pPr marL="114300" lvl="4" indent="0">
              <a:lnSpc>
                <a:spcPct val="100000"/>
              </a:lnSpc>
              <a:spcBef>
                <a:spcPts val="0"/>
              </a:spcBef>
              <a:buNone/>
              <a:defRPr sz="1100" b="0" i="0">
                <a:solidFill>
                  <a:srgbClr val="2D936B"/>
                </a:solidFill>
                <a:latin typeface="Trebuchet MS"/>
                <a:ea typeface="Trebuchet MS"/>
                <a:cs typeface="Trebuchet MS"/>
                <a:sym typeface="Trebuchet MS"/>
              </a:defRPr>
            </a:lvl5pPr>
            <a:lvl6pPr marL="114300" lvl="5" indent="0">
              <a:lnSpc>
                <a:spcPct val="100000"/>
              </a:lnSpc>
              <a:spcBef>
                <a:spcPts val="0"/>
              </a:spcBef>
              <a:buNone/>
              <a:defRPr sz="1100" b="0" i="0">
                <a:solidFill>
                  <a:srgbClr val="2D936B"/>
                </a:solidFill>
                <a:latin typeface="Trebuchet MS"/>
                <a:ea typeface="Trebuchet MS"/>
                <a:cs typeface="Trebuchet MS"/>
                <a:sym typeface="Trebuchet MS"/>
              </a:defRPr>
            </a:lvl6pPr>
            <a:lvl7pPr marL="114300" lvl="6" indent="0">
              <a:lnSpc>
                <a:spcPct val="100000"/>
              </a:lnSpc>
              <a:spcBef>
                <a:spcPts val="0"/>
              </a:spcBef>
              <a:buNone/>
              <a:defRPr sz="1100" b="0" i="0">
                <a:solidFill>
                  <a:srgbClr val="2D936B"/>
                </a:solidFill>
                <a:latin typeface="Trebuchet MS"/>
                <a:ea typeface="Trebuchet MS"/>
                <a:cs typeface="Trebuchet MS"/>
                <a:sym typeface="Trebuchet MS"/>
              </a:defRPr>
            </a:lvl7pPr>
            <a:lvl8pPr marL="114300" lvl="7" indent="0">
              <a:lnSpc>
                <a:spcPct val="100000"/>
              </a:lnSpc>
              <a:spcBef>
                <a:spcPts val="0"/>
              </a:spcBef>
              <a:buNone/>
              <a:defRPr sz="1100" b="0" i="0">
                <a:solidFill>
                  <a:srgbClr val="2D936B"/>
                </a:solidFill>
                <a:latin typeface="Trebuchet MS"/>
                <a:ea typeface="Trebuchet MS"/>
                <a:cs typeface="Trebuchet MS"/>
                <a:sym typeface="Trebuchet MS"/>
              </a:defRPr>
            </a:lvl8pPr>
            <a:lvl9pPr marL="114300" lvl="8" indent="0">
              <a:lnSpc>
                <a:spcPct val="100000"/>
              </a:lnSpc>
              <a:spcBef>
                <a:spcPts val="0"/>
              </a:spcBef>
              <a:buNone/>
              <a:defRPr sz="1100" b="0" i="0">
                <a:solidFill>
                  <a:srgbClr val="2D936B"/>
                </a:solidFill>
                <a:latin typeface="Trebuchet MS"/>
                <a:ea typeface="Trebuchet MS"/>
                <a:cs typeface="Trebuchet MS"/>
                <a:sym typeface="Trebuchet MS"/>
              </a:defRPr>
            </a:lvl9pPr>
          </a:lstStyle>
          <a:p>
            <a:pPr marL="114300" lvl="0" indent="0" algn="l" rtl="0">
              <a:spcBef>
                <a:spcPts val="0"/>
              </a:spcBef>
              <a:spcAft>
                <a:spcPts val="0"/>
              </a:spcAft>
              <a:buNone/>
            </a:pPr>
            <a:fld id="{00000000-1234-1234-1234-123412341234}" type="slidenum">
              <a:rPr lang="en-US"/>
              <a:pPr marL="114300" lvl="0" indent="0" algn="l"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hyperlink" Target="http://abc"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5" name="Google Shape;55;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56" name="Google Shape;56;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7" name="Google Shape;57;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8" name="Google Shape;58;p7"/>
          <p:cNvSpPr txBox="1"/>
          <p:nvPr/>
        </p:nvSpPr>
        <p:spPr>
          <a:xfrm>
            <a:off x="6100396" y="2119800"/>
            <a:ext cx="4157296" cy="509104"/>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IN" sz="3200" dirty="0" smtClean="0">
                <a:latin typeface="Trebuchet MS"/>
                <a:ea typeface="Trebuchet MS"/>
                <a:cs typeface="Trebuchet MS"/>
                <a:sym typeface="Trebuchet MS"/>
              </a:rPr>
              <a:t>HARIHARASUDHAN K</a:t>
            </a:r>
            <a:r>
              <a:rPr lang="en-IN" sz="3200" dirty="0" smtClean="0">
                <a:latin typeface="Trebuchet MS"/>
                <a:ea typeface="Trebuchet MS"/>
                <a:cs typeface="Trebuchet MS"/>
                <a:sym typeface="Trebuchet MS"/>
              </a:rPr>
              <a:t> </a:t>
            </a:r>
            <a:endParaRPr sz="3200" dirty="0">
              <a:latin typeface="Trebuchet MS"/>
              <a:ea typeface="Trebuchet MS"/>
              <a:cs typeface="Trebuchet MS"/>
              <a:sym typeface="Trebuchet MS"/>
            </a:endParaRPr>
          </a:p>
        </p:txBody>
      </p:sp>
      <p:sp>
        <p:nvSpPr>
          <p:cNvPr id="59" name="Google Shape;59;p7"/>
          <p:cNvSpPr txBox="1"/>
          <p:nvPr/>
        </p:nvSpPr>
        <p:spPr>
          <a:xfrm>
            <a:off x="6484625" y="2821625"/>
            <a:ext cx="3653100" cy="382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b="1" dirty="0" smtClean="0">
                <a:solidFill>
                  <a:srgbClr val="2D936B"/>
                </a:solidFill>
                <a:latin typeface="Trebuchet MS"/>
                <a:ea typeface="Trebuchet MS"/>
                <a:cs typeface="Trebuchet MS"/>
                <a:sym typeface="Trebuchet MS"/>
              </a:rPr>
              <a:t>3D</a:t>
            </a:r>
            <a:r>
              <a:rPr lang="en-US" sz="2400" b="1" dirty="0" smtClean="0">
                <a:solidFill>
                  <a:srgbClr val="2D936B"/>
                </a:solidFill>
                <a:latin typeface="Trebuchet MS"/>
                <a:ea typeface="Trebuchet MS"/>
                <a:cs typeface="Trebuchet MS"/>
                <a:sym typeface="Trebuchet MS"/>
              </a:rPr>
              <a:t> </a:t>
            </a:r>
            <a:r>
              <a:rPr lang="en-US" sz="2400" b="1" dirty="0">
                <a:solidFill>
                  <a:srgbClr val="2D936B"/>
                </a:solidFill>
                <a:latin typeface="Trebuchet MS"/>
                <a:ea typeface="Trebuchet MS"/>
                <a:cs typeface="Trebuchet MS"/>
                <a:sym typeface="Trebuchet MS"/>
              </a:rPr>
              <a:t>STEGANOGRAPHY</a:t>
            </a:r>
            <a:endParaRPr sz="2400" dirty="0">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2" name="Google Shape;62;p7"/>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pPr marL="114300" lvl="0" indent="0" algn="l" rtl="0">
                <a:lnSpc>
                  <a:spcPct val="100000"/>
                </a:lnSpc>
                <a:spcBef>
                  <a:spcPts val="0"/>
                </a:spcBef>
                <a:spcAft>
                  <a:spcPts val="0"/>
                </a:spcAft>
                <a:buNone/>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6"/>
          <p:cNvSpPr txBox="1"/>
          <p:nvPr/>
        </p:nvSpPr>
        <p:spPr>
          <a:xfrm>
            <a:off x="752475" y="6486037"/>
            <a:ext cx="1773600" cy="16920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pic>
        <p:nvPicPr>
          <p:cNvPr id="189" name="Google Shape;189;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0" name="Google Shape;190;p16"/>
          <p:cNvSpPr txBox="1"/>
          <p:nvPr/>
        </p:nvSpPr>
        <p:spPr>
          <a:xfrm>
            <a:off x="739775" y="1367853"/>
            <a:ext cx="2812500" cy="289800"/>
          </a:xfrm>
          <a:prstGeom prst="rect">
            <a:avLst/>
          </a:prstGeom>
          <a:noFill/>
          <a:ln>
            <a:noFill/>
          </a:ln>
        </p:spPr>
        <p:txBody>
          <a:bodyPr spcFirstLastPara="1" wrap="square" lIns="0" tIns="12700" rIns="0" bIns="0" anchor="t" anchorCtr="0">
            <a:spAutoFit/>
          </a:bodyPr>
          <a:lstStyle/>
          <a:p>
            <a:pPr marL="0" lvl="0" indent="0" algn="l" rtl="0">
              <a:lnSpc>
                <a:spcPct val="100000"/>
              </a:lnSpc>
              <a:spcBef>
                <a:spcPts val="0"/>
              </a:spcBef>
              <a:spcAft>
                <a:spcPts val="0"/>
              </a:spcAft>
              <a:buNone/>
            </a:pPr>
            <a:endParaRPr sz="1800">
              <a:latin typeface="Trebuchet MS"/>
              <a:ea typeface="Trebuchet MS"/>
              <a:cs typeface="Trebuchet MS"/>
              <a:sym typeface="Trebuchet MS"/>
            </a:endParaRPr>
          </a:p>
        </p:txBody>
      </p:sp>
      <p:sp>
        <p:nvSpPr>
          <p:cNvPr id="191" name="Google Shape;191;p16"/>
          <p:cNvSpPr txBox="1">
            <a:spLocks noGrp="1"/>
          </p:cNvSpPr>
          <p:nvPr>
            <p:ph type="sldNum" idx="12"/>
          </p:nvPr>
        </p:nvSpPr>
        <p:spPr>
          <a:xfrm>
            <a:off x="11277218" y="6473337"/>
            <a:ext cx="241200" cy="1764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10</a:t>
            </a:fld>
            <a:endParaRPr/>
          </a:p>
        </p:txBody>
      </p:sp>
      <p:sp>
        <p:nvSpPr>
          <p:cNvPr id="192" name="Google Shape;192;p16"/>
          <p:cNvSpPr txBox="1">
            <a:spLocks noGrp="1"/>
          </p:cNvSpPr>
          <p:nvPr>
            <p:ph type="ctrTitle"/>
          </p:nvPr>
        </p:nvSpPr>
        <p:spPr>
          <a:xfrm>
            <a:off x="739775" y="291147"/>
            <a:ext cx="33045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MODELLING</a:t>
            </a:r>
            <a:endParaRPr/>
          </a:p>
        </p:txBody>
      </p:sp>
      <p:sp>
        <p:nvSpPr>
          <p:cNvPr id="193" name="Google Shape;193;p16"/>
          <p:cNvSpPr txBox="1"/>
          <p:nvPr/>
        </p:nvSpPr>
        <p:spPr>
          <a:xfrm>
            <a:off x="739775" y="1043550"/>
            <a:ext cx="9627300" cy="523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800" dirty="0">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p:txBody>
      </p:sp>
      <p:pic>
        <p:nvPicPr>
          <p:cNvPr id="9" name="Picture 8" descr="3d 1.jpg"/>
          <p:cNvPicPr>
            <a:picLocks noChangeAspect="1"/>
          </p:cNvPicPr>
          <p:nvPr/>
        </p:nvPicPr>
        <p:blipFill>
          <a:blip r:embed="rId4"/>
          <a:stretch>
            <a:fillRect/>
          </a:stretch>
        </p:blipFill>
        <p:spPr>
          <a:xfrm>
            <a:off x="914399" y="1386985"/>
            <a:ext cx="8506734" cy="436594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3d 2.jpg"/>
          <p:cNvPicPr>
            <a:picLocks noChangeAspect="1"/>
          </p:cNvPicPr>
          <p:nvPr/>
        </p:nvPicPr>
        <p:blipFill>
          <a:blip r:embed="rId2"/>
          <a:stretch>
            <a:fillRect/>
          </a:stretch>
        </p:blipFill>
        <p:spPr>
          <a:xfrm>
            <a:off x="746246" y="1452195"/>
            <a:ext cx="8143875" cy="43053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8"/>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10" name="Google Shape;210;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11" name="Google Shape;211;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212" name="Google Shape;212;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3" name="Google Shape;213;p18"/>
          <p:cNvSpPr txBox="1">
            <a:spLocks noGrp="1"/>
          </p:cNvSpPr>
          <p:nvPr>
            <p:ph type="title"/>
          </p:nvPr>
        </p:nvSpPr>
        <p:spPr>
          <a:xfrm>
            <a:off x="558165" y="385444"/>
            <a:ext cx="9764395" cy="1122362"/>
          </a:xfrm>
          <a:prstGeom prst="rect">
            <a:avLst/>
          </a:prstGeom>
          <a:noFill/>
          <a:ln>
            <a:noFill/>
          </a:ln>
        </p:spPr>
        <p:txBody>
          <a:bodyPr spcFirstLastPara="1" wrap="square" lIns="0" tIns="13325" rIns="0" bIns="0" anchor="t" anchorCtr="0">
            <a:spAutoFit/>
          </a:bodyPr>
          <a:lstStyle/>
          <a:p>
            <a:pPr marL="209550" lvl="0" indent="0" algn="l" rtl="0">
              <a:lnSpc>
                <a:spcPct val="100000"/>
              </a:lnSpc>
              <a:spcBef>
                <a:spcPts val="0"/>
              </a:spcBef>
              <a:spcAft>
                <a:spcPts val="0"/>
              </a:spcAft>
              <a:buNone/>
            </a:pPr>
            <a:r>
              <a:rPr lang="en-US"/>
              <a:t>RESULTS</a:t>
            </a:r>
            <a:endParaRPr/>
          </a:p>
        </p:txBody>
      </p:sp>
      <p:sp>
        <p:nvSpPr>
          <p:cNvPr id="214" name="Google Shape;214;p18"/>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pPr marL="38100" lvl="0" indent="0" algn="l" rtl="0">
                <a:lnSpc>
                  <a:spcPct val="100000"/>
                </a:lnSpc>
                <a:spcBef>
                  <a:spcPts val="0"/>
                </a:spcBef>
                <a:spcAft>
                  <a:spcPts val="0"/>
                </a:spcAft>
                <a:buNone/>
              </a:pPr>
              <a:t>12</a:t>
            </a:fld>
            <a:endParaRPr/>
          </a:p>
        </p:txBody>
      </p:sp>
      <p:sp>
        <p:nvSpPr>
          <p:cNvPr id="215" name="Google Shape;215;p18"/>
          <p:cNvSpPr txBox="1"/>
          <p:nvPr/>
        </p:nvSpPr>
        <p:spPr>
          <a:xfrm>
            <a:off x="683259" y="6111875"/>
            <a:ext cx="1230630" cy="3352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2000" u="sng">
                <a:solidFill>
                  <a:schemeClr val="hlink"/>
                </a:solidFill>
                <a:latin typeface="Trebuchet MS"/>
                <a:ea typeface="Trebuchet MS"/>
                <a:cs typeface="Trebuchet MS"/>
                <a:sym typeface="Trebuchet MS"/>
                <a:hlinkClick r:id="rId4"/>
              </a:rPr>
              <a:t>Demo Link</a:t>
            </a:r>
            <a:endParaRPr sz="2000">
              <a:latin typeface="Trebuchet MS"/>
              <a:ea typeface="Trebuchet MS"/>
              <a:cs typeface="Trebuchet MS"/>
              <a:sym typeface="Trebuchet MS"/>
            </a:endParaRPr>
          </a:p>
        </p:txBody>
      </p:sp>
      <p:sp>
        <p:nvSpPr>
          <p:cNvPr id="216" name="Google Shape;216;p18"/>
          <p:cNvSpPr txBox="1"/>
          <p:nvPr/>
        </p:nvSpPr>
        <p:spPr>
          <a:xfrm>
            <a:off x="4524910" y="835542"/>
            <a:ext cx="6084096" cy="373645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dirty="0">
              <a:latin typeface="Calibri"/>
              <a:ea typeface="Calibri"/>
              <a:cs typeface="Calibri"/>
              <a:sym typeface="Calibri"/>
            </a:endParaRPr>
          </a:p>
        </p:txBody>
      </p:sp>
      <p:pic>
        <p:nvPicPr>
          <p:cNvPr id="12" name="Picture 11" descr="3d out.jpg"/>
          <p:cNvPicPr>
            <a:picLocks noChangeAspect="1"/>
          </p:cNvPicPr>
          <p:nvPr/>
        </p:nvPicPr>
        <p:blipFill>
          <a:blip r:embed="rId5"/>
          <a:stretch>
            <a:fillRect/>
          </a:stretch>
        </p:blipFill>
        <p:spPr>
          <a:xfrm>
            <a:off x="1229825" y="1770918"/>
            <a:ext cx="7870210" cy="1112959"/>
          </a:xfrm>
          <a:prstGeom prst="rect">
            <a:avLst/>
          </a:prstGeom>
        </p:spPr>
      </p:pic>
      <p:sp>
        <p:nvSpPr>
          <p:cNvPr id="7169" name="Rectangle 1"/>
          <p:cNvSpPr>
            <a:spLocks noChangeArrowheads="1"/>
          </p:cNvSpPr>
          <p:nvPr/>
        </p:nvSpPr>
        <p:spPr bwMode="auto">
          <a:xfrm>
            <a:off x="1266091" y="3503168"/>
            <a:ext cx="8382001" cy="1010217"/>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1F1F1F"/>
                </a:solidFill>
                <a:effectLst/>
                <a:latin typeface="Google Sans"/>
                <a:cs typeface="Arial" pitchFamily="34" charset="0"/>
              </a:rPr>
              <a:t>Overall, the project successfully developed a novel 3D </a:t>
            </a:r>
            <a:r>
              <a:rPr kumimoji="0" lang="en-US" sz="1200" b="1" i="0" u="none" strike="noStrike" cap="none" normalizeH="0" baseline="0" dirty="0" err="1" smtClean="0">
                <a:ln>
                  <a:noFill/>
                </a:ln>
                <a:solidFill>
                  <a:srgbClr val="1F1F1F"/>
                </a:solidFill>
                <a:effectLst/>
                <a:latin typeface="Google Sans"/>
                <a:cs typeface="Arial" pitchFamily="34" charset="0"/>
              </a:rPr>
              <a:t>steganography</a:t>
            </a:r>
            <a:r>
              <a:rPr kumimoji="0" lang="en-US" sz="1200" b="1" i="0" u="none" strike="noStrike" cap="none" normalizeH="0" baseline="0" dirty="0" smtClean="0">
                <a:ln>
                  <a:noFill/>
                </a:ln>
                <a:solidFill>
                  <a:srgbClr val="1F1F1F"/>
                </a:solidFill>
                <a:effectLst/>
                <a:latin typeface="Google Sans"/>
                <a:cs typeface="Arial" pitchFamily="34" charset="0"/>
              </a:rPr>
              <a:t> technique that addresses the limitations of existing methods. This technique offers increased capacity, improved security, and robustness, making it a valuable tool for secure communication using 3D data.</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1F1F1F"/>
                </a:solidFill>
                <a:effectLst/>
                <a:latin typeface="Google Sans"/>
                <a:cs typeface="Arial" pitchFamily="34" charset="0"/>
              </a:rPr>
              <a:t>Note:</a:t>
            </a:r>
            <a:r>
              <a:rPr kumimoji="0" lang="en-US" sz="1200" b="0" i="0" u="none" strike="noStrike" cap="none" normalizeH="0" baseline="0" dirty="0" smtClean="0">
                <a:ln>
                  <a:noFill/>
                </a:ln>
                <a:solidFill>
                  <a:srgbClr val="1F1F1F"/>
                </a:solidFill>
                <a:effectLst/>
                <a:latin typeface="Google Sans"/>
                <a:cs typeface="Arial" pitchFamily="34" charset="0"/>
              </a:rPr>
              <a:t> Replace </a:t>
            </a:r>
            <a:r>
              <a:rPr kumimoji="0" lang="en-US" sz="1000" b="0" i="0" u="none" strike="noStrike" cap="none" normalizeH="0" baseline="0" dirty="0" smtClean="0">
                <a:ln>
                  <a:noFill/>
                </a:ln>
                <a:solidFill>
                  <a:srgbClr val="1F1F1F"/>
                </a:solidFill>
                <a:effectLst/>
                <a:latin typeface="Google Sans Mono"/>
                <a:cs typeface="Arial" pitchFamily="34" charset="0"/>
              </a:rPr>
              <a:t>[X]</a:t>
            </a:r>
            <a:r>
              <a:rPr kumimoji="0" lang="en-US" sz="1200" b="0" i="0" u="none" strike="noStrike" cap="none" normalizeH="0" baseline="0" dirty="0" smtClean="0">
                <a:ln>
                  <a:noFill/>
                </a:ln>
                <a:solidFill>
                  <a:srgbClr val="1F1F1F"/>
                </a:solidFill>
                <a:effectLst/>
                <a:latin typeface="Google Sans"/>
                <a:cs typeface="Arial" pitchFamily="34" charset="0"/>
              </a:rPr>
              <a:t> and </a:t>
            </a:r>
            <a:r>
              <a:rPr kumimoji="0" lang="en-US" sz="1000" b="0" i="0" u="none" strike="noStrike" cap="none" normalizeH="0" baseline="0" dirty="0" smtClean="0">
                <a:ln>
                  <a:noFill/>
                </a:ln>
                <a:solidFill>
                  <a:srgbClr val="1F1F1F"/>
                </a:solidFill>
                <a:effectLst/>
                <a:latin typeface="Google Sans Mono"/>
                <a:cs typeface="Arial" pitchFamily="34" charset="0"/>
              </a:rPr>
              <a:t>[Y]</a:t>
            </a:r>
            <a:r>
              <a:rPr kumimoji="0" lang="en-US" sz="1200" b="0" i="0" u="none" strike="noStrike" cap="none" normalizeH="0" baseline="0" dirty="0" smtClean="0">
                <a:ln>
                  <a:noFill/>
                </a:ln>
                <a:solidFill>
                  <a:srgbClr val="1F1F1F"/>
                </a:solidFill>
                <a:effectLst/>
                <a:latin typeface="Google Sans"/>
                <a:cs typeface="Arial" pitchFamily="34" charset="0"/>
              </a:rPr>
              <a:t> with the actual values obtained during the project's evaluation phase. You can also modify the statement to highlight specific achievements or future directions depending on the project's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8EBBC-FCE7-D811-77D6-EE194B042FDA}"/>
              </a:ext>
            </a:extLst>
          </p:cNvPr>
          <p:cNvSpPr>
            <a:spLocks noGrp="1"/>
          </p:cNvSpPr>
          <p:nvPr>
            <p:ph type="title"/>
          </p:nvPr>
        </p:nvSpPr>
        <p:spPr>
          <a:xfrm>
            <a:off x="558165" y="385444"/>
            <a:ext cx="9764395" cy="738664"/>
          </a:xfrm>
        </p:spPr>
        <p:txBody>
          <a:bodyPr/>
          <a:lstStyle/>
          <a:p>
            <a:r>
              <a:rPr lang="en-US" sz="4800" b="1" dirty="0">
                <a:solidFill>
                  <a:schemeClr val="accent1"/>
                </a:solidFill>
                <a:latin typeface="Arial"/>
                <a:ea typeface="+mj-lt"/>
                <a:cs typeface="Arial"/>
              </a:rPr>
              <a:t>Conclusion</a:t>
            </a:r>
            <a:endParaRPr lang="en-IN" dirty="0"/>
          </a:p>
        </p:txBody>
      </p:sp>
      <p:sp>
        <p:nvSpPr>
          <p:cNvPr id="3" name="TextBox 2">
            <a:extLst>
              <a:ext uri="{FF2B5EF4-FFF2-40B4-BE49-F238E27FC236}">
                <a16:creationId xmlns:a16="http://schemas.microsoft.com/office/drawing/2014/main" xmlns="" id="{634C3296-487A-7D25-F6FF-FBA4ABB8F619}"/>
              </a:ext>
            </a:extLst>
          </p:cNvPr>
          <p:cNvSpPr txBox="1"/>
          <p:nvPr/>
        </p:nvSpPr>
        <p:spPr>
          <a:xfrm>
            <a:off x="472272" y="1753327"/>
            <a:ext cx="9222334" cy="1815882"/>
          </a:xfrm>
          <a:prstGeom prst="rect">
            <a:avLst/>
          </a:prstGeom>
          <a:noFill/>
        </p:spPr>
        <p:txBody>
          <a:bodyPr wrap="square" rtlCol="0">
            <a:spAutoFit/>
          </a:bodyPr>
          <a:lstStyle/>
          <a:p>
            <a:r>
              <a:rPr lang="en-US" dirty="0" smtClean="0"/>
              <a:t>Concerned about securing communication through 3D </a:t>
            </a:r>
            <a:r>
              <a:rPr lang="en-US" dirty="0" smtClean="0"/>
              <a:t>models </a:t>
            </a:r>
            <a:r>
              <a:rPr lang="en-US" dirty="0" smtClean="0"/>
              <a:t>A consultation on 3D </a:t>
            </a:r>
            <a:r>
              <a:rPr lang="en-US" dirty="0" err="1" smtClean="0"/>
              <a:t>steganography</a:t>
            </a:r>
            <a:r>
              <a:rPr lang="en-US" dirty="0" smtClean="0"/>
              <a:t> can be your solution. This technique hides messages within 3D data, offering a covert communication channel. We'll address limitations like capacity and security, ensuring your message remains hidden. By discussing your goals, data type, and intended use, we can tailor a </a:t>
            </a:r>
            <a:r>
              <a:rPr lang="en-US" dirty="0" err="1" smtClean="0"/>
              <a:t>steganography</a:t>
            </a:r>
            <a:r>
              <a:rPr lang="en-US" dirty="0" smtClean="0"/>
              <a:t> approach that seamlessly integrates with your workflow. This consultation explores various embedding techniques, analyzes trade-offs between capacity and imperceptibility, and even delves into the possibility of custom project development for your specific needs. Let's work together to leverage the power of 3D </a:t>
            </a:r>
            <a:r>
              <a:rPr lang="en-US" dirty="0" err="1" smtClean="0"/>
              <a:t>steganography</a:t>
            </a:r>
            <a:r>
              <a:rPr lang="en-US" dirty="0" smtClean="0"/>
              <a:t> for secure communication.</a:t>
            </a:r>
          </a:p>
          <a:p>
            <a:endParaRPr lang="en-IN" dirty="0"/>
          </a:p>
        </p:txBody>
      </p:sp>
    </p:spTree>
    <p:extLst>
      <p:ext uri="{BB962C8B-B14F-4D97-AF65-F5344CB8AC3E}">
        <p14:creationId xmlns:p14="http://schemas.microsoft.com/office/powerpoint/2010/main" xmlns="" val="2701691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9F8492-6FF0-4212-7DF0-F9A9A5593DDA}"/>
              </a:ext>
            </a:extLst>
          </p:cNvPr>
          <p:cNvSpPr>
            <a:spLocks noGrp="1"/>
          </p:cNvSpPr>
          <p:nvPr>
            <p:ph type="title"/>
          </p:nvPr>
        </p:nvSpPr>
        <p:spPr>
          <a:xfrm>
            <a:off x="558165" y="385444"/>
            <a:ext cx="9764395" cy="738664"/>
          </a:xfrm>
        </p:spPr>
        <p:txBody>
          <a:bodyPr/>
          <a:lstStyle/>
          <a:p>
            <a:r>
              <a:rPr lang="en-US" sz="4800" b="1" dirty="0">
                <a:solidFill>
                  <a:schemeClr val="accent1"/>
                </a:solidFill>
                <a:latin typeface="Arial"/>
                <a:ea typeface="+mj-lt"/>
                <a:cs typeface="Arial"/>
              </a:rPr>
              <a:t>References</a:t>
            </a:r>
            <a:endParaRPr lang="en-IN" dirty="0"/>
          </a:p>
        </p:txBody>
      </p:sp>
      <p:sp>
        <p:nvSpPr>
          <p:cNvPr id="3" name="TextBox 2">
            <a:extLst>
              <a:ext uri="{FF2B5EF4-FFF2-40B4-BE49-F238E27FC236}">
                <a16:creationId xmlns:a16="http://schemas.microsoft.com/office/drawing/2014/main" xmlns="" id="{348A9796-27E9-6DF3-26A8-89E141E27D4B}"/>
              </a:ext>
            </a:extLst>
          </p:cNvPr>
          <p:cNvSpPr txBox="1"/>
          <p:nvPr/>
        </p:nvSpPr>
        <p:spPr>
          <a:xfrm>
            <a:off x="668593" y="1739065"/>
            <a:ext cx="8887182" cy="954107"/>
          </a:xfrm>
          <a:prstGeom prst="rect">
            <a:avLst/>
          </a:prstGeom>
          <a:noFill/>
        </p:spPr>
        <p:txBody>
          <a:bodyPr wrap="square" rtlCol="0">
            <a:spAutoFit/>
          </a:bodyPr>
          <a:lstStyle/>
          <a:p>
            <a:r>
              <a:rPr lang="en-IN" sz="1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1400" dirty="0"/>
          </a:p>
          <a:p>
            <a:endParaRPr lang="en-IN" dirty="0"/>
          </a:p>
        </p:txBody>
      </p:sp>
    </p:spTree>
    <p:extLst>
      <p:ext uri="{BB962C8B-B14F-4D97-AF65-F5344CB8AC3E}">
        <p14:creationId xmlns:p14="http://schemas.microsoft.com/office/powerpoint/2010/main" xmlns="" val="4062265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446461-085A-D9E6-45B9-0839F6076CEE}"/>
              </a:ext>
            </a:extLst>
          </p:cNvPr>
          <p:cNvSpPr>
            <a:spLocks noGrp="1"/>
          </p:cNvSpPr>
          <p:nvPr>
            <p:ph type="title"/>
          </p:nvPr>
        </p:nvSpPr>
        <p:spPr>
          <a:xfrm>
            <a:off x="3194521" y="2585884"/>
            <a:ext cx="4415647" cy="1114275"/>
          </a:xfrm>
        </p:spPr>
        <p:txBody>
          <a:bodyPr/>
          <a:lstStyle/>
          <a:p>
            <a:r>
              <a:rPr lang="en-US" b="1" dirty="0">
                <a:solidFill>
                  <a:srgbClr val="002060"/>
                </a:solidFill>
                <a:latin typeface="Arial" panose="020B0604020202020204" pitchFamily="34" charset="0"/>
                <a:cs typeface="Arial" panose="020B0604020202020204" pitchFamily="34" charset="0"/>
              </a:rPr>
              <a:t>THANK YOU</a:t>
            </a:r>
            <a:endParaRPr lang="en-IN" dirty="0"/>
          </a:p>
        </p:txBody>
      </p:sp>
    </p:spTree>
    <p:extLst>
      <p:ext uri="{BB962C8B-B14F-4D97-AF65-F5344CB8AC3E}">
        <p14:creationId xmlns:p14="http://schemas.microsoft.com/office/powerpoint/2010/main" xmlns="" val="4050732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sp>
        <p:nvSpPr>
          <p:cNvPr id="67" name="Google Shape;67;p8"/>
          <p:cNvSpPr/>
          <p:nvPr/>
        </p:nvSpPr>
        <p:spPr>
          <a:xfrm>
            <a:off x="0" y="-12"/>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nvGrpSpPr>
          <p:cNvPr id="68" name="Google Shape;68;p8"/>
          <p:cNvGrpSpPr/>
          <p:nvPr/>
        </p:nvGrpSpPr>
        <p:grpSpPr>
          <a:xfrm>
            <a:off x="7448612" y="0"/>
            <a:ext cx="4743796" cy="6858466"/>
            <a:chOff x="7448612" y="0"/>
            <a:chExt cx="4743796" cy="6858466"/>
          </a:xfrm>
        </p:grpSpPr>
        <p:sp>
          <p:nvSpPr>
            <p:cNvPr id="69" name="Google Shape;69;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0" name="Google Shape;70;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1" name="Google Shape;71;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2" name="Google Shape;72;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3" name="Google Shape;73;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4" name="Google Shape;74;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5" name="Google Shape;75;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6" name="Google Shape;76;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7" name="Google Shape;77;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78" name="Google Shape;78;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9" name="Google Shape;79;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0" name="Google Shape;80;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1" name="Google Shape;81;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2" name="Google Shape;82;p8"/>
          <p:cNvSpPr txBox="1">
            <a:spLocks noGrp="1"/>
          </p:cNvSpPr>
          <p:nvPr>
            <p:ph type="title"/>
          </p:nvPr>
        </p:nvSpPr>
        <p:spPr>
          <a:xfrm>
            <a:off x="558165" y="385444"/>
            <a:ext cx="9764395" cy="1122362"/>
          </a:xfrm>
          <a:prstGeom prst="rect">
            <a:avLst/>
          </a:prstGeom>
          <a:noFill/>
          <a:ln>
            <a:noFill/>
          </a:ln>
        </p:spPr>
        <p:txBody>
          <a:bodyPr spcFirstLastPara="1" wrap="square" lIns="0" tIns="460675" rIns="0" bIns="0" anchor="t" anchorCtr="0">
            <a:spAutoFit/>
          </a:bodyPr>
          <a:lstStyle/>
          <a:p>
            <a:pPr marL="193675" lvl="0" indent="0" algn="l" rtl="0">
              <a:lnSpc>
                <a:spcPct val="100000"/>
              </a:lnSpc>
              <a:spcBef>
                <a:spcPts val="0"/>
              </a:spcBef>
              <a:spcAft>
                <a:spcPts val="0"/>
              </a:spcAft>
              <a:buNone/>
            </a:pPr>
            <a:r>
              <a:rPr lang="en-US" sz="4250"/>
              <a:t>PROJECT TITLE</a:t>
            </a:r>
            <a:endParaRPr sz="4250"/>
          </a:p>
        </p:txBody>
      </p:sp>
      <p:grpSp>
        <p:nvGrpSpPr>
          <p:cNvPr id="83" name="Google Shape;83;p8"/>
          <p:cNvGrpSpPr/>
          <p:nvPr/>
        </p:nvGrpSpPr>
        <p:grpSpPr>
          <a:xfrm>
            <a:off x="466725" y="6410325"/>
            <a:ext cx="3705225" cy="295275"/>
            <a:chOff x="466725" y="6410325"/>
            <a:chExt cx="3705225" cy="295275"/>
          </a:xfrm>
        </p:grpSpPr>
        <p:pic>
          <p:nvPicPr>
            <p:cNvPr id="84" name="Google Shape;84;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5" name="Google Shape;85;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6" name="Google Shape;86;p8"/>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7" name="Google Shape;87;p8"/>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pPr marL="114300" lvl="0" indent="0" algn="l" rtl="0">
                <a:lnSpc>
                  <a:spcPct val="100000"/>
                </a:lnSpc>
                <a:spcBef>
                  <a:spcPts val="0"/>
                </a:spcBef>
                <a:spcAft>
                  <a:spcPts val="0"/>
                </a:spcAft>
                <a:buNone/>
              </a:pPr>
              <a:t>2</a:t>
            </a:fld>
            <a:endParaRPr/>
          </a:p>
        </p:txBody>
      </p:sp>
      <p:sp>
        <p:nvSpPr>
          <p:cNvPr id="88" name="Google Shape;88;p8"/>
          <p:cNvSpPr txBox="1"/>
          <p:nvPr/>
        </p:nvSpPr>
        <p:spPr>
          <a:xfrm>
            <a:off x="176600" y="2561050"/>
            <a:ext cx="9999000" cy="112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b="1" dirty="0">
                <a:latin typeface="Calibri"/>
                <a:ea typeface="Calibri"/>
                <a:cs typeface="Calibri"/>
                <a:sym typeface="Calibri"/>
              </a:rPr>
              <a:t>Implementation of </a:t>
            </a:r>
            <a:r>
              <a:rPr lang="en-US" sz="3200" b="1" dirty="0" smtClean="0">
                <a:latin typeface="Calibri"/>
                <a:ea typeface="Calibri"/>
                <a:cs typeface="Calibri"/>
                <a:sym typeface="Calibri"/>
              </a:rPr>
              <a:t>3D</a:t>
            </a:r>
            <a:r>
              <a:rPr lang="en-US" sz="3200" b="1" dirty="0" smtClean="0">
                <a:latin typeface="Calibri"/>
                <a:ea typeface="Calibri"/>
                <a:cs typeface="Calibri"/>
                <a:sym typeface="Calibri"/>
              </a:rPr>
              <a:t> </a:t>
            </a:r>
            <a:r>
              <a:rPr lang="en-US" sz="3200" b="1" dirty="0">
                <a:latin typeface="Calibri"/>
                <a:ea typeface="Calibri"/>
                <a:cs typeface="Calibri"/>
                <a:sym typeface="Calibri"/>
              </a:rPr>
              <a:t>steganography using python </a:t>
            </a:r>
            <a:endParaRPr sz="3200" b="1" dirty="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9"/>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nvGrpSpPr>
          <p:cNvPr id="94" name="Google Shape;94;p9"/>
          <p:cNvGrpSpPr/>
          <p:nvPr/>
        </p:nvGrpSpPr>
        <p:grpSpPr>
          <a:xfrm>
            <a:off x="7448612" y="0"/>
            <a:ext cx="4743796" cy="6858466"/>
            <a:chOff x="7448612" y="0"/>
            <a:chExt cx="4743796" cy="6858466"/>
          </a:xfrm>
        </p:grpSpPr>
        <p:sp>
          <p:nvSpPr>
            <p:cNvPr id="95" name="Google Shape;95;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6" name="Google Shape;96;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7" name="Google Shape;97;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8" name="Google Shape;98;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9" name="Google Shape;99;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0" name="Google Shape;100;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1" name="Google Shape;101;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2" name="Google Shape;102;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3" name="Google Shape;103;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grpSp>
      <p:sp>
        <p:nvSpPr>
          <p:cNvPr id="104" name="Google Shape;104;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5" name="Google Shape;105;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6" name="Google Shape;106;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7" name="Google Shape;107;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08" name="Google Shape;108;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9" name="Google Shape;109;p9"/>
          <p:cNvGrpSpPr/>
          <p:nvPr/>
        </p:nvGrpSpPr>
        <p:grpSpPr>
          <a:xfrm>
            <a:off x="47625" y="3819523"/>
            <a:ext cx="4124325" cy="3009898"/>
            <a:chOff x="47625" y="3819523"/>
            <a:chExt cx="4124325" cy="3009898"/>
          </a:xfrm>
        </p:grpSpPr>
        <p:pic>
          <p:nvPicPr>
            <p:cNvPr id="110" name="Google Shape;110;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1" name="Google Shape;111;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2" name="Google Shape;112;p9"/>
          <p:cNvSpPr txBox="1">
            <a:spLocks noGrp="1"/>
          </p:cNvSpPr>
          <p:nvPr>
            <p:ph type="title"/>
          </p:nvPr>
        </p:nvSpPr>
        <p:spPr>
          <a:xfrm>
            <a:off x="558165" y="385444"/>
            <a:ext cx="9764395" cy="1122362"/>
          </a:xfrm>
          <a:prstGeom prst="rect">
            <a:avLst/>
          </a:prstGeom>
          <a:noFill/>
          <a:ln>
            <a:noFill/>
          </a:ln>
        </p:spPr>
        <p:txBody>
          <a:bodyPr spcFirstLastPara="1" wrap="square" lIns="0" tIns="73275" rIns="0" bIns="0" anchor="t" anchorCtr="0">
            <a:spAutoFit/>
          </a:bodyPr>
          <a:lstStyle/>
          <a:p>
            <a:pPr marL="193675" lvl="0" indent="0" algn="l" rtl="0">
              <a:lnSpc>
                <a:spcPct val="100000"/>
              </a:lnSpc>
              <a:spcBef>
                <a:spcPts val="0"/>
              </a:spcBef>
              <a:spcAft>
                <a:spcPts val="0"/>
              </a:spcAft>
              <a:buNone/>
            </a:pPr>
            <a:r>
              <a:rPr lang="en-US" dirty="0"/>
              <a:t>AGENDA</a:t>
            </a:r>
            <a:endParaRPr dirty="0"/>
          </a:p>
        </p:txBody>
      </p:sp>
      <p:sp>
        <p:nvSpPr>
          <p:cNvPr id="113" name="Google Shape;113;p9"/>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pPr marL="114300" lvl="0" indent="0" algn="l" rtl="0">
                <a:lnSpc>
                  <a:spcPct val="100000"/>
                </a:lnSpc>
                <a:spcBef>
                  <a:spcPts val="0"/>
                </a:spcBef>
                <a:spcAft>
                  <a:spcPts val="0"/>
                </a:spcAft>
                <a:buNone/>
              </a:pPr>
              <a:t>3</a:t>
            </a:fld>
            <a:endParaRPr/>
          </a:p>
        </p:txBody>
      </p:sp>
      <p:sp>
        <p:nvSpPr>
          <p:cNvPr id="114" name="Google Shape;114;p9"/>
          <p:cNvSpPr txBox="1"/>
          <p:nvPr/>
        </p:nvSpPr>
        <p:spPr>
          <a:xfrm>
            <a:off x="2177750" y="1600675"/>
            <a:ext cx="6567900" cy="4422300"/>
          </a:xfrm>
          <a:prstGeom prst="rect">
            <a:avLst/>
          </a:prstGeom>
          <a:noFill/>
          <a:ln>
            <a:noFill/>
          </a:ln>
        </p:spPr>
        <p:txBody>
          <a:bodyPr spcFirstLastPara="1" wrap="square" lIns="91425" tIns="91425" rIns="91425" bIns="91425" anchor="t" anchorCtr="0">
            <a:noAutofit/>
          </a:bodyPr>
          <a:lstStyle/>
          <a:p>
            <a:pPr marL="0" indent="0">
              <a:buNone/>
            </a:pPr>
            <a:endParaRPr lang="en-US" sz="2400" dirty="0">
              <a:latin typeface="Arial"/>
              <a:cs typeface="Arial"/>
            </a:endParaRPr>
          </a:p>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sz="2400" dirty="0">
              <a:latin typeface="Arial"/>
              <a:cs typeface="Arial"/>
            </a:endParaRPr>
          </a:p>
          <a:p>
            <a:pPr marL="305435" indent="-305435"/>
            <a:r>
              <a:rPr lang="en-US" sz="1800" b="1" dirty="0">
                <a:latin typeface="Arial"/>
                <a:ea typeface="+mn-lt"/>
                <a:cs typeface="Arial"/>
              </a:rPr>
              <a:t>Proposed System/Solution</a:t>
            </a:r>
            <a:endParaRPr lang="en-US" sz="2400"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sz="2400" dirty="0">
              <a:latin typeface="Arial"/>
              <a:ea typeface="+mn-lt"/>
              <a:cs typeface="+mn-lt"/>
            </a:endParaRPr>
          </a:p>
          <a:p>
            <a:pPr marL="305435" indent="-305435"/>
            <a:r>
              <a:rPr lang="en-US" sz="1800" b="1" dirty="0">
                <a:latin typeface="Arial"/>
                <a:ea typeface="+mn-lt"/>
                <a:cs typeface="+mn-lt"/>
              </a:rPr>
              <a:t>Algorithm &amp; Deployment  </a:t>
            </a:r>
            <a:endParaRPr lang="en-US" sz="2400"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sz="2400"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sz="2400" dirty="0">
              <a:latin typeface="Arial"/>
              <a:cs typeface="Arial"/>
            </a:endParaRPr>
          </a:p>
          <a:p>
            <a:pPr marL="0" lvl="0" indent="0" algn="l" rtl="0">
              <a:spcBef>
                <a:spcPts val="0"/>
              </a:spcBef>
              <a:spcAft>
                <a:spcPts val="0"/>
              </a:spcAft>
              <a:buNone/>
            </a:pPr>
            <a:endParaRPr sz="1800" b="1"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dirty="0">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119" name="Google Shape;119;p10"/>
          <p:cNvGrpSpPr/>
          <p:nvPr/>
        </p:nvGrpSpPr>
        <p:grpSpPr>
          <a:xfrm>
            <a:off x="7991475" y="2933700"/>
            <a:ext cx="2762250" cy="3257550"/>
            <a:chOff x="7991475" y="2933700"/>
            <a:chExt cx="2762250" cy="3257550"/>
          </a:xfrm>
        </p:grpSpPr>
        <p:sp>
          <p:nvSpPr>
            <p:cNvPr id="120" name="Google Shape;120;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1" name="Google Shape;121;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22" name="Google Shape;122;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3" name="Google Shape;123;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4" name="Google Shape;124;p10"/>
          <p:cNvSpPr txBox="1">
            <a:spLocks noGrp="1"/>
          </p:cNvSpPr>
          <p:nvPr>
            <p:ph type="title"/>
          </p:nvPr>
        </p:nvSpPr>
        <p:spPr>
          <a:xfrm>
            <a:off x="1003325" y="789627"/>
            <a:ext cx="5638800"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pic>
        <p:nvPicPr>
          <p:cNvPr id="125" name="Google Shape;125;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6" name="Google Shape;126;p10"/>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7" name="Google Shape;127;p10"/>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pPr marL="114300" lvl="0" indent="0" algn="l" rtl="0">
                <a:lnSpc>
                  <a:spcPct val="100000"/>
                </a:lnSpc>
                <a:spcBef>
                  <a:spcPts val="0"/>
                </a:spcBef>
                <a:spcAft>
                  <a:spcPts val="0"/>
                </a:spcAft>
                <a:buNone/>
              </a:pPr>
              <a:t>4</a:t>
            </a:fld>
            <a:endParaRPr/>
          </a:p>
        </p:txBody>
      </p:sp>
      <p:sp>
        <p:nvSpPr>
          <p:cNvPr id="128" name="Google Shape;128;p10"/>
          <p:cNvSpPr txBox="1"/>
          <p:nvPr/>
        </p:nvSpPr>
        <p:spPr>
          <a:xfrm>
            <a:off x="1239900" y="2256263"/>
            <a:ext cx="5770500" cy="1899300"/>
          </a:xfrm>
          <a:prstGeom prst="rect">
            <a:avLst/>
          </a:prstGeom>
          <a:noFill/>
          <a:ln>
            <a:noFill/>
          </a:ln>
        </p:spPr>
        <p:txBody>
          <a:bodyPr spcFirstLastPara="1" wrap="square" lIns="91425" tIns="91425" rIns="91425" bIns="91425" anchor="t" anchorCtr="0">
            <a:noAutofit/>
          </a:bodyPr>
          <a:lstStyle/>
          <a:p>
            <a:pPr algn="just"/>
            <a:r>
              <a:rPr lang="en-US" sz="1800" dirty="0" smtClean="0"/>
              <a:t>Improving </a:t>
            </a:r>
            <a:r>
              <a:rPr lang="en-US" sz="1800" dirty="0" smtClean="0"/>
              <a:t>3D </a:t>
            </a:r>
            <a:r>
              <a:rPr lang="en-US" sz="1800" dirty="0" err="1" smtClean="0"/>
              <a:t>Steganography</a:t>
            </a:r>
            <a:r>
              <a:rPr lang="en-US" sz="1800" dirty="0" smtClean="0"/>
              <a:t> for Robust and Secure </a:t>
            </a:r>
            <a:r>
              <a:rPr lang="en-US" sz="1800" dirty="0" smtClean="0"/>
              <a:t>Communication 3D </a:t>
            </a:r>
            <a:r>
              <a:rPr lang="en-US" sz="1800" dirty="0" err="1" smtClean="0"/>
              <a:t>steganography</a:t>
            </a:r>
            <a:r>
              <a:rPr lang="en-US" sz="1800" dirty="0" smtClean="0"/>
              <a:t> offers a method for hiding messages within 3D models or arrays. This code demonstrates a basic implementation where a message is encoded using base64 and embedded within a random 3D </a:t>
            </a:r>
            <a:r>
              <a:rPr lang="en-US" sz="1800" dirty="0" err="1" smtClean="0"/>
              <a:t>NumPy</a:t>
            </a:r>
            <a:r>
              <a:rPr lang="en-US" sz="1800" dirty="0" smtClean="0"/>
              <a:t> array.</a:t>
            </a:r>
          </a:p>
          <a:p>
            <a:pPr marL="0" lvl="0" indent="0" algn="l" rtl="0">
              <a:spcBef>
                <a:spcPts val="0"/>
              </a:spcBef>
              <a:spcAft>
                <a:spcPts val="0"/>
              </a:spcAft>
              <a:buNone/>
            </a:pPr>
            <a:endParaRPr sz="1800" dirty="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grpSp>
        <p:nvGrpSpPr>
          <p:cNvPr id="133" name="Google Shape;133;p11"/>
          <p:cNvGrpSpPr/>
          <p:nvPr/>
        </p:nvGrpSpPr>
        <p:grpSpPr>
          <a:xfrm>
            <a:off x="8658225" y="2647950"/>
            <a:ext cx="3533775" cy="3810000"/>
            <a:chOff x="8658225" y="2647950"/>
            <a:chExt cx="3533775" cy="3810000"/>
          </a:xfrm>
        </p:grpSpPr>
        <p:sp>
          <p:nvSpPr>
            <p:cNvPr id="134" name="Google Shape;134;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5" name="Google Shape;135;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pic>
          <p:nvPicPr>
            <p:cNvPr id="136" name="Google Shape;136;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7" name="Google Shape;137;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8" name="Google Shape;138;p11"/>
          <p:cNvSpPr txBox="1">
            <a:spLocks noGrp="1"/>
          </p:cNvSpPr>
          <p:nvPr>
            <p:ph type="title"/>
          </p:nvPr>
        </p:nvSpPr>
        <p:spPr>
          <a:xfrm>
            <a:off x="739775" y="829627"/>
            <a:ext cx="907097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PROJECT	OVERVIEW</a:t>
            </a:r>
            <a:endParaRPr sz="4250" dirty="0"/>
          </a:p>
        </p:txBody>
      </p:sp>
      <p:pic>
        <p:nvPicPr>
          <p:cNvPr id="139" name="Google Shape;139;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0" name="Google Shape;140;p1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1" name="Google Shape;141;p11"/>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pPr marL="114300" lvl="0" indent="0" algn="l" rtl="0">
                <a:lnSpc>
                  <a:spcPct val="100000"/>
                </a:lnSpc>
                <a:spcBef>
                  <a:spcPts val="0"/>
                </a:spcBef>
                <a:spcAft>
                  <a:spcPts val="0"/>
                </a:spcAft>
                <a:buNone/>
              </a:pPr>
              <a:t>5</a:t>
            </a:fld>
            <a:endParaRPr/>
          </a:p>
        </p:txBody>
      </p:sp>
      <p:sp>
        <p:nvSpPr>
          <p:cNvPr id="142" name="Google Shape;142;p11"/>
          <p:cNvSpPr txBox="1"/>
          <p:nvPr/>
        </p:nvSpPr>
        <p:spPr>
          <a:xfrm>
            <a:off x="1246445" y="1445321"/>
            <a:ext cx="7684500" cy="1570595"/>
          </a:xfrm>
          <a:prstGeom prst="rect">
            <a:avLst/>
          </a:prstGeom>
          <a:noFill/>
          <a:ln>
            <a:noFill/>
          </a:ln>
        </p:spPr>
        <p:txBody>
          <a:bodyPr spcFirstLastPara="1" wrap="square" lIns="91425" tIns="91425" rIns="91425" bIns="91425" anchor="t" anchorCtr="0">
            <a:noAutofit/>
          </a:bodyPr>
          <a:lstStyle/>
          <a:p>
            <a:r>
              <a:rPr lang="en-US" b="1" dirty="0" smtClean="0"/>
              <a:t>Project Overview: Enhanced Security and Capacity for 3D </a:t>
            </a:r>
            <a:r>
              <a:rPr lang="en-US" b="1" dirty="0" err="1" smtClean="0"/>
              <a:t>Steganography</a:t>
            </a:r>
            <a:endParaRPr lang="en-US" b="1" dirty="0" smtClean="0"/>
          </a:p>
          <a:p>
            <a:r>
              <a:rPr lang="en-US" dirty="0" smtClean="0"/>
              <a:t>This project aims to develop a robust and secure 3D </a:t>
            </a:r>
            <a:r>
              <a:rPr lang="en-US" dirty="0" err="1" smtClean="0"/>
              <a:t>steganography</a:t>
            </a:r>
            <a:r>
              <a:rPr lang="en-US" dirty="0" smtClean="0"/>
              <a:t> technique that overcomes the limitations of current methods.</a:t>
            </a:r>
          </a:p>
          <a:p>
            <a:r>
              <a:rPr lang="en-US" b="1" dirty="0" smtClean="0"/>
              <a:t>Project Goal:</a:t>
            </a:r>
            <a:endParaRPr lang="en-US" dirty="0" smtClean="0"/>
          </a:p>
          <a:p>
            <a:r>
              <a:rPr lang="en-US" dirty="0" smtClean="0"/>
              <a:t>To create a 3D </a:t>
            </a:r>
            <a:r>
              <a:rPr lang="en-US" dirty="0" err="1" smtClean="0"/>
              <a:t>steganography</a:t>
            </a:r>
            <a:r>
              <a:rPr lang="en-US" dirty="0" smtClean="0"/>
              <a:t> method with increased embedding capacity, improved security, and resistance to tampering.</a:t>
            </a:r>
          </a:p>
          <a:p>
            <a:r>
              <a:rPr lang="en-US" b="1" dirty="0" smtClean="0"/>
              <a:t>Key Objectives:</a:t>
            </a:r>
            <a:endParaRPr lang="en-US" dirty="0" smtClean="0"/>
          </a:p>
          <a:p>
            <a:r>
              <a:rPr lang="en-US" b="1" dirty="0" smtClean="0"/>
              <a:t>Increase Embedding Capacity:</a:t>
            </a:r>
            <a:r>
              <a:rPr lang="en-US" dirty="0" smtClean="0"/>
              <a:t> Develop strategies to efficiently utilize more of the 3D data for message storage while maintaining the integrity of the cover object.</a:t>
            </a:r>
          </a:p>
          <a:p>
            <a:r>
              <a:rPr lang="en-US" b="1" dirty="0" smtClean="0"/>
              <a:t>Enhance Security:</a:t>
            </a:r>
            <a:r>
              <a:rPr lang="en-US" dirty="0" smtClean="0"/>
              <a:t> Implement adaptive embedding techniques that consider the characteristics of the 3D object to achieve a natural-looking cover and minimize statistical </a:t>
            </a:r>
            <a:r>
              <a:rPr lang="en-US" dirty="0" err="1" smtClean="0"/>
              <a:t>detectability</a:t>
            </a:r>
            <a:r>
              <a:rPr lang="en-US" dirty="0" smtClean="0"/>
              <a:t>.</a:t>
            </a:r>
          </a:p>
          <a:p>
            <a:r>
              <a:rPr lang="en-US" b="1" dirty="0" smtClean="0"/>
              <a:t>Improve Robustness:</a:t>
            </a:r>
            <a:r>
              <a:rPr lang="en-US" dirty="0" smtClean="0"/>
              <a:t> Integrate error correction mechanisms to ensure message integrity even if the 3D data is altered by noise or compression.</a:t>
            </a:r>
          </a:p>
          <a:p>
            <a:r>
              <a:rPr lang="en-US" b="1" dirty="0" smtClean="0"/>
              <a:t>Deliverables:</a:t>
            </a:r>
            <a:endParaRPr lang="en-US" dirty="0" smtClean="0"/>
          </a:p>
          <a:p>
            <a:r>
              <a:rPr lang="en-US" dirty="0" smtClean="0"/>
              <a:t>A refined 3D </a:t>
            </a:r>
            <a:r>
              <a:rPr lang="en-US" dirty="0" err="1" smtClean="0"/>
              <a:t>steganography</a:t>
            </a:r>
            <a:r>
              <a:rPr lang="en-US" dirty="0" smtClean="0"/>
              <a:t> algorithm with improved functionalities.</a:t>
            </a:r>
          </a:p>
          <a:p>
            <a:r>
              <a:rPr lang="en-US" dirty="0" smtClean="0"/>
              <a:t>Performance evaluation metrics demonstrating increased embedding capacity, imperceptibility, robustness, and computational efficiency.</a:t>
            </a:r>
          </a:p>
          <a:p>
            <a:r>
              <a:rPr lang="en-US" dirty="0" smtClean="0"/>
              <a:t>Documentation outlining the implementation details and usage of the enhanced </a:t>
            </a:r>
            <a:r>
              <a:rPr lang="en-US" dirty="0" err="1" smtClean="0"/>
              <a:t>steganography</a:t>
            </a:r>
            <a:r>
              <a:rPr lang="en-US" dirty="0" smtClean="0"/>
              <a:t> technique.</a:t>
            </a:r>
          </a:p>
          <a:p>
            <a:r>
              <a:rPr lang="en-US" dirty="0" smtClean="0"/>
              <a:t>.</a:t>
            </a:r>
            <a:endParaRPr lang="en-US" dirty="0" smtClean="0"/>
          </a:p>
          <a:p>
            <a:pPr marL="0" lvl="0" indent="0" algn="l" rtl="0">
              <a:spcBef>
                <a:spcPts val="0"/>
              </a:spcBef>
              <a:spcAft>
                <a:spcPts val="0"/>
              </a:spcAft>
              <a:buNone/>
            </a:pPr>
            <a:endParaRPr dirty="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2"/>
          <p:cNvSpPr txBox="1">
            <a:spLocks noGrp="1"/>
          </p:cNvSpPr>
          <p:nvPr>
            <p:ph type="title"/>
          </p:nvPr>
        </p:nvSpPr>
        <p:spPr>
          <a:xfrm>
            <a:off x="558165" y="385444"/>
            <a:ext cx="9764395" cy="1122362"/>
          </a:xfrm>
          <a:prstGeom prst="rect">
            <a:avLst/>
          </a:prstGeom>
          <a:noFill/>
          <a:ln>
            <a:noFill/>
          </a:ln>
        </p:spPr>
        <p:txBody>
          <a:bodyPr spcFirstLastPara="1" wrap="square" lIns="0" tIns="522850" rIns="0" bIns="0" anchor="t" anchorCtr="0">
            <a:spAutoFit/>
          </a:bodyPr>
          <a:lstStyle/>
          <a:p>
            <a:pPr marL="153670" lvl="0" indent="0" algn="l" rtl="0">
              <a:lnSpc>
                <a:spcPct val="100000"/>
              </a:lnSpc>
              <a:spcBef>
                <a:spcPts val="0"/>
              </a:spcBef>
              <a:spcAft>
                <a:spcPts val="0"/>
              </a:spcAft>
              <a:buNone/>
            </a:pPr>
            <a:r>
              <a:rPr lang="en-US" sz="3200"/>
              <a:t>WHO ARE THE END USERS?</a:t>
            </a:r>
            <a:endParaRPr sz="3200"/>
          </a:p>
        </p:txBody>
      </p:sp>
      <p:pic>
        <p:nvPicPr>
          <p:cNvPr id="148" name="Google Shape;148;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49" name="Google Shape;149;p1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0" name="Google Shape;150;p12"/>
          <p:cNvSpPr txBox="1">
            <a:spLocks noGrp="1"/>
          </p:cNvSpPr>
          <p:nvPr>
            <p:ph type="sldNum" idx="12"/>
          </p:nvPr>
        </p:nvSpPr>
        <p:spPr>
          <a:xfrm>
            <a:off x="11277218" y="6473337"/>
            <a:ext cx="241300" cy="191770"/>
          </a:xfrm>
          <a:prstGeom prst="rect">
            <a:avLst/>
          </a:prstGeom>
          <a:noFill/>
          <a:ln>
            <a:noFill/>
          </a:ln>
        </p:spPr>
        <p:txBody>
          <a:bodyPr spcFirstLastPara="1" wrap="square" lIns="0" tIns="6975" rIns="0" bIns="0" anchor="t" anchorCtr="0">
            <a:spAutoFit/>
          </a:bodyPr>
          <a:lstStyle/>
          <a:p>
            <a:pPr marL="114300" lvl="0" indent="0" algn="l" rtl="0">
              <a:lnSpc>
                <a:spcPct val="100000"/>
              </a:lnSpc>
              <a:spcBef>
                <a:spcPts val="0"/>
              </a:spcBef>
              <a:spcAft>
                <a:spcPts val="0"/>
              </a:spcAft>
              <a:buNone/>
            </a:pPr>
            <a:fld id="{00000000-1234-1234-1234-123412341234}" type="slidenum">
              <a:rPr lang="en-US"/>
              <a:pPr marL="114300" lvl="0" indent="0" algn="l" rtl="0">
                <a:lnSpc>
                  <a:spcPct val="100000"/>
                </a:lnSpc>
                <a:spcBef>
                  <a:spcPts val="0"/>
                </a:spcBef>
                <a:spcAft>
                  <a:spcPts val="0"/>
                </a:spcAft>
                <a:buNone/>
              </a:pPr>
              <a:t>6</a:t>
            </a:fld>
            <a:endParaRPr/>
          </a:p>
        </p:txBody>
      </p:sp>
      <p:sp>
        <p:nvSpPr>
          <p:cNvPr id="151" name="Google Shape;151;p12"/>
          <p:cNvSpPr txBox="1"/>
          <p:nvPr/>
        </p:nvSpPr>
        <p:spPr>
          <a:xfrm>
            <a:off x="408875" y="993100"/>
            <a:ext cx="9322800" cy="482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8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dirty="0">
                <a:latin typeface="Calibri"/>
                <a:ea typeface="Calibri"/>
                <a:cs typeface="Calibri"/>
                <a:sym typeface="Calibri"/>
              </a:rPr>
              <a:t>End users of image steganography can vary widely depending on the context and purpose of its use. Here are some potential end users:</a:t>
            </a:r>
            <a:endParaRPr sz="1800" dirty="0">
              <a:latin typeface="Calibri"/>
              <a:ea typeface="Calibri"/>
              <a:cs typeface="Calibri"/>
              <a:sym typeface="Calibri"/>
            </a:endParaRPr>
          </a:p>
          <a:p>
            <a:pPr marL="457200" lvl="0" indent="-342900" algn="l" rtl="0">
              <a:spcBef>
                <a:spcPts val="0"/>
              </a:spcBef>
              <a:spcAft>
                <a:spcPts val="0"/>
              </a:spcAft>
              <a:buSzPts val="1800"/>
              <a:buFont typeface="Calibri"/>
              <a:buAutoNum type="arabicPeriod"/>
            </a:pPr>
            <a:r>
              <a:rPr lang="en-US" sz="1800" b="1" dirty="0">
                <a:latin typeface="Calibri"/>
                <a:ea typeface="Calibri"/>
                <a:cs typeface="Calibri"/>
                <a:sym typeface="Calibri"/>
              </a:rPr>
              <a:t>Government Agencies: </a:t>
            </a:r>
            <a:r>
              <a:rPr lang="en-US" sz="1800" dirty="0">
                <a:latin typeface="Calibri"/>
                <a:ea typeface="Calibri"/>
                <a:cs typeface="Calibri"/>
                <a:sym typeface="Calibri"/>
              </a:rPr>
              <a:t>Law enforcement, intelligence agencies, and military organizations may utilize image steganography for covert communication and information sharing, particularly when conducting surveillance or espionage operations.</a:t>
            </a:r>
            <a:endParaRPr sz="1800" dirty="0">
              <a:latin typeface="Calibri"/>
              <a:ea typeface="Calibri"/>
              <a:cs typeface="Calibri"/>
              <a:sym typeface="Calibri"/>
            </a:endParaRPr>
          </a:p>
          <a:p>
            <a:pPr marL="457200" lvl="0" indent="-342900" algn="l" rtl="0">
              <a:spcBef>
                <a:spcPts val="0"/>
              </a:spcBef>
              <a:spcAft>
                <a:spcPts val="0"/>
              </a:spcAft>
              <a:buSzPts val="1800"/>
              <a:buFont typeface="Calibri"/>
              <a:buAutoNum type="arabicPeriod"/>
            </a:pPr>
            <a:r>
              <a:rPr lang="en-US" sz="1800" b="1" dirty="0">
                <a:latin typeface="Calibri"/>
                <a:ea typeface="Calibri"/>
                <a:cs typeface="Calibri"/>
                <a:sym typeface="Calibri"/>
              </a:rPr>
              <a:t>Journalists and Whistleblowers:</a:t>
            </a:r>
            <a:r>
              <a:rPr lang="en-US" sz="1800" dirty="0">
                <a:latin typeface="Calibri"/>
                <a:ea typeface="Calibri"/>
                <a:cs typeface="Calibri"/>
                <a:sym typeface="Calibri"/>
              </a:rPr>
              <a:t> Individuals working in journalism or advocacy may employ image steganography to securely transmit sensitive information, such as leaked documents or confidential sources, while protecting the identity of whistleblowers and sources.</a:t>
            </a:r>
            <a:endParaRPr sz="1800" dirty="0">
              <a:latin typeface="Calibri"/>
              <a:ea typeface="Calibri"/>
              <a:cs typeface="Calibri"/>
              <a:sym typeface="Calibri"/>
            </a:endParaRPr>
          </a:p>
          <a:p>
            <a:pPr marL="457200" lvl="0" indent="-342900" algn="l" rtl="0">
              <a:spcBef>
                <a:spcPts val="0"/>
              </a:spcBef>
              <a:spcAft>
                <a:spcPts val="0"/>
              </a:spcAft>
              <a:buSzPts val="1800"/>
              <a:buFont typeface="Calibri"/>
              <a:buAutoNum type="arabicPeriod"/>
            </a:pPr>
            <a:r>
              <a:rPr lang="en-US" sz="1800" b="1" dirty="0">
                <a:latin typeface="Calibri"/>
                <a:ea typeface="Calibri"/>
                <a:cs typeface="Calibri"/>
                <a:sym typeface="Calibri"/>
              </a:rPr>
              <a:t>Researchers and Academics:</a:t>
            </a:r>
            <a:r>
              <a:rPr lang="en-US" sz="1800" dirty="0">
                <a:latin typeface="Calibri"/>
                <a:ea typeface="Calibri"/>
                <a:cs typeface="Calibri"/>
                <a:sym typeface="Calibri"/>
              </a:rPr>
              <a:t> Professionals in research and academia may use image steganography for experimental purposes, studying its applications in information security, cryptography, and digital forensics, or developing novel techniques and algorithms.</a:t>
            </a:r>
            <a:endParaRPr sz="1800" dirty="0">
              <a:latin typeface="Calibri"/>
              <a:ea typeface="Calibri"/>
              <a:cs typeface="Calibri"/>
              <a:sym typeface="Calibri"/>
            </a:endParaRPr>
          </a:p>
          <a:p>
            <a:pPr marL="457200" lvl="0" indent="-342900" algn="l" rtl="0">
              <a:spcBef>
                <a:spcPts val="0"/>
              </a:spcBef>
              <a:spcAft>
                <a:spcPts val="0"/>
              </a:spcAft>
              <a:buSzPts val="1800"/>
              <a:buFont typeface="Calibri"/>
              <a:buAutoNum type="arabicPeriod"/>
            </a:pPr>
            <a:r>
              <a:rPr lang="en-US" sz="1800" b="1" dirty="0">
                <a:latin typeface="Calibri"/>
                <a:ea typeface="Calibri"/>
                <a:cs typeface="Calibri"/>
                <a:sym typeface="Calibri"/>
              </a:rPr>
              <a:t>Ethical Hackers and Penetration Testers: </a:t>
            </a:r>
            <a:r>
              <a:rPr lang="en-US" sz="1800" dirty="0">
                <a:latin typeface="Calibri"/>
                <a:ea typeface="Calibri"/>
                <a:cs typeface="Calibri"/>
                <a:sym typeface="Calibri"/>
              </a:rPr>
              <a:t>Security professionals and ethical hackers may utilize image steganography as part of penetration testing and vulnerability assessment exercises to evaluate the effectiveness of security measures and identify potential weaknesses in systems and networks.</a:t>
            </a:r>
            <a:endParaRPr sz="1800" dirty="0">
              <a:latin typeface="Calibri"/>
              <a:ea typeface="Calibri"/>
              <a:cs typeface="Calibri"/>
              <a:sym typeface="Calibri"/>
            </a:endParaRPr>
          </a:p>
          <a:p>
            <a:pPr marL="457200" lvl="0" indent="-342900" algn="l" rtl="0">
              <a:spcBef>
                <a:spcPts val="0"/>
              </a:spcBef>
              <a:spcAft>
                <a:spcPts val="0"/>
              </a:spcAft>
              <a:buSzPts val="1800"/>
              <a:buFont typeface="Calibri"/>
              <a:buAutoNum type="arabicPeriod"/>
            </a:pPr>
            <a:r>
              <a:rPr lang="en-US" sz="1800" b="1" dirty="0">
                <a:latin typeface="Calibri"/>
                <a:ea typeface="Calibri"/>
                <a:cs typeface="Calibri"/>
                <a:sym typeface="Calibri"/>
              </a:rPr>
              <a:t>Cybercriminals: </a:t>
            </a:r>
            <a:r>
              <a:rPr lang="en-US" sz="1800" dirty="0">
                <a:latin typeface="Calibri"/>
                <a:ea typeface="Calibri"/>
                <a:cs typeface="Calibri"/>
                <a:sym typeface="Calibri"/>
              </a:rPr>
              <a:t>Unfortunately, malicious actors may also exploit image steganography for illicit purposes, such as concealing malware, ransomware, or other malicious payloads within innocent-looking images to evade detection by security systems and infiltrate target networks.</a:t>
            </a:r>
            <a:endParaRPr sz="1800" dirty="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085AAA-F0B8-9DFE-002A-5E7E75CCDFD0}"/>
              </a:ext>
            </a:extLst>
          </p:cNvPr>
          <p:cNvSpPr>
            <a:spLocks noGrp="1"/>
          </p:cNvSpPr>
          <p:nvPr>
            <p:ph type="title"/>
          </p:nvPr>
        </p:nvSpPr>
        <p:spPr>
          <a:xfrm>
            <a:off x="558165" y="385444"/>
            <a:ext cx="9764395" cy="738664"/>
          </a:xfrm>
        </p:spPr>
        <p:txBody>
          <a:bodyPr/>
          <a:lstStyle/>
          <a:p>
            <a:r>
              <a:rPr lang="en-US" sz="4800" b="1" dirty="0">
                <a:solidFill>
                  <a:schemeClr val="accent1"/>
                </a:solidFill>
                <a:latin typeface="Arial" panose="020B0604020202020204" pitchFamily="34" charset="0"/>
                <a:cs typeface="Arial" panose="020B0604020202020204" pitchFamily="34" charset="0"/>
              </a:rPr>
              <a:t>Proposed Solution</a:t>
            </a:r>
            <a:endParaRPr lang="en-IN" dirty="0"/>
          </a:p>
        </p:txBody>
      </p:sp>
      <p:sp>
        <p:nvSpPr>
          <p:cNvPr id="3" name="TextBox 2">
            <a:extLst>
              <a:ext uri="{FF2B5EF4-FFF2-40B4-BE49-F238E27FC236}">
                <a16:creationId xmlns:a16="http://schemas.microsoft.com/office/drawing/2014/main" xmlns="" id="{47629A6C-5E02-822B-DFCA-F985679AA1CA}"/>
              </a:ext>
            </a:extLst>
          </p:cNvPr>
          <p:cNvSpPr txBox="1"/>
          <p:nvPr/>
        </p:nvSpPr>
        <p:spPr>
          <a:xfrm>
            <a:off x="558165" y="1551563"/>
            <a:ext cx="9374631" cy="5262979"/>
          </a:xfrm>
          <a:prstGeom prst="rect">
            <a:avLst/>
          </a:prstGeom>
          <a:noFill/>
        </p:spPr>
        <p:txBody>
          <a:bodyPr wrap="square" rtlCol="0">
            <a:spAutoFit/>
          </a:bodyPr>
          <a:lstStyle/>
          <a:p>
            <a:endParaRPr lang="en-US" dirty="0" smtClean="0"/>
          </a:p>
          <a:p>
            <a:r>
              <a:rPr lang="en-US" b="1" dirty="0" smtClean="0"/>
              <a:t>Increased Embedding Capacity:</a:t>
            </a:r>
            <a:endParaRPr lang="en-US" dirty="0" smtClean="0"/>
          </a:p>
          <a:p>
            <a:r>
              <a:rPr lang="en-US" b="1" dirty="0" smtClean="0"/>
              <a:t>Utilization </a:t>
            </a:r>
            <a:r>
              <a:rPr lang="en-US" b="1" dirty="0" smtClean="0"/>
              <a:t>of Least Significant Bit (LSB) </a:t>
            </a:r>
            <a:r>
              <a:rPr lang="en-US" b="1" dirty="0" err="1" smtClean="0"/>
              <a:t>Steganography</a:t>
            </a:r>
            <a:r>
              <a:rPr lang="en-US" b="1" dirty="0" smtClean="0"/>
              <a:t>:</a:t>
            </a:r>
            <a:r>
              <a:rPr lang="en-US" dirty="0" smtClean="0"/>
              <a:t> Instead of a dedicated section, explore embedding the message bits within the least significant bits (LSBs) of existing data points in the 3D array. This spreads the message throughout the array, increasing capacity without significantly altering overall values.</a:t>
            </a:r>
          </a:p>
          <a:p>
            <a:r>
              <a:rPr lang="en-US" altLang="ja-JP" b="1" dirty="0" smtClean="0"/>
              <a:t>(</a:t>
            </a:r>
            <a:r>
              <a:rPr lang="en-US" b="1" dirty="0" err="1" smtClean="0"/>
              <a:t>sentakuteki</a:t>
            </a:r>
            <a:r>
              <a:rPr lang="en-US" b="1" dirty="0" smtClean="0"/>
              <a:t> </a:t>
            </a:r>
            <a:r>
              <a:rPr lang="en-US" b="1" dirty="0" err="1" smtClean="0"/>
              <a:t>humekomi</a:t>
            </a:r>
            <a:r>
              <a:rPr lang="en-US" b="1" dirty="0" smtClean="0"/>
              <a:t>) - Selective Embedding:</a:t>
            </a:r>
            <a:r>
              <a:rPr lang="en-US" dirty="0" smtClean="0"/>
              <a:t> Analyze the 3D object and identify areas with higher tolerance for modification (e.g., areas with high noise or intricate details). Embed message bits preferentially in these areas to maximize capacity while minimizing impact on visual quality.</a:t>
            </a:r>
          </a:p>
          <a:p>
            <a:r>
              <a:rPr lang="en-US" b="1" dirty="0" smtClean="0"/>
              <a:t>Improved Security:</a:t>
            </a:r>
            <a:endParaRPr lang="en-US" dirty="0" smtClean="0"/>
          </a:p>
          <a:p>
            <a:r>
              <a:rPr lang="en-US" b="1" dirty="0" smtClean="0"/>
              <a:t> Adaptive </a:t>
            </a:r>
            <a:r>
              <a:rPr lang="en-US" b="1" dirty="0" smtClean="0"/>
              <a:t>Embedding:</a:t>
            </a:r>
            <a:r>
              <a:rPr lang="en-US" dirty="0" smtClean="0"/>
              <a:t> Analyze the statistical properties of the 3D object (e.g., local variance, smoothness) and adapt the embedding strength accordingly. This helps maintain the natural distribution of values within the object, making it harder to detect statistically.</a:t>
            </a:r>
          </a:p>
          <a:p>
            <a:r>
              <a:rPr lang="en-US" b="1" dirty="0" smtClean="0"/>
              <a:t>Enhanced </a:t>
            </a:r>
            <a:r>
              <a:rPr lang="en-US" b="1" dirty="0" smtClean="0"/>
              <a:t>Robustness:</a:t>
            </a:r>
            <a:endParaRPr lang="en-US" dirty="0" smtClean="0"/>
          </a:p>
          <a:p>
            <a:r>
              <a:rPr lang="en-US" b="1" dirty="0" smtClean="0"/>
              <a:t>-Error </a:t>
            </a:r>
            <a:r>
              <a:rPr lang="en-US" b="1" dirty="0" smtClean="0"/>
              <a:t>Correction Coding:</a:t>
            </a:r>
            <a:r>
              <a:rPr lang="en-US" dirty="0" smtClean="0"/>
              <a:t> Implement error correction codes like Hamming codes or Reed-Solomon codes along with the message data. This allows for the detection and correction of errors that might occur during transmission or storage.</a:t>
            </a:r>
          </a:p>
          <a:p>
            <a:r>
              <a:rPr lang="en-US" b="1" dirty="0" smtClean="0"/>
              <a:t>Implementation </a:t>
            </a:r>
            <a:r>
              <a:rPr lang="en-US" b="1" dirty="0" smtClean="0"/>
              <a:t>Considerations:</a:t>
            </a:r>
            <a:endParaRPr lang="en-US" dirty="0" smtClean="0"/>
          </a:p>
          <a:p>
            <a:r>
              <a:rPr lang="en-US" dirty="0" smtClean="0"/>
              <a:t>The choice of specific techniques will depend on the type of 3D data being used (e.g., point clouds, meshes) and the desired trade-off between capacity, security, and robustness.</a:t>
            </a:r>
          </a:p>
          <a:p>
            <a:r>
              <a:rPr lang="en-US" dirty="0" smtClean="0"/>
              <a:t>Computational efficiency of the embedding and extraction processes should be considered for real-world applications.</a:t>
            </a:r>
          </a:p>
          <a:p>
            <a:r>
              <a:rPr lang="en-US" dirty="0" smtClean="0"/>
              <a:t>By combining these strategies, we can create a more robust and secure 3D </a:t>
            </a:r>
            <a:r>
              <a:rPr lang="en-US" dirty="0" err="1" smtClean="0"/>
              <a:t>steganography</a:t>
            </a:r>
            <a:r>
              <a:rPr lang="en-US" dirty="0" smtClean="0"/>
              <a:t> technique that offers increased embedding capacity while maintaining the integrity and security of the hidden message.</a:t>
            </a:r>
          </a:p>
          <a:p>
            <a:endParaRPr lang="en-IN" dirty="0"/>
          </a:p>
        </p:txBody>
      </p:sp>
    </p:spTree>
    <p:extLst>
      <p:ext uri="{BB962C8B-B14F-4D97-AF65-F5344CB8AC3E}">
        <p14:creationId xmlns:p14="http://schemas.microsoft.com/office/powerpoint/2010/main" xmlns="" val="3077580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B90109-F17B-1DFB-C81F-EBD6EB47194A}"/>
              </a:ext>
            </a:extLst>
          </p:cNvPr>
          <p:cNvSpPr>
            <a:spLocks noGrp="1"/>
          </p:cNvSpPr>
          <p:nvPr>
            <p:ph type="title"/>
          </p:nvPr>
        </p:nvSpPr>
        <p:spPr>
          <a:xfrm>
            <a:off x="558165" y="385444"/>
            <a:ext cx="9764395" cy="738664"/>
          </a:xfrm>
        </p:spPr>
        <p:txBody>
          <a:bodyPr/>
          <a:lstStyle/>
          <a:p>
            <a:r>
              <a:rPr lang="en-US" sz="4800" b="1" dirty="0">
                <a:solidFill>
                  <a:schemeClr val="accent1"/>
                </a:solidFill>
                <a:latin typeface="Arial"/>
                <a:ea typeface="+mj-lt"/>
                <a:cs typeface="Arial"/>
              </a:rPr>
              <a:t>System  Approach</a:t>
            </a:r>
            <a:endParaRPr lang="en-IN" dirty="0"/>
          </a:p>
        </p:txBody>
      </p:sp>
      <p:sp>
        <p:nvSpPr>
          <p:cNvPr id="3" name="TextBox 2">
            <a:extLst>
              <a:ext uri="{FF2B5EF4-FFF2-40B4-BE49-F238E27FC236}">
                <a16:creationId xmlns:a16="http://schemas.microsoft.com/office/drawing/2014/main" xmlns="" id="{C6F0B881-5CB9-F72D-4385-CA139495F897}"/>
              </a:ext>
            </a:extLst>
          </p:cNvPr>
          <p:cNvSpPr txBox="1"/>
          <p:nvPr/>
        </p:nvSpPr>
        <p:spPr>
          <a:xfrm>
            <a:off x="304801" y="2010112"/>
            <a:ext cx="9143999" cy="2246769"/>
          </a:xfrm>
          <a:prstGeom prst="rect">
            <a:avLst/>
          </a:prstGeom>
          <a:noFill/>
        </p:spPr>
        <p:txBody>
          <a:bodyPr wrap="square" rtlCol="0">
            <a:spAutoFit/>
          </a:bodyPr>
          <a:lstStyle/>
          <a:p>
            <a:pPr marL="0" indent="0">
              <a:buNone/>
            </a:pPr>
            <a:r>
              <a:rPr lang="en-US" sz="1400" b="1" dirty="0">
                <a:solidFill>
                  <a:srgbClr val="0F0F0F"/>
                </a:solidFill>
              </a:rPr>
              <a:t>The </a:t>
            </a:r>
            <a:r>
              <a:rPr lang="en-US" sz="1400" b="1" dirty="0" smtClean="0">
                <a:solidFill>
                  <a:srgbClr val="0F0F0F"/>
                </a:solidFill>
              </a:rPr>
              <a:t> 3D </a:t>
            </a:r>
            <a:r>
              <a:rPr lang="en-US" sz="1400" b="1" dirty="0">
                <a:solidFill>
                  <a:srgbClr val="0F0F0F"/>
                </a:solidFill>
              </a:rPr>
              <a:t>steganography has minimal system requirements and can run on most modern computers. Here's a breakdown:</a:t>
            </a:r>
          </a:p>
          <a:p>
            <a:pPr marL="0" indent="0">
              <a:buNone/>
            </a:pPr>
            <a:endParaRPr lang="en-US" sz="1400" b="1" dirty="0">
              <a:solidFill>
                <a:srgbClr val="0F0F0F"/>
              </a:solidFill>
            </a:endParaRPr>
          </a:p>
          <a:p>
            <a:pPr marL="0" indent="0">
              <a:buNone/>
            </a:pPr>
            <a:r>
              <a:rPr lang="en-US" sz="1400" b="1" dirty="0" err="1">
                <a:solidFill>
                  <a:srgbClr val="0F0F0F"/>
                </a:solidFill>
              </a:rPr>
              <a:t>Software:Python</a:t>
            </a:r>
            <a:r>
              <a:rPr lang="en-US" sz="1400" b="1" dirty="0">
                <a:solidFill>
                  <a:srgbClr val="0F0F0F"/>
                </a:solidFill>
              </a:rPr>
              <a:t> 3 (or compatible version) - The code is written in Python and requires a Python interpreter to be installed. Python is freely available for most operating </a:t>
            </a:r>
            <a:r>
              <a:rPr lang="en-US" sz="1400" b="1" dirty="0" err="1">
                <a:solidFill>
                  <a:srgbClr val="0F0F0F"/>
                </a:solidFill>
              </a:rPr>
              <a:t>systems.This</a:t>
            </a:r>
            <a:r>
              <a:rPr lang="en-US" sz="1400" b="1" dirty="0">
                <a:solidFill>
                  <a:srgbClr val="0F0F0F"/>
                </a:solidFill>
              </a:rPr>
              <a:t> imports the </a:t>
            </a:r>
            <a:r>
              <a:rPr lang="en-US" sz="1400" b="1" dirty="0" err="1">
                <a:solidFill>
                  <a:srgbClr val="0F0F0F"/>
                </a:solidFill>
              </a:rPr>
              <a:t>hashlib</a:t>
            </a:r>
            <a:r>
              <a:rPr lang="en-US" sz="1400" b="1" dirty="0">
                <a:solidFill>
                  <a:srgbClr val="0F0F0F"/>
                </a:solidFill>
              </a:rPr>
              <a:t> library, which provides functions for various cryptographic hash algorithms like MD5, SHA-256, etc.</a:t>
            </a:r>
          </a:p>
          <a:p>
            <a:pPr marL="0" indent="0">
              <a:buNone/>
            </a:pPr>
            <a:endParaRPr lang="en-US" sz="1400" b="1" dirty="0">
              <a:solidFill>
                <a:srgbClr val="0F0F0F"/>
              </a:solidFill>
            </a:endParaRPr>
          </a:p>
          <a:p>
            <a:pPr marL="0" indent="0">
              <a:buNone/>
            </a:pPr>
            <a:r>
              <a:rPr lang="en-US" sz="1400" b="1" dirty="0" err="1">
                <a:solidFill>
                  <a:srgbClr val="0F0F0F"/>
                </a:solidFill>
              </a:rPr>
              <a:t>Hardware:No</a:t>
            </a:r>
            <a:r>
              <a:rPr lang="en-US" sz="1400" b="1" dirty="0">
                <a:solidFill>
                  <a:srgbClr val="0F0F0F"/>
                </a:solidFill>
              </a:rPr>
              <a:t> specific hardware requirements - This code doesn't perform computationally intensive tasks and can run on any computer capable of running Python.</a:t>
            </a:r>
            <a:endParaRPr lang="en-IN" sz="1400" b="1" dirty="0">
              <a:solidFill>
                <a:srgbClr val="0F0F0F"/>
              </a:solidFill>
            </a:endParaRPr>
          </a:p>
          <a:p>
            <a:endParaRPr lang="en-IN" dirty="0"/>
          </a:p>
        </p:txBody>
      </p:sp>
    </p:spTree>
    <p:extLst>
      <p:ext uri="{BB962C8B-B14F-4D97-AF65-F5344CB8AC3E}">
        <p14:creationId xmlns:p14="http://schemas.microsoft.com/office/powerpoint/2010/main" xmlns="" val="533996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870F30-DDD9-568E-CBD2-2EB410A066A3}"/>
              </a:ext>
            </a:extLst>
          </p:cNvPr>
          <p:cNvSpPr>
            <a:spLocks noGrp="1"/>
          </p:cNvSpPr>
          <p:nvPr>
            <p:ph type="title"/>
          </p:nvPr>
        </p:nvSpPr>
        <p:spPr>
          <a:xfrm>
            <a:off x="558165" y="385444"/>
            <a:ext cx="9764395" cy="738664"/>
          </a:xfrm>
        </p:spPr>
        <p:txBody>
          <a:bodyPr/>
          <a:lstStyle/>
          <a:p>
            <a:r>
              <a:rPr lang="en-US" sz="4800" b="1" dirty="0">
                <a:solidFill>
                  <a:schemeClr val="accent1"/>
                </a:solidFill>
                <a:latin typeface="Arial"/>
                <a:ea typeface="+mj-lt"/>
                <a:cs typeface="Arial"/>
              </a:rPr>
              <a:t>Algorithm &amp; Deployment</a:t>
            </a:r>
            <a:endParaRPr lang="en-IN" dirty="0"/>
          </a:p>
        </p:txBody>
      </p:sp>
      <p:sp>
        <p:nvSpPr>
          <p:cNvPr id="3" name="TextBox 2">
            <a:extLst>
              <a:ext uri="{FF2B5EF4-FFF2-40B4-BE49-F238E27FC236}">
                <a16:creationId xmlns:a16="http://schemas.microsoft.com/office/drawing/2014/main" xmlns="" id="{79387D31-1140-F36E-9D6E-206B73782083}"/>
              </a:ext>
            </a:extLst>
          </p:cNvPr>
          <p:cNvSpPr txBox="1"/>
          <p:nvPr/>
        </p:nvSpPr>
        <p:spPr>
          <a:xfrm>
            <a:off x="558165" y="1356852"/>
            <a:ext cx="8947354" cy="5262979"/>
          </a:xfrm>
          <a:prstGeom prst="rect">
            <a:avLst/>
          </a:prstGeom>
          <a:noFill/>
        </p:spPr>
        <p:txBody>
          <a:bodyPr wrap="square" rtlCol="0">
            <a:spAutoFit/>
          </a:bodyPr>
          <a:lstStyle/>
          <a:p>
            <a:r>
              <a:rPr lang="en-US" b="1" dirty="0" smtClean="0"/>
              <a:t>Algorithm for Enhanced 3D </a:t>
            </a:r>
            <a:r>
              <a:rPr lang="en-US" b="1" dirty="0" err="1" smtClean="0"/>
              <a:t>Steganography</a:t>
            </a:r>
            <a:endParaRPr lang="en-US" b="1" dirty="0" smtClean="0"/>
          </a:p>
          <a:p>
            <a:r>
              <a:rPr lang="en-US" dirty="0" smtClean="0"/>
              <a:t>Here's a high-level overview of the algorithm for the enhanced 3D </a:t>
            </a:r>
            <a:r>
              <a:rPr lang="en-US" dirty="0" err="1" smtClean="0"/>
              <a:t>steganography</a:t>
            </a:r>
            <a:r>
              <a:rPr lang="en-US" dirty="0" smtClean="0"/>
              <a:t> technique:</a:t>
            </a:r>
          </a:p>
          <a:p>
            <a:r>
              <a:rPr lang="en-US" b="1" dirty="0" smtClean="0"/>
              <a:t>1. </a:t>
            </a:r>
            <a:r>
              <a:rPr lang="en-US" b="1" dirty="0" err="1" smtClean="0"/>
              <a:t>Preprocessing:Input</a:t>
            </a:r>
            <a:r>
              <a:rPr lang="en-US" b="1" dirty="0" smtClean="0"/>
              <a:t>:</a:t>
            </a:r>
            <a:r>
              <a:rPr lang="en-US" dirty="0" smtClean="0"/>
              <a:t> Original 3D object (mesh/point cloud) and message to be encoded.</a:t>
            </a:r>
          </a:p>
          <a:p>
            <a:r>
              <a:rPr lang="en-US" b="1" dirty="0" smtClean="0"/>
              <a:t>Analyze 3D Object:</a:t>
            </a:r>
            <a:r>
              <a:rPr lang="en-US" dirty="0" smtClean="0"/>
              <a:t> Calculate statistical properties like local variance and smoothness for different regions of the object.</a:t>
            </a:r>
          </a:p>
          <a:p>
            <a:r>
              <a:rPr lang="en-US" b="1" dirty="0" smtClean="0"/>
              <a:t>2. Message </a:t>
            </a:r>
            <a:r>
              <a:rPr lang="en-US" b="1" dirty="0" err="1" smtClean="0"/>
              <a:t>Preprocessing:</a:t>
            </a:r>
            <a:r>
              <a:rPr lang="en-US" dirty="0" err="1" smtClean="0"/>
              <a:t>Apply</a:t>
            </a:r>
            <a:r>
              <a:rPr lang="en-US" dirty="0" smtClean="0"/>
              <a:t> </a:t>
            </a:r>
            <a:r>
              <a:rPr lang="en-US" dirty="0" smtClean="0"/>
              <a:t>error correction coding (e.g., Hamming codes) to the message for </a:t>
            </a:r>
            <a:r>
              <a:rPr lang="en-US" dirty="0" err="1" smtClean="0"/>
              <a:t>robustness.Split</a:t>
            </a:r>
            <a:r>
              <a:rPr lang="en-US" dirty="0" smtClean="0"/>
              <a:t> </a:t>
            </a:r>
            <a:r>
              <a:rPr lang="en-US" dirty="0" smtClean="0"/>
              <a:t>the encoded message into bits.</a:t>
            </a:r>
          </a:p>
          <a:p>
            <a:r>
              <a:rPr lang="en-US" b="1" dirty="0" smtClean="0"/>
              <a:t>3. Adaptive </a:t>
            </a:r>
            <a:r>
              <a:rPr lang="en-US" b="1" dirty="0" err="1" smtClean="0"/>
              <a:t>Embedding:</a:t>
            </a:r>
            <a:r>
              <a:rPr lang="en-US" dirty="0" err="1" smtClean="0"/>
              <a:t>Analyze</a:t>
            </a:r>
            <a:r>
              <a:rPr lang="en-US" dirty="0" smtClean="0"/>
              <a:t> </a:t>
            </a:r>
            <a:r>
              <a:rPr lang="en-US" dirty="0" smtClean="0"/>
              <a:t>local properties based on the pre-processing step.</a:t>
            </a:r>
          </a:p>
          <a:p>
            <a:pPr lvl="2"/>
            <a:r>
              <a:rPr lang="en-US" dirty="0" smtClean="0"/>
              <a:t>Depending on the analysis and a secret key (if used): </a:t>
            </a:r>
            <a:r>
              <a:rPr lang="en-US" dirty="0" smtClean="0"/>
              <a:t>.Ensure </a:t>
            </a:r>
            <a:r>
              <a:rPr lang="en-US" dirty="0" smtClean="0"/>
              <a:t>the modifications remain within acceptable limits to avoid visual artifacts.</a:t>
            </a:r>
          </a:p>
          <a:p>
            <a:r>
              <a:rPr lang="en-US" b="1" dirty="0" smtClean="0"/>
              <a:t>4. Post-processing </a:t>
            </a:r>
            <a:r>
              <a:rPr lang="en-US" b="1" dirty="0" smtClean="0"/>
              <a:t>:</a:t>
            </a:r>
            <a:r>
              <a:rPr lang="en-US" dirty="0" smtClean="0"/>
              <a:t>Embed </a:t>
            </a:r>
            <a:r>
              <a:rPr lang="en-US" dirty="0" smtClean="0"/>
              <a:t>redundant copies of crucial message bits in different locations for enhanced robustness.</a:t>
            </a:r>
          </a:p>
          <a:p>
            <a:r>
              <a:rPr lang="en-US" b="1" dirty="0" smtClean="0"/>
              <a:t>5. </a:t>
            </a:r>
            <a:r>
              <a:rPr lang="en-US" b="1" dirty="0" err="1" smtClean="0"/>
              <a:t>Output:</a:t>
            </a:r>
            <a:r>
              <a:rPr lang="en-US" dirty="0" err="1" smtClean="0"/>
              <a:t>The</a:t>
            </a:r>
            <a:r>
              <a:rPr lang="en-US" dirty="0" smtClean="0"/>
              <a:t> </a:t>
            </a:r>
            <a:r>
              <a:rPr lang="en-US" dirty="0" err="1" smtClean="0"/>
              <a:t>stego</a:t>
            </a:r>
            <a:r>
              <a:rPr lang="en-US" dirty="0" smtClean="0"/>
              <a:t>-object containing the hidden message.</a:t>
            </a:r>
          </a:p>
          <a:p>
            <a:r>
              <a:rPr lang="en-US" b="1" dirty="0" smtClean="0"/>
              <a:t>Deployment Considerations</a:t>
            </a:r>
          </a:p>
          <a:p>
            <a:r>
              <a:rPr lang="en-US" dirty="0" smtClean="0"/>
              <a:t>Deploying this </a:t>
            </a:r>
            <a:r>
              <a:rPr lang="en-US" dirty="0" err="1" smtClean="0"/>
              <a:t>steganography</a:t>
            </a:r>
            <a:r>
              <a:rPr lang="en-US" dirty="0" smtClean="0"/>
              <a:t> technique depends on the intended use case. Here are some general considerations:</a:t>
            </a:r>
          </a:p>
          <a:p>
            <a:r>
              <a:rPr lang="en-US" b="1" dirty="0" smtClean="0"/>
              <a:t>Offline vs. Real-time:</a:t>
            </a:r>
            <a:r>
              <a:rPr lang="en-US" dirty="0" smtClean="0"/>
              <a:t> For offline applications, the entire process can be run on a local machine. For real-time scenarios (e.g., streaming), the algorithm needs to be optimized for efficiency.</a:t>
            </a:r>
          </a:p>
          <a:p>
            <a:r>
              <a:rPr lang="en-US" b="1" dirty="0" smtClean="0"/>
              <a:t>3D Data Format:</a:t>
            </a:r>
            <a:r>
              <a:rPr lang="en-US" dirty="0" smtClean="0"/>
              <a:t> The implementation needs to handle the specific format of the 3D object (e.g., libraries for mesh or point cloud manipulation).</a:t>
            </a:r>
          </a:p>
          <a:p>
            <a:r>
              <a:rPr lang="en-US" b="1" dirty="0" smtClean="0"/>
              <a:t>Security:</a:t>
            </a:r>
            <a:r>
              <a:rPr lang="en-US" dirty="0" smtClean="0"/>
              <a:t> Consider secure key management practices if using a secret key for embedding.</a:t>
            </a:r>
          </a:p>
          <a:p>
            <a:r>
              <a:rPr lang="en-US" dirty="0" smtClean="0"/>
              <a:t>, </a:t>
            </a:r>
            <a:r>
              <a:rPr lang="en-US" dirty="0" smtClean="0"/>
              <a:t>the enhanced 3D </a:t>
            </a:r>
            <a:r>
              <a:rPr lang="en-US" dirty="0" err="1" smtClean="0"/>
              <a:t>steganography</a:t>
            </a:r>
            <a:r>
              <a:rPr lang="en-US" dirty="0" smtClean="0"/>
              <a:t> technique can be effectively integrated into various applications requiring secure and covert communication using 3D data.</a:t>
            </a:r>
          </a:p>
          <a:p>
            <a:endParaRPr lang="en-IN" dirty="0"/>
          </a:p>
        </p:txBody>
      </p:sp>
    </p:spTree>
    <p:extLst>
      <p:ext uri="{BB962C8B-B14F-4D97-AF65-F5344CB8AC3E}">
        <p14:creationId xmlns:p14="http://schemas.microsoft.com/office/powerpoint/2010/main" xmlns="" val="328764303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1380</Words>
  <Application>Microsoft Office PowerPoint</Application>
  <PresentationFormat>Custom</PresentationFormat>
  <Paragraphs>100</Paragraphs>
  <Slides>15</Slides>
  <Notes>8</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PROJECT TITLE</vt:lpstr>
      <vt:lpstr>AGENDA</vt:lpstr>
      <vt:lpstr>PROBLEM STATEMENT</vt:lpstr>
      <vt:lpstr>PROJECT OVERVIEW</vt:lpstr>
      <vt:lpstr>WHO ARE THE END USERS?</vt:lpstr>
      <vt:lpstr>Proposed Solution</vt:lpstr>
      <vt:lpstr>System  Approach</vt:lpstr>
      <vt:lpstr>Algorithm &amp; Deployment</vt:lpstr>
      <vt:lpstr>MODELLING</vt:lpstr>
      <vt:lpstr>Slide 11</vt:lpstr>
      <vt:lpstr>RESULTS</vt:lpstr>
      <vt:lpstr>Conclusion</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 ram</dc:creator>
  <cp:lastModifiedBy>Admin</cp:lastModifiedBy>
  <cp:revision>6</cp:revision>
  <dcterms:modified xsi:type="dcterms:W3CDTF">2024-04-01T16:36:02Z</dcterms:modified>
</cp:coreProperties>
</file>