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7EE9B1-04BA-4072-B235-75295F45DF1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1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0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0A98-6BDB-47B9-AA49-A9528FED064B}" type="datetimeFigureOut">
              <a:rPr lang="en-US" smtClean="0"/>
              <a:t>05/27/19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F75A-637F-483C-A751-762BCC7F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Resource Capacity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IN" dirty="0" smtClean="0"/>
              <a:t>Embedded Process</a:t>
            </a:r>
          </a:p>
          <a:p>
            <a:r>
              <a:rPr lang="en-IN" dirty="0" smtClean="0"/>
              <a:t>Central data store</a:t>
            </a:r>
          </a:p>
          <a:p>
            <a:pPr lvl="1"/>
            <a:r>
              <a:rPr lang="en-IN" dirty="0" smtClean="0"/>
              <a:t>Pull all upstream SORs data</a:t>
            </a:r>
          </a:p>
          <a:p>
            <a:r>
              <a:rPr lang="en-IN" dirty="0" smtClean="0"/>
              <a:t>Actionable Intelligence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581400"/>
            <a:ext cx="38100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Resource Engagements</a:t>
            </a:r>
          </a:p>
          <a:p>
            <a:pPr algn="ctr"/>
            <a:r>
              <a:rPr lang="en-IN" dirty="0" smtClean="0"/>
              <a:t>- high level forecast 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181600"/>
            <a:ext cx="38100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Schedules</a:t>
            </a:r>
          </a:p>
          <a:p>
            <a:pPr algn="ctr"/>
            <a:r>
              <a:rPr lang="en-IN" dirty="0" smtClean="0"/>
              <a:t>- detailed to support execution -</a:t>
            </a:r>
            <a:endParaRPr lang="en-US" dirty="0"/>
          </a:p>
        </p:txBody>
      </p:sp>
      <p:sp>
        <p:nvSpPr>
          <p:cNvPr id="6" name="Cross 5"/>
          <p:cNvSpPr/>
          <p:nvPr/>
        </p:nvSpPr>
        <p:spPr>
          <a:xfrm>
            <a:off x="2895600" y="4724400"/>
            <a:ext cx="304800" cy="304800"/>
          </a:xfrm>
          <a:prstGeom prst="plus">
            <a:avLst>
              <a:gd name="adj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qual 6"/>
          <p:cNvSpPr/>
          <p:nvPr/>
        </p:nvSpPr>
        <p:spPr>
          <a:xfrm>
            <a:off x="5029200" y="4572000"/>
            <a:ext cx="685800" cy="609600"/>
          </a:xfrm>
          <a:prstGeom prst="mathEqual">
            <a:avLst>
              <a:gd name="adj1" fmla="val 1759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3581400"/>
            <a:ext cx="2438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Total Resource</a:t>
            </a:r>
          </a:p>
          <a:p>
            <a:pPr algn="ctr"/>
            <a:r>
              <a:rPr lang="en-IN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Visual Resource Planning within Projects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2667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Schedule resources and equipment with a bird’s eye view of your team’s allocation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1600200"/>
            <a:ext cx="5486400" cy="4525963"/>
          </a:xfrm>
        </p:spPr>
        <p:txBody>
          <a:bodyPr/>
          <a:lstStyle/>
          <a:p>
            <a:r>
              <a:rPr lang="en-IN" dirty="0" smtClean="0"/>
              <a:t>Screen shot here </a:t>
            </a:r>
            <a:r>
              <a:rPr lang="en-IN" dirty="0" err="1" smtClean="0"/>
              <a:t>gantt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 Forecast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209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 smtClean="0"/>
              <a:t>Make resource allocation decisions on the fly.</a:t>
            </a:r>
          </a:p>
          <a:p>
            <a:pPr marL="0" indent="0">
              <a:buNone/>
            </a:pPr>
            <a:endParaRPr lang="en-IN" sz="1400" b="1" dirty="0"/>
          </a:p>
          <a:p>
            <a:pPr>
              <a:buFont typeface="Wingdings" pitchFamily="2" charset="2"/>
              <a:buChar char="ü"/>
            </a:pPr>
            <a:r>
              <a:rPr lang="en-IN" sz="1000" b="1" dirty="0" smtClean="0"/>
              <a:t>Proactively solve scheduling conflicts with a dynamic timeline that visualizes the resource schedule for the organization.</a:t>
            </a:r>
          </a:p>
          <a:p>
            <a:pPr>
              <a:buFont typeface="Wingdings" pitchFamily="2" charset="2"/>
              <a:buChar char="ü"/>
            </a:pPr>
            <a:r>
              <a:rPr lang="en-IN" sz="1000" b="1" dirty="0" smtClean="0"/>
              <a:t>Balance skills and availability with a centralized view to identify who has availability.</a:t>
            </a:r>
          </a:p>
          <a:p>
            <a:pPr>
              <a:buFont typeface="Wingdings" pitchFamily="2" charset="2"/>
              <a:buChar char="ü"/>
            </a:pPr>
            <a:r>
              <a:rPr lang="en-IN" sz="1000" b="1" dirty="0" smtClean="0"/>
              <a:t>Add, edit and delete  assignments </a:t>
            </a:r>
          </a:p>
          <a:p>
            <a:pPr marL="0" indent="0">
              <a:buNone/>
            </a:pPr>
            <a:endParaRPr lang="en-US" sz="1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600200"/>
            <a:ext cx="5410200" cy="4525963"/>
          </a:xfrm>
        </p:spPr>
        <p:txBody>
          <a:bodyPr/>
          <a:lstStyle/>
          <a:p>
            <a:r>
              <a:rPr lang="en-IN" dirty="0" smtClean="0"/>
              <a:t>Screen shot booking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 Search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3622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1400" b="1" dirty="0" smtClean="0"/>
              <a:t>Across the lob level a TM can search for the availability resource 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Best Match</a:t>
            </a:r>
          </a:p>
          <a:p>
            <a:pPr marL="400050" lvl="1" indent="0">
              <a:buNone/>
            </a:pPr>
            <a:endParaRPr lang="en-IN" sz="1600" dirty="0" smtClean="0"/>
          </a:p>
          <a:p>
            <a:pPr marL="514350" indent="-514350">
              <a:buAutoNum type="arabicPeriod"/>
            </a:pPr>
            <a:r>
              <a:rPr lang="en-IN" sz="2000" dirty="0" smtClean="0"/>
              <a:t>Relevant Match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0" y="1600200"/>
            <a:ext cx="5638800" cy="4525963"/>
          </a:xfrm>
        </p:spPr>
        <p:txBody>
          <a:bodyPr/>
          <a:lstStyle/>
          <a:p>
            <a:r>
              <a:rPr lang="en-IN" dirty="0" smtClean="0"/>
              <a:t>Screen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Resource management is a critical success factor for PPM success</a:t>
            </a:r>
          </a:p>
          <a:p>
            <a:r>
              <a:rPr lang="en-IN" sz="2000" dirty="0" smtClean="0"/>
              <a:t>Approach and processes should align with organizational readiness and maturity</a:t>
            </a:r>
          </a:p>
          <a:p>
            <a:r>
              <a:rPr lang="en-IN" sz="2000" dirty="0" smtClean="0"/>
              <a:t>High-level capacity planning is a good place to start</a:t>
            </a:r>
          </a:p>
          <a:p>
            <a:r>
              <a:rPr lang="en-IN" sz="2000" dirty="0" smtClean="0"/>
              <a:t>More detailed resource allocation can follow as ready or needed</a:t>
            </a:r>
          </a:p>
          <a:p>
            <a:r>
              <a:rPr lang="en-IN" sz="2000" dirty="0" smtClean="0"/>
              <a:t>Our Solution provides a great platform for all Resource  capacity planning capabilities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0528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8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Resource Management Overview</a:t>
            </a:r>
          </a:p>
          <a:p>
            <a:r>
              <a:rPr lang="en-IN" dirty="0" smtClean="0"/>
              <a:t>Resource Management Process</a:t>
            </a:r>
          </a:p>
          <a:p>
            <a:r>
              <a:rPr lang="en-IN" dirty="0" smtClean="0"/>
              <a:t>Design of Our Tool</a:t>
            </a:r>
          </a:p>
          <a:p>
            <a:r>
              <a:rPr lang="en-IN" dirty="0" smtClean="0"/>
              <a:t>Demonstration</a:t>
            </a:r>
          </a:p>
          <a:p>
            <a:r>
              <a:rPr lang="en-IN" dirty="0" smtClean="0"/>
              <a:t>Summary &amp;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Resource Management?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4400" b="1" u="sng" dirty="0" smtClean="0"/>
              <a:t>Benefits: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Resource Visibility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Increase Business Value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Save Time and Money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Increase Project Success Rates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Accommodate Demand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Employee Satisfaction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Resource management is the efficient and effective deployment and allocation of an organization’s resources when and where they are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 Management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Resource Visibility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Non/Support Project Workload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Resource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Manual Reporting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Resource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 Management “Musts”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Assess Readiness</a:t>
            </a:r>
          </a:p>
          <a:p>
            <a:r>
              <a:rPr lang="en-IN" dirty="0" smtClean="0"/>
              <a:t>Understand Organization Maturity</a:t>
            </a:r>
          </a:p>
          <a:p>
            <a:r>
              <a:rPr lang="en-IN" dirty="0" smtClean="0"/>
              <a:t>Understand the Environment</a:t>
            </a:r>
          </a:p>
          <a:p>
            <a:r>
              <a:rPr lang="en-IN" dirty="0" smtClean="0"/>
              <a:t>Build a Resource Management Road Map</a:t>
            </a:r>
          </a:p>
          <a:p>
            <a:r>
              <a:rPr lang="en-IN" dirty="0" smtClean="0"/>
              <a:t>Define Your Process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the Current System in Working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IN" sz="2700" dirty="0"/>
              <a:t>Currently each LOB/TM using Excel to manage the Resource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IN" dirty="0" smtClean="0"/>
              <a:t>Problems with current system</a:t>
            </a:r>
          </a:p>
          <a:p>
            <a:pPr lvl="1"/>
            <a:r>
              <a:rPr lang="en-IN" dirty="0" smtClean="0"/>
              <a:t>No visibility of resource capacity</a:t>
            </a:r>
          </a:p>
          <a:p>
            <a:pPr lvl="1"/>
            <a:r>
              <a:rPr lang="en-IN" dirty="0" smtClean="0"/>
              <a:t>Time consuming</a:t>
            </a:r>
          </a:p>
          <a:p>
            <a:pPr lvl="1"/>
            <a:r>
              <a:rPr lang="en-IN" dirty="0" smtClean="0"/>
              <a:t>Visibility &amp; Insight</a:t>
            </a:r>
          </a:p>
          <a:p>
            <a:pPr lvl="1"/>
            <a:r>
              <a:rPr lang="en-IN" dirty="0" smtClean="0"/>
              <a:t>Governance</a:t>
            </a:r>
            <a:endParaRPr lang="en-IN" dirty="0"/>
          </a:p>
          <a:p>
            <a:pPr lvl="1"/>
            <a:r>
              <a:rPr lang="en-IN" dirty="0" smtClean="0"/>
              <a:t>Strategic alignment of projects to </a:t>
            </a:r>
            <a:r>
              <a:rPr lang="en-IN" dirty="0" err="1" smtClean="0"/>
              <a:t>organication</a:t>
            </a:r>
            <a:r>
              <a:rPr lang="en-IN" dirty="0" smtClean="0"/>
              <a:t>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Transformative options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319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Resource Capacity Planning</vt:lpstr>
      <vt:lpstr>Topics</vt:lpstr>
      <vt:lpstr>What is Resource Management? </vt:lpstr>
      <vt:lpstr>Resource Management Challenges</vt:lpstr>
      <vt:lpstr>PowerPoint Presentation</vt:lpstr>
      <vt:lpstr>Resource Management “Musts”</vt:lpstr>
      <vt:lpstr>How the Current System in Working Today</vt:lpstr>
      <vt:lpstr>Currently each LOB/TM using Excel to manage the Resource </vt:lpstr>
      <vt:lpstr>Transformative options</vt:lpstr>
      <vt:lpstr>Proposed Solution</vt:lpstr>
      <vt:lpstr>Visual Resource Planning within Projects</vt:lpstr>
      <vt:lpstr>Resource Forecast Planning</vt:lpstr>
      <vt:lpstr>Resource Search Ability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Capacity Planning</dc:title>
  <dc:creator>HOME</dc:creator>
  <cp:lastModifiedBy>HOME</cp:lastModifiedBy>
  <cp:revision>10</cp:revision>
  <dcterms:created xsi:type="dcterms:W3CDTF">2019-05-26T13:12:27Z</dcterms:created>
  <dcterms:modified xsi:type="dcterms:W3CDTF">2019-05-27T04:52:06Z</dcterms:modified>
</cp:coreProperties>
</file>