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48775" y="521650"/>
            <a:ext cx="8222100" cy="1678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Implementing a Network Protocol using Sockets: A Modular Approach</a:t>
            </a:r>
            <a:endParaRPr sz="3000"/>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March 08, 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Implementing a Transport Wrapper at the Application Layer</a:t>
            </a:r>
            <a:endParaRPr/>
          </a:p>
        </p:txBody>
      </p:sp>
      <p:pic>
        <p:nvPicPr>
          <p:cNvPr id="74" name="Shape 74"/>
          <p:cNvPicPr preferRelativeResize="0"/>
          <p:nvPr/>
        </p:nvPicPr>
        <p:blipFill rotWithShape="1">
          <a:blip r:embed="rId3">
            <a:alphaModFix/>
          </a:blip>
          <a:srcRect b="0" l="0" r="0" t="0"/>
          <a:stretch/>
        </p:blipFill>
        <p:spPr>
          <a:xfrm>
            <a:off x="1218997" y="764475"/>
            <a:ext cx="6585106" cy="4219649"/>
          </a:xfrm>
          <a:prstGeom prst="rect">
            <a:avLst/>
          </a:prstGeom>
          <a:noFill/>
          <a:ln>
            <a:noFill/>
          </a:ln>
        </p:spPr>
      </p:pic>
      <p:sp>
        <p:nvSpPr>
          <p:cNvPr id="75" name="Shape 75"/>
          <p:cNvSpPr txBox="1"/>
          <p:nvPr/>
        </p:nvSpPr>
        <p:spPr>
          <a:xfrm rot="-5400526">
            <a:off x="-132744" y="2672983"/>
            <a:ext cx="1961100" cy="468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Independent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Sender Modules</a:t>
            </a:r>
            <a:endParaRPr/>
          </a:p>
        </p:txBody>
      </p:sp>
      <p:sp>
        <p:nvSpPr>
          <p:cNvPr id="81" name="Shape 81"/>
          <p:cNvSpPr txBox="1"/>
          <p:nvPr/>
        </p:nvSpPr>
        <p:spPr>
          <a:xfrm>
            <a:off x="251250" y="879350"/>
            <a:ext cx="8673600" cy="4124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a:t>Buffer Handler</a:t>
            </a:r>
            <a:br>
              <a:rPr b="1" lang="en"/>
            </a:br>
            <a:r>
              <a:rPr lang="en" sz="1200"/>
              <a:t>Handles sender buffer. </a:t>
            </a:r>
            <a:r>
              <a:rPr lang="en" sz="1200">
                <a:latin typeface="Consolas"/>
                <a:ea typeface="Consolas"/>
                <a:cs typeface="Consolas"/>
                <a:sym typeface="Consolas"/>
              </a:rPr>
              <a:t>appSend</a:t>
            </a:r>
            <a:r>
              <a:rPr lang="en" sz="1200"/>
              <a:t> call will send data directly to Buffer Handler which maintains a queue to store the data coming from the application. This call is a blocking call, where the call may get blocked if enough space is not available at the sender buffer</a:t>
            </a:r>
            <a:endParaRPr sz="1200"/>
          </a:p>
          <a:p>
            <a:pPr indent="0" lvl="0" marL="0" rtl="0">
              <a:spcBef>
                <a:spcPts val="0"/>
              </a:spcBef>
              <a:spcAft>
                <a:spcPts val="0"/>
              </a:spcAft>
              <a:buNone/>
            </a:pPr>
            <a:r>
              <a:t/>
            </a:r>
            <a:endParaRPr sz="1200"/>
          </a:p>
          <a:p>
            <a:pPr indent="-317500" lvl="0" marL="457200" rtl="0">
              <a:spcBef>
                <a:spcPts val="0"/>
              </a:spcBef>
              <a:spcAft>
                <a:spcPts val="0"/>
              </a:spcAft>
              <a:buSzPts val="1400"/>
              <a:buChar char="●"/>
            </a:pPr>
            <a:r>
              <a:rPr b="1" lang="en"/>
              <a:t>Flow and Congestion Control Handler</a:t>
            </a:r>
            <a:r>
              <a:rPr lang="en"/>
              <a:t> - runs in a separate process, constructs the packets from the application data based on flow and congestion control algorithm, and sends the data to transport layer (UDP) through kernel system call  </a:t>
            </a:r>
            <a:endParaRPr/>
          </a:p>
          <a:p>
            <a:pPr indent="-311150" lvl="1" marL="914400" rtl="0">
              <a:spcBef>
                <a:spcPts val="0"/>
              </a:spcBef>
              <a:spcAft>
                <a:spcPts val="0"/>
              </a:spcAft>
              <a:buSzPts val="1300"/>
              <a:buChar char="○"/>
            </a:pPr>
            <a:r>
              <a:rPr lang="en" sz="1300"/>
              <a:t>Timeout Handler - handles timeout, updates window size</a:t>
            </a:r>
            <a:endParaRPr sz="1300"/>
          </a:p>
          <a:p>
            <a:pPr indent="-311150" lvl="1" marL="914400" rtl="0">
              <a:spcBef>
                <a:spcPts val="0"/>
              </a:spcBef>
              <a:spcAft>
                <a:spcPts val="0"/>
              </a:spcAft>
              <a:buSzPts val="1300"/>
              <a:buChar char="○"/>
            </a:pPr>
            <a:r>
              <a:rPr lang="en" sz="1300"/>
              <a:t>ACK handler</a:t>
            </a:r>
            <a:endParaRPr sz="1300"/>
          </a:p>
          <a:p>
            <a:pPr indent="-311150" lvl="2" marL="1371600" rtl="0">
              <a:spcBef>
                <a:spcPts val="0"/>
              </a:spcBef>
              <a:spcAft>
                <a:spcPts val="0"/>
              </a:spcAft>
              <a:buSzPts val="1300"/>
              <a:buChar char="■"/>
            </a:pPr>
            <a:r>
              <a:rPr lang="en" sz="1300"/>
              <a:t>Triple duplicate Handler - Trigger congestion control (reduce congestion window and restart)</a:t>
            </a:r>
            <a:endParaRPr sz="1300"/>
          </a:p>
          <a:p>
            <a:pPr indent="-311150" lvl="2" marL="1371600" rtl="0">
              <a:spcBef>
                <a:spcPts val="0"/>
              </a:spcBef>
              <a:spcAft>
                <a:spcPts val="0"/>
              </a:spcAft>
              <a:buSzPts val="1300"/>
              <a:buChar char="■"/>
            </a:pPr>
            <a:r>
              <a:rPr lang="en" sz="1300"/>
              <a:t>New ACK Handler - Trigger flow and congestion control (adjust window size based on congestion window and receiver advertised window size)</a:t>
            </a:r>
            <a:endParaRPr sz="1300"/>
          </a:p>
          <a:p>
            <a:pPr indent="0" lvl="0" marL="457200" rtl="0">
              <a:spcBef>
                <a:spcPts val="0"/>
              </a:spcBef>
              <a:spcAft>
                <a:spcPts val="0"/>
              </a:spcAft>
              <a:buNone/>
            </a:pPr>
            <a:r>
              <a:t/>
            </a:r>
            <a:endParaRPr sz="1300"/>
          </a:p>
          <a:p>
            <a:pPr indent="-317500" lvl="0" marL="457200" rtl="0">
              <a:spcBef>
                <a:spcPts val="0"/>
              </a:spcBef>
              <a:spcAft>
                <a:spcPts val="0"/>
              </a:spcAft>
              <a:buSzPts val="1400"/>
              <a:buChar char="●"/>
            </a:pPr>
            <a:r>
              <a:rPr lang="en"/>
              <a:t>Transport (UDP) Sender: Send the data packet</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Transport (UDP) Receiver: Receive an ACK packet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Sender Module</a:t>
            </a:r>
            <a:endParaRPr/>
          </a:p>
        </p:txBody>
      </p:sp>
      <p:sp>
        <p:nvSpPr>
          <p:cNvPr id="87" name="Shape 87"/>
          <p:cNvSpPr txBox="1"/>
          <p:nvPr/>
        </p:nvSpPr>
        <p:spPr>
          <a:xfrm>
            <a:off x="2031875" y="1551618"/>
            <a:ext cx="3526500" cy="495600"/>
          </a:xfrm>
          <a:prstGeom prst="rect">
            <a:avLst/>
          </a:prstGeom>
          <a:solidFill>
            <a:srgbClr val="B7B7B7"/>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Buffer Handler - </a:t>
            </a:r>
            <a:r>
              <a:rPr lang="en">
                <a:latin typeface="Consolas"/>
                <a:ea typeface="Consolas"/>
                <a:cs typeface="Consolas"/>
                <a:sym typeface="Consolas"/>
              </a:rPr>
              <a:t>sendbuffer_handle()</a:t>
            </a:r>
            <a:endParaRPr>
              <a:latin typeface="Consolas"/>
              <a:ea typeface="Consolas"/>
              <a:cs typeface="Consolas"/>
              <a:sym typeface="Consolas"/>
            </a:endParaRPr>
          </a:p>
        </p:txBody>
      </p:sp>
      <p:sp>
        <p:nvSpPr>
          <p:cNvPr id="88" name="Shape 88"/>
          <p:cNvSpPr txBox="1"/>
          <p:nvPr/>
        </p:nvSpPr>
        <p:spPr>
          <a:xfrm>
            <a:off x="480025" y="2341500"/>
            <a:ext cx="4183800" cy="335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Flow and Congestion Handler - </a:t>
            </a:r>
            <a:r>
              <a:rPr lang="en">
                <a:latin typeface="Consolas"/>
                <a:ea typeface="Consolas"/>
                <a:cs typeface="Consolas"/>
                <a:sym typeface="Consolas"/>
              </a:rPr>
              <a:t>rate_control()</a:t>
            </a:r>
            <a:endParaRPr>
              <a:latin typeface="Consolas"/>
              <a:ea typeface="Consolas"/>
              <a:cs typeface="Consolas"/>
              <a:sym typeface="Consolas"/>
            </a:endParaRPr>
          </a:p>
        </p:txBody>
      </p:sp>
      <p:sp>
        <p:nvSpPr>
          <p:cNvPr id="89" name="Shape 89"/>
          <p:cNvSpPr txBox="1"/>
          <p:nvPr/>
        </p:nvSpPr>
        <p:spPr>
          <a:xfrm>
            <a:off x="1282675" y="2970863"/>
            <a:ext cx="23376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Construct Packets</a:t>
            </a:r>
            <a:endParaRPr/>
          </a:p>
          <a:p>
            <a:pPr indent="0" lvl="0" marL="0" rtl="0" algn="ctr">
              <a:spcBef>
                <a:spcPts val="0"/>
              </a:spcBef>
              <a:spcAft>
                <a:spcPts val="0"/>
              </a:spcAft>
              <a:buNone/>
            </a:pPr>
            <a:r>
              <a:rPr lang="en">
                <a:latin typeface="Consolas"/>
                <a:ea typeface="Consolas"/>
                <a:cs typeface="Consolas"/>
                <a:sym typeface="Consolas"/>
              </a:rPr>
              <a:t>create_packet()</a:t>
            </a:r>
            <a:endParaRPr>
              <a:latin typeface="Consolas"/>
              <a:ea typeface="Consolas"/>
              <a:cs typeface="Consolas"/>
              <a:sym typeface="Consolas"/>
            </a:endParaRPr>
          </a:p>
        </p:txBody>
      </p:sp>
      <p:sp>
        <p:nvSpPr>
          <p:cNvPr id="90" name="Shape 90"/>
          <p:cNvSpPr txBox="1"/>
          <p:nvPr/>
        </p:nvSpPr>
        <p:spPr>
          <a:xfrm>
            <a:off x="6104875" y="3005700"/>
            <a:ext cx="22638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Parse ACK Packets</a:t>
            </a:r>
            <a:endParaRPr/>
          </a:p>
          <a:p>
            <a:pPr indent="0" lvl="0" marL="0" rtl="0" algn="ctr">
              <a:spcBef>
                <a:spcPts val="0"/>
              </a:spcBef>
              <a:spcAft>
                <a:spcPts val="0"/>
              </a:spcAft>
              <a:buNone/>
            </a:pPr>
            <a:r>
              <a:rPr lang="en">
                <a:latin typeface="Consolas"/>
                <a:ea typeface="Consolas"/>
                <a:cs typeface="Consolas"/>
                <a:sym typeface="Consolas"/>
              </a:rPr>
              <a:t>parse_packets()</a:t>
            </a:r>
            <a:endParaRPr>
              <a:latin typeface="Consolas"/>
              <a:ea typeface="Consolas"/>
              <a:cs typeface="Consolas"/>
              <a:sym typeface="Consolas"/>
            </a:endParaRPr>
          </a:p>
        </p:txBody>
      </p:sp>
      <p:cxnSp>
        <p:nvCxnSpPr>
          <p:cNvPr id="91" name="Shape 91"/>
          <p:cNvCxnSpPr/>
          <p:nvPr/>
        </p:nvCxnSpPr>
        <p:spPr>
          <a:xfrm flipH="1">
            <a:off x="2451175" y="2692363"/>
            <a:ext cx="600" cy="308400"/>
          </a:xfrm>
          <a:prstGeom prst="straightConnector1">
            <a:avLst/>
          </a:prstGeom>
          <a:noFill/>
          <a:ln cap="flat" cmpd="sng" w="9525">
            <a:solidFill>
              <a:schemeClr val="dk2"/>
            </a:solidFill>
            <a:prstDash val="solid"/>
            <a:round/>
            <a:headEnd len="med" w="med" type="none"/>
            <a:tailEnd len="med" w="med" type="triangle"/>
          </a:ln>
        </p:spPr>
      </p:cxnSp>
      <p:cxnSp>
        <p:nvCxnSpPr>
          <p:cNvPr id="92" name="Shape 92"/>
          <p:cNvCxnSpPr>
            <a:endCxn id="93" idx="2"/>
          </p:cNvCxnSpPr>
          <p:nvPr/>
        </p:nvCxnSpPr>
        <p:spPr>
          <a:xfrm rot="10800000">
            <a:off x="7240225" y="2746313"/>
            <a:ext cx="1800" cy="289800"/>
          </a:xfrm>
          <a:prstGeom prst="straightConnector1">
            <a:avLst/>
          </a:prstGeom>
          <a:noFill/>
          <a:ln cap="flat" cmpd="sng" w="9525">
            <a:solidFill>
              <a:schemeClr val="dk2"/>
            </a:solidFill>
            <a:prstDash val="solid"/>
            <a:round/>
            <a:headEnd len="med" w="med" type="none"/>
            <a:tailEnd len="med" w="med" type="triangle"/>
          </a:ln>
        </p:spPr>
      </p:cxnSp>
      <p:sp>
        <p:nvSpPr>
          <p:cNvPr id="94" name="Shape 94"/>
          <p:cNvSpPr txBox="1"/>
          <p:nvPr/>
        </p:nvSpPr>
        <p:spPr>
          <a:xfrm>
            <a:off x="878225" y="941025"/>
            <a:ext cx="1465500" cy="418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95" name="Shape 95"/>
          <p:cNvSpPr txBox="1"/>
          <p:nvPr/>
        </p:nvSpPr>
        <p:spPr>
          <a:xfrm>
            <a:off x="3216723" y="1018925"/>
            <a:ext cx="1152000" cy="272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latin typeface="Consolas"/>
                <a:ea typeface="Consolas"/>
                <a:cs typeface="Consolas"/>
                <a:sym typeface="Consolas"/>
              </a:rPr>
              <a:t>appSend()</a:t>
            </a:r>
            <a:endParaRPr>
              <a:latin typeface="Consolas"/>
              <a:ea typeface="Consolas"/>
              <a:cs typeface="Consolas"/>
              <a:sym typeface="Consolas"/>
            </a:endParaRPr>
          </a:p>
        </p:txBody>
      </p:sp>
      <p:cxnSp>
        <p:nvCxnSpPr>
          <p:cNvPr id="96" name="Shape 96"/>
          <p:cNvCxnSpPr>
            <a:stCxn id="94" idx="3"/>
            <a:endCxn id="95" idx="1"/>
          </p:cNvCxnSpPr>
          <p:nvPr/>
        </p:nvCxnSpPr>
        <p:spPr>
          <a:xfrm>
            <a:off x="2343725" y="1150425"/>
            <a:ext cx="873000" cy="4500"/>
          </a:xfrm>
          <a:prstGeom prst="straightConnector1">
            <a:avLst/>
          </a:prstGeom>
          <a:noFill/>
          <a:ln cap="flat" cmpd="sng" w="9525">
            <a:solidFill>
              <a:schemeClr val="dk2"/>
            </a:solidFill>
            <a:prstDash val="solid"/>
            <a:round/>
            <a:headEnd len="med" w="med" type="none"/>
            <a:tailEnd len="med" w="med" type="triangle"/>
          </a:ln>
        </p:spPr>
      </p:cxnSp>
      <p:cxnSp>
        <p:nvCxnSpPr>
          <p:cNvPr id="97" name="Shape 97"/>
          <p:cNvCxnSpPr>
            <a:stCxn id="95" idx="2"/>
          </p:cNvCxnSpPr>
          <p:nvPr/>
        </p:nvCxnSpPr>
        <p:spPr>
          <a:xfrm>
            <a:off x="3792723" y="1291025"/>
            <a:ext cx="4800" cy="273900"/>
          </a:xfrm>
          <a:prstGeom prst="straightConnector1">
            <a:avLst/>
          </a:prstGeom>
          <a:noFill/>
          <a:ln cap="flat" cmpd="sng" w="9525">
            <a:solidFill>
              <a:schemeClr val="dk2"/>
            </a:solidFill>
            <a:prstDash val="solid"/>
            <a:round/>
            <a:headEnd len="med" w="med" type="none"/>
            <a:tailEnd len="med" w="med" type="triangle"/>
          </a:ln>
        </p:spPr>
      </p:cxnSp>
      <p:sp>
        <p:nvSpPr>
          <p:cNvPr id="98" name="Shape 98"/>
          <p:cNvSpPr txBox="1"/>
          <p:nvPr/>
        </p:nvSpPr>
        <p:spPr>
          <a:xfrm>
            <a:off x="1690055" y="4647900"/>
            <a:ext cx="60408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 System Calls</a:t>
            </a:r>
            <a:endParaRPr>
              <a:latin typeface="Consolas"/>
              <a:ea typeface="Consolas"/>
              <a:cs typeface="Consolas"/>
              <a:sym typeface="Consolas"/>
            </a:endParaRPr>
          </a:p>
        </p:txBody>
      </p:sp>
      <p:sp>
        <p:nvSpPr>
          <p:cNvPr id="93" name="Shape 93"/>
          <p:cNvSpPr txBox="1"/>
          <p:nvPr/>
        </p:nvSpPr>
        <p:spPr>
          <a:xfrm>
            <a:off x="6071425" y="2250713"/>
            <a:ext cx="23376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window</a:t>
            </a:r>
            <a:endParaRPr/>
          </a:p>
          <a:p>
            <a:pPr indent="0" lvl="0" marL="0" rtl="0" algn="ctr">
              <a:spcBef>
                <a:spcPts val="0"/>
              </a:spcBef>
              <a:spcAft>
                <a:spcPts val="0"/>
              </a:spcAft>
              <a:buNone/>
            </a:pPr>
            <a:r>
              <a:rPr lang="en">
                <a:latin typeface="Consolas"/>
                <a:ea typeface="Consolas"/>
                <a:cs typeface="Consolas"/>
                <a:sym typeface="Consolas"/>
              </a:rPr>
              <a:t>update_window</a:t>
            </a:r>
            <a:r>
              <a:rPr lang="en">
                <a:latin typeface="Consolas"/>
                <a:ea typeface="Consolas"/>
                <a:cs typeface="Consolas"/>
                <a:sym typeface="Consolas"/>
              </a:rPr>
              <a:t>()</a:t>
            </a:r>
            <a:endParaRPr>
              <a:latin typeface="Consolas"/>
              <a:ea typeface="Consolas"/>
              <a:cs typeface="Consolas"/>
              <a:sym typeface="Consolas"/>
            </a:endParaRPr>
          </a:p>
        </p:txBody>
      </p:sp>
      <p:cxnSp>
        <p:nvCxnSpPr>
          <p:cNvPr id="99" name="Shape 99"/>
          <p:cNvCxnSpPr>
            <a:stCxn id="100" idx="2"/>
          </p:cNvCxnSpPr>
          <p:nvPr/>
        </p:nvCxnSpPr>
        <p:spPr>
          <a:xfrm>
            <a:off x="2451475" y="4256263"/>
            <a:ext cx="300" cy="407400"/>
          </a:xfrm>
          <a:prstGeom prst="straightConnector1">
            <a:avLst/>
          </a:prstGeom>
          <a:noFill/>
          <a:ln cap="flat" cmpd="sng" w="9525">
            <a:solidFill>
              <a:schemeClr val="dk2"/>
            </a:solidFill>
            <a:prstDash val="solid"/>
            <a:round/>
            <a:headEnd len="med" w="med" type="none"/>
            <a:tailEnd len="med" w="med" type="triangle"/>
          </a:ln>
        </p:spPr>
      </p:cxnSp>
      <p:cxnSp>
        <p:nvCxnSpPr>
          <p:cNvPr id="101" name="Shape 101"/>
          <p:cNvCxnSpPr/>
          <p:nvPr/>
        </p:nvCxnSpPr>
        <p:spPr>
          <a:xfrm flipH="1" rot="10800000">
            <a:off x="6923475" y="4267100"/>
            <a:ext cx="14400" cy="386700"/>
          </a:xfrm>
          <a:prstGeom prst="straightConnector1">
            <a:avLst/>
          </a:prstGeom>
          <a:noFill/>
          <a:ln cap="flat" cmpd="sng" w="9525">
            <a:solidFill>
              <a:schemeClr val="dk2"/>
            </a:solidFill>
            <a:prstDash val="solid"/>
            <a:round/>
            <a:headEnd len="med" w="med" type="none"/>
            <a:tailEnd len="med" w="med" type="triangle"/>
          </a:ln>
        </p:spPr>
      </p:cxnSp>
      <p:sp>
        <p:nvSpPr>
          <p:cNvPr id="102" name="Shape 102"/>
          <p:cNvSpPr txBox="1"/>
          <p:nvPr/>
        </p:nvSpPr>
        <p:spPr>
          <a:xfrm>
            <a:off x="6203575" y="3760675"/>
            <a:ext cx="22638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Receive UDP</a:t>
            </a:r>
            <a:r>
              <a:rPr lang="en"/>
              <a:t> Packets</a:t>
            </a:r>
            <a:endParaRPr/>
          </a:p>
          <a:p>
            <a:pPr indent="0" lvl="0" marL="0" rtl="0" algn="ctr">
              <a:spcBef>
                <a:spcPts val="0"/>
              </a:spcBef>
              <a:spcAft>
                <a:spcPts val="0"/>
              </a:spcAft>
              <a:buNone/>
            </a:pPr>
            <a:r>
              <a:rPr lang="en">
                <a:latin typeface="Consolas"/>
                <a:ea typeface="Consolas"/>
                <a:cs typeface="Consolas"/>
                <a:sym typeface="Consolas"/>
              </a:rPr>
              <a:t>udp_receive</a:t>
            </a:r>
            <a:r>
              <a:rPr lang="en">
                <a:latin typeface="Consolas"/>
                <a:ea typeface="Consolas"/>
                <a:cs typeface="Consolas"/>
                <a:sym typeface="Consolas"/>
              </a:rPr>
              <a:t>()</a:t>
            </a:r>
            <a:endParaRPr>
              <a:latin typeface="Consolas"/>
              <a:ea typeface="Consolas"/>
              <a:cs typeface="Consolas"/>
              <a:sym typeface="Consolas"/>
            </a:endParaRPr>
          </a:p>
        </p:txBody>
      </p:sp>
      <p:cxnSp>
        <p:nvCxnSpPr>
          <p:cNvPr id="103" name="Shape 103"/>
          <p:cNvCxnSpPr/>
          <p:nvPr/>
        </p:nvCxnSpPr>
        <p:spPr>
          <a:xfrm flipH="1" rot="10800000">
            <a:off x="7229575" y="3463675"/>
            <a:ext cx="21300" cy="297000"/>
          </a:xfrm>
          <a:prstGeom prst="straightConnector1">
            <a:avLst/>
          </a:prstGeom>
          <a:noFill/>
          <a:ln cap="flat" cmpd="sng" w="9525">
            <a:solidFill>
              <a:schemeClr val="dk2"/>
            </a:solidFill>
            <a:prstDash val="solid"/>
            <a:round/>
            <a:headEnd len="med" w="med" type="none"/>
            <a:tailEnd len="med" w="med" type="triangle"/>
          </a:ln>
        </p:spPr>
      </p:cxnSp>
      <p:sp>
        <p:nvSpPr>
          <p:cNvPr id="100" name="Shape 100"/>
          <p:cNvSpPr txBox="1"/>
          <p:nvPr/>
        </p:nvSpPr>
        <p:spPr>
          <a:xfrm>
            <a:off x="1282675" y="3760663"/>
            <a:ext cx="23376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Send UDP</a:t>
            </a:r>
            <a:r>
              <a:rPr lang="en"/>
              <a:t> Packets</a:t>
            </a:r>
            <a:endParaRPr/>
          </a:p>
          <a:p>
            <a:pPr indent="0" lvl="0" marL="0" rtl="0" algn="ctr">
              <a:spcBef>
                <a:spcPts val="0"/>
              </a:spcBef>
              <a:spcAft>
                <a:spcPts val="0"/>
              </a:spcAft>
              <a:buNone/>
            </a:pPr>
            <a:r>
              <a:rPr lang="en">
                <a:latin typeface="Consolas"/>
                <a:ea typeface="Consolas"/>
                <a:cs typeface="Consolas"/>
                <a:sym typeface="Consolas"/>
              </a:rPr>
              <a:t>udp_send</a:t>
            </a:r>
            <a:r>
              <a:rPr lang="en">
                <a:latin typeface="Consolas"/>
                <a:ea typeface="Consolas"/>
                <a:cs typeface="Consolas"/>
                <a:sym typeface="Consolas"/>
              </a:rPr>
              <a:t>()</a:t>
            </a:r>
            <a:endParaRPr>
              <a:latin typeface="Consolas"/>
              <a:ea typeface="Consolas"/>
              <a:cs typeface="Consolas"/>
              <a:sym typeface="Consolas"/>
            </a:endParaRPr>
          </a:p>
        </p:txBody>
      </p:sp>
      <p:cxnSp>
        <p:nvCxnSpPr>
          <p:cNvPr id="104" name="Shape 104"/>
          <p:cNvCxnSpPr/>
          <p:nvPr/>
        </p:nvCxnSpPr>
        <p:spPr>
          <a:xfrm flipH="1">
            <a:off x="2446225" y="3466475"/>
            <a:ext cx="10500" cy="281700"/>
          </a:xfrm>
          <a:prstGeom prst="straightConnector1">
            <a:avLst/>
          </a:prstGeom>
          <a:noFill/>
          <a:ln cap="flat" cmpd="sng" w="9525">
            <a:solidFill>
              <a:schemeClr val="dk2"/>
            </a:solidFill>
            <a:prstDash val="solid"/>
            <a:round/>
            <a:headEnd len="med" w="med" type="none"/>
            <a:tailEnd len="med" w="med" type="triangle"/>
          </a:ln>
        </p:spPr>
      </p:cxnSp>
      <p:sp>
        <p:nvSpPr>
          <p:cNvPr id="105" name="Shape 105"/>
          <p:cNvSpPr/>
          <p:nvPr/>
        </p:nvSpPr>
        <p:spPr>
          <a:xfrm>
            <a:off x="0" y="1607313"/>
            <a:ext cx="1721450" cy="3753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Send</a:t>
            </a:r>
            <a:r>
              <a:rPr lang="en"/>
              <a:t>_Queue</a:t>
            </a:r>
            <a:endParaRPr/>
          </a:p>
        </p:txBody>
      </p:sp>
      <p:cxnSp>
        <p:nvCxnSpPr>
          <p:cNvPr id="106" name="Shape 106"/>
          <p:cNvCxnSpPr>
            <a:stCxn id="87" idx="1"/>
            <a:endCxn id="105" idx="3"/>
          </p:cNvCxnSpPr>
          <p:nvPr/>
        </p:nvCxnSpPr>
        <p:spPr>
          <a:xfrm rot="10800000">
            <a:off x="1721375" y="1794918"/>
            <a:ext cx="310500" cy="4500"/>
          </a:xfrm>
          <a:prstGeom prst="straightConnector1">
            <a:avLst/>
          </a:prstGeom>
          <a:noFill/>
          <a:ln cap="flat" cmpd="sng" w="9525">
            <a:solidFill>
              <a:schemeClr val="dk2"/>
            </a:solidFill>
            <a:prstDash val="solid"/>
            <a:round/>
            <a:headEnd len="med" w="med" type="none"/>
            <a:tailEnd len="med" w="med" type="triangle"/>
          </a:ln>
        </p:spPr>
      </p:cxnSp>
      <p:cxnSp>
        <p:nvCxnSpPr>
          <p:cNvPr id="107" name="Shape 107"/>
          <p:cNvCxnSpPr/>
          <p:nvPr/>
        </p:nvCxnSpPr>
        <p:spPr>
          <a:xfrm>
            <a:off x="1283275" y="1982275"/>
            <a:ext cx="10500" cy="406800"/>
          </a:xfrm>
          <a:prstGeom prst="straightConnector1">
            <a:avLst/>
          </a:prstGeom>
          <a:noFill/>
          <a:ln cap="flat" cmpd="sng" w="9525">
            <a:solidFill>
              <a:schemeClr val="dk2"/>
            </a:solidFill>
            <a:prstDash val="solid"/>
            <a:round/>
            <a:headEnd len="med" w="med" type="none"/>
            <a:tailEnd len="med" w="med" type="triangle"/>
          </a:ln>
        </p:spPr>
      </p:cxnSp>
      <p:cxnSp>
        <p:nvCxnSpPr>
          <p:cNvPr id="108" name="Shape 108"/>
          <p:cNvCxnSpPr>
            <a:stCxn id="93" idx="1"/>
            <a:endCxn id="88" idx="3"/>
          </p:cNvCxnSpPr>
          <p:nvPr/>
        </p:nvCxnSpPr>
        <p:spPr>
          <a:xfrm flipH="1">
            <a:off x="4663825" y="2498513"/>
            <a:ext cx="1407600" cy="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251250" y="879350"/>
            <a:ext cx="8673600" cy="4124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Buffer Handler</a:t>
            </a:r>
            <a:br>
              <a:rPr lang="en"/>
            </a:br>
            <a:r>
              <a:rPr lang="en" sz="1200"/>
              <a:t>Handles sender buffer. appRecv call will try to fetch data from Buffer Handler. This call may be block if no data is available.</a:t>
            </a:r>
            <a:endParaRPr sz="1200"/>
          </a:p>
          <a:p>
            <a:pPr indent="0" lvl="0" marL="0" rtl="0">
              <a:spcBef>
                <a:spcPts val="0"/>
              </a:spcBef>
              <a:spcAft>
                <a:spcPts val="0"/>
              </a:spcAft>
              <a:buNone/>
            </a:pPr>
            <a:r>
              <a:t/>
            </a:r>
            <a:endParaRPr sz="1200"/>
          </a:p>
          <a:p>
            <a:pPr indent="-317500" lvl="0" marL="457200" rtl="0">
              <a:spcBef>
                <a:spcPts val="0"/>
              </a:spcBef>
              <a:spcAft>
                <a:spcPts val="0"/>
              </a:spcAft>
              <a:buSzPts val="1400"/>
              <a:buChar char="●"/>
            </a:pPr>
            <a:r>
              <a:rPr lang="en"/>
              <a:t>Receiver</a:t>
            </a:r>
            <a:r>
              <a:rPr lang="en"/>
              <a:t>:</a:t>
            </a:r>
            <a:endParaRPr/>
          </a:p>
          <a:p>
            <a:pPr indent="-311150" lvl="1" marL="914400" rtl="0">
              <a:spcBef>
                <a:spcPts val="0"/>
              </a:spcBef>
              <a:spcAft>
                <a:spcPts val="0"/>
              </a:spcAft>
              <a:buSzPts val="1300"/>
              <a:buChar char="○"/>
            </a:pPr>
            <a:r>
              <a:rPr lang="en" sz="1300"/>
              <a:t>ACK generator</a:t>
            </a:r>
            <a:endParaRPr sz="1300"/>
          </a:p>
          <a:p>
            <a:pPr indent="0" lvl="0" marL="457200" rtl="0">
              <a:spcBef>
                <a:spcPts val="0"/>
              </a:spcBef>
              <a:spcAft>
                <a:spcPts val="0"/>
              </a:spcAft>
              <a:buNone/>
            </a:pPr>
            <a:r>
              <a:t/>
            </a:r>
            <a:endParaRPr sz="1300"/>
          </a:p>
          <a:p>
            <a:pPr indent="-317500" lvl="0" marL="457200" rtl="0">
              <a:spcBef>
                <a:spcPts val="0"/>
              </a:spcBef>
              <a:spcAft>
                <a:spcPts val="0"/>
              </a:spcAft>
              <a:buSzPts val="1400"/>
              <a:buChar char="●"/>
            </a:pPr>
            <a:r>
              <a:rPr lang="en"/>
              <a:t>Sender:</a:t>
            </a:r>
            <a:endParaRPr/>
          </a:p>
          <a:p>
            <a:pPr indent="-317500" lvl="1" marL="914400" rtl="0">
              <a:spcBef>
                <a:spcPts val="0"/>
              </a:spcBef>
              <a:spcAft>
                <a:spcPts val="0"/>
              </a:spcAft>
              <a:buSzPts val="1400"/>
              <a:buChar char="○"/>
            </a:pPr>
            <a:r>
              <a:rPr lang="en"/>
              <a:t>Send ACK packets</a:t>
            </a:r>
            <a:endParaRPr/>
          </a:p>
        </p:txBody>
      </p:sp>
      <p:sp>
        <p:nvSpPr>
          <p:cNvPr id="114" name="Shape 1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Receiver Module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Receiver Module</a:t>
            </a:r>
            <a:endParaRPr/>
          </a:p>
        </p:txBody>
      </p:sp>
      <p:sp>
        <p:nvSpPr>
          <p:cNvPr id="120" name="Shape 120"/>
          <p:cNvSpPr txBox="1"/>
          <p:nvPr/>
        </p:nvSpPr>
        <p:spPr>
          <a:xfrm>
            <a:off x="4075625" y="1669953"/>
            <a:ext cx="2962800" cy="64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Buffer Handler - </a:t>
            </a:r>
            <a:r>
              <a:rPr lang="en">
                <a:latin typeface="Consolas"/>
                <a:ea typeface="Consolas"/>
                <a:cs typeface="Consolas"/>
                <a:sym typeface="Consolas"/>
              </a:rPr>
              <a:t>recvbuffer_handle()</a:t>
            </a:r>
            <a:endParaRPr/>
          </a:p>
        </p:txBody>
      </p:sp>
      <p:sp>
        <p:nvSpPr>
          <p:cNvPr id="121" name="Shape 121"/>
          <p:cNvSpPr txBox="1"/>
          <p:nvPr/>
        </p:nvSpPr>
        <p:spPr>
          <a:xfrm>
            <a:off x="6548100" y="2873950"/>
            <a:ext cx="21843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Send ACK</a:t>
            </a:r>
            <a:endParaRPr/>
          </a:p>
          <a:p>
            <a:pPr indent="0" lvl="0" marL="0" rtl="0" algn="ctr">
              <a:spcBef>
                <a:spcPts val="0"/>
              </a:spcBef>
              <a:spcAft>
                <a:spcPts val="0"/>
              </a:spcAft>
              <a:buNone/>
            </a:pPr>
            <a:r>
              <a:rPr lang="en">
                <a:latin typeface="Consolas"/>
                <a:ea typeface="Consolas"/>
                <a:cs typeface="Consolas"/>
                <a:sym typeface="Consolas"/>
              </a:rPr>
              <a:t>send_ack()</a:t>
            </a:r>
            <a:endParaRPr>
              <a:latin typeface="Consolas"/>
              <a:ea typeface="Consolas"/>
              <a:cs typeface="Consolas"/>
              <a:sym typeface="Consolas"/>
            </a:endParaRPr>
          </a:p>
        </p:txBody>
      </p:sp>
      <p:sp>
        <p:nvSpPr>
          <p:cNvPr id="122" name="Shape 122"/>
          <p:cNvSpPr txBox="1"/>
          <p:nvPr/>
        </p:nvSpPr>
        <p:spPr>
          <a:xfrm>
            <a:off x="878225" y="941025"/>
            <a:ext cx="1465500" cy="418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23" name="Shape 123"/>
          <p:cNvSpPr txBox="1"/>
          <p:nvPr/>
        </p:nvSpPr>
        <p:spPr>
          <a:xfrm>
            <a:off x="3235183" y="1008450"/>
            <a:ext cx="1179900" cy="27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appReccv()</a:t>
            </a:r>
            <a:endParaRPr>
              <a:latin typeface="Consolas"/>
              <a:ea typeface="Consolas"/>
              <a:cs typeface="Consolas"/>
              <a:sym typeface="Consolas"/>
            </a:endParaRPr>
          </a:p>
        </p:txBody>
      </p:sp>
      <p:cxnSp>
        <p:nvCxnSpPr>
          <p:cNvPr id="124" name="Shape 124"/>
          <p:cNvCxnSpPr>
            <a:stCxn id="122" idx="3"/>
            <a:endCxn id="123" idx="1"/>
          </p:cNvCxnSpPr>
          <p:nvPr/>
        </p:nvCxnSpPr>
        <p:spPr>
          <a:xfrm flipH="1" rot="10800000">
            <a:off x="2343725" y="1144425"/>
            <a:ext cx="891600" cy="6000"/>
          </a:xfrm>
          <a:prstGeom prst="straightConnector1">
            <a:avLst/>
          </a:prstGeom>
          <a:noFill/>
          <a:ln cap="flat" cmpd="sng" w="9525">
            <a:solidFill>
              <a:schemeClr val="dk2"/>
            </a:solidFill>
            <a:prstDash val="solid"/>
            <a:round/>
            <a:headEnd len="med" w="med" type="none"/>
            <a:tailEnd len="med" w="med" type="triangle"/>
          </a:ln>
        </p:spPr>
      </p:cxnSp>
      <p:cxnSp>
        <p:nvCxnSpPr>
          <p:cNvPr id="125" name="Shape 125"/>
          <p:cNvCxnSpPr>
            <a:stCxn id="120" idx="0"/>
          </p:cNvCxnSpPr>
          <p:nvPr/>
        </p:nvCxnSpPr>
        <p:spPr>
          <a:xfrm flipH="1" rot="10800000">
            <a:off x="5557025" y="1366653"/>
            <a:ext cx="3900" cy="303300"/>
          </a:xfrm>
          <a:prstGeom prst="straightConnector1">
            <a:avLst/>
          </a:prstGeom>
          <a:noFill/>
          <a:ln cap="flat" cmpd="sng" w="9525">
            <a:solidFill>
              <a:schemeClr val="dk2"/>
            </a:solidFill>
            <a:prstDash val="solid"/>
            <a:round/>
            <a:headEnd len="med" w="med" type="none"/>
            <a:tailEnd len="med" w="med" type="triangle"/>
          </a:ln>
        </p:spPr>
      </p:cxnSp>
      <p:sp>
        <p:nvSpPr>
          <p:cNvPr id="126" name="Shape 126"/>
          <p:cNvSpPr txBox="1"/>
          <p:nvPr/>
        </p:nvSpPr>
        <p:spPr>
          <a:xfrm>
            <a:off x="3685134" y="2873950"/>
            <a:ext cx="22638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Parse DATA Packets</a:t>
            </a:r>
            <a:endParaRPr/>
          </a:p>
          <a:p>
            <a:pPr indent="0" lvl="0" marL="0" rtl="0" algn="ctr">
              <a:spcBef>
                <a:spcPts val="0"/>
              </a:spcBef>
              <a:spcAft>
                <a:spcPts val="0"/>
              </a:spcAft>
              <a:buNone/>
            </a:pPr>
            <a:r>
              <a:rPr lang="en">
                <a:latin typeface="Consolas"/>
                <a:ea typeface="Consolas"/>
                <a:cs typeface="Consolas"/>
                <a:sym typeface="Consolas"/>
              </a:rPr>
              <a:t>parse_packets()</a:t>
            </a:r>
            <a:endParaRPr>
              <a:latin typeface="Consolas"/>
              <a:ea typeface="Consolas"/>
              <a:cs typeface="Consolas"/>
              <a:sym typeface="Consolas"/>
            </a:endParaRPr>
          </a:p>
        </p:txBody>
      </p:sp>
      <p:sp>
        <p:nvSpPr>
          <p:cNvPr id="127" name="Shape 127"/>
          <p:cNvSpPr txBox="1"/>
          <p:nvPr/>
        </p:nvSpPr>
        <p:spPr>
          <a:xfrm>
            <a:off x="3616325" y="3760913"/>
            <a:ext cx="22638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Receive UDP Packets</a:t>
            </a:r>
            <a:endParaRPr/>
          </a:p>
          <a:p>
            <a:pPr indent="0" lvl="0" marL="0" rtl="0" algn="ctr">
              <a:spcBef>
                <a:spcPts val="0"/>
              </a:spcBef>
              <a:spcAft>
                <a:spcPts val="0"/>
              </a:spcAft>
              <a:buNone/>
            </a:pPr>
            <a:r>
              <a:rPr lang="en">
                <a:latin typeface="Consolas"/>
                <a:ea typeface="Consolas"/>
                <a:cs typeface="Consolas"/>
                <a:sym typeface="Consolas"/>
              </a:rPr>
              <a:t>udp_receive()</a:t>
            </a:r>
            <a:endParaRPr>
              <a:latin typeface="Consolas"/>
              <a:ea typeface="Consolas"/>
              <a:cs typeface="Consolas"/>
              <a:sym typeface="Consolas"/>
            </a:endParaRPr>
          </a:p>
        </p:txBody>
      </p:sp>
      <p:cxnSp>
        <p:nvCxnSpPr>
          <p:cNvPr id="128" name="Shape 128"/>
          <p:cNvCxnSpPr>
            <a:stCxn id="127" idx="0"/>
          </p:cNvCxnSpPr>
          <p:nvPr/>
        </p:nvCxnSpPr>
        <p:spPr>
          <a:xfrm flipH="1" rot="10800000">
            <a:off x="4748225" y="3366413"/>
            <a:ext cx="7200" cy="394500"/>
          </a:xfrm>
          <a:prstGeom prst="straightConnector1">
            <a:avLst/>
          </a:prstGeom>
          <a:noFill/>
          <a:ln cap="flat" cmpd="sng" w="9525">
            <a:solidFill>
              <a:schemeClr val="dk2"/>
            </a:solidFill>
            <a:prstDash val="solid"/>
            <a:round/>
            <a:headEnd len="med" w="med" type="none"/>
            <a:tailEnd len="med" w="med" type="triangle"/>
          </a:ln>
        </p:spPr>
      </p:cxnSp>
      <p:cxnSp>
        <p:nvCxnSpPr>
          <p:cNvPr id="129" name="Shape 129"/>
          <p:cNvCxnSpPr>
            <a:stCxn id="126" idx="0"/>
          </p:cNvCxnSpPr>
          <p:nvPr/>
        </p:nvCxnSpPr>
        <p:spPr>
          <a:xfrm rot="10800000">
            <a:off x="4814034" y="2300350"/>
            <a:ext cx="3000" cy="573600"/>
          </a:xfrm>
          <a:prstGeom prst="straightConnector1">
            <a:avLst/>
          </a:prstGeom>
          <a:noFill/>
          <a:ln cap="flat" cmpd="sng" w="9525">
            <a:solidFill>
              <a:schemeClr val="dk2"/>
            </a:solidFill>
            <a:prstDash val="solid"/>
            <a:round/>
            <a:headEnd len="med" w="med" type="none"/>
            <a:tailEnd len="med" w="med" type="triangle"/>
          </a:ln>
        </p:spPr>
      </p:cxnSp>
      <p:cxnSp>
        <p:nvCxnSpPr>
          <p:cNvPr id="130" name="Shape 130"/>
          <p:cNvCxnSpPr/>
          <p:nvPr/>
        </p:nvCxnSpPr>
        <p:spPr>
          <a:xfrm>
            <a:off x="6781500" y="2326575"/>
            <a:ext cx="10500" cy="563400"/>
          </a:xfrm>
          <a:prstGeom prst="straightConnector1">
            <a:avLst/>
          </a:prstGeom>
          <a:noFill/>
          <a:ln cap="flat" cmpd="sng" w="9525">
            <a:solidFill>
              <a:schemeClr val="dk2"/>
            </a:solidFill>
            <a:prstDash val="solid"/>
            <a:round/>
            <a:headEnd len="med" w="med" type="none"/>
            <a:tailEnd len="med" w="med" type="triangle"/>
          </a:ln>
        </p:spPr>
      </p:cxnSp>
      <p:sp>
        <p:nvSpPr>
          <p:cNvPr id="131" name="Shape 131"/>
          <p:cNvSpPr txBox="1"/>
          <p:nvPr/>
        </p:nvSpPr>
        <p:spPr>
          <a:xfrm>
            <a:off x="3421940" y="4647900"/>
            <a:ext cx="41106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 System Calls</a:t>
            </a:r>
            <a:endParaRPr>
              <a:latin typeface="Consolas"/>
              <a:ea typeface="Consolas"/>
              <a:cs typeface="Consolas"/>
              <a:sym typeface="Consolas"/>
            </a:endParaRPr>
          </a:p>
        </p:txBody>
      </p:sp>
      <p:cxnSp>
        <p:nvCxnSpPr>
          <p:cNvPr id="132" name="Shape 132"/>
          <p:cNvCxnSpPr/>
          <p:nvPr/>
        </p:nvCxnSpPr>
        <p:spPr>
          <a:xfrm>
            <a:off x="7038425" y="4240488"/>
            <a:ext cx="300" cy="407400"/>
          </a:xfrm>
          <a:prstGeom prst="straightConnector1">
            <a:avLst/>
          </a:prstGeom>
          <a:noFill/>
          <a:ln cap="flat" cmpd="sng" w="9525">
            <a:solidFill>
              <a:schemeClr val="dk2"/>
            </a:solidFill>
            <a:prstDash val="solid"/>
            <a:round/>
            <a:headEnd len="med" w="med" type="none"/>
            <a:tailEnd len="med" w="med" type="triangle"/>
          </a:ln>
        </p:spPr>
      </p:cxnSp>
      <p:sp>
        <p:nvSpPr>
          <p:cNvPr id="133" name="Shape 133"/>
          <p:cNvSpPr txBox="1"/>
          <p:nvPr/>
        </p:nvSpPr>
        <p:spPr>
          <a:xfrm>
            <a:off x="6471450" y="3744888"/>
            <a:ext cx="23376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Send UDP Packets</a:t>
            </a:r>
            <a:endParaRPr/>
          </a:p>
          <a:p>
            <a:pPr indent="0" lvl="0" marL="0" rtl="0" algn="ctr">
              <a:spcBef>
                <a:spcPts val="0"/>
              </a:spcBef>
              <a:spcAft>
                <a:spcPts val="0"/>
              </a:spcAft>
              <a:buNone/>
            </a:pPr>
            <a:r>
              <a:rPr lang="en">
                <a:latin typeface="Consolas"/>
                <a:ea typeface="Consolas"/>
                <a:cs typeface="Consolas"/>
                <a:sym typeface="Consolas"/>
              </a:rPr>
              <a:t>udp_send</a:t>
            </a:r>
            <a:r>
              <a:rPr lang="en">
                <a:latin typeface="Consolas"/>
                <a:ea typeface="Consolas"/>
                <a:cs typeface="Consolas"/>
                <a:sym typeface="Consolas"/>
              </a:rPr>
              <a:t>()</a:t>
            </a:r>
            <a:endParaRPr>
              <a:latin typeface="Consolas"/>
              <a:ea typeface="Consolas"/>
              <a:cs typeface="Consolas"/>
              <a:sym typeface="Consolas"/>
            </a:endParaRPr>
          </a:p>
        </p:txBody>
      </p:sp>
      <p:cxnSp>
        <p:nvCxnSpPr>
          <p:cNvPr id="134" name="Shape 134"/>
          <p:cNvCxnSpPr>
            <a:stCxn id="121" idx="2"/>
            <a:endCxn id="133" idx="0"/>
          </p:cNvCxnSpPr>
          <p:nvPr/>
        </p:nvCxnSpPr>
        <p:spPr>
          <a:xfrm>
            <a:off x="7640250" y="3369550"/>
            <a:ext cx="0" cy="375300"/>
          </a:xfrm>
          <a:prstGeom prst="straightConnector1">
            <a:avLst/>
          </a:prstGeom>
          <a:noFill/>
          <a:ln cap="flat" cmpd="sng" w="9525">
            <a:solidFill>
              <a:schemeClr val="dk2"/>
            </a:solidFill>
            <a:prstDash val="solid"/>
            <a:round/>
            <a:headEnd len="med" w="med" type="none"/>
            <a:tailEnd len="med" w="med" type="triangle"/>
          </a:ln>
        </p:spPr>
      </p:cxnSp>
      <p:sp>
        <p:nvSpPr>
          <p:cNvPr id="135" name="Shape 135"/>
          <p:cNvSpPr/>
          <p:nvPr/>
        </p:nvSpPr>
        <p:spPr>
          <a:xfrm>
            <a:off x="4924400" y="963301"/>
            <a:ext cx="1721450" cy="3753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Recv_Queue</a:t>
            </a:r>
            <a:endParaRPr/>
          </a:p>
        </p:txBody>
      </p:sp>
      <p:cxnSp>
        <p:nvCxnSpPr>
          <p:cNvPr id="136" name="Shape 136"/>
          <p:cNvCxnSpPr>
            <a:stCxn id="135" idx="1"/>
            <a:endCxn id="123" idx="3"/>
          </p:cNvCxnSpPr>
          <p:nvPr/>
        </p:nvCxnSpPr>
        <p:spPr>
          <a:xfrm rot="10800000">
            <a:off x="4415000" y="1144351"/>
            <a:ext cx="509400" cy="6600"/>
          </a:xfrm>
          <a:prstGeom prst="straightConnector1">
            <a:avLst/>
          </a:prstGeom>
          <a:noFill/>
          <a:ln cap="flat" cmpd="sng" w="9525">
            <a:solidFill>
              <a:schemeClr val="dk2"/>
            </a:solidFill>
            <a:prstDash val="solid"/>
            <a:round/>
            <a:headEnd len="med" w="med" type="none"/>
            <a:tailEnd len="med" w="med" type="triangle"/>
          </a:ln>
        </p:spPr>
      </p:cxnSp>
      <p:cxnSp>
        <p:nvCxnSpPr>
          <p:cNvPr id="137" name="Shape 137"/>
          <p:cNvCxnSpPr>
            <a:stCxn id="127" idx="2"/>
          </p:cNvCxnSpPr>
          <p:nvPr/>
        </p:nvCxnSpPr>
        <p:spPr>
          <a:xfrm>
            <a:off x="4748225" y="4256513"/>
            <a:ext cx="9300" cy="40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Assignment: Sender Side</a:t>
            </a:r>
            <a:endParaRPr/>
          </a:p>
        </p:txBody>
      </p:sp>
      <p:sp>
        <p:nvSpPr>
          <p:cNvPr id="143" name="Shape 143"/>
          <p:cNvSpPr txBox="1"/>
          <p:nvPr/>
        </p:nvSpPr>
        <p:spPr>
          <a:xfrm>
            <a:off x="251250" y="879350"/>
            <a:ext cx="8673600" cy="4124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Need to implement full congestion control algorithm including Slow-Start and Congestion Avoidance states (TCP Tahoe). Use Byte sequence number. Set MSS=1024 bytes - </a:t>
            </a:r>
            <a:r>
              <a:rPr b="1" lang="en"/>
              <a:t>You need to change the header - try to design it. </a:t>
            </a:r>
            <a:endParaRPr b="1"/>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There will be a special parameter ssthresh which will determine the state </a:t>
            </a:r>
            <a:endParaRPr/>
          </a:p>
          <a:p>
            <a:pPr indent="-317500" lvl="1" marL="914400" rtl="0">
              <a:spcBef>
                <a:spcPts val="0"/>
              </a:spcBef>
              <a:spcAft>
                <a:spcPts val="0"/>
              </a:spcAft>
              <a:buSzPts val="1400"/>
              <a:buChar char="○"/>
            </a:pPr>
            <a:r>
              <a:rPr lang="en"/>
              <a:t>c</a:t>
            </a:r>
            <a:r>
              <a:rPr lang="en"/>
              <a:t>nwd &lt; ssthresh: Slow Start</a:t>
            </a:r>
            <a:endParaRPr/>
          </a:p>
          <a:p>
            <a:pPr indent="-317500" lvl="1" marL="914400" rtl="0">
              <a:spcBef>
                <a:spcPts val="0"/>
              </a:spcBef>
              <a:spcAft>
                <a:spcPts val="0"/>
              </a:spcAft>
              <a:buSzPts val="1400"/>
              <a:buChar char="○"/>
            </a:pPr>
            <a:r>
              <a:rPr lang="en"/>
              <a:t>Otherwise: Congestion Avoidance (AIMD)</a:t>
            </a:r>
            <a:endParaRPr/>
          </a:p>
          <a:p>
            <a:pPr indent="0" lvl="0" marL="457200" rtl="0">
              <a:spcBef>
                <a:spcPts val="0"/>
              </a:spcBef>
              <a:spcAft>
                <a:spcPts val="0"/>
              </a:spcAft>
              <a:buNone/>
            </a:pPr>
            <a:r>
              <a:t/>
            </a:r>
            <a:endParaRPr/>
          </a:p>
          <a:p>
            <a:pPr indent="-317500" lvl="0" marL="457200" rtl="0">
              <a:spcBef>
                <a:spcPts val="0"/>
              </a:spcBef>
              <a:spcAft>
                <a:spcPts val="0"/>
              </a:spcAft>
              <a:buSzPts val="1400"/>
              <a:buChar char="●"/>
            </a:pPr>
            <a:r>
              <a:rPr lang="en"/>
              <a:t>Congestion window (cwnd) will increase by 1 MSS per </a:t>
            </a:r>
            <a:r>
              <a:rPr lang="en"/>
              <a:t>successful</a:t>
            </a:r>
            <a:r>
              <a:rPr lang="en"/>
              <a:t> ACK during Slow-Start and MSS/cwnd bytes during Congestion avoidance (AIMD)</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s</a:t>
            </a:r>
            <a:r>
              <a:rPr lang="en"/>
              <a:t>sthresh will set to half of current window size in case of triple duplicate ACK as well as timeout event.  However cwnd will start from ssthresh in case of triple duplicate ACK and will start from 1 MSS in case of timeout event</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Sender can send packet only if number of outstanding packets is less than min(cwnd,rwnd)</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This entire things have to run from a different process (congestion controller) other than the parent process. Also, parent process send data to congestion controller via </a:t>
            </a:r>
            <a:r>
              <a:rPr lang="en">
                <a:latin typeface="Consolas"/>
                <a:ea typeface="Consolas"/>
                <a:cs typeface="Consolas"/>
                <a:sym typeface="Consolas"/>
              </a:rPr>
              <a:t>appSend</a:t>
            </a:r>
            <a:r>
              <a:rPr lang="en"/>
              <a:t> function only.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nvSpPr>
        <p:spPr>
          <a:xfrm>
            <a:off x="251250" y="879350"/>
            <a:ext cx="8673600" cy="4124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Receiver have to maintain a buffer for incoming packets</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Receiver may accept out of order packets, but it will generate ACK with acknowledgement number of the last </a:t>
            </a:r>
            <a:r>
              <a:rPr lang="en"/>
              <a:t>consecutive</a:t>
            </a:r>
            <a:r>
              <a:rPr lang="en"/>
              <a:t> packets (use cumulative acknowledgements)</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Receiver has to send ACK containing current available space in the receiver buffer which is receiver’s advertised window size</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Receiver has to run through a </a:t>
            </a:r>
            <a:r>
              <a:rPr lang="en"/>
              <a:t>separate</a:t>
            </a:r>
            <a:r>
              <a:rPr lang="en"/>
              <a:t> process, and the parent process (the application) will communicate through </a:t>
            </a:r>
            <a:r>
              <a:rPr lang="en">
                <a:latin typeface="Consolas"/>
                <a:ea typeface="Consolas"/>
                <a:cs typeface="Consolas"/>
                <a:sym typeface="Consolas"/>
              </a:rPr>
              <a:t>appRecv</a:t>
            </a:r>
            <a:r>
              <a:rPr lang="en"/>
              <a:t> call only.</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latin typeface="Consolas"/>
                <a:ea typeface="Consolas"/>
                <a:cs typeface="Consolas"/>
                <a:sym typeface="Consolas"/>
              </a:rPr>
              <a:t>appRecv</a:t>
            </a:r>
            <a:r>
              <a:rPr lang="en"/>
              <a:t> call may get blocked if receiver buffer is empty</a:t>
            </a:r>
            <a:endParaRPr/>
          </a:p>
        </p:txBody>
      </p:sp>
      <p:sp>
        <p:nvSpPr>
          <p:cNvPr id="149" name="Shape 14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Assignment: Receiver Side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p:nvPr/>
        </p:nvSpPr>
        <p:spPr>
          <a:xfrm>
            <a:off x="3307275" y="3755900"/>
            <a:ext cx="1836300" cy="532200"/>
          </a:xfrm>
          <a:prstGeom prst="rect">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Combine Everything Together</a:t>
            </a:r>
            <a:endParaRPr/>
          </a:p>
        </p:txBody>
      </p:sp>
      <p:sp>
        <p:nvSpPr>
          <p:cNvPr id="156" name="Shape 156"/>
          <p:cNvSpPr txBox="1"/>
          <p:nvPr/>
        </p:nvSpPr>
        <p:spPr>
          <a:xfrm>
            <a:off x="2031875" y="1551625"/>
            <a:ext cx="21309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sendbuffer_handle()</a:t>
            </a:r>
            <a:endParaRPr>
              <a:latin typeface="Consolas"/>
              <a:ea typeface="Consolas"/>
              <a:cs typeface="Consolas"/>
              <a:sym typeface="Consolas"/>
            </a:endParaRPr>
          </a:p>
        </p:txBody>
      </p:sp>
      <p:sp>
        <p:nvSpPr>
          <p:cNvPr id="157" name="Shape 157"/>
          <p:cNvSpPr txBox="1"/>
          <p:nvPr/>
        </p:nvSpPr>
        <p:spPr>
          <a:xfrm>
            <a:off x="479925" y="2392700"/>
            <a:ext cx="1669200" cy="335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rate_control()</a:t>
            </a:r>
            <a:endParaRPr>
              <a:latin typeface="Consolas"/>
              <a:ea typeface="Consolas"/>
              <a:cs typeface="Consolas"/>
              <a:sym typeface="Consolas"/>
            </a:endParaRPr>
          </a:p>
        </p:txBody>
      </p:sp>
      <p:sp>
        <p:nvSpPr>
          <p:cNvPr id="158" name="Shape 158"/>
          <p:cNvSpPr txBox="1"/>
          <p:nvPr/>
        </p:nvSpPr>
        <p:spPr>
          <a:xfrm>
            <a:off x="453925" y="3040538"/>
            <a:ext cx="1669200" cy="4074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create_packet()</a:t>
            </a:r>
            <a:endParaRPr>
              <a:latin typeface="Consolas"/>
              <a:ea typeface="Consolas"/>
              <a:cs typeface="Consolas"/>
              <a:sym typeface="Consolas"/>
            </a:endParaRPr>
          </a:p>
        </p:txBody>
      </p:sp>
      <p:sp>
        <p:nvSpPr>
          <p:cNvPr id="159" name="Shape 159"/>
          <p:cNvSpPr txBox="1"/>
          <p:nvPr/>
        </p:nvSpPr>
        <p:spPr>
          <a:xfrm>
            <a:off x="3388000" y="3193363"/>
            <a:ext cx="1721400" cy="3084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parse_packets()</a:t>
            </a:r>
            <a:endParaRPr>
              <a:latin typeface="Consolas"/>
              <a:ea typeface="Consolas"/>
              <a:cs typeface="Consolas"/>
              <a:sym typeface="Consolas"/>
            </a:endParaRPr>
          </a:p>
        </p:txBody>
      </p:sp>
      <p:cxnSp>
        <p:nvCxnSpPr>
          <p:cNvPr id="160" name="Shape 160"/>
          <p:cNvCxnSpPr/>
          <p:nvPr/>
        </p:nvCxnSpPr>
        <p:spPr>
          <a:xfrm flipH="1">
            <a:off x="1288225" y="2727788"/>
            <a:ext cx="600" cy="308400"/>
          </a:xfrm>
          <a:prstGeom prst="straightConnector1">
            <a:avLst/>
          </a:prstGeom>
          <a:noFill/>
          <a:ln cap="flat" cmpd="sng" w="9525">
            <a:solidFill>
              <a:schemeClr val="dk2"/>
            </a:solidFill>
            <a:prstDash val="solid"/>
            <a:round/>
            <a:headEnd len="med" w="med" type="none"/>
            <a:tailEnd len="med" w="med" type="triangle"/>
          </a:ln>
        </p:spPr>
      </p:cxnSp>
      <p:cxnSp>
        <p:nvCxnSpPr>
          <p:cNvPr id="161" name="Shape 161"/>
          <p:cNvCxnSpPr>
            <a:stCxn id="159" idx="0"/>
            <a:endCxn id="162" idx="2"/>
          </p:cNvCxnSpPr>
          <p:nvPr/>
        </p:nvCxnSpPr>
        <p:spPr>
          <a:xfrm flipH="1" rot="10800000">
            <a:off x="4248700" y="2744563"/>
            <a:ext cx="9300" cy="448800"/>
          </a:xfrm>
          <a:prstGeom prst="straightConnector1">
            <a:avLst/>
          </a:prstGeom>
          <a:noFill/>
          <a:ln cap="flat" cmpd="sng" w="9525">
            <a:solidFill>
              <a:schemeClr val="dk2"/>
            </a:solidFill>
            <a:prstDash val="solid"/>
            <a:round/>
            <a:headEnd len="med" w="med" type="none"/>
            <a:tailEnd len="med" w="med" type="triangle"/>
          </a:ln>
        </p:spPr>
      </p:cxnSp>
      <p:sp>
        <p:nvSpPr>
          <p:cNvPr id="163" name="Shape 163"/>
          <p:cNvSpPr txBox="1"/>
          <p:nvPr/>
        </p:nvSpPr>
        <p:spPr>
          <a:xfrm>
            <a:off x="3515950" y="875938"/>
            <a:ext cx="1465500" cy="418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164" name="Shape 164"/>
          <p:cNvSpPr txBox="1"/>
          <p:nvPr/>
        </p:nvSpPr>
        <p:spPr>
          <a:xfrm>
            <a:off x="1810648" y="949288"/>
            <a:ext cx="1152000" cy="27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appSend()</a:t>
            </a:r>
            <a:endParaRPr>
              <a:latin typeface="Consolas"/>
              <a:ea typeface="Consolas"/>
              <a:cs typeface="Consolas"/>
              <a:sym typeface="Consolas"/>
            </a:endParaRPr>
          </a:p>
        </p:txBody>
      </p:sp>
      <p:cxnSp>
        <p:nvCxnSpPr>
          <p:cNvPr id="165" name="Shape 165"/>
          <p:cNvCxnSpPr>
            <a:endCxn id="164" idx="3"/>
          </p:cNvCxnSpPr>
          <p:nvPr/>
        </p:nvCxnSpPr>
        <p:spPr>
          <a:xfrm rot="10800000">
            <a:off x="2962648" y="1085338"/>
            <a:ext cx="553200" cy="10200"/>
          </a:xfrm>
          <a:prstGeom prst="straightConnector1">
            <a:avLst/>
          </a:prstGeom>
          <a:noFill/>
          <a:ln cap="flat" cmpd="sng" w="9525">
            <a:solidFill>
              <a:schemeClr val="dk2"/>
            </a:solidFill>
            <a:prstDash val="solid"/>
            <a:round/>
            <a:headEnd len="med" w="med" type="none"/>
            <a:tailEnd len="med" w="med" type="triangle"/>
          </a:ln>
        </p:spPr>
      </p:cxnSp>
      <p:cxnSp>
        <p:nvCxnSpPr>
          <p:cNvPr id="166" name="Shape 166"/>
          <p:cNvCxnSpPr>
            <a:stCxn id="164" idx="2"/>
          </p:cNvCxnSpPr>
          <p:nvPr/>
        </p:nvCxnSpPr>
        <p:spPr>
          <a:xfrm>
            <a:off x="2386648" y="1221388"/>
            <a:ext cx="2400" cy="347400"/>
          </a:xfrm>
          <a:prstGeom prst="straightConnector1">
            <a:avLst/>
          </a:prstGeom>
          <a:noFill/>
          <a:ln cap="flat" cmpd="sng" w="9525">
            <a:solidFill>
              <a:schemeClr val="dk2"/>
            </a:solidFill>
            <a:prstDash val="solid"/>
            <a:round/>
            <a:headEnd len="med" w="med" type="none"/>
            <a:tailEnd len="med" w="med" type="triangle"/>
          </a:ln>
        </p:spPr>
      </p:cxnSp>
      <p:sp>
        <p:nvSpPr>
          <p:cNvPr id="167" name="Shape 167"/>
          <p:cNvSpPr txBox="1"/>
          <p:nvPr/>
        </p:nvSpPr>
        <p:spPr>
          <a:xfrm>
            <a:off x="375600" y="4647900"/>
            <a:ext cx="85029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 System Calls</a:t>
            </a:r>
            <a:endParaRPr>
              <a:latin typeface="Consolas"/>
              <a:ea typeface="Consolas"/>
              <a:cs typeface="Consolas"/>
              <a:sym typeface="Consolas"/>
            </a:endParaRPr>
          </a:p>
        </p:txBody>
      </p:sp>
      <p:sp>
        <p:nvSpPr>
          <p:cNvPr id="162" name="Shape 162"/>
          <p:cNvSpPr txBox="1"/>
          <p:nvPr/>
        </p:nvSpPr>
        <p:spPr>
          <a:xfrm>
            <a:off x="3397263" y="2409538"/>
            <a:ext cx="1721400" cy="335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update_window()</a:t>
            </a:r>
            <a:endParaRPr>
              <a:latin typeface="Consolas"/>
              <a:ea typeface="Consolas"/>
              <a:cs typeface="Consolas"/>
              <a:sym typeface="Consolas"/>
            </a:endParaRPr>
          </a:p>
        </p:txBody>
      </p:sp>
      <p:cxnSp>
        <p:nvCxnSpPr>
          <p:cNvPr id="168" name="Shape 168"/>
          <p:cNvCxnSpPr>
            <a:stCxn id="169" idx="2"/>
          </p:cNvCxnSpPr>
          <p:nvPr/>
        </p:nvCxnSpPr>
        <p:spPr>
          <a:xfrm flipH="1">
            <a:off x="1116375" y="4069100"/>
            <a:ext cx="5400" cy="594600"/>
          </a:xfrm>
          <a:prstGeom prst="straightConnector1">
            <a:avLst/>
          </a:prstGeom>
          <a:noFill/>
          <a:ln cap="flat" cmpd="sng" w="9525">
            <a:solidFill>
              <a:schemeClr val="dk2"/>
            </a:solidFill>
            <a:prstDash val="solid"/>
            <a:round/>
            <a:headEnd len="med" w="med" type="none"/>
            <a:tailEnd len="med" w="med" type="triangle"/>
          </a:ln>
        </p:spPr>
      </p:cxnSp>
      <p:sp>
        <p:nvSpPr>
          <p:cNvPr id="170" name="Shape 170"/>
          <p:cNvSpPr txBox="1"/>
          <p:nvPr/>
        </p:nvSpPr>
        <p:spPr>
          <a:xfrm>
            <a:off x="3515950" y="3859450"/>
            <a:ext cx="1465500" cy="335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udp_receive()</a:t>
            </a:r>
            <a:endParaRPr>
              <a:latin typeface="Consolas"/>
              <a:ea typeface="Consolas"/>
              <a:cs typeface="Consolas"/>
              <a:sym typeface="Consolas"/>
            </a:endParaRPr>
          </a:p>
        </p:txBody>
      </p:sp>
      <p:cxnSp>
        <p:nvCxnSpPr>
          <p:cNvPr id="171" name="Shape 171"/>
          <p:cNvCxnSpPr/>
          <p:nvPr/>
        </p:nvCxnSpPr>
        <p:spPr>
          <a:xfrm flipH="1" rot="10800000">
            <a:off x="4241500" y="3505550"/>
            <a:ext cx="15300" cy="354600"/>
          </a:xfrm>
          <a:prstGeom prst="straightConnector1">
            <a:avLst/>
          </a:prstGeom>
          <a:noFill/>
          <a:ln cap="flat" cmpd="sng" w="9525">
            <a:solidFill>
              <a:schemeClr val="dk2"/>
            </a:solidFill>
            <a:prstDash val="solid"/>
            <a:round/>
            <a:headEnd len="med" w="med" type="none"/>
            <a:tailEnd len="med" w="med" type="triangle"/>
          </a:ln>
        </p:spPr>
      </p:cxnSp>
      <p:sp>
        <p:nvSpPr>
          <p:cNvPr id="169" name="Shape 169"/>
          <p:cNvSpPr txBox="1"/>
          <p:nvPr/>
        </p:nvSpPr>
        <p:spPr>
          <a:xfrm>
            <a:off x="479925" y="3760700"/>
            <a:ext cx="1283700" cy="3084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udp_send()</a:t>
            </a:r>
            <a:endParaRPr>
              <a:latin typeface="Consolas"/>
              <a:ea typeface="Consolas"/>
              <a:cs typeface="Consolas"/>
              <a:sym typeface="Consolas"/>
            </a:endParaRPr>
          </a:p>
        </p:txBody>
      </p:sp>
      <p:cxnSp>
        <p:nvCxnSpPr>
          <p:cNvPr id="172" name="Shape 172"/>
          <p:cNvCxnSpPr/>
          <p:nvPr/>
        </p:nvCxnSpPr>
        <p:spPr>
          <a:xfrm flipH="1">
            <a:off x="1272175" y="3447950"/>
            <a:ext cx="10500" cy="281700"/>
          </a:xfrm>
          <a:prstGeom prst="straightConnector1">
            <a:avLst/>
          </a:prstGeom>
          <a:noFill/>
          <a:ln cap="flat" cmpd="sng" w="9525">
            <a:solidFill>
              <a:schemeClr val="dk2"/>
            </a:solidFill>
            <a:prstDash val="solid"/>
            <a:round/>
            <a:headEnd len="med" w="med" type="none"/>
            <a:tailEnd len="med" w="med" type="triangle"/>
          </a:ln>
        </p:spPr>
      </p:cxnSp>
      <p:sp>
        <p:nvSpPr>
          <p:cNvPr id="173" name="Shape 173"/>
          <p:cNvSpPr/>
          <p:nvPr/>
        </p:nvSpPr>
        <p:spPr>
          <a:xfrm>
            <a:off x="0" y="1607313"/>
            <a:ext cx="1721450" cy="3753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Send_Queue</a:t>
            </a:r>
            <a:endParaRPr/>
          </a:p>
        </p:txBody>
      </p:sp>
      <p:cxnSp>
        <p:nvCxnSpPr>
          <p:cNvPr id="174" name="Shape 174"/>
          <p:cNvCxnSpPr/>
          <p:nvPr/>
        </p:nvCxnSpPr>
        <p:spPr>
          <a:xfrm>
            <a:off x="1283275" y="1982275"/>
            <a:ext cx="10500" cy="406800"/>
          </a:xfrm>
          <a:prstGeom prst="straightConnector1">
            <a:avLst/>
          </a:prstGeom>
          <a:noFill/>
          <a:ln cap="flat" cmpd="sng" w="9525">
            <a:solidFill>
              <a:schemeClr val="dk2"/>
            </a:solidFill>
            <a:prstDash val="solid"/>
            <a:round/>
            <a:headEnd len="med" w="med" type="none"/>
            <a:tailEnd len="med" w="med" type="triangle"/>
          </a:ln>
        </p:spPr>
      </p:cxnSp>
      <p:cxnSp>
        <p:nvCxnSpPr>
          <p:cNvPr id="175" name="Shape 175"/>
          <p:cNvCxnSpPr>
            <a:stCxn id="170" idx="2"/>
          </p:cNvCxnSpPr>
          <p:nvPr/>
        </p:nvCxnSpPr>
        <p:spPr>
          <a:xfrm>
            <a:off x="4248700" y="4194550"/>
            <a:ext cx="8100" cy="458700"/>
          </a:xfrm>
          <a:prstGeom prst="straightConnector1">
            <a:avLst/>
          </a:prstGeom>
          <a:noFill/>
          <a:ln cap="flat" cmpd="sng" w="9525">
            <a:solidFill>
              <a:schemeClr val="dk2"/>
            </a:solidFill>
            <a:prstDash val="solid"/>
            <a:round/>
            <a:headEnd len="med" w="med" type="none"/>
            <a:tailEnd len="med" w="med" type="triangle"/>
          </a:ln>
        </p:spPr>
      </p:cxnSp>
      <p:sp>
        <p:nvSpPr>
          <p:cNvPr id="176" name="Shape 176"/>
          <p:cNvSpPr txBox="1"/>
          <p:nvPr/>
        </p:nvSpPr>
        <p:spPr>
          <a:xfrm>
            <a:off x="3690638" y="2781363"/>
            <a:ext cx="720000" cy="37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ACK</a:t>
            </a:r>
            <a:endParaRPr b="1"/>
          </a:p>
        </p:txBody>
      </p:sp>
      <p:sp>
        <p:nvSpPr>
          <p:cNvPr id="177" name="Shape 177"/>
          <p:cNvSpPr txBox="1"/>
          <p:nvPr/>
        </p:nvSpPr>
        <p:spPr>
          <a:xfrm>
            <a:off x="5045300" y="1546563"/>
            <a:ext cx="2130900" cy="495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recv</a:t>
            </a:r>
            <a:r>
              <a:rPr lang="en">
                <a:latin typeface="Consolas"/>
                <a:ea typeface="Consolas"/>
                <a:cs typeface="Consolas"/>
                <a:sym typeface="Consolas"/>
              </a:rPr>
              <a:t>buffer_handle()</a:t>
            </a:r>
            <a:endParaRPr>
              <a:latin typeface="Consolas"/>
              <a:ea typeface="Consolas"/>
              <a:cs typeface="Consolas"/>
              <a:sym typeface="Consolas"/>
            </a:endParaRPr>
          </a:p>
        </p:txBody>
      </p:sp>
      <p:sp>
        <p:nvSpPr>
          <p:cNvPr id="178" name="Shape 178"/>
          <p:cNvSpPr txBox="1"/>
          <p:nvPr/>
        </p:nvSpPr>
        <p:spPr>
          <a:xfrm>
            <a:off x="5534748" y="949288"/>
            <a:ext cx="1152000" cy="27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appRecv()</a:t>
            </a:r>
            <a:endParaRPr>
              <a:latin typeface="Consolas"/>
              <a:ea typeface="Consolas"/>
              <a:cs typeface="Consolas"/>
              <a:sym typeface="Consolas"/>
            </a:endParaRPr>
          </a:p>
        </p:txBody>
      </p:sp>
      <p:cxnSp>
        <p:nvCxnSpPr>
          <p:cNvPr id="179" name="Shape 179"/>
          <p:cNvCxnSpPr>
            <a:stCxn id="163" idx="3"/>
            <a:endCxn id="178" idx="1"/>
          </p:cNvCxnSpPr>
          <p:nvPr/>
        </p:nvCxnSpPr>
        <p:spPr>
          <a:xfrm>
            <a:off x="4981450" y="1085338"/>
            <a:ext cx="553200" cy="0"/>
          </a:xfrm>
          <a:prstGeom prst="straightConnector1">
            <a:avLst/>
          </a:prstGeom>
          <a:noFill/>
          <a:ln cap="flat" cmpd="sng" w="9525">
            <a:solidFill>
              <a:schemeClr val="dk2"/>
            </a:solidFill>
            <a:prstDash val="solid"/>
            <a:round/>
            <a:headEnd len="med" w="med" type="none"/>
            <a:tailEnd len="med" w="med" type="triangle"/>
          </a:ln>
        </p:spPr>
      </p:cxnSp>
      <p:sp>
        <p:nvSpPr>
          <p:cNvPr id="180" name="Shape 180"/>
          <p:cNvSpPr/>
          <p:nvPr/>
        </p:nvSpPr>
        <p:spPr>
          <a:xfrm>
            <a:off x="7474800" y="1611775"/>
            <a:ext cx="1669200" cy="3753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Recv</a:t>
            </a:r>
            <a:r>
              <a:rPr lang="en"/>
              <a:t>_Queue</a:t>
            </a:r>
            <a:endParaRPr/>
          </a:p>
        </p:txBody>
      </p:sp>
      <p:cxnSp>
        <p:nvCxnSpPr>
          <p:cNvPr id="181" name="Shape 181"/>
          <p:cNvCxnSpPr>
            <a:stCxn id="177" idx="3"/>
            <a:endCxn id="180" idx="1"/>
          </p:cNvCxnSpPr>
          <p:nvPr/>
        </p:nvCxnSpPr>
        <p:spPr>
          <a:xfrm>
            <a:off x="7176200" y="1794363"/>
            <a:ext cx="298500" cy="5100"/>
          </a:xfrm>
          <a:prstGeom prst="straightConnector1">
            <a:avLst/>
          </a:prstGeom>
          <a:noFill/>
          <a:ln cap="flat" cmpd="sng" w="9525">
            <a:solidFill>
              <a:schemeClr val="dk2"/>
            </a:solidFill>
            <a:prstDash val="solid"/>
            <a:round/>
            <a:headEnd len="med" w="med" type="none"/>
            <a:tailEnd len="med" w="med" type="triangle"/>
          </a:ln>
        </p:spPr>
      </p:cxnSp>
      <p:cxnSp>
        <p:nvCxnSpPr>
          <p:cNvPr id="182" name="Shape 182"/>
          <p:cNvCxnSpPr>
            <a:stCxn id="159" idx="3"/>
          </p:cNvCxnSpPr>
          <p:nvPr/>
        </p:nvCxnSpPr>
        <p:spPr>
          <a:xfrm>
            <a:off x="5109400" y="3347563"/>
            <a:ext cx="628800" cy="22200"/>
          </a:xfrm>
          <a:prstGeom prst="straightConnector1">
            <a:avLst/>
          </a:prstGeom>
          <a:noFill/>
          <a:ln cap="flat" cmpd="sng" w="9525">
            <a:solidFill>
              <a:schemeClr val="dk2"/>
            </a:solidFill>
            <a:prstDash val="solid"/>
            <a:round/>
            <a:headEnd len="med" w="med" type="none"/>
            <a:tailEnd len="med" w="med" type="none"/>
          </a:ln>
        </p:spPr>
      </p:cxnSp>
      <p:cxnSp>
        <p:nvCxnSpPr>
          <p:cNvPr id="183" name="Shape 183"/>
          <p:cNvCxnSpPr/>
          <p:nvPr/>
        </p:nvCxnSpPr>
        <p:spPr>
          <a:xfrm flipH="1" rot="10800000">
            <a:off x="5728554" y="2023058"/>
            <a:ext cx="7500" cy="1348500"/>
          </a:xfrm>
          <a:prstGeom prst="straightConnector1">
            <a:avLst/>
          </a:prstGeom>
          <a:noFill/>
          <a:ln cap="flat" cmpd="sng" w="9525">
            <a:solidFill>
              <a:schemeClr val="dk2"/>
            </a:solidFill>
            <a:prstDash val="solid"/>
            <a:round/>
            <a:headEnd len="med" w="med" type="none"/>
            <a:tailEnd len="med" w="med" type="triangle"/>
          </a:ln>
        </p:spPr>
      </p:cxnSp>
      <p:sp>
        <p:nvSpPr>
          <p:cNvPr id="184" name="Shape 184"/>
          <p:cNvSpPr txBox="1"/>
          <p:nvPr/>
        </p:nvSpPr>
        <p:spPr>
          <a:xfrm>
            <a:off x="5045300" y="2969700"/>
            <a:ext cx="720000" cy="37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DATA</a:t>
            </a:r>
            <a:endParaRPr b="1"/>
          </a:p>
        </p:txBody>
      </p:sp>
      <p:sp>
        <p:nvSpPr>
          <p:cNvPr id="185" name="Shape 185"/>
          <p:cNvSpPr txBox="1"/>
          <p:nvPr/>
        </p:nvSpPr>
        <p:spPr>
          <a:xfrm>
            <a:off x="6366808" y="2445813"/>
            <a:ext cx="1283700" cy="3753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send_ack()</a:t>
            </a:r>
            <a:endParaRPr>
              <a:latin typeface="Consolas"/>
              <a:ea typeface="Consolas"/>
              <a:cs typeface="Consolas"/>
              <a:sym typeface="Consolas"/>
            </a:endParaRPr>
          </a:p>
        </p:txBody>
      </p:sp>
      <p:sp>
        <p:nvSpPr>
          <p:cNvPr id="186" name="Shape 186"/>
          <p:cNvSpPr txBox="1"/>
          <p:nvPr/>
        </p:nvSpPr>
        <p:spPr>
          <a:xfrm>
            <a:off x="6435773" y="3872800"/>
            <a:ext cx="1168500" cy="418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udp_send()</a:t>
            </a:r>
            <a:endParaRPr>
              <a:latin typeface="Consolas"/>
              <a:ea typeface="Consolas"/>
              <a:cs typeface="Consolas"/>
              <a:sym typeface="Consolas"/>
            </a:endParaRPr>
          </a:p>
        </p:txBody>
      </p:sp>
      <p:sp>
        <p:nvSpPr>
          <p:cNvPr id="187" name="Shape 187"/>
          <p:cNvSpPr txBox="1"/>
          <p:nvPr/>
        </p:nvSpPr>
        <p:spPr>
          <a:xfrm>
            <a:off x="6185625" y="3113775"/>
            <a:ext cx="1669200" cy="4074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create_packet()</a:t>
            </a:r>
            <a:endParaRPr>
              <a:latin typeface="Consolas"/>
              <a:ea typeface="Consolas"/>
              <a:cs typeface="Consolas"/>
              <a:sym typeface="Consolas"/>
            </a:endParaRPr>
          </a:p>
        </p:txBody>
      </p:sp>
      <p:cxnSp>
        <p:nvCxnSpPr>
          <p:cNvPr id="188" name="Shape 188"/>
          <p:cNvCxnSpPr>
            <a:endCxn id="185" idx="0"/>
          </p:cNvCxnSpPr>
          <p:nvPr/>
        </p:nvCxnSpPr>
        <p:spPr>
          <a:xfrm>
            <a:off x="6999658" y="2012613"/>
            <a:ext cx="9000" cy="433200"/>
          </a:xfrm>
          <a:prstGeom prst="straightConnector1">
            <a:avLst/>
          </a:prstGeom>
          <a:noFill/>
          <a:ln cap="flat" cmpd="sng" w="9525">
            <a:solidFill>
              <a:schemeClr val="dk2"/>
            </a:solidFill>
            <a:prstDash val="solid"/>
            <a:round/>
            <a:headEnd len="med" w="med" type="none"/>
            <a:tailEnd len="med" w="med" type="triangle"/>
          </a:ln>
        </p:spPr>
      </p:cxnSp>
      <p:cxnSp>
        <p:nvCxnSpPr>
          <p:cNvPr id="189" name="Shape 189"/>
          <p:cNvCxnSpPr>
            <a:stCxn id="185" idx="2"/>
            <a:endCxn id="187" idx="0"/>
          </p:cNvCxnSpPr>
          <p:nvPr/>
        </p:nvCxnSpPr>
        <p:spPr>
          <a:xfrm>
            <a:off x="7008658" y="2821113"/>
            <a:ext cx="11700" cy="292800"/>
          </a:xfrm>
          <a:prstGeom prst="straightConnector1">
            <a:avLst/>
          </a:prstGeom>
          <a:noFill/>
          <a:ln cap="flat" cmpd="sng" w="9525">
            <a:solidFill>
              <a:schemeClr val="dk2"/>
            </a:solidFill>
            <a:prstDash val="solid"/>
            <a:round/>
            <a:headEnd len="med" w="med" type="none"/>
            <a:tailEnd len="med" w="med" type="triangle"/>
          </a:ln>
        </p:spPr>
      </p:cxnSp>
      <p:cxnSp>
        <p:nvCxnSpPr>
          <p:cNvPr id="190" name="Shape 190"/>
          <p:cNvCxnSpPr>
            <a:stCxn id="187" idx="2"/>
            <a:endCxn id="186" idx="0"/>
          </p:cNvCxnSpPr>
          <p:nvPr/>
        </p:nvCxnSpPr>
        <p:spPr>
          <a:xfrm flipH="1">
            <a:off x="7019925" y="3521175"/>
            <a:ext cx="300" cy="351600"/>
          </a:xfrm>
          <a:prstGeom prst="straightConnector1">
            <a:avLst/>
          </a:prstGeom>
          <a:noFill/>
          <a:ln cap="flat" cmpd="sng" w="9525">
            <a:solidFill>
              <a:schemeClr val="dk2"/>
            </a:solidFill>
            <a:prstDash val="solid"/>
            <a:round/>
            <a:headEnd len="med" w="med" type="none"/>
            <a:tailEnd len="med" w="med" type="triangle"/>
          </a:ln>
        </p:spPr>
      </p:cxnSp>
      <p:cxnSp>
        <p:nvCxnSpPr>
          <p:cNvPr id="191" name="Shape 191"/>
          <p:cNvCxnSpPr>
            <a:stCxn id="186" idx="2"/>
          </p:cNvCxnSpPr>
          <p:nvPr/>
        </p:nvCxnSpPr>
        <p:spPr>
          <a:xfrm>
            <a:off x="7020023" y="4291600"/>
            <a:ext cx="1500" cy="351000"/>
          </a:xfrm>
          <a:prstGeom prst="straightConnector1">
            <a:avLst/>
          </a:prstGeom>
          <a:noFill/>
          <a:ln cap="flat" cmpd="sng" w="9525">
            <a:solidFill>
              <a:schemeClr val="dk2"/>
            </a:solidFill>
            <a:prstDash val="solid"/>
            <a:round/>
            <a:headEnd len="med" w="med" type="none"/>
            <a:tailEnd len="med" w="med" type="triangle"/>
          </a:ln>
        </p:spPr>
      </p:cxnSp>
      <p:cxnSp>
        <p:nvCxnSpPr>
          <p:cNvPr id="192" name="Shape 192"/>
          <p:cNvCxnSpPr/>
          <p:nvPr/>
        </p:nvCxnSpPr>
        <p:spPr>
          <a:xfrm>
            <a:off x="-13350" y="1373499"/>
            <a:ext cx="9170700" cy="21000"/>
          </a:xfrm>
          <a:prstGeom prst="straightConnector1">
            <a:avLst/>
          </a:prstGeom>
          <a:noFill/>
          <a:ln cap="flat" cmpd="sng" w="38100">
            <a:solidFill>
              <a:schemeClr val="dk2"/>
            </a:solidFill>
            <a:prstDash val="dash"/>
            <a:round/>
            <a:headEnd len="med" w="med" type="none"/>
            <a:tailEnd len="med" w="med" type="none"/>
          </a:ln>
        </p:spPr>
      </p:cxnSp>
      <p:cxnSp>
        <p:nvCxnSpPr>
          <p:cNvPr id="193" name="Shape 193"/>
          <p:cNvCxnSpPr/>
          <p:nvPr/>
        </p:nvCxnSpPr>
        <p:spPr>
          <a:xfrm>
            <a:off x="-13350" y="4431924"/>
            <a:ext cx="9170700" cy="21000"/>
          </a:xfrm>
          <a:prstGeom prst="straightConnector1">
            <a:avLst/>
          </a:prstGeom>
          <a:noFill/>
          <a:ln cap="flat" cmpd="sng" w="38100">
            <a:solidFill>
              <a:schemeClr val="dk2"/>
            </a:solidFill>
            <a:prstDash val="dash"/>
            <a:round/>
            <a:headEnd len="med" w="med" type="none"/>
            <a:tailEnd len="med" w="med" type="none"/>
          </a:ln>
        </p:spPr>
      </p:cxnSp>
      <p:cxnSp>
        <p:nvCxnSpPr>
          <p:cNvPr id="194" name="Shape 194"/>
          <p:cNvCxnSpPr>
            <a:stCxn id="162" idx="1"/>
            <a:endCxn id="157" idx="3"/>
          </p:cNvCxnSpPr>
          <p:nvPr/>
        </p:nvCxnSpPr>
        <p:spPr>
          <a:xfrm rot="10800000">
            <a:off x="2149263" y="2560288"/>
            <a:ext cx="1248000" cy="16800"/>
          </a:xfrm>
          <a:prstGeom prst="straightConnector1">
            <a:avLst/>
          </a:prstGeom>
          <a:noFill/>
          <a:ln cap="flat" cmpd="sng" w="9525">
            <a:solidFill>
              <a:schemeClr val="dk2"/>
            </a:solidFill>
            <a:prstDash val="solid"/>
            <a:round/>
            <a:headEnd len="med" w="med" type="none"/>
            <a:tailEnd len="med" w="med" type="triangle"/>
          </a:ln>
        </p:spPr>
      </p:cxnSp>
      <p:cxnSp>
        <p:nvCxnSpPr>
          <p:cNvPr id="195" name="Shape 195"/>
          <p:cNvCxnSpPr>
            <a:stCxn id="180" idx="0"/>
          </p:cNvCxnSpPr>
          <p:nvPr/>
        </p:nvCxnSpPr>
        <p:spPr>
          <a:xfrm flipH="1" rot="10800000">
            <a:off x="8309400" y="1074475"/>
            <a:ext cx="5700" cy="537300"/>
          </a:xfrm>
          <a:prstGeom prst="straightConnector1">
            <a:avLst/>
          </a:prstGeom>
          <a:noFill/>
          <a:ln cap="flat" cmpd="sng" w="9525">
            <a:solidFill>
              <a:schemeClr val="dk2"/>
            </a:solidFill>
            <a:prstDash val="solid"/>
            <a:round/>
            <a:headEnd len="med" w="med" type="none"/>
            <a:tailEnd len="med" w="med" type="none"/>
          </a:ln>
        </p:spPr>
      </p:cxnSp>
      <p:cxnSp>
        <p:nvCxnSpPr>
          <p:cNvPr id="196" name="Shape 196"/>
          <p:cNvCxnSpPr>
            <a:endCxn id="178" idx="3"/>
          </p:cNvCxnSpPr>
          <p:nvPr/>
        </p:nvCxnSpPr>
        <p:spPr>
          <a:xfrm rot="10800000">
            <a:off x="6686748" y="1085338"/>
            <a:ext cx="1607400" cy="10200"/>
          </a:xfrm>
          <a:prstGeom prst="straightConnector1">
            <a:avLst/>
          </a:prstGeom>
          <a:noFill/>
          <a:ln cap="flat" cmpd="sng" w="9525">
            <a:solidFill>
              <a:schemeClr val="dk2"/>
            </a:solidFill>
            <a:prstDash val="solid"/>
            <a:round/>
            <a:headEnd len="med" w="med" type="none"/>
            <a:tailEnd len="med" w="med" type="triangle"/>
          </a:ln>
        </p:spPr>
      </p:cxnSp>
      <p:cxnSp>
        <p:nvCxnSpPr>
          <p:cNvPr id="197" name="Shape 197"/>
          <p:cNvCxnSpPr>
            <a:stCxn id="156" idx="1"/>
            <a:endCxn id="173" idx="3"/>
          </p:cNvCxnSpPr>
          <p:nvPr/>
        </p:nvCxnSpPr>
        <p:spPr>
          <a:xfrm rot="10800000">
            <a:off x="1721375" y="1794925"/>
            <a:ext cx="310500" cy="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