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5" r:id="rId8"/>
    <p:sldId id="262" r:id="rId9"/>
    <p:sldId id="263" r:id="rId10"/>
    <p:sldId id="264" r:id="rId11"/>
    <p:sldId id="265" r:id="rId12"/>
    <p:sldId id="267" r:id="rId13"/>
    <p:sldId id="268" r:id="rId14"/>
    <p:sldId id="266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8DA4B-8B26-465B-A1C9-59D57BBAAC20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BBE6-B100-436A-94CA-F9F56130F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339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8DA4B-8B26-465B-A1C9-59D57BBAAC20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BBE6-B100-436A-94CA-F9F56130F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585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8DA4B-8B26-465B-A1C9-59D57BBAAC20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BBE6-B100-436A-94CA-F9F56130F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868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8DA4B-8B26-465B-A1C9-59D57BBAAC20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BBE6-B100-436A-94CA-F9F56130F615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05207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8DA4B-8B26-465B-A1C9-59D57BBAAC20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BBE6-B100-436A-94CA-F9F56130F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030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8DA4B-8B26-465B-A1C9-59D57BBAAC20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BBE6-B100-436A-94CA-F9F56130F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8413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8DA4B-8B26-465B-A1C9-59D57BBAAC20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BBE6-B100-436A-94CA-F9F56130F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177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8DA4B-8B26-465B-A1C9-59D57BBAAC20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BBE6-B100-436A-94CA-F9F56130F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8586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8DA4B-8B26-465B-A1C9-59D57BBAAC20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BBE6-B100-436A-94CA-F9F56130F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226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8DA4B-8B26-465B-A1C9-59D57BBAAC20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BBE6-B100-436A-94CA-F9F56130F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601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8DA4B-8B26-465B-A1C9-59D57BBAAC20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BBE6-B100-436A-94CA-F9F56130F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7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8DA4B-8B26-465B-A1C9-59D57BBAAC20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BBE6-B100-436A-94CA-F9F56130F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334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8DA4B-8B26-465B-A1C9-59D57BBAAC20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BBE6-B100-436A-94CA-F9F56130F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726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8DA4B-8B26-465B-A1C9-59D57BBAAC20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BBE6-B100-436A-94CA-F9F56130F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00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8DA4B-8B26-465B-A1C9-59D57BBAAC20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BBE6-B100-436A-94CA-F9F56130F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80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8DA4B-8B26-465B-A1C9-59D57BBAAC20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BBE6-B100-436A-94CA-F9F56130F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5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8DA4B-8B26-465B-A1C9-59D57BBAAC20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CBBE6-B100-436A-94CA-F9F56130F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37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718DA4B-8B26-465B-A1C9-59D57BBAAC20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CBBE6-B100-436A-94CA-F9F56130F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787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8C9B0-5F9C-C0CB-EAAD-4450063E7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4206"/>
            <a:ext cx="9144000" cy="3648173"/>
          </a:xfrm>
        </p:spPr>
        <p:txBody>
          <a:bodyPr>
            <a:normAutofit/>
          </a:bodyPr>
          <a:lstStyle/>
          <a:p>
            <a:pPr algn="ctr"/>
            <a:r>
              <a:rPr lang="en-US" sz="4400" u="sng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Name</a:t>
            </a:r>
            <a:br>
              <a:rPr lang="en-US" sz="4400" b="1" u="sng" dirty="0">
                <a:latin typeface="Arial Black" panose="020B0A04020102020204" pitchFamily="34" charset="0"/>
              </a:rPr>
            </a:br>
            <a:br>
              <a:rPr lang="en-US" sz="4400" b="1" dirty="0">
                <a:latin typeface="Arial Black" panose="020B0A04020102020204" pitchFamily="34" charset="0"/>
              </a:rPr>
            </a:br>
            <a:r>
              <a:rPr lang="en-US" sz="3200" b="1" dirty="0" err="1">
                <a:solidFill>
                  <a:srgbClr val="FFFF00"/>
                </a:solidFill>
                <a:latin typeface="Arial Black" panose="020B0A04020102020204" pitchFamily="34" charset="0"/>
              </a:rPr>
              <a:t>Blinkit</a:t>
            </a:r>
            <a:r>
              <a:rPr lang="en-US" sz="3200" b="1" dirty="0">
                <a:solidFill>
                  <a:srgbClr val="FFFF00"/>
                </a:solidFill>
                <a:latin typeface="Arial Black" panose="020B0A04020102020204" pitchFamily="34" charset="0"/>
              </a:rPr>
              <a:t> Grocery Sales Data Dashboard</a:t>
            </a:r>
            <a:br>
              <a:rPr lang="en-US" sz="4900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8EB698-511E-9CA1-2400-6F84ECB9A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429000"/>
            <a:ext cx="12192000" cy="2209800"/>
          </a:xfrm>
        </p:spPr>
        <p:txBody>
          <a:bodyPr>
            <a:normAutofit fontScale="32500" lnSpcReduction="20000"/>
          </a:bodyPr>
          <a:lstStyle/>
          <a:p>
            <a:pPr algn="ctr"/>
            <a:endParaRPr lang="en-US" sz="96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9600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Developed By</a:t>
            </a:r>
            <a:r>
              <a:rPr lang="en-US" sz="96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b="1" u="sng" dirty="0">
              <a:latin typeface="Aptos Display" panose="020B0004020202020204" pitchFamily="34" charset="0"/>
            </a:endParaRPr>
          </a:p>
          <a:p>
            <a:pPr algn="ctr"/>
            <a:r>
              <a:rPr lang="en-US" sz="14400" b="1" dirty="0">
                <a:latin typeface="Arial Black" panose="020B0A04020102020204" pitchFamily="34" charset="0"/>
              </a:rPr>
              <a:t>HARI YOGESH RAM B</a:t>
            </a:r>
            <a:endParaRPr lang="en-IN" sz="112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407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B717F-C2FE-5ECC-75DD-F16C7A26F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99240"/>
          </a:xfrm>
        </p:spPr>
        <p:txBody>
          <a:bodyPr/>
          <a:lstStyle/>
          <a:p>
            <a:pPr algn="ctr"/>
            <a:r>
              <a:rPr lang="en-US" b="1" u="sng" dirty="0">
                <a:latin typeface="Arial Black" panose="020B0A04020102020204" pitchFamily="34" charset="0"/>
              </a:rPr>
              <a:t>Pivot Chart</a:t>
            </a:r>
            <a:endParaRPr lang="en-IN" b="1" u="sng" dirty="0">
              <a:latin typeface="Arial Black" panose="020B0A040201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1794E74-886B-8BA3-3DC4-8DFF40734D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748779"/>
            <a:ext cx="12192000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Clustered Column Chart</a:t>
            </a:r>
            <a:r>
              <a:rPr kumimoji="0" lang="en-US" altLang="en-US" sz="20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Compare values across categories vertically (e.g., sales by product type).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Clustered Bar Chart</a:t>
            </a:r>
            <a:r>
              <a:rPr kumimoji="0" lang="en-US" altLang="en-US" sz="20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Compare values across categories horizontally (e.g., sales by outlet).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 Chart</a:t>
            </a:r>
            <a:r>
              <a:rPr kumimoji="0" lang="en-US" altLang="en-US" sz="2000" b="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 trends or changes over time (e.g., monthly sales growth).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Area Chart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 Visualize cumulative data trends over time (e.g., total sales contribution).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Pie Chart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 Show percentage share of a whole (e.g., sales share by region).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Doughnut Chart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  Display proportional data with space for labels (e.g., product category share).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016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4FFC5-F376-61A3-5CDD-471AFEC40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48411"/>
          </a:xfrm>
        </p:spPr>
        <p:txBody>
          <a:bodyPr/>
          <a:lstStyle/>
          <a:p>
            <a:pPr algn="ctr"/>
            <a:r>
              <a:rPr lang="en-IN" u="sng" dirty="0">
                <a:latin typeface="Arial Black" panose="020B0A04020102020204" pitchFamily="34" charset="0"/>
              </a:rPr>
              <a:t>Dashboard 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EA8D6F-D964-A28B-5A95-5287B2FCD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48412"/>
            <a:ext cx="12192000" cy="600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644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1A9FB-BF68-FAEC-BD23-185A28F1D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>
                <a:latin typeface="Arial Black" panose="020B0A04020102020204" pitchFamily="34" charset="0"/>
              </a:rPr>
              <a:t>Future Enhancements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BFA3BFA-26D8-E9CD-DFAF-BE9DBDBF34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93085"/>
            <a:ext cx="11353800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latin typeface="Arial" panose="020B0604020202020204" pitchFamily="34" charset="0"/>
              </a:rPr>
              <a:t>I</a:t>
            </a: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ntegrate real-time data updates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predictive analytics for forecasting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 outlet-level profit margins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107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0B8B5-A545-224F-D33D-4D8856B85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u="sng" dirty="0">
                <a:latin typeface="Arial Black" panose="020B0A04020102020204" pitchFamily="34" charset="0"/>
              </a:rPr>
              <a:t>Business Performance Improvement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BAB817-C576-D319-7E84-9132B0C2DC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308527"/>
            <a:ext cx="11353800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and maintain top-selling items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 shelf visibility for better sales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marketing on growing city tiers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or replace low-rated products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562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ADF18-4D28-286D-1D78-3CCB06CE3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>
                <a:latin typeface="Arial Black" panose="020B0A04020102020204" pitchFamily="34" charset="0"/>
              </a:rPr>
              <a:t>Final Results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C336489-3DC4-76AA-E8AA-69DD7BD39C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31584"/>
            <a:ext cx="1135380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latin typeface="Arial" panose="020B0604020202020204" pitchFamily="34" charset="0"/>
              </a:rPr>
              <a:t>I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nsights on sales, outlet performance, and ratings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understanding of customer and product behavior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enables data-driven 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1320669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4D8C4-4A63-8CB3-C1C3-D3BBF24FF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b="1" dirty="0">
                <a:latin typeface="Arial Black" panose="020B0A04020102020204" pitchFamily="34" charset="0"/>
              </a:rPr>
              <a:t>THANK YOU!...</a:t>
            </a:r>
            <a:endParaRPr lang="en-IN" sz="4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988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2F8FA-38C3-E862-E1E0-12B1F0CE4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u="sng" dirty="0">
                <a:latin typeface="Arial Black" panose="020B0A04020102020204" pitchFamily="34" charset="0"/>
              </a:rPr>
              <a:t>Introduction &amp; History of </a:t>
            </a:r>
            <a:r>
              <a:rPr lang="en-IN" b="1" u="sng" dirty="0" err="1">
                <a:latin typeface="Arial Black" panose="020B0A04020102020204" pitchFamily="34" charset="0"/>
              </a:rPr>
              <a:t>Blinkit</a:t>
            </a:r>
            <a:endParaRPr lang="en-IN" b="1" u="sng" dirty="0">
              <a:latin typeface="Arial Black" panose="020B0A040201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BCB7944-1A2F-D2DF-B7FF-1DAEA2981C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93136"/>
            <a:ext cx="1125981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Blinkit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(formerly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Grofers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is a quick-commerce grocery delivery platform in India.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Offers delivery of groceries, fruits, vegetables, and essentials within minutes.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Founded: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2013 as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Grofers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Rebranded: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Blinkit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2021 after Zomato acquisition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Presence: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Operates across multiple Indian cities</a:t>
            </a:r>
          </a:p>
        </p:txBody>
      </p:sp>
    </p:spTree>
    <p:extLst>
      <p:ext uri="{BB962C8B-B14F-4D97-AF65-F5344CB8AC3E}">
        <p14:creationId xmlns:p14="http://schemas.microsoft.com/office/powerpoint/2010/main" val="3943182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F1B2E-6A6A-E7A9-5401-202542D5A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518"/>
          </a:xfrm>
        </p:spPr>
        <p:txBody>
          <a:bodyPr/>
          <a:lstStyle/>
          <a:p>
            <a:pPr algn="ctr"/>
            <a:r>
              <a:rPr lang="en-IN" b="1" u="sng" dirty="0">
                <a:latin typeface="Arial Black" panose="020B0A04020102020204" pitchFamily="34" charset="0"/>
              </a:rPr>
              <a:t>Project Objective &amp; Summary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DC1492-3A39-618A-2FAD-DF19D2E9E4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15975"/>
            <a:ext cx="9507731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Blinkit's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grocery sales to identify trends &amp; insights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an interactive Excel dashboard for decision-making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Collected and cleaned raw sales data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pivot tables, charts, slicers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Designed dashboard to visualize sales, ratings, outlet performance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530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D9F59-5E8D-CFCB-1B7C-5209E0FC8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3570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>
                <a:latin typeface="Arial Black" panose="020B0A04020102020204" pitchFamily="34" charset="0"/>
              </a:rPr>
              <a:t>Use Cases &amp; Goals of the Dashboard</a:t>
            </a:r>
            <a:endParaRPr lang="en-IN" sz="3200" b="1" u="sng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EF5EC-3C01-5613-446A-D3DA5EB56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522"/>
            <a:ext cx="10515600" cy="57409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100" b="1" u="sng" dirty="0"/>
              <a:t>Uses:</a:t>
            </a:r>
          </a:p>
          <a:p>
            <a:pPr marL="0" indent="0">
              <a:buNone/>
            </a:pPr>
            <a:endParaRPr lang="en-US" sz="3100" b="1" u="sng" dirty="0"/>
          </a:p>
          <a:p>
            <a:r>
              <a:rPr lang="en-US" sz="3100" dirty="0">
                <a:latin typeface="Arial" panose="020B0604020202020204" pitchFamily="34" charset="0"/>
                <a:cs typeface="Arial" panose="020B0604020202020204" pitchFamily="34" charset="0"/>
              </a:rPr>
              <a:t>Track sales performance</a:t>
            </a:r>
          </a:p>
          <a:p>
            <a:r>
              <a:rPr lang="en-US" sz="3100" dirty="0">
                <a:latin typeface="Arial" panose="020B0604020202020204" pitchFamily="34" charset="0"/>
                <a:cs typeface="Arial" panose="020B0604020202020204" pitchFamily="34" charset="0"/>
              </a:rPr>
              <a:t>Identify strong/weak products and outlets</a:t>
            </a:r>
          </a:p>
          <a:p>
            <a:r>
              <a:rPr lang="en-US" sz="3100" dirty="0">
                <a:latin typeface="Arial" panose="020B0604020202020204" pitchFamily="34" charset="0"/>
                <a:cs typeface="Arial" panose="020B0604020202020204" pitchFamily="34" charset="0"/>
              </a:rPr>
              <a:t>Aid supply chain and inventory planning</a:t>
            </a:r>
          </a:p>
          <a:p>
            <a:pPr marL="0" indent="0">
              <a:buNone/>
            </a:pPr>
            <a:endParaRPr lang="en-US" sz="3100" dirty="0"/>
          </a:p>
          <a:p>
            <a:pPr marL="0" indent="0">
              <a:buNone/>
            </a:pPr>
            <a:r>
              <a:rPr lang="en-US" sz="3100" b="1" u="sng" dirty="0"/>
              <a:t>Main Goals:</a:t>
            </a:r>
          </a:p>
          <a:p>
            <a:pPr marL="0" indent="0">
              <a:buNone/>
            </a:pPr>
            <a:endParaRPr lang="en-US" sz="3100" b="1" u="sng" dirty="0"/>
          </a:p>
          <a:p>
            <a:r>
              <a:rPr lang="en-US" sz="3100" dirty="0">
                <a:latin typeface="Arial" panose="020B0604020202020204" pitchFamily="34" charset="0"/>
                <a:cs typeface="Arial" panose="020B0604020202020204" pitchFamily="34" charset="0"/>
              </a:rPr>
              <a:t>Monitor trends</a:t>
            </a:r>
          </a:p>
          <a:p>
            <a:r>
              <a:rPr lang="en-US" sz="3100" dirty="0">
                <a:latin typeface="Arial" panose="020B0604020202020204" pitchFamily="34" charset="0"/>
                <a:cs typeface="Arial" panose="020B0604020202020204" pitchFamily="34" charset="0"/>
              </a:rPr>
              <a:t>Compare outlet types and regions</a:t>
            </a:r>
          </a:p>
          <a:p>
            <a:r>
              <a:rPr lang="en-US" sz="3100" dirty="0">
                <a:latin typeface="Arial" panose="020B0604020202020204" pitchFamily="34" charset="0"/>
                <a:cs typeface="Arial" panose="020B0604020202020204" pitchFamily="34" charset="0"/>
              </a:rPr>
              <a:t>Evaluate product categories</a:t>
            </a:r>
          </a:p>
          <a:p>
            <a:r>
              <a:rPr lang="en-US" sz="3100" dirty="0">
                <a:latin typeface="Arial" panose="020B0604020202020204" pitchFamily="34" charset="0"/>
                <a:cs typeface="Arial" panose="020B0604020202020204" pitchFamily="34" charset="0"/>
              </a:rPr>
              <a:t>Identify improvement areas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7052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534AD-9B0C-04B3-D52B-941604501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>
                <a:latin typeface="Arial Black" panose="020B0A04020102020204" pitchFamily="34" charset="0"/>
              </a:rPr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BE2DE-4992-0236-2C00-D743DB23E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>
                <a:latin typeface="Arial Black" panose="020B0A04020102020204" pitchFamily="34" charset="0"/>
              </a:rPr>
              <a:t>File Name:</a:t>
            </a:r>
          </a:p>
          <a:p>
            <a:pPr marL="0" indent="0" algn="ctr">
              <a:buNone/>
            </a:pPr>
            <a:r>
              <a:rPr lang="en-US" dirty="0"/>
              <a:t>Grocery Sales Data ( </a:t>
            </a:r>
            <a:r>
              <a:rPr lang="en-US" dirty="0" err="1"/>
              <a:t>Blinkit</a:t>
            </a:r>
            <a:r>
              <a:rPr lang="en-US" dirty="0"/>
              <a:t> ).xlsx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>
                <a:latin typeface="Arial Black" panose="020B0A04020102020204" pitchFamily="34" charset="0"/>
              </a:rPr>
              <a:t>Sheet Name:</a:t>
            </a:r>
          </a:p>
          <a:p>
            <a:pPr marL="0" indent="0">
              <a:buNone/>
            </a:pPr>
            <a:endParaRPr lang="en-US" u="sng" dirty="0">
              <a:latin typeface="Arial Black" panose="020B0A040201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Raw Data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Cleaned Data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Pivot Table Analysis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b="1" dirty="0">
                <a:latin typeface="Arial Black" panose="020B0A04020102020204" pitchFamily="34" charset="0"/>
              </a:rPr>
              <a:t>Total Records: 	</a:t>
            </a:r>
            <a:r>
              <a:rPr lang="en-IN" dirty="0"/>
              <a:t>8,523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309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B2564-03BA-0253-794E-A5B17D5CB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u="sng" dirty="0">
                <a:latin typeface="Arial Black" panose="020B0A04020102020204" pitchFamily="34" charset="0"/>
              </a:rPr>
              <a:t>Dataset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F4FFA-DCF2-9598-0897-C191FD3E9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Item Fat Content</a:t>
            </a:r>
            <a:r>
              <a:rPr lang="en-IN" dirty="0"/>
              <a:t>, Item Identifier, Item Type</a:t>
            </a:r>
          </a:p>
          <a:p>
            <a:endParaRPr lang="en-IN" dirty="0"/>
          </a:p>
          <a:p>
            <a:r>
              <a:rPr lang="en-IN" dirty="0"/>
              <a:t>Outlet Establishment Year</a:t>
            </a:r>
            <a:r>
              <a:rPr lang="en-US" dirty="0"/>
              <a:t>, Outlet Location Type</a:t>
            </a:r>
          </a:p>
          <a:p>
            <a:endParaRPr lang="en-US" dirty="0"/>
          </a:p>
          <a:p>
            <a:r>
              <a:rPr lang="en-US" dirty="0"/>
              <a:t>Outlet Identifier, Outlet Size, Outlet Type</a:t>
            </a:r>
          </a:p>
          <a:p>
            <a:endParaRPr lang="en-US" dirty="0"/>
          </a:p>
          <a:p>
            <a:r>
              <a:rPr lang="en-US" dirty="0"/>
              <a:t>Item Visibility, Item Weight</a:t>
            </a:r>
          </a:p>
          <a:p>
            <a:endParaRPr lang="en-US" dirty="0"/>
          </a:p>
          <a:p>
            <a:r>
              <a:rPr lang="en-US" dirty="0"/>
              <a:t>Sales($), Rating(1-5)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9720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62F12-7D28-6440-6490-7444597DE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12627"/>
          </a:xfrm>
        </p:spPr>
        <p:txBody>
          <a:bodyPr>
            <a:normAutofit/>
          </a:bodyPr>
          <a:lstStyle/>
          <a:p>
            <a:r>
              <a:rPr lang="en-US" sz="3600" u="sng" dirty="0">
                <a:latin typeface="Arial Black" panose="020B0A04020102020204" pitchFamily="34" charset="0"/>
              </a:rPr>
              <a:t>DATASET COLUMNS WITH DESCRIPTION</a:t>
            </a:r>
            <a:endParaRPr lang="en-IN" sz="3600" u="sng" dirty="0">
              <a:latin typeface="Arial Black" panose="020B0A04020102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2EE814B-4C94-0835-C4A0-4E520EBB69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2384671"/>
              </p:ext>
            </p:extLst>
          </p:nvPr>
        </p:nvGraphicFramePr>
        <p:xfrm>
          <a:off x="-3" y="912628"/>
          <a:ext cx="12192000" cy="6015074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val="302208018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9474395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39280586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4109862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891853319"/>
                    </a:ext>
                  </a:extLst>
                </a:gridCol>
              </a:tblGrid>
              <a:tr h="227154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200" b="1" dirty="0" err="1"/>
                        <a:t>S.No</a:t>
                      </a:r>
                      <a:endParaRPr lang="en-IN" sz="1200" dirty="0"/>
                    </a:p>
                  </a:txBody>
                  <a:tcPr marL="39558" marR="39558" marT="19779" marB="197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/>
                        <a:t>Column Name</a:t>
                      </a:r>
                      <a:endParaRPr lang="en-IN" sz="1200"/>
                    </a:p>
                  </a:txBody>
                  <a:tcPr marL="39558" marR="39558" marT="19779" marB="197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/>
                        <a:t>Description</a:t>
                      </a:r>
                      <a:endParaRPr lang="en-IN" sz="1200"/>
                    </a:p>
                  </a:txBody>
                  <a:tcPr marL="39558" marR="39558" marT="19779" marB="197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/>
                        <a:t>Example / Values</a:t>
                      </a:r>
                      <a:endParaRPr lang="en-IN" sz="1200"/>
                    </a:p>
                  </a:txBody>
                  <a:tcPr marL="39558" marR="39558" marT="19779" marB="197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/>
                        <a:t>Purpose</a:t>
                      </a:r>
                      <a:endParaRPr lang="en-IN" sz="1200"/>
                    </a:p>
                  </a:txBody>
                  <a:tcPr marL="39558" marR="39558" marT="19779" marB="197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2316306"/>
                  </a:ext>
                </a:extLst>
              </a:tr>
              <a:tr h="378053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200" dirty="0"/>
                        <a:t>1</a:t>
                      </a:r>
                    </a:p>
                  </a:txBody>
                  <a:tcPr marL="39558" marR="39558" marT="19779" marB="197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S.No</a:t>
                      </a:r>
                    </a:p>
                  </a:txBody>
                  <a:tcPr marL="39558" marR="39558" marT="19779" marB="197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Serial number for each record</a:t>
                      </a:r>
                    </a:p>
                  </a:txBody>
                  <a:tcPr marL="39558" marR="39558" marT="19779" marB="197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/>
                        <a:t>1 to 8,523</a:t>
                      </a:r>
                    </a:p>
                  </a:txBody>
                  <a:tcPr marL="39558" marR="39558" marT="19779" marB="197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Used for indexing records</a:t>
                      </a:r>
                    </a:p>
                  </a:txBody>
                  <a:tcPr marL="39558" marR="39558" marT="19779" marB="197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8521108"/>
                  </a:ext>
                </a:extLst>
              </a:tr>
              <a:tr h="378053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200" dirty="0"/>
                        <a:t>2</a:t>
                      </a:r>
                    </a:p>
                  </a:txBody>
                  <a:tcPr marL="39558" marR="39558" marT="19779" marB="197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Item Fat Content</a:t>
                      </a:r>
                    </a:p>
                  </a:txBody>
                  <a:tcPr marL="39558" marR="39558" marT="19779" marB="197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Fat content of food items</a:t>
                      </a:r>
                    </a:p>
                  </a:txBody>
                  <a:tcPr marL="39558" marR="39558" marT="19779" marB="197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"Low Fat", "Regular"</a:t>
                      </a:r>
                    </a:p>
                  </a:txBody>
                  <a:tcPr marL="39558" marR="39558" marT="19779" marB="197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Segment by health preference</a:t>
                      </a:r>
                    </a:p>
                  </a:txBody>
                  <a:tcPr marL="39558" marR="39558" marT="19779" marB="197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3643271"/>
                  </a:ext>
                </a:extLst>
              </a:tr>
              <a:tr h="378053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200"/>
                        <a:t>3</a:t>
                      </a:r>
                    </a:p>
                  </a:txBody>
                  <a:tcPr marL="39558" marR="39558" marT="19779" marB="197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/>
                        <a:t>Item Identifier</a:t>
                      </a:r>
                    </a:p>
                  </a:txBody>
                  <a:tcPr marL="39558" marR="39558" marT="19779" marB="197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Unique code for each product</a:t>
                      </a:r>
                    </a:p>
                  </a:txBody>
                  <a:tcPr marL="39558" marR="39558" marT="19779" marB="197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FDX32, NCU05, DRJ11</a:t>
                      </a:r>
                    </a:p>
                  </a:txBody>
                  <a:tcPr marL="39558" marR="39558" marT="19779" marB="197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Track items uniquely</a:t>
                      </a:r>
                    </a:p>
                  </a:txBody>
                  <a:tcPr marL="39558" marR="39558" marT="19779" marB="197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802733"/>
                  </a:ext>
                </a:extLst>
              </a:tr>
              <a:tr h="702097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200" dirty="0"/>
                        <a:t>4</a:t>
                      </a:r>
                    </a:p>
                  </a:txBody>
                  <a:tcPr marL="39558" marR="39558" marT="19779" marB="197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Item Type</a:t>
                      </a:r>
                    </a:p>
                  </a:txBody>
                  <a:tcPr marL="39558" marR="39558" marT="19779" marB="197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Product category</a:t>
                      </a:r>
                    </a:p>
                  </a:txBody>
                  <a:tcPr marL="39558" marR="39558" marT="19779" marB="197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Breads, Dairy, Frozen Foods, Snack Foods, etc. </a:t>
                      </a:r>
                      <a:r>
                        <a:rPr lang="en-US" sz="1200" i="1"/>
                        <a:t>(15 categories total)</a:t>
                      </a:r>
                      <a:endParaRPr lang="en-US" sz="1200"/>
                    </a:p>
                  </a:txBody>
                  <a:tcPr marL="39558" marR="39558" marT="19779" marB="197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Analyze by category</a:t>
                      </a:r>
                    </a:p>
                  </a:txBody>
                  <a:tcPr marL="39558" marR="39558" marT="19779" marB="197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407164"/>
                  </a:ext>
                </a:extLst>
              </a:tr>
              <a:tr h="378053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200"/>
                        <a:t>5</a:t>
                      </a:r>
                    </a:p>
                  </a:txBody>
                  <a:tcPr marL="39558" marR="39558" marT="19779" marB="197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Outlet Establishment Year</a:t>
                      </a:r>
                    </a:p>
                  </a:txBody>
                  <a:tcPr marL="39558" marR="39558" marT="19779" marB="197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Year outlet was opened</a:t>
                      </a:r>
                    </a:p>
                  </a:txBody>
                  <a:tcPr marL="39558" marR="39558" marT="19779" marB="197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2011, 2012, 2014, ..., 2022</a:t>
                      </a:r>
                    </a:p>
                  </a:txBody>
                  <a:tcPr marL="39558" marR="39558" marT="19779" marB="197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Compare new vs old outlets</a:t>
                      </a:r>
                    </a:p>
                  </a:txBody>
                  <a:tcPr marL="39558" marR="39558" marT="19779" marB="197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0453469"/>
                  </a:ext>
                </a:extLst>
              </a:tr>
              <a:tr h="378053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200"/>
                        <a:t>6</a:t>
                      </a:r>
                    </a:p>
                  </a:txBody>
                  <a:tcPr marL="39558" marR="39558" marT="19779" marB="197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Outlet Identifier</a:t>
                      </a:r>
                    </a:p>
                  </a:txBody>
                  <a:tcPr marL="39558" marR="39558" marT="19779" marB="197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Unique code for each outlet</a:t>
                      </a:r>
                    </a:p>
                  </a:txBody>
                  <a:tcPr marL="39558" marR="39558" marT="19779" marB="197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OUT049, OUT013, OUT027</a:t>
                      </a:r>
                    </a:p>
                  </a:txBody>
                  <a:tcPr marL="39558" marR="39558" marT="19779" marB="197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Analyze at outlet level</a:t>
                      </a:r>
                    </a:p>
                  </a:txBody>
                  <a:tcPr marL="39558" marR="39558" marT="19779" marB="197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3314491"/>
                  </a:ext>
                </a:extLst>
              </a:tr>
              <a:tr h="540074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200"/>
                        <a:t>7</a:t>
                      </a:r>
                    </a:p>
                  </a:txBody>
                  <a:tcPr marL="39558" marR="39558" marT="19779" marB="197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Outlet Location Type</a:t>
                      </a:r>
                    </a:p>
                  </a:txBody>
                  <a:tcPr marL="39558" marR="39558" marT="19779" marB="197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Tier classification of city</a:t>
                      </a:r>
                    </a:p>
                  </a:txBody>
                  <a:tcPr marL="39558" marR="39558" marT="19779" marB="197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Tier 1: MetrosTier 2: Large CitiesTier 3: Small Cities</a:t>
                      </a:r>
                    </a:p>
                  </a:txBody>
                  <a:tcPr marL="39558" marR="39558" marT="19779" marB="197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Compare city-level performance</a:t>
                      </a:r>
                    </a:p>
                  </a:txBody>
                  <a:tcPr marL="39558" marR="39558" marT="19779" marB="197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9650204"/>
                  </a:ext>
                </a:extLst>
              </a:tr>
              <a:tr h="378053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200"/>
                        <a:t>8</a:t>
                      </a:r>
                    </a:p>
                  </a:txBody>
                  <a:tcPr marL="39558" marR="39558" marT="19779" marB="197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Outlet Size</a:t>
                      </a:r>
                    </a:p>
                  </a:txBody>
                  <a:tcPr marL="39558" marR="39558" marT="19779" marB="197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Physical store size</a:t>
                      </a:r>
                    </a:p>
                  </a:txBody>
                  <a:tcPr marL="39558" marR="39558" marT="19779" marB="197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Small, Medium, High</a:t>
                      </a:r>
                    </a:p>
                  </a:txBody>
                  <a:tcPr marL="39558" marR="39558" marT="19779" marB="197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Compare formats</a:t>
                      </a:r>
                    </a:p>
                  </a:txBody>
                  <a:tcPr marL="39558" marR="39558" marT="19779" marB="197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4879921"/>
                  </a:ext>
                </a:extLst>
              </a:tr>
              <a:tr h="413912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200"/>
                        <a:t>9</a:t>
                      </a:r>
                    </a:p>
                  </a:txBody>
                  <a:tcPr marL="39558" marR="39558" marT="19779" marB="197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Outlet Type</a:t>
                      </a:r>
                    </a:p>
                  </a:txBody>
                  <a:tcPr marL="39558" marR="39558" marT="19779" marB="197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Classification by store model</a:t>
                      </a:r>
                    </a:p>
                  </a:txBody>
                  <a:tcPr marL="39558" marR="39558" marT="19779" marB="197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Supermarket Type 1/2/3, Grocery Store</a:t>
                      </a:r>
                    </a:p>
                  </a:txBody>
                  <a:tcPr marL="39558" marR="39558" marT="19779" marB="197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Evaluate by outlet type</a:t>
                      </a:r>
                    </a:p>
                  </a:txBody>
                  <a:tcPr marL="39558" marR="39558" marT="19779" marB="197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0985715"/>
                  </a:ext>
                </a:extLst>
              </a:tr>
              <a:tr h="540074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200"/>
                        <a:t>10</a:t>
                      </a:r>
                    </a:p>
                  </a:txBody>
                  <a:tcPr marL="39558" marR="39558" marT="19779" marB="197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Item Visibility</a:t>
                      </a:r>
                    </a:p>
                  </a:txBody>
                  <a:tcPr marL="39558" marR="39558" marT="19779" marB="197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Shelf space allocated to item (%)</a:t>
                      </a:r>
                    </a:p>
                  </a:txBody>
                  <a:tcPr marL="39558" marR="39558" marT="19779" marB="197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Numeric percentage</a:t>
                      </a:r>
                    </a:p>
                  </a:txBody>
                  <a:tcPr marL="39558" marR="39558" marT="19779" marB="197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Study placement impact on sales</a:t>
                      </a:r>
                    </a:p>
                  </a:txBody>
                  <a:tcPr marL="39558" marR="39558" marT="19779" marB="197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1998952"/>
                  </a:ext>
                </a:extLst>
              </a:tr>
              <a:tr h="540074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200"/>
                        <a:t>11</a:t>
                      </a:r>
                    </a:p>
                  </a:txBody>
                  <a:tcPr marL="39558" marR="39558" marT="19779" marB="197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Item Weight</a:t>
                      </a:r>
                    </a:p>
                  </a:txBody>
                  <a:tcPr marL="39558" marR="39558" marT="19779" marB="197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Product weight or volume</a:t>
                      </a:r>
                    </a:p>
                  </a:txBody>
                  <a:tcPr marL="39558" marR="39558" marT="19779" marB="197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In kg or ml depending on category</a:t>
                      </a:r>
                    </a:p>
                  </a:txBody>
                  <a:tcPr marL="39558" marR="39558" marT="19779" marB="197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Analyze by package size</a:t>
                      </a:r>
                    </a:p>
                  </a:txBody>
                  <a:tcPr marL="39558" marR="39558" marT="19779" marB="197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247345"/>
                  </a:ext>
                </a:extLst>
              </a:tr>
              <a:tr h="378053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200"/>
                        <a:t>12</a:t>
                      </a:r>
                    </a:p>
                  </a:txBody>
                  <a:tcPr marL="39558" marR="39558" marT="19779" marB="197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Sales</a:t>
                      </a:r>
                    </a:p>
                  </a:txBody>
                  <a:tcPr marL="39558" marR="39558" marT="19779" marB="197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Total revenue generated by item</a:t>
                      </a:r>
                    </a:p>
                  </a:txBody>
                  <a:tcPr marL="39558" marR="39558" marT="19779" marB="197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Numeric ($)</a:t>
                      </a:r>
                    </a:p>
                  </a:txBody>
                  <a:tcPr marL="39558" marR="39558" marT="19779" marB="197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Identify top/bottom revenue items</a:t>
                      </a:r>
                    </a:p>
                  </a:txBody>
                  <a:tcPr marL="39558" marR="39558" marT="19779" marB="197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8036071"/>
                  </a:ext>
                </a:extLst>
              </a:tr>
              <a:tr h="378053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1200"/>
                        <a:t>13</a:t>
                      </a:r>
                    </a:p>
                  </a:txBody>
                  <a:tcPr marL="39558" marR="39558" marT="19779" marB="197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Rating</a:t>
                      </a:r>
                    </a:p>
                  </a:txBody>
                  <a:tcPr marL="39558" marR="39558" marT="19779" marB="197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/>
                        <a:t>Customer satisfaction score</a:t>
                      </a:r>
                    </a:p>
                  </a:txBody>
                  <a:tcPr marL="39558" marR="39558" marT="19779" marB="197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1 (Very Poor) to 5 (Excellent)</a:t>
                      </a:r>
                    </a:p>
                  </a:txBody>
                  <a:tcPr marL="39558" marR="39558" marT="19779" marB="197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/>
                        <a:t>Assess product quality</a:t>
                      </a:r>
                    </a:p>
                  </a:txBody>
                  <a:tcPr marL="39558" marR="39558" marT="19779" marB="197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5754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9467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0E738-B658-D4BF-8355-3BAD7BB41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u="sng" dirty="0">
                <a:latin typeface="Arial Black" panose="020B0A04020102020204" pitchFamily="34" charset="0"/>
              </a:rPr>
              <a:t>Excel Features &amp; Techniques Used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1C6FA06-7367-78DC-86A8-110A70DE07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2293134"/>
            <a:ext cx="10219441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Cleaning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Conditional Formatting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Pivot Tables &amp; Pivot Charts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Slicers for Interactivity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Design Principles</a:t>
            </a:r>
          </a:p>
        </p:txBody>
      </p:sp>
    </p:spTree>
    <p:extLst>
      <p:ext uri="{BB962C8B-B14F-4D97-AF65-F5344CB8AC3E}">
        <p14:creationId xmlns:p14="http://schemas.microsoft.com/office/powerpoint/2010/main" val="2377100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29EFB-C22A-2763-00BA-6A3162D3A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40642"/>
          </a:xfrm>
        </p:spPr>
        <p:txBody>
          <a:bodyPr>
            <a:normAutofit/>
          </a:bodyPr>
          <a:lstStyle/>
          <a:p>
            <a:pPr algn="ctr"/>
            <a:r>
              <a:rPr lang="en-IN" b="1" u="sng" dirty="0">
                <a:latin typeface="Arial Black" panose="020B0A04020102020204" pitchFamily="34" charset="0"/>
              </a:rPr>
              <a:t>Pivot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DE48A-A64E-6CA3-A5FE-0D07920DA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642"/>
            <a:ext cx="10515600" cy="571735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u="sng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sz="3800" u="sng" dirty="0">
                <a:latin typeface="Arial Black" panose="020B0A04020102020204" pitchFamily="34" charset="0"/>
              </a:rPr>
              <a:t>KPI:</a:t>
            </a:r>
          </a:p>
          <a:p>
            <a:pPr marL="0" indent="0">
              <a:buNone/>
            </a:pPr>
            <a:endParaRPr lang="en-IN" u="sng" dirty="0">
              <a:latin typeface="Arial Black" panose="020B0A04020102020204" pitchFamily="34" charset="0"/>
            </a:endParaRPr>
          </a:p>
          <a:p>
            <a:r>
              <a:rPr lang="en-IN" sz="3300" dirty="0">
                <a:latin typeface="Arial" panose="020B0604020202020204" pitchFamily="34" charset="0"/>
                <a:cs typeface="Arial" panose="020B0604020202020204" pitchFamily="34" charset="0"/>
              </a:rPr>
              <a:t>Total Sales | Average Sales | Average Rating | No. of Items |</a:t>
            </a:r>
          </a:p>
          <a:p>
            <a:pPr marL="0" indent="0">
              <a:buNone/>
            </a:pPr>
            <a:r>
              <a:rPr lang="en-IN" sz="3300" dirty="0">
                <a:latin typeface="Arial" panose="020B0604020202020204" pitchFamily="34" charset="0"/>
                <a:cs typeface="Arial" panose="020B0604020202020204" pitchFamily="34" charset="0"/>
              </a:rPr>
              <a:t>   Max Sales | Min Sales</a:t>
            </a:r>
          </a:p>
          <a:p>
            <a:pPr marL="0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4100" b="1" u="sng" dirty="0">
                <a:latin typeface="Arial Black" panose="020B0A04020102020204" pitchFamily="34" charset="0"/>
                <a:cs typeface="Arial" panose="020B0604020202020204" pitchFamily="34" charset="0"/>
              </a:rPr>
              <a:t>Find -&gt; Total Sales</a:t>
            </a:r>
          </a:p>
          <a:p>
            <a:pPr marL="0" indent="0">
              <a:buNone/>
            </a:pPr>
            <a:endParaRPr lang="en-IN" b="1" u="sng" dirty="0">
              <a:latin typeface="Arial Black" panose="020B0A04020102020204" pitchFamily="34" charset="0"/>
              <a:cs typeface="Arial" panose="020B0604020202020204" pitchFamily="34" charset="0"/>
            </a:endParaRPr>
          </a:p>
          <a:p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By Fat Content</a:t>
            </a:r>
          </a:p>
          <a:p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By Outlet Location</a:t>
            </a:r>
          </a:p>
          <a:p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By Item Type</a:t>
            </a:r>
          </a:p>
          <a:p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By Outlet Establishment Year</a:t>
            </a:r>
          </a:p>
          <a:p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By Outlet Type</a:t>
            </a:r>
          </a:p>
          <a:p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By Outlet Size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5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90</TotalTime>
  <Words>719</Words>
  <Application>Microsoft Office PowerPoint</Application>
  <PresentationFormat>Widescreen</PresentationFormat>
  <Paragraphs>198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 Display</vt:lpstr>
      <vt:lpstr>Arial</vt:lpstr>
      <vt:lpstr>Arial Black</vt:lpstr>
      <vt:lpstr>Century Gothic</vt:lpstr>
      <vt:lpstr>Wingdings 3</vt:lpstr>
      <vt:lpstr>Ion</vt:lpstr>
      <vt:lpstr>Project Name  Blinkit Grocery Sales Data Dashboard </vt:lpstr>
      <vt:lpstr>Introduction &amp; History of Blinkit</vt:lpstr>
      <vt:lpstr>Project Objective &amp; Summary</vt:lpstr>
      <vt:lpstr>Use Cases &amp; Goals of the Dashboard</vt:lpstr>
      <vt:lpstr>Dataset Overview</vt:lpstr>
      <vt:lpstr>Dataset Columns</vt:lpstr>
      <vt:lpstr>DATASET COLUMNS WITH DESCRIPTION</vt:lpstr>
      <vt:lpstr>Excel Features &amp; Techniques Used</vt:lpstr>
      <vt:lpstr>Pivot Table</vt:lpstr>
      <vt:lpstr>Pivot Chart</vt:lpstr>
      <vt:lpstr>Dashboard Overview</vt:lpstr>
      <vt:lpstr>Future Enhancements</vt:lpstr>
      <vt:lpstr>Business Performance Improvement</vt:lpstr>
      <vt:lpstr>Final Results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Hari yogesh ram B</dc:creator>
  <cp:lastModifiedBy>Hari yogesh ram B</cp:lastModifiedBy>
  <cp:revision>18</cp:revision>
  <dcterms:created xsi:type="dcterms:W3CDTF">2025-08-11T07:53:35Z</dcterms:created>
  <dcterms:modified xsi:type="dcterms:W3CDTF">2025-08-11T09:24:13Z</dcterms:modified>
</cp:coreProperties>
</file>