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225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17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89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943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422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808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2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051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46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20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220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33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36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63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5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69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52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52BA739-272C-46AD-BEED-C864674D4E2D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B4F7C-673B-4695-864E-40DAF61DF2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875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2016-3E41-613B-271A-0F6A75E1D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17336"/>
            <a:ext cx="12192000" cy="1480008"/>
          </a:xfrm>
        </p:spPr>
        <p:txBody>
          <a:bodyPr>
            <a:noAutofit/>
          </a:bodyPr>
          <a:lstStyle/>
          <a:p>
            <a:pPr algn="ctr"/>
            <a:br>
              <a:rPr lang="en-US" sz="4000" b="1" dirty="0">
                <a:solidFill>
                  <a:srgbClr val="FFFF00"/>
                </a:solidFill>
                <a:highlight>
                  <a:srgbClr val="800000"/>
                </a:highlight>
                <a:latin typeface="Arial Black" panose="020B0A04020102020204" pitchFamily="34" charset="0"/>
              </a:rPr>
            </a:br>
            <a:br>
              <a:rPr lang="en-US" sz="4000" b="1" dirty="0">
                <a:solidFill>
                  <a:srgbClr val="FFFF00"/>
                </a:solidFill>
                <a:highlight>
                  <a:srgbClr val="800000"/>
                </a:highlight>
                <a:latin typeface="Arial Black" panose="020B0A04020102020204" pitchFamily="34" charset="0"/>
              </a:rPr>
            </a:br>
            <a:br>
              <a:rPr lang="en-US" sz="4000" b="1" dirty="0">
                <a:solidFill>
                  <a:srgbClr val="FFFF00"/>
                </a:solidFill>
                <a:highlight>
                  <a:srgbClr val="800000"/>
                </a:highlight>
                <a:latin typeface="Arial Black" panose="020B0A04020102020204" pitchFamily="34" charset="0"/>
              </a:rPr>
            </a:br>
            <a:br>
              <a:rPr lang="en-US" sz="4000" b="1" dirty="0">
                <a:solidFill>
                  <a:srgbClr val="FFFF00"/>
                </a:solidFill>
                <a:highlight>
                  <a:srgbClr val="800000"/>
                </a:highlight>
                <a:latin typeface="Arial Black" panose="020B0A04020102020204" pitchFamily="34" charset="0"/>
              </a:rPr>
            </a:br>
            <a:br>
              <a:rPr lang="en-US" sz="4000" b="1" dirty="0">
                <a:solidFill>
                  <a:srgbClr val="FFFF00"/>
                </a:solidFill>
                <a:highlight>
                  <a:srgbClr val="800000"/>
                </a:highlight>
                <a:latin typeface="Arial Black" panose="020B0A04020102020204" pitchFamily="34" charset="0"/>
              </a:rPr>
            </a:br>
            <a:br>
              <a:rPr lang="en-US" sz="4000" b="1" dirty="0">
                <a:solidFill>
                  <a:srgbClr val="FFFF00"/>
                </a:solidFill>
                <a:highlight>
                  <a:srgbClr val="800000"/>
                </a:highlight>
                <a:latin typeface="Arial Black" panose="020B0A04020102020204" pitchFamily="34" charset="0"/>
              </a:rPr>
            </a:br>
            <a:br>
              <a:rPr lang="en-US" sz="4000" b="1" dirty="0">
                <a:solidFill>
                  <a:srgbClr val="FFFF00"/>
                </a:solidFill>
                <a:highlight>
                  <a:srgbClr val="800000"/>
                </a:highlight>
                <a:latin typeface="Arial Black" panose="020B0A04020102020204" pitchFamily="34" charset="0"/>
              </a:rPr>
            </a:br>
            <a:r>
              <a:rPr lang="en-US" sz="4000" b="1" dirty="0">
                <a:solidFill>
                  <a:srgbClr val="FFFF00"/>
                </a:solidFill>
                <a:highlight>
                  <a:srgbClr val="800000"/>
                </a:highlight>
                <a:latin typeface="Arial Black" panose="020B0A04020102020204" pitchFamily="34" charset="0"/>
              </a:rPr>
              <a:t>Enterprise Customer Profile Database </a:t>
            </a:r>
            <a:br>
              <a:rPr lang="en-US" sz="4000" b="1" dirty="0">
                <a:solidFill>
                  <a:srgbClr val="FFFF00"/>
                </a:solidFill>
                <a:highlight>
                  <a:srgbClr val="800000"/>
                </a:highlight>
                <a:latin typeface="Arial Black" panose="020B0A04020102020204" pitchFamily="34" charset="0"/>
              </a:rPr>
            </a:br>
            <a:r>
              <a:rPr lang="en-US" sz="4000" b="1" dirty="0">
                <a:solidFill>
                  <a:srgbClr val="FFFF00"/>
                </a:solidFill>
                <a:highlight>
                  <a:srgbClr val="800000"/>
                </a:highlight>
                <a:latin typeface="Arial Black" panose="020B0A04020102020204" pitchFamily="34" charset="0"/>
              </a:rPr>
              <a:t>( ECPD )</a:t>
            </a:r>
            <a:br>
              <a:rPr lang="en-US" sz="4000" b="1" dirty="0">
                <a:solidFill>
                  <a:srgbClr val="FFFF00"/>
                </a:solidFill>
                <a:highlight>
                  <a:srgbClr val="800000"/>
                </a:highlight>
                <a:latin typeface="Arial Black" panose="020B0A04020102020204" pitchFamily="34" charset="0"/>
              </a:rPr>
            </a:br>
            <a:endParaRPr lang="en-IN" sz="4000" b="1" dirty="0">
              <a:solidFill>
                <a:srgbClr val="FFFF00"/>
              </a:solidFill>
              <a:highlight>
                <a:srgbClr val="800000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105B3-2808-192D-8CB5-35C91BC69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151" y="4006392"/>
            <a:ext cx="9184848" cy="87669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Aptos Display" panose="020B0004020202020204" pitchFamily="34" charset="0"/>
              </a:rPr>
              <a:t>-    </a:t>
            </a:r>
            <a:r>
              <a:rPr lang="en-US" sz="4000" b="1" dirty="0">
                <a:solidFill>
                  <a:schemeClr val="bg2">
                    <a:lumMod val="20000"/>
                    <a:lumOff val="80000"/>
                  </a:schemeClr>
                </a:solidFill>
                <a:highlight>
                  <a:srgbClr val="000000"/>
                </a:highlight>
                <a:latin typeface="Aptos Display" panose="020B0004020202020204" pitchFamily="34" charset="0"/>
              </a:rPr>
              <a:t>HARI  YOGESH  RAM  B</a:t>
            </a:r>
            <a:endParaRPr lang="en-IN" sz="4000" b="1" dirty="0">
              <a:solidFill>
                <a:schemeClr val="bg2">
                  <a:lumMod val="20000"/>
                  <a:lumOff val="80000"/>
                </a:schemeClr>
              </a:solidFill>
              <a:highlight>
                <a:srgbClr val="000000"/>
              </a:highlight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7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05F4D-A2BA-581A-092E-0EE8F7D31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00B0F0"/>
                </a:solidFill>
                <a:highlight>
                  <a:srgbClr val="800000"/>
                </a:highlight>
                <a:latin typeface="Arial Black" panose="020B0A04020102020204" pitchFamily="34" charset="0"/>
              </a:rPr>
              <a:t>Future Scope &amp; Enhancements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10CD-F1F2-5D42-940B-BDC7F4516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b="1" dirty="0"/>
          </a:p>
          <a:p>
            <a:r>
              <a:rPr lang="en-US" sz="2800" b="1" dirty="0" err="1">
                <a:solidFill>
                  <a:srgbClr val="FFFF00"/>
                </a:solidFill>
                <a:latin typeface="Aptos Display" panose="020B0004020202020204" pitchFamily="34" charset="0"/>
              </a:rPr>
              <a:t>Streamlit</a:t>
            </a:r>
            <a:r>
              <a:rPr lang="en-US" sz="2800" b="1" dirty="0">
                <a:solidFill>
                  <a:srgbClr val="FFFF00"/>
                </a:solidFill>
                <a:latin typeface="Aptos Display" panose="020B0004020202020204" pitchFamily="34" charset="0"/>
              </a:rPr>
              <a:t> UI </a:t>
            </a:r>
            <a:r>
              <a:rPr lang="en-US" sz="2800" dirty="0">
                <a:solidFill>
                  <a:srgbClr val="FFFF00"/>
                </a:solidFill>
                <a:latin typeface="Aptos Display" panose="020B0004020202020204" pitchFamily="34" charset="0"/>
              </a:rPr>
              <a:t> </a:t>
            </a:r>
            <a:r>
              <a:rPr lang="en-US" sz="2800" dirty="0">
                <a:latin typeface="Aptos Display" panose="020B0004020202020204" pitchFamily="34" charset="0"/>
              </a:rPr>
              <a:t>for user-friendly dashboard</a:t>
            </a:r>
          </a:p>
          <a:p>
            <a:pPr marL="0" indent="0">
              <a:buNone/>
            </a:pPr>
            <a:endParaRPr lang="en-US" sz="2800" dirty="0">
              <a:latin typeface="Aptos Display" panose="020B0004020202020204" pitchFamily="34" charset="0"/>
            </a:endParaRPr>
          </a:p>
          <a:p>
            <a:r>
              <a:rPr lang="en-US" sz="2800" dirty="0">
                <a:latin typeface="Aptos Display" panose="020B0004020202020204" pitchFamily="34" charset="0"/>
              </a:rPr>
              <a:t>Connect with </a:t>
            </a:r>
            <a:r>
              <a:rPr lang="en-US" sz="2800" b="1" dirty="0">
                <a:solidFill>
                  <a:srgbClr val="FFFF00"/>
                </a:solidFill>
                <a:latin typeface="Aptos Display" panose="020B0004020202020204" pitchFamily="34" charset="0"/>
              </a:rPr>
              <a:t>Power BI</a:t>
            </a:r>
            <a:r>
              <a:rPr lang="en-US" sz="2800" dirty="0">
                <a:solidFill>
                  <a:srgbClr val="FFFF00"/>
                </a:solidFill>
                <a:latin typeface="Aptos Display" panose="020B0004020202020204" pitchFamily="34" charset="0"/>
              </a:rPr>
              <a:t> </a:t>
            </a:r>
            <a:r>
              <a:rPr lang="en-US" sz="2800" dirty="0">
                <a:latin typeface="Aptos Display" panose="020B0004020202020204" pitchFamily="34" charset="0"/>
              </a:rPr>
              <a:t>for visualization</a:t>
            </a:r>
          </a:p>
          <a:p>
            <a:pPr marL="0" indent="0">
              <a:buNone/>
            </a:pPr>
            <a:endParaRPr lang="en-US" sz="2800" dirty="0">
              <a:latin typeface="Aptos Display" panose="020B0004020202020204" pitchFamily="34" charset="0"/>
            </a:endParaRPr>
          </a:p>
          <a:p>
            <a:r>
              <a:rPr lang="en-US" sz="2800" dirty="0">
                <a:latin typeface="Aptos Display" panose="020B0004020202020204" pitchFamily="34" charset="0"/>
              </a:rPr>
              <a:t>Add </a:t>
            </a:r>
            <a:r>
              <a:rPr lang="en-US" sz="2800" b="1" dirty="0">
                <a:solidFill>
                  <a:srgbClr val="FFFF00"/>
                </a:solidFill>
                <a:latin typeface="Aptos Display" panose="020B0004020202020204" pitchFamily="34" charset="0"/>
              </a:rPr>
              <a:t>role-based security </a:t>
            </a:r>
            <a:r>
              <a:rPr lang="en-US" sz="2800" b="1" dirty="0">
                <a:latin typeface="Aptos Display" panose="020B0004020202020204" pitchFamily="34" charset="0"/>
              </a:rPr>
              <a:t>and</a:t>
            </a:r>
            <a:r>
              <a:rPr lang="en-US" sz="2800" b="1" dirty="0">
                <a:solidFill>
                  <a:srgbClr val="FFFF00"/>
                </a:solidFill>
                <a:latin typeface="Aptos Display" panose="020B0004020202020204" pitchFamily="34" charset="0"/>
              </a:rPr>
              <a:t> indexing</a:t>
            </a:r>
          </a:p>
          <a:p>
            <a:pPr marL="0" indent="0">
              <a:buNone/>
            </a:pPr>
            <a:endParaRPr lang="en-US" sz="2800" dirty="0">
              <a:latin typeface="Aptos Display" panose="020B0004020202020204" pitchFamily="34" charset="0"/>
            </a:endParaRPr>
          </a:p>
          <a:p>
            <a:r>
              <a:rPr lang="en-US" sz="2800" dirty="0">
                <a:latin typeface="Aptos Display" panose="020B0004020202020204" pitchFamily="34" charset="0"/>
              </a:rPr>
              <a:t>Integration with </a:t>
            </a:r>
            <a:r>
              <a:rPr lang="en-US" sz="2800" b="1" dirty="0">
                <a:solidFill>
                  <a:srgbClr val="FFFF00"/>
                </a:solidFill>
                <a:latin typeface="Aptos Display" panose="020B0004020202020204" pitchFamily="34" charset="0"/>
              </a:rPr>
              <a:t>live customer CRM systems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5895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3437-19E8-25CC-0196-093CE36C8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0" y="0"/>
            <a:ext cx="12192000" cy="6858000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FF00"/>
                </a:solidFill>
                <a:latin typeface="Arial Black" panose="020B0A04020102020204" pitchFamily="34" charset="0"/>
              </a:rPr>
              <a:t>THANK  YOU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57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3026-94E7-6581-D07B-6351AD05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00"/>
                </a:solidFill>
                <a:highlight>
                  <a:srgbClr val="000080"/>
                </a:highlight>
                <a:latin typeface="Arial Black" panose="020B0A04020102020204" pitchFamily="34" charset="0"/>
              </a:rPr>
              <a:t>Introduction / Project Overview </a:t>
            </a:r>
            <a:endParaRPr lang="en-IN" b="1" dirty="0">
              <a:solidFill>
                <a:srgbClr val="FFFF00"/>
              </a:solidFill>
              <a:highlight>
                <a:srgbClr val="000080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5E5B-6E1F-B974-EFAB-0D6D6C293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>
                <a:latin typeface="Aptos Display" panose="020B0004020202020204" pitchFamily="34" charset="0"/>
              </a:rPr>
              <a:t>The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Enterprise Customer Profile Database (ECPD)</a:t>
            </a:r>
            <a:r>
              <a:rPr lang="en-US" sz="2800" dirty="0">
                <a:solidFill>
                  <a:srgbClr val="FFC000"/>
                </a:solidFill>
                <a:latin typeface="Aptos Display" panose="020B0004020202020204" pitchFamily="34" charset="0"/>
              </a:rPr>
              <a:t> </a:t>
            </a:r>
            <a:r>
              <a:rPr lang="en-US" sz="2800" dirty="0">
                <a:latin typeface="Aptos Display" panose="020B0004020202020204" pitchFamily="34" charset="0"/>
              </a:rPr>
              <a:t>project simulates a real-world enterprise customer management system.</a:t>
            </a:r>
          </a:p>
          <a:p>
            <a:pPr marL="0" indent="0">
              <a:buNone/>
            </a:pPr>
            <a:endParaRPr lang="en-US" sz="2800" dirty="0">
              <a:latin typeface="Aptos Display" panose="020B0004020202020204" pitchFamily="34" charset="0"/>
            </a:endParaRPr>
          </a:p>
          <a:p>
            <a:r>
              <a:rPr lang="en-US" sz="2800" dirty="0">
                <a:latin typeface="Aptos Display" panose="020B0004020202020204" pitchFamily="34" charset="0"/>
              </a:rPr>
              <a:t>It manages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customers,</a:t>
            </a:r>
            <a:r>
              <a:rPr lang="en-US" sz="2800" dirty="0">
                <a:latin typeface="Aptos Display" panose="020B0004020202020204" pitchFamily="34" charset="0"/>
              </a:rPr>
              <a:t> their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contacts, contracts, product subscriptions, </a:t>
            </a:r>
            <a:r>
              <a:rPr lang="en-US" sz="2800" dirty="0">
                <a:latin typeface="Aptos Display" panose="020B0004020202020204" pitchFamily="34" charset="0"/>
              </a:rPr>
              <a:t>and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support tickets</a:t>
            </a:r>
            <a:r>
              <a:rPr lang="en-US" sz="2800" dirty="0">
                <a:solidFill>
                  <a:srgbClr val="FFC000"/>
                </a:solidFill>
                <a:latin typeface="Aptos Display" panose="020B0004020202020204" pitchFamily="34" charset="0"/>
              </a:rPr>
              <a:t> </a:t>
            </a:r>
            <a:r>
              <a:rPr lang="en-US" sz="2800" dirty="0">
                <a:latin typeface="Aptos Display" panose="020B0004020202020204" pitchFamily="34" charset="0"/>
              </a:rPr>
              <a:t>using structured relational databases.</a:t>
            </a:r>
          </a:p>
          <a:p>
            <a:pPr marL="0" indent="0">
              <a:buNone/>
            </a:pPr>
            <a:endParaRPr lang="en-US" sz="2800" dirty="0">
              <a:latin typeface="Aptos Display" panose="020B0004020202020204" pitchFamily="34" charset="0"/>
            </a:endParaRPr>
          </a:p>
          <a:p>
            <a:r>
              <a:rPr lang="en-US" sz="2800" dirty="0">
                <a:latin typeface="Aptos Display" panose="020B0004020202020204" pitchFamily="34" charset="0"/>
              </a:rPr>
              <a:t>Built using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SQL (RDBMS principles)</a:t>
            </a:r>
            <a:r>
              <a:rPr lang="en-US" sz="2800" dirty="0">
                <a:solidFill>
                  <a:srgbClr val="FFC000"/>
                </a:solidFill>
                <a:latin typeface="Aptos Display" panose="020B0004020202020204" pitchFamily="34" charset="0"/>
              </a:rPr>
              <a:t> </a:t>
            </a:r>
            <a:r>
              <a:rPr lang="en-US" sz="2800" dirty="0">
                <a:latin typeface="Aptos Display" panose="020B0004020202020204" pitchFamily="34" charset="0"/>
              </a:rPr>
              <a:t>to ensure reliable, scalable, and normalized data management.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78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6EE48-9A46-6665-625D-37BFBADF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b="1" dirty="0">
                <a:solidFill>
                  <a:srgbClr val="FF0000"/>
                </a:solidFill>
                <a:highlight>
                  <a:srgbClr val="00FFFF"/>
                </a:highlight>
                <a:latin typeface="Arial Black" panose="020B0A04020102020204" pitchFamily="34" charset="0"/>
              </a:rPr>
              <a:t>Project  Objectives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6F3C-4419-1427-FA11-AA8BC2520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>
                <a:latin typeface="Aptos Display" panose="020B0004020202020204" pitchFamily="34" charset="0"/>
              </a:rPr>
              <a:t>Design and implement a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normalized relational database schema</a:t>
            </a:r>
            <a:r>
              <a:rPr lang="en-US" sz="2800" dirty="0">
                <a:latin typeface="Aptos Display" panose="020B0004020202020204" pitchFamily="34" charset="0"/>
              </a:rPr>
              <a:t>.</a:t>
            </a:r>
          </a:p>
          <a:p>
            <a:endParaRPr lang="en-US" sz="2800" dirty="0">
              <a:latin typeface="Aptos Display" panose="020B0004020202020204" pitchFamily="34" charset="0"/>
            </a:endParaRPr>
          </a:p>
          <a:p>
            <a:r>
              <a:rPr lang="en-US" sz="2800" dirty="0">
                <a:latin typeface="Aptos Display" panose="020B0004020202020204" pitchFamily="34" charset="0"/>
              </a:rPr>
              <a:t>Include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5 primary tables</a:t>
            </a:r>
            <a:r>
              <a:rPr lang="en-US" sz="2800" dirty="0">
                <a:solidFill>
                  <a:srgbClr val="FFC000"/>
                </a:solidFill>
                <a:latin typeface="Aptos Display" panose="020B0004020202020204" pitchFamily="34" charset="0"/>
              </a:rPr>
              <a:t> </a:t>
            </a:r>
            <a:r>
              <a:rPr lang="en-US" sz="2800" dirty="0">
                <a:latin typeface="Aptos Display" panose="020B0004020202020204" pitchFamily="34" charset="0"/>
              </a:rPr>
              <a:t>with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proper Datatypes </a:t>
            </a:r>
            <a:r>
              <a:rPr lang="en-US" sz="2800" dirty="0">
                <a:latin typeface="Aptos Display" panose="020B0004020202020204" pitchFamily="34" charset="0"/>
              </a:rPr>
              <a:t>and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constraints</a:t>
            </a:r>
            <a:r>
              <a:rPr lang="en-US" sz="2800" dirty="0">
                <a:latin typeface="Aptos Display" panose="020B00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ptos Display" panose="020B0004020202020204" pitchFamily="34" charset="0"/>
            </a:endParaRPr>
          </a:p>
          <a:p>
            <a:r>
              <a:rPr lang="en-US" sz="2800" dirty="0">
                <a:latin typeface="Aptos Display" panose="020B0004020202020204" pitchFamily="34" charset="0"/>
              </a:rPr>
              <a:t>Enable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business-level querying</a:t>
            </a:r>
            <a:r>
              <a:rPr lang="en-US" sz="2800" dirty="0">
                <a:solidFill>
                  <a:srgbClr val="FFC000"/>
                </a:solidFill>
                <a:latin typeface="Aptos Display" panose="020B0004020202020204" pitchFamily="34" charset="0"/>
              </a:rPr>
              <a:t> </a:t>
            </a:r>
            <a:r>
              <a:rPr lang="en-US" sz="2800" dirty="0">
                <a:latin typeface="Aptos Display" panose="020B0004020202020204" pitchFamily="34" charset="0"/>
              </a:rPr>
              <a:t>and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reporting</a:t>
            </a:r>
            <a:r>
              <a:rPr lang="en-US" sz="2800" dirty="0">
                <a:latin typeface="Aptos Display" panose="020B00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ptos Display" panose="020B0004020202020204" pitchFamily="34" charset="0"/>
            </a:endParaRPr>
          </a:p>
          <a:p>
            <a:r>
              <a:rPr lang="en-US" sz="2800" dirty="0">
                <a:latin typeface="Aptos Display" panose="020B0004020202020204" pitchFamily="34" charset="0"/>
              </a:rPr>
              <a:t>Showcase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SQL joins</a:t>
            </a:r>
            <a:r>
              <a:rPr lang="en-US" sz="2800" dirty="0">
                <a:solidFill>
                  <a:srgbClr val="FFC000"/>
                </a:solidFill>
                <a:latin typeface="Aptos Display" panose="020B0004020202020204" pitchFamily="34" charset="0"/>
              </a:rPr>
              <a:t>,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filtering</a:t>
            </a:r>
            <a:r>
              <a:rPr lang="en-US" sz="2800" dirty="0">
                <a:solidFill>
                  <a:srgbClr val="FFC000"/>
                </a:solidFill>
                <a:latin typeface="Aptos Display" panose="020B0004020202020204" pitchFamily="34" charset="0"/>
              </a:rPr>
              <a:t>,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aggregations</a:t>
            </a:r>
            <a:r>
              <a:rPr lang="en-US" sz="2800" dirty="0">
                <a:solidFill>
                  <a:srgbClr val="FFC000"/>
                </a:solidFill>
                <a:latin typeface="Aptos Display" panose="020B0004020202020204" pitchFamily="34" charset="0"/>
              </a:rPr>
              <a:t>,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 Stored Procedures </a:t>
            </a:r>
            <a:r>
              <a:rPr lang="en-US" sz="2800" dirty="0">
                <a:solidFill>
                  <a:srgbClr val="FFC000"/>
                </a:solidFill>
                <a:latin typeface="Aptos Display" panose="020B0004020202020204" pitchFamily="34" charset="0"/>
              </a:rPr>
              <a:t>and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views</a:t>
            </a:r>
            <a:r>
              <a:rPr lang="en-US" sz="2800" dirty="0">
                <a:latin typeface="Aptos Display" panose="020B00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330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5434-1179-1939-B095-6C0CF5CC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602557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B0F0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Tables Used in the Database</a:t>
            </a:r>
            <a:br>
              <a:rPr lang="en-US" sz="5400" b="1" dirty="0"/>
            </a:br>
            <a:endParaRPr lang="en-IN" sz="5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D467EB-29C6-56DA-5615-2184F110B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7522" y="844016"/>
            <a:ext cx="10256363" cy="606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FF00"/>
                </a:solidFill>
              </a:rPr>
              <a:t>1)  Customers:</a:t>
            </a:r>
          </a:p>
          <a:p>
            <a:pPr marL="0" indent="0">
              <a:buNone/>
            </a:pPr>
            <a:r>
              <a:rPr lang="en-US" sz="2000" dirty="0"/>
              <a:t>                          Holds customer name, industry, location, registration.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AutoNum type="arabicParenR" startAt="2"/>
            </a:pPr>
            <a:r>
              <a:rPr lang="en-US" sz="2000" b="1" dirty="0">
                <a:solidFill>
                  <a:srgbClr val="FFFF00"/>
                </a:solidFill>
              </a:rPr>
              <a:t>Contacts</a:t>
            </a:r>
            <a:r>
              <a:rPr lang="en-US" sz="2000" dirty="0">
                <a:solidFill>
                  <a:srgbClr val="FFFF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dirty="0"/>
              <a:t>                          Stores individual contact details per customer.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AutoNum type="arabicParenR" startAt="3"/>
            </a:pPr>
            <a:r>
              <a:rPr lang="en-US" sz="2000" b="1" dirty="0">
                <a:solidFill>
                  <a:srgbClr val="FFFF00"/>
                </a:solidFill>
              </a:rPr>
              <a:t>Contracts</a:t>
            </a:r>
            <a:r>
              <a:rPr lang="en-US" sz="2000" dirty="0">
                <a:solidFill>
                  <a:srgbClr val="FFFF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dirty="0"/>
              <a:t>                           Contains contract info (value, dates).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AutoNum type="arabicParenR" startAt="4"/>
            </a:pPr>
            <a:r>
              <a:rPr lang="en-US" sz="2000" b="1" dirty="0" err="1">
                <a:solidFill>
                  <a:srgbClr val="FFFF00"/>
                </a:solidFill>
              </a:rPr>
              <a:t>ProductsSubscribed</a:t>
            </a:r>
            <a:r>
              <a:rPr lang="en-US" sz="2000" dirty="0">
                <a:solidFill>
                  <a:srgbClr val="FFFF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Tracks subscribed products and plans.</a:t>
            </a:r>
          </a:p>
          <a:p>
            <a:pPr marL="0" indent="0">
              <a:buNone/>
            </a:pPr>
            <a:endParaRPr lang="en-US" sz="2000" dirty="0"/>
          </a:p>
          <a:p>
            <a:pPr marL="342900" indent="-342900">
              <a:buAutoNum type="arabicParenR" startAt="5"/>
            </a:pPr>
            <a:r>
              <a:rPr lang="en-US" sz="2000" b="1" dirty="0" err="1">
                <a:solidFill>
                  <a:srgbClr val="FFFF00"/>
                </a:solidFill>
              </a:rPr>
              <a:t>SupportTickets</a:t>
            </a:r>
            <a:r>
              <a:rPr lang="en-US" sz="2000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Logs customer-raised issues and status.</a:t>
            </a:r>
          </a:p>
        </p:txBody>
      </p:sp>
    </p:spTree>
    <p:extLst>
      <p:ext uri="{BB962C8B-B14F-4D97-AF65-F5344CB8AC3E}">
        <p14:creationId xmlns:p14="http://schemas.microsoft.com/office/powerpoint/2010/main" val="3015020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F095-D7B7-DD56-9447-7333CF2D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97" y="1131216"/>
            <a:ext cx="10661715" cy="76357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FF00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DATA TYPES USED IN THE PROJECT</a:t>
            </a:r>
            <a:br>
              <a:rPr lang="en-US" b="1" dirty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CD882-1CD8-F7D7-8A2C-9ED553603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11603"/>
            <a:ext cx="12191999" cy="40653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000" dirty="0">
              <a:latin typeface="Aptos Display" panose="020B00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F46DEE-27D6-4685-0BC1-C668EB9CC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29" y="2307721"/>
            <a:ext cx="11972041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INT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Stores “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whole numbers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”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without decimal points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VARCHAR(n)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Stores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variable-length text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up to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characters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DECIMAL(p, s)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Stores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fixed-point numbers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with (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-&gt; total digits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-&gt;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digits after the decimal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DATE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Stores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date values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in the format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Arial Unicode MS"/>
              </a:rPr>
              <a:t>'YYYY-MM-DD’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ENUM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Allows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highlight>
                  <a:srgbClr val="800000"/>
                </a:highlight>
                <a:latin typeface="Arial" panose="020B0604020202020204" pitchFamily="34" charset="0"/>
              </a:rPr>
              <a:t>1 value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 from a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predefined list of values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02068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9D07-64BE-61F8-874A-8C463DF64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highlight>
                  <a:srgbClr val="FFFF00"/>
                </a:highlight>
                <a:latin typeface="Arial Black" panose="020B0A04020102020204" pitchFamily="34" charset="0"/>
              </a:rPr>
              <a:t>Constraints Used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8CE2-8035-F792-2EB3-94013579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 </a:t>
            </a:r>
            <a:r>
              <a:rPr lang="en-US" sz="2600" b="1" dirty="0">
                <a:solidFill>
                  <a:srgbClr val="FFFF00"/>
                </a:solidFill>
                <a:latin typeface="Aptos Display" panose="020B0004020202020204" pitchFamily="34" charset="0"/>
              </a:rPr>
              <a:t>Primary Keys </a:t>
            </a:r>
            <a:r>
              <a:rPr lang="en-US" sz="2600" dirty="0">
                <a:solidFill>
                  <a:srgbClr val="FFFF00"/>
                </a:solidFill>
                <a:latin typeface="Aptos Display" panose="020B0004020202020204" pitchFamily="34" charset="0"/>
              </a:rPr>
              <a:t>: </a:t>
            </a:r>
            <a:r>
              <a:rPr lang="en-US" sz="2600" dirty="0">
                <a:latin typeface="Aptos Display" panose="020B0004020202020204" pitchFamily="34" charset="0"/>
              </a:rPr>
              <a:t>Unique row identification (e.g., </a:t>
            </a:r>
            <a:r>
              <a:rPr lang="en-US" sz="2600" b="1" dirty="0" err="1">
                <a:solidFill>
                  <a:schemeClr val="accent3"/>
                </a:solidFill>
                <a:latin typeface="Aptos Display" panose="020B0004020202020204" pitchFamily="34" charset="0"/>
              </a:rPr>
              <a:t>customer_id</a:t>
            </a:r>
            <a:r>
              <a:rPr lang="en-US" sz="2600" dirty="0">
                <a:latin typeface="Aptos Display" panose="020B0004020202020204" pitchFamily="34" charset="0"/>
              </a:rPr>
              <a:t>).</a:t>
            </a:r>
          </a:p>
          <a:p>
            <a:pPr marL="0" indent="0">
              <a:buNone/>
            </a:pPr>
            <a:endParaRPr lang="en-US" sz="2600" dirty="0">
              <a:latin typeface="Aptos Display" panose="020B0004020202020204" pitchFamily="34" charset="0"/>
            </a:endParaRPr>
          </a:p>
          <a:p>
            <a:r>
              <a:rPr lang="en-US" sz="2600" b="1" dirty="0">
                <a:latin typeface="Aptos Display" panose="020B00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latin typeface="Aptos Display" panose="020B0004020202020204" pitchFamily="34" charset="0"/>
              </a:rPr>
              <a:t>Foreign Keys </a:t>
            </a:r>
            <a:r>
              <a:rPr lang="en-US" sz="2600" dirty="0">
                <a:latin typeface="Aptos Display" panose="020B0004020202020204" pitchFamily="34" charset="0"/>
              </a:rPr>
              <a:t>: </a:t>
            </a:r>
            <a:r>
              <a:rPr lang="en-US" sz="2800" b="1" dirty="0">
                <a:solidFill>
                  <a:srgbClr val="00B0F0"/>
                </a:solidFill>
                <a:latin typeface="Aptos Display" panose="020B0004020202020204" pitchFamily="34" charset="0"/>
              </a:rPr>
              <a:t>links a column </a:t>
            </a:r>
            <a:r>
              <a:rPr lang="en-US" sz="2800" dirty="0">
                <a:latin typeface="Aptos Display" panose="020B0004020202020204" pitchFamily="34" charset="0"/>
              </a:rPr>
              <a:t>in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one table </a:t>
            </a:r>
            <a:r>
              <a:rPr lang="en-US" sz="2800" dirty="0">
                <a:latin typeface="Aptos Display" panose="020B0004020202020204" pitchFamily="34" charset="0"/>
              </a:rPr>
              <a:t>to the </a:t>
            </a:r>
            <a:r>
              <a:rPr lang="en-US" sz="2800" b="1" dirty="0">
                <a:solidFill>
                  <a:srgbClr val="00B0F0"/>
                </a:solidFill>
                <a:latin typeface="Aptos Display" panose="020B0004020202020204" pitchFamily="34" charset="0"/>
              </a:rPr>
              <a:t>primary key </a:t>
            </a:r>
            <a:r>
              <a:rPr lang="en-US" sz="2800" dirty="0">
                <a:latin typeface="Aptos Display" panose="020B0004020202020204" pitchFamily="34" charset="0"/>
              </a:rPr>
              <a:t>of   	  	 				    </a:t>
            </a:r>
            <a:r>
              <a:rPr lang="en-US" sz="2800" b="1" dirty="0">
                <a:solidFill>
                  <a:srgbClr val="00B0F0"/>
                </a:solidFill>
                <a:latin typeface="Aptos Display" panose="020B0004020202020204" pitchFamily="34" charset="0"/>
              </a:rPr>
              <a:t>another table </a:t>
            </a:r>
            <a:r>
              <a:rPr lang="en-US" sz="2800" dirty="0">
                <a:latin typeface="Aptos Display" panose="020B0004020202020204" pitchFamily="34" charset="0"/>
              </a:rPr>
              <a:t>to enforce </a:t>
            </a:r>
            <a:r>
              <a:rPr lang="en-US" sz="2800" b="1" dirty="0">
                <a:solidFill>
                  <a:srgbClr val="FFC000"/>
                </a:solidFill>
                <a:latin typeface="Aptos Display" panose="020B0004020202020204" pitchFamily="34" charset="0"/>
              </a:rPr>
              <a:t>referential integrity</a:t>
            </a:r>
            <a:r>
              <a:rPr lang="en-US" sz="2800" dirty="0">
                <a:latin typeface="Aptos Display" panose="020B00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ptos Display" panose="020B0004020202020204" pitchFamily="34" charset="0"/>
            </a:endParaRPr>
          </a:p>
          <a:p>
            <a:r>
              <a:rPr lang="en-US" sz="2600" b="1" dirty="0" err="1">
                <a:solidFill>
                  <a:srgbClr val="FFFF00"/>
                </a:solidFill>
                <a:latin typeface="Aptos Display" panose="020B0004020202020204" pitchFamily="34" charset="0"/>
              </a:rPr>
              <a:t>Auto_increment</a:t>
            </a:r>
            <a:r>
              <a:rPr lang="en-US" sz="2600" b="1" dirty="0">
                <a:solidFill>
                  <a:srgbClr val="FFFF00"/>
                </a:solidFill>
                <a:latin typeface="Aptos Display" panose="020B0004020202020204" pitchFamily="34" charset="0"/>
              </a:rPr>
              <a:t> </a:t>
            </a:r>
            <a:r>
              <a:rPr lang="en-US" sz="2600" dirty="0">
                <a:latin typeface="Aptos Display" panose="020B0004020202020204" pitchFamily="34" charset="0"/>
              </a:rPr>
              <a:t>: Automatically generates a </a:t>
            </a:r>
            <a:r>
              <a:rPr lang="en-US" sz="2600" b="1" dirty="0">
                <a:solidFill>
                  <a:srgbClr val="FFC000"/>
                </a:solidFill>
                <a:latin typeface="Aptos Display" panose="020B0004020202020204" pitchFamily="34" charset="0"/>
              </a:rPr>
              <a:t>unique sequential                      					     number</a:t>
            </a:r>
          </a:p>
          <a:p>
            <a:pPr marL="0" indent="0">
              <a:buNone/>
            </a:pPr>
            <a:endParaRPr lang="en-US" sz="2600" dirty="0">
              <a:latin typeface="Aptos Display" panose="020B0004020202020204" pitchFamily="34" charset="0"/>
            </a:endParaRPr>
          </a:p>
          <a:p>
            <a:r>
              <a:rPr lang="en-US" sz="2600" b="1" dirty="0">
                <a:latin typeface="Aptos Display" panose="020B0004020202020204" pitchFamily="34" charset="0"/>
              </a:rPr>
              <a:t> </a:t>
            </a:r>
            <a:r>
              <a:rPr lang="en-US" sz="2600" b="1" dirty="0">
                <a:solidFill>
                  <a:srgbClr val="FFFF00"/>
                </a:solidFill>
                <a:latin typeface="Aptos Display" panose="020B0004020202020204" pitchFamily="34" charset="0"/>
              </a:rPr>
              <a:t>NOT NULL</a:t>
            </a:r>
            <a:r>
              <a:rPr lang="en-US" sz="2600" dirty="0">
                <a:solidFill>
                  <a:srgbClr val="FFFF00"/>
                </a:solidFill>
                <a:latin typeface="Aptos Display" panose="020B0004020202020204" pitchFamily="34" charset="0"/>
              </a:rPr>
              <a:t>, </a:t>
            </a:r>
            <a:r>
              <a:rPr lang="en-US" sz="2600" b="1" dirty="0">
                <a:solidFill>
                  <a:srgbClr val="FFFF00"/>
                </a:solidFill>
                <a:latin typeface="Aptos Display" panose="020B0004020202020204" pitchFamily="34" charset="0"/>
              </a:rPr>
              <a:t>UNIQUE</a:t>
            </a:r>
            <a:r>
              <a:rPr lang="en-US" sz="2600" dirty="0">
                <a:latin typeface="Aptos Display" panose="020B0004020202020204" pitchFamily="34" charset="0"/>
              </a:rPr>
              <a:t>, and </a:t>
            </a:r>
            <a:r>
              <a:rPr lang="en-US" sz="2600" b="1" dirty="0">
                <a:solidFill>
                  <a:srgbClr val="FFFF00"/>
                </a:solidFill>
                <a:latin typeface="Aptos Display" panose="020B0004020202020204" pitchFamily="34" charset="0"/>
              </a:rPr>
              <a:t>CHECK</a:t>
            </a:r>
            <a:r>
              <a:rPr lang="en-US" sz="2600" dirty="0">
                <a:latin typeface="Aptos Display" panose="020B0004020202020204" pitchFamily="34" charset="0"/>
              </a:rPr>
              <a:t> used to control data.</a:t>
            </a:r>
          </a:p>
          <a:p>
            <a:pPr marL="0" indent="0">
              <a:buNone/>
            </a:pPr>
            <a:endParaRPr lang="en-US" sz="2600" dirty="0">
              <a:latin typeface="Aptos Display" panose="020B0004020202020204" pitchFamily="34" charset="0"/>
            </a:endParaRPr>
          </a:p>
          <a:p>
            <a:r>
              <a:rPr lang="en-US" sz="2600" dirty="0">
                <a:latin typeface="Aptos Display" panose="020B0004020202020204" pitchFamily="34" charset="0"/>
              </a:rPr>
              <a:t> Prevents </a:t>
            </a:r>
            <a:r>
              <a:rPr lang="en-US" sz="2600" b="1" dirty="0">
                <a:solidFill>
                  <a:srgbClr val="00B0F0"/>
                </a:solidFill>
                <a:latin typeface="Aptos Display" panose="020B0004020202020204" pitchFamily="34" charset="0"/>
              </a:rPr>
              <a:t>invalid data </a:t>
            </a:r>
            <a:r>
              <a:rPr lang="en-US" sz="2600" dirty="0">
                <a:latin typeface="Aptos Display" panose="020B0004020202020204" pitchFamily="34" charset="0"/>
              </a:rPr>
              <a:t>and maintains </a:t>
            </a:r>
            <a:r>
              <a:rPr lang="en-US" sz="2600" b="1" dirty="0">
                <a:solidFill>
                  <a:srgbClr val="00B0F0"/>
                </a:solidFill>
                <a:latin typeface="Aptos Display" panose="020B0004020202020204" pitchFamily="34" charset="0"/>
              </a:rPr>
              <a:t>relational logic</a:t>
            </a:r>
            <a:r>
              <a:rPr lang="en-US" sz="2600" dirty="0">
                <a:latin typeface="Aptos Display" panose="020B00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608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94D0-0964-1185-2188-B2DE0F9ED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  <a:latin typeface="Arial Black" panose="020B0A04020102020204" pitchFamily="34" charset="0"/>
              </a:rPr>
              <a:t>SQL Topics used in the Project</a:t>
            </a:r>
            <a:endParaRPr lang="en-IN" dirty="0">
              <a:solidFill>
                <a:srgbClr val="FF0000"/>
              </a:solidFill>
              <a:highlight>
                <a:srgbClr val="00FFFF"/>
              </a:highligh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F224C-9944-FC94-7297-8E184317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153"/>
            <a:ext cx="10605940" cy="4374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</a:t>
            </a:r>
            <a:r>
              <a:rPr lang="en-US" dirty="0">
                <a:solidFill>
                  <a:srgbClr val="FFC000"/>
                </a:solidFill>
              </a:rPr>
              <a:t>)    WHERE                           2)     BETWEEN                      3)   AND</a:t>
            </a:r>
          </a:p>
          <a:p>
            <a:pPr marL="514350" indent="-514350">
              <a:buAutoNum type="arabicParenR" startAt="4"/>
            </a:pPr>
            <a:r>
              <a:rPr lang="en-US" dirty="0">
                <a:solidFill>
                  <a:srgbClr val="FFC000"/>
                </a:solidFill>
              </a:rPr>
              <a:t> OR                                 5)     NOT (&lt;&gt;, !=)                 6)   IN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7)    NOT  IN                           8)     LIKE                               9)   LIMIT</a:t>
            </a:r>
          </a:p>
          <a:p>
            <a:pPr marL="514350" indent="-514350">
              <a:buAutoNum type="arabicParenR" startAt="10"/>
            </a:pPr>
            <a:r>
              <a:rPr lang="en-US" dirty="0">
                <a:solidFill>
                  <a:srgbClr val="FFC000"/>
                </a:solidFill>
              </a:rPr>
              <a:t> OFFSET                         11)     DISTINCT                     12)   ORDER  BY</a:t>
            </a:r>
          </a:p>
          <a:p>
            <a:pPr marL="514350" indent="-514350">
              <a:buAutoNum type="arabicParenR" startAt="13"/>
            </a:pPr>
            <a:r>
              <a:rPr lang="en-US" dirty="0">
                <a:solidFill>
                  <a:srgbClr val="FFC000"/>
                </a:solidFill>
              </a:rPr>
              <a:t> GROUP  BY                  14)     HAVING                     15)   Aggregate Functions</a:t>
            </a:r>
          </a:p>
          <a:p>
            <a:pPr marL="514350" indent="-514350">
              <a:buAutoNum type="arabicParenR" startAt="16"/>
            </a:pPr>
            <a:r>
              <a:rPr lang="en-US" dirty="0">
                <a:solidFill>
                  <a:srgbClr val="FFC000"/>
                </a:solidFill>
              </a:rPr>
              <a:t> DATE Functions           17)     VIEWS                         18)   Stored Procedures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19)  JOINS   </a:t>
            </a:r>
            <a:r>
              <a:rPr lang="en-US" dirty="0"/>
              <a:t>                          </a:t>
            </a:r>
            <a:r>
              <a:rPr lang="en-US" dirty="0">
                <a:solidFill>
                  <a:srgbClr val="FFC000"/>
                </a:solidFill>
              </a:rPr>
              <a:t>20) CASE STATEMENTS</a:t>
            </a:r>
          </a:p>
        </p:txBody>
      </p:sp>
    </p:spTree>
    <p:extLst>
      <p:ext uri="{BB962C8B-B14F-4D97-AF65-F5344CB8AC3E}">
        <p14:creationId xmlns:p14="http://schemas.microsoft.com/office/powerpoint/2010/main" val="346909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3481F-5FA3-8DB7-ECF7-B8B8C658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  <a:highlight>
                  <a:srgbClr val="FFFF00"/>
                </a:highlight>
                <a:latin typeface="Arial Black" panose="020B0A04020102020204" pitchFamily="34" charset="0"/>
              </a:rPr>
              <a:t>Use Cases &amp; Business Insights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4919DA-85F2-4FB9-05CE-4B99F6F6E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9877" y="1835264"/>
            <a:ext cx="10369484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ptos Display" panose="020B0004020202020204" pitchFamily="34" charset="0"/>
              </a:rPr>
              <a:t>Customer Segmentation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 Display" panose="020B0004020202020204" pitchFamily="34" charset="0"/>
              </a:rPr>
              <a:t>Contract Expiry Notifications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latin typeface="Aptos Display" panose="020B0004020202020204" pitchFamily="34" charset="0"/>
              </a:rPr>
              <a:t>Product Subscription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Display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Display" panose="020B0004020202020204" pitchFamily="34" charset="0"/>
              </a:rPr>
              <a:t> 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ptos Display" panose="020B0004020202020204" pitchFamily="34" charset="0"/>
              </a:rPr>
              <a:t>Support Ticket Clustering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92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84E70-B20F-F455-693E-641876D55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340"/>
            <a:ext cx="10515600" cy="19230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rgbClr val="FFFF00"/>
                </a:solidFill>
                <a:highlight>
                  <a:srgbClr val="000000"/>
                </a:highlight>
                <a:latin typeface="Arial Black" panose="020B0A04020102020204" pitchFamily="34" charset="0"/>
              </a:rPr>
              <a:t>Final Results</a:t>
            </a:r>
            <a:br>
              <a:rPr lang="en-US" b="1" dirty="0"/>
            </a:b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D76C-D9EB-9E6B-E983-F3E654C9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Aptos Display" panose="020B0004020202020204" pitchFamily="34" charset="0"/>
              </a:rPr>
              <a:t>Created a </a:t>
            </a:r>
            <a:r>
              <a:rPr lang="en-US" sz="2800" b="1" dirty="0">
                <a:solidFill>
                  <a:srgbClr val="00B0F0"/>
                </a:solidFill>
                <a:latin typeface="Aptos Display" panose="020B0004020202020204" pitchFamily="34" charset="0"/>
              </a:rPr>
              <a:t>structured ECPD relational database</a:t>
            </a:r>
            <a:r>
              <a:rPr lang="en-US" sz="2800" b="1" dirty="0">
                <a:latin typeface="Aptos Display" panose="020B0004020202020204" pitchFamily="34" charset="0"/>
              </a:rPr>
              <a:t> </a:t>
            </a:r>
            <a:r>
              <a:rPr lang="en-US" sz="2800" dirty="0">
                <a:latin typeface="Aptos Display" panose="020B0004020202020204" pitchFamily="34" charset="0"/>
              </a:rPr>
              <a:t>with 5 interlinked tables.</a:t>
            </a:r>
          </a:p>
          <a:p>
            <a:endParaRPr lang="en-US" sz="2800" dirty="0">
              <a:latin typeface="Aptos Display" panose="020B0004020202020204" pitchFamily="34" charset="0"/>
            </a:endParaRPr>
          </a:p>
          <a:p>
            <a:r>
              <a:rPr lang="en-US" sz="2800" dirty="0">
                <a:latin typeface="Aptos Display" panose="020B0004020202020204" pitchFamily="34" charset="0"/>
              </a:rPr>
              <a:t>Enabled </a:t>
            </a:r>
            <a:r>
              <a:rPr lang="en-US" sz="2800" b="1" dirty="0">
                <a:solidFill>
                  <a:srgbClr val="00B0F0"/>
                </a:solidFill>
                <a:latin typeface="Aptos Display" panose="020B0004020202020204" pitchFamily="34" charset="0"/>
              </a:rPr>
              <a:t>filtering</a:t>
            </a:r>
            <a:r>
              <a:rPr lang="en-US" sz="2800" dirty="0">
                <a:solidFill>
                  <a:srgbClr val="00B0F0"/>
                </a:solidFill>
                <a:latin typeface="Aptos Display" panose="020B0004020202020204" pitchFamily="34" charset="0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Aptos Display" panose="020B0004020202020204" pitchFamily="34" charset="0"/>
              </a:rPr>
              <a:t>grouping</a:t>
            </a:r>
            <a:r>
              <a:rPr lang="en-US" sz="2800" dirty="0">
                <a:solidFill>
                  <a:srgbClr val="00B0F0"/>
                </a:solidFill>
                <a:latin typeface="Aptos Display" panose="020B0004020202020204" pitchFamily="34" charset="0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Aptos Display" panose="020B0004020202020204" pitchFamily="34" charset="0"/>
              </a:rPr>
              <a:t>aggregation</a:t>
            </a:r>
            <a:r>
              <a:rPr lang="en-US" sz="2800" dirty="0">
                <a:solidFill>
                  <a:srgbClr val="00B0F0"/>
                </a:solidFill>
                <a:latin typeface="Aptos Display" panose="020B0004020202020204" pitchFamily="34" charset="0"/>
              </a:rPr>
              <a:t>, </a:t>
            </a:r>
            <a:r>
              <a:rPr lang="en-US" sz="2800" dirty="0">
                <a:latin typeface="Aptos Display" panose="020B0004020202020204" pitchFamily="34" charset="0"/>
              </a:rPr>
              <a:t>and </a:t>
            </a:r>
            <a:r>
              <a:rPr lang="en-US" sz="2800" b="1" dirty="0">
                <a:solidFill>
                  <a:srgbClr val="00B0F0"/>
                </a:solidFill>
                <a:latin typeface="Aptos Display" panose="020B0004020202020204" pitchFamily="34" charset="0"/>
              </a:rPr>
              <a:t>joins</a:t>
            </a:r>
            <a:r>
              <a:rPr lang="en-US" sz="2800" dirty="0">
                <a:latin typeface="Aptos Display" panose="020B00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ptos Display" panose="020B0004020202020204" pitchFamily="34" charset="0"/>
            </a:endParaRPr>
          </a:p>
          <a:p>
            <a:r>
              <a:rPr lang="en-US" sz="2800" dirty="0">
                <a:latin typeface="Aptos Display" panose="020B0004020202020204" pitchFamily="34" charset="0"/>
              </a:rPr>
              <a:t>Demonstrated ability to derive </a:t>
            </a:r>
            <a:r>
              <a:rPr lang="en-US" sz="2800" b="1" dirty="0">
                <a:solidFill>
                  <a:srgbClr val="00B0F0"/>
                </a:solidFill>
                <a:latin typeface="Aptos Display" panose="020B0004020202020204" pitchFamily="34" charset="0"/>
              </a:rPr>
              <a:t>insights </a:t>
            </a:r>
            <a:r>
              <a:rPr lang="en-US" sz="2800" b="1" dirty="0">
                <a:solidFill>
                  <a:schemeClr val="tx1">
                    <a:lumMod val="95000"/>
                  </a:schemeClr>
                </a:solidFill>
                <a:latin typeface="Aptos Display" panose="020B0004020202020204" pitchFamily="34" charset="0"/>
              </a:rPr>
              <a:t>from</a:t>
            </a:r>
            <a:r>
              <a:rPr lang="en-US" sz="2800" b="1" dirty="0">
                <a:solidFill>
                  <a:srgbClr val="00B0F0"/>
                </a:solidFill>
                <a:latin typeface="Aptos Display" panose="020B0004020202020204" pitchFamily="34" charset="0"/>
              </a:rPr>
              <a:t> raw data</a:t>
            </a:r>
            <a:r>
              <a:rPr lang="en-US" sz="2800" dirty="0">
                <a:latin typeface="Aptos Display" panose="020B0004020202020204" pitchFamily="34" charset="0"/>
              </a:rPr>
              <a:t>.</a:t>
            </a:r>
          </a:p>
          <a:p>
            <a:pPr marL="0" indent="0">
              <a:buNone/>
            </a:pPr>
            <a:endParaRPr lang="en-US" sz="2800" dirty="0">
              <a:latin typeface="Aptos Display" panose="020B0004020202020204" pitchFamily="34" charset="0"/>
            </a:endParaRPr>
          </a:p>
          <a:p>
            <a:r>
              <a:rPr lang="en-US" sz="2800" dirty="0">
                <a:latin typeface="Aptos Display" panose="020B0004020202020204" pitchFamily="34" charset="0"/>
              </a:rPr>
              <a:t>Scalable for </a:t>
            </a:r>
            <a:r>
              <a:rPr lang="en-US" sz="2800" b="1" dirty="0">
                <a:solidFill>
                  <a:srgbClr val="00B0F0"/>
                </a:solidFill>
                <a:latin typeface="Aptos Display" panose="020B0004020202020204" pitchFamily="34" charset="0"/>
              </a:rPr>
              <a:t>real-world reporting </a:t>
            </a:r>
            <a:r>
              <a:rPr lang="en-US" sz="2800" dirty="0">
                <a:latin typeface="Aptos Display" panose="020B0004020202020204" pitchFamily="34" charset="0"/>
              </a:rPr>
              <a:t>and </a:t>
            </a:r>
            <a:r>
              <a:rPr lang="en-US" sz="2800" b="1" dirty="0">
                <a:solidFill>
                  <a:srgbClr val="00B0F0"/>
                </a:solidFill>
                <a:latin typeface="Aptos Display" panose="020B0004020202020204" pitchFamily="34" charset="0"/>
              </a:rPr>
              <a:t>integration</a:t>
            </a:r>
            <a:r>
              <a:rPr lang="en-US" sz="2800" dirty="0">
                <a:latin typeface="Aptos Display" panose="020B00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619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1588</TotalTime>
  <Words>518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 Display</vt:lpstr>
      <vt:lpstr>Arial</vt:lpstr>
      <vt:lpstr>Arial Black</vt:lpstr>
      <vt:lpstr>Arial Unicode MS</vt:lpstr>
      <vt:lpstr>Century Gothic</vt:lpstr>
      <vt:lpstr>Wingdings 3</vt:lpstr>
      <vt:lpstr>Ion</vt:lpstr>
      <vt:lpstr>       Enterprise Customer Profile Database  ( ECPD ) </vt:lpstr>
      <vt:lpstr>Introduction / Project Overview </vt:lpstr>
      <vt:lpstr>Project  Objectives </vt:lpstr>
      <vt:lpstr>Tables Used in the Database </vt:lpstr>
      <vt:lpstr>DATA TYPES USED IN THE PROJECT </vt:lpstr>
      <vt:lpstr>Constraints Used  </vt:lpstr>
      <vt:lpstr>SQL Topics used in the Project</vt:lpstr>
      <vt:lpstr>Use Cases &amp; Business Insights </vt:lpstr>
      <vt:lpstr>Final Results  </vt:lpstr>
      <vt:lpstr>Future Scope &amp; Enhancements </vt:lpstr>
      <vt:lpstr>    THANK  YOU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yogesh ram B</dc:creator>
  <cp:lastModifiedBy>Hari yogesh ram B</cp:lastModifiedBy>
  <cp:revision>44</cp:revision>
  <dcterms:created xsi:type="dcterms:W3CDTF">2025-07-08T09:52:07Z</dcterms:created>
  <dcterms:modified xsi:type="dcterms:W3CDTF">2025-07-16T10:59:23Z</dcterms:modified>
</cp:coreProperties>
</file>