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6"/>
  </p:notesMasterIdLst>
  <p:sldIdLst>
    <p:sldId id="268" r:id="rId3"/>
    <p:sldId id="257" r:id="rId4"/>
    <p:sldId id="289" r:id="rId5"/>
    <p:sldId id="282" r:id="rId6"/>
    <p:sldId id="283" r:id="rId7"/>
    <p:sldId id="284" r:id="rId8"/>
    <p:sldId id="285" r:id="rId9"/>
    <p:sldId id="290" r:id="rId10"/>
    <p:sldId id="299" r:id="rId11"/>
    <p:sldId id="286" r:id="rId12"/>
    <p:sldId id="287" r:id="rId13"/>
    <p:sldId id="291" r:id="rId14"/>
    <p:sldId id="292" r:id="rId15"/>
    <p:sldId id="293" r:id="rId16"/>
    <p:sldId id="294" r:id="rId17"/>
    <p:sldId id="295" r:id="rId18"/>
    <p:sldId id="296" r:id="rId19"/>
    <p:sldId id="305" r:id="rId20"/>
    <p:sldId id="306" r:id="rId21"/>
    <p:sldId id="307" r:id="rId22"/>
    <p:sldId id="298" r:id="rId23"/>
    <p:sldId id="281" r:id="rId24"/>
    <p:sldId id="288"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DE8400"/>
    <a:srgbClr val="E1C267"/>
    <a:srgbClr val="DFA20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varScale="1">
        <p:scale>
          <a:sx n="47" d="100"/>
          <a:sy n="47" d="100"/>
        </p:scale>
        <p:origin x="1493"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9T14:32:59.964"/>
    </inkml:context>
    <inkml:brush xml:id="br0">
      <inkml:brushProperty name="width" value="0.05" units="cm"/>
      <inkml:brushProperty name="height" value="0.05" units="cm"/>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9D83FB0-B21C-461B-ACD8-C44BBFFA30AB}" type="datetimeFigureOut">
              <a:rPr lang="en-US" smtClean="0"/>
              <a:t>2/4/2024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F4AB0F6-9D89-40AA-995A-EA3677481964}" type="slidenum">
              <a:rPr lang="en-US" smtClean="0"/>
              <a:t>‹#›</a:t>
            </a:fld>
            <a:endParaRPr lang="en-US"/>
          </a:p>
        </p:txBody>
      </p:sp>
    </p:spTree>
    <p:extLst>
      <p:ext uri="{BB962C8B-B14F-4D97-AF65-F5344CB8AC3E}">
        <p14:creationId xmlns:p14="http://schemas.microsoft.com/office/powerpoint/2010/main" val="158678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4AB0F6-9D89-40AA-995A-EA3677481964}" type="slidenum">
              <a:rPr lang="en-US" smtClean="0"/>
              <a:t>2</a:t>
            </a:fld>
            <a:endParaRPr lang="en-US"/>
          </a:p>
        </p:txBody>
      </p:sp>
    </p:spTree>
    <p:extLst>
      <p:ext uri="{BB962C8B-B14F-4D97-AF65-F5344CB8AC3E}">
        <p14:creationId xmlns:p14="http://schemas.microsoft.com/office/powerpoint/2010/main" val="138815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6DE671D-C574-4E5E-8AB9-CED8250189D5}" type="datetime1">
              <a:rPr lang="en-US" smtClean="0"/>
              <a:t>2/4/2024</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4" name="Title 1"/>
          <p:cNvSpPr>
            <a:spLocks noGrp="1"/>
          </p:cNvSpPr>
          <p:nvPr>
            <p:ph type="title"/>
          </p:nvPr>
        </p:nvSpPr>
        <p:spPr>
          <a:xfrm>
            <a:off x="914400" y="273050"/>
            <a:ext cx="7772400" cy="1143000"/>
          </a:xfrm>
        </p:spPr>
        <p:txBody>
          <a:bodyPr/>
          <a:lstStyle/>
          <a:p>
            <a:r>
              <a:rPr lang="en-US"/>
              <a:t>Click to edit Master title style</a:t>
            </a:r>
          </a:p>
        </p:txBody>
      </p:sp>
      <p:sp>
        <p:nvSpPr>
          <p:cNvPr id="1048675"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76"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77"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Date Placeholder 13"/>
          <p:cNvSpPr>
            <a:spLocks noGrp="1"/>
          </p:cNvSpPr>
          <p:nvPr>
            <p:ph type="dt" sz="half" idx="10"/>
          </p:nvPr>
        </p:nvSpPr>
        <p:spPr/>
        <p:txBody>
          <a:bodyPr/>
          <a:lstStyle/>
          <a:p>
            <a:fld id="{F856C496-1A8E-47DE-BCF0-013196F88E3F}" type="datetime1">
              <a:rPr lang="en-US" smtClean="0"/>
              <a:t>2/4/2024</a:t>
            </a:fld>
            <a:endParaRPr lang="en-US"/>
          </a:p>
        </p:txBody>
      </p:sp>
      <p:sp>
        <p:nvSpPr>
          <p:cNvPr id="1048680" name="Footer Placeholder 2"/>
          <p:cNvSpPr>
            <a:spLocks noGrp="1"/>
          </p:cNvSpPr>
          <p:nvPr>
            <p:ph type="ftr" sz="quarter" idx="11"/>
          </p:nvPr>
        </p:nvSpPr>
        <p:spPr/>
        <p:txBody>
          <a:bodyPr/>
          <a:lstStyle/>
          <a:p>
            <a:endParaRPr lang="en-US"/>
          </a:p>
        </p:txBody>
      </p:sp>
      <p:sp>
        <p:nvSpPr>
          <p:cNvPr id="1048681" name="Slide Number Placeholder 22"/>
          <p:cNvSpPr>
            <a:spLocks noGrp="1"/>
          </p:cNvSpPr>
          <p:nvPr>
            <p:ph type="sldNum" sz="quarter" idx="12"/>
          </p:nvPr>
        </p:nvSpPr>
        <p:spPr/>
        <p:txBody>
          <a:bodyPr/>
          <a:lstStyle/>
          <a:p>
            <a:fld id="{4C484B84-5CB0-42B5-A7C1-8F6F1B611DD3}" type="slidenum">
              <a:rPr lang="en-US"/>
              <a:pPr/>
              <a:t>‹#›</a:t>
            </a:fld>
            <a:endParaRPr lang="en-US"/>
          </a:p>
        </p:txBody>
      </p:sp>
    </p:spTree>
    <p:extLst>
      <p:ext uri="{BB962C8B-B14F-4D97-AF65-F5344CB8AC3E}">
        <p14:creationId xmlns:p14="http://schemas.microsoft.com/office/powerpoint/2010/main" val="23754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p>
        </p:txBody>
      </p:sp>
      <p:sp>
        <p:nvSpPr>
          <p:cNvPr id="1048623" name="Date Placeholder 13"/>
          <p:cNvSpPr>
            <a:spLocks noGrp="1"/>
          </p:cNvSpPr>
          <p:nvPr>
            <p:ph type="dt" sz="half" idx="10"/>
          </p:nvPr>
        </p:nvSpPr>
        <p:spPr/>
        <p:txBody>
          <a:bodyPr/>
          <a:lstStyle/>
          <a:p>
            <a:fld id="{9C2B6AAD-5F61-4753-910B-9764E1B8CC41}" type="datetime1">
              <a:rPr lang="en-US" smtClean="0"/>
              <a:t>2/4/2024</a:t>
            </a:fld>
            <a:endParaRPr lang="en-US"/>
          </a:p>
        </p:txBody>
      </p:sp>
      <p:sp>
        <p:nvSpPr>
          <p:cNvPr id="1048624" name="Footer Placeholder 2"/>
          <p:cNvSpPr>
            <a:spLocks noGrp="1"/>
          </p:cNvSpPr>
          <p:nvPr>
            <p:ph type="ftr" sz="quarter" idx="11"/>
          </p:nvPr>
        </p:nvSpPr>
        <p:spPr/>
        <p:txBody>
          <a:bodyPr/>
          <a:lstStyle/>
          <a:p>
            <a:endParaRPr lang="en-US"/>
          </a:p>
        </p:txBody>
      </p:sp>
      <p:sp>
        <p:nvSpPr>
          <p:cNvPr id="1048625" name="Slide Number Placeholder 22"/>
          <p:cNvSpPr>
            <a:spLocks noGrp="1"/>
          </p:cNvSpPr>
          <p:nvPr>
            <p:ph type="sldNum" sz="quarter" idx="12"/>
          </p:nvPr>
        </p:nvSpPr>
        <p:spPr/>
        <p:txBody>
          <a:bodyPr/>
          <a:lstStyle/>
          <a:p>
            <a:fld id="{94403558-3183-467E-979E-874438A3662C}" type="slidenum">
              <a:rPr lang="en-US"/>
              <a:pPr/>
              <a:t>‹#›</a:t>
            </a:fld>
            <a:endParaRPr lang="en-US"/>
          </a:p>
        </p:txBody>
      </p:sp>
    </p:spTree>
    <p:extLst>
      <p:ext uri="{BB962C8B-B14F-4D97-AF65-F5344CB8AC3E}">
        <p14:creationId xmlns:p14="http://schemas.microsoft.com/office/powerpoint/2010/main" val="2109226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2" name="Date Placeholder 13"/>
          <p:cNvSpPr>
            <a:spLocks noGrp="1"/>
          </p:cNvSpPr>
          <p:nvPr>
            <p:ph type="dt" sz="half" idx="10"/>
          </p:nvPr>
        </p:nvSpPr>
        <p:spPr/>
        <p:txBody>
          <a:bodyPr/>
          <a:lstStyle/>
          <a:p>
            <a:fld id="{93CE93FA-B1FD-4115-AFC0-D185189E278F}" type="datetime1">
              <a:rPr lang="en-US" smtClean="0"/>
              <a:t>2/4/2024</a:t>
            </a:fld>
            <a:endParaRPr lang="en-US"/>
          </a:p>
        </p:txBody>
      </p:sp>
      <p:sp>
        <p:nvSpPr>
          <p:cNvPr id="1048683" name="Footer Placeholder 2"/>
          <p:cNvSpPr>
            <a:spLocks noGrp="1"/>
          </p:cNvSpPr>
          <p:nvPr>
            <p:ph type="ftr" sz="quarter" idx="11"/>
          </p:nvPr>
        </p:nvSpPr>
        <p:spPr/>
        <p:txBody>
          <a:bodyPr/>
          <a:lstStyle/>
          <a:p>
            <a:endParaRPr lang="en-US"/>
          </a:p>
        </p:txBody>
      </p:sp>
      <p:sp>
        <p:nvSpPr>
          <p:cNvPr id="1048684" name="Slide Number Placeholder 22"/>
          <p:cNvSpPr>
            <a:spLocks noGrp="1"/>
          </p:cNvSpPr>
          <p:nvPr>
            <p:ph type="sldNum" sz="quarter" idx="12"/>
          </p:nvPr>
        </p:nvSpPr>
        <p:spPr/>
        <p:txBody>
          <a:bodyPr/>
          <a:lstStyle/>
          <a:p>
            <a:fld id="{E872ECD8-2D72-4EB1-90BF-B7129A01E2D7}" type="slidenum">
              <a:rPr lang="en-US"/>
              <a:pPr/>
              <a:t>‹#›</a:t>
            </a:fld>
            <a:endParaRPr lang="en-US"/>
          </a:p>
        </p:txBody>
      </p:sp>
    </p:spTree>
    <p:extLst>
      <p:ext uri="{BB962C8B-B14F-4D97-AF65-F5344CB8AC3E}">
        <p14:creationId xmlns:p14="http://schemas.microsoft.com/office/powerpoint/2010/main" val="375039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68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87"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1048688"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689"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4"/>
          <p:cNvSpPr>
            <a:spLocks noGrp="1"/>
          </p:cNvSpPr>
          <p:nvPr>
            <p:ph type="dt" sz="half" idx="10"/>
          </p:nvPr>
        </p:nvSpPr>
        <p:spPr/>
        <p:txBody>
          <a:bodyPr/>
          <a:lstStyle/>
          <a:p>
            <a:fld id="{98B07C21-DF13-48C7-A20C-386D95CF5297}" type="datetime1">
              <a:rPr lang="en-US" smtClean="0"/>
              <a:t>2/4/2024</a:t>
            </a:fld>
            <a:endParaRPr lang="en-US"/>
          </a:p>
        </p:txBody>
      </p:sp>
      <p:sp>
        <p:nvSpPr>
          <p:cNvPr id="1048691" name="Footer Placeholder 5"/>
          <p:cNvSpPr>
            <a:spLocks noGrp="1"/>
          </p:cNvSpPr>
          <p:nvPr>
            <p:ph type="ftr" sz="quarter" idx="11"/>
          </p:nvPr>
        </p:nvSpPr>
        <p:spPr/>
        <p:txBody>
          <a:bodyPr/>
          <a:lstStyle/>
          <a:p>
            <a:endParaRPr lang="en-US"/>
          </a:p>
        </p:txBody>
      </p:sp>
      <p:sp>
        <p:nvSpPr>
          <p:cNvPr id="1048692" name="Slide Number Placeholder 6"/>
          <p:cNvSpPr>
            <a:spLocks noGrp="1"/>
          </p:cNvSpPr>
          <p:nvPr>
            <p:ph type="sldNum" sz="quarter" idx="12"/>
          </p:nvPr>
        </p:nvSpPr>
        <p:spPr/>
        <p:txBody>
          <a:bodyPr/>
          <a:lstStyle/>
          <a:p>
            <a:fld id="{0F02FCE7-E60B-4AB4-93A7-EA35125EBB7E}" type="slidenum">
              <a:rPr lang="en-US"/>
              <a:pPr/>
              <a:t>‹#›</a:t>
            </a:fld>
            <a:endParaRPr lang="en-US"/>
          </a:p>
        </p:txBody>
      </p:sp>
    </p:spTree>
    <p:extLst>
      <p:ext uri="{BB962C8B-B14F-4D97-AF65-F5344CB8AC3E}">
        <p14:creationId xmlns:p14="http://schemas.microsoft.com/office/powerpoint/2010/main" val="91147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4"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45"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46"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47"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1048648"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1048649"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48650" name="Date Placeholder 4"/>
          <p:cNvSpPr>
            <a:spLocks noGrp="1"/>
          </p:cNvSpPr>
          <p:nvPr>
            <p:ph type="dt" sz="half" idx="10"/>
          </p:nvPr>
        </p:nvSpPr>
        <p:spPr/>
        <p:txBody>
          <a:bodyPr/>
          <a:lstStyle/>
          <a:p>
            <a:fld id="{E5F83461-1311-40D5-BF10-2CC5254BF5EE}" type="datetime1">
              <a:rPr lang="en-US" smtClean="0"/>
              <a:t>2/4/2024</a:t>
            </a:fld>
            <a:endParaRPr lang="en-US"/>
          </a:p>
        </p:txBody>
      </p:sp>
      <p:sp>
        <p:nvSpPr>
          <p:cNvPr id="1048651" name="Footer Placeholder 5"/>
          <p:cNvSpPr>
            <a:spLocks noGrp="1"/>
          </p:cNvSpPr>
          <p:nvPr>
            <p:ph type="ftr" sz="quarter" idx="11"/>
          </p:nvPr>
        </p:nvSpPr>
        <p:spPr>
          <a:xfrm>
            <a:off x="914400" y="6172200"/>
            <a:ext cx="3886200" cy="457200"/>
          </a:xfrm>
        </p:spPr>
        <p:txBody>
          <a:bodyPr/>
          <a:lstStyle/>
          <a:p>
            <a:endParaRPr lang="en-US"/>
          </a:p>
        </p:txBody>
      </p:sp>
      <p:sp>
        <p:nvSpPr>
          <p:cNvPr id="1048652" name="Slide Number Placeholder 6"/>
          <p:cNvSpPr>
            <a:spLocks noGrp="1"/>
          </p:cNvSpPr>
          <p:nvPr>
            <p:ph type="sldNum" sz="quarter" idx="12"/>
          </p:nvPr>
        </p:nvSpPr>
        <p:spPr>
          <a:xfrm>
            <a:off x="146050" y="6208713"/>
            <a:ext cx="457200" cy="457200"/>
          </a:xfrm>
        </p:spPr>
        <p:txBody>
          <a:bodyPr/>
          <a:lstStyle/>
          <a:p>
            <a:fld id="{072E6F8F-77F3-49D3-92DB-54C5A5D7EE3C}" type="slidenum">
              <a:rPr lang="en-US"/>
              <a:pPr/>
              <a:t>‹#›</a:t>
            </a:fld>
            <a:endParaRPr lang="en-US"/>
          </a:p>
        </p:txBody>
      </p:sp>
    </p:spTree>
    <p:extLst>
      <p:ext uri="{BB962C8B-B14F-4D97-AF65-F5344CB8AC3E}">
        <p14:creationId xmlns:p14="http://schemas.microsoft.com/office/powerpoint/2010/main" val="77513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p>
        </p:txBody>
      </p:sp>
      <p:sp>
        <p:nvSpPr>
          <p:cNvPr id="104865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13"/>
          <p:cNvSpPr>
            <a:spLocks noGrp="1"/>
          </p:cNvSpPr>
          <p:nvPr>
            <p:ph type="dt" sz="half" idx="10"/>
          </p:nvPr>
        </p:nvSpPr>
        <p:spPr/>
        <p:txBody>
          <a:bodyPr/>
          <a:lstStyle/>
          <a:p>
            <a:fld id="{47BD0336-F2EA-448C-AA72-85367C130D30}" type="datetime1">
              <a:rPr lang="en-US" smtClean="0"/>
              <a:t>2/4/2024</a:t>
            </a:fld>
            <a:endParaRPr lang="en-US"/>
          </a:p>
        </p:txBody>
      </p:sp>
      <p:sp>
        <p:nvSpPr>
          <p:cNvPr id="1048656" name="Footer Placeholder 2"/>
          <p:cNvSpPr>
            <a:spLocks noGrp="1"/>
          </p:cNvSpPr>
          <p:nvPr>
            <p:ph type="ftr" sz="quarter" idx="11"/>
          </p:nvPr>
        </p:nvSpPr>
        <p:spPr/>
        <p:txBody>
          <a:bodyPr/>
          <a:lstStyle/>
          <a:p>
            <a:endParaRPr lang="en-US"/>
          </a:p>
        </p:txBody>
      </p:sp>
      <p:sp>
        <p:nvSpPr>
          <p:cNvPr id="1048657" name="Slide Number Placeholder 22"/>
          <p:cNvSpPr>
            <a:spLocks noGrp="1"/>
          </p:cNvSpPr>
          <p:nvPr>
            <p:ph type="sldNum" sz="quarter" idx="12"/>
          </p:nvPr>
        </p:nvSpPr>
        <p:spPr/>
        <p:txBody>
          <a:bodyPr/>
          <a:lstStyle/>
          <a:p>
            <a:fld id="{4ABED7A0-3F6B-46DF-823D-1CE0DBD63021}" type="slidenum">
              <a:rPr lang="en-US"/>
              <a:pPr/>
              <a:t>‹#›</a:t>
            </a:fld>
            <a:endParaRPr lang="en-US"/>
          </a:p>
        </p:txBody>
      </p:sp>
    </p:spTree>
    <p:extLst>
      <p:ext uri="{BB962C8B-B14F-4D97-AF65-F5344CB8AC3E}">
        <p14:creationId xmlns:p14="http://schemas.microsoft.com/office/powerpoint/2010/main" val="174310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1048640"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13"/>
          <p:cNvSpPr>
            <a:spLocks noGrp="1"/>
          </p:cNvSpPr>
          <p:nvPr>
            <p:ph type="dt" sz="half" idx="10"/>
          </p:nvPr>
        </p:nvSpPr>
        <p:spPr/>
        <p:txBody>
          <a:bodyPr/>
          <a:lstStyle/>
          <a:p>
            <a:fld id="{C2D123D7-DE7D-4CFE-90C8-D54711B10DDC}" type="datetime1">
              <a:rPr lang="en-US" smtClean="0"/>
              <a:t>2/4/2024</a:t>
            </a:fld>
            <a:endParaRPr lang="en-US"/>
          </a:p>
        </p:txBody>
      </p:sp>
      <p:sp>
        <p:nvSpPr>
          <p:cNvPr id="1048642" name="Footer Placeholder 2"/>
          <p:cNvSpPr>
            <a:spLocks noGrp="1"/>
          </p:cNvSpPr>
          <p:nvPr>
            <p:ph type="ftr" sz="quarter" idx="11"/>
          </p:nvPr>
        </p:nvSpPr>
        <p:spPr/>
        <p:txBody>
          <a:bodyPr/>
          <a:lstStyle/>
          <a:p>
            <a:endParaRPr lang="en-US"/>
          </a:p>
        </p:txBody>
      </p:sp>
      <p:sp>
        <p:nvSpPr>
          <p:cNvPr id="1048643" name="Slide Number Placeholder 22"/>
          <p:cNvSpPr>
            <a:spLocks noGrp="1"/>
          </p:cNvSpPr>
          <p:nvPr>
            <p:ph type="sldNum" sz="quarter" idx="12"/>
          </p:nvPr>
        </p:nvSpPr>
        <p:spPr/>
        <p:txBody>
          <a:bodyPr/>
          <a:lstStyle/>
          <a:p>
            <a:fld id="{AA76FB47-3F90-442C-8F17-A1D13EE19593}" type="slidenum">
              <a:rPr lang="en-US"/>
              <a:pPr/>
              <a:t>‹#›</a:t>
            </a:fld>
            <a:endParaRPr lang="en-US"/>
          </a:p>
        </p:txBody>
      </p:sp>
    </p:spTree>
    <p:extLst>
      <p:ext uri="{BB962C8B-B14F-4D97-AF65-F5344CB8AC3E}">
        <p14:creationId xmlns:p14="http://schemas.microsoft.com/office/powerpoint/2010/main" val="118017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299600-1D07-4A2E-9B7A-46C34DC3D9A7}" type="datetime1">
              <a:rPr lang="en-US" smtClean="0"/>
              <a:t>2/4/2024</a:t>
            </a:fld>
            <a:endParaRPr lang="en-US"/>
          </a:p>
        </p:txBody>
      </p:sp>
      <p:sp>
        <p:nvSpPr>
          <p:cNvPr id="6" name="Holder 6"/>
          <p:cNvSpPr>
            <a:spLocks noGrp="1"/>
          </p:cNvSpPr>
          <p:nvPr>
            <p:ph type="sldNum" sz="quarter" idx="7"/>
          </p:nvPr>
        </p:nvSpPr>
        <p:spPr>
          <a:xfrm>
            <a:off x="216217" y="6167582"/>
            <a:ext cx="182879" cy="184666"/>
          </a:xfrm>
        </p:spPr>
        <p:txBody>
          <a:bodyPr lIns="0" tIns="0" rIns="0" bIns="0"/>
          <a:lstStyle>
            <a:lvl1pPr>
              <a:defRPr sz="1200" b="0" i="0">
                <a:solidFill>
                  <a:schemeClr val="bg1"/>
                </a:solidFill>
                <a:latin typeface="Franklin Gothic Medium"/>
                <a:cs typeface="Franklin Gothic Medium"/>
              </a:defRPr>
            </a:lvl1pPr>
          </a:lstStyle>
          <a:p>
            <a:pPr marL="38100">
              <a:spcBef>
                <a:spcPts val="5"/>
              </a:spcBef>
            </a:pPr>
            <a:endParaRPr lang="en-IN" spc="15" dirty="0"/>
          </a:p>
        </p:txBody>
      </p:sp>
      <p:sp>
        <p:nvSpPr>
          <p:cNvPr id="8" name="TextBox 7">
            <a:extLst>
              <a:ext uri="{FF2B5EF4-FFF2-40B4-BE49-F238E27FC236}">
                <a16:creationId xmlns:a16="http://schemas.microsoft.com/office/drawing/2014/main" id="{E02A5FE5-0020-99CA-BEAF-77B7D18C8264}"/>
              </a:ext>
            </a:extLst>
          </p:cNvPr>
          <p:cNvSpPr txBox="1"/>
          <p:nvPr userDrawn="1"/>
        </p:nvSpPr>
        <p:spPr>
          <a:xfrm>
            <a:off x="208596" y="6029082"/>
            <a:ext cx="381000" cy="646331"/>
          </a:xfrm>
          <a:prstGeom prst="rect">
            <a:avLst/>
          </a:prstGeom>
          <a:noFill/>
        </p:spPr>
        <p:txBody>
          <a:bodyPr wrap="square">
            <a:spAutoFit/>
          </a:bodyPr>
          <a:lstStyle/>
          <a:p>
            <a:fld id="{81D60167-4931-47E6-BA6A-407CBD079E47}" type="slidenum">
              <a:rPr lang="en-IN" sz="1800" spc="15" smtClean="0">
                <a:latin typeface="Times New Roman" panose="02020603050405020304" pitchFamily="18" charset="0"/>
                <a:cs typeface="Times New Roman" panose="02020603050405020304" pitchFamily="18" charset="0"/>
              </a:rPr>
              <a:pPr/>
              <a:t>‹#›</a:t>
            </a:fld>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F2E5C0B-68A3-4431-BBDC-3F74C3819D2B}" type="datetime1">
              <a:rPr lang="en-US" smtClean="0"/>
              <a:t>2/4/2024</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506F74F-DD45-40F9-9009-02D2AED1E54C}" type="datetime1">
              <a:rPr lang="en-US" smtClean="0"/>
              <a:t>2/4/2024</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DE63C79-F5BE-44F6-A0F8-900608D151AF}" type="datetime1">
              <a:rPr lang="en-US" smtClean="0"/>
              <a:t>2/4/2024</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629"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630"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1"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2"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3"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4"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35"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48636" name="Date Placeholder 27"/>
          <p:cNvSpPr>
            <a:spLocks noGrp="1"/>
          </p:cNvSpPr>
          <p:nvPr>
            <p:ph type="dt" sz="half" idx="10"/>
          </p:nvPr>
        </p:nvSpPr>
        <p:spPr/>
        <p:txBody>
          <a:bodyPr/>
          <a:lstStyle/>
          <a:p>
            <a:fld id="{2AC898FA-E901-418D-814C-A029A3EAD1DA}" type="datetime1">
              <a:rPr lang="en-US" smtClean="0"/>
              <a:t>2/4/2024</a:t>
            </a:fld>
            <a:endParaRPr lang="en-US"/>
          </a:p>
        </p:txBody>
      </p:sp>
      <p:sp>
        <p:nvSpPr>
          <p:cNvPr id="1048637" name="Footer Placeholder 16"/>
          <p:cNvSpPr>
            <a:spLocks noGrp="1"/>
          </p:cNvSpPr>
          <p:nvPr>
            <p:ph type="ftr" sz="quarter" idx="11"/>
          </p:nvPr>
        </p:nvSpPr>
        <p:spPr/>
        <p:txBody>
          <a:bodyPr/>
          <a:lstStyle/>
          <a:p>
            <a:endParaRPr lang="en-US"/>
          </a:p>
        </p:txBody>
      </p:sp>
      <p:sp>
        <p:nvSpPr>
          <p:cNvPr id="1048638" name="Slide Number Placeholder 28"/>
          <p:cNvSpPr>
            <a:spLocks noGrp="1"/>
          </p:cNvSpPr>
          <p:nvPr>
            <p:ph type="sldNum" sz="quarter" idx="12"/>
          </p:nvPr>
        </p:nvSpPr>
        <p:spPr/>
        <p:txBody>
          <a:bodyPr/>
          <a:lstStyle>
            <a:lvl1pPr>
              <a:defRPr sz="1400" smtClean="0">
                <a:solidFill>
                  <a:srgbClr val="FFFFFF"/>
                </a:solidFill>
              </a:defRPr>
            </a:lvl1pPr>
          </a:lstStyle>
          <a:p>
            <a:fld id="{BADD89DD-81C4-4E6B-AFEA-7492BED30D44}" type="slidenum">
              <a:rPr lang="en-US"/>
              <a:pPr/>
              <a:t>‹#›</a:t>
            </a:fld>
            <a:endParaRPr lang="en-US"/>
          </a:p>
        </p:txBody>
      </p:sp>
    </p:spTree>
    <p:extLst>
      <p:ext uri="{BB962C8B-B14F-4D97-AF65-F5344CB8AC3E}">
        <p14:creationId xmlns:p14="http://schemas.microsoft.com/office/powerpoint/2010/main" val="14424910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a:t>Click to edit Master title style</a:t>
            </a:r>
          </a:p>
        </p:txBody>
      </p:sp>
      <p:sp>
        <p:nvSpPr>
          <p:cNvPr id="1048584"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13"/>
          <p:cNvSpPr>
            <a:spLocks noGrp="1"/>
          </p:cNvSpPr>
          <p:nvPr>
            <p:ph type="dt" sz="half" idx="10"/>
          </p:nvPr>
        </p:nvSpPr>
        <p:spPr/>
        <p:txBody>
          <a:bodyPr/>
          <a:lstStyle/>
          <a:p>
            <a:fld id="{4AF37DD1-79E4-40B9-87F8-50897680AE73}" type="datetime1">
              <a:rPr lang="en-US" smtClean="0"/>
              <a:t>2/4/2024</a:t>
            </a:fld>
            <a:endParaRPr lang="en-US"/>
          </a:p>
        </p:txBody>
      </p:sp>
      <p:sp>
        <p:nvSpPr>
          <p:cNvPr id="1048586" name="Footer Placeholder 2"/>
          <p:cNvSpPr>
            <a:spLocks noGrp="1"/>
          </p:cNvSpPr>
          <p:nvPr>
            <p:ph type="ftr" sz="quarter" idx="11"/>
          </p:nvPr>
        </p:nvSpPr>
        <p:spPr/>
        <p:txBody>
          <a:bodyPr/>
          <a:lstStyle/>
          <a:p>
            <a:endParaRPr lang="en-US"/>
          </a:p>
        </p:txBody>
      </p:sp>
      <p:sp>
        <p:nvSpPr>
          <p:cNvPr id="1048587" name="Slide Number Placeholder 22"/>
          <p:cNvSpPr>
            <a:spLocks noGrp="1"/>
          </p:cNvSpPr>
          <p:nvPr>
            <p:ph type="sldNum" sz="quarter" idx="12"/>
          </p:nvPr>
        </p:nvSpPr>
        <p:spPr>
          <a:xfrm>
            <a:off x="146050" y="6247246"/>
            <a:ext cx="426605" cy="457200"/>
          </a:xfrm>
        </p:spPr>
        <p:txBody>
          <a:bodyPr/>
          <a:lstStyle>
            <a:lvl1pPr>
              <a:defRPr sz="1600"/>
            </a:lvl1pPr>
          </a:lstStyle>
          <a:p>
            <a:fld id="{E24E1BA5-2B3A-4BA0-82C4-250B1E03B99C}" type="slidenum">
              <a:rPr lang="en-US" smtClean="0"/>
              <a:pPr/>
              <a:t>‹#›</a:t>
            </a:fld>
            <a:endParaRPr lang="en-US" dirty="0"/>
          </a:p>
        </p:txBody>
      </p:sp>
    </p:spTree>
    <p:extLst>
      <p:ext uri="{BB962C8B-B14F-4D97-AF65-F5344CB8AC3E}">
        <p14:creationId xmlns:p14="http://schemas.microsoft.com/office/powerpoint/2010/main" val="6160243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58"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659"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0"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1"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2"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3"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1048664"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65" name="Date Placeholder 3"/>
          <p:cNvSpPr>
            <a:spLocks noGrp="1"/>
          </p:cNvSpPr>
          <p:nvPr>
            <p:ph type="dt" sz="half" idx="10"/>
          </p:nvPr>
        </p:nvSpPr>
        <p:spPr/>
        <p:txBody>
          <a:bodyPr/>
          <a:lstStyle/>
          <a:p>
            <a:fld id="{287AA14B-E27F-4883-839B-7E5EEB5C6778}" type="datetime1">
              <a:rPr lang="en-US" smtClean="0"/>
              <a:t>2/4/2024</a:t>
            </a:fld>
            <a:endParaRPr lang="en-US"/>
          </a:p>
        </p:txBody>
      </p:sp>
      <p:sp>
        <p:nvSpPr>
          <p:cNvPr id="1048666" name="Footer Placeholder 4"/>
          <p:cNvSpPr>
            <a:spLocks noGrp="1"/>
          </p:cNvSpPr>
          <p:nvPr>
            <p:ph type="ftr" sz="quarter" idx="11"/>
          </p:nvPr>
        </p:nvSpPr>
        <p:spPr>
          <a:xfrm>
            <a:off x="800100" y="6172200"/>
            <a:ext cx="4000500" cy="457200"/>
          </a:xfrm>
        </p:spPr>
        <p:txBody>
          <a:bodyPr/>
          <a:lstStyle/>
          <a:p>
            <a:endParaRPr lang="en-US"/>
          </a:p>
        </p:txBody>
      </p:sp>
      <p:sp>
        <p:nvSpPr>
          <p:cNvPr id="1048667" name="Slide Number Placeholder 5"/>
          <p:cNvSpPr>
            <a:spLocks noGrp="1"/>
          </p:cNvSpPr>
          <p:nvPr>
            <p:ph type="sldNum" sz="quarter" idx="12"/>
          </p:nvPr>
        </p:nvSpPr>
        <p:spPr>
          <a:xfrm>
            <a:off x="146050" y="6208713"/>
            <a:ext cx="457200" cy="457200"/>
          </a:xfrm>
        </p:spPr>
        <p:txBody>
          <a:bodyPr/>
          <a:lstStyle/>
          <a:p>
            <a:fld id="{C4ED520F-C50B-47BE-919C-C536996A22A7}" type="slidenum">
              <a:rPr lang="en-US"/>
              <a:pPr/>
              <a:t>‹#›</a:t>
            </a:fld>
            <a:endParaRPr lang="en-US"/>
          </a:p>
        </p:txBody>
      </p:sp>
    </p:spTree>
    <p:extLst>
      <p:ext uri="{BB962C8B-B14F-4D97-AF65-F5344CB8AC3E}">
        <p14:creationId xmlns:p14="http://schemas.microsoft.com/office/powerpoint/2010/main" val="225305686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a:t>Click to edit Master title style</a:t>
            </a:r>
          </a:p>
        </p:txBody>
      </p:sp>
      <p:sp>
        <p:nvSpPr>
          <p:cNvPr id="104866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Date Placeholder 13"/>
          <p:cNvSpPr>
            <a:spLocks noGrp="1"/>
          </p:cNvSpPr>
          <p:nvPr>
            <p:ph type="dt" sz="half" idx="10"/>
          </p:nvPr>
        </p:nvSpPr>
        <p:spPr/>
        <p:txBody>
          <a:bodyPr/>
          <a:lstStyle/>
          <a:p>
            <a:fld id="{DD711099-C816-48C8-98B8-A742DEDB4C55}" type="datetime1">
              <a:rPr lang="en-US" smtClean="0"/>
              <a:t>2/4/2024</a:t>
            </a:fld>
            <a:endParaRPr lang="en-US"/>
          </a:p>
        </p:txBody>
      </p:sp>
      <p:sp>
        <p:nvSpPr>
          <p:cNvPr id="1048672" name="Footer Placeholder 2"/>
          <p:cNvSpPr>
            <a:spLocks noGrp="1"/>
          </p:cNvSpPr>
          <p:nvPr>
            <p:ph type="ftr" sz="quarter" idx="11"/>
          </p:nvPr>
        </p:nvSpPr>
        <p:spPr/>
        <p:txBody>
          <a:bodyPr/>
          <a:lstStyle/>
          <a:p>
            <a:endParaRPr lang="en-US"/>
          </a:p>
        </p:txBody>
      </p:sp>
      <p:sp>
        <p:nvSpPr>
          <p:cNvPr id="1048673" name="Slide Number Placeholder 22"/>
          <p:cNvSpPr>
            <a:spLocks noGrp="1"/>
          </p:cNvSpPr>
          <p:nvPr>
            <p:ph type="sldNum" sz="quarter" idx="12"/>
          </p:nvPr>
        </p:nvSpPr>
        <p:spPr/>
        <p:txBody>
          <a:bodyPr/>
          <a:lstStyle/>
          <a:p>
            <a:fld id="{57776205-8481-4410-854E-4E65F0EAD3D5}" type="slidenum">
              <a:rPr lang="en-US"/>
              <a:pPr/>
              <a:t>‹#›</a:t>
            </a:fld>
            <a:endParaRPr lang="en-US"/>
          </a:p>
        </p:txBody>
      </p:sp>
    </p:spTree>
    <p:extLst>
      <p:ext uri="{BB962C8B-B14F-4D97-AF65-F5344CB8AC3E}">
        <p14:creationId xmlns:p14="http://schemas.microsoft.com/office/powerpoint/2010/main" val="3794913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1437" y="71501"/>
            <a:ext cx="9011285" cy="6696075"/>
          </a:xfrm>
          <a:custGeom>
            <a:avLst/>
            <a:gdLst/>
            <a:ahLst/>
            <a:cxnLst/>
            <a:rect l="l" t="t" r="r" b="b"/>
            <a:pathLst>
              <a:path w="9011285" h="6696075">
                <a:moveTo>
                  <a:pt x="0" y="329946"/>
                </a:moveTo>
                <a:lnTo>
                  <a:pt x="3578" y="281184"/>
                </a:lnTo>
                <a:lnTo>
                  <a:pt x="13973" y="234645"/>
                </a:lnTo>
                <a:lnTo>
                  <a:pt x="30674" y="190840"/>
                </a:lnTo>
                <a:lnTo>
                  <a:pt x="53171" y="150277"/>
                </a:lnTo>
                <a:lnTo>
                  <a:pt x="80954" y="113468"/>
                </a:lnTo>
                <a:lnTo>
                  <a:pt x="113510" y="80923"/>
                </a:lnTo>
                <a:lnTo>
                  <a:pt x="150331" y="53151"/>
                </a:lnTo>
                <a:lnTo>
                  <a:pt x="190906" y="30662"/>
                </a:lnTo>
                <a:lnTo>
                  <a:pt x="234724" y="13967"/>
                </a:lnTo>
                <a:lnTo>
                  <a:pt x="281274" y="3576"/>
                </a:lnTo>
                <a:lnTo>
                  <a:pt x="330047" y="0"/>
                </a:lnTo>
                <a:lnTo>
                  <a:pt x="8680640" y="0"/>
                </a:lnTo>
                <a:lnTo>
                  <a:pt x="8729405" y="3576"/>
                </a:lnTo>
                <a:lnTo>
                  <a:pt x="8775951" y="13967"/>
                </a:lnTo>
                <a:lnTo>
                  <a:pt x="8819769" y="30662"/>
                </a:lnTo>
                <a:lnTo>
                  <a:pt x="8860346" y="53151"/>
                </a:lnTo>
                <a:lnTo>
                  <a:pt x="8897172" y="80923"/>
                </a:lnTo>
                <a:lnTo>
                  <a:pt x="8929735" y="113468"/>
                </a:lnTo>
                <a:lnTo>
                  <a:pt x="8957524" y="150277"/>
                </a:lnTo>
                <a:lnTo>
                  <a:pt x="8980027" y="190840"/>
                </a:lnTo>
                <a:lnTo>
                  <a:pt x="8996734" y="234645"/>
                </a:lnTo>
                <a:lnTo>
                  <a:pt x="9007133" y="281184"/>
                </a:lnTo>
                <a:lnTo>
                  <a:pt x="9010713" y="329946"/>
                </a:lnTo>
                <a:lnTo>
                  <a:pt x="9010713" y="6365963"/>
                </a:lnTo>
                <a:lnTo>
                  <a:pt x="9007133" y="6414736"/>
                </a:lnTo>
                <a:lnTo>
                  <a:pt x="8996734" y="6461287"/>
                </a:lnTo>
                <a:lnTo>
                  <a:pt x="8980027" y="6505105"/>
                </a:lnTo>
                <a:lnTo>
                  <a:pt x="8957524" y="6545679"/>
                </a:lnTo>
                <a:lnTo>
                  <a:pt x="8929735" y="6582501"/>
                </a:lnTo>
                <a:lnTo>
                  <a:pt x="8897172" y="6615058"/>
                </a:lnTo>
                <a:lnTo>
                  <a:pt x="8860346" y="6642840"/>
                </a:lnTo>
                <a:lnTo>
                  <a:pt x="8819769" y="6665337"/>
                </a:lnTo>
                <a:lnTo>
                  <a:pt x="8775951" y="6682038"/>
                </a:lnTo>
                <a:lnTo>
                  <a:pt x="8729405" y="6692434"/>
                </a:lnTo>
                <a:lnTo>
                  <a:pt x="8680640" y="6696012"/>
                </a:lnTo>
                <a:lnTo>
                  <a:pt x="330047" y="6696012"/>
                </a:lnTo>
                <a:lnTo>
                  <a:pt x="281274" y="6692434"/>
                </a:lnTo>
                <a:lnTo>
                  <a:pt x="234724" y="6682038"/>
                </a:lnTo>
                <a:lnTo>
                  <a:pt x="190906" y="6665337"/>
                </a:lnTo>
                <a:lnTo>
                  <a:pt x="150331" y="6642840"/>
                </a:lnTo>
                <a:lnTo>
                  <a:pt x="113510" y="6615058"/>
                </a:lnTo>
                <a:lnTo>
                  <a:pt x="80954" y="6582501"/>
                </a:lnTo>
                <a:lnTo>
                  <a:pt x="53171" y="6545679"/>
                </a:lnTo>
                <a:lnTo>
                  <a:pt x="30674" y="6505105"/>
                </a:lnTo>
                <a:lnTo>
                  <a:pt x="13973" y="6461287"/>
                </a:lnTo>
                <a:lnTo>
                  <a:pt x="3578" y="6414736"/>
                </a:lnTo>
                <a:lnTo>
                  <a:pt x="0" y="6365963"/>
                </a:lnTo>
                <a:lnTo>
                  <a:pt x="0" y="329946"/>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307657" y="13969"/>
            <a:ext cx="7999095" cy="1191260"/>
          </a:xfrm>
          <a:prstGeom prst="rect">
            <a:avLst/>
          </a:prstGeom>
        </p:spPr>
        <p:txBody>
          <a:bodyPr wrap="square" lIns="0" tIns="0" rIns="0" bIns="0">
            <a:spAutoFit/>
          </a:bodyPr>
          <a:lstStyle>
            <a:lvl1pPr>
              <a:defRPr sz="3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45452" y="1254686"/>
            <a:ext cx="8253095" cy="2400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87190B5A-1C94-4967-9F67-BE48BC8540A8}" type="datetime1">
              <a:rPr lang="en-US" smtClean="0"/>
              <a:t>2/4/2024</a:t>
            </a:fld>
            <a:endParaRPr lang="en-US"/>
          </a:p>
        </p:txBody>
      </p:sp>
      <p:sp>
        <p:nvSpPr>
          <p:cNvPr id="6" name="Holder 6"/>
          <p:cNvSpPr>
            <a:spLocks noGrp="1"/>
          </p:cNvSpPr>
          <p:nvPr>
            <p:ph type="sldNum" sz="quarter" idx="7"/>
          </p:nvPr>
        </p:nvSpPr>
        <p:spPr>
          <a:xfrm>
            <a:off x="279717" y="6333704"/>
            <a:ext cx="182879" cy="231140"/>
          </a:xfrm>
          <a:prstGeom prst="rect">
            <a:avLst/>
          </a:prstGeom>
        </p:spPr>
        <p:txBody>
          <a:bodyPr wrap="square" lIns="0" tIns="0" rIns="0" bIns="0">
            <a:spAutoFit/>
          </a:bodyPr>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577"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57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4857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fld id="{39611FC8-A88B-4F10-9BB8-B1EB10A2D5ED}" type="datetime1">
              <a:rPr lang="en-US" smtClean="0"/>
              <a:t>2/4/2024</a:t>
            </a:fld>
            <a:endParaRPr lang="en-US"/>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endParaRPr lang="en-US"/>
          </a:p>
        </p:txBody>
      </p:sp>
      <p:sp>
        <p:nvSpPr>
          <p:cNvPr id="1048582"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fld id="{CEAC9AEA-22CE-4FC0-819B-58CD2AEA48F2}" type="slidenum">
              <a:rPr lang="en-US"/>
              <a:pPr/>
              <a:t>‹#›</a:t>
            </a:fld>
            <a:endParaRPr lang="en-US"/>
          </a:p>
        </p:txBody>
      </p:sp>
    </p:spTree>
    <p:extLst>
      <p:ext uri="{BB962C8B-B14F-4D97-AF65-F5344CB8AC3E}">
        <p14:creationId xmlns:p14="http://schemas.microsoft.com/office/powerpoint/2010/main" val="26389295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457200" y="457200"/>
            <a:ext cx="8458200" cy="609600"/>
          </a:xfrm>
        </p:spPr>
        <p:txBody>
          <a:bodyPr>
            <a:normAutofit fontScale="90000"/>
          </a:bodyPr>
          <a:lstStyle/>
          <a:p>
            <a:pPr fontAlgn="auto">
              <a:spcAft>
                <a:spcPts val="0"/>
              </a:spcAft>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1048606" name="Content Placeholder 4"/>
          <p:cNvSpPr>
            <a:spLocks noGrp="1"/>
          </p:cNvSpPr>
          <p:nvPr>
            <p:ph sz="quarter" idx="1"/>
          </p:nvPr>
        </p:nvSpPr>
        <p:spPr>
          <a:xfrm>
            <a:off x="211301" y="1693327"/>
            <a:ext cx="8845550" cy="4707473"/>
          </a:xfrm>
        </p:spPr>
        <p:txBody>
          <a:bodyPr>
            <a:normAutofit fontScale="92500" lnSpcReduction="10000"/>
          </a:bodyPr>
          <a:lstStyle/>
          <a:p>
            <a:pPr marL="274320" indent="-274320" algn="ctr" fontAlgn="auto">
              <a:spcBef>
                <a:spcPts val="580"/>
              </a:spcBef>
              <a:spcAft>
                <a:spcPts val="0"/>
              </a:spcAft>
              <a:buNone/>
            </a:pPr>
            <a:r>
              <a:rPr lang="en-IN" sz="2400" b="1" dirty="0">
                <a:solidFill>
                  <a:schemeClr val="tx1">
                    <a:lumMod val="95000"/>
                    <a:lumOff val="5000"/>
                  </a:schemeClr>
                </a:solidFill>
                <a:latin typeface="Times New Roman" pitchFamily="18" charset="0"/>
                <a:cs typeface="Times New Roman" pitchFamily="18" charset="0"/>
              </a:rPr>
              <a:t>Title : IOT BASED MOBILE APPLICATION  FOR  GARBAGE MONTORING SYSTEM</a:t>
            </a:r>
          </a:p>
          <a:p>
            <a:pPr marL="274320" indent="-274320" algn="l" fontAlgn="auto">
              <a:spcBef>
                <a:spcPts val="580"/>
              </a:spcBef>
              <a:spcAft>
                <a:spcPts val="0"/>
              </a:spcAft>
              <a:buNone/>
            </a:pPr>
            <a:endParaRPr lang="en-IN" sz="2400" b="1"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pPr>
            <a:r>
              <a:rPr lang="en-IN" sz="2400" b="1" dirty="0">
                <a:solidFill>
                  <a:schemeClr val="tx1">
                    <a:lumMod val="95000"/>
                    <a:lumOff val="5000"/>
                  </a:schemeClr>
                </a:solidFill>
                <a:latin typeface="Times New Roman" pitchFamily="18" charset="0"/>
                <a:cs typeface="Times New Roman" pitchFamily="18" charset="0"/>
              </a:rPr>
              <a:t>Domain: Internet of Things</a:t>
            </a:r>
          </a:p>
          <a:p>
            <a:pPr marL="0" indent="0" fontAlgn="auto">
              <a:spcBef>
                <a:spcPts val="580"/>
              </a:spcBef>
              <a:spcAft>
                <a:spcPts val="0"/>
              </a:spcAft>
              <a:buNone/>
            </a:pPr>
            <a:endParaRPr lang="en-IN" sz="24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pPr>
            <a:r>
              <a:rPr lang="en-IN" sz="2400" b="1" dirty="0">
                <a:solidFill>
                  <a:schemeClr val="tx1">
                    <a:lumMod val="95000"/>
                    <a:lumOff val="5000"/>
                  </a:schemeClr>
                </a:solidFill>
                <a:latin typeface="Times New Roman" pitchFamily="18" charset="0"/>
                <a:cs typeface="Times New Roman" pitchFamily="18" charset="0"/>
              </a:rPr>
              <a:t>Team</a:t>
            </a:r>
            <a:r>
              <a:rPr lang="en-IN" sz="2400" dirty="0">
                <a:solidFill>
                  <a:schemeClr val="tx1">
                    <a:lumMod val="95000"/>
                    <a:lumOff val="5000"/>
                  </a:schemeClr>
                </a:solidFill>
                <a:latin typeface="Times New Roman" pitchFamily="18" charset="0"/>
                <a:cs typeface="Times New Roman" pitchFamily="18" charset="0"/>
              </a:rPr>
              <a:t> </a:t>
            </a:r>
            <a:r>
              <a:rPr lang="en-IN" sz="2400" b="1" dirty="0">
                <a:solidFill>
                  <a:schemeClr val="tx1">
                    <a:lumMod val="95000"/>
                    <a:lumOff val="5000"/>
                  </a:schemeClr>
                </a:solidFill>
                <a:latin typeface="Times New Roman" pitchFamily="18" charset="0"/>
                <a:cs typeface="Times New Roman" pitchFamily="18" charset="0"/>
              </a:rPr>
              <a:t>Number: 05</a:t>
            </a:r>
            <a:endParaRPr lang="en-IN" sz="2400" dirty="0">
              <a:solidFill>
                <a:schemeClr val="tx1">
                  <a:lumMod val="95000"/>
                  <a:lumOff val="5000"/>
                </a:schemeClr>
              </a:solidFill>
              <a:latin typeface="Times New Roman" pitchFamily="18" charset="0"/>
              <a:cs typeface="Times New Roman" pitchFamily="18" charset="0"/>
            </a:endParaRPr>
          </a:p>
          <a:p>
            <a:pPr fontAlgn="auto">
              <a:spcBef>
                <a:spcPts val="580"/>
              </a:spcBef>
              <a:spcAft>
                <a:spcPts val="0"/>
              </a:spcAft>
            </a:pPr>
            <a:endParaRPr lang="en-IN" sz="24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pPr>
            <a:r>
              <a:rPr lang="en-IN" sz="2400" b="1" dirty="0">
                <a:solidFill>
                  <a:schemeClr val="tx1">
                    <a:lumMod val="95000"/>
                    <a:lumOff val="5000"/>
                  </a:schemeClr>
                </a:solidFill>
                <a:latin typeface="Times New Roman" pitchFamily="18" charset="0"/>
                <a:cs typeface="Times New Roman" pitchFamily="18" charset="0"/>
              </a:rPr>
              <a:t>Team Member(s):  </a:t>
            </a:r>
            <a:r>
              <a:rPr lang="en-IN" sz="2400" dirty="0">
                <a:solidFill>
                  <a:schemeClr val="tx1">
                    <a:lumMod val="95000"/>
                    <a:lumOff val="5000"/>
                  </a:schemeClr>
                </a:solidFill>
                <a:latin typeface="Times New Roman" pitchFamily="18" charset="0"/>
                <a:cs typeface="Times New Roman" pitchFamily="18" charset="0"/>
              </a:rPr>
              <a:t>DHARANISH S     - 727621BCS020</a:t>
            </a:r>
          </a:p>
          <a:p>
            <a:pPr marL="274320" indent="-274320" fontAlgn="auto">
              <a:spcBef>
                <a:spcPts val="580"/>
              </a:spcBef>
              <a:spcAft>
                <a:spcPts val="0"/>
              </a:spcAft>
              <a:buFont typeface="Wingdings 2"/>
              <a:buNone/>
            </a:pPr>
            <a:r>
              <a:rPr lang="en-IN" sz="2400" dirty="0">
                <a:solidFill>
                  <a:schemeClr val="tx1">
                    <a:lumMod val="95000"/>
                    <a:lumOff val="5000"/>
                  </a:schemeClr>
                </a:solidFill>
                <a:latin typeface="Times New Roman" pitchFamily="18" charset="0"/>
                <a:cs typeface="Times New Roman" pitchFamily="18" charset="0"/>
              </a:rPr>
              <a:t>                                 </a:t>
            </a:r>
            <a:r>
              <a:rPr lang="en-IN" sz="2400">
                <a:solidFill>
                  <a:schemeClr val="tx1">
                    <a:lumMod val="95000"/>
                    <a:lumOff val="5000"/>
                  </a:schemeClr>
                </a:solidFill>
                <a:latin typeface="Times New Roman" pitchFamily="18" charset="0"/>
                <a:cs typeface="Times New Roman" pitchFamily="18" charset="0"/>
              </a:rPr>
              <a:t>KARTHICK RAM S </a:t>
            </a:r>
            <a:r>
              <a:rPr lang="en-IN" sz="2400" dirty="0">
                <a:solidFill>
                  <a:schemeClr val="tx1">
                    <a:lumMod val="95000"/>
                    <a:lumOff val="5000"/>
                  </a:schemeClr>
                </a:solidFill>
                <a:latin typeface="Times New Roman" pitchFamily="18" charset="0"/>
                <a:cs typeface="Times New Roman" pitchFamily="18" charset="0"/>
              </a:rPr>
              <a:t>- 727621BCS022</a:t>
            </a:r>
          </a:p>
          <a:p>
            <a:pPr marL="274320" indent="-274320" fontAlgn="auto">
              <a:spcBef>
                <a:spcPts val="580"/>
              </a:spcBef>
              <a:spcAft>
                <a:spcPts val="0"/>
              </a:spcAft>
              <a:buFont typeface="Wingdings 2"/>
              <a:buNone/>
            </a:pPr>
            <a:r>
              <a:rPr lang="en-IN" sz="2400" dirty="0">
                <a:solidFill>
                  <a:schemeClr val="tx1">
                    <a:lumMod val="95000"/>
                    <a:lumOff val="5000"/>
                  </a:schemeClr>
                </a:solidFill>
                <a:latin typeface="Times New Roman" pitchFamily="18" charset="0"/>
                <a:cs typeface="Times New Roman" pitchFamily="18" charset="0"/>
              </a:rPr>
              <a:t>                                 HARIHARAN V    - 727621BCS040</a:t>
            </a:r>
          </a:p>
          <a:p>
            <a:pPr marL="274320" indent="-274320" fontAlgn="auto">
              <a:spcBef>
                <a:spcPts val="580"/>
              </a:spcBef>
              <a:spcAft>
                <a:spcPts val="0"/>
              </a:spcAft>
              <a:buFont typeface="Wingdings 2"/>
              <a:buNone/>
            </a:pP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pPr>
            <a:r>
              <a:rPr lang="en-IN" sz="2400" b="1" dirty="0">
                <a:solidFill>
                  <a:schemeClr val="tx1">
                    <a:lumMod val="95000"/>
                    <a:lumOff val="5000"/>
                  </a:schemeClr>
                </a:solidFill>
                <a:latin typeface="Times New Roman" pitchFamily="18" charset="0"/>
                <a:cs typeface="Times New Roman" pitchFamily="18" charset="0"/>
              </a:rPr>
              <a:t>Faculty Supervisor: </a:t>
            </a:r>
            <a:r>
              <a:rPr lang="en-IN" sz="2400" dirty="0" err="1">
                <a:solidFill>
                  <a:schemeClr val="tx1">
                    <a:lumMod val="95000"/>
                    <a:lumOff val="5000"/>
                  </a:schemeClr>
                </a:solidFill>
                <a:latin typeface="Times New Roman" pitchFamily="18" charset="0"/>
                <a:cs typeface="Times New Roman" pitchFamily="18" charset="0"/>
              </a:rPr>
              <a:t>Ms.R.Bharathi</a:t>
            </a:r>
            <a:r>
              <a:rPr lang="en-IN" sz="2400" dirty="0">
                <a:solidFill>
                  <a:schemeClr val="tx1">
                    <a:lumMod val="95000"/>
                    <a:lumOff val="5000"/>
                  </a:schemeClr>
                </a:solidFill>
                <a:latin typeface="Times New Roman" pitchFamily="18" charset="0"/>
                <a:cs typeface="Times New Roman" pitchFamily="18" charset="0"/>
              </a:rPr>
              <a:t>  AP/CSE</a:t>
            </a:r>
            <a:endParaRPr lang="en-IN" sz="2000" dirty="0">
              <a:solidFill>
                <a:schemeClr val="tx1">
                  <a:lumMod val="95000"/>
                  <a:lumOff val="5000"/>
                </a:schemeClr>
              </a:solidFill>
              <a:latin typeface="Times New Roman" pitchFamily="18" charset="0"/>
              <a:cs typeface="Times New Roman" pitchFamily="18" charset="0"/>
            </a:endParaRPr>
          </a:p>
          <a:p>
            <a:pPr lvl="8">
              <a:buFontTx/>
              <a:buNone/>
            </a:pPr>
            <a:r>
              <a:rPr lang="en-IN" sz="2000" dirty="0">
                <a:solidFill>
                  <a:schemeClr val="tx1">
                    <a:lumMod val="95000"/>
                    <a:lumOff val="5000"/>
                  </a:schemeClr>
                </a:solidFill>
                <a:latin typeface="Times New Roman" pitchFamily="18" charset="0"/>
                <a:cs typeface="Times New Roman" pitchFamily="18" charset="0"/>
              </a:rPr>
              <a:t>                                                </a:t>
            </a:r>
            <a:r>
              <a:rPr lang="en-IN" sz="2000" b="1" dirty="0">
                <a:solidFill>
                  <a:schemeClr val="tx1">
                    <a:lumMod val="95000"/>
                    <a:lumOff val="5000"/>
                  </a:schemeClr>
                </a:solidFill>
                <a:latin typeface="Times New Roman" pitchFamily="18" charset="0"/>
                <a:cs typeface="Times New Roman" pitchFamily="18" charset="0"/>
              </a:rPr>
              <a:t>Date: </a:t>
            </a:r>
            <a:r>
              <a:rPr lang="en-IN" sz="2000" dirty="0">
                <a:solidFill>
                  <a:schemeClr val="tx1">
                    <a:lumMod val="95000"/>
                    <a:lumOff val="5000"/>
                  </a:schemeClr>
                </a:solidFill>
                <a:latin typeface="Times New Roman" pitchFamily="18" charset="0"/>
                <a:cs typeface="Times New Roman" pitchFamily="18" charset="0"/>
              </a:rPr>
              <a:t>19.05.2023</a:t>
            </a:r>
          </a:p>
        </p:txBody>
      </p:sp>
      <p:sp>
        <p:nvSpPr>
          <p:cNvPr id="1048607" name="Rectangle 5"/>
          <p:cNvSpPr/>
          <p:nvPr/>
        </p:nvSpPr>
        <p:spPr>
          <a:xfrm>
            <a:off x="304800" y="152400"/>
            <a:ext cx="8534400" cy="1323439"/>
          </a:xfrm>
          <a:prstGeom prst="rect">
            <a:avLst/>
          </a:prstGeom>
        </p:spPr>
        <p:txBody>
          <a:bodyPr>
            <a:spAutoFit/>
          </a:bodyPr>
          <a:lstStyle/>
          <a:p>
            <a:pPr algn="r" fontAlgn="auto">
              <a:spcBef>
                <a:spcPts val="0"/>
              </a:spcBef>
              <a:spcAft>
                <a:spcPts val="0"/>
              </a:spcAft>
            </a:pPr>
            <a:r>
              <a:rPr lang="en-IN" sz="2000" b="1" dirty="0" err="1">
                <a:solidFill>
                  <a:schemeClr val="tx1">
                    <a:lumMod val="95000"/>
                    <a:lumOff val="5000"/>
                  </a:schemeClr>
                </a:solidFill>
                <a:latin typeface="Times New Roman" pitchFamily="18" charset="0"/>
                <a:cs typeface="Times New Roman" pitchFamily="18" charset="0"/>
              </a:rPr>
              <a:t>Dr.Mahalingam</a:t>
            </a:r>
            <a:r>
              <a:rPr lang="en-IN" sz="2000" b="1" dirty="0">
                <a:solidFill>
                  <a:schemeClr val="tx1">
                    <a:lumMod val="95000"/>
                    <a:lumOff val="5000"/>
                  </a:schemeClr>
                </a:solidFill>
                <a:latin typeface="Times New Roman" pitchFamily="18" charset="0"/>
                <a:cs typeface="Times New Roman" pitchFamily="18" charset="0"/>
              </a:rPr>
              <a:t> College of Engineering &amp; Technology</a:t>
            </a:r>
          </a:p>
          <a:p>
            <a:pPr algn="ctr" fontAlgn="auto">
              <a:spcBef>
                <a:spcPts val="0"/>
              </a:spcBef>
              <a:spcAft>
                <a:spcPts val="0"/>
              </a:spcAft>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US" sz="2000" b="1" dirty="0">
                <a:solidFill>
                  <a:schemeClr val="tx1">
                    <a:lumMod val="95000"/>
                    <a:lumOff val="5000"/>
                  </a:schemeClr>
                </a:solidFill>
                <a:latin typeface="Times New Roman" pitchFamily="18" charset="0"/>
                <a:cs typeface="Times New Roman" pitchFamily="18" charset="0"/>
              </a:rPr>
              <a:t>19CSPN6401 &amp; Mini - Project</a:t>
            </a:r>
            <a:endParaRPr lang="en-IN" sz="2000" b="1" dirty="0">
              <a:solidFill>
                <a:schemeClr val="tx1">
                  <a:lumMod val="95000"/>
                  <a:lumOff val="5000"/>
                </a:schemeClr>
              </a:solidFill>
              <a:latin typeface="Times New Roman" pitchFamily="18" charset="0"/>
              <a:cs typeface="Times New Roman" pitchFamily="18" charset="0"/>
            </a:endParaRPr>
          </a:p>
          <a:p>
            <a:pPr algn="ctr" fontAlgn="auto">
              <a:spcBef>
                <a:spcPts val="0"/>
              </a:spcBef>
              <a:spcAft>
                <a:spcPts val="0"/>
              </a:spcAft>
            </a:pPr>
            <a:r>
              <a:rPr lang="en-IN" sz="2000" b="1" dirty="0">
                <a:solidFill>
                  <a:schemeClr val="tx1">
                    <a:lumMod val="95000"/>
                    <a:lumOff val="5000"/>
                  </a:schemeClr>
                </a:solidFill>
                <a:latin typeface="Times New Roman" pitchFamily="18" charset="0"/>
                <a:cs typeface="Times New Roman" pitchFamily="18" charset="0"/>
              </a:rPr>
              <a:t>                                       Final  Review </a:t>
            </a:r>
            <a:endParaRPr lang="en-IN" sz="2000" dirty="0">
              <a:latin typeface="+mn-lt"/>
              <a:cs typeface="+mn-cs"/>
            </a:endParaRPr>
          </a:p>
        </p:txBody>
      </p:sp>
      <p:pic>
        <p:nvPicPr>
          <p:cNvPr id="2097152" name="Picture 7" descr="C:\Users\STAFFS\Desktop\MCET LOGO NEW_1 (1).jpg"/>
          <p:cNvPicPr>
            <a:picLocks/>
          </p:cNvPicPr>
          <p:nvPr/>
        </p:nvPicPr>
        <p:blipFill>
          <a:blip r:embed="rId2" cstate="print"/>
          <a:srcRect/>
          <a:stretch>
            <a:fillRect/>
          </a:stretch>
        </p:blipFill>
        <p:spPr bwMode="auto">
          <a:xfrm>
            <a:off x="320040" y="239712"/>
            <a:ext cx="2118360" cy="1131888"/>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D435532-47C5-C347-82AB-AEC449B7AD48}"/>
                  </a:ext>
                </a:extLst>
              </p14:cNvPr>
              <p14:cNvContentPartPr/>
              <p14:nvPr/>
            </p14:nvContentPartPr>
            <p14:xfrm>
              <a:off x="-2527390" y="5250108"/>
              <a:ext cx="360" cy="360"/>
            </p14:xfrm>
          </p:contentPart>
        </mc:Choice>
        <mc:Fallback xmlns="">
          <p:pic>
            <p:nvPicPr>
              <p:cNvPr id="2" name="Ink 1">
                <a:extLst>
                  <a:ext uri="{FF2B5EF4-FFF2-40B4-BE49-F238E27FC236}">
                    <a16:creationId xmlns:a16="http://schemas.microsoft.com/office/drawing/2014/main" id="{7D435532-47C5-C347-82AB-AEC449B7AD48}"/>
                  </a:ext>
                </a:extLst>
              </p:cNvPr>
              <p:cNvPicPr/>
              <p:nvPr/>
            </p:nvPicPr>
            <p:blipFill>
              <a:blip r:embed="rId4"/>
              <a:stretch>
                <a:fillRect/>
              </a:stretch>
            </p:blipFill>
            <p:spPr>
              <a:xfrm>
                <a:off x="-2536030" y="5241468"/>
                <a:ext cx="18000" cy="18000"/>
              </a:xfrm>
              <a:prstGeom prst="rect">
                <a:avLst/>
              </a:prstGeom>
            </p:spPr>
          </p:pic>
        </mc:Fallback>
      </mc:AlternateContent>
      <p:sp>
        <p:nvSpPr>
          <p:cNvPr id="3" name="Slide Number Placeholder 2">
            <a:extLst>
              <a:ext uri="{FF2B5EF4-FFF2-40B4-BE49-F238E27FC236}">
                <a16:creationId xmlns:a16="http://schemas.microsoft.com/office/drawing/2014/main" id="{D0F3D3DC-91DD-EC76-77DA-508F5FECEE93}"/>
              </a:ext>
            </a:extLst>
          </p:cNvPr>
          <p:cNvSpPr>
            <a:spLocks noGrp="1"/>
          </p:cNvSpPr>
          <p:nvPr>
            <p:ph type="sldNum" sz="quarter" idx="7"/>
          </p:nvPr>
        </p:nvSpPr>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1</a:t>
            </a:fld>
            <a:endParaRPr lang="en-IN" spc="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DECE-A867-BDD5-A972-8B1331850805}"/>
              </a:ext>
            </a:extLst>
          </p:cNvPr>
          <p:cNvSpPr>
            <a:spLocks noGrp="1"/>
          </p:cNvSpPr>
          <p:nvPr>
            <p:ph type="title"/>
          </p:nvPr>
        </p:nvSpPr>
        <p:spPr>
          <a:xfrm>
            <a:off x="434656" y="427703"/>
            <a:ext cx="7999095" cy="1169551"/>
          </a:xfrm>
        </p:spPr>
        <p:txBody>
          <a:bodyPr/>
          <a:lstStyle/>
          <a:p>
            <a:pPr algn="ctr"/>
            <a:r>
              <a:rPr lang="en-IN" b="0" dirty="0"/>
              <a:t>Block diagram </a:t>
            </a:r>
            <a:br>
              <a:rPr lang="en-IN" b="0" dirty="0"/>
            </a:br>
            <a:endParaRPr lang="en-IN" b="0" dirty="0"/>
          </a:p>
        </p:txBody>
      </p:sp>
      <p:sp>
        <p:nvSpPr>
          <p:cNvPr id="3" name="Text Placeholder 2">
            <a:extLst>
              <a:ext uri="{FF2B5EF4-FFF2-40B4-BE49-F238E27FC236}">
                <a16:creationId xmlns:a16="http://schemas.microsoft.com/office/drawing/2014/main" id="{BD114D68-752F-F5EA-64A1-7101268F35AB}"/>
              </a:ext>
            </a:extLst>
          </p:cNvPr>
          <p:cNvSpPr>
            <a:spLocks noGrp="1"/>
          </p:cNvSpPr>
          <p:nvPr>
            <p:ph type="body" idx="1"/>
          </p:nvPr>
        </p:nvSpPr>
        <p:spPr>
          <a:xfrm>
            <a:off x="434656" y="1434525"/>
            <a:ext cx="8253095" cy="276999"/>
          </a:xfrm>
        </p:spPr>
        <p:txBody>
          <a:bodyPr/>
          <a:lstStyle/>
          <a:p>
            <a:r>
              <a:rPr lang="en-IN" dirty="0"/>
              <a:t>.</a:t>
            </a:r>
          </a:p>
        </p:txBody>
      </p:sp>
      <p:sp>
        <p:nvSpPr>
          <p:cNvPr id="4" name="Slide Number Placeholder 3">
            <a:extLst>
              <a:ext uri="{FF2B5EF4-FFF2-40B4-BE49-F238E27FC236}">
                <a16:creationId xmlns:a16="http://schemas.microsoft.com/office/drawing/2014/main" id="{37F6F864-EDB8-F729-BBCA-0C6209DEE840}"/>
              </a:ext>
            </a:extLst>
          </p:cNvPr>
          <p:cNvSpPr>
            <a:spLocks noGrp="1"/>
          </p:cNvSpPr>
          <p:nvPr>
            <p:ph type="sldNum" sz="quarter" idx="7"/>
          </p:nvPr>
        </p:nvSpPr>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10</a:t>
            </a:fld>
            <a:endParaRPr lang="en-IN" spc="15" dirty="0"/>
          </a:p>
        </p:txBody>
      </p:sp>
      <p:pic>
        <p:nvPicPr>
          <p:cNvPr id="7" name="Picture 6">
            <a:extLst>
              <a:ext uri="{FF2B5EF4-FFF2-40B4-BE49-F238E27FC236}">
                <a16:creationId xmlns:a16="http://schemas.microsoft.com/office/drawing/2014/main" id="{35220259-99AC-A7F1-13DA-CA35D28BB905}"/>
              </a:ext>
            </a:extLst>
          </p:cNvPr>
          <p:cNvPicPr>
            <a:picLocks noChangeAspect="1"/>
          </p:cNvPicPr>
          <p:nvPr/>
        </p:nvPicPr>
        <p:blipFill>
          <a:blip r:embed="rId2"/>
          <a:stretch>
            <a:fillRect/>
          </a:stretch>
        </p:blipFill>
        <p:spPr>
          <a:xfrm>
            <a:off x="883600" y="1600200"/>
            <a:ext cx="7376799" cy="4243024"/>
          </a:xfrm>
          <a:prstGeom prst="rect">
            <a:avLst/>
          </a:prstGeom>
        </p:spPr>
      </p:pic>
    </p:spTree>
    <p:extLst>
      <p:ext uri="{BB962C8B-B14F-4D97-AF65-F5344CB8AC3E}">
        <p14:creationId xmlns:p14="http://schemas.microsoft.com/office/powerpoint/2010/main" val="141404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0"/>
            <a:ext cx="7999095" cy="685800"/>
          </a:xfrm>
        </p:spPr>
        <p:txBody>
          <a:bodyPr/>
          <a:lstStyle/>
          <a:p>
            <a:pPr algn="ctr"/>
            <a:r>
              <a:rPr lang="en-IN" sz="3600" b="0" spc="-5" dirty="0">
                <a:latin typeface="Times New Roman"/>
                <a:cs typeface="Times New Roman"/>
              </a:rPr>
              <a:t>Hardware</a:t>
            </a:r>
            <a:r>
              <a:rPr lang="en-IN" sz="3600" b="0" spc="170" dirty="0">
                <a:latin typeface="Times New Roman"/>
                <a:cs typeface="Times New Roman"/>
              </a:rPr>
              <a:t> </a:t>
            </a:r>
            <a:r>
              <a:rPr lang="en-IN" sz="3600" b="0" spc="5" dirty="0">
                <a:latin typeface="Times New Roman"/>
                <a:cs typeface="Times New Roman"/>
              </a:rPr>
              <a:t>/</a:t>
            </a:r>
            <a:r>
              <a:rPr lang="en-IN" sz="3600" b="0" spc="40" dirty="0">
                <a:latin typeface="Times New Roman"/>
                <a:cs typeface="Times New Roman"/>
              </a:rPr>
              <a:t> </a:t>
            </a:r>
            <a:r>
              <a:rPr lang="en-IN" sz="3600" b="0" spc="-10" dirty="0">
                <a:latin typeface="Times New Roman"/>
                <a:cs typeface="Times New Roman"/>
              </a:rPr>
              <a:t>Software</a:t>
            </a:r>
            <a:r>
              <a:rPr lang="en-IN" sz="3600" b="0" spc="245" dirty="0">
                <a:latin typeface="Times New Roman"/>
                <a:cs typeface="Times New Roman"/>
              </a:rPr>
              <a:t> </a:t>
            </a:r>
            <a:r>
              <a:rPr lang="en-IN" sz="3600" b="0" dirty="0">
                <a:latin typeface="Times New Roman"/>
                <a:cs typeface="Times New Roman"/>
              </a:rPr>
              <a:t>Requirements</a:t>
            </a:r>
            <a:br>
              <a:rPr lang="en-IN" sz="4000" dirty="0">
                <a:latin typeface="Times New Roman"/>
                <a:cs typeface="Times New Roman"/>
              </a:rPr>
            </a:br>
            <a:endParaRPr lang="en-IN" dirty="0"/>
          </a:p>
        </p:txBody>
      </p:sp>
      <p:sp>
        <p:nvSpPr>
          <p:cNvPr id="3" name="Text Placeholder 2">
            <a:extLst>
              <a:ext uri="{FF2B5EF4-FFF2-40B4-BE49-F238E27FC236}">
                <a16:creationId xmlns:a16="http://schemas.microsoft.com/office/drawing/2014/main" id="{7C2908AD-32E1-9252-9294-4CBF5F576D93}"/>
              </a:ext>
            </a:extLst>
          </p:cNvPr>
          <p:cNvSpPr>
            <a:spLocks noGrp="1"/>
          </p:cNvSpPr>
          <p:nvPr>
            <p:ph type="body" idx="1"/>
          </p:nvPr>
        </p:nvSpPr>
        <p:spPr>
          <a:xfrm>
            <a:off x="304800" y="1371600"/>
            <a:ext cx="8253095" cy="3877985"/>
          </a:xfrm>
        </p:spPr>
        <p:txBody>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Hardware Requirements:</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285750" indent="-285750" algn="l">
              <a:buClr>
                <a:schemeClr val="accent6">
                  <a:lumMod val="50000"/>
                </a:schemeClr>
              </a:buClr>
              <a:buSzPct val="15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Node MCU</a:t>
            </a:r>
            <a:endParaRPr lang="en-US" sz="2000" i="0" dirty="0">
              <a:solidFill>
                <a:srgbClr val="000000"/>
              </a:solidFill>
              <a:effectLst/>
              <a:latin typeface="Times New Roman" panose="02020603050405020304" pitchFamily="18" charset="0"/>
              <a:cs typeface="Times New Roman" panose="02020603050405020304" pitchFamily="18" charset="0"/>
            </a:endParaRPr>
          </a:p>
          <a:p>
            <a:pPr marL="285750" indent="-285750" algn="l">
              <a:buClr>
                <a:schemeClr val="accent6">
                  <a:lumMod val="50000"/>
                </a:schemeClr>
              </a:buClr>
              <a:buSzPct val="150000"/>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Ultra Sonic</a:t>
            </a:r>
            <a:r>
              <a:rPr lang="en-US" sz="2000" b="0" i="0" dirty="0">
                <a:solidFill>
                  <a:srgbClr val="000000"/>
                </a:solidFill>
                <a:effectLst/>
                <a:latin typeface="Times New Roman" panose="02020603050405020304" pitchFamily="18" charset="0"/>
                <a:cs typeface="Times New Roman" panose="02020603050405020304" pitchFamily="18" charset="0"/>
              </a:rPr>
              <a:t> Sensor</a:t>
            </a:r>
          </a:p>
          <a:p>
            <a:pPr marL="285750" indent="-285750" algn="l">
              <a:buClr>
                <a:schemeClr val="accent6">
                  <a:lumMod val="50000"/>
                </a:schemeClr>
              </a:buClr>
              <a:buSzPct val="1500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LED</a:t>
            </a:r>
          </a:p>
          <a:p>
            <a:pPr marL="285750" indent="-285750" algn="l">
              <a:buClr>
                <a:schemeClr val="accent6">
                  <a:lumMod val="50000"/>
                </a:schemeClr>
              </a:buClr>
              <a:buSzPct val="1500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Resistors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Software Requirements:</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Blynk app</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r>
              <a:rPr lang="en-IN" sz="2000" i="0" dirty="0">
                <a:solidFill>
                  <a:srgbClr val="000000"/>
                </a:solidFill>
                <a:effectLst/>
                <a:latin typeface="Times New Roman" panose="02020603050405020304" pitchFamily="18" charset="0"/>
                <a:cs typeface="Times New Roman" panose="02020603050405020304" pitchFamily="18" charset="0"/>
              </a:rPr>
              <a:t>Arduino IDE</a:t>
            </a:r>
          </a:p>
        </p:txBody>
      </p:sp>
      <p:sp>
        <p:nvSpPr>
          <p:cNvPr id="4" name="Slide Number Placeholder 3">
            <a:extLst>
              <a:ext uri="{FF2B5EF4-FFF2-40B4-BE49-F238E27FC236}">
                <a16:creationId xmlns:a16="http://schemas.microsoft.com/office/drawing/2014/main" id="{25980485-E40E-D9D2-1FA5-C9D77B65A2AD}"/>
              </a:ext>
            </a:extLst>
          </p:cNvPr>
          <p:cNvSpPr>
            <a:spLocks noGrp="1"/>
          </p:cNvSpPr>
          <p:nvPr>
            <p:ph type="sldNum" sz="quarter" idx="7"/>
          </p:nvPr>
        </p:nvSpPr>
        <p:spPr>
          <a:xfrm>
            <a:off x="578465" y="6287418"/>
            <a:ext cx="182879" cy="184666"/>
          </a:xfrm>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11</a:t>
            </a:fld>
            <a:endParaRPr lang="en-IN" spc="15" dirty="0"/>
          </a:p>
        </p:txBody>
      </p:sp>
    </p:spTree>
    <p:extLst>
      <p:ext uri="{BB962C8B-B14F-4D97-AF65-F5344CB8AC3E}">
        <p14:creationId xmlns:p14="http://schemas.microsoft.com/office/powerpoint/2010/main" val="403581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436D-7CEB-03BA-3F25-45680D2656D1}"/>
              </a:ext>
            </a:extLst>
          </p:cNvPr>
          <p:cNvSpPr>
            <a:spLocks noGrp="1"/>
          </p:cNvSpPr>
          <p:nvPr>
            <p:ph type="title"/>
          </p:nvPr>
        </p:nvSpPr>
        <p:spPr>
          <a:xfrm>
            <a:off x="307657" y="-278419"/>
            <a:ext cx="7999095" cy="1169551"/>
          </a:xfrm>
        </p:spPr>
        <p:txBody>
          <a:bodyPr anchor="ctr"/>
          <a:lstStyle/>
          <a:p>
            <a:pPr algn="ctr"/>
            <a:br>
              <a:rPr lang="en-IN" dirty="0"/>
            </a:br>
            <a:r>
              <a:rPr lang="en-US" dirty="0"/>
              <a:t>Components Used</a:t>
            </a:r>
          </a:p>
        </p:txBody>
      </p:sp>
      <p:sp>
        <p:nvSpPr>
          <p:cNvPr id="3" name="Text Placeholder 2">
            <a:extLst>
              <a:ext uri="{FF2B5EF4-FFF2-40B4-BE49-F238E27FC236}">
                <a16:creationId xmlns:a16="http://schemas.microsoft.com/office/drawing/2014/main" id="{FC1F103D-B309-6CD7-A018-FCDBB6E7FE1E}"/>
              </a:ext>
            </a:extLst>
          </p:cNvPr>
          <p:cNvSpPr>
            <a:spLocks noGrp="1"/>
          </p:cNvSpPr>
          <p:nvPr>
            <p:ph type="body" idx="1"/>
          </p:nvPr>
        </p:nvSpPr>
        <p:spPr>
          <a:xfrm>
            <a:off x="445452" y="1254686"/>
            <a:ext cx="8253095" cy="2769989"/>
          </a:xfrm>
        </p:spPr>
        <p:txBody>
          <a:bodyPr/>
          <a:lstStyle/>
          <a:p>
            <a:r>
              <a:rPr lang="en-IN" b="1" i="0" dirty="0" err="1">
                <a:solidFill>
                  <a:srgbClr val="303030"/>
                </a:solidFill>
                <a:effectLst/>
                <a:latin typeface="-apple-system"/>
              </a:rPr>
              <a:t>NodeMCU</a:t>
            </a:r>
            <a:r>
              <a:rPr lang="en-IN" b="1" i="0" dirty="0">
                <a:solidFill>
                  <a:srgbClr val="303030"/>
                </a:solidFill>
                <a:effectLst/>
                <a:latin typeface="-apple-system"/>
              </a:rPr>
              <a:t> ESP8266</a:t>
            </a:r>
          </a:p>
          <a:p>
            <a:endParaRPr lang="en-IN" b="0" i="0" dirty="0">
              <a:solidFill>
                <a:srgbClr val="303030"/>
              </a:solidFill>
              <a:effectLst/>
              <a:latin typeface="-apple-system"/>
            </a:endParaRPr>
          </a:p>
          <a:p>
            <a:pPr marL="285750" indent="-285750">
              <a:buFont typeface="Arial" panose="020B0604020202020204" pitchFamily="34" charset="0"/>
              <a:buChar char="•"/>
            </a:pPr>
            <a:r>
              <a:rPr lang="en-IN" b="0" i="0" dirty="0" err="1">
                <a:solidFill>
                  <a:srgbClr val="303030"/>
                </a:solidFill>
                <a:effectLst/>
                <a:latin typeface="-apple-system"/>
              </a:rPr>
              <a:t>NodeMCU</a:t>
            </a:r>
            <a:r>
              <a:rPr lang="en-IN" b="0" i="0" dirty="0">
                <a:solidFill>
                  <a:srgbClr val="303030"/>
                </a:solidFill>
                <a:effectLst/>
                <a:latin typeface="-apple-system"/>
              </a:rPr>
              <a:t> is an open-source </a:t>
            </a:r>
            <a:r>
              <a:rPr lang="en-IN" b="0" i="0" dirty="0" err="1">
                <a:solidFill>
                  <a:srgbClr val="303030"/>
                </a:solidFill>
                <a:effectLst/>
                <a:latin typeface="-apple-system"/>
              </a:rPr>
              <a:t>Lua</a:t>
            </a:r>
            <a:r>
              <a:rPr lang="en-IN" b="0" i="0" dirty="0">
                <a:solidFill>
                  <a:srgbClr val="303030"/>
                </a:solidFill>
                <a:effectLst/>
                <a:latin typeface="-apple-system"/>
              </a:rPr>
              <a:t> based firmware and </a:t>
            </a:r>
            <a:r>
              <a:rPr lang="en-IN" b="1" i="0" dirty="0">
                <a:solidFill>
                  <a:srgbClr val="303030"/>
                </a:solidFill>
                <a:effectLst/>
                <a:latin typeface="-apple-system"/>
              </a:rPr>
              <a:t>development board</a:t>
            </a:r>
            <a:r>
              <a:rPr lang="en-IN" b="0" i="0" dirty="0">
                <a:solidFill>
                  <a:srgbClr val="303030"/>
                </a:solidFill>
                <a:effectLst/>
                <a:latin typeface="-apple-system"/>
              </a:rPr>
              <a:t> specially targeted for </a:t>
            </a:r>
            <a:r>
              <a:rPr lang="en-IN" b="0" i="0" dirty="0" err="1">
                <a:solidFill>
                  <a:srgbClr val="303030"/>
                </a:solidFill>
                <a:effectLst/>
                <a:latin typeface="-apple-system"/>
              </a:rPr>
              <a:t>IoT</a:t>
            </a:r>
            <a:r>
              <a:rPr lang="en-IN" b="0" i="0" dirty="0">
                <a:solidFill>
                  <a:srgbClr val="303030"/>
                </a:solidFill>
                <a:effectLst/>
                <a:latin typeface="-apple-system"/>
              </a:rPr>
              <a:t> based Applications. It includes firmware that runs on the ESP8266 Wi-Fi </a:t>
            </a:r>
            <a:r>
              <a:rPr lang="en-IN" b="0" i="0" dirty="0" err="1">
                <a:solidFill>
                  <a:srgbClr val="303030"/>
                </a:solidFill>
                <a:effectLst/>
                <a:latin typeface="-apple-system"/>
              </a:rPr>
              <a:t>SoC</a:t>
            </a:r>
            <a:r>
              <a:rPr lang="en-IN" b="0" i="0" dirty="0">
                <a:solidFill>
                  <a:srgbClr val="303030"/>
                </a:solidFill>
                <a:effectLst/>
                <a:latin typeface="-apple-system"/>
              </a:rPr>
              <a:t> from </a:t>
            </a:r>
            <a:r>
              <a:rPr lang="en-IN" b="0" i="0" dirty="0" err="1">
                <a:solidFill>
                  <a:srgbClr val="303030"/>
                </a:solidFill>
                <a:effectLst/>
                <a:latin typeface="-apple-system"/>
              </a:rPr>
              <a:t>Espressif</a:t>
            </a:r>
            <a:r>
              <a:rPr lang="en-IN" b="0" i="0" dirty="0">
                <a:solidFill>
                  <a:srgbClr val="303030"/>
                </a:solidFill>
                <a:effectLst/>
                <a:latin typeface="-apple-system"/>
              </a:rPr>
              <a:t> Systems, and hardware which is based on the ESP-12 module.</a:t>
            </a:r>
          </a:p>
          <a:p>
            <a:endParaRPr lang="en-IN" dirty="0">
              <a:solidFill>
                <a:srgbClr val="303030"/>
              </a:solidFill>
              <a:latin typeface="-apple-system"/>
            </a:endParaRPr>
          </a:p>
          <a:p>
            <a:pPr marL="285750" indent="-285750">
              <a:buFont typeface="Arial" panose="020B0604020202020204" pitchFamily="34" charset="0"/>
              <a:buChar char="•"/>
            </a:pPr>
            <a:r>
              <a:rPr lang="en-IN" dirty="0">
                <a:solidFill>
                  <a:srgbClr val="303030"/>
                </a:solidFill>
                <a:latin typeface="-apple-system"/>
              </a:rPr>
              <a:t>The </a:t>
            </a:r>
            <a:r>
              <a:rPr lang="en-IN" dirty="0" err="1">
                <a:solidFill>
                  <a:srgbClr val="303030"/>
                </a:solidFill>
                <a:latin typeface="-apple-system"/>
              </a:rPr>
              <a:t>NodeMCU</a:t>
            </a:r>
            <a:r>
              <a:rPr lang="en-IN" dirty="0">
                <a:solidFill>
                  <a:srgbClr val="303030"/>
                </a:solidFill>
                <a:latin typeface="-apple-system"/>
              </a:rPr>
              <a:t> ESP8266 development board comes with the ESP-12E module containing the ESP8266 chip having </a:t>
            </a:r>
            <a:r>
              <a:rPr lang="en-IN" dirty="0" err="1">
                <a:solidFill>
                  <a:srgbClr val="303030"/>
                </a:solidFill>
                <a:latin typeface="-apple-system"/>
              </a:rPr>
              <a:t>Tensilica</a:t>
            </a:r>
            <a:r>
              <a:rPr lang="en-IN" dirty="0">
                <a:solidFill>
                  <a:srgbClr val="303030"/>
                </a:solidFill>
                <a:latin typeface="-apple-system"/>
              </a:rPr>
              <a:t> </a:t>
            </a:r>
            <a:r>
              <a:rPr lang="en-IN" dirty="0" err="1">
                <a:solidFill>
                  <a:srgbClr val="303030"/>
                </a:solidFill>
                <a:latin typeface="-apple-system"/>
              </a:rPr>
              <a:t>Xtensa</a:t>
            </a:r>
            <a:r>
              <a:rPr lang="en-IN" dirty="0">
                <a:solidFill>
                  <a:srgbClr val="303030"/>
                </a:solidFill>
                <a:latin typeface="-apple-system"/>
              </a:rPr>
              <a:t> 32-bit LX106 RISC microprocessor.</a:t>
            </a:r>
            <a:endParaRPr lang="en-US" dirty="0"/>
          </a:p>
        </p:txBody>
      </p:sp>
      <p:pic>
        <p:nvPicPr>
          <p:cNvPr id="5" name="Picture 5">
            <a:extLst>
              <a:ext uri="{FF2B5EF4-FFF2-40B4-BE49-F238E27FC236}">
                <a16:creationId xmlns:a16="http://schemas.microsoft.com/office/drawing/2014/main" id="{886E49C5-1ED3-9D77-202C-B4FAD820D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311" y="3803177"/>
            <a:ext cx="3401786" cy="2267858"/>
          </a:xfrm>
          <a:prstGeom prst="rect">
            <a:avLst/>
          </a:prstGeom>
        </p:spPr>
      </p:pic>
    </p:spTree>
    <p:extLst>
      <p:ext uri="{BB962C8B-B14F-4D97-AF65-F5344CB8AC3E}">
        <p14:creationId xmlns:p14="http://schemas.microsoft.com/office/powerpoint/2010/main" val="316469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6C555A-2210-BECC-2BC0-C23B68591895}"/>
              </a:ext>
            </a:extLst>
          </p:cNvPr>
          <p:cNvSpPr>
            <a:spLocks noGrp="1"/>
          </p:cNvSpPr>
          <p:nvPr>
            <p:ph type="body" idx="1"/>
          </p:nvPr>
        </p:nvSpPr>
        <p:spPr>
          <a:xfrm>
            <a:off x="445452" y="1205229"/>
            <a:ext cx="8253095" cy="1938992"/>
          </a:xfrm>
        </p:spPr>
        <p:txBody>
          <a:bodyPr/>
          <a:lstStyle/>
          <a:p>
            <a:endParaRPr lang="en-US" b="1" dirty="0"/>
          </a:p>
          <a:p>
            <a:r>
              <a:rPr lang="en-US" b="1" dirty="0"/>
              <a:t>Ultrasonic Sensor</a:t>
            </a:r>
            <a:endParaRPr lang="en-IN" b="1" dirty="0"/>
          </a:p>
          <a:p>
            <a:endParaRPr lang="en-US" b="1" dirty="0"/>
          </a:p>
          <a:p>
            <a:r>
              <a:rPr lang="en-US" dirty="0"/>
              <a:t>• Ultrasonic Sensor can measure the distance to a wide range of objects</a:t>
            </a:r>
          </a:p>
          <a:p>
            <a:r>
              <a:rPr lang="en-US" dirty="0"/>
              <a:t>regardless of shape, color or , surface texture</a:t>
            </a:r>
          </a:p>
          <a:p>
            <a:r>
              <a:rPr lang="en-US" dirty="0"/>
              <a:t>• Ultrasonic Sensor emit short, high-frequency sound pulses at regular</a:t>
            </a:r>
          </a:p>
          <a:p>
            <a:r>
              <a:rPr lang="en-US" dirty="0" err="1"/>
              <a:t>intervals.These</a:t>
            </a:r>
            <a:r>
              <a:rPr lang="en-US" dirty="0"/>
              <a:t> propagate in the air at the velocity of</a:t>
            </a:r>
            <a:r>
              <a:rPr lang="en-IN" dirty="0"/>
              <a:t> </a:t>
            </a:r>
            <a:r>
              <a:rPr lang="en-US" dirty="0"/>
              <a:t>sound</a:t>
            </a:r>
            <a:r>
              <a:rPr lang="en-IN" dirty="0"/>
              <a:t>.</a:t>
            </a:r>
            <a:endParaRPr lang="en-US" dirty="0"/>
          </a:p>
        </p:txBody>
      </p:sp>
      <p:sp>
        <p:nvSpPr>
          <p:cNvPr id="6" name="Title 1">
            <a:extLst>
              <a:ext uri="{FF2B5EF4-FFF2-40B4-BE49-F238E27FC236}">
                <a16:creationId xmlns:a16="http://schemas.microsoft.com/office/drawing/2014/main" id="{2D8C1606-1055-EC4C-3B18-8900BD6392AB}"/>
              </a:ext>
            </a:extLst>
          </p:cNvPr>
          <p:cNvSpPr txBox="1">
            <a:spLocks noGrp="1"/>
          </p:cNvSpPr>
          <p:nvPr>
            <p:ph type="title"/>
          </p:nvPr>
        </p:nvSpPr>
        <p:spPr>
          <a:prstGeom prst="rect">
            <a:avLst/>
          </a:prstGeom>
        </p:spPr>
        <p:txBody>
          <a:bodyPr wrap="square" lIns="0" tIns="0" rIns="0" bIns="0" anchor="ctr">
            <a:spAutoFit/>
          </a:bodyPr>
          <a:lstStyle>
            <a:lvl1pPr>
              <a:defRPr sz="3800" b="1" i="0">
                <a:solidFill>
                  <a:schemeClr val="tx1"/>
                </a:solidFill>
                <a:latin typeface="Times New Roman"/>
                <a:ea typeface="+mj-ea"/>
                <a:cs typeface="Times New Roman"/>
              </a:defRPr>
            </a:lvl1pPr>
          </a:lstStyle>
          <a:p>
            <a:pPr algn="ctr"/>
            <a:r>
              <a:rPr lang="en-US" kern="0" dirty="0"/>
              <a:t>Components Used</a:t>
            </a:r>
          </a:p>
        </p:txBody>
      </p:sp>
      <p:pic>
        <p:nvPicPr>
          <p:cNvPr id="7" name="Picture 7">
            <a:extLst>
              <a:ext uri="{FF2B5EF4-FFF2-40B4-BE49-F238E27FC236}">
                <a16:creationId xmlns:a16="http://schemas.microsoft.com/office/drawing/2014/main" id="{8616C4C0-D109-2B0E-800A-4749B57A2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091" y="3259363"/>
            <a:ext cx="4510225" cy="3000552"/>
          </a:xfrm>
          <a:prstGeom prst="rect">
            <a:avLst/>
          </a:prstGeom>
        </p:spPr>
      </p:pic>
    </p:spTree>
    <p:extLst>
      <p:ext uri="{BB962C8B-B14F-4D97-AF65-F5344CB8AC3E}">
        <p14:creationId xmlns:p14="http://schemas.microsoft.com/office/powerpoint/2010/main" val="237614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029A-5EF4-1AE7-40E3-23BDD2DE90DD}"/>
              </a:ext>
            </a:extLst>
          </p:cNvPr>
          <p:cNvSpPr>
            <a:spLocks noGrp="1"/>
          </p:cNvSpPr>
          <p:nvPr>
            <p:ph type="title"/>
          </p:nvPr>
        </p:nvSpPr>
        <p:spPr>
          <a:xfrm>
            <a:off x="307657" y="13969"/>
            <a:ext cx="7999095" cy="1169551"/>
          </a:xfrm>
        </p:spPr>
        <p:txBody>
          <a:bodyPr/>
          <a:lstStyle/>
          <a:p>
            <a:pPr algn="ctr"/>
            <a:br>
              <a:rPr lang="en-IN" dirty="0"/>
            </a:br>
            <a:r>
              <a:rPr lang="en-US" dirty="0"/>
              <a:t>Module(Ultrasonic Sensor)</a:t>
            </a:r>
          </a:p>
        </p:txBody>
      </p:sp>
      <p:pic>
        <p:nvPicPr>
          <p:cNvPr id="5" name="Picture 5">
            <a:extLst>
              <a:ext uri="{FF2B5EF4-FFF2-40B4-BE49-F238E27FC236}">
                <a16:creationId xmlns:a16="http://schemas.microsoft.com/office/drawing/2014/main" id="{92CA0F3C-DCD7-EE1C-F746-C88FE34AA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334" y="1752102"/>
            <a:ext cx="5920740" cy="3353796"/>
          </a:xfrm>
          <a:prstGeom prst="rect">
            <a:avLst/>
          </a:prstGeom>
        </p:spPr>
      </p:pic>
    </p:spTree>
    <p:extLst>
      <p:ext uri="{BB962C8B-B14F-4D97-AF65-F5344CB8AC3E}">
        <p14:creationId xmlns:p14="http://schemas.microsoft.com/office/powerpoint/2010/main" val="263186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9DC70D-9D64-E1A7-A9C9-0CEFA6889FDE}"/>
              </a:ext>
            </a:extLst>
          </p:cNvPr>
          <p:cNvSpPr>
            <a:spLocks noGrp="1"/>
          </p:cNvSpPr>
          <p:nvPr>
            <p:ph type="body" idx="1"/>
          </p:nvPr>
        </p:nvSpPr>
        <p:spPr>
          <a:xfrm>
            <a:off x="445452" y="1254686"/>
            <a:ext cx="8253095" cy="1661993"/>
          </a:xfrm>
        </p:spPr>
        <p:txBody>
          <a:bodyPr/>
          <a:lstStyle/>
          <a:p>
            <a:pPr marL="285750" indent="-285750">
              <a:buFont typeface="Arial" panose="020B0604020202020204" pitchFamily="34" charset="0"/>
              <a:buChar char="•"/>
            </a:pPr>
            <a:r>
              <a:rPr lang="en-IN" b="0" i="0" dirty="0">
                <a:solidFill>
                  <a:srgbClr val="202122"/>
                </a:solidFill>
                <a:effectLst/>
                <a:latin typeface="-apple-system"/>
              </a:rPr>
              <a:t>A </a:t>
            </a:r>
            <a:r>
              <a:rPr lang="en-IN" b="1" i="0" dirty="0">
                <a:solidFill>
                  <a:srgbClr val="202122"/>
                </a:solidFill>
                <a:effectLst/>
                <a:latin typeface="-apple-system"/>
              </a:rPr>
              <a:t>light-emitting diode</a:t>
            </a:r>
            <a:r>
              <a:rPr lang="en-IN" b="0" i="0" dirty="0">
                <a:solidFill>
                  <a:srgbClr val="202122"/>
                </a:solidFill>
                <a:effectLst/>
                <a:latin typeface="-apple-system"/>
              </a:rPr>
              <a:t> (</a:t>
            </a:r>
            <a:r>
              <a:rPr lang="en-IN" b="1" i="0" dirty="0">
                <a:solidFill>
                  <a:srgbClr val="202122"/>
                </a:solidFill>
                <a:effectLst/>
                <a:latin typeface="-apple-system"/>
              </a:rPr>
              <a:t>LED</a:t>
            </a:r>
            <a:r>
              <a:rPr lang="en-IN" b="0" i="0" dirty="0">
                <a:solidFill>
                  <a:srgbClr val="202122"/>
                </a:solidFill>
                <a:effectLst/>
                <a:latin typeface="-apple-system"/>
              </a:rPr>
              <a:t>) is a Semiconductor device that emits the light  when current flows through it. Electrons in the semiconductor recombine with  electron holes, releasing energy in the form of photons. </a:t>
            </a:r>
          </a:p>
          <a:p>
            <a:endParaRPr lang="en-IN" dirty="0">
              <a:solidFill>
                <a:srgbClr val="202122"/>
              </a:solidFill>
              <a:latin typeface="-apple-system"/>
            </a:endParaRPr>
          </a:p>
          <a:p>
            <a:pPr marL="285750" indent="-285750">
              <a:buFont typeface="Arial" panose="020B0604020202020204" pitchFamily="34" charset="0"/>
              <a:buChar char="•"/>
            </a:pPr>
            <a:r>
              <a:rPr lang="en-IN" b="0" i="0" dirty="0">
                <a:solidFill>
                  <a:srgbClr val="202122"/>
                </a:solidFill>
                <a:effectLst/>
                <a:latin typeface="-apple-system"/>
              </a:rPr>
              <a:t>The </a:t>
            </a:r>
            <a:r>
              <a:rPr lang="en-IN" b="0" i="0" dirty="0" err="1">
                <a:solidFill>
                  <a:srgbClr val="202122"/>
                </a:solidFill>
                <a:effectLst/>
                <a:latin typeface="-apple-system"/>
              </a:rPr>
              <a:t>color</a:t>
            </a:r>
            <a:r>
              <a:rPr lang="en-IN" b="0" i="0" dirty="0">
                <a:solidFill>
                  <a:srgbClr val="202122"/>
                </a:solidFill>
                <a:effectLst/>
                <a:latin typeface="-apple-system"/>
              </a:rPr>
              <a:t> of the light (corresponding to the energy of the photons) is determined by the energy required for electrons to cross the  band gap of the semiconductor</a:t>
            </a:r>
            <a:endParaRPr lang="en-US" dirty="0"/>
          </a:p>
        </p:txBody>
      </p:sp>
      <p:sp>
        <p:nvSpPr>
          <p:cNvPr id="6" name="Title 1">
            <a:extLst>
              <a:ext uri="{FF2B5EF4-FFF2-40B4-BE49-F238E27FC236}">
                <a16:creationId xmlns:a16="http://schemas.microsoft.com/office/drawing/2014/main" id="{B6290700-206E-B7AE-56E6-ADD27866D0A0}"/>
              </a:ext>
            </a:extLst>
          </p:cNvPr>
          <p:cNvSpPr txBox="1">
            <a:spLocks noGrp="1"/>
          </p:cNvSpPr>
          <p:nvPr>
            <p:ph type="title"/>
          </p:nvPr>
        </p:nvSpPr>
        <p:spPr>
          <a:prstGeom prst="rect">
            <a:avLst/>
          </a:prstGeom>
        </p:spPr>
        <p:txBody>
          <a:bodyPr wrap="square" lIns="0" tIns="0" rIns="0" bIns="0" anchor="ctr">
            <a:spAutoFit/>
          </a:bodyPr>
          <a:lstStyle>
            <a:lvl1pPr>
              <a:defRPr sz="3800" b="1" i="0">
                <a:solidFill>
                  <a:schemeClr val="tx1"/>
                </a:solidFill>
                <a:latin typeface="Times New Roman"/>
                <a:ea typeface="+mj-ea"/>
                <a:cs typeface="Times New Roman"/>
              </a:defRPr>
            </a:lvl1pPr>
          </a:lstStyle>
          <a:p>
            <a:pPr algn="ctr"/>
            <a:r>
              <a:rPr lang="en-US" kern="0" dirty="0"/>
              <a:t>Components Used</a:t>
            </a:r>
          </a:p>
        </p:txBody>
      </p:sp>
      <p:pic>
        <p:nvPicPr>
          <p:cNvPr id="7" name="Picture 7">
            <a:extLst>
              <a:ext uri="{FF2B5EF4-FFF2-40B4-BE49-F238E27FC236}">
                <a16:creationId xmlns:a16="http://schemas.microsoft.com/office/drawing/2014/main" id="{1D501BDA-8A7A-97C5-61DC-B079BE40A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381" y="3209776"/>
            <a:ext cx="3519798" cy="2850058"/>
          </a:xfrm>
          <a:prstGeom prst="rect">
            <a:avLst/>
          </a:prstGeom>
        </p:spPr>
      </p:pic>
    </p:spTree>
    <p:extLst>
      <p:ext uri="{BB962C8B-B14F-4D97-AF65-F5344CB8AC3E}">
        <p14:creationId xmlns:p14="http://schemas.microsoft.com/office/powerpoint/2010/main" val="366494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BEB8CB-04D4-4C76-FC10-88BDC130885F}"/>
              </a:ext>
            </a:extLst>
          </p:cNvPr>
          <p:cNvSpPr>
            <a:spLocks noGrp="1"/>
          </p:cNvSpPr>
          <p:nvPr>
            <p:ph type="body" idx="1"/>
          </p:nvPr>
        </p:nvSpPr>
        <p:spPr>
          <a:xfrm>
            <a:off x="445452" y="1254686"/>
            <a:ext cx="8253095" cy="2215991"/>
          </a:xfrm>
        </p:spPr>
        <p:txBody>
          <a:bodyPr/>
          <a:lstStyle/>
          <a:p>
            <a:r>
              <a:rPr lang="en-IN" b="1" dirty="0">
                <a:solidFill>
                  <a:srgbClr val="4D5156"/>
                </a:solidFill>
                <a:latin typeface="Roboto" panose="02000000000000000000" pitchFamily="2" charset="0"/>
              </a:rPr>
              <a:t>BYLNK APP</a:t>
            </a:r>
            <a:endParaRPr lang="en-IN" b="1" i="0" dirty="0">
              <a:solidFill>
                <a:srgbClr val="4D5156"/>
              </a:solidFill>
              <a:effectLst/>
              <a:latin typeface="Roboto" panose="02000000000000000000" pitchFamily="2" charset="0"/>
            </a:endParaRPr>
          </a:p>
          <a:p>
            <a:r>
              <a:rPr lang="en-US" sz="1800" dirty="0">
                <a:effectLst/>
                <a:latin typeface="Times New Roman" panose="02020603050405020304" pitchFamily="18" charset="0"/>
                <a:ea typeface="Times New Roman" panose="02020603050405020304" pitchFamily="18" charset="0"/>
              </a:rPr>
              <a:t>To connect to the internet we make use of a prebuilt platform called Blynk app. After the user</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installs the Blynk app on the smartphone, an account to be created in the app to access 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services are enabled for the signed users. Let us create an account and add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 project to get started. An unique authentication code is used by the code to communicate</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Blynk</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running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background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notifications</a:t>
            </a:r>
          </a:p>
          <a:p>
            <a:endParaRPr lang="en-IN" dirty="0">
              <a:solidFill>
                <a:srgbClr val="4D5156"/>
              </a:solidFill>
              <a:latin typeface="Roboto" panose="02000000000000000000" pitchFamily="2" charset="0"/>
            </a:endParaRPr>
          </a:p>
        </p:txBody>
      </p:sp>
      <p:sp>
        <p:nvSpPr>
          <p:cNvPr id="6" name="Title 1">
            <a:extLst>
              <a:ext uri="{FF2B5EF4-FFF2-40B4-BE49-F238E27FC236}">
                <a16:creationId xmlns:a16="http://schemas.microsoft.com/office/drawing/2014/main" id="{053BD661-88EE-02C3-F0CB-999EE55BAFAD}"/>
              </a:ext>
            </a:extLst>
          </p:cNvPr>
          <p:cNvSpPr txBox="1">
            <a:spLocks noGrp="1"/>
          </p:cNvSpPr>
          <p:nvPr>
            <p:ph type="title"/>
          </p:nvPr>
        </p:nvSpPr>
        <p:spPr>
          <a:xfrm>
            <a:off x="307657" y="317211"/>
            <a:ext cx="7999095" cy="584775"/>
          </a:xfrm>
          <a:prstGeom prst="rect">
            <a:avLst/>
          </a:prstGeom>
        </p:spPr>
        <p:txBody>
          <a:bodyPr wrap="square" lIns="0" tIns="0" rIns="0" bIns="0" anchor="ctr">
            <a:spAutoFit/>
          </a:bodyPr>
          <a:lstStyle>
            <a:lvl1pPr>
              <a:defRPr sz="3800" b="1" i="0">
                <a:solidFill>
                  <a:schemeClr val="tx1"/>
                </a:solidFill>
                <a:latin typeface="Times New Roman"/>
                <a:ea typeface="+mj-ea"/>
                <a:cs typeface="Times New Roman"/>
              </a:defRPr>
            </a:lvl1pPr>
          </a:lstStyle>
          <a:p>
            <a:pPr algn="ctr"/>
            <a:r>
              <a:rPr lang="en-IN" kern="0" dirty="0"/>
              <a:t>Software </a:t>
            </a:r>
            <a:r>
              <a:rPr lang="en-US" kern="0" dirty="0"/>
              <a:t> Used</a:t>
            </a:r>
          </a:p>
        </p:txBody>
      </p:sp>
      <p:pic>
        <p:nvPicPr>
          <p:cNvPr id="2" name="Picture 1">
            <a:extLst>
              <a:ext uri="{FF2B5EF4-FFF2-40B4-BE49-F238E27FC236}">
                <a16:creationId xmlns:a16="http://schemas.microsoft.com/office/drawing/2014/main" id="{4A40B288-9CCC-8154-E5D5-E4A600E557C9}"/>
              </a:ext>
            </a:extLst>
          </p:cNvPr>
          <p:cNvPicPr>
            <a:picLocks noChangeAspect="1"/>
          </p:cNvPicPr>
          <p:nvPr/>
        </p:nvPicPr>
        <p:blipFill>
          <a:blip r:embed="rId2"/>
          <a:stretch>
            <a:fillRect/>
          </a:stretch>
        </p:blipFill>
        <p:spPr>
          <a:xfrm>
            <a:off x="2057400" y="3276600"/>
            <a:ext cx="4676037" cy="2822693"/>
          </a:xfrm>
          <a:prstGeom prst="rect">
            <a:avLst/>
          </a:prstGeom>
        </p:spPr>
      </p:pic>
    </p:spTree>
    <p:extLst>
      <p:ext uri="{BB962C8B-B14F-4D97-AF65-F5344CB8AC3E}">
        <p14:creationId xmlns:p14="http://schemas.microsoft.com/office/powerpoint/2010/main" val="218268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C068-068E-E175-8E6A-CB0304F8F81B}"/>
              </a:ext>
            </a:extLst>
          </p:cNvPr>
          <p:cNvSpPr>
            <a:spLocks noGrp="1"/>
          </p:cNvSpPr>
          <p:nvPr>
            <p:ph type="title"/>
          </p:nvPr>
        </p:nvSpPr>
        <p:spPr>
          <a:xfrm>
            <a:off x="307657" y="13969"/>
            <a:ext cx="7999095" cy="1169551"/>
          </a:xfrm>
        </p:spPr>
        <p:txBody>
          <a:bodyPr/>
          <a:lstStyle/>
          <a:p>
            <a:pPr algn="ctr"/>
            <a:br>
              <a:rPr lang="en-IN" dirty="0"/>
            </a:br>
            <a:r>
              <a:rPr lang="en-US" dirty="0"/>
              <a:t>Languages Used</a:t>
            </a:r>
          </a:p>
        </p:txBody>
      </p:sp>
      <p:sp>
        <p:nvSpPr>
          <p:cNvPr id="3" name="Text Placeholder 2">
            <a:extLst>
              <a:ext uri="{FF2B5EF4-FFF2-40B4-BE49-F238E27FC236}">
                <a16:creationId xmlns:a16="http://schemas.microsoft.com/office/drawing/2014/main" id="{0484E190-2830-E9A2-5E44-2C67572621DC}"/>
              </a:ext>
            </a:extLst>
          </p:cNvPr>
          <p:cNvSpPr>
            <a:spLocks noGrp="1"/>
          </p:cNvSpPr>
          <p:nvPr>
            <p:ph type="body" idx="1"/>
          </p:nvPr>
        </p:nvSpPr>
        <p:spPr>
          <a:xfrm>
            <a:off x="445452" y="1254686"/>
            <a:ext cx="8253095" cy="1938992"/>
          </a:xfrm>
        </p:spPr>
        <p:txBody>
          <a:bodyPr/>
          <a:lstStyle/>
          <a:p>
            <a:r>
              <a:rPr lang="en-US" b="1" dirty="0"/>
              <a:t>Embedded C:</a:t>
            </a:r>
            <a:endParaRPr lang="en-IN" b="1" dirty="0"/>
          </a:p>
          <a:p>
            <a:endParaRPr lang="en-IN" dirty="0"/>
          </a:p>
          <a:p>
            <a:endParaRPr lang="en-US" dirty="0"/>
          </a:p>
          <a:p>
            <a:r>
              <a:rPr lang="en-US" dirty="0"/>
              <a:t>Embedded C is an extension of C language and it is used to develop micro-</a:t>
            </a:r>
          </a:p>
          <a:p>
            <a:r>
              <a:rPr lang="en-US" dirty="0"/>
              <a:t>controller based applications. The extensions in the Embedded C language from</a:t>
            </a:r>
          </a:p>
          <a:p>
            <a:r>
              <a:rPr lang="en-US" dirty="0"/>
              <a:t>normal C Programming Language is the I/O Hardware Addressing, fixed-point</a:t>
            </a:r>
          </a:p>
          <a:p>
            <a:r>
              <a:rPr lang="en-US" dirty="0"/>
              <a:t>arithmetic operations, accessing address spaces, etc.</a:t>
            </a:r>
          </a:p>
        </p:txBody>
      </p:sp>
    </p:spTree>
    <p:extLst>
      <p:ext uri="{BB962C8B-B14F-4D97-AF65-F5344CB8AC3E}">
        <p14:creationId xmlns:p14="http://schemas.microsoft.com/office/powerpoint/2010/main" val="3007681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41CA-85FE-C7E7-5906-D77B73264E4F}"/>
              </a:ext>
            </a:extLst>
          </p:cNvPr>
          <p:cNvSpPr>
            <a:spLocks noGrp="1"/>
          </p:cNvSpPr>
          <p:nvPr>
            <p:ph type="title"/>
          </p:nvPr>
        </p:nvSpPr>
        <p:spPr>
          <a:xfrm>
            <a:off x="307657" y="13969"/>
            <a:ext cx="7999095" cy="584775"/>
          </a:xfrm>
        </p:spPr>
        <p:txBody>
          <a:bodyPr/>
          <a:lstStyle/>
          <a:p>
            <a:r>
              <a:rPr lang="en-IN" dirty="0"/>
              <a:t>Implementation</a:t>
            </a:r>
          </a:p>
        </p:txBody>
      </p:sp>
      <p:sp>
        <p:nvSpPr>
          <p:cNvPr id="3" name="Text Placeholder 2">
            <a:extLst>
              <a:ext uri="{FF2B5EF4-FFF2-40B4-BE49-F238E27FC236}">
                <a16:creationId xmlns:a16="http://schemas.microsoft.com/office/drawing/2014/main" id="{26B3C3B5-FE20-5B56-AA92-8110C2EC6999}"/>
              </a:ext>
            </a:extLst>
          </p:cNvPr>
          <p:cNvSpPr>
            <a:spLocks noGrp="1"/>
          </p:cNvSpPr>
          <p:nvPr>
            <p:ph type="body" idx="1"/>
          </p:nvPr>
        </p:nvSpPr>
        <p:spPr>
          <a:xfrm>
            <a:off x="445452" y="1254686"/>
            <a:ext cx="8253095" cy="553998"/>
          </a:xfrm>
        </p:spPr>
        <p:txBody>
          <a:bodyPr/>
          <a:lstStyle/>
          <a:p>
            <a:pPr algn="just"/>
            <a:r>
              <a:rPr lang="en-US" sz="1800" dirty="0">
                <a:effectLst/>
                <a:latin typeface="Times New Roman" panose="02020603050405020304" pitchFamily="18" charset="0"/>
                <a:ea typeface="Times New Roman" panose="02020603050405020304" pitchFamily="18" charset="0"/>
              </a:rPr>
              <a:t>The  figure represents the web dash board data for garbage monitoring system</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E610B2-F13D-CF17-ECF1-EAA10EFA0592}"/>
              </a:ext>
            </a:extLst>
          </p:cNvPr>
          <p:cNvSpPr>
            <a:spLocks noGrp="1"/>
          </p:cNvSpPr>
          <p:nvPr>
            <p:ph type="sldNum" sz="quarter" idx="7"/>
          </p:nvPr>
        </p:nvSpPr>
        <p:spPr/>
        <p:txBody>
          <a:bodyPr/>
          <a:lstStyle/>
          <a:p>
            <a:pPr marL="38100">
              <a:spcBef>
                <a:spcPts val="5"/>
              </a:spcBef>
            </a:pPr>
            <a:endParaRPr lang="en-IN" spc="15" dirty="0"/>
          </a:p>
        </p:txBody>
      </p:sp>
      <p:pic>
        <p:nvPicPr>
          <p:cNvPr id="5" name="Picture 4">
            <a:extLst>
              <a:ext uri="{FF2B5EF4-FFF2-40B4-BE49-F238E27FC236}">
                <a16:creationId xmlns:a16="http://schemas.microsoft.com/office/drawing/2014/main" id="{E567AC12-E4F4-9CED-875D-C7E3F33BFE37}"/>
              </a:ext>
            </a:extLst>
          </p:cNvPr>
          <p:cNvPicPr>
            <a:picLocks noChangeAspect="1"/>
          </p:cNvPicPr>
          <p:nvPr/>
        </p:nvPicPr>
        <p:blipFill>
          <a:blip r:embed="rId2"/>
          <a:stretch>
            <a:fillRect/>
          </a:stretch>
        </p:blipFill>
        <p:spPr>
          <a:xfrm>
            <a:off x="2377250" y="2127391"/>
            <a:ext cx="4389500" cy="2603218"/>
          </a:xfrm>
          <a:prstGeom prst="rect">
            <a:avLst/>
          </a:prstGeom>
        </p:spPr>
      </p:pic>
    </p:spTree>
    <p:extLst>
      <p:ext uri="{BB962C8B-B14F-4D97-AF65-F5344CB8AC3E}">
        <p14:creationId xmlns:p14="http://schemas.microsoft.com/office/powerpoint/2010/main" val="101555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DB68-A921-FC9E-FFAC-480CADFC1747}"/>
              </a:ext>
            </a:extLst>
          </p:cNvPr>
          <p:cNvSpPr>
            <a:spLocks noGrp="1"/>
          </p:cNvSpPr>
          <p:nvPr>
            <p:ph type="title"/>
          </p:nvPr>
        </p:nvSpPr>
        <p:spPr>
          <a:xfrm>
            <a:off x="307657" y="13969"/>
            <a:ext cx="7999095" cy="584775"/>
          </a:xfrm>
        </p:spPr>
        <p:txBody>
          <a:bodyPr/>
          <a:lstStyle/>
          <a:p>
            <a:r>
              <a:rPr lang="en-IN" dirty="0"/>
              <a:t>Implementation</a:t>
            </a:r>
          </a:p>
        </p:txBody>
      </p:sp>
      <p:sp>
        <p:nvSpPr>
          <p:cNvPr id="3" name="Text Placeholder 2">
            <a:extLst>
              <a:ext uri="{FF2B5EF4-FFF2-40B4-BE49-F238E27FC236}">
                <a16:creationId xmlns:a16="http://schemas.microsoft.com/office/drawing/2014/main" id="{96966383-6909-603C-86EE-1B796D7920D5}"/>
              </a:ext>
            </a:extLst>
          </p:cNvPr>
          <p:cNvSpPr>
            <a:spLocks noGrp="1"/>
          </p:cNvSpPr>
          <p:nvPr>
            <p:ph type="body" idx="1"/>
          </p:nvPr>
        </p:nvSpPr>
        <p:spPr>
          <a:xfrm>
            <a:off x="445452" y="1254686"/>
            <a:ext cx="8253095" cy="276999"/>
          </a:xfrm>
        </p:spPr>
        <p:txBody>
          <a:bodyPr/>
          <a:lstStyle/>
          <a:p>
            <a:r>
              <a:rPr lang="en-US" sz="1800" dirty="0">
                <a:effectLst/>
                <a:latin typeface="Times New Roman" panose="02020603050405020304" pitchFamily="18" charset="0"/>
                <a:ea typeface="Times New Roman" panose="02020603050405020304" pitchFamily="18" charset="0"/>
              </a:rPr>
              <a:t>The  figure represents the garbage level using garbage monitoring system.</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546BEF-259B-5346-18EC-804FABA48920}"/>
              </a:ext>
            </a:extLst>
          </p:cNvPr>
          <p:cNvSpPr>
            <a:spLocks noGrp="1"/>
          </p:cNvSpPr>
          <p:nvPr>
            <p:ph type="sldNum" sz="quarter" idx="7"/>
          </p:nvPr>
        </p:nvSpPr>
        <p:spPr/>
        <p:txBody>
          <a:bodyPr/>
          <a:lstStyle/>
          <a:p>
            <a:pPr marL="38100">
              <a:spcBef>
                <a:spcPts val="5"/>
              </a:spcBef>
            </a:pPr>
            <a:endParaRPr lang="en-IN" spc="15" dirty="0"/>
          </a:p>
        </p:txBody>
      </p:sp>
      <p:pic>
        <p:nvPicPr>
          <p:cNvPr id="5" name="Picture 4">
            <a:extLst>
              <a:ext uri="{FF2B5EF4-FFF2-40B4-BE49-F238E27FC236}">
                <a16:creationId xmlns:a16="http://schemas.microsoft.com/office/drawing/2014/main" id="{E9D9CFE4-4102-C58E-DADD-B3325AD3AD1B}"/>
              </a:ext>
            </a:extLst>
          </p:cNvPr>
          <p:cNvPicPr>
            <a:picLocks noChangeAspect="1"/>
          </p:cNvPicPr>
          <p:nvPr/>
        </p:nvPicPr>
        <p:blipFill>
          <a:blip r:embed="rId2"/>
          <a:stretch>
            <a:fillRect/>
          </a:stretch>
        </p:blipFill>
        <p:spPr>
          <a:xfrm>
            <a:off x="2852779" y="1828800"/>
            <a:ext cx="3438442" cy="4191000"/>
          </a:xfrm>
          <a:prstGeom prst="rect">
            <a:avLst/>
          </a:prstGeom>
        </p:spPr>
      </p:pic>
    </p:spTree>
    <p:extLst>
      <p:ext uri="{BB962C8B-B14F-4D97-AF65-F5344CB8AC3E}">
        <p14:creationId xmlns:p14="http://schemas.microsoft.com/office/powerpoint/2010/main" val="297566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0"/>
            <a:ext cx="6549708" cy="632460"/>
          </a:xfrm>
          <a:prstGeom prst="rect">
            <a:avLst/>
          </a:prstGeom>
        </p:spPr>
        <p:txBody>
          <a:bodyPr vert="horz" wrap="square" lIns="0" tIns="16510" rIns="0" bIns="0" rtlCol="0">
            <a:spAutoFit/>
          </a:bodyPr>
          <a:lstStyle/>
          <a:p>
            <a:pPr marL="12700" algn="ctr">
              <a:lnSpc>
                <a:spcPct val="100000"/>
              </a:lnSpc>
              <a:spcBef>
                <a:spcPts val="130"/>
              </a:spcBef>
            </a:pPr>
            <a:r>
              <a:rPr sz="3950" dirty="0">
                <a:solidFill>
                  <a:srgbClr val="696363"/>
                </a:solidFill>
              </a:rPr>
              <a:t>C</a:t>
            </a:r>
            <a:r>
              <a:rPr sz="3950" spc="-25" dirty="0">
                <a:solidFill>
                  <a:srgbClr val="696363"/>
                </a:solidFill>
              </a:rPr>
              <a:t>o</a:t>
            </a:r>
            <a:r>
              <a:rPr sz="3950" spc="-100" dirty="0">
                <a:solidFill>
                  <a:srgbClr val="696363"/>
                </a:solidFill>
              </a:rPr>
              <a:t>n</a:t>
            </a:r>
            <a:r>
              <a:rPr sz="3950" spc="30" dirty="0">
                <a:solidFill>
                  <a:srgbClr val="696363"/>
                </a:solidFill>
              </a:rPr>
              <a:t>t</a:t>
            </a:r>
            <a:r>
              <a:rPr sz="3950" spc="40" dirty="0">
                <a:solidFill>
                  <a:srgbClr val="696363"/>
                </a:solidFill>
              </a:rPr>
              <a:t>e</a:t>
            </a:r>
            <a:r>
              <a:rPr sz="3950" spc="-100" dirty="0">
                <a:solidFill>
                  <a:srgbClr val="696363"/>
                </a:solidFill>
              </a:rPr>
              <a:t>n</a:t>
            </a:r>
            <a:r>
              <a:rPr sz="3950" spc="30" dirty="0">
                <a:solidFill>
                  <a:srgbClr val="696363"/>
                </a:solidFill>
              </a:rPr>
              <a:t>t</a:t>
            </a:r>
            <a:r>
              <a:rPr sz="3950" spc="10" dirty="0">
                <a:solidFill>
                  <a:srgbClr val="696363"/>
                </a:solidFill>
              </a:rPr>
              <a:t>s</a:t>
            </a:r>
            <a:endParaRPr sz="3950" dirty="0"/>
          </a:p>
        </p:txBody>
      </p:sp>
      <p:sp>
        <p:nvSpPr>
          <p:cNvPr id="3" name="object 3"/>
          <p:cNvSpPr txBox="1"/>
          <p:nvPr/>
        </p:nvSpPr>
        <p:spPr>
          <a:xfrm>
            <a:off x="765492" y="866119"/>
            <a:ext cx="7921308" cy="3599703"/>
          </a:xfrm>
          <a:prstGeom prst="rect">
            <a:avLst/>
          </a:prstGeom>
        </p:spPr>
        <p:txBody>
          <a:bodyPr vert="horz" wrap="square" lIns="0" tIns="97790" rIns="0" bIns="0" rtlCol="0">
            <a:spAutoFit/>
          </a:bodyPr>
          <a:lstStyle/>
          <a:p>
            <a:pPr marL="288925" indent="-276225">
              <a:lnSpc>
                <a:spcPct val="100000"/>
              </a:lnSpc>
              <a:spcBef>
                <a:spcPts val="770"/>
              </a:spcBef>
              <a:buClr>
                <a:srgbClr val="D24717"/>
              </a:buClr>
              <a:buSzPct val="87272"/>
              <a:buFont typeface="Segoe UI Symbol"/>
              <a:buChar char="⚫"/>
              <a:tabLst>
                <a:tab pos="288925" algn="l"/>
              </a:tabLst>
            </a:pPr>
            <a:r>
              <a:rPr sz="2750" spc="-10" dirty="0">
                <a:latin typeface="Times New Roman"/>
                <a:cs typeface="Times New Roman"/>
              </a:rPr>
              <a:t>Domain</a:t>
            </a:r>
            <a:r>
              <a:rPr sz="2750" spc="145" dirty="0">
                <a:latin typeface="Times New Roman"/>
                <a:cs typeface="Times New Roman"/>
              </a:rPr>
              <a:t> </a:t>
            </a:r>
            <a:r>
              <a:rPr sz="2750" spc="-15" dirty="0">
                <a:latin typeface="Times New Roman"/>
                <a:cs typeface="Times New Roman"/>
              </a:rPr>
              <a:t>Introduction</a:t>
            </a:r>
            <a:endParaRPr sz="2750" dirty="0">
              <a:latin typeface="Times New Roman"/>
              <a:cs typeface="Times New Roman"/>
            </a:endParaRPr>
          </a:p>
          <a:p>
            <a:pPr marL="288925" indent="-276225">
              <a:lnSpc>
                <a:spcPct val="100000"/>
              </a:lnSpc>
              <a:spcBef>
                <a:spcPts val="680"/>
              </a:spcBef>
              <a:buClr>
                <a:srgbClr val="D24717"/>
              </a:buClr>
              <a:buSzPct val="87272"/>
              <a:buFont typeface="Segoe UI Symbol"/>
              <a:buChar char="⚫"/>
              <a:tabLst>
                <a:tab pos="288925" algn="l"/>
              </a:tabLst>
            </a:pPr>
            <a:r>
              <a:rPr sz="2750" spc="-20" dirty="0">
                <a:latin typeface="Times New Roman"/>
                <a:cs typeface="Times New Roman"/>
              </a:rPr>
              <a:t>Problem</a:t>
            </a:r>
            <a:r>
              <a:rPr sz="2750" spc="275" dirty="0">
                <a:latin typeface="Times New Roman"/>
                <a:cs typeface="Times New Roman"/>
              </a:rPr>
              <a:t> </a:t>
            </a:r>
            <a:r>
              <a:rPr sz="2750" dirty="0">
                <a:latin typeface="Times New Roman"/>
                <a:cs typeface="Times New Roman"/>
              </a:rPr>
              <a:t>description/Statement</a:t>
            </a:r>
            <a:endParaRPr lang="en-IN" sz="2750" dirty="0">
              <a:latin typeface="Times New Roman"/>
              <a:cs typeface="Times New Roman"/>
            </a:endParaRPr>
          </a:p>
          <a:p>
            <a:pPr marL="288925" indent="-276225">
              <a:lnSpc>
                <a:spcPct val="100000"/>
              </a:lnSpc>
              <a:spcBef>
                <a:spcPts val="680"/>
              </a:spcBef>
              <a:buClr>
                <a:srgbClr val="D24717"/>
              </a:buClr>
              <a:buSzPct val="87272"/>
              <a:buFont typeface="Segoe UI Symbol"/>
              <a:buChar char="⚫"/>
              <a:tabLst>
                <a:tab pos="288925" algn="l"/>
              </a:tabLst>
            </a:pPr>
            <a:r>
              <a:rPr lang="en-IN" sz="2750" dirty="0">
                <a:latin typeface="Times New Roman"/>
                <a:cs typeface="Times New Roman"/>
              </a:rPr>
              <a:t>Abstract</a:t>
            </a:r>
            <a:endParaRPr sz="2750" dirty="0">
              <a:latin typeface="Times New Roman"/>
              <a:cs typeface="Times New Roman"/>
            </a:endParaRPr>
          </a:p>
          <a:p>
            <a:pPr marL="288925" indent="-276225">
              <a:lnSpc>
                <a:spcPct val="100000"/>
              </a:lnSpc>
              <a:spcBef>
                <a:spcPts val="680"/>
              </a:spcBef>
              <a:buClr>
                <a:srgbClr val="D24717"/>
              </a:buClr>
              <a:buSzPct val="87272"/>
              <a:buFont typeface="Segoe UI Symbol"/>
              <a:buChar char="⚫"/>
              <a:tabLst>
                <a:tab pos="288925" algn="l"/>
              </a:tabLst>
            </a:pPr>
            <a:r>
              <a:rPr sz="2750" spc="-20" dirty="0">
                <a:latin typeface="Times New Roman"/>
                <a:cs typeface="Times New Roman"/>
              </a:rPr>
              <a:t>Objective</a:t>
            </a:r>
            <a:r>
              <a:rPr lang="en-IN" sz="2750" spc="-20" dirty="0">
                <a:latin typeface="Times New Roman"/>
                <a:cs typeface="Times New Roman"/>
              </a:rPr>
              <a:t> of the Project</a:t>
            </a:r>
          </a:p>
          <a:p>
            <a:pPr marL="288925" indent="-276225">
              <a:lnSpc>
                <a:spcPct val="100000"/>
              </a:lnSpc>
              <a:spcBef>
                <a:spcPts val="680"/>
              </a:spcBef>
              <a:buClr>
                <a:srgbClr val="D24717"/>
              </a:buClr>
              <a:buSzPct val="87272"/>
              <a:buFont typeface="Segoe UI Symbol"/>
              <a:buChar char="⚫"/>
              <a:tabLst>
                <a:tab pos="288925" algn="l"/>
              </a:tabLst>
            </a:pPr>
            <a:r>
              <a:rPr lang="en-IN" sz="2750" spc="-20" dirty="0">
                <a:latin typeface="Times New Roman"/>
                <a:cs typeface="Times New Roman"/>
              </a:rPr>
              <a:t>Block diagram for existing system</a:t>
            </a:r>
          </a:p>
          <a:p>
            <a:pPr marL="288925" indent="-276225">
              <a:lnSpc>
                <a:spcPct val="100000"/>
              </a:lnSpc>
              <a:spcBef>
                <a:spcPts val="680"/>
              </a:spcBef>
              <a:buClr>
                <a:srgbClr val="D24717"/>
              </a:buClr>
              <a:buSzPct val="87272"/>
              <a:buFont typeface="Segoe UI Symbol"/>
              <a:buChar char="⚫"/>
              <a:tabLst>
                <a:tab pos="288925" algn="l"/>
              </a:tabLst>
            </a:pPr>
            <a:r>
              <a:rPr lang="en-IN" sz="2750" spc="-20" dirty="0">
                <a:latin typeface="Times New Roman"/>
                <a:cs typeface="Times New Roman"/>
              </a:rPr>
              <a:t>Literature Survey</a:t>
            </a:r>
          </a:p>
          <a:p>
            <a:pPr marL="12700">
              <a:lnSpc>
                <a:spcPct val="100000"/>
              </a:lnSpc>
              <a:spcBef>
                <a:spcPts val="680"/>
              </a:spcBef>
              <a:buClr>
                <a:srgbClr val="D24717"/>
              </a:buClr>
              <a:buSzPct val="87272"/>
              <a:tabLst>
                <a:tab pos="288925" algn="l"/>
              </a:tabLst>
            </a:pPr>
            <a:endParaRPr sz="2750" dirty="0">
              <a:latin typeface="Times New Roman"/>
              <a:cs typeface="Times New Roman"/>
            </a:endParaRPr>
          </a:p>
        </p:txBody>
      </p:sp>
      <p:sp>
        <p:nvSpPr>
          <p:cNvPr id="6" name="Slide Number Placeholder 5">
            <a:extLst>
              <a:ext uri="{FF2B5EF4-FFF2-40B4-BE49-F238E27FC236}">
                <a16:creationId xmlns:a16="http://schemas.microsoft.com/office/drawing/2014/main" id="{599D24FE-3E4C-5141-75A9-33CD7A143FB1}"/>
              </a:ext>
            </a:extLst>
          </p:cNvPr>
          <p:cNvSpPr>
            <a:spLocks noGrp="1"/>
          </p:cNvSpPr>
          <p:nvPr>
            <p:ph type="sldNum" sz="quarter" idx="7"/>
          </p:nvPr>
        </p:nvSpPr>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2</a:t>
            </a:fld>
            <a:endParaRPr lang="en-IN" spc="1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3530-4338-82D9-D275-25AA4BECE47C}"/>
              </a:ext>
            </a:extLst>
          </p:cNvPr>
          <p:cNvSpPr>
            <a:spLocks noGrp="1"/>
          </p:cNvSpPr>
          <p:nvPr>
            <p:ph type="title"/>
          </p:nvPr>
        </p:nvSpPr>
        <p:spPr>
          <a:xfrm>
            <a:off x="307657" y="13969"/>
            <a:ext cx="7999095" cy="584775"/>
          </a:xfrm>
        </p:spPr>
        <p:txBody>
          <a:bodyPr/>
          <a:lstStyle/>
          <a:p>
            <a:r>
              <a:rPr lang="en-IN" dirty="0"/>
              <a:t>Implementation</a:t>
            </a:r>
          </a:p>
        </p:txBody>
      </p:sp>
      <p:sp>
        <p:nvSpPr>
          <p:cNvPr id="3" name="Text Placeholder 2">
            <a:extLst>
              <a:ext uri="{FF2B5EF4-FFF2-40B4-BE49-F238E27FC236}">
                <a16:creationId xmlns:a16="http://schemas.microsoft.com/office/drawing/2014/main" id="{0897D167-BEDF-6F71-10A1-00D628D2A9CE}"/>
              </a:ext>
            </a:extLst>
          </p:cNvPr>
          <p:cNvSpPr>
            <a:spLocks noGrp="1"/>
          </p:cNvSpPr>
          <p:nvPr>
            <p:ph type="body" idx="1"/>
          </p:nvPr>
        </p:nvSpPr>
        <p:spPr>
          <a:xfrm>
            <a:off x="445452" y="1254686"/>
            <a:ext cx="8253095" cy="276999"/>
          </a:xfrm>
        </p:spPr>
        <p:txBody>
          <a:bodyPr/>
          <a:lstStyle/>
          <a:p>
            <a:r>
              <a:rPr lang="en-IN" dirty="0">
                <a:latin typeface="Times New Roman" panose="02020603050405020304" pitchFamily="18" charset="0"/>
                <a:cs typeface="Times New Roman" panose="02020603050405020304" pitchFamily="18" charset="0"/>
              </a:rPr>
              <a:t>The figure represents </a:t>
            </a:r>
            <a:r>
              <a:rPr lang="en-IN" dirty="0" err="1">
                <a:latin typeface="Times New Roman" panose="02020603050405020304" pitchFamily="18" charset="0"/>
                <a:cs typeface="Times New Roman" panose="02020603050405020304" pitchFamily="18" charset="0"/>
              </a:rPr>
              <a:t>gmail</a:t>
            </a:r>
            <a:r>
              <a:rPr lang="en-IN" dirty="0">
                <a:latin typeface="Times New Roman" panose="02020603050405020304" pitchFamily="18" charset="0"/>
                <a:cs typeface="Times New Roman" panose="02020603050405020304" pitchFamily="18" charset="0"/>
              </a:rPr>
              <a:t> alert when the garbage is full</a:t>
            </a:r>
          </a:p>
        </p:txBody>
      </p:sp>
      <p:sp>
        <p:nvSpPr>
          <p:cNvPr id="4" name="Slide Number Placeholder 3">
            <a:extLst>
              <a:ext uri="{FF2B5EF4-FFF2-40B4-BE49-F238E27FC236}">
                <a16:creationId xmlns:a16="http://schemas.microsoft.com/office/drawing/2014/main" id="{8531CFAF-EFB2-0241-7D21-B8A55A2529A1}"/>
              </a:ext>
            </a:extLst>
          </p:cNvPr>
          <p:cNvSpPr>
            <a:spLocks noGrp="1"/>
          </p:cNvSpPr>
          <p:nvPr>
            <p:ph type="sldNum" sz="quarter" idx="7"/>
          </p:nvPr>
        </p:nvSpPr>
        <p:spPr/>
        <p:txBody>
          <a:bodyPr/>
          <a:lstStyle/>
          <a:p>
            <a:pPr marL="38100">
              <a:spcBef>
                <a:spcPts val="5"/>
              </a:spcBef>
            </a:pPr>
            <a:endParaRPr lang="en-IN" spc="15" dirty="0"/>
          </a:p>
        </p:txBody>
      </p:sp>
      <p:pic>
        <p:nvPicPr>
          <p:cNvPr id="5" name="Picture 4">
            <a:extLst>
              <a:ext uri="{FF2B5EF4-FFF2-40B4-BE49-F238E27FC236}">
                <a16:creationId xmlns:a16="http://schemas.microsoft.com/office/drawing/2014/main" id="{6C90FF4A-5338-85D1-F63F-3F1B37BF5A21}"/>
              </a:ext>
            </a:extLst>
          </p:cNvPr>
          <p:cNvPicPr>
            <a:picLocks noChangeAspect="1"/>
          </p:cNvPicPr>
          <p:nvPr/>
        </p:nvPicPr>
        <p:blipFill>
          <a:blip r:embed="rId2"/>
          <a:stretch>
            <a:fillRect/>
          </a:stretch>
        </p:blipFill>
        <p:spPr>
          <a:xfrm>
            <a:off x="2608918" y="1531684"/>
            <a:ext cx="3926164" cy="4710863"/>
          </a:xfrm>
          <a:prstGeom prst="rect">
            <a:avLst/>
          </a:prstGeom>
        </p:spPr>
      </p:pic>
    </p:spTree>
    <p:extLst>
      <p:ext uri="{BB962C8B-B14F-4D97-AF65-F5344CB8AC3E}">
        <p14:creationId xmlns:p14="http://schemas.microsoft.com/office/powerpoint/2010/main" val="4159473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930F26-2F3A-310D-2903-1830712E55CD}"/>
              </a:ext>
            </a:extLst>
          </p:cNvPr>
          <p:cNvSpPr txBox="1">
            <a:spLocks noGrp="1"/>
          </p:cNvSpPr>
          <p:nvPr>
            <p:ph type="title"/>
          </p:nvPr>
        </p:nvSpPr>
        <p:spPr>
          <a:prstGeom prst="rect">
            <a:avLst/>
          </a:prstGeom>
        </p:spPr>
        <p:txBody>
          <a:bodyPr wrap="square" lIns="0" tIns="0" rIns="0" bIns="0">
            <a:spAutoFit/>
          </a:bodyPr>
          <a:lstStyle>
            <a:lvl1pPr>
              <a:defRPr sz="3800" b="1" i="0">
                <a:solidFill>
                  <a:schemeClr val="tx1"/>
                </a:solidFill>
                <a:latin typeface="Times New Roman"/>
                <a:ea typeface="+mj-ea"/>
                <a:cs typeface="Times New Roman"/>
              </a:defRPr>
            </a:lvl1pPr>
          </a:lstStyle>
          <a:p>
            <a:pPr algn="ctr"/>
            <a:br>
              <a:rPr lang="en-IN" kern="0" dirty="0"/>
            </a:br>
            <a:r>
              <a:rPr lang="en-IN" kern="0" dirty="0"/>
              <a:t>Implementation </a:t>
            </a:r>
            <a:endParaRPr lang="en-US" kern="0" dirty="0"/>
          </a:p>
        </p:txBody>
      </p:sp>
      <p:pic>
        <p:nvPicPr>
          <p:cNvPr id="3" name="Picture 2">
            <a:extLst>
              <a:ext uri="{FF2B5EF4-FFF2-40B4-BE49-F238E27FC236}">
                <a16:creationId xmlns:a16="http://schemas.microsoft.com/office/drawing/2014/main" id="{8823C98F-A208-F925-5563-0F403BA79352}"/>
              </a:ext>
            </a:extLst>
          </p:cNvPr>
          <p:cNvPicPr>
            <a:picLocks noChangeAspect="1"/>
          </p:cNvPicPr>
          <p:nvPr/>
        </p:nvPicPr>
        <p:blipFill>
          <a:blip r:embed="rId2"/>
          <a:stretch>
            <a:fillRect/>
          </a:stretch>
        </p:blipFill>
        <p:spPr>
          <a:xfrm>
            <a:off x="837248" y="1447800"/>
            <a:ext cx="7316152" cy="4419600"/>
          </a:xfrm>
          <a:prstGeom prst="rect">
            <a:avLst/>
          </a:prstGeom>
        </p:spPr>
      </p:pic>
    </p:spTree>
    <p:extLst>
      <p:ext uri="{BB962C8B-B14F-4D97-AF65-F5344CB8AC3E}">
        <p14:creationId xmlns:p14="http://schemas.microsoft.com/office/powerpoint/2010/main" val="348528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50739" y="271975"/>
            <a:ext cx="8446688" cy="838200"/>
          </a:xfrm>
        </p:spPr>
        <p:txBody>
          <a:bodyPr/>
          <a:lstStyle/>
          <a:p>
            <a:pPr algn="ctr"/>
            <a:r>
              <a:rPr lang="en-IN" dirty="0">
                <a:solidFill>
                  <a:schemeClr val="tx1"/>
                </a:solidFill>
                <a:latin typeface="Times New Roman" pitchFamily="18" charset="0"/>
                <a:cs typeface="Times New Roman" pitchFamily="18" charset="0"/>
              </a:rPr>
              <a:t>References</a:t>
            </a:r>
          </a:p>
        </p:txBody>
      </p:sp>
      <p:sp>
        <p:nvSpPr>
          <p:cNvPr id="1048615" name="Text Placeholder 2"/>
          <p:cNvSpPr>
            <a:spLocks noGrp="1"/>
          </p:cNvSpPr>
          <p:nvPr>
            <p:ph type="body" idx="1"/>
          </p:nvPr>
        </p:nvSpPr>
        <p:spPr>
          <a:xfrm>
            <a:off x="150739" y="1110175"/>
            <a:ext cx="8851900" cy="5288276"/>
          </a:xfrm>
        </p:spPr>
        <p:txBody>
          <a:bodyPr/>
          <a:lstStyle/>
          <a:p>
            <a:pPr algn="l"/>
            <a:endParaRPr lang="en-US" sz="22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"Smart Garbage Monitoring System Using Internet of Things (IoT)" by P. Kavitha and S. Gopalakrishnan (2018)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"Design and Implementation of a Smart Garbage Monitoring System Using Wireless Sensor Networks" by S. Das and S. Das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"Smart Waste Management System Based on IoT" by S. Jain and M. D. Agrawal (2020)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"Real-Time Garbage Monitoring System for Smart Cities using IoT" by P. Singh and P. Kumar (2021)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"Garbage Management System Using IoT and Machine Learning" by S. Aggarwal and R. Sharma (2021)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EC3D008-A795-2659-07B4-1A10AB9E855C}"/>
              </a:ext>
            </a:extLst>
          </p:cNvPr>
          <p:cNvSpPr>
            <a:spLocks noGrp="1"/>
          </p:cNvSpPr>
          <p:nvPr>
            <p:ph type="sldNum" sz="quarter" idx="12"/>
          </p:nvPr>
        </p:nvSpPr>
        <p:spPr>
          <a:xfrm>
            <a:off x="146050" y="6247246"/>
            <a:ext cx="426605" cy="457200"/>
          </a:xfrm>
        </p:spPr>
        <p:txBody>
          <a:bodyPr/>
          <a:lstStyle/>
          <a:p>
            <a:fld id="{E24E1BA5-2B3A-4BA0-82C4-250B1E03B99C}" type="slidenum">
              <a:rPr lang="en-US" smtClean="0"/>
              <a:pPr/>
              <a:t>22</a:t>
            </a:fld>
            <a:endParaRPr lang="en-US" dirty="0"/>
          </a:p>
        </p:txBody>
      </p:sp>
    </p:spTree>
    <p:extLst>
      <p:ext uri="{BB962C8B-B14F-4D97-AF65-F5344CB8AC3E}">
        <p14:creationId xmlns:p14="http://schemas.microsoft.com/office/powerpoint/2010/main" val="1798411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FC5D1-5023-B615-BFB3-69100945815F}"/>
              </a:ext>
            </a:extLst>
          </p:cNvPr>
          <p:cNvSpPr>
            <a:spLocks noGrp="1"/>
          </p:cNvSpPr>
          <p:nvPr>
            <p:ph sz="quarter" idx="1"/>
          </p:nvPr>
        </p:nvSpPr>
        <p:spPr>
          <a:xfrm>
            <a:off x="617537" y="914400"/>
            <a:ext cx="7772400" cy="5486399"/>
          </a:xfrm>
        </p:spPr>
        <p:txBody>
          <a:bodyPr/>
          <a:lstStyle/>
          <a:p>
            <a:pPr marL="0" indent="0" algn="l">
              <a:buNone/>
            </a:pPr>
            <a:endParaRPr lang="en-US" sz="22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Website link</a:t>
            </a: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https://www.geeksforgeeks.org/iot-and-garbage-monitoring-system/</a:t>
            </a: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https://electronics-project-hub.com/iot-based-garbage-monitoring-system/</a:t>
            </a: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https://www.academia.edu/37968385/IRJET-_SMART_GARBAGE_MONITORING_SYSTEM_USING_IOT</a:t>
            </a:r>
          </a:p>
          <a:p>
            <a:pPr marL="0" indent="0" algn="l">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E588C89-1CB1-68C6-F869-5FE13AEA256E}"/>
              </a:ext>
            </a:extLst>
          </p:cNvPr>
          <p:cNvSpPr>
            <a:spLocks noGrp="1"/>
          </p:cNvSpPr>
          <p:nvPr>
            <p:ph type="sldNum" sz="quarter" idx="12"/>
          </p:nvPr>
        </p:nvSpPr>
        <p:spPr>
          <a:xfrm>
            <a:off x="146050" y="6247246"/>
            <a:ext cx="426605" cy="457200"/>
          </a:xfrm>
        </p:spPr>
        <p:txBody>
          <a:bodyPr/>
          <a:lstStyle/>
          <a:p>
            <a:fld id="{E24E1BA5-2B3A-4BA0-82C4-250B1E03B99C}" type="slidenum">
              <a:rPr lang="en-US" smtClean="0"/>
              <a:pPr/>
              <a:t>23</a:t>
            </a:fld>
            <a:endParaRPr lang="en-US"/>
          </a:p>
        </p:txBody>
      </p:sp>
    </p:spTree>
    <p:extLst>
      <p:ext uri="{BB962C8B-B14F-4D97-AF65-F5344CB8AC3E}">
        <p14:creationId xmlns:p14="http://schemas.microsoft.com/office/powerpoint/2010/main" val="40644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BE82D5-7B82-7282-CD45-B3000841BD37}"/>
              </a:ext>
            </a:extLst>
          </p:cNvPr>
          <p:cNvSpPr>
            <a:spLocks noGrp="1"/>
          </p:cNvSpPr>
          <p:nvPr>
            <p:ph type="sldNum" sz="quarter" idx="7"/>
          </p:nvPr>
        </p:nvSpPr>
        <p:spPr/>
        <p:txBody>
          <a:bodyPr/>
          <a:lstStyle/>
          <a:p>
            <a:pPr marL="38100">
              <a:spcBef>
                <a:spcPts val="5"/>
              </a:spcBef>
            </a:pPr>
            <a:endParaRPr lang="en-IN" spc="15" dirty="0"/>
          </a:p>
        </p:txBody>
      </p:sp>
      <p:sp>
        <p:nvSpPr>
          <p:cNvPr id="6" name="object 2">
            <a:extLst>
              <a:ext uri="{FF2B5EF4-FFF2-40B4-BE49-F238E27FC236}">
                <a16:creationId xmlns:a16="http://schemas.microsoft.com/office/drawing/2014/main" id="{8D2DF86D-588F-4AF9-A037-0084E11C1961}"/>
              </a:ext>
            </a:extLst>
          </p:cNvPr>
          <p:cNvSpPr txBox="1">
            <a:spLocks noGrp="1"/>
          </p:cNvSpPr>
          <p:nvPr>
            <p:ph type="title"/>
          </p:nvPr>
        </p:nvSpPr>
        <p:spPr>
          <a:xfrm>
            <a:off x="307657" y="13969"/>
            <a:ext cx="7999095" cy="624530"/>
          </a:xfrm>
          <a:prstGeom prst="rect">
            <a:avLst/>
          </a:prstGeom>
        </p:spPr>
        <p:txBody>
          <a:bodyPr vert="horz" wrap="square" lIns="0" tIns="16510" rIns="0" bIns="0" rtlCol="0">
            <a:spAutoFit/>
          </a:bodyPr>
          <a:lstStyle>
            <a:lvl1pPr>
              <a:defRPr sz="3800" b="1" i="0">
                <a:solidFill>
                  <a:schemeClr val="tx1"/>
                </a:solidFill>
                <a:latin typeface="Times New Roman"/>
                <a:ea typeface="+mj-ea"/>
                <a:cs typeface="Times New Roman"/>
              </a:defRPr>
            </a:lvl1pPr>
          </a:lstStyle>
          <a:p>
            <a:pPr marL="12700" algn="ctr">
              <a:spcBef>
                <a:spcPts val="130"/>
              </a:spcBef>
            </a:pPr>
            <a:r>
              <a:rPr lang="en-IN" sz="3950" kern="0" dirty="0">
                <a:solidFill>
                  <a:srgbClr val="696363"/>
                </a:solidFill>
              </a:rPr>
              <a:t>C</a:t>
            </a:r>
            <a:r>
              <a:rPr lang="en-IN" sz="3950" kern="0" spc="-25" dirty="0">
                <a:solidFill>
                  <a:srgbClr val="696363"/>
                </a:solidFill>
              </a:rPr>
              <a:t>o</a:t>
            </a:r>
            <a:r>
              <a:rPr lang="en-IN" sz="3950" kern="0" spc="-100" dirty="0">
                <a:solidFill>
                  <a:srgbClr val="696363"/>
                </a:solidFill>
              </a:rPr>
              <a:t>n</a:t>
            </a:r>
            <a:r>
              <a:rPr lang="en-IN" sz="3950" kern="0" spc="30" dirty="0">
                <a:solidFill>
                  <a:srgbClr val="696363"/>
                </a:solidFill>
              </a:rPr>
              <a:t>t</a:t>
            </a:r>
            <a:r>
              <a:rPr lang="en-IN" sz="3950" kern="0" spc="40" dirty="0">
                <a:solidFill>
                  <a:srgbClr val="696363"/>
                </a:solidFill>
              </a:rPr>
              <a:t>e</a:t>
            </a:r>
            <a:r>
              <a:rPr lang="en-IN" sz="3950" kern="0" spc="-100" dirty="0">
                <a:solidFill>
                  <a:srgbClr val="696363"/>
                </a:solidFill>
              </a:rPr>
              <a:t>n</a:t>
            </a:r>
            <a:r>
              <a:rPr lang="en-IN" sz="3950" kern="0" spc="30" dirty="0">
                <a:solidFill>
                  <a:srgbClr val="696363"/>
                </a:solidFill>
              </a:rPr>
              <a:t>t</a:t>
            </a:r>
            <a:r>
              <a:rPr lang="en-IN" sz="3950" kern="0" spc="10" dirty="0">
                <a:solidFill>
                  <a:srgbClr val="696363"/>
                </a:solidFill>
              </a:rPr>
              <a:t>s</a:t>
            </a:r>
            <a:endParaRPr lang="en-IN" sz="3950" kern="0" dirty="0"/>
          </a:p>
        </p:txBody>
      </p:sp>
      <p:sp>
        <p:nvSpPr>
          <p:cNvPr id="8" name="object 3">
            <a:extLst>
              <a:ext uri="{FF2B5EF4-FFF2-40B4-BE49-F238E27FC236}">
                <a16:creationId xmlns:a16="http://schemas.microsoft.com/office/drawing/2014/main" id="{2F0AEEDD-D85C-0E6D-4558-C57BEEFB401F}"/>
              </a:ext>
            </a:extLst>
          </p:cNvPr>
          <p:cNvSpPr txBox="1"/>
          <p:nvPr/>
        </p:nvSpPr>
        <p:spPr>
          <a:xfrm>
            <a:off x="765492" y="866119"/>
            <a:ext cx="7921308" cy="3150863"/>
          </a:xfrm>
          <a:prstGeom prst="rect">
            <a:avLst/>
          </a:prstGeom>
        </p:spPr>
        <p:txBody>
          <a:bodyPr vert="horz" wrap="square" lIns="0" tIns="97790" rIns="0" bIns="0" rtlCol="0">
            <a:spAutoFit/>
          </a:bodyPr>
          <a:lstStyle/>
          <a:p>
            <a:pPr marL="12700">
              <a:lnSpc>
                <a:spcPct val="100000"/>
              </a:lnSpc>
              <a:spcBef>
                <a:spcPts val="770"/>
              </a:spcBef>
              <a:buClr>
                <a:srgbClr val="D24717"/>
              </a:buClr>
              <a:buSzPct val="87272"/>
              <a:tabLst>
                <a:tab pos="288925" algn="l"/>
              </a:tabLst>
            </a:pPr>
            <a:endParaRPr lang="en-IN" sz="2750" dirty="0">
              <a:latin typeface="Times New Roman"/>
              <a:cs typeface="Times New Roman"/>
            </a:endParaRPr>
          </a:p>
          <a:p>
            <a:pPr marL="288925" indent="-276225">
              <a:lnSpc>
                <a:spcPct val="100000"/>
              </a:lnSpc>
              <a:spcBef>
                <a:spcPts val="770"/>
              </a:spcBef>
              <a:buClr>
                <a:srgbClr val="D24717"/>
              </a:buClr>
              <a:buSzPct val="87272"/>
              <a:buFont typeface="Segoe UI Symbol"/>
              <a:buChar char="⚫"/>
              <a:tabLst>
                <a:tab pos="288925" algn="l"/>
              </a:tabLst>
            </a:pPr>
            <a:r>
              <a:rPr lang="en-IN" sz="2750" dirty="0">
                <a:latin typeface="Times New Roman"/>
                <a:cs typeface="Times New Roman"/>
              </a:rPr>
              <a:t>Hardware / Software Requirements</a:t>
            </a:r>
          </a:p>
          <a:p>
            <a:pPr marL="288925" indent="-276225">
              <a:lnSpc>
                <a:spcPct val="100000"/>
              </a:lnSpc>
              <a:spcBef>
                <a:spcPts val="770"/>
              </a:spcBef>
              <a:buClr>
                <a:srgbClr val="D24717"/>
              </a:buClr>
              <a:buSzPct val="87272"/>
              <a:buFont typeface="Segoe UI Symbol"/>
              <a:buChar char="⚫"/>
              <a:tabLst>
                <a:tab pos="288925" algn="l"/>
              </a:tabLst>
            </a:pPr>
            <a:r>
              <a:rPr lang="en-IN" sz="2750" dirty="0">
                <a:latin typeface="Times New Roman"/>
                <a:cs typeface="Times New Roman"/>
              </a:rPr>
              <a:t>Block Diagram </a:t>
            </a:r>
          </a:p>
          <a:p>
            <a:pPr marL="288925" indent="-276225">
              <a:lnSpc>
                <a:spcPct val="100000"/>
              </a:lnSpc>
              <a:spcBef>
                <a:spcPts val="770"/>
              </a:spcBef>
              <a:buClr>
                <a:srgbClr val="D24717"/>
              </a:buClr>
              <a:buSzPct val="87272"/>
              <a:buFont typeface="Segoe UI Symbol"/>
              <a:buChar char="⚫"/>
              <a:tabLst>
                <a:tab pos="288925" algn="l"/>
              </a:tabLst>
            </a:pPr>
            <a:r>
              <a:rPr lang="en-IN" sz="2750" dirty="0">
                <a:latin typeface="Times New Roman"/>
                <a:cs typeface="Times New Roman"/>
              </a:rPr>
              <a:t>Components used
Reference(s)
Online course details Progress / Completion</a:t>
            </a:r>
            <a:endParaRPr sz="2750" dirty="0">
              <a:latin typeface="Times New Roman"/>
              <a:cs typeface="Times New Roman"/>
            </a:endParaRPr>
          </a:p>
        </p:txBody>
      </p:sp>
    </p:spTree>
    <p:extLst>
      <p:ext uri="{BB962C8B-B14F-4D97-AF65-F5344CB8AC3E}">
        <p14:creationId xmlns:p14="http://schemas.microsoft.com/office/powerpoint/2010/main" val="316091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AA91-1007-4779-D7C4-FEBC9E9C9600}"/>
              </a:ext>
            </a:extLst>
          </p:cNvPr>
          <p:cNvSpPr>
            <a:spLocks noGrp="1"/>
          </p:cNvSpPr>
          <p:nvPr>
            <p:ph type="title"/>
          </p:nvPr>
        </p:nvSpPr>
        <p:spPr>
          <a:xfrm>
            <a:off x="402589" y="457200"/>
            <a:ext cx="7999095" cy="553998"/>
          </a:xfrm>
        </p:spPr>
        <p:txBody>
          <a:bodyPr/>
          <a:lstStyle/>
          <a:p>
            <a:pPr algn="ctr"/>
            <a:r>
              <a:rPr lang="en-US" sz="3600" b="0" dirty="0"/>
              <a:t>Domain Introduction</a:t>
            </a:r>
            <a:endParaRPr lang="en-IN" sz="3600" b="0" dirty="0"/>
          </a:p>
        </p:txBody>
      </p:sp>
      <p:sp>
        <p:nvSpPr>
          <p:cNvPr id="3" name="Text Placeholder 2">
            <a:extLst>
              <a:ext uri="{FF2B5EF4-FFF2-40B4-BE49-F238E27FC236}">
                <a16:creationId xmlns:a16="http://schemas.microsoft.com/office/drawing/2014/main" id="{694AE450-CFE8-682C-9F66-0B8C10FDE547}"/>
              </a:ext>
            </a:extLst>
          </p:cNvPr>
          <p:cNvSpPr>
            <a:spLocks noGrp="1"/>
          </p:cNvSpPr>
          <p:nvPr>
            <p:ph type="body" idx="1"/>
          </p:nvPr>
        </p:nvSpPr>
        <p:spPr>
          <a:xfrm>
            <a:off x="304801" y="1295400"/>
            <a:ext cx="8350884" cy="5821594"/>
          </a:xfrm>
        </p:spPr>
        <p:txBody>
          <a:bodyPr/>
          <a:lstStyle/>
          <a:p>
            <a:pPr marL="274320" marR="0" lvl="0" indent="-274320" algn="just" defTabSz="914400" rtl="0" eaLnBrk="1" fontAlgn="auto" latinLnBrk="0" hangingPunct="1">
              <a:lnSpc>
                <a:spcPct val="170000"/>
              </a:lnSpc>
              <a:spcBef>
                <a:spcPts val="600"/>
              </a:spcBef>
              <a:spcAft>
                <a:spcPts val="0"/>
              </a:spcAft>
              <a:buClrTx/>
              <a:buSzPct val="70000"/>
              <a:buFont typeface="Wingdings"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Internet Of Things(IOT) is an ecosystem of connected devices that communicate and exchange data with each other.</a:t>
            </a:r>
          </a:p>
          <a:p>
            <a:pPr marL="274320" marR="0" lvl="0" indent="-274320" algn="just" defTabSz="914400" rtl="0" eaLnBrk="1" fontAlgn="auto" latinLnBrk="0" hangingPunct="1">
              <a:lnSpc>
                <a:spcPct val="170000"/>
              </a:lnSpc>
              <a:spcBef>
                <a:spcPts val="600"/>
              </a:spcBef>
              <a:spcAft>
                <a:spcPts val="0"/>
              </a:spcAft>
              <a:buClrTx/>
              <a:buSzPct val="70000"/>
              <a:buFont typeface="Wingdings"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this project , we are going to monitor garbage level in garbage bins by using ultrasonic sensors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placed over the bins to detect the garbage level and compare it with the garbage bins depth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 detect the garbage level. </a:t>
            </a:r>
          </a:p>
          <a:p>
            <a:pPr marL="274320" marR="0" lvl="0" indent="-274320" algn="just" defTabSz="914400" rtl="0" eaLnBrk="1" fontAlgn="auto" latinLnBrk="0" hangingPunct="1">
              <a:lnSpc>
                <a:spcPct val="170000"/>
              </a:lnSpc>
              <a:spcBef>
                <a:spcPts val="600"/>
              </a:spcBef>
              <a:spcAft>
                <a:spcPts val="0"/>
              </a:spcAft>
              <a:buClrTx/>
              <a:buSzPct val="70000"/>
              <a:buFont typeface="Wingdings" pitchFamily="2" charset="2"/>
              <a:buChar char="Ø"/>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This project IOT Garbage Monitoring system is a very innovative system which will help to keep the cities clean.</a:t>
            </a:r>
          </a:p>
          <a:p>
            <a:pPr marL="274320" marR="0" lvl="0" indent="-274320" algn="just" defTabSz="914400" rtl="0" eaLnBrk="1" fontAlgn="auto" latinLnBrk="0" hangingPunct="1">
              <a:lnSpc>
                <a:spcPct val="170000"/>
              </a:lnSpc>
              <a:spcBef>
                <a:spcPts val="600"/>
              </a:spcBef>
              <a:spcAft>
                <a:spcPts val="0"/>
              </a:spcAft>
              <a:buClrTx/>
              <a:buSzPct val="70000"/>
              <a:buFont typeface="Wingdings" pitchFamily="2" charset="2"/>
              <a:buChar char="Ø"/>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This system used to display the status of the level of garbage collected in the bins. </a:t>
            </a:r>
          </a:p>
          <a:p>
            <a:pPr marL="274320" marR="0" lvl="0" indent="-274320" algn="just" defTabSz="914400" rtl="0" eaLnBrk="1" fontAlgn="auto" latinLnBrk="0" hangingPunct="1">
              <a:lnSpc>
                <a:spcPct val="170000"/>
              </a:lnSpc>
              <a:spcBef>
                <a:spcPts val="600"/>
              </a:spcBef>
              <a:spcAft>
                <a:spcPts val="0"/>
              </a:spcAft>
              <a:buClrTx/>
              <a:buSzPct val="70000"/>
              <a:buFont typeface="Wingdings" pitchFamily="2" charset="2"/>
              <a:buChar char="Ø"/>
              <a:tabLst/>
              <a:defRPr/>
            </a:pPr>
            <a:endParaRPr kumimoji="0" lang="en-US" sz="19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a:buClr>
                <a:schemeClr val="accent6">
                  <a:lumMod val="50000"/>
                </a:schemeClr>
              </a:buClr>
              <a:buSzPct val="150000"/>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10B897-8CD7-7E6B-0B4D-D3727BD61D3F}"/>
              </a:ext>
            </a:extLst>
          </p:cNvPr>
          <p:cNvSpPr>
            <a:spLocks noGrp="1"/>
          </p:cNvSpPr>
          <p:nvPr>
            <p:ph type="sldNum" sz="quarter" idx="7"/>
          </p:nvPr>
        </p:nvSpPr>
        <p:spPr>
          <a:xfrm>
            <a:off x="460200" y="6120050"/>
            <a:ext cx="469583" cy="317621"/>
          </a:xfrm>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4</a:t>
            </a:fld>
            <a:endParaRPr lang="en-IN" spc="15" dirty="0"/>
          </a:p>
        </p:txBody>
      </p:sp>
    </p:spTree>
    <p:extLst>
      <p:ext uri="{BB962C8B-B14F-4D97-AF65-F5344CB8AC3E}">
        <p14:creationId xmlns:p14="http://schemas.microsoft.com/office/powerpoint/2010/main" val="399947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1DBC-0132-6E1C-4361-EACEFF566090}"/>
              </a:ext>
            </a:extLst>
          </p:cNvPr>
          <p:cNvSpPr>
            <a:spLocks noGrp="1"/>
          </p:cNvSpPr>
          <p:nvPr>
            <p:ph type="title"/>
          </p:nvPr>
        </p:nvSpPr>
        <p:spPr>
          <a:xfrm>
            <a:off x="561657" y="275303"/>
            <a:ext cx="7999095" cy="553998"/>
          </a:xfrm>
        </p:spPr>
        <p:txBody>
          <a:bodyPr/>
          <a:lstStyle/>
          <a:p>
            <a:pPr algn="ctr"/>
            <a:r>
              <a:rPr lang="en-IN" sz="3600" b="0" dirty="0"/>
              <a:t>Problem description</a:t>
            </a:r>
          </a:p>
        </p:txBody>
      </p:sp>
      <p:sp>
        <p:nvSpPr>
          <p:cNvPr id="3" name="Text Placeholder 2">
            <a:extLst>
              <a:ext uri="{FF2B5EF4-FFF2-40B4-BE49-F238E27FC236}">
                <a16:creationId xmlns:a16="http://schemas.microsoft.com/office/drawing/2014/main" id="{5BA683AA-AC52-0245-E33E-EC9838891701}"/>
              </a:ext>
            </a:extLst>
          </p:cNvPr>
          <p:cNvSpPr>
            <a:spLocks noGrp="1"/>
          </p:cNvSpPr>
          <p:nvPr>
            <p:ph type="body" idx="1"/>
          </p:nvPr>
        </p:nvSpPr>
        <p:spPr>
          <a:xfrm>
            <a:off x="304800" y="1629696"/>
            <a:ext cx="8393747" cy="3693319"/>
          </a:xfrm>
        </p:spPr>
        <p:txBody>
          <a:bodyPr/>
          <a:lstStyle/>
          <a:p>
            <a:pPr marL="342900" indent="-342900">
              <a:buClr>
                <a:schemeClr val="accent6">
                  <a:lumMod val="50000"/>
                </a:schemeClr>
              </a:buClr>
              <a:buSzPct val="15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big challenge in the urban cities is solid waste management.</a:t>
            </a:r>
          </a:p>
          <a:p>
            <a:pPr marL="342900" indent="-342900">
              <a:buClr>
                <a:schemeClr val="accent6">
                  <a:lumMod val="50000"/>
                </a:schemeClr>
              </a:buClr>
              <a:buSzPct val="15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garbage collecting authority in traditional waste management system doesn’t know about the level of garbage in dustbin, if the dust bins gets full by garbage then it gets overflowed as well as spelled out from the dustbin leading to unhygienic condition in cities.</a:t>
            </a:r>
          </a:p>
          <a:p>
            <a:pPr marL="342900" indent="-342900">
              <a:buClr>
                <a:schemeClr val="accent6">
                  <a:lumMod val="50000"/>
                </a:schemeClr>
              </a:buClr>
              <a:buSzPct val="15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People throw garbage on that dustbin which is already overflowed.</a:t>
            </a:r>
          </a:p>
          <a:p>
            <a:pPr marL="342900" indent="-342900">
              <a:buClr>
                <a:schemeClr val="accent6">
                  <a:lumMod val="50000"/>
                </a:schemeClr>
              </a:buClr>
              <a:buSzPct val="15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People those who work in this garbage collection job are totally disappointed by the residents improper waste management scenario.</a:t>
            </a:r>
          </a:p>
          <a:p>
            <a:pPr marL="342900" indent="-342900">
              <a:buClr>
                <a:schemeClr val="accent6">
                  <a:lumMod val="50000"/>
                </a:schemeClr>
              </a:buClr>
              <a:buSzPct val="15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Sometimes due to unclean garbage bins bad smell arises also toxic and unhygienic gases are produced which is way to support to the air pollution and to some harmful diseases which are easily spreadable.</a:t>
            </a:r>
          </a:p>
          <a:p>
            <a:pPr>
              <a:buClr>
                <a:schemeClr val="accent6">
                  <a:lumMod val="50000"/>
                </a:schemeClr>
              </a:buClr>
              <a:buSzPct val="150000"/>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EEB0A9-00B1-D540-4297-8D333D9F385C}"/>
              </a:ext>
            </a:extLst>
          </p:cNvPr>
          <p:cNvSpPr>
            <a:spLocks noGrp="1"/>
          </p:cNvSpPr>
          <p:nvPr>
            <p:ph type="sldNum" sz="quarter" idx="7"/>
          </p:nvPr>
        </p:nvSpPr>
        <p:spPr>
          <a:xfrm>
            <a:off x="216217" y="6248399"/>
            <a:ext cx="345440" cy="143177"/>
          </a:xfrm>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5</a:t>
            </a:fld>
            <a:endParaRPr lang="en-IN" spc="15" dirty="0"/>
          </a:p>
        </p:txBody>
      </p:sp>
    </p:spTree>
    <p:extLst>
      <p:ext uri="{BB962C8B-B14F-4D97-AF65-F5344CB8AC3E}">
        <p14:creationId xmlns:p14="http://schemas.microsoft.com/office/powerpoint/2010/main" val="158470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45452" y="228600"/>
            <a:ext cx="7999095" cy="584775"/>
          </a:xfrm>
        </p:spPr>
        <p:txBody>
          <a:bodyPr/>
          <a:lstStyle/>
          <a:p>
            <a:pPr algn="ctr"/>
            <a:r>
              <a:rPr lang="en-IN" b="0" dirty="0"/>
              <a:t>Abstract</a:t>
            </a:r>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318451" y="1117223"/>
            <a:ext cx="8253095" cy="6386044"/>
          </a:xfrm>
        </p:spPr>
        <p:txBody>
          <a:bodyPr/>
          <a:lstStyle/>
          <a:p>
            <a:pPr marL="274320" marR="0" lvl="0" indent="-274320" algn="just" defTabSz="914400" rtl="0" eaLnBrk="1" fontAlgn="auto" latinLnBrk="0" hangingPunct="1">
              <a:lnSpc>
                <a:spcPct val="150000"/>
              </a:lnSpc>
              <a:spcBef>
                <a:spcPts val="600"/>
              </a:spcBef>
              <a:spcAft>
                <a:spcPts val="0"/>
              </a:spcAft>
              <a:buClrTx/>
              <a:buSzPct val="70000"/>
              <a:buFont typeface="Wingdings" pitchFamily="2" charset="2"/>
              <a:buChar char="Ø"/>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Garbage Monitoring System tells that whether the trash can is empty or full through the webserver and can know the status of the ‘Trash Can’ or 'Dumpsters' from anywhere in the world over the Internet.</a:t>
            </a:r>
          </a:p>
          <a:p>
            <a:pPr marL="274320" marR="0" lvl="0" indent="-274320" algn="just" defTabSz="914400" rtl="0" eaLnBrk="1" fontAlgn="auto" latinLnBrk="0" hangingPunct="1">
              <a:lnSpc>
                <a:spcPct val="150000"/>
              </a:lnSpc>
              <a:spcBef>
                <a:spcPts val="600"/>
              </a:spcBef>
              <a:spcAft>
                <a:spcPts val="0"/>
              </a:spcAft>
              <a:buClrTx/>
              <a:buSzPct val="70000"/>
              <a:buFont typeface="Wingdings"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this IOT Project, an Ultrasonic Sensor is used for detecting whether the trash can is filled with garbage or not.</a:t>
            </a:r>
          </a:p>
          <a:p>
            <a:pPr marL="274320" marR="0" lvl="0" indent="-274320" algn="just" defTabSz="914400" rtl="0" eaLnBrk="1" fontAlgn="auto" latinLnBrk="0" hangingPunct="1">
              <a:lnSpc>
                <a:spcPct val="150000"/>
              </a:lnSpc>
              <a:spcBef>
                <a:spcPts val="600"/>
              </a:spcBef>
              <a:spcAft>
                <a:spcPts val="0"/>
              </a:spcAft>
              <a:buClrTx/>
              <a:buSzPct val="70000"/>
              <a:buFont typeface="Wingdings"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Ultrasonic Sensor is installed at the top of Trash Can and will measure the distance of garbage from the top of Trash can and set a threshold value according to the size of trash can.</a:t>
            </a:r>
          </a:p>
          <a:p>
            <a:pPr marL="274320" marR="0" lvl="0" indent="-274320" algn="just" defTabSz="914400" rtl="0" eaLnBrk="1" fontAlgn="auto" latinLnBrk="0" hangingPunct="1">
              <a:lnSpc>
                <a:spcPct val="150000"/>
              </a:lnSpc>
              <a:spcBef>
                <a:spcPts val="600"/>
              </a:spcBef>
              <a:spcAft>
                <a:spcPts val="0"/>
              </a:spcAft>
              <a:buClrTx/>
              <a:buSzPct val="70000"/>
              <a:buFont typeface="Wingdings"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If the distance will be less than this threshold value, means that the Trash can is full of garbage and the message “Basket is Full” is displayed.</a:t>
            </a:r>
          </a:p>
          <a:p>
            <a:pPr marR="0" lvl="0" algn="just" defTabSz="914400" rtl="0" eaLnBrk="1" fontAlgn="auto" latinLnBrk="0" hangingPunct="1">
              <a:lnSpc>
                <a:spcPct val="150000"/>
              </a:lnSpc>
              <a:spcBef>
                <a:spcPts val="600"/>
              </a:spcBef>
              <a:spcAft>
                <a:spcPts val="0"/>
              </a:spcAft>
              <a:buClrTx/>
              <a:buSzPct val="70000"/>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274320" marR="0" lvl="0" indent="-274320" algn="just" defTabSz="914400" rtl="0" eaLnBrk="1" fontAlgn="auto" latinLnBrk="0" hangingPunct="1">
              <a:lnSpc>
                <a:spcPct val="150000"/>
              </a:lnSpc>
              <a:spcBef>
                <a:spcPts val="600"/>
              </a:spcBef>
              <a:spcAft>
                <a:spcPts val="0"/>
              </a:spcAft>
              <a:buClrTx/>
              <a:buSzPct val="70000"/>
              <a:buFont typeface="Wingdings"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274320" marR="0" lvl="0" indent="-274320" algn="just" defTabSz="914400" rtl="0" eaLnBrk="1" fontAlgn="auto" latinLnBrk="0" hangingPunct="1">
              <a:lnSpc>
                <a:spcPct val="150000"/>
              </a:lnSpc>
              <a:spcBef>
                <a:spcPts val="600"/>
              </a:spcBef>
              <a:spcAft>
                <a:spcPts val="0"/>
              </a:spcAft>
              <a:buClrTx/>
              <a:buSzPct val="70000"/>
              <a:buFont typeface="Wingdings" pitchFamily="2" charset="2"/>
              <a:buChar char="Ø"/>
              <a:tabLst/>
              <a:defRPr/>
            </a:pPr>
            <a:endParaRPr kumimoji="0" lang="en-US" sz="19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25FA811-0987-1F25-BE69-6D75ECB6FC41}"/>
              </a:ext>
            </a:extLst>
          </p:cNvPr>
          <p:cNvSpPr>
            <a:spLocks noGrp="1"/>
          </p:cNvSpPr>
          <p:nvPr>
            <p:ph type="sldNum" sz="quarter" idx="7"/>
          </p:nvPr>
        </p:nvSpPr>
        <p:spPr>
          <a:xfrm flipV="1">
            <a:off x="216217" y="6391576"/>
            <a:ext cx="356237" cy="85423"/>
          </a:xfrm>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6</a:t>
            </a:fld>
            <a:endParaRPr lang="en-IN" spc="15" dirty="0"/>
          </a:p>
        </p:txBody>
      </p:sp>
    </p:spTree>
    <p:extLst>
      <p:ext uri="{BB962C8B-B14F-4D97-AF65-F5344CB8AC3E}">
        <p14:creationId xmlns:p14="http://schemas.microsoft.com/office/powerpoint/2010/main" val="89451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0A1E-AFD9-6832-C7A6-7EE7584B91E7}"/>
              </a:ext>
            </a:extLst>
          </p:cNvPr>
          <p:cNvSpPr>
            <a:spLocks noGrp="1"/>
          </p:cNvSpPr>
          <p:nvPr>
            <p:ph type="title"/>
          </p:nvPr>
        </p:nvSpPr>
        <p:spPr>
          <a:xfrm>
            <a:off x="528319" y="304800"/>
            <a:ext cx="7999095" cy="584775"/>
          </a:xfrm>
        </p:spPr>
        <p:txBody>
          <a:bodyPr/>
          <a:lstStyle/>
          <a:p>
            <a:pPr algn="ctr"/>
            <a:r>
              <a:rPr lang="en-IN" b="0" dirty="0"/>
              <a:t>Objective</a:t>
            </a:r>
          </a:p>
        </p:txBody>
      </p:sp>
      <p:sp>
        <p:nvSpPr>
          <p:cNvPr id="3" name="Text Placeholder 2">
            <a:extLst>
              <a:ext uri="{FF2B5EF4-FFF2-40B4-BE49-F238E27FC236}">
                <a16:creationId xmlns:a16="http://schemas.microsoft.com/office/drawing/2014/main" id="{8CA66E3F-006D-6E18-727C-AAA40CC5AA75}"/>
              </a:ext>
            </a:extLst>
          </p:cNvPr>
          <p:cNvSpPr>
            <a:spLocks noGrp="1"/>
          </p:cNvSpPr>
          <p:nvPr>
            <p:ph type="body" idx="1"/>
          </p:nvPr>
        </p:nvSpPr>
        <p:spPr>
          <a:xfrm>
            <a:off x="307657" y="1143000"/>
            <a:ext cx="8253095" cy="5386090"/>
          </a:xfrm>
        </p:spPr>
        <p:txBody>
          <a:bodyPr/>
          <a:lstStyle/>
          <a:p>
            <a:pPr marL="285750" indent="-285750">
              <a:buClr>
                <a:schemeClr val="accent6">
                  <a:lumMod val="50000"/>
                </a:schemeClr>
              </a:buClr>
              <a:buSzPct val="150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74320" marR="0" lvl="0" indent="-274320" algn="just" defTabSz="914400" rtl="0" eaLnBrk="1" fontAlgn="auto" latinLnBrk="0" hangingPunct="1">
              <a:lnSpc>
                <a:spcPct val="150000"/>
              </a:lnSpc>
              <a:spcBef>
                <a:spcPts val="600"/>
              </a:spcBef>
              <a:spcAft>
                <a:spcPts val="0"/>
              </a:spcAft>
              <a:buClrTx/>
              <a:buSzPct val="70000"/>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main objective of this project is to maintain the level of cleanliness in the city and form a environment which is better for living.</a:t>
            </a:r>
          </a:p>
          <a:p>
            <a:pPr marL="274320" marR="0" lvl="0" indent="-274320" algn="just" defTabSz="914400" rtl="0" eaLnBrk="1" fontAlgn="auto" latinLnBrk="0" hangingPunct="1">
              <a:lnSpc>
                <a:spcPct val="150000"/>
              </a:lnSpc>
              <a:spcBef>
                <a:spcPts val="600"/>
              </a:spcBef>
              <a:spcAft>
                <a:spcPts val="0"/>
              </a:spcAft>
              <a:buClrTx/>
              <a:buSzPct val="70000"/>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By using this system we can constantly check the level of garbage in the dustbins which are placed in various parts of city.</a:t>
            </a:r>
          </a:p>
          <a:p>
            <a:pPr marL="274320" marR="0" lvl="0" indent="-274320" algn="just" defTabSz="914400" rtl="0" eaLnBrk="1" fontAlgn="auto" latinLnBrk="0" hangingPunct="1">
              <a:lnSpc>
                <a:spcPct val="150000"/>
              </a:lnSpc>
              <a:spcBef>
                <a:spcPts val="600"/>
              </a:spcBef>
              <a:spcAft>
                <a:spcPts val="0"/>
              </a:spcAft>
              <a:buClrTx/>
              <a:buSzPct val="70000"/>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real-time information can be gained regarding the level of the dustbin filled on the system itself. It will also help in reducing the cost as the employees will have to go only at that time when the bin is full.</a:t>
            </a:r>
          </a:p>
          <a:p>
            <a:pPr marL="274320" marR="0" lvl="0" indent="-274320" algn="just" defTabSz="914400" rtl="0" eaLnBrk="1" fontAlgn="auto" latinLnBrk="0" hangingPunct="1">
              <a:lnSpc>
                <a:spcPct val="150000"/>
              </a:lnSpc>
              <a:spcBef>
                <a:spcPts val="600"/>
              </a:spcBef>
              <a:spcAft>
                <a:spcPts val="0"/>
              </a:spcAft>
              <a:buClrTx/>
              <a:buSzPct val="70000"/>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This will also help in resource optimization and if the bins will be emptied at time then the environment will remain safe and free from all kinds of diseases.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ctr">
              <a:buClr>
                <a:schemeClr val="accent6">
                  <a:lumMod val="50000"/>
                </a:schemeClr>
              </a:buClr>
              <a:buSzPct val="150000"/>
            </a:pPr>
            <a:endParaRPr lang="en-IN" sz="2000" dirty="0">
              <a:latin typeface="Times New Roman" panose="02020603050405020304" pitchFamily="18" charset="0"/>
              <a:cs typeface="Times New Roman" panose="02020603050405020304" pitchFamily="18" charset="0"/>
            </a:endParaRPr>
          </a:p>
          <a:p>
            <a:pPr marL="342900" indent="-342900" algn="ctr">
              <a:buClr>
                <a:schemeClr val="accent6">
                  <a:lumMod val="50000"/>
                </a:schemeClr>
              </a:buClr>
              <a:buSzPct val="1500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498F69-61D2-5375-00F5-8D8FF4B18DA2}"/>
              </a:ext>
            </a:extLst>
          </p:cNvPr>
          <p:cNvSpPr>
            <a:spLocks noGrp="1"/>
          </p:cNvSpPr>
          <p:nvPr>
            <p:ph type="sldNum" sz="quarter" idx="7"/>
          </p:nvPr>
        </p:nvSpPr>
        <p:spPr>
          <a:xfrm>
            <a:off x="345440" y="6096000"/>
            <a:ext cx="182879" cy="184666"/>
          </a:xfrm>
        </p:spPr>
        <p:txBody>
          <a:bodyPr/>
          <a:lstStyle/>
          <a:p>
            <a:pPr marL="38100">
              <a:lnSpc>
                <a:spcPct val="100000"/>
              </a:lnSpc>
              <a:spcBef>
                <a:spcPts val="5"/>
              </a:spcBef>
            </a:pPr>
            <a:fld id="{81D60167-4931-47E6-BA6A-407CBD079E47}" type="slidenum">
              <a:rPr lang="en-IN" spc="15" smtClean="0"/>
              <a:pPr marL="38100">
                <a:lnSpc>
                  <a:spcPct val="100000"/>
                </a:lnSpc>
                <a:spcBef>
                  <a:spcPts val="5"/>
                </a:spcBef>
              </a:pPr>
              <a:t>7</a:t>
            </a:fld>
            <a:endParaRPr lang="en-IN" spc="15" dirty="0"/>
          </a:p>
        </p:txBody>
      </p:sp>
    </p:spTree>
    <p:extLst>
      <p:ext uri="{BB962C8B-B14F-4D97-AF65-F5344CB8AC3E}">
        <p14:creationId xmlns:p14="http://schemas.microsoft.com/office/powerpoint/2010/main" val="159121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8256-C1E4-A10B-A5C8-3B8DAA444CC7}"/>
              </a:ext>
            </a:extLst>
          </p:cNvPr>
          <p:cNvSpPr>
            <a:spLocks noGrp="1"/>
          </p:cNvSpPr>
          <p:nvPr>
            <p:ph type="title"/>
          </p:nvPr>
        </p:nvSpPr>
        <p:spPr>
          <a:xfrm>
            <a:off x="307657" y="13969"/>
            <a:ext cx="7999095" cy="584775"/>
          </a:xfrm>
        </p:spPr>
        <p:txBody>
          <a:bodyPr/>
          <a:lstStyle/>
          <a:p>
            <a:r>
              <a:rPr lang="en-US" dirty="0"/>
              <a:t>Block diagram for existing system</a:t>
            </a:r>
          </a:p>
        </p:txBody>
      </p:sp>
      <p:sp>
        <p:nvSpPr>
          <p:cNvPr id="6" name="Text Placeholder 5">
            <a:extLst>
              <a:ext uri="{FF2B5EF4-FFF2-40B4-BE49-F238E27FC236}">
                <a16:creationId xmlns:a16="http://schemas.microsoft.com/office/drawing/2014/main" id="{CABE1754-2DE9-8216-EF12-1F8424512744}"/>
              </a:ext>
            </a:extLst>
          </p:cNvPr>
          <p:cNvSpPr>
            <a:spLocks noGrp="1"/>
          </p:cNvSpPr>
          <p:nvPr>
            <p:ph type="body" idx="1"/>
          </p:nvPr>
        </p:nvSpPr>
        <p:spPr>
          <a:xfrm>
            <a:off x="3742797" y="2274573"/>
            <a:ext cx="2122714" cy="28428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Arduino UNO</a:t>
            </a:r>
          </a:p>
          <a:p>
            <a:pPr algn="ctr"/>
            <a:r>
              <a:rPr lang="en-US" dirty="0"/>
              <a:t>(</a:t>
            </a:r>
            <a:r>
              <a:rPr lang="en-US" dirty="0" err="1"/>
              <a:t>Microcontoller</a:t>
            </a:r>
            <a:r>
              <a:rPr lang="en-US" dirty="0"/>
              <a:t>)</a:t>
            </a:r>
          </a:p>
        </p:txBody>
      </p:sp>
      <p:cxnSp>
        <p:nvCxnSpPr>
          <p:cNvPr id="8" name="Straight Arrow Connector 7">
            <a:extLst>
              <a:ext uri="{FF2B5EF4-FFF2-40B4-BE49-F238E27FC236}">
                <a16:creationId xmlns:a16="http://schemas.microsoft.com/office/drawing/2014/main" id="{9ACA5221-49EF-B229-AF9C-D670C73FDCB6}"/>
              </a:ext>
            </a:extLst>
          </p:cNvPr>
          <p:cNvCxnSpPr>
            <a:cxnSpLocks/>
          </p:cNvCxnSpPr>
          <p:nvPr/>
        </p:nvCxnSpPr>
        <p:spPr>
          <a:xfrm flipV="1">
            <a:off x="2393191" y="2347296"/>
            <a:ext cx="1300315" cy="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0F4C301-D346-A55F-241B-704804D499BB}"/>
              </a:ext>
            </a:extLst>
          </p:cNvPr>
          <p:cNvCxnSpPr>
            <a:cxnSpLocks/>
          </p:cNvCxnSpPr>
          <p:nvPr/>
        </p:nvCxnSpPr>
        <p:spPr>
          <a:xfrm flipV="1">
            <a:off x="2468863" y="3397890"/>
            <a:ext cx="1300315" cy="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37544B-9B38-F38D-4978-4EDE4C277A0F}"/>
              </a:ext>
            </a:extLst>
          </p:cNvPr>
          <p:cNvCxnSpPr>
            <a:cxnSpLocks/>
          </p:cNvCxnSpPr>
          <p:nvPr/>
        </p:nvCxnSpPr>
        <p:spPr>
          <a:xfrm flipV="1">
            <a:off x="2393190" y="4491753"/>
            <a:ext cx="1300315" cy="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D22DF60-E7F5-BBE5-B213-7D19E35796F3}"/>
              </a:ext>
            </a:extLst>
          </p:cNvPr>
          <p:cNvSpPr/>
          <p:nvPr/>
        </p:nvSpPr>
        <p:spPr>
          <a:xfrm>
            <a:off x="751645" y="1875830"/>
            <a:ext cx="1676397" cy="797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Power Supply </a:t>
            </a:r>
          </a:p>
        </p:txBody>
      </p:sp>
      <p:sp>
        <p:nvSpPr>
          <p:cNvPr id="21" name="Rectangle 20">
            <a:extLst>
              <a:ext uri="{FF2B5EF4-FFF2-40B4-BE49-F238E27FC236}">
                <a16:creationId xmlns:a16="http://schemas.microsoft.com/office/drawing/2014/main" id="{06B63E2D-345C-7C35-EBAE-CC1728D23ECD}"/>
              </a:ext>
            </a:extLst>
          </p:cNvPr>
          <p:cNvSpPr/>
          <p:nvPr/>
        </p:nvSpPr>
        <p:spPr>
          <a:xfrm rot="10800000" flipV="1">
            <a:off x="731234" y="3039599"/>
            <a:ext cx="1717217" cy="7355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Ultrasonic </a:t>
            </a:r>
          </a:p>
          <a:p>
            <a:pPr algn="ctr"/>
            <a:r>
              <a:rPr lang="en-IN" dirty="0"/>
              <a:t>Sensor </a:t>
            </a:r>
          </a:p>
        </p:txBody>
      </p:sp>
      <p:sp>
        <p:nvSpPr>
          <p:cNvPr id="23" name="Rectangle 22">
            <a:extLst>
              <a:ext uri="{FF2B5EF4-FFF2-40B4-BE49-F238E27FC236}">
                <a16:creationId xmlns:a16="http://schemas.microsoft.com/office/drawing/2014/main" id="{74DBD34F-E5E6-E21A-857E-00FEDB9EBF47}"/>
              </a:ext>
            </a:extLst>
          </p:cNvPr>
          <p:cNvSpPr/>
          <p:nvPr/>
        </p:nvSpPr>
        <p:spPr>
          <a:xfrm>
            <a:off x="751645" y="4343939"/>
            <a:ext cx="1717218" cy="7829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ESP8266(</a:t>
            </a:r>
            <a:r>
              <a:rPr lang="en-IN" dirty="0" err="1"/>
              <a:t>WiFi</a:t>
            </a:r>
            <a:r>
              <a:rPr lang="en-IN" dirty="0"/>
              <a:t>-Module)</a:t>
            </a:r>
          </a:p>
        </p:txBody>
      </p:sp>
      <p:cxnSp>
        <p:nvCxnSpPr>
          <p:cNvPr id="25" name="Straight Arrow Connector 24">
            <a:extLst>
              <a:ext uri="{FF2B5EF4-FFF2-40B4-BE49-F238E27FC236}">
                <a16:creationId xmlns:a16="http://schemas.microsoft.com/office/drawing/2014/main" id="{5F178DCF-733D-4A21-1D88-60C1273C46E5}"/>
              </a:ext>
            </a:extLst>
          </p:cNvPr>
          <p:cNvCxnSpPr>
            <a:cxnSpLocks/>
          </p:cNvCxnSpPr>
          <p:nvPr/>
        </p:nvCxnSpPr>
        <p:spPr>
          <a:xfrm flipV="1">
            <a:off x="5885922" y="2013857"/>
            <a:ext cx="1108149" cy="789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loud 29">
            <a:extLst>
              <a:ext uri="{FF2B5EF4-FFF2-40B4-BE49-F238E27FC236}">
                <a16:creationId xmlns:a16="http://schemas.microsoft.com/office/drawing/2014/main" id="{D8D466DF-0D5D-473B-F357-DDAC593B8298}"/>
              </a:ext>
            </a:extLst>
          </p:cNvPr>
          <p:cNvSpPr/>
          <p:nvPr/>
        </p:nvSpPr>
        <p:spPr>
          <a:xfrm>
            <a:off x="6994071" y="1118299"/>
            <a:ext cx="1828797" cy="115627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Blynk server</a:t>
            </a:r>
          </a:p>
        </p:txBody>
      </p:sp>
      <p:cxnSp>
        <p:nvCxnSpPr>
          <p:cNvPr id="32" name="Straight Arrow Connector 31">
            <a:extLst>
              <a:ext uri="{FF2B5EF4-FFF2-40B4-BE49-F238E27FC236}">
                <a16:creationId xmlns:a16="http://schemas.microsoft.com/office/drawing/2014/main" id="{381D2BE9-113F-5651-A76F-9CDBC2F0B65C}"/>
              </a:ext>
            </a:extLst>
          </p:cNvPr>
          <p:cNvCxnSpPr>
            <a:cxnSpLocks/>
          </p:cNvCxnSpPr>
          <p:nvPr/>
        </p:nvCxnSpPr>
        <p:spPr>
          <a:xfrm>
            <a:off x="7908469" y="2232882"/>
            <a:ext cx="0" cy="119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098DBA9-B805-6B8B-0C6E-AEA94ED3FD1C}"/>
              </a:ext>
            </a:extLst>
          </p:cNvPr>
          <p:cNvSpPr/>
          <p:nvPr/>
        </p:nvSpPr>
        <p:spPr>
          <a:xfrm>
            <a:off x="7110565" y="2830941"/>
            <a:ext cx="1577185" cy="2063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Blynk app</a:t>
            </a:r>
          </a:p>
        </p:txBody>
      </p:sp>
    </p:spTree>
    <p:extLst>
      <p:ext uri="{BB962C8B-B14F-4D97-AF65-F5344CB8AC3E}">
        <p14:creationId xmlns:p14="http://schemas.microsoft.com/office/powerpoint/2010/main" val="424946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1629-FA68-CD06-8F35-920874F3D332}"/>
              </a:ext>
            </a:extLst>
          </p:cNvPr>
          <p:cNvSpPr>
            <a:spLocks noGrp="1"/>
          </p:cNvSpPr>
          <p:nvPr>
            <p:ph type="title"/>
          </p:nvPr>
        </p:nvSpPr>
        <p:spPr>
          <a:xfrm>
            <a:off x="307657" y="13969"/>
            <a:ext cx="7999095" cy="1169551"/>
          </a:xfrm>
        </p:spPr>
        <p:txBody>
          <a:bodyPr/>
          <a:lstStyle/>
          <a:p>
            <a:r>
              <a:rPr lang="en-IN" dirty="0"/>
              <a:t>Literature survey</a:t>
            </a:r>
            <a:br>
              <a:rPr lang="en-IN" dirty="0"/>
            </a:br>
            <a:endParaRPr lang="en-US" dirty="0"/>
          </a:p>
        </p:txBody>
      </p:sp>
      <p:sp>
        <p:nvSpPr>
          <p:cNvPr id="3" name="Text Placeholder 2">
            <a:extLst>
              <a:ext uri="{FF2B5EF4-FFF2-40B4-BE49-F238E27FC236}">
                <a16:creationId xmlns:a16="http://schemas.microsoft.com/office/drawing/2014/main" id="{D0736B31-CCD6-84CF-1351-D5F27914BBB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0E76FB-3CB1-535B-16BD-CD8181BC24DB}"/>
              </a:ext>
            </a:extLst>
          </p:cNvPr>
          <p:cNvSpPr>
            <a:spLocks noGrp="1"/>
          </p:cNvSpPr>
          <p:nvPr>
            <p:ph type="sldNum" sz="quarter" idx="7"/>
          </p:nvPr>
        </p:nvSpPr>
        <p:spPr/>
        <p:txBody>
          <a:bodyPr/>
          <a:lstStyle/>
          <a:p>
            <a:pPr marL="38100">
              <a:spcBef>
                <a:spcPts val="5"/>
              </a:spcBef>
            </a:pPr>
            <a:endParaRPr lang="en-IN" spc="15" dirty="0"/>
          </a:p>
        </p:txBody>
      </p:sp>
      <p:graphicFrame>
        <p:nvGraphicFramePr>
          <p:cNvPr id="6" name="Table 2">
            <a:extLst>
              <a:ext uri="{FF2B5EF4-FFF2-40B4-BE49-F238E27FC236}">
                <a16:creationId xmlns:a16="http://schemas.microsoft.com/office/drawing/2014/main" id="{870FD70B-E0C5-B878-C2F9-60EA565C37D9}"/>
              </a:ext>
            </a:extLst>
          </p:cNvPr>
          <p:cNvGraphicFramePr>
            <a:graphicFrameLocks noGrp="1"/>
          </p:cNvGraphicFramePr>
          <p:nvPr>
            <p:extLst>
              <p:ext uri="{D42A27DB-BD31-4B8C-83A1-F6EECF244321}">
                <p14:modId xmlns:p14="http://schemas.microsoft.com/office/powerpoint/2010/main" val="623258388"/>
              </p:ext>
            </p:extLst>
          </p:nvPr>
        </p:nvGraphicFramePr>
        <p:xfrm>
          <a:off x="381000" y="1066800"/>
          <a:ext cx="8458201" cy="5518200"/>
        </p:xfrm>
        <a:graphic>
          <a:graphicData uri="http://schemas.openxmlformats.org/drawingml/2006/table">
            <a:tbl>
              <a:tblPr firstRow="1" bandRow="1">
                <a:tableStyleId>{93296810-A885-4BE3-A3E7-6D5BEEA58F35}</a:tableStyleId>
              </a:tblPr>
              <a:tblGrid>
                <a:gridCol w="690465">
                  <a:extLst>
                    <a:ext uri="{9D8B030D-6E8A-4147-A177-3AD203B41FA5}">
                      <a16:colId xmlns:a16="http://schemas.microsoft.com/office/drawing/2014/main" val="3324792071"/>
                    </a:ext>
                  </a:extLst>
                </a:gridCol>
                <a:gridCol w="2589246">
                  <a:extLst>
                    <a:ext uri="{9D8B030D-6E8A-4147-A177-3AD203B41FA5}">
                      <a16:colId xmlns:a16="http://schemas.microsoft.com/office/drawing/2014/main" val="4002534409"/>
                    </a:ext>
                  </a:extLst>
                </a:gridCol>
                <a:gridCol w="1565278">
                  <a:extLst>
                    <a:ext uri="{9D8B030D-6E8A-4147-A177-3AD203B41FA5}">
                      <a16:colId xmlns:a16="http://schemas.microsoft.com/office/drawing/2014/main" val="433994285"/>
                    </a:ext>
                  </a:extLst>
                </a:gridCol>
                <a:gridCol w="1142276">
                  <a:extLst>
                    <a:ext uri="{9D8B030D-6E8A-4147-A177-3AD203B41FA5}">
                      <a16:colId xmlns:a16="http://schemas.microsoft.com/office/drawing/2014/main" val="316592199"/>
                    </a:ext>
                  </a:extLst>
                </a:gridCol>
                <a:gridCol w="1244107">
                  <a:extLst>
                    <a:ext uri="{9D8B030D-6E8A-4147-A177-3AD203B41FA5}">
                      <a16:colId xmlns:a16="http://schemas.microsoft.com/office/drawing/2014/main" val="1456962986"/>
                    </a:ext>
                  </a:extLst>
                </a:gridCol>
                <a:gridCol w="1226829">
                  <a:extLst>
                    <a:ext uri="{9D8B030D-6E8A-4147-A177-3AD203B41FA5}">
                      <a16:colId xmlns:a16="http://schemas.microsoft.com/office/drawing/2014/main" val="3111859758"/>
                    </a:ext>
                  </a:extLst>
                </a:gridCol>
              </a:tblGrid>
              <a:tr h="92582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S.No</a:t>
                      </a:r>
                      <a:endParaRPr lang="en-US"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 </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Title of the paper &amp;year</a:t>
                      </a: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Author</a:t>
                      </a: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Protocol/ Sensors used</a:t>
                      </a: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Merits</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Demerits</a:t>
                      </a:r>
                    </a:p>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3981659"/>
                  </a:ext>
                </a:extLst>
              </a:tr>
              <a:tr h="1343932">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1</a:t>
                      </a:r>
                    </a:p>
                  </a:txBody>
                  <a:tcPr/>
                </a:tc>
                <a:tc>
                  <a:txBody>
                    <a:bodyPr/>
                    <a:lstStyle/>
                    <a:p>
                      <a:pPr algn="just"/>
                      <a:r>
                        <a:rPr lang="en-US" sz="1200" dirty="0">
                          <a:latin typeface="Times New Roman" pitchFamily="18" charset="0"/>
                          <a:cs typeface="Times New Roman" pitchFamily="18" charset="0"/>
                        </a:rPr>
                        <a:t>Smart Garbage Monitoring System Using Internet of Things (IoT)-2018</a:t>
                      </a:r>
                    </a:p>
                  </a:txBody>
                  <a:tcPr/>
                </a:tc>
                <a:tc>
                  <a:txBody>
                    <a:bodyPr/>
                    <a:lstStyle/>
                    <a:p>
                      <a:pPr algn="just"/>
                      <a:r>
                        <a:rPr lang="en-IN" sz="1200" dirty="0">
                          <a:latin typeface="Times New Roman" pitchFamily="18" charset="0"/>
                          <a:cs typeface="Times New Roman" pitchFamily="18" charset="0"/>
                        </a:rPr>
                        <a:t> </a:t>
                      </a:r>
                      <a:r>
                        <a:rPr lang="en-US" sz="1200" dirty="0">
                          <a:latin typeface="Times New Roman" pitchFamily="18" charset="0"/>
                          <a:cs typeface="Times New Roman" pitchFamily="18" charset="0"/>
                        </a:rPr>
                        <a:t> P. Kavitha and S. Gopalakrishnan </a:t>
                      </a:r>
                      <a:r>
                        <a:rPr lang="en-IN" sz="1200" dirty="0">
                          <a:latin typeface="Times New Roman" pitchFamily="18" charset="0"/>
                          <a:cs typeface="Times New Roman" pitchFamily="18" charset="0"/>
                        </a:rPr>
                        <a:t> </a:t>
                      </a:r>
                      <a:endParaRPr lang="en-IE" sz="1200" dirty="0">
                        <a:latin typeface="Times New Roman" pitchFamily="18" charset="0"/>
                        <a:cs typeface="Times New Roman" pitchFamily="18" charset="0"/>
                      </a:endParaRPr>
                    </a:p>
                  </a:txBody>
                  <a:tcPr/>
                </a:tc>
                <a:tc>
                  <a:txBody>
                    <a:bodyPr/>
                    <a:lstStyle/>
                    <a:p>
                      <a:pPr algn="just"/>
                      <a:r>
                        <a:rPr lang="en-IN" sz="1200" dirty="0">
                          <a:latin typeface="Times New Roman" pitchFamily="18" charset="0"/>
                          <a:cs typeface="Times New Roman" pitchFamily="18" charset="0"/>
                        </a:rPr>
                        <a:t>Micro</a:t>
                      </a:r>
                    </a:p>
                    <a:p>
                      <a:pPr algn="just"/>
                      <a:r>
                        <a:rPr lang="en-IN" sz="1200" dirty="0">
                          <a:latin typeface="Times New Roman" pitchFamily="18" charset="0"/>
                          <a:cs typeface="Times New Roman" pitchFamily="18" charset="0"/>
                        </a:rPr>
                        <a:t>Controller,</a:t>
                      </a:r>
                    </a:p>
                    <a:p>
                      <a:pPr algn="just"/>
                      <a:r>
                        <a:rPr lang="en-IN" sz="1200" dirty="0">
                          <a:latin typeface="Times New Roman" pitchFamily="18" charset="0"/>
                          <a:cs typeface="Times New Roman" pitchFamily="18" charset="0"/>
                        </a:rPr>
                        <a:t>LED</a:t>
                      </a:r>
                    </a:p>
                  </a:txBody>
                  <a:tcPr/>
                </a:tc>
                <a:tc>
                  <a:txBody>
                    <a:bodyPr/>
                    <a:lstStyle/>
                    <a:p>
                      <a:pPr algn="just"/>
                      <a:r>
                        <a:rPr lang="en-GB" sz="1200" baseline="0" dirty="0">
                          <a:latin typeface="Times New Roman" pitchFamily="18" charset="0"/>
                          <a:cs typeface="Times New Roman" pitchFamily="18" charset="0"/>
                        </a:rPr>
                        <a:t> can enhance the dustbin level information</a:t>
                      </a:r>
                      <a:endParaRPr lang="en-IN" sz="1200" dirty="0">
                        <a:latin typeface="Times New Roman" pitchFamily="18" charset="0"/>
                        <a:cs typeface="Times New Roman" pitchFamily="18" charset="0"/>
                      </a:endParaRPr>
                    </a:p>
                  </a:txBody>
                  <a:tcPr/>
                </a:tc>
                <a:tc>
                  <a:txBody>
                    <a:bodyPr/>
                    <a:lstStyle/>
                    <a:p>
                      <a:pPr algn="just"/>
                      <a:r>
                        <a:rPr lang="en-US" sz="1200" dirty="0">
                          <a:latin typeface="Times New Roman" pitchFamily="18" charset="0"/>
                          <a:cs typeface="Times New Roman" pitchFamily="18" charset="0"/>
                        </a:rPr>
                        <a:t>Technical</a:t>
                      </a:r>
                      <a:r>
                        <a:rPr lang="en-US" sz="1200" baseline="0" dirty="0">
                          <a:latin typeface="Times New Roman" pitchFamily="18" charset="0"/>
                          <a:cs typeface="Times New Roman" pitchFamily="18" charset="0"/>
                        </a:rPr>
                        <a:t> Issues such  as poor connectivity</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758146927"/>
                  </a:ext>
                </a:extLst>
              </a:tr>
              <a:tr h="1552988">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2</a:t>
                      </a:r>
                    </a:p>
                  </a:txBody>
                  <a:tcPr/>
                </a:tc>
                <a:tc>
                  <a:txBody>
                    <a:bodyPr/>
                    <a:lstStyle/>
                    <a:p>
                      <a:pPr algn="just"/>
                      <a:r>
                        <a:rPr lang="en-US" sz="1200" dirty="0">
                          <a:latin typeface="Times New Roman" pitchFamily="18" charset="0"/>
                          <a:cs typeface="Times New Roman" pitchFamily="18" charset="0"/>
                        </a:rPr>
                        <a:t>Design and Implementation of a Smart Garbage Monitoring System Using Wireless Sensor Networks-2019</a:t>
                      </a:r>
                    </a:p>
                  </a:txBody>
                  <a:tcPr/>
                </a:tc>
                <a:tc>
                  <a:txBody>
                    <a:bodyPr/>
                    <a:lstStyle/>
                    <a:p>
                      <a:pPr algn="just"/>
                      <a:r>
                        <a:rPr lang="en-IE" sz="1200" dirty="0">
                          <a:latin typeface="Times New Roman" pitchFamily="18" charset="0"/>
                          <a:cs typeface="Times New Roman" pitchFamily="18" charset="0"/>
                        </a:rPr>
                        <a:t>S. Das </a:t>
                      </a:r>
                    </a:p>
                  </a:txBody>
                  <a:tcPr/>
                </a:tc>
                <a:tc>
                  <a:txBody>
                    <a:bodyPr/>
                    <a:lstStyle/>
                    <a:p>
                      <a:pPr algn="just"/>
                      <a:r>
                        <a:rPr lang="en-IN" sz="1200" dirty="0">
                          <a:latin typeface="Times New Roman" pitchFamily="18" charset="0"/>
                          <a:cs typeface="Times New Roman" pitchFamily="18" charset="0"/>
                        </a:rPr>
                        <a:t>LCD,</a:t>
                      </a:r>
                    </a:p>
                    <a:p>
                      <a:pPr algn="just"/>
                      <a:r>
                        <a:rPr lang="en-IN" sz="1200" dirty="0">
                          <a:latin typeface="Times New Roman" pitchFamily="18" charset="0"/>
                          <a:cs typeface="Times New Roman" pitchFamily="18" charset="0"/>
                        </a:rPr>
                        <a:t>IR Sensor </a:t>
                      </a:r>
                      <a:endParaRPr lang="en-US" sz="1200" dirty="0">
                        <a:latin typeface="Times New Roman" pitchFamily="18" charset="0"/>
                        <a:cs typeface="Times New Roman" pitchFamily="18"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Easy to monitor</a:t>
                      </a:r>
                      <a:r>
                        <a:rPr lang="en-US" sz="1200" baseline="0" dirty="0">
                          <a:latin typeface="Times New Roman" pitchFamily="18" charset="0"/>
                          <a:cs typeface="Times New Roman" pitchFamily="18" charset="0"/>
                        </a:rPr>
                        <a:t> </a:t>
                      </a:r>
                      <a:r>
                        <a:rPr lang="en-IN" sz="1200" baseline="0" dirty="0">
                          <a:latin typeface="Times New Roman" pitchFamily="18" charset="0"/>
                          <a:cs typeface="Times New Roman" pitchFamily="18" charset="0"/>
                        </a:rPr>
                        <a:t>level of garbage</a:t>
                      </a:r>
                      <a:endParaRPr lang="en-IN" sz="1200" dirty="0">
                        <a:latin typeface="Times New Roman" pitchFamily="18" charset="0"/>
                        <a:cs typeface="Times New Roman" pitchFamily="18" charset="0"/>
                      </a:endParaRPr>
                    </a:p>
                  </a:txBody>
                  <a:tcPr/>
                </a:tc>
                <a:tc>
                  <a:txBody>
                    <a:bodyPr/>
                    <a:lstStyle/>
                    <a:p>
                      <a:pPr algn="just"/>
                      <a:r>
                        <a:rPr lang="en-US" sz="1200" dirty="0">
                          <a:latin typeface="Times New Roman" pitchFamily="18" charset="0"/>
                          <a:cs typeface="Times New Roman" pitchFamily="18" charset="0"/>
                        </a:rPr>
                        <a:t>Limited</a:t>
                      </a:r>
                      <a:r>
                        <a:rPr lang="en-US" sz="1200" baseline="0" dirty="0">
                          <a:latin typeface="Times New Roman" pitchFamily="18" charset="0"/>
                          <a:cs typeface="Times New Roman" pitchFamily="18" charset="0"/>
                        </a:rPr>
                        <a:t> </a:t>
                      </a:r>
                      <a:r>
                        <a:rPr lang="en-IN" sz="1200" baseline="0" dirty="0">
                          <a:latin typeface="Times New Roman" pitchFamily="18" charset="0"/>
                          <a:cs typeface="Times New Roman" pitchFamily="18" charset="0"/>
                        </a:rPr>
                        <a:t>Range,</a:t>
                      </a:r>
                    </a:p>
                    <a:p>
                      <a:pPr algn="just"/>
                      <a:r>
                        <a:rPr lang="en-IN" sz="1200" baseline="0" dirty="0">
                          <a:latin typeface="Times New Roman" pitchFamily="18" charset="0"/>
                          <a:cs typeface="Times New Roman" pitchFamily="18" charset="0"/>
                        </a:rPr>
                        <a:t>Cost</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183153">
                <a:tc>
                  <a:txBody>
                    <a:bodyPr/>
                    <a:lstStyle/>
                    <a:p>
                      <a:pPr algn="ctr"/>
                      <a:r>
                        <a:rPr lang="en-US" sz="1400" dirty="0">
                          <a:latin typeface="Times New Roman" panose="02020603050405020304" pitchFamily="18" charset="0"/>
                          <a:cs typeface="Times New Roman" panose="02020603050405020304" pitchFamily="18" charset="0"/>
                        </a:rPr>
                        <a:t> </a:t>
                      </a:r>
                    </a:p>
                    <a:p>
                      <a:pPr algn="ctr"/>
                      <a:r>
                        <a:rPr lang="en-IN" sz="1400" dirty="0">
                          <a:latin typeface="Times New Roman" panose="02020603050405020304" pitchFamily="18" charset="0"/>
                          <a:cs typeface="Times New Roman" panose="02020603050405020304" pitchFamily="18" charset="0"/>
                        </a:rPr>
                        <a:t>3</a:t>
                      </a:r>
                    </a:p>
                  </a:txBody>
                  <a:tcPr/>
                </a:tc>
                <a:tc>
                  <a:txBody>
                    <a:bodyPr/>
                    <a:lstStyle/>
                    <a:p>
                      <a:pPr algn="just"/>
                      <a:r>
                        <a:rPr lang="en-US" sz="1200" dirty="0">
                          <a:latin typeface="Times New Roman" pitchFamily="18" charset="0"/>
                          <a:cs typeface="Times New Roman" pitchFamily="18" charset="0"/>
                        </a:rPr>
                        <a:t>Smart Waste Management System Based on IoT-2020</a:t>
                      </a:r>
                    </a:p>
                  </a:txBody>
                  <a:tcPr/>
                </a:tc>
                <a:tc>
                  <a:txBody>
                    <a:bodyPr/>
                    <a:lstStyle/>
                    <a:p>
                      <a:pPr algn="just"/>
                      <a:r>
                        <a:rPr lang="en-US" sz="1200" dirty="0">
                          <a:latin typeface="Times New Roman" pitchFamily="18" charset="0"/>
                          <a:cs typeface="Times New Roman" pitchFamily="18" charset="0"/>
                        </a:rPr>
                        <a:t>S. Jain and M. D. Agrawal </a:t>
                      </a:r>
                      <a:endParaRPr lang="fi-FI" sz="1200" dirty="0">
                        <a:latin typeface="Times New Roman" pitchFamily="18" charset="0"/>
                        <a:cs typeface="Times New Roman" pitchFamily="18" charset="0"/>
                      </a:endParaRPr>
                    </a:p>
                  </a:txBody>
                  <a:tcPr/>
                </a:tc>
                <a:tc>
                  <a:txBody>
                    <a:bodyPr/>
                    <a:lstStyle/>
                    <a:p>
                      <a:pPr algn="just"/>
                      <a:r>
                        <a:rPr lang="en-IN" sz="1200" dirty="0">
                          <a:latin typeface="Times New Roman" pitchFamily="18" charset="0"/>
                          <a:cs typeface="Times New Roman" pitchFamily="18" charset="0"/>
                        </a:rPr>
                        <a:t>Micro</a:t>
                      </a:r>
                    </a:p>
                    <a:p>
                      <a:pPr algn="just"/>
                      <a:r>
                        <a:rPr lang="en-IN" sz="1200" dirty="0">
                          <a:latin typeface="Times New Roman" pitchFamily="18" charset="0"/>
                          <a:cs typeface="Times New Roman" pitchFamily="18" charset="0"/>
                        </a:rPr>
                        <a:t>Controller, IR Sensor, LED, LCD</a:t>
                      </a:r>
                    </a:p>
                    <a:p>
                      <a:pPr algn="just"/>
                      <a:endParaRPr lang="en-IN" sz="1200" dirty="0">
                        <a:latin typeface="Times New Roman" pitchFamily="18" charset="0"/>
                        <a:cs typeface="Times New Roman" pitchFamily="18" charset="0"/>
                      </a:endParaRPr>
                    </a:p>
                    <a:p>
                      <a:pPr algn="just"/>
                      <a:endParaRPr lang="en-IN" sz="1200" dirty="0">
                        <a:latin typeface="Times New Roman" pitchFamily="18" charset="0"/>
                        <a:cs typeface="Times New Roman" pitchFamily="18" charset="0"/>
                      </a:endParaRPr>
                    </a:p>
                    <a:p>
                      <a:pPr algn="just"/>
                      <a:br>
                        <a:rPr kumimoji="0" lang="en-US" sz="1200" b="0" i="0" kern="1200" dirty="0">
                          <a:solidFill>
                            <a:schemeClr val="dk1"/>
                          </a:solidFill>
                          <a:latin typeface="Times New Roman" pitchFamily="18" charset="0"/>
                          <a:ea typeface="+mn-ea"/>
                          <a:cs typeface="Times New Roman" pitchFamily="18" charset="0"/>
                        </a:rPr>
                      </a:br>
                      <a:endParaRPr lang="en-IN" sz="1200" dirty="0">
                        <a:latin typeface="Times New Roman" pitchFamily="18" charset="0"/>
                        <a:cs typeface="Times New Roman" pitchFamily="18" charset="0"/>
                      </a:endParaRPr>
                    </a:p>
                  </a:txBody>
                  <a:tcPr/>
                </a:tc>
                <a:tc>
                  <a:txBody>
                    <a:bodyPr/>
                    <a:lstStyle/>
                    <a:p>
                      <a:pPr algn="just"/>
                      <a:r>
                        <a:rPr lang="en-US" sz="1200" dirty="0">
                          <a:latin typeface="Times New Roman" pitchFamily="18" charset="0"/>
                          <a:cs typeface="Times New Roman" pitchFamily="18" charset="0"/>
                        </a:rPr>
                        <a:t>Low</a:t>
                      </a:r>
                      <a:r>
                        <a:rPr lang="en-US" sz="1200" baseline="0" dirty="0">
                          <a:latin typeface="Times New Roman" pitchFamily="18" charset="0"/>
                          <a:cs typeface="Times New Roman" pitchFamily="18" charset="0"/>
                        </a:rPr>
                        <a:t> cost and accessible solution for </a:t>
                      </a:r>
                      <a:r>
                        <a:rPr lang="en-IN" sz="1200" baseline="0" dirty="0">
                          <a:latin typeface="Times New Roman" pitchFamily="18" charset="0"/>
                          <a:cs typeface="Times New Roman" pitchFamily="18" charset="0"/>
                        </a:rPr>
                        <a:t>garbage monitoring</a:t>
                      </a:r>
                      <a:endParaRPr lang="en-IN" sz="1200" dirty="0">
                        <a:latin typeface="Times New Roman" pitchFamily="18" charset="0"/>
                        <a:cs typeface="Times New Roman" pitchFamily="18" charset="0"/>
                      </a:endParaRPr>
                    </a:p>
                  </a:txBody>
                  <a:tcPr/>
                </a:tc>
                <a:tc>
                  <a:txBody>
                    <a:bodyPr/>
                    <a:lstStyle/>
                    <a:p>
                      <a:pPr algn="just"/>
                      <a:r>
                        <a:rPr lang="en-IN" sz="1200" dirty="0">
                          <a:latin typeface="Times New Roman" pitchFamily="18" charset="0"/>
                          <a:cs typeface="Times New Roman" pitchFamily="18" charset="0"/>
                        </a:rPr>
                        <a:t>Couldn’t provide the proper implementation </a:t>
                      </a:r>
                    </a:p>
                  </a:txBody>
                  <a:tcPr/>
                </a:tc>
                <a:extLst>
                  <a:ext uri="{0D108BD9-81ED-4DB2-BD59-A6C34878D82A}">
                    <a16:rowId xmlns:a16="http://schemas.microsoft.com/office/drawing/2014/main" val="3922380208"/>
                  </a:ext>
                </a:extLst>
              </a:tr>
            </a:tbl>
          </a:graphicData>
        </a:graphic>
      </p:graphicFrame>
    </p:spTree>
    <p:extLst>
      <p:ext uri="{BB962C8B-B14F-4D97-AF65-F5344CB8AC3E}">
        <p14:creationId xmlns:p14="http://schemas.microsoft.com/office/powerpoint/2010/main" val="3156167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TotalTime>
  <Words>1339</Words>
  <Application>Microsoft Office PowerPoint</Application>
  <PresentationFormat>On-screen Show (4:3)</PresentationFormat>
  <Paragraphs>173</Paragraphs>
  <Slides>23</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-apple-system</vt:lpstr>
      <vt:lpstr>Arial</vt:lpstr>
      <vt:lpstr>Calibri</vt:lpstr>
      <vt:lpstr>Franklin Gothic Book</vt:lpstr>
      <vt:lpstr>Franklin Gothic Medium</vt:lpstr>
      <vt:lpstr>Perpetua</vt:lpstr>
      <vt:lpstr>Roboto</vt:lpstr>
      <vt:lpstr>Segoe UI Symbol</vt:lpstr>
      <vt:lpstr>Times New Roman</vt:lpstr>
      <vt:lpstr>Wingdings</vt:lpstr>
      <vt:lpstr>Wingdings 2</vt:lpstr>
      <vt:lpstr>Office Theme</vt:lpstr>
      <vt:lpstr>Equity</vt:lpstr>
      <vt:lpstr>   </vt:lpstr>
      <vt:lpstr>Contents</vt:lpstr>
      <vt:lpstr>Contents</vt:lpstr>
      <vt:lpstr>Domain Introduction</vt:lpstr>
      <vt:lpstr>Problem description</vt:lpstr>
      <vt:lpstr>Abstract</vt:lpstr>
      <vt:lpstr>Objective</vt:lpstr>
      <vt:lpstr>Block diagram for existing system</vt:lpstr>
      <vt:lpstr>Literature survey </vt:lpstr>
      <vt:lpstr>Block diagram  </vt:lpstr>
      <vt:lpstr>Hardware / Software Requirements </vt:lpstr>
      <vt:lpstr> Components Used</vt:lpstr>
      <vt:lpstr>Components Used</vt:lpstr>
      <vt:lpstr> Module(Ultrasonic Sensor)</vt:lpstr>
      <vt:lpstr>Components Used</vt:lpstr>
      <vt:lpstr>Software  Used</vt:lpstr>
      <vt:lpstr> Languages Used</vt:lpstr>
      <vt:lpstr>Implementation</vt:lpstr>
      <vt:lpstr>Implementation</vt:lpstr>
      <vt:lpstr>Implementation</vt:lpstr>
      <vt:lpstr> Implementation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cse</dc:creator>
  <cp:lastModifiedBy>harishveera0306@outlook.com</cp:lastModifiedBy>
  <cp:revision>87</cp:revision>
  <dcterms:created xsi:type="dcterms:W3CDTF">2022-04-30T04:01:07Z</dcterms:created>
  <dcterms:modified xsi:type="dcterms:W3CDTF">2024-02-04T13:24:00Z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2022-04-29T00:00:00Z</vt:filetime>
  </property>
  <property fmtid="{D5CDD505-2E9C-101B-9397-08002B2CF9AE}" pid="3" name="LastSaved">
    <vt:filetime>2022-04-30T00:00:00Z</vt:filetime>
  </property>
</Properties>
</file>