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84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7" r:id="rId3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2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solidFill>
            <a:schemeClr val="accent2">
              <a:alpha val="20000"/>
            </a:scheme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50800" cap="flat">
              <a:solidFill>
                <a:schemeClr val="accent2"/>
              </a:solidFill>
              <a:prstDash val="solid"/>
              <a:round/>
            </a:ln>
          </a:top>
          <a:bottom>
            <a:ln w="127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2"/>
              </a:solidFill>
              <a:prstDash val="solid"/>
              <a:round/>
            </a:ln>
          </a:left>
          <a:right>
            <a:ln w="12700" cap="flat">
              <a:solidFill>
                <a:schemeClr val="accent2"/>
              </a:solidFill>
              <a:prstDash val="solid"/>
              <a:round/>
            </a:ln>
          </a:right>
          <a:top>
            <a:ln w="12700" cap="flat">
              <a:solidFill>
                <a:schemeClr val="accent2"/>
              </a:solidFill>
              <a:prstDash val="solid"/>
              <a:round/>
            </a:ln>
          </a:top>
          <a:bottom>
            <a:ln w="25400" cap="flat">
              <a:solidFill>
                <a:schemeClr val="accent2"/>
              </a:solidFill>
              <a:prstDash val="solid"/>
              <a:round/>
            </a:ln>
          </a:bottom>
          <a:insideH>
            <a:ln w="12700" cap="flat">
              <a:solidFill>
                <a:schemeClr val="accent2"/>
              </a:solidFill>
              <a:prstDash val="solid"/>
              <a:round/>
            </a:ln>
          </a:insideH>
          <a:insideV>
            <a:ln w="12700" cap="flat">
              <a:solidFill>
                <a:schemeClr val="accent2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3" name="Shape 1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ptos Display"/>
                <a:ea typeface="Aptos Display"/>
                <a:cs typeface="Aptos Display"/>
                <a:sym typeface="Aptos Display"/>
              </a:defRPr>
            </a:lvl1pPr>
          </a:lstStyle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latin typeface="Aptos"/>
                <a:ea typeface="Aptos"/>
                <a:cs typeface="Aptos"/>
                <a:sym typeface="Aptos"/>
              </a:defRPr>
            </a:lvl1pPr>
            <a:lvl2pPr marL="0" indent="457200" algn="ctr">
              <a:buSzTx/>
              <a:buFontTx/>
              <a:buNone/>
              <a:defRPr sz="2400">
                <a:latin typeface="Aptos"/>
                <a:ea typeface="Aptos"/>
                <a:cs typeface="Aptos"/>
                <a:sym typeface="Aptos"/>
              </a:defRPr>
            </a:lvl2pPr>
            <a:lvl3pPr marL="0" indent="914400" algn="ctr">
              <a:buSzTx/>
              <a:buFontTx/>
              <a:buNone/>
              <a:defRPr sz="2400">
                <a:latin typeface="Aptos"/>
                <a:ea typeface="Aptos"/>
                <a:cs typeface="Aptos"/>
                <a:sym typeface="Aptos"/>
              </a:defRPr>
            </a:lvl3pPr>
            <a:lvl4pPr marL="0" indent="1371600" algn="ctr">
              <a:buSzTx/>
              <a:buFontTx/>
              <a:buNone/>
              <a:defRPr sz="2400">
                <a:latin typeface="Aptos"/>
                <a:ea typeface="Aptos"/>
                <a:cs typeface="Aptos"/>
                <a:sym typeface="Aptos"/>
              </a:defRPr>
            </a:lvl4pPr>
            <a:lvl5pPr marL="0" indent="1828800" algn="ctr">
              <a:buSzTx/>
              <a:buFontTx/>
              <a:buNone/>
              <a:defRPr sz="2400">
                <a:latin typeface="Aptos"/>
                <a:ea typeface="Aptos"/>
                <a:cs typeface="Aptos"/>
                <a:sym typeface="Apto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ptos Display"/>
                <a:ea typeface="Aptos Display"/>
                <a:cs typeface="Aptos Display"/>
                <a:sym typeface="Aptos Display"/>
              </a:defRPr>
            </a:lvl1pPr>
          </a:lstStyle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ptos"/>
                <a:ea typeface="Aptos"/>
                <a:cs typeface="Aptos"/>
                <a:sym typeface="Aptos"/>
              </a:defRPr>
            </a:lvl1pPr>
            <a:lvl2pPr>
              <a:defRPr>
                <a:latin typeface="Aptos"/>
                <a:ea typeface="Aptos"/>
                <a:cs typeface="Aptos"/>
                <a:sym typeface="Aptos"/>
              </a:defRPr>
            </a:lvl2pPr>
            <a:lvl3pPr>
              <a:defRPr>
                <a:latin typeface="Aptos"/>
                <a:ea typeface="Aptos"/>
                <a:cs typeface="Aptos"/>
                <a:sym typeface="Aptos"/>
              </a:defRPr>
            </a:lvl3pPr>
            <a:lvl4pPr>
              <a:defRPr>
                <a:latin typeface="Aptos"/>
                <a:ea typeface="Aptos"/>
                <a:cs typeface="Aptos"/>
                <a:sym typeface="Aptos"/>
              </a:defRPr>
            </a:lvl4pPr>
            <a:lvl5pPr>
              <a:defRPr>
                <a:latin typeface="Aptos"/>
                <a:ea typeface="Aptos"/>
                <a:cs typeface="Aptos"/>
                <a:sym typeface="Apto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ptos Display"/>
                <a:ea typeface="Aptos Display"/>
                <a:cs typeface="Aptos Display"/>
                <a:sym typeface="Aptos Display"/>
              </a:defRPr>
            </a:lvl1pPr>
          </a:lstStyle>
          <a:p>
            <a:r>
              <a:t>Title Text</a:t>
            </a:r>
          </a:p>
        </p:txBody>
      </p:sp>
      <p:sp>
        <p:nvSpPr>
          <p:cNvPr id="11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  <a:latin typeface="Aptos"/>
                <a:ea typeface="Aptos"/>
                <a:cs typeface="Aptos"/>
                <a:sym typeface="Aptos"/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757575"/>
                </a:solidFill>
                <a:latin typeface="Aptos"/>
                <a:ea typeface="Aptos"/>
                <a:cs typeface="Aptos"/>
                <a:sym typeface="Aptos"/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757575"/>
                </a:solidFill>
                <a:latin typeface="Aptos"/>
                <a:ea typeface="Aptos"/>
                <a:cs typeface="Aptos"/>
                <a:sym typeface="Aptos"/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757575"/>
                </a:solidFill>
                <a:latin typeface="Aptos"/>
                <a:ea typeface="Aptos"/>
                <a:cs typeface="Aptos"/>
                <a:sym typeface="Aptos"/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757575"/>
                </a:solidFill>
                <a:latin typeface="Aptos"/>
                <a:ea typeface="Aptos"/>
                <a:cs typeface="Aptos"/>
                <a:sym typeface="Apto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ptos Display"/>
                <a:ea typeface="Aptos Display"/>
                <a:cs typeface="Aptos Display"/>
                <a:sym typeface="Aptos Display"/>
              </a:defRPr>
            </a:lvl1pPr>
          </a:lstStyle>
          <a:p>
            <a:r>
              <a:t>Title Text</a:t>
            </a:r>
          </a:p>
        </p:txBody>
      </p:sp>
      <p:sp>
        <p:nvSpPr>
          <p:cNvPr id="12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ptos"/>
                <a:ea typeface="Aptos"/>
                <a:cs typeface="Aptos"/>
                <a:sym typeface="Aptos"/>
              </a:defRPr>
            </a:lvl1pPr>
            <a:lvl2pPr>
              <a:defRPr>
                <a:latin typeface="Aptos"/>
                <a:ea typeface="Aptos"/>
                <a:cs typeface="Aptos"/>
                <a:sym typeface="Aptos"/>
              </a:defRPr>
            </a:lvl2pPr>
            <a:lvl3pPr>
              <a:defRPr>
                <a:latin typeface="Aptos"/>
                <a:ea typeface="Aptos"/>
                <a:cs typeface="Aptos"/>
                <a:sym typeface="Aptos"/>
              </a:defRPr>
            </a:lvl3pPr>
            <a:lvl4pPr>
              <a:defRPr>
                <a:latin typeface="Aptos"/>
                <a:ea typeface="Aptos"/>
                <a:cs typeface="Aptos"/>
                <a:sym typeface="Aptos"/>
              </a:defRPr>
            </a:lvl4pPr>
            <a:lvl5pPr>
              <a:defRPr>
                <a:latin typeface="Aptos"/>
                <a:ea typeface="Aptos"/>
                <a:cs typeface="Aptos"/>
                <a:sym typeface="Apto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/>
                <a:ea typeface="Aptos Display"/>
                <a:cs typeface="Aptos Display"/>
                <a:sym typeface="Aptos Display"/>
              </a:defRPr>
            </a:lvl1pPr>
          </a:lstStyle>
          <a:p>
            <a:r>
              <a:t>Title Text</a:t>
            </a:r>
          </a:p>
        </p:txBody>
      </p:sp>
      <p:sp>
        <p:nvSpPr>
          <p:cNvPr id="12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latin typeface="Aptos"/>
                <a:ea typeface="Aptos"/>
                <a:cs typeface="Aptos"/>
                <a:sym typeface="Aptos"/>
              </a:defRPr>
            </a:lvl1pPr>
            <a:lvl2pPr marL="0" indent="457200">
              <a:buSzTx/>
              <a:buFontTx/>
              <a:buNone/>
              <a:defRPr sz="2400" b="1">
                <a:latin typeface="Aptos"/>
                <a:ea typeface="Aptos"/>
                <a:cs typeface="Aptos"/>
                <a:sym typeface="Aptos"/>
              </a:defRPr>
            </a:lvl2pPr>
            <a:lvl3pPr marL="0" indent="914400">
              <a:buSzTx/>
              <a:buFontTx/>
              <a:buNone/>
              <a:defRPr sz="2400" b="1">
                <a:latin typeface="Aptos"/>
                <a:ea typeface="Aptos"/>
                <a:cs typeface="Aptos"/>
                <a:sym typeface="Aptos"/>
              </a:defRPr>
            </a:lvl3pPr>
            <a:lvl4pPr marL="0" indent="1371600">
              <a:buSzTx/>
              <a:buFontTx/>
              <a:buNone/>
              <a:defRPr sz="2400" b="1">
                <a:latin typeface="Aptos"/>
                <a:ea typeface="Aptos"/>
                <a:cs typeface="Aptos"/>
                <a:sym typeface="Aptos"/>
              </a:defRPr>
            </a:lvl4pPr>
            <a:lvl5pPr marL="0" indent="1828800">
              <a:buSzTx/>
              <a:buFontTx/>
              <a:buNone/>
              <a:defRPr sz="2400" b="1">
                <a:latin typeface="Aptos"/>
                <a:ea typeface="Aptos"/>
                <a:cs typeface="Aptos"/>
                <a:sym typeface="Apto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latin typeface="Aptos"/>
                <a:ea typeface="Aptos"/>
                <a:cs typeface="Aptos"/>
                <a:sym typeface="Aptos"/>
              </a:defRPr>
            </a:pPr>
            <a:endParaRPr/>
          </a:p>
        </p:txBody>
      </p:sp>
      <p:sp>
        <p:nvSpPr>
          <p:cNvPr id="13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ptos Display"/>
                <a:ea typeface="Aptos Display"/>
                <a:cs typeface="Aptos Display"/>
                <a:sym typeface="Aptos Display"/>
              </a:defRPr>
            </a:lvl1pPr>
          </a:lstStyle>
          <a:p>
            <a:r>
              <a:t>Title Text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Aptos Display"/>
                <a:ea typeface="Aptos Display"/>
                <a:cs typeface="Aptos Display"/>
                <a:sym typeface="Aptos Display"/>
              </a:defRPr>
            </a:lvl1pPr>
          </a:lstStyle>
          <a:p>
            <a:r>
              <a:t>Title Text</a:t>
            </a:r>
          </a:p>
        </p:txBody>
      </p:sp>
      <p:sp>
        <p:nvSpPr>
          <p:cNvPr id="15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Aptos"/>
                <a:ea typeface="Aptos"/>
                <a:cs typeface="Aptos"/>
                <a:sym typeface="Aptos"/>
              </a:defRPr>
            </a:lvl1pPr>
            <a:lvl2pPr marL="718457" indent="-261257">
              <a:defRPr sz="3200">
                <a:latin typeface="Aptos"/>
                <a:ea typeface="Aptos"/>
                <a:cs typeface="Aptos"/>
                <a:sym typeface="Aptos"/>
              </a:defRPr>
            </a:lvl2pPr>
            <a:lvl3pPr marL="1219200" indent="-304800">
              <a:defRPr sz="3200">
                <a:latin typeface="Aptos"/>
                <a:ea typeface="Aptos"/>
                <a:cs typeface="Aptos"/>
                <a:sym typeface="Aptos"/>
              </a:defRPr>
            </a:lvl3pPr>
            <a:lvl4pPr marL="1737360" indent="-365760">
              <a:defRPr sz="3200">
                <a:latin typeface="Aptos"/>
                <a:ea typeface="Aptos"/>
                <a:cs typeface="Aptos"/>
                <a:sym typeface="Aptos"/>
              </a:defRPr>
            </a:lvl4pPr>
            <a:lvl5pPr marL="2194560" indent="-365760">
              <a:defRPr sz="3200">
                <a:latin typeface="Aptos"/>
                <a:ea typeface="Aptos"/>
                <a:cs typeface="Aptos"/>
                <a:sym typeface="Apto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5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>
                <a:latin typeface="Aptos"/>
                <a:ea typeface="Aptos"/>
                <a:cs typeface="Aptos"/>
                <a:sym typeface="Aptos"/>
              </a:defRPr>
            </a:pPr>
            <a:endParaRPr/>
          </a:p>
        </p:txBody>
      </p:sp>
      <p:sp>
        <p:nvSpPr>
          <p:cNvPr id="1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Aptos Display"/>
                <a:ea typeface="Aptos Display"/>
                <a:cs typeface="Aptos Display"/>
                <a:sym typeface="Aptos Display"/>
              </a:defRPr>
            </a:lvl1pPr>
          </a:lstStyle>
          <a:p>
            <a:r>
              <a:t>Title Text</a:t>
            </a:r>
          </a:p>
        </p:txBody>
      </p:sp>
      <p:sp>
        <p:nvSpPr>
          <p:cNvPr id="164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>
                <a:latin typeface="Aptos"/>
                <a:ea typeface="Aptos"/>
                <a:cs typeface="Aptos"/>
                <a:sym typeface="Aptos"/>
              </a:defRPr>
            </a:lvl1pPr>
            <a:lvl2pPr marL="0" indent="457200">
              <a:buSzTx/>
              <a:buFontTx/>
              <a:buNone/>
              <a:defRPr sz="1600">
                <a:latin typeface="Aptos"/>
                <a:ea typeface="Aptos"/>
                <a:cs typeface="Aptos"/>
                <a:sym typeface="Aptos"/>
              </a:defRPr>
            </a:lvl2pPr>
            <a:lvl3pPr marL="0" indent="914400">
              <a:buSzTx/>
              <a:buFontTx/>
              <a:buNone/>
              <a:defRPr sz="1600">
                <a:latin typeface="Aptos"/>
                <a:ea typeface="Aptos"/>
                <a:cs typeface="Aptos"/>
                <a:sym typeface="Aptos"/>
              </a:defRPr>
            </a:lvl3pPr>
            <a:lvl4pPr marL="0" indent="1371600">
              <a:buSzTx/>
              <a:buFontTx/>
              <a:buNone/>
              <a:defRPr sz="1600">
                <a:latin typeface="Aptos"/>
                <a:ea typeface="Aptos"/>
                <a:cs typeface="Aptos"/>
                <a:sym typeface="Aptos"/>
              </a:defRPr>
            </a:lvl4pPr>
            <a:lvl5pPr marL="0" indent="1828800">
              <a:buSzTx/>
              <a:buFontTx/>
              <a:buNone/>
              <a:defRPr sz="1600">
                <a:latin typeface="Aptos"/>
                <a:ea typeface="Aptos"/>
                <a:cs typeface="Aptos"/>
                <a:sym typeface="Apto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57575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itle 1"/>
          <p:cNvSpPr txBox="1">
            <a:spLocks noGrp="1"/>
          </p:cNvSpPr>
          <p:nvPr>
            <p:ph type="ctrTitle"/>
          </p:nvPr>
        </p:nvSpPr>
        <p:spPr>
          <a:xfrm>
            <a:off x="1185279" y="2034352"/>
            <a:ext cx="9355014" cy="2429711"/>
          </a:xfrm>
          <a:prstGeom prst="rect">
            <a:avLst/>
          </a:prstGeom>
        </p:spPr>
        <p:txBody>
          <a:bodyPr lIns="45719" tIns="45720" rIns="45719" bIns="45720" anchor="b">
            <a:normAutofit fontScale="90000"/>
          </a:bodyPr>
          <a:lstStyle/>
          <a:p>
            <a:pPr defTabSz="822959">
              <a:lnSpc>
                <a:spcPct val="100000"/>
              </a:lnSpc>
              <a:defRPr sz="2609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600" dirty="0"/>
              <a:t>20AM6203 - DESIGN PROJECT - II</a:t>
            </a:r>
          </a:p>
          <a:p>
            <a:pPr defTabSz="822959">
              <a:lnSpc>
                <a:spcPct val="100000"/>
              </a:lnSpc>
              <a:defRPr sz="2609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822959">
              <a:lnSpc>
                <a:spcPct val="100000"/>
              </a:lnSpc>
              <a:defRPr sz="2609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600" dirty="0"/>
              <a:t>BATCH-15</a:t>
            </a:r>
          </a:p>
          <a:p>
            <a:pPr defTabSz="822959">
              <a:lnSpc>
                <a:spcPct val="100000"/>
              </a:lnSpc>
              <a:defRPr sz="2609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defTabSz="822959">
              <a:lnSpc>
                <a:spcPct val="100000"/>
              </a:lnSpc>
              <a:defRPr sz="2609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700" err="1"/>
              <a:t>TRADEBOT</a:t>
            </a:r>
            <a:r>
              <a:rPr lang="en-US" sz="2700" dirty="0"/>
              <a:t> </a:t>
            </a:r>
            <a:r>
              <a:rPr sz="2700" dirty="0"/>
              <a:t>AI : </a:t>
            </a:r>
            <a:r>
              <a:rPr lang="en-US" sz="2700" dirty="0"/>
              <a:t>PREDICTING STOCK VALUE WITH </a:t>
            </a:r>
            <a:r>
              <a:rPr sz="2700" dirty="0"/>
              <a:t>LLM </a:t>
            </a:r>
            <a:r>
              <a:rPr lang="en-US" sz="2700" dirty="0"/>
              <a:t>AND DEEP LEARNING</a:t>
            </a:r>
            <a:endParaRPr sz="2700" dirty="0"/>
          </a:p>
        </p:txBody>
      </p:sp>
      <p:pic>
        <p:nvPicPr>
          <p:cNvPr id="176" name="krct.png" descr="kr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85" y="204199"/>
            <a:ext cx="4902030" cy="1742367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6047968" y="6389180"/>
            <a:ext cx="181383" cy="248306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178" name="Content Placeholder 2"/>
          <p:cNvSpPr txBox="1"/>
          <p:nvPr/>
        </p:nvSpPr>
        <p:spPr>
          <a:xfrm>
            <a:off x="1066640" y="4399507"/>
            <a:ext cx="2715119" cy="482735"/>
          </a:xfrm>
          <a:prstGeom prst="rect">
            <a:avLst/>
          </a:prstGeom>
          <a:ln w="12700">
            <a:miter lim="400000"/>
          </a:ln>
          <a:effectLst>
            <a:outerShdw blurRad="25400" dir="1788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36900" algn="ctr" defTabSz="457200">
              <a:spcBef>
                <a:spcPts val="600"/>
              </a:spcBef>
              <a:defRPr sz="2800" b="1">
                <a:ln w="9525" cap="flat">
                  <a:solidFill>
                    <a:srgbClr val="FFFFFF">
                      <a:alpha val="10000"/>
                    </a:srgbClr>
                  </a:solidFill>
                  <a:prstDash val="solid"/>
                  <a:round/>
                </a:ln>
                <a:effectLst>
                  <a:outerShdw blurRad="12700" dist="25400" dir="14640000" rotWithShape="0">
                    <a:srgbClr val="FFFFFF">
                      <a:alpha val="3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Presented by :</a:t>
            </a:r>
          </a:p>
        </p:txBody>
      </p:sp>
      <p:sp>
        <p:nvSpPr>
          <p:cNvPr id="179" name="TextBox 10"/>
          <p:cNvSpPr txBox="1"/>
          <p:nvPr/>
        </p:nvSpPr>
        <p:spPr>
          <a:xfrm>
            <a:off x="1253650" y="4913636"/>
            <a:ext cx="5653648" cy="1138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 algn="just">
              <a:lnSpc>
                <a:spcPct val="150000"/>
              </a:lnSpc>
              <a:buSzPct val="100000"/>
              <a:buFont typeface="Arial"/>
              <a:buChar char="•"/>
              <a:defRPr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HARI BASKAR  L                   -   811722001012</a:t>
            </a:r>
          </a:p>
          <a:p>
            <a:pPr marL="285750" indent="-285750" algn="just">
              <a:lnSpc>
                <a:spcPct val="150000"/>
              </a:lnSpc>
              <a:buSzPct val="100000"/>
              <a:buFont typeface="Arial"/>
              <a:buChar char="•"/>
              <a:defRPr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MOHAMED FARHAN   M     -   811722001031</a:t>
            </a:r>
          </a:p>
          <a:p>
            <a:pPr marL="285750" indent="-285750" algn="just">
              <a:lnSpc>
                <a:spcPct val="150000"/>
              </a:lnSpc>
              <a:buSzPct val="100000"/>
              <a:buFont typeface="Arial"/>
              <a:buChar char="•"/>
              <a:defRPr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MUGESH  D                            -   811722001033</a:t>
            </a:r>
          </a:p>
        </p:txBody>
      </p:sp>
      <p:sp>
        <p:nvSpPr>
          <p:cNvPr id="180" name="Content Placeholder 2"/>
          <p:cNvSpPr txBox="1"/>
          <p:nvPr/>
        </p:nvSpPr>
        <p:spPr>
          <a:xfrm>
            <a:off x="7493619" y="4551850"/>
            <a:ext cx="2715119" cy="482735"/>
          </a:xfrm>
          <a:prstGeom prst="rect">
            <a:avLst/>
          </a:prstGeom>
          <a:ln w="12700">
            <a:miter lim="400000"/>
          </a:ln>
          <a:effectLst>
            <a:outerShdw blurRad="25400" dir="17880000" rotWithShape="0">
              <a:srgbClr val="000000">
                <a:alpha val="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36900" defTabSz="457200">
              <a:spcBef>
                <a:spcPts val="600"/>
              </a:spcBef>
              <a:defRPr sz="2800" b="1">
                <a:ln w="9525" cap="flat">
                  <a:solidFill>
                    <a:srgbClr val="FFFFFF">
                      <a:alpha val="10000"/>
                    </a:srgbClr>
                  </a:solidFill>
                  <a:prstDash val="solid"/>
                  <a:round/>
                </a:ln>
                <a:effectLst>
                  <a:outerShdw blurRad="12700" dist="25400" dir="14640000" rotWithShape="0">
                    <a:srgbClr val="FFFFFF">
                      <a:alpha val="30000"/>
                    </a:srgbClr>
                  </a:outerShdw>
                </a:effectLst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Guided by </a:t>
            </a:r>
            <a:r>
              <a:rPr>
                <a:solidFill>
                  <a:srgbClr val="44546A"/>
                </a:solidFill>
              </a:rPr>
              <a:t>:</a:t>
            </a:r>
          </a:p>
        </p:txBody>
      </p:sp>
      <p:sp>
        <p:nvSpPr>
          <p:cNvPr id="181" name="TextBox 12"/>
          <p:cNvSpPr txBox="1"/>
          <p:nvPr/>
        </p:nvSpPr>
        <p:spPr>
          <a:xfrm>
            <a:off x="7495350" y="5285109"/>
            <a:ext cx="4173646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20" rIns="45719" bIns="45720" anchor="t">
            <a:spAutoFit/>
          </a:bodyPr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Mr. C. MUTHUKUMARAN</a:t>
            </a:r>
            <a:r>
              <a:rPr lang="en-US" dirty="0"/>
              <a:t> M.E., (Ph. D)</a:t>
            </a:r>
          </a:p>
          <a:p>
            <a: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Assistant Professor / AI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itle 1"/>
          <p:cNvSpPr txBox="1">
            <a:spLocks noGrp="1"/>
          </p:cNvSpPr>
          <p:nvPr>
            <p:ph type="title"/>
          </p:nvPr>
        </p:nvSpPr>
        <p:spPr>
          <a:xfrm>
            <a:off x="1253612" y="139137"/>
            <a:ext cx="3392132" cy="1539570"/>
          </a:xfrm>
          <a:prstGeom prst="rect">
            <a:avLst/>
          </a:prstGeom>
        </p:spPr>
        <p:txBody>
          <a:bodyPr/>
          <a:lstStyle>
            <a:lvl1pPr>
              <a:defRPr sz="4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MODULES</a:t>
            </a:r>
          </a:p>
        </p:txBody>
      </p:sp>
      <p:sp>
        <p:nvSpPr>
          <p:cNvPr id="212" name="Subtitle 2"/>
          <p:cNvSpPr txBox="1">
            <a:spLocks noGrp="1"/>
          </p:cNvSpPr>
          <p:nvPr>
            <p:ph type="body" idx="1"/>
          </p:nvPr>
        </p:nvSpPr>
        <p:spPr>
          <a:xfrm>
            <a:off x="1524000" y="1500393"/>
            <a:ext cx="9144000" cy="3757408"/>
          </a:xfrm>
          <a:prstGeom prst="rect">
            <a:avLst/>
          </a:prstGeom>
        </p:spPr>
        <p:txBody>
          <a:bodyPr lIns="45719" tIns="45720" rIns="45719" bIns="45720" anchor="t">
            <a:noAutofit/>
          </a:bodyPr>
          <a:lstStyle/>
          <a:p>
            <a:pPr marL="457200" indent="-457200" algn="l">
              <a:lnSpc>
                <a:spcPct val="150000"/>
              </a:lnSpc>
              <a:buSzPct val="100000"/>
              <a:buAutoNum type="arabicPeriod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500" dirty="0"/>
          </a:p>
          <a:p>
            <a:pPr marL="457200" indent="-457200" algn="l">
              <a:lnSpc>
                <a:spcPct val="150000"/>
              </a:lnSpc>
              <a:buSzPct val="100000"/>
              <a:buAutoNum type="arabicPeriod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DATASETS ACQUISITION</a:t>
            </a:r>
          </a:p>
          <a:p>
            <a:pPr marL="457200" indent="-457200" algn="l">
              <a:lnSpc>
                <a:spcPct val="150000"/>
              </a:lnSpc>
              <a:buSzPct val="100000"/>
              <a:buAutoNum type="arabicPeriod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PREPROCESSING</a:t>
            </a:r>
            <a:r>
              <a:rPr lang="en-US" sz="2500" dirty="0"/>
              <a:t> MODULE</a:t>
            </a:r>
            <a:endParaRPr sz="2500" dirty="0"/>
          </a:p>
          <a:p>
            <a:pPr marL="457200" indent="-457200" algn="l">
              <a:lnSpc>
                <a:spcPct val="150000"/>
              </a:lnSpc>
              <a:buSzPct val="100000"/>
              <a:buAutoNum type="arabicPeriod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FEATURES EXTRACTION</a:t>
            </a:r>
          </a:p>
          <a:p>
            <a:pPr marL="457200" indent="-457200" algn="l">
              <a:lnSpc>
                <a:spcPct val="150000"/>
              </a:lnSpc>
              <a:buSzPct val="100000"/>
              <a:buAutoNum type="arabicPeriod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LSTM BASED MODEL CONSTRUCTION</a:t>
            </a:r>
          </a:p>
          <a:p>
            <a:pPr marL="457200" indent="-457200" algn="l">
              <a:lnSpc>
                <a:spcPct val="150000"/>
              </a:lnSpc>
              <a:buSzPct val="100000"/>
              <a:buAutoNum type="arabicPeriod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PRICE PREDICTION</a:t>
            </a:r>
          </a:p>
          <a:p>
            <a:pPr marL="457200" indent="-457200" algn="l">
              <a:lnSpc>
                <a:spcPct val="150000"/>
              </a:lnSpc>
              <a:buSzPct val="100000"/>
              <a:buAutoNum type="arabicPeriod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FORECASTING AND BOT CONSTRUCTION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 txBox="1">
            <a:spLocks noGrp="1"/>
          </p:cNvSpPr>
          <p:nvPr>
            <p:ph type="title"/>
          </p:nvPr>
        </p:nvSpPr>
        <p:spPr>
          <a:xfrm>
            <a:off x="838200" y="-725444"/>
            <a:ext cx="10515600" cy="248465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DATASET ACQUISITION</a:t>
            </a:r>
          </a:p>
        </p:txBody>
      </p:sp>
      <p:sp>
        <p:nvSpPr>
          <p:cNvPr id="21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2147201"/>
            <a:ext cx="10515600" cy="4116231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pPr marL="0" indent="0">
              <a:lnSpc>
                <a:spcPct val="135000"/>
              </a:lnSpc>
              <a:buSzTx/>
              <a:buNone/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sz="2000" dirty="0">
                <a:latin typeface="Times New Roman"/>
                <a:ea typeface="Times New Roman"/>
                <a:cs typeface="Times New Roman"/>
              </a:rPr>
            </a:br>
            <a:endParaRPr lang="en-US" sz="20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8DDDE-3AC1-392D-1A35-4F096788CB3D}"/>
              </a:ext>
            </a:extLst>
          </p:cNvPr>
          <p:cNvSpPr txBox="1"/>
          <p:nvPr/>
        </p:nvSpPr>
        <p:spPr>
          <a:xfrm>
            <a:off x="845888" y="1684788"/>
            <a:ext cx="10793835" cy="4708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 b="1" dirty="0">
                <a:latin typeface="Times New Roman"/>
                <a:ea typeface="+mj-lt"/>
                <a:cs typeface="+mj-lt"/>
              </a:rPr>
              <a:t>Purpose</a:t>
            </a:r>
            <a:r>
              <a:rPr lang="en-US" sz="2500" dirty="0">
                <a:latin typeface="Times New Roman"/>
                <a:ea typeface="+mj-lt"/>
                <a:cs typeface="+mj-lt"/>
              </a:rPr>
              <a:t> </a:t>
            </a:r>
          </a:p>
          <a:p>
            <a:r>
              <a:rPr lang="en-US" sz="2500" dirty="0">
                <a:latin typeface="Times New Roman"/>
                <a:ea typeface="+mj-lt"/>
                <a:cs typeface="+mj-lt"/>
              </a:rPr>
              <a:t>To collect comprehensive historical stock data essential for training and evaluating the prediction model.</a:t>
            </a:r>
            <a:endParaRPr lang="en-US" sz="2500" b="1">
              <a:latin typeface="Times New Roman"/>
              <a:ea typeface="+mj-lt"/>
              <a:cs typeface="+mj-lt"/>
            </a:endParaRPr>
          </a:p>
          <a:p>
            <a:br>
              <a:rPr lang="en-US" sz="2500" dirty="0">
                <a:latin typeface="Times New Roman"/>
                <a:ea typeface="+mj-lt"/>
                <a:cs typeface="+mj-lt"/>
              </a:rPr>
            </a:br>
            <a:r>
              <a:rPr lang="en-US" sz="2500" b="1" dirty="0">
                <a:latin typeface="Times New Roman"/>
                <a:ea typeface="+mj-lt"/>
                <a:cs typeface="+mj-lt"/>
              </a:rPr>
              <a:t>Functionality</a:t>
            </a:r>
            <a:endParaRPr lang="en-US" sz="2500" b="1">
              <a:latin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500" dirty="0">
                <a:latin typeface="Times New Roman"/>
                <a:ea typeface="+mj-lt"/>
                <a:cs typeface="+mj-lt"/>
              </a:rPr>
              <a:t>Retrieves stock prices, trading volumes, and dates from sources like Yahoo Finance or Alpha Vantage API.</a:t>
            </a:r>
            <a:endParaRPr lang="en-US" sz="2500" dirty="0">
              <a:latin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500" dirty="0">
                <a:latin typeface="Times New Roman"/>
                <a:ea typeface="+mj-lt"/>
                <a:cs typeface="+mj-lt"/>
              </a:rPr>
              <a:t>Gathers technical indicators to enhance prediction features.</a:t>
            </a:r>
            <a:endParaRPr lang="en-US" sz="2500" dirty="0">
              <a:latin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500" dirty="0">
                <a:latin typeface="Times New Roman"/>
                <a:ea typeface="+mj-lt"/>
                <a:cs typeface="+mj-lt"/>
              </a:rPr>
              <a:t>Ensures a wide time range of data for long-term pattern analysis.</a:t>
            </a:r>
            <a:endParaRPr lang="en-US" sz="2500" dirty="0">
              <a:latin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500" dirty="0">
                <a:latin typeface="Times New Roman"/>
                <a:ea typeface="+mj-lt"/>
                <a:cs typeface="+mj-lt"/>
              </a:rPr>
              <a:t>Formats and stores the dataset as structured CSV files or </a:t>
            </a:r>
            <a:r>
              <a:rPr lang="en-US" sz="2500" dirty="0" err="1">
                <a:latin typeface="Times New Roman"/>
                <a:ea typeface="+mj-lt"/>
                <a:cs typeface="+mj-lt"/>
              </a:rPr>
              <a:t>DataFrames</a:t>
            </a:r>
            <a:r>
              <a:rPr lang="en-US" sz="2500" dirty="0">
                <a:latin typeface="Times New Roman"/>
                <a:ea typeface="+mj-lt"/>
                <a:cs typeface="+mj-lt"/>
              </a:rPr>
              <a:t> for processing.</a:t>
            </a:r>
            <a:br>
              <a:rPr lang="en-US" sz="2500" dirty="0">
                <a:latin typeface="Times New Roman"/>
                <a:ea typeface="+mj-lt"/>
                <a:cs typeface="+mj-lt"/>
              </a:rPr>
            </a:br>
            <a:endParaRPr lang="en-US" sz="25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/>
              <a:ea typeface="+mj-ea"/>
              <a:cs typeface="+mj-cs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7AB3-0129-53E3-60DC-0E59EC41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4285" y="813678"/>
            <a:ext cx="2279515" cy="887818"/>
          </a:xfrm>
        </p:spPr>
        <p:txBody>
          <a:bodyPr lIns="45719" tIns="45720" rIns="45719" bIns="45720" anchor="ctr">
            <a:normAutofit/>
          </a:bodyPr>
          <a:lstStyle/>
          <a:p>
            <a:r>
              <a:rPr lang="en-US" dirty="0"/>
              <a:t> 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63AA8-ECFF-AE37-B013-730DAEA1C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01625"/>
            <a:ext cx="10515600" cy="5875338"/>
          </a:xfrm>
        </p:spPr>
        <p:txBody>
          <a:bodyPr lIns="45719" tIns="45720" rIns="45719" bIns="4572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b="1" dirty="0">
                <a:latin typeface="Times New Roman"/>
                <a:cs typeface="Times New Roman"/>
              </a:rPr>
              <a:t>Algorithms Used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500" err="1">
                <a:latin typeface="Times New Roman"/>
                <a:cs typeface="Times New Roman"/>
              </a:rPr>
              <a:t>yfinance</a:t>
            </a:r>
            <a:r>
              <a:rPr lang="en-US" sz="2500" dirty="0">
                <a:latin typeface="Times New Roman"/>
                <a:cs typeface="Times New Roman"/>
              </a:rPr>
              <a:t> and </a:t>
            </a:r>
            <a:r>
              <a:rPr lang="en-US" sz="2500" err="1">
                <a:latin typeface="Times New Roman"/>
                <a:cs typeface="Times New Roman"/>
              </a:rPr>
              <a:t>pandas_datareader</a:t>
            </a:r>
            <a:r>
              <a:rPr lang="en-US" sz="2500" dirty="0">
                <a:latin typeface="Times New Roman"/>
                <a:cs typeface="Times New Roman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sz="2500" b="1" dirty="0"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US" sz="2500" b="1" dirty="0">
                <a:latin typeface="Times New Roman"/>
                <a:ea typeface="Calibri"/>
                <a:cs typeface="Times New Roman"/>
              </a:rPr>
              <a:t>Explanation</a:t>
            </a:r>
            <a:endParaRPr lang="en-US" dirty="0">
              <a:latin typeface="Times New Roman"/>
            </a:endParaRPr>
          </a:p>
          <a:p>
            <a:r>
              <a:rPr lang="en-US" sz="2500" dirty="0">
                <a:latin typeface="Times New Roman"/>
                <a:ea typeface="Calibri"/>
                <a:cs typeface="Times New Roman"/>
              </a:rPr>
              <a:t>Accurate and sufficient data enables better model training and generalization.</a:t>
            </a:r>
            <a:endParaRPr lang="en-US" dirty="0">
              <a:latin typeface="Times New Roman"/>
            </a:endParaRPr>
          </a:p>
          <a:p>
            <a:r>
              <a:rPr lang="en-US" sz="2500" dirty="0">
                <a:latin typeface="Times New Roman"/>
                <a:ea typeface="Calibri"/>
                <a:cs typeface="Times New Roman"/>
              </a:rPr>
              <a:t>Reliable sources ensure the integrity and consistency of financial data.</a:t>
            </a:r>
            <a:endParaRPr lang="en-US" dirty="0">
              <a:latin typeface="Times New Roman"/>
            </a:endParaRPr>
          </a:p>
          <a:p>
            <a:r>
              <a:rPr lang="en-US" sz="2500" dirty="0">
                <a:latin typeface="Times New Roman"/>
                <a:ea typeface="Calibri"/>
                <a:cs typeface="Times New Roman"/>
              </a:rPr>
              <a:t>Large historical windows help LSTM identify trends across time.</a:t>
            </a:r>
            <a:endParaRPr lang="en-US" dirty="0">
              <a:latin typeface="Times New Roman"/>
            </a:endParaRPr>
          </a:p>
          <a:p>
            <a:r>
              <a:rPr lang="en-US" sz="2500" dirty="0">
                <a:latin typeface="Times New Roman"/>
                <a:ea typeface="Calibri"/>
                <a:cs typeface="Times New Roman"/>
              </a:rPr>
              <a:t>Clean data storage makes preprocessing and analysis efficient.</a:t>
            </a:r>
            <a:endParaRPr lang="en-US" dirty="0">
              <a:latin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500" dirty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alibri"/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414919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itle 1"/>
          <p:cNvSpPr txBox="1">
            <a:spLocks noGrp="1"/>
          </p:cNvSpPr>
          <p:nvPr>
            <p:ph type="title"/>
          </p:nvPr>
        </p:nvSpPr>
        <p:spPr>
          <a:xfrm>
            <a:off x="838200" y="-655535"/>
            <a:ext cx="10515600" cy="2138649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PREPROCESSING</a:t>
            </a:r>
            <a:r>
              <a:rPr lang="en-US" dirty="0"/>
              <a:t> MODULE</a:t>
            </a:r>
          </a:p>
        </p:txBody>
      </p:sp>
      <p:sp>
        <p:nvSpPr>
          <p:cNvPr id="22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45190" y="1364445"/>
            <a:ext cx="10508610" cy="5483636"/>
          </a:xfrm>
          <a:prstGeom prst="rect">
            <a:avLst/>
          </a:prstGeom>
        </p:spPr>
        <p:txBody>
          <a:bodyPr lIns="45719" tIns="45720" rIns="45719" bIns="45720" anchor="t">
            <a:noAutofit/>
          </a:bodyPr>
          <a:lstStyle/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b="1" dirty="0"/>
              <a:t>Purpose</a:t>
            </a:r>
            <a:endParaRPr lang="en-US" dirty="0"/>
          </a:p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/>
              <a:t>To clean, format, and normalize raw stock data to make it suitable for </a:t>
            </a:r>
            <a:r>
              <a:rPr lang="en-US" sz="2500" dirty="0"/>
              <a:t>model </a:t>
            </a:r>
            <a:r>
              <a:rPr lang="en-US" sz="2500"/>
              <a:t>input.</a:t>
            </a:r>
            <a:endParaRPr lang="en-US" sz="2000"/>
          </a:p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lang="en-US" sz="2500" b="1" dirty="0"/>
            </a:br>
            <a:r>
              <a:rPr lang="en-US" sz="2500" b="1"/>
              <a:t>Functionality</a:t>
            </a:r>
            <a:endParaRPr lang="en-US" b="1"/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Handles missing values through interpolation or removal to avoid biased learning.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Applies normalization to bring all features to the same scale for efficient learning.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Converts date columns into datetime objects and sets proper indexing.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Splits the dataset into training and testing sets while preserving the time sequence.</a:t>
            </a:r>
          </a:p>
          <a:p>
            <a:pPr>
              <a:lnSpc>
                <a:spcPct val="150000"/>
              </a:lnSpc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500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itle 1"/>
          <p:cNvSpPr txBox="1">
            <a:spLocks noGrp="1"/>
          </p:cNvSpPr>
          <p:nvPr>
            <p:ph type="title"/>
          </p:nvPr>
        </p:nvSpPr>
        <p:spPr>
          <a:xfrm>
            <a:off x="10667300" y="462996"/>
            <a:ext cx="686500" cy="1241673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r>
              <a:rPr lang="en-US" dirty="0"/>
              <a:t>    </a:t>
            </a:r>
          </a:p>
        </p:txBody>
      </p:sp>
      <p:sp>
        <p:nvSpPr>
          <p:cNvPr id="22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709674"/>
            <a:ext cx="10515600" cy="5437822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b="1" dirty="0"/>
              <a:t>Algorithms Used</a:t>
            </a:r>
            <a:endParaRPr lang="en-US" sz="2000" dirty="0"/>
          </a:p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 Min-Max Normalization, Time-Series Split, Pandas operations.</a:t>
            </a:r>
            <a:endParaRPr lang="en-US" dirty="0"/>
          </a:p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lang="en-US" sz="2500" b="1" dirty="0"/>
            </a:br>
            <a:r>
              <a:rPr lang="en-US" sz="2500" b="1" dirty="0"/>
              <a:t>Explanation</a:t>
            </a:r>
            <a:endParaRPr lang="en-US" b="1" dirty="0"/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Preprocessing reduces noise and enhances learning quality.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Scaling prevents dominance of large-range variables over smaller ones.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Proper sequencing maintains temporal integrity for LSTM inputs.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Data splitting enables fair evaluation of model performance.</a:t>
            </a:r>
          </a:p>
          <a:p>
            <a:pPr>
              <a:lnSpc>
                <a:spcPct val="150000"/>
              </a:lnSpc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1"/>
          <p:cNvSpPr txBox="1">
            <a:spLocks noGrp="1"/>
          </p:cNvSpPr>
          <p:nvPr>
            <p:ph type="title"/>
          </p:nvPr>
        </p:nvSpPr>
        <p:spPr>
          <a:xfrm>
            <a:off x="474678" y="365124"/>
            <a:ext cx="10879122" cy="800105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lnSpc>
                <a:spcPct val="150000"/>
              </a:lnSpc>
              <a:spcBef>
                <a:spcPts val="10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FEATURES EXTRACTION</a:t>
            </a:r>
          </a:p>
        </p:txBody>
      </p:sp>
      <p:sp>
        <p:nvSpPr>
          <p:cNvPr id="22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67687" y="1717214"/>
            <a:ext cx="10760278" cy="4998044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b="1" dirty="0">
                <a:latin typeface="Times New Roman"/>
                <a:cs typeface="Arial"/>
              </a:rPr>
              <a:t>Purpose</a:t>
            </a:r>
            <a:endParaRPr lang="en-US" sz="2500" b="1" dirty="0">
              <a:latin typeface="Times New Roman"/>
              <a:cs typeface="Times New Roman"/>
            </a:endParaRPr>
          </a:p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>
                <a:latin typeface="Times New Roman"/>
                <a:cs typeface="Arial"/>
              </a:rPr>
              <a:t> To enhance raw data with informative financial features for  improved model accuracy.</a:t>
            </a:r>
            <a:endParaRPr lang="en-US" sz="2500" b="1">
              <a:latin typeface="Times New Roman"/>
              <a:cs typeface="Times New Roman"/>
            </a:endParaRPr>
          </a:p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>
                <a:latin typeface="Times New Roman"/>
                <a:cs typeface="Arial"/>
              </a:rPr>
              <a:t> </a:t>
            </a:r>
            <a:br>
              <a:rPr lang="en-US" sz="2500" dirty="0">
                <a:latin typeface="Times New Roman"/>
                <a:cs typeface="Arial"/>
              </a:rPr>
            </a:br>
            <a:r>
              <a:rPr lang="en-US" sz="2500" b="1" dirty="0">
                <a:latin typeface="Times New Roman"/>
                <a:cs typeface="Arial"/>
              </a:rPr>
              <a:t>Functionality</a:t>
            </a:r>
            <a:endParaRPr lang="en-US" sz="2500" b="1" dirty="0">
              <a:latin typeface="Times New Roman"/>
              <a:cs typeface="Times New Roman"/>
            </a:endParaRPr>
          </a:p>
          <a:p>
            <a:pPr marL="342900" indent="-342900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>
                <a:latin typeface="Times New Roman"/>
                <a:cs typeface="Arial"/>
              </a:rPr>
              <a:t>Computes moving averages, RSI, MACD, and Bollinger Bands to represent          trends and momentum.</a:t>
            </a:r>
          </a:p>
          <a:p>
            <a:pPr marL="342900" indent="-342900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>
                <a:latin typeface="Times New Roman"/>
                <a:cs typeface="Arial"/>
              </a:rPr>
              <a:t>Extracts volatility indicators that reflect market risk and activity.</a:t>
            </a:r>
            <a:endParaRPr lang="en-US" sz="2500" dirty="0">
              <a:latin typeface="Times New Roman"/>
              <a:cs typeface="Times New Roman"/>
            </a:endParaRPr>
          </a:p>
          <a:p>
            <a:pPr marL="342900" indent="-342900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>
                <a:latin typeface="Times New Roman"/>
                <a:cs typeface="Arial"/>
              </a:rPr>
              <a:t>Includes volume-based features to capture investor behavior.</a:t>
            </a:r>
            <a:endParaRPr lang="en-US" sz="2500" dirty="0">
              <a:latin typeface="Times New Roman"/>
              <a:cs typeface="Times New Roman"/>
            </a:endParaRPr>
          </a:p>
          <a:p>
            <a:pPr marL="342900" indent="-342900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>
                <a:latin typeface="Times New Roman"/>
                <a:cs typeface="Arial"/>
              </a:rPr>
              <a:t>Selects the most relevant technical indicators based on correlation and predictive power.</a:t>
            </a:r>
            <a:endParaRPr lang="en-US" sz="2500">
              <a:latin typeface="Times New Roman"/>
              <a:cs typeface="Times New Roman"/>
            </a:endParaRPr>
          </a:p>
          <a:p>
            <a:pPr algn="ctr">
              <a:lnSpc>
                <a:spcPct val="150000"/>
              </a:lnSpc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500" dirty="0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 txBox="1">
            <a:spLocks noGrp="1"/>
          </p:cNvSpPr>
          <p:nvPr>
            <p:ph type="title"/>
          </p:nvPr>
        </p:nvSpPr>
        <p:spPr>
          <a:xfrm>
            <a:off x="10429612" y="854482"/>
            <a:ext cx="924188" cy="850187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r>
              <a:rPr lang="en-US" dirty="0"/>
              <a:t>      </a:t>
            </a:r>
            <a:endParaRPr dirty="0"/>
          </a:p>
        </p:txBody>
      </p:sp>
      <p:sp>
        <p:nvSpPr>
          <p:cNvPr id="23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852716"/>
            <a:ext cx="10515600" cy="4981697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b="1" dirty="0"/>
              <a:t>Algorithms Used</a:t>
            </a:r>
            <a:endParaRPr lang="en-US" dirty="0"/>
          </a:p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ta-lib and pandas-ta.</a:t>
            </a:r>
            <a:endParaRPr lang="en-US" sz="2000" dirty="0"/>
          </a:p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lang="en-US" sz="2500" b="1" dirty="0"/>
            </a:br>
            <a:r>
              <a:rPr lang="en-US" sz="2500" b="1" dirty="0"/>
              <a:t>Explanation</a:t>
            </a:r>
            <a:endParaRPr lang="en-US" b="1" dirty="0"/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Feature engineering adds context to raw price movements.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Helps LSTM learn complex relationships beyond basic data.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Enhances the model’s predictive capability under real-world conditions.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Reduces irrelevant noise by focusing on high-impact indicators</a:t>
            </a:r>
          </a:p>
          <a:p>
            <a:pPr>
              <a:lnSpc>
                <a:spcPct val="150000"/>
              </a:lnSpc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500" dirty="0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itle 1"/>
          <p:cNvSpPr txBox="1">
            <a:spLocks noGrp="1"/>
          </p:cNvSpPr>
          <p:nvPr>
            <p:ph type="title"/>
          </p:nvPr>
        </p:nvSpPr>
        <p:spPr>
          <a:xfrm>
            <a:off x="838199" y="365124"/>
            <a:ext cx="11160371" cy="8361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lnSpc>
                <a:spcPct val="150000"/>
              </a:lnSpc>
              <a:spcBef>
                <a:spcPts val="10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LSTM BASED MODEL CONSTRUCTION</a:t>
            </a:r>
          </a:p>
        </p:txBody>
      </p:sp>
      <p:sp>
        <p:nvSpPr>
          <p:cNvPr id="23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47498"/>
            <a:ext cx="10515600" cy="6235526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b="1" dirty="0"/>
              <a:t>Purpose</a:t>
            </a:r>
            <a:endParaRPr lang="en-US" sz="2500" dirty="0"/>
          </a:p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To design a neural network model that understands temporal patterns in stock data for accurate forecasting.</a:t>
            </a:r>
          </a:p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lang="en-US" sz="2500" b="1" dirty="0"/>
            </a:br>
            <a:r>
              <a:rPr lang="en-US" sz="2500" b="1" dirty="0"/>
              <a:t>Functionality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Constructs sequential LSTM layers to model the flow of time-based data.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Incorporates dropout layers to prevent overfitting on training data.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Configures model with appropriate loss functions (e.g., MSE) and optimizers (e.g., Adam).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Trains the model over multiple epochs using historical sequences as input-output pairs.</a:t>
            </a:r>
          </a:p>
          <a:p>
            <a:pPr>
              <a:lnSpc>
                <a:spcPct val="150000"/>
              </a:lnSpc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500" dirty="0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r>
              <a:rPr lang="en-US" dirty="0"/>
              <a:t>     </a:t>
            </a:r>
            <a:endParaRPr dirty="0"/>
          </a:p>
        </p:txBody>
      </p:sp>
      <p:sp>
        <p:nvSpPr>
          <p:cNvPr id="23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86530" y="364003"/>
            <a:ext cx="10515600" cy="5561290"/>
          </a:xfrm>
          <a:prstGeom prst="rect">
            <a:avLst/>
          </a:prstGeom>
        </p:spPr>
        <p:txBody>
          <a:bodyPr lIns="45719" tIns="45720" rIns="45719" bIns="45720" anchor="t">
            <a:noAutofit/>
          </a:bodyPr>
          <a:lstStyle/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500" dirty="0"/>
          </a:p>
          <a:p>
            <a:pPr marL="457200" lvl="1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b="1" dirty="0">
                <a:latin typeface="Times New Roman"/>
                <a:cs typeface="Arial"/>
              </a:rPr>
              <a:t>Algorithms Used</a:t>
            </a:r>
            <a:r>
              <a:rPr lang="en-US" sz="2500" dirty="0">
                <a:latin typeface="Times New Roman"/>
                <a:cs typeface="Arial"/>
              </a:rPr>
              <a:t> </a:t>
            </a:r>
            <a:endParaRPr lang="en-US" sz="2500" dirty="0">
              <a:latin typeface="Times New Roman"/>
              <a:cs typeface="Times New Roman"/>
            </a:endParaRPr>
          </a:p>
          <a:p>
            <a:pPr marL="457200" lvl="1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>
                <a:latin typeface="Times New Roman"/>
                <a:cs typeface="Arial"/>
              </a:rPr>
              <a:t> TensorFlow and </a:t>
            </a:r>
            <a:r>
              <a:rPr lang="en-US" sz="2500" err="1">
                <a:latin typeface="Times New Roman"/>
                <a:cs typeface="Arial"/>
              </a:rPr>
              <a:t>Keras</a:t>
            </a:r>
            <a:endParaRPr lang="en-US" sz="2500" b="1" err="1">
              <a:latin typeface="Times New Roman"/>
              <a:cs typeface="Times New Roman"/>
            </a:endParaRPr>
          </a:p>
          <a:p>
            <a:pPr marL="457200" lvl="1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lang="en-US" sz="2500" dirty="0">
                <a:latin typeface="Times New Roman"/>
                <a:cs typeface="Arial"/>
              </a:rPr>
            </a:br>
            <a:r>
              <a:rPr lang="en-US" sz="2500" b="1" dirty="0">
                <a:latin typeface="Times New Roman"/>
                <a:cs typeface="Arial"/>
              </a:rPr>
              <a:t>Explanation</a:t>
            </a:r>
            <a:endParaRPr lang="en-US" sz="2500" b="1" dirty="0">
              <a:latin typeface="Times New Roman"/>
            </a:endParaRPr>
          </a:p>
          <a:p>
            <a:pPr lvl="1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>
                <a:latin typeface="Times New Roman"/>
                <a:cs typeface="Arial"/>
              </a:rPr>
              <a:t>LSTM is ideal for capturing dependencies across long time steps.</a:t>
            </a:r>
          </a:p>
          <a:p>
            <a:pPr lvl="1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>
                <a:latin typeface="Times New Roman"/>
                <a:cs typeface="Arial"/>
              </a:rPr>
              <a:t>Unlike traditional models, it retains memory of previous inputs while learning new ones.</a:t>
            </a:r>
          </a:p>
          <a:p>
            <a:pPr lvl="1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>
                <a:latin typeface="Times New Roman"/>
                <a:cs typeface="Arial"/>
              </a:rPr>
              <a:t>Robust architecture allows for handling noisy or irregular data.</a:t>
            </a:r>
            <a:endParaRPr lang="en-US" sz="2500" dirty="0">
              <a:latin typeface="Times New Roman"/>
            </a:endParaRPr>
          </a:p>
          <a:p>
            <a:pPr lvl="1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>
                <a:latin typeface="Times New Roman"/>
                <a:cs typeface="Arial"/>
              </a:rPr>
              <a:t>Enables learning complex nonlinear relationships present in stock data.</a:t>
            </a:r>
          </a:p>
          <a:p>
            <a:pPr>
              <a:lnSpc>
                <a:spcPct val="150000"/>
              </a:lnSpc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sz="250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itle 1"/>
          <p:cNvSpPr txBox="1">
            <a:spLocks noGrp="1"/>
          </p:cNvSpPr>
          <p:nvPr>
            <p:ph type="title"/>
          </p:nvPr>
        </p:nvSpPr>
        <p:spPr>
          <a:xfrm>
            <a:off x="838200" y="365124"/>
            <a:ext cx="10515600" cy="753608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lnSpc>
                <a:spcPct val="150000"/>
              </a:lnSpc>
              <a:spcBef>
                <a:spcPts val="10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PRICE PREDICTION</a:t>
            </a:r>
          </a:p>
        </p:txBody>
      </p:sp>
      <p:sp>
        <p:nvSpPr>
          <p:cNvPr id="23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448227"/>
            <a:ext cx="10515600" cy="3952755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b="1"/>
              <a:t>Purpose</a:t>
            </a:r>
            <a:endParaRPr lang="en-US" sz="2500" dirty="0"/>
          </a:p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 To generate future stock prices based on learned patterns from historical data using the trained LSTM </a:t>
            </a:r>
            <a:r>
              <a:rPr lang="en-US" sz="2500"/>
              <a:t>model.</a:t>
            </a:r>
            <a:endParaRPr lang="en-US" sz="2500" dirty="0"/>
          </a:p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lang="en-US" sz="2500" dirty="0"/>
            </a:br>
            <a:r>
              <a:rPr lang="en-US" sz="2500" b="1" dirty="0"/>
              <a:t>Functionality</a:t>
            </a:r>
            <a:endParaRPr lang="en-US" sz="2500" dirty="0"/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/>
              <a:t>Feeds recent and test sequences into the model to obtain future price outputs.</a:t>
            </a:r>
            <a:endParaRPr lang="en-US" sz="2500" dirty="0"/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/>
              <a:t>Visualizes predicted prices against actual data for validation.</a:t>
            </a:r>
            <a:endParaRPr lang="en-US" sz="2500" dirty="0"/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Evaluates accuracy using metrics like RMSE or MAE.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Saves and exports predictions for chatbot integration and report generation.</a:t>
            </a:r>
          </a:p>
          <a:p>
            <a:pPr>
              <a:lnSpc>
                <a:spcPct val="150000"/>
              </a:lnSpc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5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OBJECTIVE</a:t>
            </a:r>
          </a:p>
        </p:txBody>
      </p:sp>
      <p:sp>
        <p:nvSpPr>
          <p:cNvPr id="18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503653"/>
            <a:ext cx="10515600" cy="4351338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pPr algn="just">
              <a:lnSpc>
                <a:spcPct val="135000"/>
              </a:lnSpc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>
                <a:ea typeface="+mj-lt"/>
                <a:cs typeface="+mj-lt"/>
              </a:rPr>
              <a:t>Develop an LSTM-based model to forecast stock prices using historical data, financial indicators, and trading volume. Integrate an interactive chatbot powered by NLP and RNNs to deliver real-time stock insights and assist users in investment decisions.</a:t>
            </a:r>
            <a:endParaRPr lang="en-US" sz="2500" dirty="0"/>
          </a:p>
          <a:p>
            <a:pPr algn="just">
              <a:lnSpc>
                <a:spcPct val="135000"/>
              </a:lnSpc>
              <a:defRPr sz="25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r>
              <a:rPr lang="en-US" dirty="0"/>
              <a:t>    </a:t>
            </a:r>
            <a:endParaRPr dirty="0"/>
          </a:p>
        </p:txBody>
      </p:sp>
      <p:sp>
        <p:nvSpPr>
          <p:cNvPr id="2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921012"/>
            <a:ext cx="10515600" cy="4165382"/>
          </a:xfrm>
          <a:prstGeom prst="rect">
            <a:avLst/>
          </a:prstGeom>
        </p:spPr>
        <p:txBody>
          <a:bodyPr lIns="45719" tIns="45720" rIns="45719" bIns="45720" anchor="t">
            <a:noAutofit/>
          </a:bodyPr>
          <a:lstStyle/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b="1" dirty="0"/>
              <a:t>Algorithms Used</a:t>
            </a:r>
            <a:endParaRPr lang="en-US" sz="2500" dirty="0"/>
          </a:p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LSTM-based Time Series Forecasting.</a:t>
            </a:r>
          </a:p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lang="en-US" sz="2500" dirty="0"/>
            </a:br>
            <a:r>
              <a:rPr lang="en-US" sz="2500" b="1" dirty="0"/>
              <a:t>Explanation</a:t>
            </a:r>
            <a:endParaRPr lang="en-US" sz="2500" dirty="0"/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Helps investors identify likely future trends in the market.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Visualization builds trust and clarity in model outputs.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Performance metrics ensure the reliability of the model.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Acts as the decision-support backbone of the system.</a:t>
            </a:r>
          </a:p>
          <a:p>
            <a:pPr>
              <a:lnSpc>
                <a:spcPct val="150000"/>
              </a:lnSpc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500" dirty="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itle 1"/>
          <p:cNvSpPr txBox="1">
            <a:spLocks noGrp="1"/>
          </p:cNvSpPr>
          <p:nvPr>
            <p:ph type="title"/>
          </p:nvPr>
        </p:nvSpPr>
        <p:spPr>
          <a:xfrm>
            <a:off x="838200" y="-1019058"/>
            <a:ext cx="12027876" cy="3412271"/>
          </a:xfrm>
          <a:prstGeom prst="rect">
            <a:avLst/>
          </a:prstGeom>
        </p:spPr>
        <p:txBody>
          <a:bodyPr/>
          <a:lstStyle>
            <a:lvl1pPr algn="just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FORECASTING AND BOT CONSTRUCTION</a:t>
            </a:r>
          </a:p>
        </p:txBody>
      </p:sp>
      <p:sp>
        <p:nvSpPr>
          <p:cNvPr id="245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715814"/>
            <a:ext cx="10515600" cy="3636233"/>
          </a:xfrm>
          <a:prstGeom prst="rect">
            <a:avLst/>
          </a:prstGeom>
        </p:spPr>
        <p:txBody>
          <a:bodyPr lIns="45719" tIns="45720" rIns="45719" bIns="45720" anchor="t">
            <a:normAutofit fontScale="92500" lnSpcReduction="20000"/>
          </a:bodyPr>
          <a:lstStyle/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b="1" dirty="0">
                <a:latin typeface="Times New Roman"/>
                <a:cs typeface="Arial"/>
              </a:rPr>
              <a:t>Purpose</a:t>
            </a:r>
            <a:endParaRPr lang="en-US" sz="2500" dirty="0">
              <a:latin typeface="Times New Roman"/>
              <a:cs typeface="Times New Roman"/>
            </a:endParaRPr>
          </a:p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>
                <a:latin typeface="Times New Roman"/>
                <a:cs typeface="Arial"/>
              </a:rPr>
              <a:t>To build an interactive chatbot that delivers predictions and answers stock-related </a:t>
            </a:r>
            <a:r>
              <a:rPr lang="en-US" sz="2500">
                <a:latin typeface="Times New Roman"/>
                <a:cs typeface="Arial"/>
              </a:rPr>
              <a:t>queries in real time.</a:t>
            </a:r>
            <a:endParaRPr lang="en-US" sz="2500" b="1" dirty="0">
              <a:latin typeface="Times New Roman"/>
              <a:cs typeface="Times New Roman"/>
            </a:endParaRPr>
          </a:p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500" dirty="0">
              <a:latin typeface="Times New Roman"/>
              <a:cs typeface="Arial"/>
            </a:endParaRPr>
          </a:p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lang="en-US" sz="2500" dirty="0">
                <a:latin typeface="Times New Roman"/>
                <a:cs typeface="Arial"/>
              </a:rPr>
            </a:br>
            <a:r>
              <a:rPr lang="en-US" sz="2500" b="1">
                <a:latin typeface="Times New Roman"/>
                <a:cs typeface="Arial"/>
              </a:rPr>
              <a:t>Functionality</a:t>
            </a:r>
            <a:endParaRPr lang="en-US" sz="2500" b="1">
              <a:latin typeface="Times New Roman"/>
              <a:cs typeface="Times New Roman"/>
            </a:endParaRPr>
          </a:p>
          <a:p>
            <a:pPr marL="342900" indent="-342900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>
                <a:latin typeface="Times New Roman"/>
                <a:cs typeface="Arial"/>
              </a:rPr>
              <a:t>Integrates the trained LSTM model’s output to respond to user questions.</a:t>
            </a:r>
            <a:endParaRPr lang="en-US" sz="2500" b="1" dirty="0">
              <a:latin typeface="Times New Roman"/>
              <a:cs typeface="Times New Roman"/>
            </a:endParaRPr>
          </a:p>
          <a:p>
            <a:pPr marL="342900" indent="-342900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>
                <a:latin typeface="Times New Roman"/>
                <a:cs typeface="Arial"/>
              </a:rPr>
              <a:t>Uses NLP to understand and interpret user queries on stock performance.</a:t>
            </a:r>
            <a:endParaRPr lang="en-US" sz="2500" b="1" dirty="0">
              <a:latin typeface="Times New Roman"/>
              <a:cs typeface="Times New Roman"/>
            </a:endParaRPr>
          </a:p>
          <a:p>
            <a:pPr marL="342900" indent="-342900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>
                <a:latin typeface="Times New Roman"/>
                <a:cs typeface="Arial"/>
              </a:rPr>
              <a:t>Offers personalized stock insights, summaries, and trend-based suggestions.</a:t>
            </a:r>
            <a:endParaRPr lang="en-US" sz="2500" b="1" dirty="0">
              <a:latin typeface="Times New Roman"/>
              <a:cs typeface="Times New Roman"/>
            </a:endParaRPr>
          </a:p>
          <a:p>
            <a:pPr marL="342900" indent="-342900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>
                <a:latin typeface="Times New Roman"/>
                <a:cs typeface="Arial"/>
              </a:rPr>
              <a:t>Maintains real-time interaction through a web interface or messaging API.</a:t>
            </a:r>
            <a:endParaRPr lang="en-US" sz="2500" b="1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719" tIns="45720" rIns="45719" bIns="45720" anchor="ctr">
            <a:normAutofit/>
          </a:bodyPr>
          <a:lstStyle/>
          <a:p>
            <a:r>
              <a:rPr lang="en-US"/>
              <a:t>   </a:t>
            </a:r>
            <a:endParaRPr/>
          </a:p>
        </p:txBody>
      </p:sp>
      <p:sp>
        <p:nvSpPr>
          <p:cNvPr id="248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031788"/>
            <a:ext cx="10515600" cy="3460386"/>
          </a:xfrm>
          <a:prstGeom prst="rect">
            <a:avLst/>
          </a:prstGeom>
        </p:spPr>
        <p:txBody>
          <a:bodyPr lIns="45719" tIns="45720" rIns="45719" bIns="45720" anchor="t">
            <a:normAutofit lnSpcReduction="10000"/>
          </a:bodyPr>
          <a:lstStyle/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b="1" dirty="0"/>
              <a:t>Algorithms Used</a:t>
            </a:r>
            <a:r>
              <a:rPr lang="en-US" sz="2500" dirty="0"/>
              <a:t> </a:t>
            </a:r>
          </a:p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NLP techniques with RNN Transformer</a:t>
            </a:r>
          </a:p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lang="en-US" sz="2500" dirty="0"/>
            </a:br>
            <a:r>
              <a:rPr lang="en-US" sz="2500" b="1" dirty="0"/>
              <a:t>Explanation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Makes financial forecasting more accessible and user-friendly.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Empowers users with on-demand analysis without technical expertise.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Acts as a virtual assistant for investors, aiding smarter decisions.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Enhances usability and engagement of the forecasting model.</a:t>
            </a:r>
          </a:p>
          <a:p>
            <a:pPr>
              <a:lnSpc>
                <a:spcPct val="150000"/>
              </a:lnSpc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500" dirty="0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719" tIns="45720" rIns="45719" bIns="45720" anchor="ctr">
            <a:normAutofit/>
          </a:bodyPr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sz="4400" b="0" dirty="0"/>
              <a:t>ADVANTAGES</a:t>
            </a:r>
            <a:endParaRPr lang="en-US" sz="4400" b="0"/>
          </a:p>
        </p:txBody>
      </p:sp>
      <p:sp>
        <p:nvSpPr>
          <p:cNvPr id="25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2339458"/>
            <a:ext cx="10515600" cy="3554171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pPr>
              <a:lnSpc>
                <a:spcPct val="107000"/>
              </a:lnSpc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Predict the stock price accurately</a:t>
            </a:r>
            <a:endParaRPr lang="en-US" sz="2500" dirty="0"/>
          </a:p>
          <a:p>
            <a:pPr>
              <a:lnSpc>
                <a:spcPct val="107000"/>
              </a:lnSpc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Time complexity can be reduced</a:t>
            </a:r>
          </a:p>
          <a:p>
            <a:pPr>
              <a:lnSpc>
                <a:spcPct val="107000"/>
              </a:lnSpc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Future price can be </a:t>
            </a:r>
            <a:r>
              <a:rPr sz="2500" err="1"/>
              <a:t>analysed</a:t>
            </a:r>
            <a:endParaRPr sz="2500"/>
          </a:p>
          <a:p>
            <a:pPr>
              <a:lnSpc>
                <a:spcPct val="107000"/>
              </a:lnSpc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Computational complexity can be reduced.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719" tIns="45720" rIns="45719" bIns="45720" anchor="ctr">
            <a:norm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b="0" dirty="0"/>
              <a:t>APPLICATION</a:t>
            </a:r>
          </a:p>
        </p:txBody>
      </p:sp>
      <p:sp>
        <p:nvSpPr>
          <p:cNvPr id="25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2411777"/>
            <a:ext cx="10515600" cy="3765186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pPr>
              <a:lnSpc>
                <a:spcPct val="150000"/>
              </a:lnSpc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Stock Forecasting</a:t>
            </a:r>
            <a:endParaRPr lang="en-US" sz="2500"/>
          </a:p>
          <a:p>
            <a:pPr>
              <a:lnSpc>
                <a:spcPct val="150000"/>
              </a:lnSpc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Investment Advisory</a:t>
            </a:r>
          </a:p>
          <a:p>
            <a:pPr>
              <a:lnSpc>
                <a:spcPct val="150000"/>
              </a:lnSpc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Market Trend Analysis</a:t>
            </a:r>
          </a:p>
          <a:p>
            <a:pPr>
              <a:lnSpc>
                <a:spcPct val="150000"/>
              </a:lnSpc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Chatbot Integration</a:t>
            </a:r>
          </a:p>
          <a:p>
            <a:pPr>
              <a:lnSpc>
                <a:spcPct val="150000"/>
              </a:lnSpc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Financial Automation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itle 1"/>
          <p:cNvSpPr txBox="1">
            <a:spLocks noGrp="1"/>
          </p:cNvSpPr>
          <p:nvPr>
            <p:ph type="title"/>
          </p:nvPr>
        </p:nvSpPr>
        <p:spPr>
          <a:xfrm>
            <a:off x="838200" y="1080232"/>
            <a:ext cx="10515600" cy="1278672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b="0" dirty="0"/>
              <a:t>CONCLUSION</a:t>
            </a:r>
          </a:p>
        </p:txBody>
      </p:sp>
      <p:sp>
        <p:nvSpPr>
          <p:cNvPr id="25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936071" y="2552455"/>
            <a:ext cx="10417729" cy="3624508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pPr marL="0" indent="0">
              <a:lnSpc>
                <a:spcPct val="150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br>
              <a:rPr dirty="0"/>
            </a:br>
            <a:r>
              <a:rPr lang="en-US" sz="2500" dirty="0">
                <a:ea typeface="+mj-lt"/>
                <a:cs typeface="+mj-lt"/>
              </a:rPr>
              <a:t>The proposed system uses LSTM networks to accurately predict stock prices by analyzing long-term trends in historical data. Integrated with a chatbot, it delivers real-time insights and personalized responses, helping users make smarter investment decisions.</a:t>
            </a:r>
            <a:endParaRPr lang="en-US" sz="2500" dirty="0"/>
          </a:p>
          <a:p>
            <a:pPr marL="0" indent="0">
              <a:lnSpc>
                <a:spcPct val="150000"/>
              </a:lnSpc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itle 1"/>
          <p:cNvSpPr txBox="1">
            <a:spLocks noGrp="1"/>
          </p:cNvSpPr>
          <p:nvPr>
            <p:ph type="title"/>
          </p:nvPr>
        </p:nvSpPr>
        <p:spPr>
          <a:xfrm>
            <a:off x="838200" y="-487755"/>
            <a:ext cx="10515600" cy="1968718"/>
          </a:xfrm>
          <a:prstGeom prst="rect">
            <a:avLst/>
          </a:prstGeom>
        </p:spPr>
        <p:txBody>
          <a:bodyPr lIns="45719" tIns="45720" rIns="45719" bIns="45720" anchor="ctr">
            <a:normAutofit/>
          </a:bodyPr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REFERENCES</a:t>
            </a:r>
            <a:endParaRPr lang="en-US"/>
          </a:p>
        </p:txBody>
      </p:sp>
      <p:sp>
        <p:nvSpPr>
          <p:cNvPr id="26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042652"/>
            <a:ext cx="10515600" cy="5649978"/>
          </a:xfrm>
          <a:prstGeom prst="rect">
            <a:avLst/>
          </a:prstGeom>
        </p:spPr>
        <p:txBody>
          <a:bodyPr lIns="45719" tIns="45720" rIns="45719" bIns="45720" anchor="t">
            <a:noAutofit/>
          </a:bodyPr>
          <a:lstStyle/>
          <a:p>
            <a:pPr marL="0" indent="0" algn="just"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00" dirty="0"/>
              <a:t>1.</a:t>
            </a:r>
            <a:r>
              <a:rPr lang="en-US" sz="2200" dirty="0">
                <a:cs typeface="Arial"/>
              </a:rPr>
              <a:t> </a:t>
            </a:r>
            <a:r>
              <a:rPr lang="en-US" sz="2200" dirty="0"/>
              <a:t>Singh, R., Varshney, S., Kumar, V., "Stock Price Prediction Using LSTM and</a:t>
            </a:r>
            <a:endParaRPr lang="en-US"/>
          </a:p>
          <a:p>
            <a:pPr marL="0" indent="0" algn="just"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00" dirty="0"/>
              <a:t>    Sentiment Analysis with News Headlines", Journal of Artificial Intelligence and</a:t>
            </a:r>
          </a:p>
          <a:p>
            <a:pPr marL="0" indent="0" algn="just"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00" dirty="0"/>
              <a:t>    Data Science, 23(2), 456–472, 2025.</a:t>
            </a:r>
          </a:p>
          <a:p>
            <a:pPr marL="0" indent="0" algn="just"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00" dirty="0"/>
              <a:t>2.</a:t>
            </a:r>
            <a:r>
              <a:rPr lang="en-US" sz="2200" dirty="0">
                <a:cs typeface="Arial"/>
              </a:rPr>
              <a:t> </a:t>
            </a:r>
            <a:r>
              <a:rPr lang="en-US" sz="2200" dirty="0"/>
              <a:t>Wang, H., Zhou, Y., Liu, M., "An LSTM-based Financial Forecasting Model with</a:t>
            </a:r>
          </a:p>
          <a:p>
            <a:pPr marL="0" indent="0" algn="just"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00" dirty="0"/>
              <a:t>     Attention Mechanism", IEEE Access, 22(4), 2331–2345, 2024.</a:t>
            </a:r>
          </a:p>
          <a:p>
            <a:pPr marL="0" indent="0" algn="just"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00" dirty="0"/>
              <a:t>3.</a:t>
            </a:r>
            <a:r>
              <a:rPr lang="en-US" sz="2200" dirty="0">
                <a:cs typeface="Arial"/>
              </a:rPr>
              <a:t> </a:t>
            </a:r>
            <a:r>
              <a:rPr lang="en-US" sz="2200" dirty="0"/>
              <a:t>Patel, D., Agarwal, R., Jain, N., "Hybrid Deep Learning Framework for Stock</a:t>
            </a:r>
          </a:p>
          <a:p>
            <a:pPr marL="0" indent="0" algn="just"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00" dirty="0"/>
              <a:t>    Market Forecasting", International Journal of Intelligent Computing, 21(3), 1120–</a:t>
            </a:r>
          </a:p>
          <a:p>
            <a:pPr marL="0" indent="0" algn="just"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00" dirty="0"/>
              <a:t>     1136, 2024.</a:t>
            </a:r>
          </a:p>
          <a:p>
            <a:pPr marL="0" indent="0" algn="just"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00" dirty="0">
                <a:cs typeface="Times New Roman"/>
              </a:rPr>
              <a:t>4.</a:t>
            </a:r>
            <a:r>
              <a:rPr lang="en-US" sz="2200" dirty="0">
                <a:cs typeface="Arial"/>
              </a:rPr>
              <a:t> </a:t>
            </a:r>
            <a:r>
              <a:rPr lang="en-US" sz="2200" dirty="0"/>
              <a:t>Nguyen, T.H., Pham, K., Vo, B., "Combining NLP and LSTM for Real-time Stock</a:t>
            </a:r>
          </a:p>
          <a:p>
            <a:pPr marL="0" indent="0" algn="just"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00" dirty="0"/>
              <a:t>    Movement Prediction", Expert Systems with Applications, 20(5), 789–803, 2023.</a:t>
            </a:r>
          </a:p>
          <a:p>
            <a:pPr marL="0" indent="0" algn="just"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00" dirty="0"/>
              <a:t>5.</a:t>
            </a:r>
            <a:r>
              <a:rPr lang="en-US" sz="2200" dirty="0">
                <a:cs typeface="Arial"/>
              </a:rPr>
              <a:t> </a:t>
            </a:r>
            <a:r>
              <a:rPr lang="en-US" sz="2200" dirty="0"/>
              <a:t>Li, Z., Huang, J., Yang, Q., "Temporal Deep Learning for Financial Time-Series</a:t>
            </a:r>
          </a:p>
          <a:p>
            <a:pPr marL="0" indent="0" algn="just"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00" dirty="0"/>
              <a:t>    Forecasting", Journal of Computational Finance and Analytics, 19(1), 345–362,</a:t>
            </a:r>
          </a:p>
          <a:p>
            <a:pPr marL="0" indent="0" algn="just">
              <a:buNone/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200" dirty="0"/>
              <a:t>    2023.</a:t>
            </a:r>
          </a:p>
          <a:p>
            <a:pPr algn="just">
              <a:lnSpc>
                <a:spcPct val="96000"/>
              </a:lnSpc>
              <a:spcBef>
                <a:spcPts val="600"/>
              </a:spcBef>
              <a:defRPr sz="19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200" dirty="0"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F838-F98A-4ADA-5CCC-CA7C63015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4377A-42E2-9353-FDB6-541815E96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690688"/>
            <a:ext cx="9115426" cy="494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27018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22BA2D-B504-B74A-8E2F-BE8AFF61C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495300"/>
            <a:ext cx="9715500" cy="603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7480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A5E35F-78D2-DA9D-3913-985B4D767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800100"/>
            <a:ext cx="8724900" cy="549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2207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94847"/>
          </a:xfrm>
          <a:prstGeom prst="rect">
            <a:avLst/>
          </a:prstGeom>
        </p:spPr>
        <p:txBody>
          <a:bodyPr/>
          <a:lstStyle>
            <a:lvl1pPr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EXISTING SYSTEM </a:t>
            </a:r>
          </a:p>
        </p:txBody>
      </p:sp>
      <p:sp>
        <p:nvSpPr>
          <p:cNvPr id="187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549" y="179036"/>
            <a:ext cx="11134680" cy="6304526"/>
          </a:xfrm>
          <a:prstGeom prst="rect">
            <a:avLst/>
          </a:prstGeom>
        </p:spPr>
        <p:txBody>
          <a:bodyPr lIns="45719" tIns="45720" rIns="45719" bIns="45720" anchor="t">
            <a:normAutofit/>
          </a:bodyPr>
          <a:lstStyle/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500" dirty="0">
              <a:ea typeface="Calibri"/>
              <a:cs typeface="Calibri"/>
            </a:endParaRP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500" dirty="0"/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>
                <a:ea typeface="+mj-lt"/>
                <a:cs typeface="+mj-lt"/>
              </a:rPr>
              <a:t> Traditional methods like moving averages and linear regression help smooth trends but struggle with market volatility.</a:t>
            </a:r>
            <a:endParaRPr lang="en-US" sz="2500" dirty="0"/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>
                <a:ea typeface="+mj-lt"/>
                <a:cs typeface="+mj-lt"/>
              </a:rPr>
              <a:t>Machine learning models handle complex patterns and adapt better to dynamic stock data.</a:t>
            </a:r>
            <a:endParaRPr lang="en-US" sz="2500" dirty="0"/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>
                <a:ea typeface="+mj-lt"/>
                <a:cs typeface="+mj-lt"/>
              </a:rPr>
              <a:t> Deep learning techniques like LSTM and ANN capture long-term dependencies for more accurate predictions.</a:t>
            </a:r>
            <a:endParaRPr lang="en-US" sz="2500" dirty="0"/>
          </a:p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500" dirty="0">
              <a:ea typeface="Calibri"/>
              <a:cs typeface="Calibri"/>
            </a:endParaRPr>
          </a:p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b="1" dirty="0">
                <a:ea typeface="Calibri"/>
                <a:cs typeface="Calibri"/>
              </a:rPr>
              <a:t>    Demerits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>
                <a:ea typeface="+mj-lt"/>
                <a:cs typeface="+mj-lt"/>
              </a:rPr>
              <a:t>Requires large datasets and longer training time.</a:t>
            </a:r>
            <a:endParaRPr lang="en-US" dirty="0"/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>
                <a:ea typeface="+mj-lt"/>
                <a:cs typeface="+mj-lt"/>
              </a:rPr>
              <a:t>May overfit if not properly tuned or regularized.</a:t>
            </a:r>
            <a:endParaRPr lang="en-US" dirty="0"/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>
                <a:ea typeface="+mj-lt"/>
                <a:cs typeface="+mj-lt"/>
              </a:rPr>
              <a:t>Less effective in highly unpredictable market scenarios.</a:t>
            </a:r>
            <a:endParaRPr lang="en-US" dirty="0"/>
          </a:p>
          <a:p>
            <a:pPr marL="0" indent="0"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500" b="1" dirty="0">
              <a:ea typeface="Calibri"/>
              <a:cs typeface="Calibri"/>
            </a:endParaRPr>
          </a:p>
          <a:p>
            <a:pPr>
              <a:lnSpc>
                <a:spcPct val="150000"/>
              </a:lnSpc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sz="25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670773" y="399245"/>
            <a:ext cx="10515601" cy="866442"/>
          </a:xfrm>
          <a:prstGeom prst="rect">
            <a:avLst/>
          </a:prstGeom>
        </p:spPr>
        <p:txBody>
          <a:bodyPr/>
          <a:lstStyle>
            <a:lvl1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PROPOSED SYSTEM</a:t>
            </a:r>
          </a:p>
        </p:txBody>
      </p:sp>
      <p:sp>
        <p:nvSpPr>
          <p:cNvPr id="190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92100" y="498686"/>
            <a:ext cx="11233737" cy="5977655"/>
          </a:xfrm>
          <a:prstGeom prst="rect">
            <a:avLst/>
          </a:prstGeom>
        </p:spPr>
        <p:txBody>
          <a:bodyPr lIns="45719" tIns="45720" rIns="45719" bIns="45720" anchor="t">
            <a:noAutofit/>
          </a:bodyPr>
          <a:lstStyle/>
          <a:p>
            <a:pPr marL="342900" indent="-342900" algn="just">
              <a:lnSpc>
                <a:spcPct val="150000"/>
              </a:lnSpc>
              <a:defRPr sz="2000"/>
            </a:pPr>
            <a:endParaRPr lang="en-US" sz="2500" dirty="0">
              <a:latin typeface="Times New Roman"/>
              <a:ea typeface="+mj-lt"/>
              <a:cs typeface="+mj-lt"/>
            </a:endParaRPr>
          </a:p>
          <a:p>
            <a:pPr algn="just">
              <a:defRPr sz="2000"/>
            </a:pPr>
            <a:r>
              <a:rPr lang="en-US" sz="2500" dirty="0">
                <a:latin typeface="Times New Roman"/>
                <a:ea typeface="+mj-lt"/>
                <a:cs typeface="+mj-lt"/>
              </a:rPr>
              <a:t>The system uses an LSTM-based model trained on historical stock data to forecast future prices by learning time-based trends and patterns.</a:t>
            </a:r>
            <a:endParaRPr lang="en-US" sz="2500" dirty="0">
              <a:latin typeface="Times New Roman"/>
            </a:endParaRPr>
          </a:p>
          <a:p>
            <a:pPr algn="just">
              <a:defRPr sz="2000"/>
            </a:pPr>
            <a:r>
              <a:rPr lang="en-US" sz="2500" dirty="0">
                <a:latin typeface="Times New Roman"/>
                <a:ea typeface="+mj-lt"/>
                <a:cs typeface="+mj-lt"/>
              </a:rPr>
              <a:t>Data is preprocessed through normalization and enhanced with technical indicators like moving averages to improve prediction quality.</a:t>
            </a:r>
            <a:endParaRPr lang="en-US" sz="2500">
              <a:latin typeface="Times New Roman"/>
            </a:endParaRPr>
          </a:p>
          <a:p>
            <a:pPr algn="just">
              <a:defRPr sz="2000"/>
            </a:pPr>
            <a:r>
              <a:rPr lang="en-US" sz="2500" dirty="0">
                <a:latin typeface="Times New Roman"/>
                <a:ea typeface="+mj-lt"/>
                <a:cs typeface="+mj-lt"/>
              </a:rPr>
              <a:t>A chatbot interface is integrated to let users interact in real time, ask queries, and receive insightful stock forecasts and investment guidance.</a:t>
            </a:r>
            <a:endParaRPr lang="en-US" sz="2500">
              <a:latin typeface="Times New Roman"/>
            </a:endParaRPr>
          </a:p>
          <a:p>
            <a:pPr algn="just">
              <a:defRPr sz="2000"/>
            </a:pPr>
            <a:endParaRPr lang="en-US" sz="2500" dirty="0">
              <a:latin typeface="Times New Roman"/>
            </a:endParaRPr>
          </a:p>
          <a:p>
            <a:pPr marL="0" indent="0" algn="just">
              <a:buNone/>
              <a:defRPr sz="2000"/>
            </a:pPr>
            <a:r>
              <a:rPr lang="en-US" sz="2500" dirty="0">
                <a:latin typeface="Times New Roman"/>
              </a:rPr>
              <a:t>    </a:t>
            </a:r>
            <a:r>
              <a:rPr lang="en-US" sz="2500" b="1" dirty="0">
                <a:latin typeface="Times New Roman"/>
              </a:rPr>
              <a:t>Merits</a:t>
            </a:r>
          </a:p>
          <a:p>
            <a:pPr algn="just">
              <a:defRPr sz="2000"/>
            </a:pPr>
            <a:r>
              <a:rPr lang="en-US" sz="2500" dirty="0">
                <a:latin typeface="Times New Roman"/>
                <a:ea typeface="+mj-lt"/>
                <a:cs typeface="+mj-lt"/>
              </a:rPr>
              <a:t>Performs well with large datasets and captures long-term patterns.</a:t>
            </a:r>
          </a:p>
          <a:p>
            <a:pPr algn="just">
              <a:defRPr sz="2000"/>
            </a:pPr>
            <a:r>
              <a:rPr lang="en-US" sz="2500" dirty="0">
                <a:latin typeface="Times New Roman"/>
                <a:ea typeface="+mj-lt"/>
                <a:cs typeface="+mj-lt"/>
              </a:rPr>
              <a:t>Reduces overfitting through proper feature selection and tuning.</a:t>
            </a:r>
          </a:p>
          <a:p>
            <a:pPr algn="just">
              <a:defRPr sz="2000"/>
            </a:pPr>
            <a:r>
              <a:rPr lang="en-US" sz="2500" dirty="0">
                <a:latin typeface="Times New Roman"/>
                <a:ea typeface="+mj-lt"/>
                <a:cs typeface="+mj-lt"/>
              </a:rPr>
              <a:t>More reliable in dynamic and volatile market conditions.</a:t>
            </a:r>
          </a:p>
          <a:p>
            <a:pPr marL="0" indent="0" algn="just">
              <a:buNone/>
              <a:defRPr sz="2000"/>
            </a:pPr>
            <a:endParaRPr lang="en-US" sz="2500" dirty="0">
              <a:latin typeface="Times New Roman"/>
            </a:endParaRPr>
          </a:p>
          <a:p>
            <a:pPr algn="just">
              <a:defRPr sz="2000"/>
            </a:pPr>
            <a:endParaRPr lang="en-US" sz="2500" dirty="0">
              <a:latin typeface="Times New Roman"/>
            </a:endParaRPr>
          </a:p>
          <a:p>
            <a:pPr algn="just">
              <a:defRPr sz="2000"/>
            </a:pPr>
            <a:endParaRPr lang="en-US" sz="2500" dirty="0">
              <a:latin typeface="Times New Roman"/>
            </a:endParaRPr>
          </a:p>
          <a:p>
            <a:pPr marL="342900" indent="-342900" algn="just">
              <a:lnSpc>
                <a:spcPct val="150000"/>
              </a:lnSpc>
              <a:defRPr sz="2000"/>
            </a:pPr>
            <a:endParaRPr lang="en-US" sz="2500" dirty="0">
              <a:latin typeface="Times New Roman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>
            <a:spLocks noGrp="1"/>
          </p:cNvSpPr>
          <p:nvPr>
            <p:ph type="title"/>
          </p:nvPr>
        </p:nvSpPr>
        <p:spPr>
          <a:xfrm>
            <a:off x="1061719" y="2295525"/>
            <a:ext cx="10515601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LITERATURE SURVEY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Table 3"/>
          <p:cNvGraphicFramePr/>
          <p:nvPr>
            <p:extLst>
              <p:ext uri="{D42A27DB-BD31-4B8C-83A1-F6EECF244321}">
                <p14:modId xmlns:p14="http://schemas.microsoft.com/office/powerpoint/2010/main" val="1261167507"/>
              </p:ext>
            </p:extLst>
          </p:nvPr>
        </p:nvGraphicFramePr>
        <p:xfrm>
          <a:off x="0" y="27963"/>
          <a:ext cx="12191992" cy="6824108"/>
        </p:xfrm>
        <a:graphic>
          <a:graphicData uri="http://schemas.openxmlformats.org/drawingml/2006/table">
            <a:tbl>
              <a:tblPr firstRow="1">
                <a:tableStyleId>{4C3C2611-4C71-4FC5-86AE-919BDF0F9419}</a:tableStyleId>
              </a:tblPr>
              <a:tblGrid>
                <a:gridCol w="899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473">
                  <a:extLst>
                    <a:ext uri="{9D8B030D-6E8A-4147-A177-3AD203B41FA5}">
                      <a16:colId xmlns:a16="http://schemas.microsoft.com/office/drawing/2014/main" val="2446663888"/>
                    </a:ext>
                  </a:extLst>
                </a:gridCol>
                <a:gridCol w="154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1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9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1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1752">
                <a:tc>
                  <a:txBody>
                    <a:bodyPr/>
                    <a:lstStyle/>
                    <a:p>
                      <a:pPr algn="ctr">
                        <a:defRPr sz="1800" b="0"/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S.no</a:t>
                      </a:r>
                      <a:endParaRPr sz="16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19" marR="45719" marT="45719" marB="45719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 b="0"/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Year</a:t>
                      </a:r>
                      <a:endParaRPr sz="16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18" marR="45718" marT="45718" marB="45718" anchor="ctr"/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 sz="1600" dirty="0">
                        <a:latin typeface="Times New Roman"/>
                      </a:endParaRPr>
                    </a:p>
                    <a:p>
                      <a:pPr algn="ctr"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dirty="0">
                          <a:latin typeface="Times New Roman"/>
                        </a:rPr>
                        <a:t>Authors</a:t>
                      </a:r>
                    </a:p>
                  </a:txBody>
                  <a:tcPr marL="45719" marR="45719" marT="45719" marB="45719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/>
                      </a:pPr>
                      <a:r>
                        <a:rPr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of the Paper </a:t>
                      </a:r>
                    </a:p>
                  </a:txBody>
                  <a:tcPr marL="45719" marR="45719" marT="45719" marB="45719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/>
                      </a:pPr>
                      <a:r>
                        <a:rPr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Algorithm/
Methodologies/ Techniques</a:t>
                      </a:r>
                    </a:p>
                  </a:txBody>
                  <a:tcPr marL="45719" marR="45719" marT="45719" marB="45719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 b="0"/>
                      </a:pPr>
                      <a:r>
                        <a:rPr sz="16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Demerits</a:t>
                      </a:r>
                    </a:p>
                  </a:txBody>
                  <a:tcPr marL="45719" marR="45719" marT="45719" marB="4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515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19" marR="45719" marT="45719" marB="45719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2025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18" marR="45718" marT="45718" marB="45718" anchor="ctr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Aino Heino </a:t>
                      </a:r>
                    </a:p>
                  </a:txBody>
                  <a:tcPr marL="45719" marR="45719" marT="45719" marB="45719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 sz="1600" dirty="0">
                        <a:latin typeface="Times New Roman"/>
                      </a:endParaRPr>
                    </a:p>
                    <a:p>
                      <a:pPr algn="ctr"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dirty="0">
                          <a:latin typeface="Times New Roman"/>
                        </a:rPr>
                        <a:t> New Product Demand  Forecasting In Retail  Applying Machine Learning Techniques To Forecast Demand For New Product Purchasing Decisions </a:t>
                      </a:r>
                    </a:p>
                  </a:txBody>
                  <a:tcPr marL="45719" marR="45719" marT="45719" marB="45719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160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</a:t>
                      </a:r>
                      <a:r>
                        <a:rPr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model 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Handling the missing Values 
It requires high memory spaces.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80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19" marR="45719" marT="45719" marB="4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2023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18" marR="45718" marT="45718" marB="4571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Gone </a:t>
                      </a:r>
                      <a:r>
                        <a:rPr sz="160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Neelakantam</a:t>
                      </a:r>
                      <a:endParaRPr sz="1600" dirty="0" err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19" marR="45719" marT="45719" marB="45719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Fog Computing Enabled Locality Based Product Demand
Prediction and Decision Making Using Reinforcement Learning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K-Means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More rapid computational timing.
Hard to forecast the K value 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801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19" marR="45719" marT="45719" marB="45719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buNone/>
                        <a:defRPr sz="1800"/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2022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18" marR="45718" marT="45718" marB="4571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Matthias Ulrich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Distributional regression for demand forecasting in e-grocery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provides high accuracy
It requires more computational power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31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 sz="1600" dirty="0">
                        <a:latin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lang="en-US" sz="1600" dirty="0"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lang="en-US" sz="1600" dirty="0">
                          <a:latin typeface="Times New Roman"/>
                        </a:rPr>
                        <a:t>2020</a:t>
                      </a:r>
                      <a:endParaRPr sz="1600" dirty="0">
                        <a:latin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 sz="1600" dirty="0">
                        <a:latin typeface="Times New Roman"/>
                      </a:endParaRPr>
                    </a:p>
                    <a:p>
                      <a:pPr algn="ctr"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dirty="0">
                          <a:latin typeface="Times New Roman"/>
                        </a:rPr>
                        <a:t> </a:t>
                      </a:r>
                      <a:r>
                        <a:rPr sz="1600" err="1">
                          <a:latin typeface="Times New Roman"/>
                        </a:rPr>
                        <a:t>Osayi</a:t>
                      </a:r>
                      <a:r>
                        <a:rPr sz="1600" dirty="0">
                          <a:latin typeface="Times New Roman"/>
                        </a:rPr>
                        <a:t> Victor Agbonlahor 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Comparative Study On Machine Learning And Deep Learning Techniques For Predicting Big Mart Output Sales 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Support Vector Regression (SVR)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 works well with in the high dimensional dataset
It doesn’t perform  when the dataset get noisy </a:t>
                      </a:r>
                    </a:p>
                  </a:txBody>
                  <a:tcPr marL="0" marR="0" marT="0" marB="0" anchor="ctr" horzOverflow="overflow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80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buNone/>
                        <a:defRPr sz="1800"/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2019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Pahul Preet Singh Kohli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Stock Prediction Using Machine
Learning Algorithms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 sz="1600" dirty="0">
                        <a:latin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defRPr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r>
                        <a:rPr sz="1600" dirty="0">
                          <a:latin typeface="Times New Roman"/>
                        </a:rPr>
                        <a:t>Support Vector Machine(SVM)</a:t>
                      </a:r>
                    </a:p>
                  </a:txBody>
                  <a:tcPr marL="0" marR="0" marT="0" marB="0" anchor="ctr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defRPr sz="1800"/>
                      </a:pPr>
                      <a:r>
                        <a:rPr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Cost-Effective 
It’ not suitable for large dataset.</a:t>
                      </a:r>
                    </a:p>
                  </a:txBody>
                  <a:tcPr marL="0" marR="0" marT="0" marB="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1"/>
          <p:cNvSpPr txBox="1">
            <a:spLocks noGrp="1"/>
          </p:cNvSpPr>
          <p:nvPr>
            <p:ph type="title"/>
          </p:nvPr>
        </p:nvSpPr>
        <p:spPr>
          <a:xfrm>
            <a:off x="3241039" y="142239"/>
            <a:ext cx="3556001" cy="49847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758951">
              <a:defRPr sz="3237"/>
            </a:lvl1pPr>
          </a:lstStyle>
          <a:p>
            <a:r>
              <a:t>ARCHITECTURE</a:t>
            </a:r>
          </a:p>
        </p:txBody>
      </p:sp>
      <p:pic>
        <p:nvPicPr>
          <p:cNvPr id="203" name="Content Placeholder 4" descr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" y="720725"/>
            <a:ext cx="10043160" cy="5913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SYSTEM</a:t>
            </a:r>
            <a:r>
              <a:rPr spc="-100"/>
              <a:t> </a:t>
            </a:r>
            <a:r>
              <a:t>DESCRIPTION</a:t>
            </a:r>
          </a:p>
        </p:txBody>
      </p:sp>
      <p:sp>
        <p:nvSpPr>
          <p:cNvPr id="206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45719" tIns="45720" rIns="45719" bIns="45720" anchor="t">
            <a:noAutofit/>
          </a:bodyPr>
          <a:lstStyle/>
          <a:p>
            <a:pPr marL="0" indent="0" algn="just">
              <a:lnSpc>
                <a:spcPct val="150000"/>
              </a:lnSpc>
              <a:buNone/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HARDWARE REQUIREMENTS</a:t>
            </a:r>
            <a:endParaRPr lang="en-US" sz="2500" dirty="0"/>
          </a:p>
          <a:p>
            <a:pPr algn="just">
              <a:lnSpc>
                <a:spcPct val="150000"/>
              </a:lnSpc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Processor        		: Intel processor</a:t>
            </a:r>
          </a:p>
          <a:p>
            <a:pPr algn="just">
              <a:lnSpc>
                <a:spcPct val="150000"/>
              </a:lnSpc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RAM  	         	</a:t>
            </a:r>
            <a:r>
              <a:rPr lang="en-US" sz="2500" dirty="0"/>
              <a:t>         </a:t>
            </a:r>
            <a:r>
              <a:rPr sz="2500" dirty="0"/>
              <a:t>  : 1GB</a:t>
            </a:r>
          </a:p>
          <a:p>
            <a:pPr algn="just">
              <a:lnSpc>
                <a:spcPct val="150000"/>
              </a:lnSpc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Hard disk        		: 160 GB</a:t>
            </a:r>
          </a:p>
          <a:p>
            <a:pPr algn="just">
              <a:lnSpc>
                <a:spcPct val="150000"/>
              </a:lnSpc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Compact Disk 		: 650 Mb</a:t>
            </a:r>
          </a:p>
          <a:p>
            <a:pPr algn="just">
              <a:lnSpc>
                <a:spcPct val="150000"/>
              </a:lnSpc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Keyboard        		: Standard keyboard</a:t>
            </a:r>
          </a:p>
          <a:p>
            <a:pPr algn="just">
              <a:lnSpc>
                <a:spcPct val="150000"/>
              </a:lnSpc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Monitor           		:  15 inch color monitor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SYSTEM</a:t>
            </a:r>
            <a:r>
              <a:rPr spc="-100"/>
              <a:t> </a:t>
            </a:r>
            <a:r>
              <a:t>DESCRIPTION</a:t>
            </a:r>
          </a:p>
        </p:txBody>
      </p:sp>
      <p:sp>
        <p:nvSpPr>
          <p:cNvPr id="209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446714" y="1853588"/>
            <a:ext cx="10515600" cy="4351338"/>
          </a:xfrm>
          <a:prstGeom prst="rect">
            <a:avLst/>
          </a:prstGeom>
        </p:spPr>
        <p:txBody>
          <a:bodyPr lIns="45719" tIns="45720" rIns="45719" bIns="45720" anchor="t">
            <a:noAutofit/>
          </a:bodyPr>
          <a:lstStyle/>
          <a:p>
            <a:pPr marL="0" indent="0" algn="just">
              <a:lnSpc>
                <a:spcPct val="150000"/>
              </a:lnSpc>
              <a:buNone/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500" dirty="0"/>
              <a:t>     </a:t>
            </a:r>
            <a:r>
              <a:rPr sz="2500" dirty="0"/>
              <a:t>SOFTWARE REQUIREMENTS</a:t>
            </a:r>
            <a:endParaRPr lang="en-US" sz="2500" dirty="0"/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Server Side : Python 3.7.4(64-bit) or (32-bit) </a:t>
            </a: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Client Side : HTML, CSS, Bootstrap </a:t>
            </a: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IDE            : Flask 1.1.1 </a:t>
            </a: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Back end    : MySQL 5. </a:t>
            </a: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Server        : WampServer 2i</a:t>
            </a:r>
          </a:p>
          <a:p>
            <a:pPr marL="685800" lvl="1" indent="-228600">
              <a:lnSpc>
                <a:spcPct val="150000"/>
              </a:lnSpc>
              <a:spcBef>
                <a:spcPts val="500"/>
              </a:spcBef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500" dirty="0"/>
              <a:t>OS             : Windows 10 64 –bit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1564</Words>
  <Application>Microsoft Office PowerPoint</Application>
  <PresentationFormat>Widescreen</PresentationFormat>
  <Paragraphs>234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Calibri Light</vt:lpstr>
      <vt:lpstr>Times New Roman</vt:lpstr>
      <vt:lpstr>Office Theme</vt:lpstr>
      <vt:lpstr>20AM6203 - DESIGN PROJECT - II  BATCH-15  TRADEBOT AI : PREDICTING STOCK VALUE WITH LLM AND DEEP LEARNING</vt:lpstr>
      <vt:lpstr>OBJECTIVE</vt:lpstr>
      <vt:lpstr>EXISTING SYSTEM </vt:lpstr>
      <vt:lpstr>PROPOSED SYSTEM</vt:lpstr>
      <vt:lpstr>LITERATURE SURVEY</vt:lpstr>
      <vt:lpstr>PowerPoint Presentation</vt:lpstr>
      <vt:lpstr>ARCHITECTURE</vt:lpstr>
      <vt:lpstr>SYSTEM DESCRIPTION</vt:lpstr>
      <vt:lpstr>SYSTEM DESCRIPTION</vt:lpstr>
      <vt:lpstr>MODULES</vt:lpstr>
      <vt:lpstr>DATASET ACQUISITION</vt:lpstr>
      <vt:lpstr>   </vt:lpstr>
      <vt:lpstr>PREPROCESSING MODULE</vt:lpstr>
      <vt:lpstr>    </vt:lpstr>
      <vt:lpstr>FEATURES EXTRACTION</vt:lpstr>
      <vt:lpstr>      </vt:lpstr>
      <vt:lpstr>LSTM BASED MODEL CONSTRUCTION</vt:lpstr>
      <vt:lpstr>     </vt:lpstr>
      <vt:lpstr>PRICE PREDICTION</vt:lpstr>
      <vt:lpstr>    </vt:lpstr>
      <vt:lpstr>FORECASTING AND BOT CONSTRUCTION</vt:lpstr>
      <vt:lpstr>   </vt:lpstr>
      <vt:lpstr>ADVANTAGES</vt:lpstr>
      <vt:lpstr>APPLICATION</vt:lpstr>
      <vt:lpstr>CONCLUSION</vt:lpstr>
      <vt:lpstr>REFERENCES</vt:lpstr>
      <vt:lpstr>SCREENSHOTS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20AM6203 - DESIGN PROJECT - II  BATCH-15  TRADEBOT AI : PREDICTING STOCK VALUE WITH LLM AND DEEP LEARNING</dc:title>
  <dc:creator>MUGI</dc:creator>
  <cp:lastModifiedBy>Mugesh D</cp:lastModifiedBy>
  <cp:revision>313</cp:revision>
  <dcterms:modified xsi:type="dcterms:W3CDTF">2025-06-10T05:43:10Z</dcterms:modified>
</cp:coreProperties>
</file>