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Poppins Bold" charset="1" panose="00000800000000000000"/>
      <p:regular r:id="rId22"/>
    </p:embeddedFont>
    <p:embeddedFont>
      <p:font typeface="Times New Roman Bold" charset="1" panose="02030802070405020303"/>
      <p:regular r:id="rId23"/>
    </p:embeddedFont>
    <p:embeddedFont>
      <p:font typeface="Poppins" charset="1" panose="00000500000000000000"/>
      <p:regular r:id="rId24"/>
    </p:embeddedFont>
    <p:embeddedFont>
      <p:font typeface="Canva Sans" charset="1" panose="020B0503030501040103"/>
      <p:regular r:id="rId25"/>
    </p:embeddedFont>
    <p:embeddedFont>
      <p:font typeface="Times New Roman" charset="1" panose="020305020704050203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4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4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4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47.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2" Target="../media/image48.png" Type="http://schemas.openxmlformats.org/officeDocument/2006/relationships/image"/><Relationship Id="rId3" Target="../media/image49.svg" Type="http://schemas.openxmlformats.org/officeDocument/2006/relationships/image"/><Relationship Id="rId4" Target="../media/image3.pn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3.png" Type="http://schemas.openxmlformats.org/officeDocument/2006/relationships/image"/><Relationship Id="rId7" Target="../media/image54.png" Type="http://schemas.openxmlformats.org/officeDocument/2006/relationships/image"/><Relationship Id="rId8" Target="../media/image55.svg" Type="http://schemas.openxmlformats.org/officeDocument/2006/relationships/image"/><Relationship Id="rId9"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2" Target="../media/image56.png" Type="http://schemas.openxmlformats.org/officeDocument/2006/relationships/image"/><Relationship Id="rId3" Target="../media/image5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52.png" Type="http://schemas.openxmlformats.org/officeDocument/2006/relationships/image"/><Relationship Id="rId7" Target="../media/image53.svg" Type="http://schemas.openxmlformats.org/officeDocument/2006/relationships/image"/><Relationship Id="rId8" Target="../media/image3.png" Type="http://schemas.openxmlformats.org/officeDocument/2006/relationships/image"/><Relationship Id="rId9" Target="../media/image5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3.pn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pn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34.png" Type="http://schemas.openxmlformats.org/officeDocument/2006/relationships/image"/><Relationship Id="rId3" Target="../media/image35.svg" Type="http://schemas.openxmlformats.org/officeDocument/2006/relationships/image"/><Relationship Id="rId4" Target="../media/image3.pn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2" Target="../media/image38.png" Type="http://schemas.openxmlformats.org/officeDocument/2006/relationships/image"/><Relationship Id="rId3" Target="../media/image39.svg" Type="http://schemas.openxmlformats.org/officeDocument/2006/relationships/image"/><Relationship Id="rId4" Target="../media/image3.pn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19992" y="-1680508"/>
            <a:ext cx="14973124" cy="14973124"/>
          </a:xfrm>
          <a:custGeom>
            <a:avLst/>
            <a:gdLst/>
            <a:ahLst/>
            <a:cxnLst/>
            <a:rect r="r" b="b" t="t" l="l"/>
            <a:pathLst>
              <a:path h="14973124" w="14973124">
                <a:moveTo>
                  <a:pt x="0" y="0"/>
                </a:moveTo>
                <a:lnTo>
                  <a:pt x="14973124" y="0"/>
                </a:lnTo>
                <a:lnTo>
                  <a:pt x="14973124" y="14973124"/>
                </a:lnTo>
                <a:lnTo>
                  <a:pt x="0" y="14973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640768" y="-164456"/>
            <a:ext cx="11725941" cy="11711274"/>
            <a:chOff x="0" y="0"/>
            <a:chExt cx="15634588" cy="15615032"/>
          </a:xfrm>
        </p:grpSpPr>
        <p:sp>
          <p:nvSpPr>
            <p:cNvPr name="Freeform 4" id="4"/>
            <p:cNvSpPr/>
            <p:nvPr/>
          </p:nvSpPr>
          <p:spPr>
            <a:xfrm flipH="false" flipV="false" rot="0">
              <a:off x="0" y="0"/>
              <a:ext cx="15634588" cy="15615031"/>
            </a:xfrm>
            <a:custGeom>
              <a:avLst/>
              <a:gdLst/>
              <a:ahLst/>
              <a:cxnLst/>
              <a:rect r="r" b="b" t="t" l="l"/>
              <a:pathLst>
                <a:path h="15615031" w="15634588">
                  <a:moveTo>
                    <a:pt x="0" y="0"/>
                  </a:moveTo>
                  <a:lnTo>
                    <a:pt x="15634588" y="0"/>
                  </a:lnTo>
                  <a:lnTo>
                    <a:pt x="15634588" y="15615031"/>
                  </a:lnTo>
                  <a:lnTo>
                    <a:pt x="0" y="15615031"/>
                  </a:lnTo>
                  <a:lnTo>
                    <a:pt x="0" y="0"/>
                  </a:lnTo>
                  <a:close/>
                </a:path>
              </a:pathLst>
            </a:custGeom>
            <a:blipFill>
              <a:blip r:embed="rId4"/>
              <a:stretch>
                <a:fillRect l="0" t="-30" r="0" b="-30"/>
              </a:stretch>
            </a:blipFill>
          </p:spPr>
        </p:sp>
      </p:grpSp>
      <p:sp>
        <p:nvSpPr>
          <p:cNvPr name="Freeform 5" id="5"/>
          <p:cNvSpPr/>
          <p:nvPr/>
        </p:nvSpPr>
        <p:spPr>
          <a:xfrm flipH="false" flipV="false" rot="0">
            <a:off x="3367381" y="-633119"/>
            <a:ext cx="12179934" cy="12179934"/>
          </a:xfrm>
          <a:custGeom>
            <a:avLst/>
            <a:gdLst/>
            <a:ahLst/>
            <a:cxnLst/>
            <a:rect r="r" b="b" t="t" l="l"/>
            <a:pathLst>
              <a:path h="12179934" w="12179934">
                <a:moveTo>
                  <a:pt x="0" y="0"/>
                </a:moveTo>
                <a:lnTo>
                  <a:pt x="12179934" y="0"/>
                </a:lnTo>
                <a:lnTo>
                  <a:pt x="12179934" y="12179934"/>
                </a:lnTo>
                <a:lnTo>
                  <a:pt x="0" y="121799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476280" y="4348446"/>
            <a:ext cx="1658493" cy="1656398"/>
            <a:chOff x="0" y="0"/>
            <a:chExt cx="2211324" cy="2208531"/>
          </a:xfrm>
        </p:grpSpPr>
        <p:sp>
          <p:nvSpPr>
            <p:cNvPr name="Freeform 7" id="7"/>
            <p:cNvSpPr/>
            <p:nvPr/>
          </p:nvSpPr>
          <p:spPr>
            <a:xfrm flipH="false" flipV="false" rot="0">
              <a:off x="0" y="0"/>
              <a:ext cx="2211324" cy="2208530"/>
            </a:xfrm>
            <a:custGeom>
              <a:avLst/>
              <a:gdLst/>
              <a:ahLst/>
              <a:cxnLst/>
              <a:rect r="r" b="b" t="t" l="l"/>
              <a:pathLst>
                <a:path h="2208530" w="2211324">
                  <a:moveTo>
                    <a:pt x="0" y="0"/>
                  </a:moveTo>
                  <a:lnTo>
                    <a:pt x="2211324" y="0"/>
                  </a:lnTo>
                  <a:lnTo>
                    <a:pt x="2211324" y="2208530"/>
                  </a:lnTo>
                  <a:lnTo>
                    <a:pt x="0" y="2208530"/>
                  </a:lnTo>
                  <a:lnTo>
                    <a:pt x="0" y="0"/>
                  </a:lnTo>
                  <a:close/>
                </a:path>
              </a:pathLst>
            </a:custGeom>
            <a:blipFill>
              <a:blip r:embed="rId4"/>
              <a:stretch>
                <a:fillRect l="0" t="-31" r="0" b="-31"/>
              </a:stretch>
            </a:blipFill>
          </p:spPr>
        </p:sp>
      </p:grpSp>
      <p:sp>
        <p:nvSpPr>
          <p:cNvPr name="Freeform 8" id="8"/>
          <p:cNvSpPr/>
          <p:nvPr/>
        </p:nvSpPr>
        <p:spPr>
          <a:xfrm flipH="false" flipV="false" rot="0">
            <a:off x="1437613" y="4282161"/>
            <a:ext cx="1634041" cy="1634041"/>
          </a:xfrm>
          <a:custGeom>
            <a:avLst/>
            <a:gdLst/>
            <a:ahLst/>
            <a:cxnLst/>
            <a:rect r="r" b="b" t="t" l="l"/>
            <a:pathLst>
              <a:path h="1634041" w="1634041">
                <a:moveTo>
                  <a:pt x="0" y="0"/>
                </a:moveTo>
                <a:lnTo>
                  <a:pt x="1634041" y="0"/>
                </a:lnTo>
                <a:lnTo>
                  <a:pt x="1634041" y="1634041"/>
                </a:lnTo>
                <a:lnTo>
                  <a:pt x="0" y="16340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2086248" y="4847440"/>
            <a:ext cx="336771" cy="503483"/>
          </a:xfrm>
          <a:custGeom>
            <a:avLst/>
            <a:gdLst/>
            <a:ahLst/>
            <a:cxnLst/>
            <a:rect r="r" b="b" t="t" l="l"/>
            <a:pathLst>
              <a:path h="503483" w="336771">
                <a:moveTo>
                  <a:pt x="336771" y="0"/>
                </a:moveTo>
                <a:lnTo>
                  <a:pt x="0" y="0"/>
                </a:lnTo>
                <a:lnTo>
                  <a:pt x="0" y="503483"/>
                </a:lnTo>
                <a:lnTo>
                  <a:pt x="336771" y="503483"/>
                </a:lnTo>
                <a:lnTo>
                  <a:pt x="336771" y="0"/>
                </a:lnTo>
                <a:close/>
              </a:path>
            </a:pathLst>
          </a:custGeom>
          <a:blipFill>
            <a:blip r:embed="rId9">
              <a:extLst>
                <a:ext uri="{96DAC541-7B7A-43D3-8B79-37D633B846F1}">
                  <asvg:svgBlip xmlns:asvg="http://schemas.microsoft.com/office/drawing/2016/SVG/main" r:embed="rId10"/>
                </a:ext>
              </a:extLst>
            </a:blip>
            <a:stretch>
              <a:fillRect l="-774" t="0" r="-774" b="0"/>
            </a:stretch>
          </a:blipFill>
        </p:spPr>
      </p:sp>
      <p:grpSp>
        <p:nvGrpSpPr>
          <p:cNvPr name="Group 10" id="10"/>
          <p:cNvGrpSpPr/>
          <p:nvPr/>
        </p:nvGrpSpPr>
        <p:grpSpPr>
          <a:xfrm rot="0">
            <a:off x="15191921" y="4348446"/>
            <a:ext cx="1658493" cy="1656398"/>
            <a:chOff x="0" y="0"/>
            <a:chExt cx="2211324" cy="2208531"/>
          </a:xfrm>
        </p:grpSpPr>
        <p:sp>
          <p:nvSpPr>
            <p:cNvPr name="Freeform 11" id="11"/>
            <p:cNvSpPr/>
            <p:nvPr/>
          </p:nvSpPr>
          <p:spPr>
            <a:xfrm flipH="false" flipV="false" rot="0">
              <a:off x="0" y="0"/>
              <a:ext cx="2211324" cy="2208530"/>
            </a:xfrm>
            <a:custGeom>
              <a:avLst/>
              <a:gdLst/>
              <a:ahLst/>
              <a:cxnLst/>
              <a:rect r="r" b="b" t="t" l="l"/>
              <a:pathLst>
                <a:path h="2208530" w="2211324">
                  <a:moveTo>
                    <a:pt x="0" y="0"/>
                  </a:moveTo>
                  <a:lnTo>
                    <a:pt x="2211324" y="0"/>
                  </a:lnTo>
                  <a:lnTo>
                    <a:pt x="2211324" y="2208530"/>
                  </a:lnTo>
                  <a:lnTo>
                    <a:pt x="0" y="2208530"/>
                  </a:lnTo>
                  <a:lnTo>
                    <a:pt x="0" y="0"/>
                  </a:lnTo>
                  <a:close/>
                </a:path>
              </a:pathLst>
            </a:custGeom>
            <a:blipFill>
              <a:blip r:embed="rId4"/>
              <a:stretch>
                <a:fillRect l="0" t="-31" r="0" b="-31"/>
              </a:stretch>
            </a:blipFill>
          </p:spPr>
        </p:sp>
      </p:grpSp>
      <p:sp>
        <p:nvSpPr>
          <p:cNvPr name="Freeform 12" id="12"/>
          <p:cNvSpPr/>
          <p:nvPr/>
        </p:nvSpPr>
        <p:spPr>
          <a:xfrm flipH="false" flipV="false" rot="0">
            <a:off x="15153255" y="4282161"/>
            <a:ext cx="1634041" cy="1634041"/>
          </a:xfrm>
          <a:custGeom>
            <a:avLst/>
            <a:gdLst/>
            <a:ahLst/>
            <a:cxnLst/>
            <a:rect r="r" b="b" t="t" l="l"/>
            <a:pathLst>
              <a:path h="1634041" w="1634041">
                <a:moveTo>
                  <a:pt x="0" y="0"/>
                </a:moveTo>
                <a:lnTo>
                  <a:pt x="1634041" y="0"/>
                </a:lnTo>
                <a:lnTo>
                  <a:pt x="1634041" y="1634041"/>
                </a:lnTo>
                <a:lnTo>
                  <a:pt x="0" y="16340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5801890" y="484744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9">
              <a:extLst>
                <a:ext uri="{96DAC541-7B7A-43D3-8B79-37D633B846F1}">
                  <asvg:svgBlip xmlns:asvg="http://schemas.microsoft.com/office/drawing/2016/SVG/main" r:embed="rId10"/>
                </a:ext>
              </a:extLst>
            </a:blip>
            <a:stretch>
              <a:fillRect l="-774" t="0" r="-774" b="0"/>
            </a:stretch>
          </a:blipFill>
        </p:spPr>
      </p:sp>
      <p:sp>
        <p:nvSpPr>
          <p:cNvPr name="Freeform 14" id="14"/>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11">
              <a:extLst>
                <a:ext uri="{96DAC541-7B7A-43D3-8B79-37D633B846F1}">
                  <asvg:svgBlip xmlns:asvg="http://schemas.microsoft.com/office/drawing/2016/SVG/main" r:embed="rId12"/>
                </a:ext>
              </a:extLst>
            </a:blip>
            <a:stretch>
              <a:fillRect l="0" t="-10" r="0" b="-10"/>
            </a:stretch>
          </a:blipFill>
        </p:spPr>
      </p:sp>
      <p:sp>
        <p:nvSpPr>
          <p:cNvPr name="Freeform 15" id="15"/>
          <p:cNvSpPr/>
          <p:nvPr/>
        </p:nvSpPr>
        <p:spPr>
          <a:xfrm flipH="false" flipV="false" rot="0">
            <a:off x="4009651" y="536724"/>
            <a:ext cx="9489569" cy="9541615"/>
          </a:xfrm>
          <a:custGeom>
            <a:avLst/>
            <a:gdLst/>
            <a:ahLst/>
            <a:cxnLst/>
            <a:rect r="r" b="b" t="t" l="l"/>
            <a:pathLst>
              <a:path h="9541615" w="9489569">
                <a:moveTo>
                  <a:pt x="0" y="0"/>
                </a:moveTo>
                <a:lnTo>
                  <a:pt x="9489569" y="0"/>
                </a:lnTo>
                <a:lnTo>
                  <a:pt x="9489569" y="9541615"/>
                </a:lnTo>
                <a:lnTo>
                  <a:pt x="0" y="9541615"/>
                </a:lnTo>
                <a:lnTo>
                  <a:pt x="0" y="0"/>
                </a:lnTo>
                <a:close/>
              </a:path>
            </a:pathLst>
          </a:custGeom>
          <a:blipFill>
            <a:blip r:embed="rId13">
              <a:extLst>
                <a:ext uri="{96DAC541-7B7A-43D3-8B79-37D633B846F1}">
                  <asvg:svgBlip xmlns:asvg="http://schemas.microsoft.com/office/drawing/2016/SVG/main" r:embed="rId14"/>
                </a:ext>
              </a:extLst>
            </a:blip>
            <a:stretch>
              <a:fillRect l="0" t="-126" r="0" b="-126"/>
            </a:stretch>
          </a:blipFill>
        </p:spPr>
      </p:sp>
      <p:sp>
        <p:nvSpPr>
          <p:cNvPr name="TextBox 16" id="16"/>
          <p:cNvSpPr txBox="true"/>
          <p:nvPr/>
        </p:nvSpPr>
        <p:spPr>
          <a:xfrm rot="0">
            <a:off x="4604516" y="346224"/>
            <a:ext cx="7098868" cy="1822450"/>
          </a:xfrm>
          <a:prstGeom prst="rect">
            <a:avLst/>
          </a:prstGeom>
        </p:spPr>
        <p:txBody>
          <a:bodyPr anchor="t" rtlCol="false" tIns="0" lIns="0" bIns="0" rIns="0">
            <a:spAutoFit/>
          </a:bodyPr>
          <a:lstStyle/>
          <a:p>
            <a:pPr algn="ctr">
              <a:lnSpc>
                <a:spcPts val="9799"/>
              </a:lnSpc>
            </a:pPr>
            <a:r>
              <a:rPr lang="en-US" sz="6998" b="true">
                <a:solidFill>
                  <a:srgbClr val="3A6AD6"/>
                </a:solidFill>
                <a:latin typeface="Poppins Bold"/>
                <a:ea typeface="Poppins Bold"/>
                <a:cs typeface="Poppins Bold"/>
                <a:sym typeface="Poppins Bold"/>
              </a:rPr>
              <a:t>Digital portfolio </a:t>
            </a:r>
          </a:p>
        </p:txBody>
      </p:sp>
      <p:sp>
        <p:nvSpPr>
          <p:cNvPr name="TextBox 17" id="17"/>
          <p:cNvSpPr txBox="true"/>
          <p:nvPr/>
        </p:nvSpPr>
        <p:spPr>
          <a:xfrm rot="0">
            <a:off x="2793147" y="2089151"/>
            <a:ext cx="12398774" cy="6535369"/>
          </a:xfrm>
          <a:prstGeom prst="rect">
            <a:avLst/>
          </a:prstGeom>
        </p:spPr>
        <p:txBody>
          <a:bodyPr anchor="t" rtlCol="false" tIns="0" lIns="0" bIns="0" rIns="0">
            <a:spAutoFit/>
          </a:bodyPr>
          <a:lstStyle/>
          <a:p>
            <a:pPr algn="just" marL="1691793" indent="-338359" lvl="4">
              <a:lnSpc>
                <a:spcPts val="7278"/>
              </a:lnSpc>
              <a:buFont typeface="Arial"/>
              <a:buChar char="•"/>
            </a:pPr>
            <a:r>
              <a:rPr lang="en-US" b="true" sz="5198">
                <a:solidFill>
                  <a:srgbClr val="4564A9"/>
                </a:solidFill>
                <a:latin typeface="Times New Roman Bold"/>
                <a:ea typeface="Times New Roman Bold"/>
                <a:cs typeface="Times New Roman Bold"/>
                <a:sym typeface="Times New Roman Bold"/>
              </a:rPr>
              <a:t>Student Name: HariHaran A</a:t>
            </a:r>
          </a:p>
          <a:p>
            <a:pPr algn="l" marL="1691793" indent="-338359" lvl="4">
              <a:lnSpc>
                <a:spcPts val="7278"/>
              </a:lnSpc>
              <a:buFont typeface="Arial"/>
              <a:buChar char="•"/>
            </a:pPr>
            <a:r>
              <a:rPr lang="en-US" b="true" sz="5198">
                <a:solidFill>
                  <a:srgbClr val="4564A9"/>
                </a:solidFill>
                <a:latin typeface="Times New Roman Bold"/>
                <a:ea typeface="Times New Roman Bold"/>
                <a:cs typeface="Times New Roman Bold"/>
                <a:sym typeface="Times New Roman Bold"/>
              </a:rPr>
              <a:t>Register no:asbrubd2428k0026</a:t>
            </a:r>
          </a:p>
          <a:p>
            <a:pPr algn="l" marL="1691793" indent="-338359" lvl="4">
              <a:lnSpc>
                <a:spcPts val="7278"/>
              </a:lnSpc>
              <a:buFont typeface="Arial"/>
              <a:buChar char="•"/>
            </a:pPr>
            <a:r>
              <a:rPr lang="en-US" b="true" sz="5198">
                <a:solidFill>
                  <a:srgbClr val="4564A9"/>
                </a:solidFill>
                <a:latin typeface="Times New Roman Bold"/>
                <a:ea typeface="Times New Roman Bold"/>
                <a:cs typeface="Times New Roman Bold"/>
                <a:sym typeface="Times New Roman Bold"/>
              </a:rPr>
              <a:t>Department: BSC (AI&amp;DS)</a:t>
            </a:r>
          </a:p>
          <a:p>
            <a:pPr algn="l" marL="1691793" indent="-338359" lvl="4">
              <a:lnSpc>
                <a:spcPts val="7278"/>
              </a:lnSpc>
              <a:buFont typeface="Arial"/>
              <a:buChar char="•"/>
            </a:pPr>
            <a:r>
              <a:rPr lang="en-US" b="true" sz="5198">
                <a:solidFill>
                  <a:srgbClr val="4564A9"/>
                </a:solidFill>
                <a:latin typeface="Times New Roman Bold"/>
                <a:ea typeface="Times New Roman Bold"/>
                <a:cs typeface="Times New Roman Bold"/>
                <a:sym typeface="Times New Roman Bold"/>
              </a:rPr>
              <a:t>College:Shree Venkateshwara Arts and Science (co-education) College-Othakuthirai</a:t>
            </a:r>
          </a:p>
          <a:p>
            <a:pPr algn="l" marL="1691793" indent="-338359" lvl="4">
              <a:lnSpc>
                <a:spcPts val="7278"/>
              </a:lnSpc>
              <a:buFont typeface="Arial"/>
              <a:buChar char="•"/>
            </a:pPr>
            <a:r>
              <a:rPr lang="en-US" b="true" sz="5198">
                <a:solidFill>
                  <a:srgbClr val="4564A9"/>
                </a:solidFill>
                <a:latin typeface="Times New Roman Bold"/>
                <a:ea typeface="Times New Roman Bold"/>
                <a:cs typeface="Times New Roman Bold"/>
                <a:sym typeface="Times New Roman Bold"/>
              </a:rPr>
              <a:t>University:Bharathiar 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10" r="0" b="-10"/>
            </a:stretch>
          </a:blipFill>
        </p:spPr>
      </p:sp>
      <p:sp>
        <p:nvSpPr>
          <p:cNvPr name="Freeform 3" id="3"/>
          <p:cNvSpPr/>
          <p:nvPr/>
        </p:nvSpPr>
        <p:spPr>
          <a:xfrm flipH="false" flipV="false" rot="0">
            <a:off x="4563162" y="1845984"/>
            <a:ext cx="10358334" cy="7813062"/>
          </a:xfrm>
          <a:custGeom>
            <a:avLst/>
            <a:gdLst/>
            <a:ahLst/>
            <a:cxnLst/>
            <a:rect r="r" b="b" t="t" l="l"/>
            <a:pathLst>
              <a:path h="7813062" w="10358334">
                <a:moveTo>
                  <a:pt x="0" y="0"/>
                </a:moveTo>
                <a:lnTo>
                  <a:pt x="10358335" y="0"/>
                </a:lnTo>
                <a:lnTo>
                  <a:pt x="10358335" y="7813062"/>
                </a:lnTo>
                <a:lnTo>
                  <a:pt x="0" y="7813062"/>
                </a:lnTo>
                <a:lnTo>
                  <a:pt x="0" y="0"/>
                </a:lnTo>
                <a:close/>
              </a:path>
            </a:pathLst>
          </a:custGeom>
          <a:blipFill>
            <a:blip r:embed="rId4"/>
            <a:stretch>
              <a:fillRect l="0" t="0" r="-5452" b="0"/>
            </a:stretch>
          </a:blipFill>
        </p:spPr>
      </p:sp>
      <p:sp>
        <p:nvSpPr>
          <p:cNvPr name="TextBox 4" id="4"/>
          <p:cNvSpPr txBox="true"/>
          <p:nvPr/>
        </p:nvSpPr>
        <p:spPr>
          <a:xfrm rot="0">
            <a:off x="453679" y="359005"/>
            <a:ext cx="7067320" cy="1746366"/>
          </a:xfrm>
          <a:prstGeom prst="rect">
            <a:avLst/>
          </a:prstGeom>
        </p:spPr>
        <p:txBody>
          <a:bodyPr anchor="t" rtlCol="false" tIns="0" lIns="0" bIns="0" rIns="0">
            <a:spAutoFit/>
          </a:bodyPr>
          <a:lstStyle/>
          <a:p>
            <a:pPr algn="l">
              <a:lnSpc>
                <a:spcPts val="8007"/>
              </a:lnSpc>
            </a:pPr>
            <a:r>
              <a:rPr lang="en-US" sz="5719" b="true">
                <a:solidFill>
                  <a:srgbClr val="1F2020"/>
                </a:solidFill>
                <a:latin typeface="Times New Roman Bold"/>
                <a:ea typeface="Times New Roman Bold"/>
                <a:cs typeface="Times New Roman Bold"/>
                <a:sym typeface="Times New Roman Bold"/>
              </a:rPr>
              <a:t>Result and screenshot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10" r="0" b="-10"/>
            </a:stretch>
          </a:blipFill>
        </p:spPr>
      </p:sp>
      <p:grpSp>
        <p:nvGrpSpPr>
          <p:cNvPr name="Group 3" id="3"/>
          <p:cNvGrpSpPr/>
          <p:nvPr/>
        </p:nvGrpSpPr>
        <p:grpSpPr>
          <a:xfrm rot="0">
            <a:off x="1028700" y="933182"/>
            <a:ext cx="15530220" cy="9024167"/>
            <a:chOff x="0" y="0"/>
            <a:chExt cx="13950580" cy="8106284"/>
          </a:xfrm>
        </p:grpSpPr>
        <p:sp>
          <p:nvSpPr>
            <p:cNvPr name="Freeform 4" id="4"/>
            <p:cNvSpPr/>
            <p:nvPr/>
          </p:nvSpPr>
          <p:spPr>
            <a:xfrm flipH="false" flipV="false" rot="0">
              <a:off x="0" y="0"/>
              <a:ext cx="13950579" cy="8106283"/>
            </a:xfrm>
            <a:custGeom>
              <a:avLst/>
              <a:gdLst/>
              <a:ahLst/>
              <a:cxnLst/>
              <a:rect r="r" b="b" t="t" l="l"/>
              <a:pathLst>
                <a:path h="8106283" w="13950579">
                  <a:moveTo>
                    <a:pt x="0" y="0"/>
                  </a:moveTo>
                  <a:lnTo>
                    <a:pt x="13950579" y="0"/>
                  </a:lnTo>
                  <a:lnTo>
                    <a:pt x="13950579" y="8106283"/>
                  </a:lnTo>
                  <a:lnTo>
                    <a:pt x="0" y="8106283"/>
                  </a:lnTo>
                  <a:lnTo>
                    <a:pt x="0" y="0"/>
                  </a:lnTo>
                  <a:close/>
                </a:path>
              </a:pathLst>
            </a:custGeom>
            <a:blipFill>
              <a:blip r:embed="rId4"/>
              <a:stretch>
                <a:fillRect l="0" t="-9980" r="0" b="-9980"/>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10" r="0" b="-10"/>
            </a:stretch>
          </a:blipFill>
        </p:spPr>
      </p:sp>
      <p:grpSp>
        <p:nvGrpSpPr>
          <p:cNvPr name="Group 3" id="3"/>
          <p:cNvGrpSpPr/>
          <p:nvPr/>
        </p:nvGrpSpPr>
        <p:grpSpPr>
          <a:xfrm rot="0">
            <a:off x="1028700" y="610490"/>
            <a:ext cx="14792317" cy="9066019"/>
            <a:chOff x="0" y="0"/>
            <a:chExt cx="13075536" cy="8013827"/>
          </a:xfrm>
        </p:grpSpPr>
        <p:sp>
          <p:nvSpPr>
            <p:cNvPr name="Freeform 4" id="4"/>
            <p:cNvSpPr/>
            <p:nvPr/>
          </p:nvSpPr>
          <p:spPr>
            <a:xfrm flipH="false" flipV="false" rot="0">
              <a:off x="0" y="0"/>
              <a:ext cx="13075537" cy="8013827"/>
            </a:xfrm>
            <a:custGeom>
              <a:avLst/>
              <a:gdLst/>
              <a:ahLst/>
              <a:cxnLst/>
              <a:rect r="r" b="b" t="t" l="l"/>
              <a:pathLst>
                <a:path h="8013827" w="13075537">
                  <a:moveTo>
                    <a:pt x="0" y="0"/>
                  </a:moveTo>
                  <a:lnTo>
                    <a:pt x="13075537" y="0"/>
                  </a:lnTo>
                  <a:lnTo>
                    <a:pt x="13075537" y="8013827"/>
                  </a:lnTo>
                  <a:lnTo>
                    <a:pt x="0" y="8013827"/>
                  </a:lnTo>
                  <a:lnTo>
                    <a:pt x="0" y="0"/>
                  </a:lnTo>
                  <a:close/>
                </a:path>
              </a:pathLst>
            </a:custGeom>
            <a:blipFill>
              <a:blip r:embed="rId4"/>
              <a:stretch>
                <a:fillRect l="0" t="-6810" r="0" b="-6810"/>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10" r="0" b="-10"/>
            </a:stretch>
          </a:blipFill>
        </p:spPr>
      </p:sp>
      <p:grpSp>
        <p:nvGrpSpPr>
          <p:cNvPr name="Group 3" id="3"/>
          <p:cNvGrpSpPr/>
          <p:nvPr/>
        </p:nvGrpSpPr>
        <p:grpSpPr>
          <a:xfrm rot="0">
            <a:off x="1586261" y="741617"/>
            <a:ext cx="14022248" cy="9259891"/>
            <a:chOff x="0" y="0"/>
            <a:chExt cx="16468413" cy="10875268"/>
          </a:xfrm>
        </p:grpSpPr>
        <p:sp>
          <p:nvSpPr>
            <p:cNvPr name="Freeform 4" id="4"/>
            <p:cNvSpPr/>
            <p:nvPr/>
          </p:nvSpPr>
          <p:spPr>
            <a:xfrm flipH="false" flipV="false" rot="0">
              <a:off x="0" y="0"/>
              <a:ext cx="16468412" cy="10875268"/>
            </a:xfrm>
            <a:custGeom>
              <a:avLst/>
              <a:gdLst/>
              <a:ahLst/>
              <a:cxnLst/>
              <a:rect r="r" b="b" t="t" l="l"/>
              <a:pathLst>
                <a:path h="10875268" w="16468412">
                  <a:moveTo>
                    <a:pt x="0" y="0"/>
                  </a:moveTo>
                  <a:lnTo>
                    <a:pt x="16468412" y="0"/>
                  </a:lnTo>
                  <a:lnTo>
                    <a:pt x="16468412" y="10875268"/>
                  </a:lnTo>
                  <a:lnTo>
                    <a:pt x="0" y="10875268"/>
                  </a:lnTo>
                  <a:lnTo>
                    <a:pt x="0" y="0"/>
                  </a:lnTo>
                  <a:close/>
                </a:path>
              </a:pathLst>
            </a:custGeom>
            <a:blipFill>
              <a:blip r:embed="rId4"/>
              <a:stretch>
                <a:fillRect l="0" t="-4052" r="0" b="-4052"/>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25354" y="-3766117"/>
            <a:ext cx="13240663" cy="13240663"/>
          </a:xfrm>
          <a:custGeom>
            <a:avLst/>
            <a:gdLst/>
            <a:ahLst/>
            <a:cxnLst/>
            <a:rect r="r" b="b" t="t" l="l"/>
            <a:pathLst>
              <a:path h="13240663" w="13240663">
                <a:moveTo>
                  <a:pt x="0" y="0"/>
                </a:moveTo>
                <a:lnTo>
                  <a:pt x="13240663" y="0"/>
                </a:lnTo>
                <a:lnTo>
                  <a:pt x="13240663" y="13240663"/>
                </a:lnTo>
                <a:lnTo>
                  <a:pt x="0" y="13240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25354" y="-2511561"/>
            <a:ext cx="11375992" cy="11361705"/>
            <a:chOff x="0" y="0"/>
            <a:chExt cx="15167989" cy="15148940"/>
          </a:xfrm>
        </p:grpSpPr>
        <p:sp>
          <p:nvSpPr>
            <p:cNvPr name="Freeform 4" id="4"/>
            <p:cNvSpPr/>
            <p:nvPr/>
          </p:nvSpPr>
          <p:spPr>
            <a:xfrm flipH="false" flipV="false" rot="0">
              <a:off x="0" y="0"/>
              <a:ext cx="15167990" cy="15148940"/>
            </a:xfrm>
            <a:custGeom>
              <a:avLst/>
              <a:gdLst/>
              <a:ahLst/>
              <a:cxnLst/>
              <a:rect r="r" b="b" t="t" l="l"/>
              <a:pathLst>
                <a:path h="15148940" w="15167990">
                  <a:moveTo>
                    <a:pt x="0" y="0"/>
                  </a:moveTo>
                  <a:lnTo>
                    <a:pt x="15167990" y="0"/>
                  </a:lnTo>
                  <a:lnTo>
                    <a:pt x="15167990" y="15148940"/>
                  </a:lnTo>
                  <a:lnTo>
                    <a:pt x="0" y="15148940"/>
                  </a:lnTo>
                  <a:lnTo>
                    <a:pt x="0" y="0"/>
                  </a:lnTo>
                  <a:close/>
                </a:path>
              </a:pathLst>
            </a:custGeom>
            <a:blipFill>
              <a:blip r:embed="rId4"/>
              <a:stretch>
                <a:fillRect l="0" t="-31" r="0" b="-31"/>
              </a:stretch>
            </a:blipFill>
          </p:spPr>
        </p:sp>
      </p:grpSp>
      <p:sp>
        <p:nvSpPr>
          <p:cNvPr name="Freeform 5" id="5"/>
          <p:cNvSpPr/>
          <p:nvPr/>
        </p:nvSpPr>
        <p:spPr>
          <a:xfrm flipH="false" flipV="false" rot="0">
            <a:off x="11655096" y="-2749989"/>
            <a:ext cx="11208407" cy="11208407"/>
          </a:xfrm>
          <a:custGeom>
            <a:avLst/>
            <a:gdLst/>
            <a:ahLst/>
            <a:cxnLst/>
            <a:rect r="r" b="b" t="t" l="l"/>
            <a:pathLst>
              <a:path h="11208407" w="11208407">
                <a:moveTo>
                  <a:pt x="0" y="0"/>
                </a:moveTo>
                <a:lnTo>
                  <a:pt x="11208407" y="0"/>
                </a:lnTo>
                <a:lnTo>
                  <a:pt x="11208407" y="11208407"/>
                </a:lnTo>
                <a:lnTo>
                  <a:pt x="0" y="112084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10" r="0" b="-10"/>
            </a:stretch>
          </a:blipFill>
        </p:spPr>
      </p:sp>
      <p:sp>
        <p:nvSpPr>
          <p:cNvPr name="TextBox 7" id="7"/>
          <p:cNvSpPr txBox="true"/>
          <p:nvPr/>
        </p:nvSpPr>
        <p:spPr>
          <a:xfrm rot="0">
            <a:off x="13096710" y="4267195"/>
            <a:ext cx="3948976" cy="1417680"/>
          </a:xfrm>
          <a:prstGeom prst="rect">
            <a:avLst/>
          </a:prstGeom>
        </p:spPr>
        <p:txBody>
          <a:bodyPr anchor="t" rtlCol="false" tIns="0" lIns="0" bIns="0" rIns="0">
            <a:spAutoFit/>
          </a:bodyPr>
          <a:lstStyle/>
          <a:p>
            <a:pPr algn="ctr">
              <a:lnSpc>
                <a:spcPts val="6384"/>
              </a:lnSpc>
            </a:pPr>
            <a:r>
              <a:rPr lang="en-US" sz="4559" b="true">
                <a:solidFill>
                  <a:srgbClr val="1F2020"/>
                </a:solidFill>
                <a:latin typeface="Times New Roman Bold"/>
                <a:ea typeface="Times New Roman Bold"/>
                <a:cs typeface="Times New Roman Bold"/>
                <a:sym typeface="Times New Roman Bold"/>
              </a:rPr>
              <a:t>Conclusion</a:t>
            </a:r>
          </a:p>
        </p:txBody>
      </p:sp>
      <p:sp>
        <p:nvSpPr>
          <p:cNvPr name="Freeform 8" id="8"/>
          <p:cNvSpPr/>
          <p:nvPr/>
        </p:nvSpPr>
        <p:spPr>
          <a:xfrm flipH="false" flipV="false" rot="0">
            <a:off x="13801947" y="2504924"/>
            <a:ext cx="1307274" cy="1324127"/>
          </a:xfrm>
          <a:custGeom>
            <a:avLst/>
            <a:gdLst/>
            <a:ahLst/>
            <a:cxnLst/>
            <a:rect r="r" b="b" t="t" l="l"/>
            <a:pathLst>
              <a:path h="1324127" w="1307274">
                <a:moveTo>
                  <a:pt x="0" y="0"/>
                </a:moveTo>
                <a:lnTo>
                  <a:pt x="1307274" y="0"/>
                </a:lnTo>
                <a:lnTo>
                  <a:pt x="1307274" y="1324127"/>
                </a:lnTo>
                <a:lnTo>
                  <a:pt x="0" y="1324127"/>
                </a:lnTo>
                <a:lnTo>
                  <a:pt x="0" y="0"/>
                </a:lnTo>
                <a:close/>
              </a:path>
            </a:pathLst>
          </a:custGeom>
          <a:blipFill>
            <a:blip r:embed="rId9">
              <a:extLst>
                <a:ext uri="{96DAC541-7B7A-43D3-8B79-37D633B846F1}">
                  <asvg:svgBlip xmlns:asvg="http://schemas.microsoft.com/office/drawing/2016/SVG/main" r:embed="rId10"/>
                </a:ext>
              </a:extLst>
            </a:blip>
            <a:stretch>
              <a:fillRect l="0" t="-79" r="0" b="-79"/>
            </a:stretch>
          </a:blipFill>
        </p:spPr>
      </p:sp>
      <p:sp>
        <p:nvSpPr>
          <p:cNvPr name="TextBox 9" id="9"/>
          <p:cNvSpPr txBox="true"/>
          <p:nvPr/>
        </p:nvSpPr>
        <p:spPr>
          <a:xfrm rot="0">
            <a:off x="437514" y="716360"/>
            <a:ext cx="9268062" cy="8538401"/>
          </a:xfrm>
          <a:prstGeom prst="rect">
            <a:avLst/>
          </a:prstGeom>
        </p:spPr>
        <p:txBody>
          <a:bodyPr anchor="t" rtlCol="false" tIns="0" lIns="0" bIns="0" rIns="0">
            <a:spAutoFit/>
          </a:bodyPr>
          <a:lstStyle/>
          <a:p>
            <a:pPr algn="just">
              <a:lnSpc>
                <a:spcPts val="6078"/>
              </a:lnSpc>
            </a:pPr>
          </a:p>
          <a:p>
            <a:pPr algn="just">
              <a:lnSpc>
                <a:spcPts val="6079"/>
              </a:lnSpc>
            </a:pPr>
            <a:r>
              <a:rPr lang="en-US" sz="4342">
                <a:solidFill>
                  <a:srgbClr val="000000"/>
                </a:solidFill>
                <a:latin typeface="Times New Roman"/>
                <a:ea typeface="Times New Roman"/>
                <a:cs typeface="Times New Roman"/>
                <a:sym typeface="Times New Roman"/>
              </a:rPr>
              <a:t>In conclusion, this portfolio highlights personal growth, academic achievements, and creative as well as technical skills. It serves as a reflection of passion, dedication, and career goals while offering a platform to showcase projects and talents. With continuous learning and improvement, the portfolio will evolve as a strong foundation for future opportuniti</a:t>
            </a:r>
            <a:r>
              <a:rPr lang="en-US" sz="4342">
                <a:solidFill>
                  <a:srgbClr val="000000"/>
                </a:solidFill>
                <a:latin typeface="Times New Roman"/>
                <a:ea typeface="Times New Roman"/>
                <a:cs typeface="Times New Roman"/>
                <a:sym typeface="Times New Roman"/>
              </a:rPr>
              <a:t>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10" r="0" b="-10"/>
            </a:stretch>
          </a:blipFill>
        </p:spPr>
      </p:sp>
      <p:sp>
        <p:nvSpPr>
          <p:cNvPr name="Freeform 3" id="3"/>
          <p:cNvSpPr/>
          <p:nvPr/>
        </p:nvSpPr>
        <p:spPr>
          <a:xfrm flipH="false" flipV="false" rot="0">
            <a:off x="1725980" y="1028700"/>
            <a:ext cx="13648016" cy="13648016"/>
          </a:xfrm>
          <a:custGeom>
            <a:avLst/>
            <a:gdLst/>
            <a:ahLst/>
            <a:cxnLst/>
            <a:rect r="r" b="b" t="t" l="l"/>
            <a:pathLst>
              <a:path h="13648016" w="13648016">
                <a:moveTo>
                  <a:pt x="0" y="0"/>
                </a:moveTo>
                <a:lnTo>
                  <a:pt x="13648016" y="0"/>
                </a:lnTo>
                <a:lnTo>
                  <a:pt x="13648016" y="13648016"/>
                </a:lnTo>
                <a:lnTo>
                  <a:pt x="0" y="136480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210156" y="1546622"/>
            <a:ext cx="13146500" cy="13130118"/>
            <a:chOff x="0" y="0"/>
            <a:chExt cx="17528667" cy="17506824"/>
          </a:xfrm>
        </p:grpSpPr>
        <p:sp>
          <p:nvSpPr>
            <p:cNvPr name="Freeform 5" id="5"/>
            <p:cNvSpPr/>
            <p:nvPr/>
          </p:nvSpPr>
          <p:spPr>
            <a:xfrm flipH="false" flipV="false" rot="0">
              <a:off x="0" y="0"/>
              <a:ext cx="17528667" cy="17506823"/>
            </a:xfrm>
            <a:custGeom>
              <a:avLst/>
              <a:gdLst/>
              <a:ahLst/>
              <a:cxnLst/>
              <a:rect r="r" b="b" t="t" l="l"/>
              <a:pathLst>
                <a:path h="17506823" w="17528667">
                  <a:moveTo>
                    <a:pt x="0" y="0"/>
                  </a:moveTo>
                  <a:lnTo>
                    <a:pt x="17528667" y="0"/>
                  </a:lnTo>
                  <a:lnTo>
                    <a:pt x="17528667" y="17506823"/>
                  </a:lnTo>
                  <a:lnTo>
                    <a:pt x="0" y="17506823"/>
                  </a:lnTo>
                  <a:lnTo>
                    <a:pt x="0" y="0"/>
                  </a:lnTo>
                  <a:close/>
                </a:path>
              </a:pathLst>
            </a:custGeom>
            <a:blipFill>
              <a:blip r:embed="rId6"/>
              <a:stretch>
                <a:fillRect l="0" t="-30" r="0" b="-30"/>
              </a:stretch>
            </a:blipFill>
          </p:spPr>
        </p:sp>
      </p:grpSp>
      <p:sp>
        <p:nvSpPr>
          <p:cNvPr name="Freeform 6" id="6"/>
          <p:cNvSpPr/>
          <p:nvPr/>
        </p:nvSpPr>
        <p:spPr>
          <a:xfrm flipH="false" flipV="false" rot="0">
            <a:off x="2957005" y="2373670"/>
            <a:ext cx="11435659" cy="11435659"/>
          </a:xfrm>
          <a:custGeom>
            <a:avLst/>
            <a:gdLst/>
            <a:ahLst/>
            <a:cxnLst/>
            <a:rect r="r" b="b" t="t" l="l"/>
            <a:pathLst>
              <a:path h="11435659" w="11435659">
                <a:moveTo>
                  <a:pt x="0" y="0"/>
                </a:moveTo>
                <a:lnTo>
                  <a:pt x="11435659" y="0"/>
                </a:lnTo>
                <a:lnTo>
                  <a:pt x="11435659" y="11435659"/>
                </a:lnTo>
                <a:lnTo>
                  <a:pt x="0" y="114356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7" id="7"/>
          <p:cNvGrpSpPr/>
          <p:nvPr/>
        </p:nvGrpSpPr>
        <p:grpSpPr>
          <a:xfrm rot="0">
            <a:off x="1449114" y="6435106"/>
            <a:ext cx="1658493" cy="1656397"/>
            <a:chOff x="0" y="0"/>
            <a:chExt cx="2211324" cy="2208529"/>
          </a:xfrm>
        </p:grpSpPr>
        <p:sp>
          <p:nvSpPr>
            <p:cNvPr name="Freeform 8" id="8"/>
            <p:cNvSpPr/>
            <p:nvPr/>
          </p:nvSpPr>
          <p:spPr>
            <a:xfrm flipH="false" flipV="false" rot="0">
              <a:off x="0" y="0"/>
              <a:ext cx="2211324" cy="2208530"/>
            </a:xfrm>
            <a:custGeom>
              <a:avLst/>
              <a:gdLst/>
              <a:ahLst/>
              <a:cxnLst/>
              <a:rect r="r" b="b" t="t" l="l"/>
              <a:pathLst>
                <a:path h="2208530" w="2211324">
                  <a:moveTo>
                    <a:pt x="0" y="0"/>
                  </a:moveTo>
                  <a:lnTo>
                    <a:pt x="2211324" y="0"/>
                  </a:lnTo>
                  <a:lnTo>
                    <a:pt x="2211324" y="2208530"/>
                  </a:lnTo>
                  <a:lnTo>
                    <a:pt x="0" y="2208530"/>
                  </a:lnTo>
                  <a:lnTo>
                    <a:pt x="0" y="0"/>
                  </a:lnTo>
                  <a:close/>
                </a:path>
              </a:pathLst>
            </a:custGeom>
            <a:blipFill>
              <a:blip r:embed="rId6"/>
              <a:stretch>
                <a:fillRect l="0" t="-31" r="0" b="-31"/>
              </a:stretch>
            </a:blipFill>
          </p:spPr>
        </p:sp>
      </p:grpSp>
      <p:sp>
        <p:nvSpPr>
          <p:cNvPr name="Freeform 9" id="9"/>
          <p:cNvSpPr/>
          <p:nvPr/>
        </p:nvSpPr>
        <p:spPr>
          <a:xfrm flipH="false" flipV="false" rot="0">
            <a:off x="1410448" y="6368821"/>
            <a:ext cx="1634041" cy="1634041"/>
          </a:xfrm>
          <a:custGeom>
            <a:avLst/>
            <a:gdLst/>
            <a:ahLst/>
            <a:cxnLst/>
            <a:rect r="r" b="b" t="t" l="l"/>
            <a:pathLst>
              <a:path h="1634041" w="1634041">
                <a:moveTo>
                  <a:pt x="0" y="0"/>
                </a:moveTo>
                <a:lnTo>
                  <a:pt x="1634041" y="0"/>
                </a:lnTo>
                <a:lnTo>
                  <a:pt x="1634041" y="1634041"/>
                </a:lnTo>
                <a:lnTo>
                  <a:pt x="0" y="16340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false" rot="0">
            <a:off x="2059083" y="6934100"/>
            <a:ext cx="336771" cy="503483"/>
          </a:xfrm>
          <a:custGeom>
            <a:avLst/>
            <a:gdLst/>
            <a:ahLst/>
            <a:cxnLst/>
            <a:rect r="r" b="b" t="t" l="l"/>
            <a:pathLst>
              <a:path h="503483" w="336771">
                <a:moveTo>
                  <a:pt x="336771" y="0"/>
                </a:moveTo>
                <a:lnTo>
                  <a:pt x="0" y="0"/>
                </a:lnTo>
                <a:lnTo>
                  <a:pt x="0" y="503483"/>
                </a:lnTo>
                <a:lnTo>
                  <a:pt x="336771" y="503483"/>
                </a:lnTo>
                <a:lnTo>
                  <a:pt x="336771" y="0"/>
                </a:lnTo>
                <a:close/>
              </a:path>
            </a:pathLst>
          </a:custGeom>
          <a:blipFill>
            <a:blip r:embed="rId11">
              <a:extLst>
                <a:ext uri="{96DAC541-7B7A-43D3-8B79-37D633B846F1}">
                  <asvg:svgBlip xmlns:asvg="http://schemas.microsoft.com/office/drawing/2016/SVG/main" r:embed="rId12"/>
                </a:ext>
              </a:extLst>
            </a:blip>
            <a:stretch>
              <a:fillRect l="-774" t="0" r="-774" b="0"/>
            </a:stretch>
          </a:blipFill>
        </p:spPr>
      </p:sp>
      <p:grpSp>
        <p:nvGrpSpPr>
          <p:cNvPr name="Group 11" id="11"/>
          <p:cNvGrpSpPr/>
          <p:nvPr/>
        </p:nvGrpSpPr>
        <p:grpSpPr>
          <a:xfrm rot="0">
            <a:off x="15164756" y="6435106"/>
            <a:ext cx="1658493" cy="1656397"/>
            <a:chOff x="0" y="0"/>
            <a:chExt cx="2211324" cy="2208529"/>
          </a:xfrm>
        </p:grpSpPr>
        <p:sp>
          <p:nvSpPr>
            <p:cNvPr name="Freeform 12" id="12"/>
            <p:cNvSpPr/>
            <p:nvPr/>
          </p:nvSpPr>
          <p:spPr>
            <a:xfrm flipH="false" flipV="false" rot="0">
              <a:off x="0" y="0"/>
              <a:ext cx="2211324" cy="2208530"/>
            </a:xfrm>
            <a:custGeom>
              <a:avLst/>
              <a:gdLst/>
              <a:ahLst/>
              <a:cxnLst/>
              <a:rect r="r" b="b" t="t" l="l"/>
              <a:pathLst>
                <a:path h="2208530" w="2211324">
                  <a:moveTo>
                    <a:pt x="0" y="0"/>
                  </a:moveTo>
                  <a:lnTo>
                    <a:pt x="2211324" y="0"/>
                  </a:lnTo>
                  <a:lnTo>
                    <a:pt x="2211324" y="2208530"/>
                  </a:lnTo>
                  <a:lnTo>
                    <a:pt x="0" y="2208530"/>
                  </a:lnTo>
                  <a:lnTo>
                    <a:pt x="0" y="0"/>
                  </a:lnTo>
                  <a:close/>
                </a:path>
              </a:pathLst>
            </a:custGeom>
            <a:blipFill>
              <a:blip r:embed="rId6"/>
              <a:stretch>
                <a:fillRect l="0" t="-31" r="0" b="-31"/>
              </a:stretch>
            </a:blipFill>
          </p:spPr>
        </p:sp>
      </p:grpSp>
      <p:sp>
        <p:nvSpPr>
          <p:cNvPr name="Freeform 13" id="13"/>
          <p:cNvSpPr/>
          <p:nvPr/>
        </p:nvSpPr>
        <p:spPr>
          <a:xfrm flipH="false" flipV="false" rot="0">
            <a:off x="15126089" y="6368821"/>
            <a:ext cx="1634041" cy="1634041"/>
          </a:xfrm>
          <a:custGeom>
            <a:avLst/>
            <a:gdLst/>
            <a:ahLst/>
            <a:cxnLst/>
            <a:rect r="r" b="b" t="t" l="l"/>
            <a:pathLst>
              <a:path h="1634041" w="1634041">
                <a:moveTo>
                  <a:pt x="0" y="0"/>
                </a:moveTo>
                <a:lnTo>
                  <a:pt x="1634041" y="0"/>
                </a:lnTo>
                <a:lnTo>
                  <a:pt x="1634041" y="1634041"/>
                </a:lnTo>
                <a:lnTo>
                  <a:pt x="0" y="16340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5774724" y="693410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11">
              <a:extLst>
                <a:ext uri="{96DAC541-7B7A-43D3-8B79-37D633B846F1}">
                  <asvg:svgBlip xmlns:asvg="http://schemas.microsoft.com/office/drawing/2016/SVG/main" r:embed="rId12"/>
                </a:ext>
              </a:extLst>
            </a:blip>
            <a:stretch>
              <a:fillRect l="-774" t="0" r="-774" b="0"/>
            </a:stretch>
          </a:blipFill>
        </p:spPr>
      </p:sp>
      <p:sp>
        <p:nvSpPr>
          <p:cNvPr name="TextBox 15" id="15"/>
          <p:cNvSpPr txBox="true"/>
          <p:nvPr/>
        </p:nvSpPr>
        <p:spPr>
          <a:xfrm rot="0">
            <a:off x="4858549" y="4193693"/>
            <a:ext cx="7849741" cy="949807"/>
          </a:xfrm>
          <a:prstGeom prst="rect">
            <a:avLst/>
          </a:prstGeom>
        </p:spPr>
        <p:txBody>
          <a:bodyPr anchor="t" rtlCol="false" tIns="0" lIns="0" bIns="0" rIns="0">
            <a:spAutoFit/>
          </a:bodyPr>
          <a:lstStyle/>
          <a:p>
            <a:pPr algn="ctr">
              <a:lnSpc>
                <a:spcPts val="7973"/>
              </a:lnSpc>
            </a:pPr>
            <a:r>
              <a:rPr lang="en-US" sz="7741">
                <a:solidFill>
                  <a:srgbClr val="3A6AD6"/>
                </a:solidFill>
                <a:latin typeface="Poppins"/>
                <a:ea typeface="Poppins"/>
                <a:cs typeface="Poppins"/>
                <a:sym typeface="Poppins"/>
              </a:rPr>
              <a:t>GitHub Link 🔗 </a:t>
            </a:r>
          </a:p>
        </p:txBody>
      </p:sp>
      <p:sp>
        <p:nvSpPr>
          <p:cNvPr name="TextBox 16" id="16"/>
          <p:cNvSpPr txBox="true"/>
          <p:nvPr/>
        </p:nvSpPr>
        <p:spPr>
          <a:xfrm rot="0">
            <a:off x="3044489" y="5336743"/>
            <a:ext cx="11670601" cy="2138655"/>
          </a:xfrm>
          <a:prstGeom prst="rect">
            <a:avLst/>
          </a:prstGeom>
        </p:spPr>
        <p:txBody>
          <a:bodyPr anchor="t" rtlCol="false" tIns="0" lIns="0" bIns="0" rIns="0">
            <a:spAutoFit/>
          </a:bodyPr>
          <a:lstStyle/>
          <a:p>
            <a:pPr algn="ctr">
              <a:lnSpc>
                <a:spcPts val="8118"/>
              </a:lnSpc>
            </a:pPr>
            <a:r>
              <a:rPr lang="en-US" sz="5798">
                <a:solidFill>
                  <a:srgbClr val="000000"/>
                </a:solidFill>
                <a:latin typeface="Times New Roman"/>
                <a:ea typeface="Times New Roman"/>
                <a:cs typeface="Times New Roman"/>
                <a:sym typeface="Times New Roman"/>
              </a:rPr>
              <a:t>https://github.com/hari13-web/Digital-portfolio-.git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1471" r="0" b="-1471"/>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1471" r="0" b="-1471"/>
            </a:stretch>
          </a:blipFill>
        </p:spPr>
      </p:sp>
      <p:sp>
        <p:nvSpPr>
          <p:cNvPr name="TextBox 4" id="4"/>
          <p:cNvSpPr txBox="true"/>
          <p:nvPr/>
        </p:nvSpPr>
        <p:spPr>
          <a:xfrm rot="0">
            <a:off x="15940842" y="422424"/>
            <a:ext cx="978460" cy="293221"/>
          </a:xfrm>
          <a:prstGeom prst="rect">
            <a:avLst/>
          </a:prstGeom>
        </p:spPr>
        <p:txBody>
          <a:bodyPr anchor="t" rtlCol="false" tIns="0" lIns="0" bIns="0" rIns="0">
            <a:spAutoFit/>
          </a:bodyPr>
          <a:lstStyle/>
          <a:p>
            <a:pPr algn="l">
              <a:lnSpc>
                <a:spcPts val="1679"/>
              </a:lnSpc>
            </a:pPr>
            <a:r>
              <a:rPr lang="en-US" sz="1200">
                <a:solidFill>
                  <a:srgbClr val="1F2020"/>
                </a:solidFill>
                <a:latin typeface="Poppins"/>
                <a:ea typeface="Poppins"/>
                <a:cs typeface="Poppins"/>
                <a:sym typeface="Poppins"/>
              </a:rPr>
              <a:t>Contact</a:t>
            </a:r>
          </a:p>
        </p:txBody>
      </p:sp>
      <p:sp>
        <p:nvSpPr>
          <p:cNvPr name="TextBox 5" id="5"/>
          <p:cNvSpPr txBox="true"/>
          <p:nvPr/>
        </p:nvSpPr>
        <p:spPr>
          <a:xfrm rot="0">
            <a:off x="14385046" y="422424"/>
            <a:ext cx="1060497" cy="293221"/>
          </a:xfrm>
          <a:prstGeom prst="rect">
            <a:avLst/>
          </a:prstGeom>
        </p:spPr>
        <p:txBody>
          <a:bodyPr anchor="t" rtlCol="false" tIns="0" lIns="0" bIns="0" rIns="0">
            <a:spAutoFit/>
          </a:bodyPr>
          <a:lstStyle/>
          <a:p>
            <a:pPr algn="l">
              <a:lnSpc>
                <a:spcPts val="1679"/>
              </a:lnSpc>
            </a:pPr>
            <a:r>
              <a:rPr lang="en-US" sz="1200">
                <a:solidFill>
                  <a:srgbClr val="1F2020"/>
                </a:solidFill>
                <a:latin typeface="Poppins"/>
                <a:ea typeface="Poppins"/>
                <a:cs typeface="Poppins"/>
                <a:sym typeface="Poppins"/>
              </a:rPr>
              <a:t>About Us</a:t>
            </a:r>
          </a:p>
        </p:txBody>
      </p:sp>
      <p:sp>
        <p:nvSpPr>
          <p:cNvPr name="TextBox 6" id="6"/>
          <p:cNvSpPr txBox="true"/>
          <p:nvPr/>
        </p:nvSpPr>
        <p:spPr>
          <a:xfrm rot="0">
            <a:off x="13154289" y="422424"/>
            <a:ext cx="735456" cy="293221"/>
          </a:xfrm>
          <a:prstGeom prst="rect">
            <a:avLst/>
          </a:prstGeom>
        </p:spPr>
        <p:txBody>
          <a:bodyPr anchor="t" rtlCol="false" tIns="0" lIns="0" bIns="0" rIns="0">
            <a:spAutoFit/>
          </a:bodyPr>
          <a:lstStyle/>
          <a:p>
            <a:pPr algn="l">
              <a:lnSpc>
                <a:spcPts val="1679"/>
              </a:lnSpc>
            </a:pPr>
            <a:r>
              <a:rPr lang="en-US" sz="1200">
                <a:solidFill>
                  <a:srgbClr val="1F2020"/>
                </a:solidFill>
                <a:latin typeface="Poppins"/>
                <a:ea typeface="Poppins"/>
                <a:cs typeface="Poppins"/>
                <a:sym typeface="Poppins"/>
              </a:rPr>
              <a:t>Service</a:t>
            </a:r>
          </a:p>
        </p:txBody>
      </p:sp>
      <p:sp>
        <p:nvSpPr>
          <p:cNvPr name="TextBox 7" id="7"/>
          <p:cNvSpPr txBox="true"/>
          <p:nvPr/>
        </p:nvSpPr>
        <p:spPr>
          <a:xfrm rot="0">
            <a:off x="11898530" y="422424"/>
            <a:ext cx="809760" cy="293221"/>
          </a:xfrm>
          <a:prstGeom prst="rect">
            <a:avLst/>
          </a:prstGeom>
        </p:spPr>
        <p:txBody>
          <a:bodyPr anchor="t" rtlCol="false" tIns="0" lIns="0" bIns="0" rIns="0">
            <a:spAutoFit/>
          </a:bodyPr>
          <a:lstStyle/>
          <a:p>
            <a:pPr algn="l">
              <a:lnSpc>
                <a:spcPts val="1679"/>
              </a:lnSpc>
            </a:pPr>
            <a:r>
              <a:rPr lang="en-US" sz="1200">
                <a:solidFill>
                  <a:srgbClr val="1F2020"/>
                </a:solidFill>
                <a:latin typeface="Poppins"/>
                <a:ea typeface="Poppins"/>
                <a:cs typeface="Poppins"/>
                <a:sym typeface="Poppins"/>
              </a:rPr>
              <a:t>Home</a:t>
            </a:r>
          </a:p>
        </p:txBody>
      </p:sp>
      <p:sp>
        <p:nvSpPr>
          <p:cNvPr name="Freeform 8" id="8"/>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4">
              <a:extLst>
                <a:ext uri="{96DAC541-7B7A-43D3-8B79-37D633B846F1}">
                  <asvg:svgBlip xmlns:asvg="http://schemas.microsoft.com/office/drawing/2016/SVG/main" r:embed="rId5"/>
                </a:ext>
              </a:extLst>
            </a:blip>
            <a:stretch>
              <a:fillRect l="0" t="-10" r="0" b="-10"/>
            </a:stretch>
          </a:blipFill>
        </p:spPr>
      </p:sp>
      <p:sp>
        <p:nvSpPr>
          <p:cNvPr name="Freeform 9" id="9"/>
          <p:cNvSpPr/>
          <p:nvPr/>
        </p:nvSpPr>
        <p:spPr>
          <a:xfrm flipH="false" flipV="false" rot="0">
            <a:off x="2292826" y="1028700"/>
            <a:ext cx="13648016" cy="13648016"/>
          </a:xfrm>
          <a:custGeom>
            <a:avLst/>
            <a:gdLst/>
            <a:ahLst/>
            <a:cxnLst/>
            <a:rect r="r" b="b" t="t" l="l"/>
            <a:pathLst>
              <a:path h="13648016" w="13648016">
                <a:moveTo>
                  <a:pt x="0" y="0"/>
                </a:moveTo>
                <a:lnTo>
                  <a:pt x="13648016" y="0"/>
                </a:lnTo>
                <a:lnTo>
                  <a:pt x="13648016" y="13648016"/>
                </a:lnTo>
                <a:lnTo>
                  <a:pt x="0" y="136480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3613602" y="2544752"/>
            <a:ext cx="11725941" cy="11711274"/>
            <a:chOff x="0" y="0"/>
            <a:chExt cx="15634588" cy="15615032"/>
          </a:xfrm>
        </p:grpSpPr>
        <p:sp>
          <p:nvSpPr>
            <p:cNvPr name="Freeform 11" id="11"/>
            <p:cNvSpPr/>
            <p:nvPr/>
          </p:nvSpPr>
          <p:spPr>
            <a:xfrm flipH="false" flipV="false" rot="0">
              <a:off x="0" y="0"/>
              <a:ext cx="15634588" cy="15615031"/>
            </a:xfrm>
            <a:custGeom>
              <a:avLst/>
              <a:gdLst/>
              <a:ahLst/>
              <a:cxnLst/>
              <a:rect r="r" b="b" t="t" l="l"/>
              <a:pathLst>
                <a:path h="15615031" w="15634588">
                  <a:moveTo>
                    <a:pt x="0" y="0"/>
                  </a:moveTo>
                  <a:lnTo>
                    <a:pt x="15634588" y="0"/>
                  </a:lnTo>
                  <a:lnTo>
                    <a:pt x="15634588" y="15615031"/>
                  </a:lnTo>
                  <a:lnTo>
                    <a:pt x="0" y="15615031"/>
                  </a:lnTo>
                  <a:lnTo>
                    <a:pt x="0" y="0"/>
                  </a:lnTo>
                  <a:close/>
                </a:path>
              </a:pathLst>
            </a:custGeom>
            <a:blipFill>
              <a:blip r:embed="rId8"/>
              <a:stretch>
                <a:fillRect l="0" t="-30" r="0" b="-30"/>
              </a:stretch>
            </a:blipFill>
          </p:spPr>
        </p:sp>
      </p:grpSp>
      <p:sp>
        <p:nvSpPr>
          <p:cNvPr name="Freeform 12" id="12"/>
          <p:cNvSpPr/>
          <p:nvPr/>
        </p:nvSpPr>
        <p:spPr>
          <a:xfrm flipH="false" flipV="false" rot="0">
            <a:off x="3340216" y="2076089"/>
            <a:ext cx="11553237" cy="11553237"/>
          </a:xfrm>
          <a:custGeom>
            <a:avLst/>
            <a:gdLst/>
            <a:ahLst/>
            <a:cxnLst/>
            <a:rect r="r" b="b" t="t" l="l"/>
            <a:pathLst>
              <a:path h="11553237" w="11553237">
                <a:moveTo>
                  <a:pt x="0" y="0"/>
                </a:moveTo>
                <a:lnTo>
                  <a:pt x="11553237" y="0"/>
                </a:lnTo>
                <a:lnTo>
                  <a:pt x="11553237" y="11553237"/>
                </a:lnTo>
                <a:lnTo>
                  <a:pt x="0" y="115532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1449114" y="6435106"/>
            <a:ext cx="1658493" cy="1656397"/>
            <a:chOff x="0" y="0"/>
            <a:chExt cx="2211324" cy="2208529"/>
          </a:xfrm>
        </p:grpSpPr>
        <p:sp>
          <p:nvSpPr>
            <p:cNvPr name="Freeform 14" id="14"/>
            <p:cNvSpPr/>
            <p:nvPr/>
          </p:nvSpPr>
          <p:spPr>
            <a:xfrm flipH="false" flipV="false" rot="0">
              <a:off x="0" y="0"/>
              <a:ext cx="2211324" cy="2208530"/>
            </a:xfrm>
            <a:custGeom>
              <a:avLst/>
              <a:gdLst/>
              <a:ahLst/>
              <a:cxnLst/>
              <a:rect r="r" b="b" t="t" l="l"/>
              <a:pathLst>
                <a:path h="2208530" w="2211324">
                  <a:moveTo>
                    <a:pt x="0" y="0"/>
                  </a:moveTo>
                  <a:lnTo>
                    <a:pt x="2211324" y="0"/>
                  </a:lnTo>
                  <a:lnTo>
                    <a:pt x="2211324" y="2208530"/>
                  </a:lnTo>
                  <a:lnTo>
                    <a:pt x="0" y="2208530"/>
                  </a:lnTo>
                  <a:lnTo>
                    <a:pt x="0" y="0"/>
                  </a:lnTo>
                  <a:close/>
                </a:path>
              </a:pathLst>
            </a:custGeom>
            <a:blipFill>
              <a:blip r:embed="rId8"/>
              <a:stretch>
                <a:fillRect l="0" t="-31" r="0" b="-31"/>
              </a:stretch>
            </a:blipFill>
          </p:spPr>
        </p:sp>
      </p:grpSp>
      <p:sp>
        <p:nvSpPr>
          <p:cNvPr name="Freeform 15" id="15"/>
          <p:cNvSpPr/>
          <p:nvPr/>
        </p:nvSpPr>
        <p:spPr>
          <a:xfrm flipH="false" flipV="false" rot="0">
            <a:off x="1410448" y="6368821"/>
            <a:ext cx="1634041" cy="1634041"/>
          </a:xfrm>
          <a:custGeom>
            <a:avLst/>
            <a:gdLst/>
            <a:ahLst/>
            <a:cxnLst/>
            <a:rect r="r" b="b" t="t" l="l"/>
            <a:pathLst>
              <a:path h="1634041" w="1634041">
                <a:moveTo>
                  <a:pt x="0" y="0"/>
                </a:moveTo>
                <a:lnTo>
                  <a:pt x="1634041" y="0"/>
                </a:lnTo>
                <a:lnTo>
                  <a:pt x="1634041" y="1634041"/>
                </a:lnTo>
                <a:lnTo>
                  <a:pt x="0" y="16340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true" flipV="false" rot="0">
            <a:off x="2059083" y="6934100"/>
            <a:ext cx="336771" cy="503483"/>
          </a:xfrm>
          <a:custGeom>
            <a:avLst/>
            <a:gdLst/>
            <a:ahLst/>
            <a:cxnLst/>
            <a:rect r="r" b="b" t="t" l="l"/>
            <a:pathLst>
              <a:path h="503483" w="336771">
                <a:moveTo>
                  <a:pt x="336771" y="0"/>
                </a:moveTo>
                <a:lnTo>
                  <a:pt x="0" y="0"/>
                </a:lnTo>
                <a:lnTo>
                  <a:pt x="0" y="503483"/>
                </a:lnTo>
                <a:lnTo>
                  <a:pt x="336771" y="503483"/>
                </a:lnTo>
                <a:lnTo>
                  <a:pt x="336771" y="0"/>
                </a:lnTo>
                <a:close/>
              </a:path>
            </a:pathLst>
          </a:custGeom>
          <a:blipFill>
            <a:blip r:embed="rId13">
              <a:extLst>
                <a:ext uri="{96DAC541-7B7A-43D3-8B79-37D633B846F1}">
                  <asvg:svgBlip xmlns:asvg="http://schemas.microsoft.com/office/drawing/2016/SVG/main" r:embed="rId14"/>
                </a:ext>
              </a:extLst>
            </a:blip>
            <a:stretch>
              <a:fillRect l="-774" t="0" r="-774" b="0"/>
            </a:stretch>
          </a:blipFill>
        </p:spPr>
      </p:sp>
      <p:grpSp>
        <p:nvGrpSpPr>
          <p:cNvPr name="Group 17" id="17"/>
          <p:cNvGrpSpPr/>
          <p:nvPr/>
        </p:nvGrpSpPr>
        <p:grpSpPr>
          <a:xfrm rot="0">
            <a:off x="15164756" y="6435106"/>
            <a:ext cx="1658493" cy="1656397"/>
            <a:chOff x="0" y="0"/>
            <a:chExt cx="2211324" cy="2208529"/>
          </a:xfrm>
        </p:grpSpPr>
        <p:sp>
          <p:nvSpPr>
            <p:cNvPr name="Freeform 18" id="18"/>
            <p:cNvSpPr/>
            <p:nvPr/>
          </p:nvSpPr>
          <p:spPr>
            <a:xfrm flipH="false" flipV="false" rot="0">
              <a:off x="0" y="0"/>
              <a:ext cx="2211324" cy="2208530"/>
            </a:xfrm>
            <a:custGeom>
              <a:avLst/>
              <a:gdLst/>
              <a:ahLst/>
              <a:cxnLst/>
              <a:rect r="r" b="b" t="t" l="l"/>
              <a:pathLst>
                <a:path h="2208530" w="2211324">
                  <a:moveTo>
                    <a:pt x="0" y="0"/>
                  </a:moveTo>
                  <a:lnTo>
                    <a:pt x="2211324" y="0"/>
                  </a:lnTo>
                  <a:lnTo>
                    <a:pt x="2211324" y="2208530"/>
                  </a:lnTo>
                  <a:lnTo>
                    <a:pt x="0" y="2208530"/>
                  </a:lnTo>
                  <a:lnTo>
                    <a:pt x="0" y="0"/>
                  </a:lnTo>
                  <a:close/>
                </a:path>
              </a:pathLst>
            </a:custGeom>
            <a:blipFill>
              <a:blip r:embed="rId8"/>
              <a:stretch>
                <a:fillRect l="0" t="-31" r="0" b="-31"/>
              </a:stretch>
            </a:blipFill>
          </p:spPr>
        </p:sp>
      </p:grpSp>
      <p:sp>
        <p:nvSpPr>
          <p:cNvPr name="Freeform 19" id="19"/>
          <p:cNvSpPr/>
          <p:nvPr/>
        </p:nvSpPr>
        <p:spPr>
          <a:xfrm flipH="false" flipV="false" rot="0">
            <a:off x="15126089" y="6368821"/>
            <a:ext cx="1634041" cy="1634041"/>
          </a:xfrm>
          <a:custGeom>
            <a:avLst/>
            <a:gdLst/>
            <a:ahLst/>
            <a:cxnLst/>
            <a:rect r="r" b="b" t="t" l="l"/>
            <a:pathLst>
              <a:path h="1634041" w="1634041">
                <a:moveTo>
                  <a:pt x="0" y="0"/>
                </a:moveTo>
                <a:lnTo>
                  <a:pt x="1634041" y="0"/>
                </a:lnTo>
                <a:lnTo>
                  <a:pt x="1634041" y="1634041"/>
                </a:lnTo>
                <a:lnTo>
                  <a:pt x="0" y="16340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0">
            <a:off x="15774724" y="693410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13">
              <a:extLst>
                <a:ext uri="{96DAC541-7B7A-43D3-8B79-37D633B846F1}">
                  <asvg:svgBlip xmlns:asvg="http://schemas.microsoft.com/office/drawing/2016/SVG/main" r:embed="rId14"/>
                </a:ext>
              </a:extLst>
            </a:blip>
            <a:stretch>
              <a:fillRect l="-774" t="0" r="-774" b="0"/>
            </a:stretch>
          </a:blipFill>
        </p:spPr>
      </p:sp>
      <p:sp>
        <p:nvSpPr>
          <p:cNvPr name="TextBox 21" id="21"/>
          <p:cNvSpPr txBox="true"/>
          <p:nvPr/>
        </p:nvSpPr>
        <p:spPr>
          <a:xfrm rot="0">
            <a:off x="5955480" y="3519294"/>
            <a:ext cx="6322709" cy="3431919"/>
          </a:xfrm>
          <a:prstGeom prst="rect">
            <a:avLst/>
          </a:prstGeom>
        </p:spPr>
        <p:txBody>
          <a:bodyPr anchor="t" rtlCol="false" tIns="0" lIns="0" bIns="0" rIns="0">
            <a:spAutoFit/>
          </a:bodyPr>
          <a:lstStyle/>
          <a:p>
            <a:pPr algn="ctr">
              <a:lnSpc>
                <a:spcPts val="11950"/>
              </a:lnSpc>
            </a:pPr>
            <a:r>
              <a:rPr lang="en-US" sz="11602" b="true">
                <a:solidFill>
                  <a:srgbClr val="3A6AD6"/>
                </a:solidFill>
                <a:latin typeface="Times New Roman Bold"/>
                <a:ea typeface="Times New Roman Bold"/>
                <a:cs typeface="Times New Roman Bold"/>
                <a:sym typeface="Times New Roman Bold"/>
              </a:rPr>
              <a:t>Thank</a:t>
            </a:r>
          </a:p>
          <a:p>
            <a:pPr algn="ctr">
              <a:lnSpc>
                <a:spcPts val="11950"/>
              </a:lnSpc>
            </a:pPr>
            <a:r>
              <a:rPr lang="en-US" sz="11602" b="true">
                <a:solidFill>
                  <a:srgbClr val="3A6AD6"/>
                </a:solidFill>
                <a:latin typeface="Times New Roman Bold"/>
                <a:ea typeface="Times New Roman Bold"/>
                <a:cs typeface="Times New Roman Bold"/>
                <a:sym typeface="Times New Roman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943" y="2485301"/>
            <a:ext cx="1914716" cy="1328071"/>
            <a:chOff x="0" y="0"/>
            <a:chExt cx="2552955" cy="1770761"/>
          </a:xfrm>
        </p:grpSpPr>
        <p:sp>
          <p:nvSpPr>
            <p:cNvPr name="Freeform 3" id="3"/>
            <p:cNvSpPr/>
            <p:nvPr/>
          </p:nvSpPr>
          <p:spPr>
            <a:xfrm flipH="false" flipV="false" rot="0">
              <a:off x="0" y="0"/>
              <a:ext cx="2552954" cy="1770761"/>
            </a:xfrm>
            <a:custGeom>
              <a:avLst/>
              <a:gdLst/>
              <a:ahLst/>
              <a:cxnLst/>
              <a:rect r="r" b="b" t="t" l="l"/>
              <a:pathLst>
                <a:path h="1770761" w="2552954">
                  <a:moveTo>
                    <a:pt x="0" y="1739392"/>
                  </a:moveTo>
                  <a:lnTo>
                    <a:pt x="2531364" y="0"/>
                  </a:lnTo>
                  <a:lnTo>
                    <a:pt x="2552954" y="31369"/>
                  </a:lnTo>
                  <a:lnTo>
                    <a:pt x="21590" y="1770761"/>
                  </a:lnTo>
                  <a:close/>
                </a:path>
              </a:pathLst>
            </a:custGeom>
            <a:solidFill>
              <a:srgbClr val="F8F8F8"/>
            </a:solidFill>
          </p:spPr>
        </p:sp>
      </p:grpSp>
      <p:grpSp>
        <p:nvGrpSpPr>
          <p:cNvPr name="Group 4" id="4"/>
          <p:cNvGrpSpPr/>
          <p:nvPr/>
        </p:nvGrpSpPr>
        <p:grpSpPr>
          <a:xfrm rot="0">
            <a:off x="8529653" y="4253291"/>
            <a:ext cx="2641092" cy="591598"/>
            <a:chOff x="0" y="0"/>
            <a:chExt cx="3521456" cy="788797"/>
          </a:xfrm>
        </p:grpSpPr>
        <p:sp>
          <p:nvSpPr>
            <p:cNvPr name="Freeform 5" id="5"/>
            <p:cNvSpPr/>
            <p:nvPr/>
          </p:nvSpPr>
          <p:spPr>
            <a:xfrm flipH="false" flipV="false" rot="0">
              <a:off x="0" y="0"/>
              <a:ext cx="3521456" cy="788797"/>
            </a:xfrm>
            <a:custGeom>
              <a:avLst/>
              <a:gdLst/>
              <a:ahLst/>
              <a:cxnLst/>
              <a:rect r="r" b="b" t="t" l="l"/>
              <a:pathLst>
                <a:path h="788797" w="3521456">
                  <a:moveTo>
                    <a:pt x="0" y="751459"/>
                  </a:moveTo>
                  <a:lnTo>
                    <a:pt x="3513455" y="0"/>
                  </a:lnTo>
                  <a:lnTo>
                    <a:pt x="3521456" y="37211"/>
                  </a:lnTo>
                  <a:lnTo>
                    <a:pt x="7874" y="788797"/>
                  </a:lnTo>
                  <a:close/>
                </a:path>
              </a:pathLst>
            </a:custGeom>
            <a:solidFill>
              <a:srgbClr val="F8F8F8"/>
            </a:solidFill>
          </p:spPr>
        </p:sp>
      </p:grpSp>
      <p:sp>
        <p:nvSpPr>
          <p:cNvPr name="Freeform 6" id="6"/>
          <p:cNvSpPr/>
          <p:nvPr/>
        </p:nvSpPr>
        <p:spPr>
          <a:xfrm flipH="false" flipV="false" rot="0">
            <a:off x="1792023" y="1731496"/>
            <a:ext cx="6824008" cy="6824008"/>
          </a:xfrm>
          <a:custGeom>
            <a:avLst/>
            <a:gdLst/>
            <a:ahLst/>
            <a:cxnLst/>
            <a:rect r="r" b="b" t="t" l="l"/>
            <a:pathLst>
              <a:path h="6824008" w="6824008">
                <a:moveTo>
                  <a:pt x="0" y="0"/>
                </a:moveTo>
                <a:lnTo>
                  <a:pt x="6824008" y="0"/>
                </a:lnTo>
                <a:lnTo>
                  <a:pt x="6824008" y="6824008"/>
                </a:lnTo>
                <a:lnTo>
                  <a:pt x="0" y="68240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452411" y="2489522"/>
            <a:ext cx="5862923" cy="5855589"/>
            <a:chOff x="0" y="0"/>
            <a:chExt cx="7817231" cy="7807452"/>
          </a:xfrm>
        </p:grpSpPr>
        <p:sp>
          <p:nvSpPr>
            <p:cNvPr name="Freeform 8" id="8"/>
            <p:cNvSpPr/>
            <p:nvPr/>
          </p:nvSpPr>
          <p:spPr>
            <a:xfrm flipH="false" flipV="false" rot="0">
              <a:off x="0" y="0"/>
              <a:ext cx="7817231" cy="7807452"/>
            </a:xfrm>
            <a:custGeom>
              <a:avLst/>
              <a:gdLst/>
              <a:ahLst/>
              <a:cxnLst/>
              <a:rect r="r" b="b" t="t" l="l"/>
              <a:pathLst>
                <a:path h="7807452" w="7817231">
                  <a:moveTo>
                    <a:pt x="0" y="0"/>
                  </a:moveTo>
                  <a:lnTo>
                    <a:pt x="7817231" y="0"/>
                  </a:lnTo>
                  <a:lnTo>
                    <a:pt x="7817231" y="7807452"/>
                  </a:lnTo>
                  <a:lnTo>
                    <a:pt x="0" y="7807452"/>
                  </a:lnTo>
                  <a:lnTo>
                    <a:pt x="0" y="0"/>
                  </a:lnTo>
                  <a:close/>
                </a:path>
              </a:pathLst>
            </a:custGeom>
            <a:blipFill>
              <a:blip r:embed="rId4"/>
              <a:stretch>
                <a:fillRect l="0" t="-30" r="0" b="-30"/>
              </a:stretch>
            </a:blipFill>
          </p:spPr>
        </p:sp>
      </p:grpSp>
      <p:sp>
        <p:nvSpPr>
          <p:cNvPr name="Freeform 9" id="9"/>
          <p:cNvSpPr/>
          <p:nvPr/>
        </p:nvSpPr>
        <p:spPr>
          <a:xfrm flipH="false" flipV="false" rot="0">
            <a:off x="2315717" y="2255191"/>
            <a:ext cx="5776619" cy="5776619"/>
          </a:xfrm>
          <a:custGeom>
            <a:avLst/>
            <a:gdLst/>
            <a:ahLst/>
            <a:cxnLst/>
            <a:rect r="r" b="b" t="t" l="l"/>
            <a:pathLst>
              <a:path h="5776619" w="5776619">
                <a:moveTo>
                  <a:pt x="0" y="0"/>
                </a:moveTo>
                <a:lnTo>
                  <a:pt x="5776619" y="0"/>
                </a:lnTo>
                <a:lnTo>
                  <a:pt x="5776619" y="5776619"/>
                </a:lnTo>
                <a:lnTo>
                  <a:pt x="0" y="57766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4634643" y="3680624"/>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2825292" y="4749407"/>
            <a:ext cx="5117160" cy="2862542"/>
          </a:xfrm>
          <a:prstGeom prst="rect">
            <a:avLst/>
          </a:prstGeom>
        </p:spPr>
        <p:txBody>
          <a:bodyPr anchor="t" rtlCol="false" tIns="0" lIns="0" bIns="0" rIns="0">
            <a:spAutoFit/>
          </a:bodyPr>
          <a:lstStyle/>
          <a:p>
            <a:pPr algn="ctr">
              <a:lnSpc>
                <a:spcPts val="8272"/>
              </a:lnSpc>
            </a:pPr>
            <a:r>
              <a:rPr lang="en-US" sz="5909" b="true">
                <a:solidFill>
                  <a:srgbClr val="1F2020"/>
                </a:solidFill>
                <a:latin typeface="Times New Roman Bold"/>
                <a:ea typeface="Times New Roman Bold"/>
                <a:cs typeface="Times New Roman Bold"/>
                <a:sym typeface="Times New Roman Bold"/>
              </a:rPr>
              <a:t>Project </a:t>
            </a:r>
          </a:p>
          <a:p>
            <a:pPr algn="ctr">
              <a:lnSpc>
                <a:spcPts val="8272"/>
              </a:lnSpc>
            </a:pPr>
            <a:r>
              <a:rPr lang="en-US" sz="5909" b="true">
                <a:solidFill>
                  <a:srgbClr val="1F2020"/>
                </a:solidFill>
                <a:latin typeface="Times New Roman Bold"/>
                <a:ea typeface="Times New Roman Bold"/>
                <a:cs typeface="Times New Roman Bold"/>
                <a:sym typeface="Times New Roman Bold"/>
              </a:rPr>
              <a:t>Title </a:t>
            </a:r>
          </a:p>
        </p:txBody>
      </p:sp>
      <p:sp>
        <p:nvSpPr>
          <p:cNvPr name="Freeform 12" id="1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9">
              <a:extLst>
                <a:ext uri="{96DAC541-7B7A-43D3-8B79-37D633B846F1}">
                  <asvg:svgBlip xmlns:asvg="http://schemas.microsoft.com/office/drawing/2016/SVG/main" r:embed="rId10"/>
                </a:ext>
              </a:extLst>
            </a:blip>
            <a:stretch>
              <a:fillRect l="0" t="-10" r="0" b="-10"/>
            </a:stretch>
          </a:blipFill>
        </p:spPr>
      </p:sp>
      <p:sp>
        <p:nvSpPr>
          <p:cNvPr name="TextBox 13" id="13"/>
          <p:cNvSpPr txBox="true"/>
          <p:nvPr/>
        </p:nvSpPr>
        <p:spPr>
          <a:xfrm rot="0">
            <a:off x="10212600" y="1995211"/>
            <a:ext cx="5809535" cy="3279115"/>
          </a:xfrm>
          <a:prstGeom prst="rect">
            <a:avLst/>
          </a:prstGeom>
        </p:spPr>
        <p:txBody>
          <a:bodyPr anchor="t" rtlCol="false" tIns="0" lIns="0" bIns="0" rIns="0">
            <a:spAutoFit/>
          </a:bodyPr>
          <a:lstStyle/>
          <a:p>
            <a:pPr algn="ctr">
              <a:lnSpc>
                <a:spcPts val="12471"/>
              </a:lnSpc>
            </a:pPr>
            <a:r>
              <a:rPr lang="en-US" sz="8909" b="true">
                <a:solidFill>
                  <a:srgbClr val="000000"/>
                </a:solidFill>
                <a:latin typeface="Times New Roman Bold"/>
                <a:ea typeface="Times New Roman Bold"/>
                <a:cs typeface="Times New Roman Bold"/>
                <a:sym typeface="Times New Roman Bold"/>
              </a:rPr>
              <a:t>HariHaran </a:t>
            </a:r>
          </a:p>
          <a:p>
            <a:pPr algn="ctr">
              <a:lnSpc>
                <a:spcPts val="12471"/>
              </a:lnSpc>
            </a:pPr>
            <a:r>
              <a:rPr lang="en-US" sz="8909" b="true">
                <a:solidFill>
                  <a:srgbClr val="000000"/>
                </a:solidFill>
                <a:latin typeface="Times New Roman Bold"/>
                <a:ea typeface="Times New Roman Bold"/>
                <a:cs typeface="Times New Roman Bold"/>
                <a:sym typeface="Times New Roman Bold"/>
              </a:rPr>
              <a:t>Portfolio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10" r="0" b="-10"/>
            </a:stretch>
          </a:blipFill>
        </p:spPr>
      </p:sp>
      <p:sp>
        <p:nvSpPr>
          <p:cNvPr name="Freeform 3" id="3"/>
          <p:cNvSpPr/>
          <p:nvPr/>
        </p:nvSpPr>
        <p:spPr>
          <a:xfrm flipH="false" flipV="false" rot="0">
            <a:off x="2453188" y="1657593"/>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252" r="0" b="-252"/>
            </a:stretch>
          </a:blipFill>
        </p:spPr>
      </p:sp>
      <p:grpSp>
        <p:nvGrpSpPr>
          <p:cNvPr name="Group 4" id="4"/>
          <p:cNvGrpSpPr/>
          <p:nvPr/>
        </p:nvGrpSpPr>
        <p:grpSpPr>
          <a:xfrm rot="0">
            <a:off x="6204710" y="2090911"/>
            <a:ext cx="1026700" cy="1025462"/>
            <a:chOff x="0" y="0"/>
            <a:chExt cx="1368933" cy="1367283"/>
          </a:xfrm>
        </p:grpSpPr>
        <p:sp>
          <p:nvSpPr>
            <p:cNvPr name="Freeform 5" id="5"/>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28" r="0" b="-28"/>
              </a:stretch>
            </a:blipFill>
          </p:spPr>
        </p:sp>
      </p:grpSp>
      <p:sp>
        <p:nvSpPr>
          <p:cNvPr name="Freeform 6" id="6"/>
          <p:cNvSpPr/>
          <p:nvPr/>
        </p:nvSpPr>
        <p:spPr>
          <a:xfrm flipH="false" flipV="false" rot="0">
            <a:off x="6204710" y="1994759"/>
            <a:ext cx="1011607" cy="1011607"/>
          </a:xfrm>
          <a:custGeom>
            <a:avLst/>
            <a:gdLst/>
            <a:ahLst/>
            <a:cxnLst/>
            <a:rect r="r" b="b" t="t" l="l"/>
            <a:pathLst>
              <a:path h="1011607" w="1011607">
                <a:moveTo>
                  <a:pt x="0" y="0"/>
                </a:moveTo>
                <a:lnTo>
                  <a:pt x="1011607" y="0"/>
                </a:lnTo>
                <a:lnTo>
                  <a:pt x="1011607" y="1011607"/>
                </a:lnTo>
                <a:lnTo>
                  <a:pt x="0" y="10116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453188" y="2038107"/>
            <a:ext cx="3684071" cy="457588"/>
          </a:xfrm>
          <a:prstGeom prst="rect">
            <a:avLst/>
          </a:prstGeom>
        </p:spPr>
        <p:txBody>
          <a:bodyPr anchor="t" rtlCol="false" tIns="0" lIns="0" bIns="0" rIns="0">
            <a:spAutoFit/>
          </a:bodyPr>
          <a:lstStyle/>
          <a:p>
            <a:pPr algn="r">
              <a:lnSpc>
                <a:spcPts val="3655"/>
              </a:lnSpc>
            </a:pPr>
            <a:r>
              <a:rPr lang="en-US" sz="2611">
                <a:solidFill>
                  <a:srgbClr val="3B3B3B"/>
                </a:solidFill>
                <a:latin typeface="Poppins"/>
                <a:ea typeface="Poppins"/>
                <a:cs typeface="Poppins"/>
                <a:sym typeface="Poppins"/>
              </a:rPr>
              <a:t>problem statement </a:t>
            </a:r>
          </a:p>
        </p:txBody>
      </p:sp>
      <p:sp>
        <p:nvSpPr>
          <p:cNvPr name="Freeform 8" id="8"/>
          <p:cNvSpPr/>
          <p:nvPr/>
        </p:nvSpPr>
        <p:spPr>
          <a:xfrm flipH="false" flipV="false" rot="0">
            <a:off x="2409860" y="5218603"/>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252" r="0" b="-252"/>
            </a:stretch>
          </a:blipFill>
        </p:spPr>
      </p:sp>
      <p:grpSp>
        <p:nvGrpSpPr>
          <p:cNvPr name="Group 9" id="9"/>
          <p:cNvGrpSpPr/>
          <p:nvPr/>
        </p:nvGrpSpPr>
        <p:grpSpPr>
          <a:xfrm rot="0">
            <a:off x="6204710" y="5561106"/>
            <a:ext cx="1026700" cy="1025461"/>
            <a:chOff x="0" y="0"/>
            <a:chExt cx="1368933" cy="1367281"/>
          </a:xfrm>
        </p:grpSpPr>
        <p:sp>
          <p:nvSpPr>
            <p:cNvPr name="Freeform 10" id="10"/>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28" r="0" b="-28"/>
              </a:stretch>
            </a:blipFill>
          </p:spPr>
        </p:sp>
      </p:grpSp>
      <p:sp>
        <p:nvSpPr>
          <p:cNvPr name="Freeform 11" id="11"/>
          <p:cNvSpPr/>
          <p:nvPr/>
        </p:nvSpPr>
        <p:spPr>
          <a:xfrm flipH="false" flipV="false" rot="0">
            <a:off x="4928495" y="3754745"/>
            <a:ext cx="1011607" cy="1011607"/>
          </a:xfrm>
          <a:custGeom>
            <a:avLst/>
            <a:gdLst/>
            <a:ahLst/>
            <a:cxnLst/>
            <a:rect r="r" b="b" t="t" l="l"/>
            <a:pathLst>
              <a:path h="1011607" w="1011607">
                <a:moveTo>
                  <a:pt x="0" y="0"/>
                </a:moveTo>
                <a:lnTo>
                  <a:pt x="1011607" y="0"/>
                </a:lnTo>
                <a:lnTo>
                  <a:pt x="1011607" y="1011607"/>
                </a:lnTo>
                <a:lnTo>
                  <a:pt x="0" y="10116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2731782" y="5585886"/>
            <a:ext cx="3448990" cy="671328"/>
          </a:xfrm>
          <a:prstGeom prst="rect">
            <a:avLst/>
          </a:prstGeom>
        </p:spPr>
        <p:txBody>
          <a:bodyPr anchor="t" rtlCol="false" tIns="0" lIns="0" bIns="0" rIns="0">
            <a:spAutoFit/>
          </a:bodyPr>
          <a:lstStyle/>
          <a:p>
            <a:pPr algn="r">
              <a:lnSpc>
                <a:spcPts val="3420"/>
              </a:lnSpc>
            </a:pPr>
            <a:r>
              <a:rPr lang="en-US" sz="2444">
                <a:solidFill>
                  <a:srgbClr val="3B3B3B"/>
                </a:solidFill>
                <a:latin typeface="Poppins"/>
                <a:ea typeface="Poppins"/>
                <a:cs typeface="Poppins"/>
                <a:sym typeface="Poppins"/>
              </a:rPr>
              <a:t>End Users </a:t>
            </a:r>
          </a:p>
        </p:txBody>
      </p:sp>
      <p:sp>
        <p:nvSpPr>
          <p:cNvPr name="Freeform 13" id="13"/>
          <p:cNvSpPr/>
          <p:nvPr/>
        </p:nvSpPr>
        <p:spPr>
          <a:xfrm flipH="false" flipV="false" rot="0">
            <a:off x="2409860" y="7272277"/>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252" r="0" b="-252"/>
            </a:stretch>
          </a:blipFill>
        </p:spPr>
      </p:sp>
      <p:grpSp>
        <p:nvGrpSpPr>
          <p:cNvPr name="Group 14" id="14"/>
          <p:cNvGrpSpPr/>
          <p:nvPr/>
        </p:nvGrpSpPr>
        <p:grpSpPr>
          <a:xfrm rot="0">
            <a:off x="6204710" y="7614780"/>
            <a:ext cx="1026700" cy="1025461"/>
            <a:chOff x="0" y="0"/>
            <a:chExt cx="1368933" cy="1367281"/>
          </a:xfrm>
        </p:grpSpPr>
        <p:sp>
          <p:nvSpPr>
            <p:cNvPr name="Freeform 15" id="15"/>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28" r="0" b="-28"/>
              </a:stretch>
            </a:blipFill>
          </p:spPr>
        </p:sp>
      </p:grpSp>
      <p:sp>
        <p:nvSpPr>
          <p:cNvPr name="Freeform 16" id="16"/>
          <p:cNvSpPr/>
          <p:nvPr/>
        </p:nvSpPr>
        <p:spPr>
          <a:xfrm flipH="false" flipV="false" rot="0">
            <a:off x="6180772" y="7573744"/>
            <a:ext cx="1011607" cy="1011607"/>
          </a:xfrm>
          <a:custGeom>
            <a:avLst/>
            <a:gdLst/>
            <a:ahLst/>
            <a:cxnLst/>
            <a:rect r="r" b="b" t="t" l="l"/>
            <a:pathLst>
              <a:path h="1011607" w="1011607">
                <a:moveTo>
                  <a:pt x="0" y="0"/>
                </a:moveTo>
                <a:lnTo>
                  <a:pt x="1011607" y="0"/>
                </a:lnTo>
                <a:lnTo>
                  <a:pt x="1011607" y="1011607"/>
                </a:lnTo>
                <a:lnTo>
                  <a:pt x="0" y="10116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2330979" y="7383940"/>
            <a:ext cx="3806280" cy="1182325"/>
          </a:xfrm>
          <a:prstGeom prst="rect">
            <a:avLst/>
          </a:prstGeom>
        </p:spPr>
        <p:txBody>
          <a:bodyPr anchor="t" rtlCol="false" tIns="0" lIns="0" bIns="0" rIns="0">
            <a:spAutoFit/>
          </a:bodyPr>
          <a:lstStyle/>
          <a:p>
            <a:pPr algn="r">
              <a:lnSpc>
                <a:spcPts val="3777"/>
              </a:lnSpc>
            </a:pPr>
            <a:r>
              <a:rPr lang="en-US" sz="2696">
                <a:solidFill>
                  <a:srgbClr val="3B3B3B"/>
                </a:solidFill>
                <a:latin typeface="Poppins"/>
                <a:ea typeface="Poppins"/>
                <a:cs typeface="Poppins"/>
                <a:sym typeface="Poppins"/>
              </a:rPr>
              <a:t>Tools and Technologies </a:t>
            </a:r>
          </a:p>
        </p:txBody>
      </p:sp>
      <p:sp>
        <p:nvSpPr>
          <p:cNvPr name="Freeform 18" id="18"/>
          <p:cNvSpPr/>
          <p:nvPr/>
        </p:nvSpPr>
        <p:spPr>
          <a:xfrm flipH="false" flipV="false" rot="0">
            <a:off x="10927526" y="3164929"/>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252" r="0" b="-252"/>
            </a:stretch>
          </a:blipFill>
        </p:spPr>
      </p:sp>
      <p:grpSp>
        <p:nvGrpSpPr>
          <p:cNvPr name="Group 19" id="19"/>
          <p:cNvGrpSpPr/>
          <p:nvPr/>
        </p:nvGrpSpPr>
        <p:grpSpPr>
          <a:xfrm rot="0">
            <a:off x="11100568" y="3507432"/>
            <a:ext cx="1026700" cy="1025461"/>
            <a:chOff x="0" y="0"/>
            <a:chExt cx="1368933" cy="1367281"/>
          </a:xfrm>
        </p:grpSpPr>
        <p:sp>
          <p:nvSpPr>
            <p:cNvPr name="Freeform 20" id="20"/>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28" r="0" b="-28"/>
              </a:stretch>
            </a:blipFill>
          </p:spPr>
        </p:sp>
      </p:grpSp>
      <p:sp>
        <p:nvSpPr>
          <p:cNvPr name="Freeform 21" id="21"/>
          <p:cNvSpPr/>
          <p:nvPr/>
        </p:nvSpPr>
        <p:spPr>
          <a:xfrm flipH="false" flipV="false" rot="0">
            <a:off x="11108129" y="3394974"/>
            <a:ext cx="1019168" cy="1019168"/>
          </a:xfrm>
          <a:custGeom>
            <a:avLst/>
            <a:gdLst/>
            <a:ahLst/>
            <a:cxnLst/>
            <a:rect r="r" b="b" t="t" l="l"/>
            <a:pathLst>
              <a:path h="1019168" w="1019168">
                <a:moveTo>
                  <a:pt x="0" y="0"/>
                </a:moveTo>
                <a:lnTo>
                  <a:pt x="1019168" y="0"/>
                </a:lnTo>
                <a:lnTo>
                  <a:pt x="1019168" y="1019168"/>
                </a:lnTo>
                <a:lnTo>
                  <a:pt x="0" y="10191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2" id="22"/>
          <p:cNvSpPr txBox="true"/>
          <p:nvPr/>
        </p:nvSpPr>
        <p:spPr>
          <a:xfrm rot="0">
            <a:off x="12305314" y="3228437"/>
            <a:ext cx="3448990" cy="1100629"/>
          </a:xfrm>
          <a:prstGeom prst="rect">
            <a:avLst/>
          </a:prstGeom>
        </p:spPr>
        <p:txBody>
          <a:bodyPr anchor="t" rtlCol="false" tIns="0" lIns="0" bIns="0" rIns="0">
            <a:spAutoFit/>
          </a:bodyPr>
          <a:lstStyle/>
          <a:p>
            <a:pPr algn="l">
              <a:lnSpc>
                <a:spcPts val="3420"/>
              </a:lnSpc>
            </a:pPr>
            <a:r>
              <a:rPr lang="en-US" sz="2444">
                <a:solidFill>
                  <a:srgbClr val="3B3B3B"/>
                </a:solidFill>
                <a:latin typeface="Poppins"/>
                <a:ea typeface="Poppins"/>
                <a:cs typeface="Poppins"/>
                <a:sym typeface="Poppins"/>
              </a:rPr>
              <a:t>Features and Functionality </a:t>
            </a:r>
          </a:p>
        </p:txBody>
      </p:sp>
      <p:sp>
        <p:nvSpPr>
          <p:cNvPr name="Freeform 23" id="23"/>
          <p:cNvSpPr/>
          <p:nvPr/>
        </p:nvSpPr>
        <p:spPr>
          <a:xfrm flipH="false" flipV="false" rot="0">
            <a:off x="10927526" y="5218603"/>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252" r="0" b="-252"/>
            </a:stretch>
          </a:blipFill>
        </p:spPr>
      </p:sp>
      <p:grpSp>
        <p:nvGrpSpPr>
          <p:cNvPr name="Group 24" id="24"/>
          <p:cNvGrpSpPr/>
          <p:nvPr/>
        </p:nvGrpSpPr>
        <p:grpSpPr>
          <a:xfrm rot="0">
            <a:off x="11100568" y="5561106"/>
            <a:ext cx="1026700" cy="1025461"/>
            <a:chOff x="0" y="0"/>
            <a:chExt cx="1368933" cy="1367281"/>
          </a:xfrm>
        </p:grpSpPr>
        <p:sp>
          <p:nvSpPr>
            <p:cNvPr name="Freeform 25" id="25"/>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28" r="0" b="-28"/>
              </a:stretch>
            </a:blipFill>
          </p:spPr>
        </p:sp>
      </p:grpSp>
      <p:sp>
        <p:nvSpPr>
          <p:cNvPr name="Freeform 26" id="26"/>
          <p:cNvSpPr/>
          <p:nvPr/>
        </p:nvSpPr>
        <p:spPr>
          <a:xfrm flipH="false" flipV="false" rot="0">
            <a:off x="11076630" y="5520070"/>
            <a:ext cx="1011607" cy="1011607"/>
          </a:xfrm>
          <a:custGeom>
            <a:avLst/>
            <a:gdLst/>
            <a:ahLst/>
            <a:cxnLst/>
            <a:rect r="r" b="b" t="t" l="l"/>
            <a:pathLst>
              <a:path h="1011607" w="1011607">
                <a:moveTo>
                  <a:pt x="0" y="0"/>
                </a:moveTo>
                <a:lnTo>
                  <a:pt x="1011607" y="0"/>
                </a:lnTo>
                <a:lnTo>
                  <a:pt x="1011607" y="1011607"/>
                </a:lnTo>
                <a:lnTo>
                  <a:pt x="0" y="10116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7" id="27"/>
          <p:cNvSpPr txBox="true"/>
          <p:nvPr/>
        </p:nvSpPr>
        <p:spPr>
          <a:xfrm rot="0">
            <a:off x="12238639" y="5585596"/>
            <a:ext cx="3448990" cy="671666"/>
          </a:xfrm>
          <a:prstGeom prst="rect">
            <a:avLst/>
          </a:prstGeom>
        </p:spPr>
        <p:txBody>
          <a:bodyPr anchor="t" rtlCol="false" tIns="0" lIns="0" bIns="0" rIns="0">
            <a:spAutoFit/>
          </a:bodyPr>
          <a:lstStyle/>
          <a:p>
            <a:pPr algn="l">
              <a:lnSpc>
                <a:spcPts val="3420"/>
              </a:lnSpc>
            </a:pPr>
            <a:r>
              <a:rPr lang="en-US" sz="2444">
                <a:solidFill>
                  <a:srgbClr val="3B3B3B"/>
                </a:solidFill>
                <a:latin typeface="Poppins"/>
                <a:ea typeface="Poppins"/>
                <a:cs typeface="Poppins"/>
                <a:sym typeface="Poppins"/>
              </a:rPr>
              <a:t>Result and screenshot </a:t>
            </a:r>
          </a:p>
        </p:txBody>
      </p:sp>
      <p:sp>
        <p:nvSpPr>
          <p:cNvPr name="Freeform 28" id="28"/>
          <p:cNvSpPr/>
          <p:nvPr/>
        </p:nvSpPr>
        <p:spPr>
          <a:xfrm flipH="false" flipV="false" rot="0">
            <a:off x="10927526" y="7272277"/>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252" r="0" b="-252"/>
            </a:stretch>
          </a:blipFill>
        </p:spPr>
      </p:sp>
      <p:grpSp>
        <p:nvGrpSpPr>
          <p:cNvPr name="Group 29" id="29"/>
          <p:cNvGrpSpPr/>
          <p:nvPr/>
        </p:nvGrpSpPr>
        <p:grpSpPr>
          <a:xfrm rot="0">
            <a:off x="11100568" y="7614780"/>
            <a:ext cx="1026700" cy="1025461"/>
            <a:chOff x="0" y="0"/>
            <a:chExt cx="1368933" cy="1367281"/>
          </a:xfrm>
        </p:grpSpPr>
        <p:sp>
          <p:nvSpPr>
            <p:cNvPr name="Freeform 30" id="30"/>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28" r="0" b="-28"/>
              </a:stretch>
            </a:blipFill>
          </p:spPr>
        </p:sp>
      </p:grpSp>
      <p:sp>
        <p:nvSpPr>
          <p:cNvPr name="Freeform 31" id="31"/>
          <p:cNvSpPr/>
          <p:nvPr/>
        </p:nvSpPr>
        <p:spPr>
          <a:xfrm flipH="false" flipV="false" rot="0">
            <a:off x="11076630" y="7573744"/>
            <a:ext cx="1011607" cy="1011607"/>
          </a:xfrm>
          <a:custGeom>
            <a:avLst/>
            <a:gdLst/>
            <a:ahLst/>
            <a:cxnLst/>
            <a:rect r="r" b="b" t="t" l="l"/>
            <a:pathLst>
              <a:path h="1011607" w="1011607">
                <a:moveTo>
                  <a:pt x="0" y="0"/>
                </a:moveTo>
                <a:lnTo>
                  <a:pt x="1011607" y="0"/>
                </a:lnTo>
                <a:lnTo>
                  <a:pt x="1011607" y="1011607"/>
                </a:lnTo>
                <a:lnTo>
                  <a:pt x="0" y="10116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2" id="32"/>
          <p:cNvSpPr txBox="true"/>
          <p:nvPr/>
        </p:nvSpPr>
        <p:spPr>
          <a:xfrm rot="0">
            <a:off x="12305314" y="7383940"/>
            <a:ext cx="3448990" cy="1529592"/>
          </a:xfrm>
          <a:prstGeom prst="rect">
            <a:avLst/>
          </a:prstGeom>
        </p:spPr>
        <p:txBody>
          <a:bodyPr anchor="t" rtlCol="false" tIns="0" lIns="0" bIns="0" rIns="0">
            <a:spAutoFit/>
          </a:bodyPr>
          <a:lstStyle/>
          <a:p>
            <a:pPr algn="l">
              <a:lnSpc>
                <a:spcPts val="3420"/>
              </a:lnSpc>
            </a:pPr>
            <a:r>
              <a:rPr lang="en-US" sz="2444">
                <a:solidFill>
                  <a:srgbClr val="3B3B3B"/>
                </a:solidFill>
                <a:latin typeface="Poppins"/>
                <a:ea typeface="Poppins"/>
                <a:cs typeface="Poppins"/>
                <a:sym typeface="Poppins"/>
              </a:rPr>
              <a:t>Conclusion and</a:t>
            </a:r>
          </a:p>
          <a:p>
            <a:pPr algn="l">
              <a:lnSpc>
                <a:spcPts val="3420"/>
              </a:lnSpc>
            </a:pPr>
            <a:r>
              <a:rPr lang="en-US" sz="2444">
                <a:solidFill>
                  <a:srgbClr val="3B3B3B"/>
                </a:solidFill>
                <a:latin typeface="Poppins"/>
                <a:ea typeface="Poppins"/>
                <a:cs typeface="Poppins"/>
                <a:sym typeface="Poppins"/>
              </a:rPr>
              <a:t>GitHub Link</a:t>
            </a:r>
          </a:p>
          <a:p>
            <a:pPr algn="l">
              <a:lnSpc>
                <a:spcPts val="3420"/>
              </a:lnSpc>
            </a:pPr>
          </a:p>
        </p:txBody>
      </p:sp>
      <p:sp>
        <p:nvSpPr>
          <p:cNvPr name="TextBox 33" id="33"/>
          <p:cNvSpPr txBox="true"/>
          <p:nvPr/>
        </p:nvSpPr>
        <p:spPr>
          <a:xfrm rot="0">
            <a:off x="4928495" y="76012"/>
            <a:ext cx="7595905" cy="1417680"/>
          </a:xfrm>
          <a:prstGeom prst="rect">
            <a:avLst/>
          </a:prstGeom>
        </p:spPr>
        <p:txBody>
          <a:bodyPr anchor="t" rtlCol="false" tIns="0" lIns="0" bIns="0" rIns="0">
            <a:spAutoFit/>
          </a:bodyPr>
          <a:lstStyle/>
          <a:p>
            <a:pPr algn="ctr">
              <a:lnSpc>
                <a:spcPts val="6384"/>
              </a:lnSpc>
            </a:pPr>
            <a:r>
              <a:rPr lang="en-US" sz="4559" b="true">
                <a:solidFill>
                  <a:srgbClr val="1F2020"/>
                </a:solidFill>
                <a:latin typeface="Times New Roman Bold"/>
                <a:ea typeface="Times New Roman Bold"/>
                <a:cs typeface="Times New Roman Bold"/>
                <a:sym typeface="Times New Roman Bold"/>
              </a:rPr>
              <a:t>Agenda</a:t>
            </a:r>
          </a:p>
        </p:txBody>
      </p:sp>
      <p:grpSp>
        <p:nvGrpSpPr>
          <p:cNvPr name="Group 34" id="34"/>
          <p:cNvGrpSpPr/>
          <p:nvPr/>
        </p:nvGrpSpPr>
        <p:grpSpPr>
          <a:xfrm rot="0">
            <a:off x="7766528" y="3973093"/>
            <a:ext cx="2754916" cy="28575"/>
            <a:chOff x="0" y="0"/>
            <a:chExt cx="3673221" cy="38100"/>
          </a:xfrm>
        </p:grpSpPr>
        <p:sp>
          <p:nvSpPr>
            <p:cNvPr name="Freeform 35" id="35"/>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36" id="36"/>
          <p:cNvGrpSpPr/>
          <p:nvPr/>
        </p:nvGrpSpPr>
        <p:grpSpPr>
          <a:xfrm rot="0">
            <a:off x="7766528" y="6026766"/>
            <a:ext cx="2754916" cy="28575"/>
            <a:chOff x="0" y="0"/>
            <a:chExt cx="3673221" cy="38100"/>
          </a:xfrm>
        </p:grpSpPr>
        <p:sp>
          <p:nvSpPr>
            <p:cNvPr name="Freeform 37" id="37"/>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38" id="38"/>
          <p:cNvGrpSpPr/>
          <p:nvPr/>
        </p:nvGrpSpPr>
        <p:grpSpPr>
          <a:xfrm rot="0">
            <a:off x="7766528" y="8080441"/>
            <a:ext cx="2754916" cy="28575"/>
            <a:chOff x="0" y="0"/>
            <a:chExt cx="3673221" cy="38100"/>
          </a:xfrm>
        </p:grpSpPr>
        <p:sp>
          <p:nvSpPr>
            <p:cNvPr name="Freeform 39" id="39"/>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40" id="40"/>
          <p:cNvSpPr/>
          <p:nvPr/>
        </p:nvSpPr>
        <p:spPr>
          <a:xfrm flipH="false" flipV="false" rot="0">
            <a:off x="7657357" y="2318818"/>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1" id="41"/>
          <p:cNvSpPr/>
          <p:nvPr/>
        </p:nvSpPr>
        <p:spPr>
          <a:xfrm flipH="false" flipV="false" rot="0">
            <a:off x="10412301" y="3878209"/>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2" id="42"/>
          <p:cNvSpPr/>
          <p:nvPr/>
        </p:nvSpPr>
        <p:spPr>
          <a:xfrm flipH="false" flipV="false" rot="0">
            <a:off x="7657357" y="5931883"/>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3" id="43"/>
          <p:cNvSpPr/>
          <p:nvPr/>
        </p:nvSpPr>
        <p:spPr>
          <a:xfrm flipH="false" flipV="false" rot="0">
            <a:off x="10412301" y="5931883"/>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4" id="44"/>
          <p:cNvSpPr/>
          <p:nvPr/>
        </p:nvSpPr>
        <p:spPr>
          <a:xfrm flipH="false" flipV="false" rot="0">
            <a:off x="7657357" y="7985557"/>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5" id="45"/>
          <p:cNvSpPr/>
          <p:nvPr/>
        </p:nvSpPr>
        <p:spPr>
          <a:xfrm flipH="false" flipV="false" rot="0">
            <a:off x="10412301" y="7985557"/>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46" id="46"/>
          <p:cNvGrpSpPr/>
          <p:nvPr/>
        </p:nvGrpSpPr>
        <p:grpSpPr>
          <a:xfrm rot="0">
            <a:off x="9129712" y="4001668"/>
            <a:ext cx="28575" cy="6555296"/>
            <a:chOff x="0" y="0"/>
            <a:chExt cx="38100" cy="8740395"/>
          </a:xfrm>
        </p:grpSpPr>
        <p:sp>
          <p:nvSpPr>
            <p:cNvPr name="Freeform 47" id="47"/>
            <p:cNvSpPr/>
            <p:nvPr/>
          </p:nvSpPr>
          <p:spPr>
            <a:xfrm flipH="false" flipV="false" rot="0">
              <a:off x="0" y="0"/>
              <a:ext cx="38100" cy="8740394"/>
            </a:xfrm>
            <a:custGeom>
              <a:avLst/>
              <a:gdLst/>
              <a:ahLst/>
              <a:cxnLst/>
              <a:rect r="r" b="b" t="t" l="l"/>
              <a:pathLst>
                <a:path h="8740394" w="38100">
                  <a:moveTo>
                    <a:pt x="38100" y="0"/>
                  </a:moveTo>
                  <a:lnTo>
                    <a:pt x="38100" y="8740394"/>
                  </a:lnTo>
                  <a:lnTo>
                    <a:pt x="0" y="8740394"/>
                  </a:lnTo>
                  <a:lnTo>
                    <a:pt x="0" y="0"/>
                  </a:lnTo>
                  <a:close/>
                </a:path>
              </a:pathLst>
            </a:custGeom>
            <a:solidFill>
              <a:srgbClr val="F8F8F8"/>
            </a:solidFill>
          </p:spPr>
        </p:sp>
      </p:grpSp>
      <p:sp>
        <p:nvSpPr>
          <p:cNvPr name="Freeform 48" id="48"/>
          <p:cNvSpPr/>
          <p:nvPr/>
        </p:nvSpPr>
        <p:spPr>
          <a:xfrm flipH="false" flipV="false" rot="0">
            <a:off x="6219831" y="5426079"/>
            <a:ext cx="1011607" cy="1011607"/>
          </a:xfrm>
          <a:custGeom>
            <a:avLst/>
            <a:gdLst/>
            <a:ahLst/>
            <a:cxnLst/>
            <a:rect r="r" b="b" t="t" l="l"/>
            <a:pathLst>
              <a:path h="1011607" w="1011607">
                <a:moveTo>
                  <a:pt x="0" y="0"/>
                </a:moveTo>
                <a:lnTo>
                  <a:pt x="1011607" y="0"/>
                </a:lnTo>
                <a:lnTo>
                  <a:pt x="1011607" y="1011607"/>
                </a:lnTo>
                <a:lnTo>
                  <a:pt x="0" y="10116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9" id="49"/>
          <p:cNvSpPr/>
          <p:nvPr/>
        </p:nvSpPr>
        <p:spPr>
          <a:xfrm flipH="false" flipV="false" rot="0">
            <a:off x="2520639" y="3321293"/>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252" r="0" b="-252"/>
            </a:stretch>
          </a:blipFill>
        </p:spPr>
      </p:sp>
      <p:grpSp>
        <p:nvGrpSpPr>
          <p:cNvPr name="Group 50" id="50"/>
          <p:cNvGrpSpPr/>
          <p:nvPr/>
        </p:nvGrpSpPr>
        <p:grpSpPr>
          <a:xfrm rot="0">
            <a:off x="6273074" y="3625418"/>
            <a:ext cx="1026700" cy="1025461"/>
            <a:chOff x="0" y="0"/>
            <a:chExt cx="1368933" cy="1367281"/>
          </a:xfrm>
        </p:grpSpPr>
        <p:sp>
          <p:nvSpPr>
            <p:cNvPr name="Freeform 51" id="51"/>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28" r="0" b="-28"/>
              </a:stretch>
            </a:blipFill>
          </p:spPr>
        </p:sp>
      </p:grpSp>
      <p:sp>
        <p:nvSpPr>
          <p:cNvPr name="Freeform 52" id="52"/>
          <p:cNvSpPr/>
          <p:nvPr/>
        </p:nvSpPr>
        <p:spPr>
          <a:xfrm flipH="false" flipV="false" rot="0">
            <a:off x="6058982" y="3435237"/>
            <a:ext cx="1344818" cy="1344818"/>
          </a:xfrm>
          <a:custGeom>
            <a:avLst/>
            <a:gdLst/>
            <a:ahLst/>
            <a:cxnLst/>
            <a:rect r="r" b="b" t="t" l="l"/>
            <a:pathLst>
              <a:path h="1344818" w="1344818">
                <a:moveTo>
                  <a:pt x="0" y="0"/>
                </a:moveTo>
                <a:lnTo>
                  <a:pt x="1344818" y="0"/>
                </a:lnTo>
                <a:lnTo>
                  <a:pt x="1344818" y="1344818"/>
                </a:lnTo>
                <a:lnTo>
                  <a:pt x="0" y="134481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53" id="53"/>
          <p:cNvSpPr txBox="true"/>
          <p:nvPr/>
        </p:nvSpPr>
        <p:spPr>
          <a:xfrm rot="0">
            <a:off x="3044763" y="3657627"/>
            <a:ext cx="3092496" cy="671439"/>
          </a:xfrm>
          <a:prstGeom prst="rect">
            <a:avLst/>
          </a:prstGeom>
        </p:spPr>
        <p:txBody>
          <a:bodyPr anchor="t" rtlCol="false" tIns="0" lIns="0" bIns="0" rIns="0">
            <a:spAutoFit/>
          </a:bodyPr>
          <a:lstStyle/>
          <a:p>
            <a:pPr algn="ctr">
              <a:lnSpc>
                <a:spcPts val="4103"/>
              </a:lnSpc>
            </a:pPr>
            <a:r>
              <a:rPr lang="en-US" sz="2931">
                <a:solidFill>
                  <a:srgbClr val="000000"/>
                </a:solidFill>
                <a:latin typeface="Canva Sans"/>
                <a:ea typeface="Canva Sans"/>
                <a:cs typeface="Canva Sans"/>
                <a:sym typeface="Canva Sans"/>
              </a:rPr>
              <a:t>Project overview </a:t>
            </a:r>
          </a:p>
        </p:txBody>
      </p:sp>
      <p:sp>
        <p:nvSpPr>
          <p:cNvPr name="TextBox 54" id="54"/>
          <p:cNvSpPr txBox="true"/>
          <p:nvPr/>
        </p:nvSpPr>
        <p:spPr>
          <a:xfrm rot="0">
            <a:off x="6595590" y="1977014"/>
            <a:ext cx="229846" cy="78039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1</a:t>
            </a:r>
          </a:p>
        </p:txBody>
      </p:sp>
      <p:sp>
        <p:nvSpPr>
          <p:cNvPr name="TextBox 55" id="55"/>
          <p:cNvSpPr txBox="true"/>
          <p:nvPr/>
        </p:nvSpPr>
        <p:spPr>
          <a:xfrm rot="0">
            <a:off x="6612887" y="3557528"/>
            <a:ext cx="237009" cy="78039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2</a:t>
            </a:r>
          </a:p>
        </p:txBody>
      </p:sp>
      <p:sp>
        <p:nvSpPr>
          <p:cNvPr name="TextBox 56" id="56"/>
          <p:cNvSpPr txBox="true"/>
          <p:nvPr/>
        </p:nvSpPr>
        <p:spPr>
          <a:xfrm rot="0">
            <a:off x="6585266" y="5418231"/>
            <a:ext cx="250496" cy="78039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3</a:t>
            </a:r>
          </a:p>
        </p:txBody>
      </p:sp>
      <p:sp>
        <p:nvSpPr>
          <p:cNvPr name="TextBox 57" id="57"/>
          <p:cNvSpPr txBox="true"/>
          <p:nvPr/>
        </p:nvSpPr>
        <p:spPr>
          <a:xfrm rot="0">
            <a:off x="6607539" y="7497596"/>
            <a:ext cx="261193" cy="78039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4</a:t>
            </a:r>
          </a:p>
        </p:txBody>
      </p:sp>
      <p:sp>
        <p:nvSpPr>
          <p:cNvPr name="Freeform 58" id="58"/>
          <p:cNvSpPr/>
          <p:nvPr/>
        </p:nvSpPr>
        <p:spPr>
          <a:xfrm flipH="false" flipV="false" rot="0">
            <a:off x="10412301" y="2318818"/>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59" id="59"/>
          <p:cNvSpPr/>
          <p:nvPr/>
        </p:nvSpPr>
        <p:spPr>
          <a:xfrm flipH="false" flipV="false" rot="0">
            <a:off x="10927526" y="1657593"/>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252" r="0" b="-252"/>
            </a:stretch>
          </a:blipFill>
        </p:spPr>
      </p:sp>
      <p:grpSp>
        <p:nvGrpSpPr>
          <p:cNvPr name="Group 60" id="60"/>
          <p:cNvGrpSpPr/>
          <p:nvPr/>
        </p:nvGrpSpPr>
        <p:grpSpPr>
          <a:xfrm rot="0">
            <a:off x="11211911" y="1915266"/>
            <a:ext cx="1026700" cy="1025462"/>
            <a:chOff x="0" y="0"/>
            <a:chExt cx="1368933" cy="1367283"/>
          </a:xfrm>
        </p:grpSpPr>
        <p:sp>
          <p:nvSpPr>
            <p:cNvPr name="Freeform 61" id="61"/>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28" r="0" b="-28"/>
              </a:stretch>
            </a:blipFill>
          </p:spPr>
        </p:sp>
      </p:grpSp>
      <p:sp>
        <p:nvSpPr>
          <p:cNvPr name="Freeform 62" id="62"/>
          <p:cNvSpPr/>
          <p:nvPr/>
        </p:nvSpPr>
        <p:spPr>
          <a:xfrm flipH="false" flipV="false" rot="0">
            <a:off x="11211911" y="1912796"/>
            <a:ext cx="1019168" cy="1019168"/>
          </a:xfrm>
          <a:custGeom>
            <a:avLst/>
            <a:gdLst/>
            <a:ahLst/>
            <a:cxnLst/>
            <a:rect r="r" b="b" t="t" l="l"/>
            <a:pathLst>
              <a:path h="1019168" w="1019168">
                <a:moveTo>
                  <a:pt x="0" y="0"/>
                </a:moveTo>
                <a:lnTo>
                  <a:pt x="1019168" y="0"/>
                </a:lnTo>
                <a:lnTo>
                  <a:pt x="1019168" y="1019168"/>
                </a:lnTo>
                <a:lnTo>
                  <a:pt x="0" y="10191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63" id="63"/>
          <p:cNvSpPr txBox="true"/>
          <p:nvPr/>
        </p:nvSpPr>
        <p:spPr>
          <a:xfrm rot="0">
            <a:off x="12305314" y="1725275"/>
            <a:ext cx="3448990" cy="1100629"/>
          </a:xfrm>
          <a:prstGeom prst="rect">
            <a:avLst/>
          </a:prstGeom>
        </p:spPr>
        <p:txBody>
          <a:bodyPr anchor="t" rtlCol="false" tIns="0" lIns="0" bIns="0" rIns="0">
            <a:spAutoFit/>
          </a:bodyPr>
          <a:lstStyle/>
          <a:p>
            <a:pPr algn="l">
              <a:lnSpc>
                <a:spcPts val="3420"/>
              </a:lnSpc>
            </a:pPr>
            <a:r>
              <a:rPr lang="en-US" sz="2444">
                <a:solidFill>
                  <a:srgbClr val="3B3B3B"/>
                </a:solidFill>
                <a:latin typeface="Poppins"/>
                <a:ea typeface="Poppins"/>
                <a:cs typeface="Poppins"/>
                <a:sym typeface="Poppins"/>
              </a:rPr>
              <a:t>Portfolio design and </a:t>
            </a:r>
          </a:p>
          <a:p>
            <a:pPr algn="l">
              <a:lnSpc>
                <a:spcPts val="3420"/>
              </a:lnSpc>
            </a:pPr>
            <a:r>
              <a:rPr lang="en-US" sz="2444">
                <a:solidFill>
                  <a:srgbClr val="3B3B3B"/>
                </a:solidFill>
                <a:latin typeface="Poppins"/>
                <a:ea typeface="Poppins"/>
                <a:cs typeface="Poppins"/>
                <a:sym typeface="Poppins"/>
              </a:rPr>
              <a:t>layout </a:t>
            </a:r>
          </a:p>
        </p:txBody>
      </p:sp>
      <p:sp>
        <p:nvSpPr>
          <p:cNvPr name="TextBox 64" id="64"/>
          <p:cNvSpPr txBox="true"/>
          <p:nvPr/>
        </p:nvSpPr>
        <p:spPr>
          <a:xfrm rot="0">
            <a:off x="11585503" y="1915921"/>
            <a:ext cx="255054" cy="78039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5</a:t>
            </a:r>
          </a:p>
        </p:txBody>
      </p:sp>
      <p:sp>
        <p:nvSpPr>
          <p:cNvPr name="TextBox 65" id="65"/>
          <p:cNvSpPr txBox="true"/>
          <p:nvPr/>
        </p:nvSpPr>
        <p:spPr>
          <a:xfrm rot="0">
            <a:off x="11536811" y="3407603"/>
            <a:ext cx="277657" cy="78039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6</a:t>
            </a:r>
          </a:p>
        </p:txBody>
      </p:sp>
      <p:sp>
        <p:nvSpPr>
          <p:cNvPr name="TextBox 66" id="66"/>
          <p:cNvSpPr txBox="true"/>
          <p:nvPr/>
        </p:nvSpPr>
        <p:spPr>
          <a:xfrm rot="0">
            <a:off x="11438585" y="5418231"/>
            <a:ext cx="212917" cy="78039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7</a:t>
            </a:r>
          </a:p>
        </p:txBody>
      </p:sp>
      <p:sp>
        <p:nvSpPr>
          <p:cNvPr name="TextBox 67" id="67"/>
          <p:cNvSpPr txBox="true"/>
          <p:nvPr/>
        </p:nvSpPr>
        <p:spPr>
          <a:xfrm rot="0">
            <a:off x="11460487" y="7603954"/>
            <a:ext cx="260821" cy="78039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8</a:t>
            </a:r>
          </a:p>
        </p:txBody>
      </p:sp>
      <p:sp>
        <p:nvSpPr>
          <p:cNvPr name="Freeform 68" id="68"/>
          <p:cNvSpPr/>
          <p:nvPr/>
        </p:nvSpPr>
        <p:spPr>
          <a:xfrm flipH="false" flipV="false" rot="0">
            <a:off x="7804628" y="3910983"/>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42984" y="3075538"/>
            <a:ext cx="2754916" cy="28575"/>
            <a:chOff x="0" y="0"/>
            <a:chExt cx="3673221" cy="38100"/>
          </a:xfrm>
        </p:grpSpPr>
        <p:sp>
          <p:nvSpPr>
            <p:cNvPr name="Freeform 3" id="3"/>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42984" y="7182886"/>
            <a:ext cx="2754916" cy="28575"/>
            <a:chOff x="0" y="0"/>
            <a:chExt cx="3673221" cy="38100"/>
          </a:xfrm>
        </p:grpSpPr>
        <p:sp>
          <p:nvSpPr>
            <p:cNvPr name="Freeform 5" id="5"/>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028295" y="-2149242"/>
            <a:ext cx="14585483" cy="14585483"/>
          </a:xfrm>
          <a:custGeom>
            <a:avLst/>
            <a:gdLst/>
            <a:ahLst/>
            <a:cxnLst/>
            <a:rect r="r" b="b" t="t" l="l"/>
            <a:pathLst>
              <a:path h="14585483" w="14585483">
                <a:moveTo>
                  <a:pt x="0" y="0"/>
                </a:moveTo>
                <a:lnTo>
                  <a:pt x="14585483" y="0"/>
                </a:lnTo>
                <a:lnTo>
                  <a:pt x="14585483" y="14585483"/>
                </a:lnTo>
                <a:lnTo>
                  <a:pt x="0" y="14585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616796" y="-529054"/>
            <a:ext cx="12531375" cy="12515660"/>
            <a:chOff x="0" y="0"/>
            <a:chExt cx="16708500" cy="16687547"/>
          </a:xfrm>
        </p:grpSpPr>
        <p:sp>
          <p:nvSpPr>
            <p:cNvPr name="Freeform 8" id="8"/>
            <p:cNvSpPr/>
            <p:nvPr/>
          </p:nvSpPr>
          <p:spPr>
            <a:xfrm flipH="false" flipV="false" rot="0">
              <a:off x="0" y="0"/>
              <a:ext cx="16708501" cy="16687546"/>
            </a:xfrm>
            <a:custGeom>
              <a:avLst/>
              <a:gdLst/>
              <a:ahLst/>
              <a:cxnLst/>
              <a:rect r="r" b="b" t="t" l="l"/>
              <a:pathLst>
                <a:path h="16687546" w="16708501">
                  <a:moveTo>
                    <a:pt x="0" y="0"/>
                  </a:moveTo>
                  <a:lnTo>
                    <a:pt x="16708501" y="0"/>
                  </a:lnTo>
                  <a:lnTo>
                    <a:pt x="16708501" y="16687546"/>
                  </a:lnTo>
                  <a:lnTo>
                    <a:pt x="0" y="16687546"/>
                  </a:lnTo>
                  <a:lnTo>
                    <a:pt x="0" y="0"/>
                  </a:lnTo>
                  <a:close/>
                </a:path>
              </a:pathLst>
            </a:custGeom>
            <a:blipFill>
              <a:blip r:embed="rId4"/>
              <a:stretch>
                <a:fillRect l="0" t="-30" r="0" b="-31"/>
              </a:stretch>
            </a:blipFill>
          </p:spPr>
        </p:sp>
      </p:grpSp>
      <p:sp>
        <p:nvSpPr>
          <p:cNvPr name="Freeform 9" id="9"/>
          <p:cNvSpPr/>
          <p:nvPr/>
        </p:nvSpPr>
        <p:spPr>
          <a:xfrm flipH="false" flipV="false" rot="0">
            <a:off x="-3908961" y="-1029908"/>
            <a:ext cx="12346817" cy="12346817"/>
          </a:xfrm>
          <a:custGeom>
            <a:avLst/>
            <a:gdLst/>
            <a:ahLst/>
            <a:cxnLst/>
            <a:rect r="r" b="b" t="t" l="l"/>
            <a:pathLst>
              <a:path h="12346817" w="12346817">
                <a:moveTo>
                  <a:pt x="0" y="0"/>
                </a:moveTo>
                <a:lnTo>
                  <a:pt x="12346817" y="0"/>
                </a:lnTo>
                <a:lnTo>
                  <a:pt x="12346817" y="12346817"/>
                </a:lnTo>
                <a:lnTo>
                  <a:pt x="0" y="123468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10" r="0" b="-10"/>
            </a:stretch>
          </a:blipFill>
        </p:spPr>
      </p:sp>
      <p:sp>
        <p:nvSpPr>
          <p:cNvPr name="Freeform 11" id="11"/>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1309693" y="4895850"/>
            <a:ext cx="5539167" cy="3099403"/>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Problem statement </a:t>
            </a:r>
          </a:p>
        </p:txBody>
      </p:sp>
      <p:sp>
        <p:nvSpPr>
          <p:cNvPr name="TextBox 13" id="13"/>
          <p:cNvSpPr txBox="true"/>
          <p:nvPr/>
        </p:nvSpPr>
        <p:spPr>
          <a:xfrm rot="0">
            <a:off x="10063614" y="1053818"/>
            <a:ext cx="7904070" cy="8283251"/>
          </a:xfrm>
          <a:prstGeom prst="rect">
            <a:avLst/>
          </a:prstGeom>
        </p:spPr>
        <p:txBody>
          <a:bodyPr anchor="t" rtlCol="false" tIns="0" lIns="0" bIns="0" rIns="0">
            <a:spAutoFit/>
          </a:bodyPr>
          <a:lstStyle/>
          <a:p>
            <a:pPr algn="l">
              <a:lnSpc>
                <a:spcPts val="5456"/>
              </a:lnSpc>
            </a:pPr>
            <a:r>
              <a:rPr lang="en-US" sz="3900">
                <a:solidFill>
                  <a:srgbClr val="000000"/>
                </a:solidFill>
                <a:latin typeface="Times New Roman"/>
                <a:ea typeface="Times New Roman"/>
                <a:cs typeface="Times New Roman"/>
                <a:sym typeface="Times New Roman"/>
              </a:rPr>
              <a:t>In today’s world, students and organizations often struggle with manual work and limited access to smart tools.</a:t>
            </a:r>
          </a:p>
          <a:p>
            <a:pPr algn="l">
              <a:lnSpc>
                <a:spcPts val="5456"/>
              </a:lnSpc>
            </a:pPr>
            <a:r>
              <a:rPr lang="en-US" sz="3900">
                <a:solidFill>
                  <a:srgbClr val="000000"/>
                </a:solidFill>
                <a:latin typeface="Times New Roman"/>
                <a:ea typeface="Times New Roman"/>
                <a:cs typeface="Times New Roman"/>
                <a:sym typeface="Times New Roman"/>
              </a:rPr>
              <a:t>This leads to delays, errors, and inefficiency in handling tasks.</a:t>
            </a:r>
          </a:p>
          <a:p>
            <a:pPr algn="l">
              <a:lnSpc>
                <a:spcPts val="5456"/>
              </a:lnSpc>
            </a:pPr>
            <a:r>
              <a:rPr lang="en-US" sz="3900">
                <a:solidFill>
                  <a:srgbClr val="000000"/>
                </a:solidFill>
                <a:latin typeface="Times New Roman"/>
                <a:ea typeface="Times New Roman"/>
                <a:cs typeface="Times New Roman"/>
                <a:sym typeface="Times New Roman"/>
              </a:rPr>
              <a:t>My focus is on creating digital solutions that are simple, reliable, and effective.</a:t>
            </a:r>
          </a:p>
          <a:p>
            <a:pPr algn="l">
              <a:lnSpc>
                <a:spcPts val="5459"/>
              </a:lnSpc>
            </a:pPr>
            <a:r>
              <a:rPr lang="en-US" sz="3900">
                <a:solidFill>
                  <a:srgbClr val="000000"/>
                </a:solidFill>
                <a:latin typeface="Times New Roman"/>
                <a:ea typeface="Times New Roman"/>
                <a:cs typeface="Times New Roman"/>
                <a:sym typeface="Times New Roman"/>
              </a:rPr>
              <a:t>Through my projects, I aim to make technology more helpful and accessible for everyone.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42984" y="3075538"/>
            <a:ext cx="2754916" cy="28575"/>
            <a:chOff x="0" y="0"/>
            <a:chExt cx="3673221" cy="38100"/>
          </a:xfrm>
        </p:grpSpPr>
        <p:sp>
          <p:nvSpPr>
            <p:cNvPr name="Freeform 3" id="3"/>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42984" y="7182886"/>
            <a:ext cx="2754916" cy="28575"/>
            <a:chOff x="0" y="0"/>
            <a:chExt cx="3673221" cy="38100"/>
          </a:xfrm>
        </p:grpSpPr>
        <p:sp>
          <p:nvSpPr>
            <p:cNvPr name="Freeform 5" id="5"/>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028295" y="-2149242"/>
            <a:ext cx="14585483" cy="14585483"/>
          </a:xfrm>
          <a:custGeom>
            <a:avLst/>
            <a:gdLst/>
            <a:ahLst/>
            <a:cxnLst/>
            <a:rect r="r" b="b" t="t" l="l"/>
            <a:pathLst>
              <a:path h="14585483" w="14585483">
                <a:moveTo>
                  <a:pt x="0" y="0"/>
                </a:moveTo>
                <a:lnTo>
                  <a:pt x="14585483" y="0"/>
                </a:lnTo>
                <a:lnTo>
                  <a:pt x="14585483" y="14585483"/>
                </a:lnTo>
                <a:lnTo>
                  <a:pt x="0" y="14585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616796" y="-529054"/>
            <a:ext cx="12531375" cy="12515660"/>
            <a:chOff x="0" y="0"/>
            <a:chExt cx="16708500" cy="16687547"/>
          </a:xfrm>
        </p:grpSpPr>
        <p:sp>
          <p:nvSpPr>
            <p:cNvPr name="Freeform 8" id="8"/>
            <p:cNvSpPr/>
            <p:nvPr/>
          </p:nvSpPr>
          <p:spPr>
            <a:xfrm flipH="false" flipV="false" rot="0">
              <a:off x="0" y="0"/>
              <a:ext cx="16708501" cy="16687546"/>
            </a:xfrm>
            <a:custGeom>
              <a:avLst/>
              <a:gdLst/>
              <a:ahLst/>
              <a:cxnLst/>
              <a:rect r="r" b="b" t="t" l="l"/>
              <a:pathLst>
                <a:path h="16687546" w="16708501">
                  <a:moveTo>
                    <a:pt x="0" y="0"/>
                  </a:moveTo>
                  <a:lnTo>
                    <a:pt x="16708501" y="0"/>
                  </a:lnTo>
                  <a:lnTo>
                    <a:pt x="16708501" y="16687546"/>
                  </a:lnTo>
                  <a:lnTo>
                    <a:pt x="0" y="16687546"/>
                  </a:lnTo>
                  <a:lnTo>
                    <a:pt x="0" y="0"/>
                  </a:lnTo>
                  <a:close/>
                </a:path>
              </a:pathLst>
            </a:custGeom>
            <a:blipFill>
              <a:blip r:embed="rId4"/>
              <a:stretch>
                <a:fillRect l="0" t="-30" r="0" b="-31"/>
              </a:stretch>
            </a:blipFill>
          </p:spPr>
        </p:sp>
      </p:grpSp>
      <p:sp>
        <p:nvSpPr>
          <p:cNvPr name="Freeform 9" id="9"/>
          <p:cNvSpPr/>
          <p:nvPr/>
        </p:nvSpPr>
        <p:spPr>
          <a:xfrm flipH="false" flipV="false" rot="0">
            <a:off x="-3908961" y="-1029908"/>
            <a:ext cx="12346817" cy="12346817"/>
          </a:xfrm>
          <a:custGeom>
            <a:avLst/>
            <a:gdLst/>
            <a:ahLst/>
            <a:cxnLst/>
            <a:rect r="r" b="b" t="t" l="l"/>
            <a:pathLst>
              <a:path h="12346817" w="12346817">
                <a:moveTo>
                  <a:pt x="0" y="0"/>
                </a:moveTo>
                <a:lnTo>
                  <a:pt x="12346817" y="0"/>
                </a:lnTo>
                <a:lnTo>
                  <a:pt x="12346817" y="12346817"/>
                </a:lnTo>
                <a:lnTo>
                  <a:pt x="0" y="123468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10" r="0" b="-10"/>
            </a:stretch>
          </a:blipFill>
        </p:spPr>
      </p:sp>
      <p:sp>
        <p:nvSpPr>
          <p:cNvPr name="Freeform 11" id="11"/>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1309692" y="4895850"/>
            <a:ext cx="5539167" cy="3099403"/>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Project Overview </a:t>
            </a:r>
          </a:p>
        </p:txBody>
      </p:sp>
      <p:sp>
        <p:nvSpPr>
          <p:cNvPr name="TextBox 13" id="13"/>
          <p:cNvSpPr txBox="true"/>
          <p:nvPr/>
        </p:nvSpPr>
        <p:spPr>
          <a:xfrm rot="0">
            <a:off x="10063614" y="1053818"/>
            <a:ext cx="7904070" cy="8283251"/>
          </a:xfrm>
          <a:prstGeom prst="rect">
            <a:avLst/>
          </a:prstGeom>
        </p:spPr>
        <p:txBody>
          <a:bodyPr anchor="t" rtlCol="false" tIns="0" lIns="0" bIns="0" rIns="0">
            <a:spAutoFit/>
          </a:bodyPr>
          <a:lstStyle/>
          <a:p>
            <a:pPr algn="l">
              <a:lnSpc>
                <a:spcPts val="5456"/>
              </a:lnSpc>
            </a:pPr>
            <a:r>
              <a:rPr lang="en-US" sz="3900">
                <a:solidFill>
                  <a:srgbClr val="000000"/>
                </a:solidFill>
                <a:latin typeface="Times New Roman"/>
                <a:ea typeface="Times New Roman"/>
                <a:cs typeface="Times New Roman"/>
                <a:sym typeface="Times New Roman"/>
              </a:rPr>
              <a:t>My projects focus on solving real-world problems using programming and technology.</a:t>
            </a:r>
          </a:p>
          <a:p>
            <a:pPr algn="l">
              <a:lnSpc>
                <a:spcPts val="5456"/>
              </a:lnSpc>
            </a:pPr>
            <a:r>
              <a:rPr lang="en-US" sz="3900">
                <a:solidFill>
                  <a:srgbClr val="000000"/>
                </a:solidFill>
                <a:latin typeface="Times New Roman"/>
                <a:ea typeface="Times New Roman"/>
                <a:cs typeface="Times New Roman"/>
                <a:sym typeface="Times New Roman"/>
              </a:rPr>
              <a:t>They include applications in areas like data processing, automation, and user-friendly systems.</a:t>
            </a:r>
          </a:p>
          <a:p>
            <a:pPr algn="l">
              <a:lnSpc>
                <a:spcPts val="5456"/>
              </a:lnSpc>
            </a:pPr>
            <a:r>
              <a:rPr lang="en-US" sz="3900">
                <a:solidFill>
                  <a:srgbClr val="000000"/>
                </a:solidFill>
                <a:latin typeface="Times New Roman"/>
                <a:ea typeface="Times New Roman"/>
                <a:cs typeface="Times New Roman"/>
                <a:sym typeface="Times New Roman"/>
              </a:rPr>
              <a:t>Each project is designed to improve efficiency, reduce errors, and create practical solutions.</a:t>
            </a:r>
          </a:p>
          <a:p>
            <a:pPr algn="l">
              <a:lnSpc>
                <a:spcPts val="5459"/>
              </a:lnSpc>
            </a:pPr>
            <a:r>
              <a:rPr lang="en-US" sz="3900">
                <a:solidFill>
                  <a:srgbClr val="000000"/>
                </a:solidFill>
                <a:latin typeface="Times New Roman"/>
                <a:ea typeface="Times New Roman"/>
                <a:cs typeface="Times New Roman"/>
                <a:sym typeface="Times New Roman"/>
              </a:rPr>
              <a:t>Through these works, I aim to blend creativity with technical skills for impactful result</a:t>
            </a:r>
            <a:r>
              <a:rPr lang="en-US" sz="3900">
                <a:solidFill>
                  <a:srgbClr val="000000"/>
                </a:solidFill>
                <a:latin typeface="Times New Roman"/>
                <a:ea typeface="Times New Roman"/>
                <a:cs typeface="Times New Roman"/>
                <a:sym typeface="Times New Roman"/>
              </a:rPr>
              <a: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42984" y="3075538"/>
            <a:ext cx="2754916" cy="28575"/>
            <a:chOff x="0" y="0"/>
            <a:chExt cx="3673221" cy="38100"/>
          </a:xfrm>
        </p:grpSpPr>
        <p:sp>
          <p:nvSpPr>
            <p:cNvPr name="Freeform 3" id="3"/>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42984" y="7182886"/>
            <a:ext cx="2754916" cy="28575"/>
            <a:chOff x="0" y="0"/>
            <a:chExt cx="3673221" cy="38100"/>
          </a:xfrm>
        </p:grpSpPr>
        <p:sp>
          <p:nvSpPr>
            <p:cNvPr name="Freeform 5" id="5"/>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028295" y="-2149242"/>
            <a:ext cx="14585483" cy="14585483"/>
          </a:xfrm>
          <a:custGeom>
            <a:avLst/>
            <a:gdLst/>
            <a:ahLst/>
            <a:cxnLst/>
            <a:rect r="r" b="b" t="t" l="l"/>
            <a:pathLst>
              <a:path h="14585483" w="14585483">
                <a:moveTo>
                  <a:pt x="0" y="0"/>
                </a:moveTo>
                <a:lnTo>
                  <a:pt x="14585483" y="0"/>
                </a:lnTo>
                <a:lnTo>
                  <a:pt x="14585483" y="14585483"/>
                </a:lnTo>
                <a:lnTo>
                  <a:pt x="0" y="14585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616796" y="-529054"/>
            <a:ext cx="12531375" cy="12515660"/>
            <a:chOff x="0" y="0"/>
            <a:chExt cx="16708500" cy="16687547"/>
          </a:xfrm>
        </p:grpSpPr>
        <p:sp>
          <p:nvSpPr>
            <p:cNvPr name="Freeform 8" id="8"/>
            <p:cNvSpPr/>
            <p:nvPr/>
          </p:nvSpPr>
          <p:spPr>
            <a:xfrm flipH="false" flipV="false" rot="0">
              <a:off x="0" y="0"/>
              <a:ext cx="16708501" cy="16687546"/>
            </a:xfrm>
            <a:custGeom>
              <a:avLst/>
              <a:gdLst/>
              <a:ahLst/>
              <a:cxnLst/>
              <a:rect r="r" b="b" t="t" l="l"/>
              <a:pathLst>
                <a:path h="16687546" w="16708501">
                  <a:moveTo>
                    <a:pt x="0" y="0"/>
                  </a:moveTo>
                  <a:lnTo>
                    <a:pt x="16708501" y="0"/>
                  </a:lnTo>
                  <a:lnTo>
                    <a:pt x="16708501" y="16687546"/>
                  </a:lnTo>
                  <a:lnTo>
                    <a:pt x="0" y="16687546"/>
                  </a:lnTo>
                  <a:lnTo>
                    <a:pt x="0" y="0"/>
                  </a:lnTo>
                  <a:close/>
                </a:path>
              </a:pathLst>
            </a:custGeom>
            <a:blipFill>
              <a:blip r:embed="rId4"/>
              <a:stretch>
                <a:fillRect l="0" t="-30" r="0" b="-31"/>
              </a:stretch>
            </a:blipFill>
          </p:spPr>
        </p:sp>
      </p:grpSp>
      <p:sp>
        <p:nvSpPr>
          <p:cNvPr name="Freeform 9" id="9"/>
          <p:cNvSpPr/>
          <p:nvPr/>
        </p:nvSpPr>
        <p:spPr>
          <a:xfrm flipH="false" flipV="false" rot="0">
            <a:off x="-3908961" y="-1029908"/>
            <a:ext cx="12346817" cy="12346817"/>
          </a:xfrm>
          <a:custGeom>
            <a:avLst/>
            <a:gdLst/>
            <a:ahLst/>
            <a:cxnLst/>
            <a:rect r="r" b="b" t="t" l="l"/>
            <a:pathLst>
              <a:path h="12346817" w="12346817">
                <a:moveTo>
                  <a:pt x="0" y="0"/>
                </a:moveTo>
                <a:lnTo>
                  <a:pt x="12346817" y="0"/>
                </a:lnTo>
                <a:lnTo>
                  <a:pt x="12346817" y="12346817"/>
                </a:lnTo>
                <a:lnTo>
                  <a:pt x="0" y="123468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10" r="0" b="-10"/>
            </a:stretch>
          </a:blipFill>
        </p:spPr>
      </p:sp>
      <p:sp>
        <p:nvSpPr>
          <p:cNvPr name="Freeform 11" id="11"/>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1879077" y="4895850"/>
            <a:ext cx="5539167" cy="1963755"/>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End Users</a:t>
            </a:r>
          </a:p>
        </p:txBody>
      </p:sp>
      <p:sp>
        <p:nvSpPr>
          <p:cNvPr name="TextBox 13" id="13"/>
          <p:cNvSpPr txBox="true"/>
          <p:nvPr/>
        </p:nvSpPr>
        <p:spPr>
          <a:xfrm rot="0">
            <a:off x="10063614" y="1053818"/>
            <a:ext cx="7904070" cy="8969051"/>
          </a:xfrm>
          <a:prstGeom prst="rect">
            <a:avLst/>
          </a:prstGeom>
        </p:spPr>
        <p:txBody>
          <a:bodyPr anchor="t" rtlCol="false" tIns="0" lIns="0" bIns="0" rIns="0">
            <a:spAutoFit/>
          </a:bodyPr>
          <a:lstStyle/>
          <a:p>
            <a:pPr algn="l">
              <a:lnSpc>
                <a:spcPts val="5456"/>
              </a:lnSpc>
            </a:pPr>
            <a:r>
              <a:rPr lang="en-US" sz="3900">
                <a:solidFill>
                  <a:srgbClr val="000000"/>
                </a:solidFill>
                <a:latin typeface="Times New Roman"/>
                <a:ea typeface="Times New Roman"/>
                <a:cs typeface="Times New Roman"/>
                <a:sym typeface="Times New Roman"/>
              </a:rPr>
              <a:t>The end users of my projects are mainly students, teachers, and professionals who benefit from simple and efficient tech solutions.</a:t>
            </a:r>
          </a:p>
          <a:p>
            <a:pPr algn="l">
              <a:lnSpc>
                <a:spcPts val="5456"/>
              </a:lnSpc>
            </a:pPr>
            <a:r>
              <a:rPr lang="en-US" sz="3900">
                <a:solidFill>
                  <a:srgbClr val="000000"/>
                </a:solidFill>
                <a:latin typeface="Times New Roman"/>
                <a:ea typeface="Times New Roman"/>
                <a:cs typeface="Times New Roman"/>
                <a:sym typeface="Times New Roman"/>
              </a:rPr>
              <a:t>They use these applications to save time, reduce manual work, and improve accuracy.</a:t>
            </a:r>
          </a:p>
          <a:p>
            <a:pPr algn="l">
              <a:lnSpc>
                <a:spcPts val="5456"/>
              </a:lnSpc>
            </a:pPr>
            <a:r>
              <a:rPr lang="en-US" sz="3900">
                <a:solidFill>
                  <a:srgbClr val="000000"/>
                </a:solidFill>
                <a:latin typeface="Times New Roman"/>
                <a:ea typeface="Times New Roman"/>
                <a:cs typeface="Times New Roman"/>
                <a:sym typeface="Times New Roman"/>
              </a:rPr>
              <a:t>My goal is to make technology accessible and useful for everyday needs.</a:t>
            </a:r>
          </a:p>
          <a:p>
            <a:pPr algn="l">
              <a:lnSpc>
                <a:spcPts val="5459"/>
              </a:lnSpc>
            </a:pPr>
            <a:r>
              <a:rPr lang="en-US" sz="3900">
                <a:solidFill>
                  <a:srgbClr val="000000"/>
                </a:solidFill>
                <a:latin typeface="Times New Roman"/>
                <a:ea typeface="Times New Roman"/>
                <a:cs typeface="Times New Roman"/>
                <a:sym typeface="Times New Roman"/>
              </a:rPr>
              <a:t>The solutions are designed to be user-friendly so that even non-technical users can adapt easily.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42984" y="3075538"/>
            <a:ext cx="2754916" cy="28575"/>
            <a:chOff x="0" y="0"/>
            <a:chExt cx="3673221" cy="38100"/>
          </a:xfrm>
        </p:grpSpPr>
        <p:sp>
          <p:nvSpPr>
            <p:cNvPr name="Freeform 3" id="3"/>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42984" y="7182886"/>
            <a:ext cx="2754916" cy="28575"/>
            <a:chOff x="0" y="0"/>
            <a:chExt cx="3673221" cy="38100"/>
          </a:xfrm>
        </p:grpSpPr>
        <p:sp>
          <p:nvSpPr>
            <p:cNvPr name="Freeform 5" id="5"/>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028295" y="-2149242"/>
            <a:ext cx="14585483" cy="14585483"/>
          </a:xfrm>
          <a:custGeom>
            <a:avLst/>
            <a:gdLst/>
            <a:ahLst/>
            <a:cxnLst/>
            <a:rect r="r" b="b" t="t" l="l"/>
            <a:pathLst>
              <a:path h="14585483" w="14585483">
                <a:moveTo>
                  <a:pt x="0" y="0"/>
                </a:moveTo>
                <a:lnTo>
                  <a:pt x="14585483" y="0"/>
                </a:lnTo>
                <a:lnTo>
                  <a:pt x="14585483" y="14585483"/>
                </a:lnTo>
                <a:lnTo>
                  <a:pt x="0" y="14585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616796" y="-529054"/>
            <a:ext cx="12531375" cy="12515660"/>
            <a:chOff x="0" y="0"/>
            <a:chExt cx="16708500" cy="16687547"/>
          </a:xfrm>
        </p:grpSpPr>
        <p:sp>
          <p:nvSpPr>
            <p:cNvPr name="Freeform 8" id="8"/>
            <p:cNvSpPr/>
            <p:nvPr/>
          </p:nvSpPr>
          <p:spPr>
            <a:xfrm flipH="false" flipV="false" rot="0">
              <a:off x="0" y="0"/>
              <a:ext cx="16708501" cy="16687546"/>
            </a:xfrm>
            <a:custGeom>
              <a:avLst/>
              <a:gdLst/>
              <a:ahLst/>
              <a:cxnLst/>
              <a:rect r="r" b="b" t="t" l="l"/>
              <a:pathLst>
                <a:path h="16687546" w="16708501">
                  <a:moveTo>
                    <a:pt x="0" y="0"/>
                  </a:moveTo>
                  <a:lnTo>
                    <a:pt x="16708501" y="0"/>
                  </a:lnTo>
                  <a:lnTo>
                    <a:pt x="16708501" y="16687546"/>
                  </a:lnTo>
                  <a:lnTo>
                    <a:pt x="0" y="16687546"/>
                  </a:lnTo>
                  <a:lnTo>
                    <a:pt x="0" y="0"/>
                  </a:lnTo>
                  <a:close/>
                </a:path>
              </a:pathLst>
            </a:custGeom>
            <a:blipFill>
              <a:blip r:embed="rId4"/>
              <a:stretch>
                <a:fillRect l="0" t="-30" r="0" b="-31"/>
              </a:stretch>
            </a:blipFill>
          </p:spPr>
        </p:sp>
      </p:grpSp>
      <p:sp>
        <p:nvSpPr>
          <p:cNvPr name="Freeform 9" id="9"/>
          <p:cNvSpPr/>
          <p:nvPr/>
        </p:nvSpPr>
        <p:spPr>
          <a:xfrm flipH="false" flipV="false" rot="0">
            <a:off x="-3908961" y="-1029908"/>
            <a:ext cx="12346817" cy="12346817"/>
          </a:xfrm>
          <a:custGeom>
            <a:avLst/>
            <a:gdLst/>
            <a:ahLst/>
            <a:cxnLst/>
            <a:rect r="r" b="b" t="t" l="l"/>
            <a:pathLst>
              <a:path h="12346817" w="12346817">
                <a:moveTo>
                  <a:pt x="0" y="0"/>
                </a:moveTo>
                <a:lnTo>
                  <a:pt x="12346817" y="0"/>
                </a:lnTo>
                <a:lnTo>
                  <a:pt x="12346817" y="12346817"/>
                </a:lnTo>
                <a:lnTo>
                  <a:pt x="0" y="123468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10" r="0" b="-10"/>
            </a:stretch>
          </a:blipFill>
        </p:spPr>
      </p:sp>
      <p:sp>
        <p:nvSpPr>
          <p:cNvPr name="Freeform 11" id="11"/>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1309693" y="4895850"/>
            <a:ext cx="5539167" cy="3099403"/>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Tools and Technologies</a:t>
            </a:r>
          </a:p>
        </p:txBody>
      </p:sp>
      <p:sp>
        <p:nvSpPr>
          <p:cNvPr name="TextBox 13" id="13"/>
          <p:cNvSpPr txBox="true"/>
          <p:nvPr/>
        </p:nvSpPr>
        <p:spPr>
          <a:xfrm rot="0">
            <a:off x="8437856" y="395882"/>
            <a:ext cx="8821444" cy="9616473"/>
          </a:xfrm>
          <a:prstGeom prst="rect">
            <a:avLst/>
          </a:prstGeom>
        </p:spPr>
        <p:txBody>
          <a:bodyPr anchor="t" rtlCol="false" tIns="0" lIns="0" bIns="0" rIns="0">
            <a:spAutoFit/>
          </a:bodyPr>
          <a:lstStyle/>
          <a:p>
            <a:pPr algn="l">
              <a:lnSpc>
                <a:spcPts val="5400"/>
              </a:lnSpc>
            </a:pPr>
            <a:r>
              <a:rPr lang="en-US" sz="3857">
                <a:solidFill>
                  <a:srgbClr val="000000"/>
                </a:solidFill>
                <a:latin typeface="Times New Roman"/>
                <a:ea typeface="Times New Roman"/>
                <a:cs typeface="Times New Roman"/>
                <a:sym typeface="Times New Roman"/>
              </a:rPr>
              <a:t>I have used CodePen, an online development environment, to practice and showcase my front-end coding projects. It allows me to test HTML, CSS, and JavaScript instantly in the browser.For storing and displaying images, I prefer image hosting websites such as ImgBB or Postimages, which provide a simple way to upload images and generate links for easy integration into my projects.These tools help me work more efficiently by offering quick previews, easier sharing, and seamless embedding of media into my portfolio.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42984" y="3075538"/>
            <a:ext cx="2754916" cy="28575"/>
            <a:chOff x="0" y="0"/>
            <a:chExt cx="3673221" cy="38100"/>
          </a:xfrm>
        </p:grpSpPr>
        <p:sp>
          <p:nvSpPr>
            <p:cNvPr name="Freeform 3" id="3"/>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42984" y="7182886"/>
            <a:ext cx="2754916" cy="28575"/>
            <a:chOff x="0" y="0"/>
            <a:chExt cx="3673221" cy="38100"/>
          </a:xfrm>
        </p:grpSpPr>
        <p:sp>
          <p:nvSpPr>
            <p:cNvPr name="Freeform 5" id="5"/>
            <p:cNvSpPr/>
            <p:nvPr/>
          </p:nvSpPr>
          <p:spPr>
            <a:xfrm flipH="false" flipV="false" rot="0">
              <a:off x="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028295" y="-2149242"/>
            <a:ext cx="13118804" cy="14585483"/>
          </a:xfrm>
          <a:custGeom>
            <a:avLst/>
            <a:gdLst/>
            <a:ahLst/>
            <a:cxnLst/>
            <a:rect r="r" b="b" t="t" l="l"/>
            <a:pathLst>
              <a:path h="14585483" w="13118804">
                <a:moveTo>
                  <a:pt x="0" y="0"/>
                </a:moveTo>
                <a:lnTo>
                  <a:pt x="13118804" y="0"/>
                </a:lnTo>
                <a:lnTo>
                  <a:pt x="13118804" y="14585483"/>
                </a:lnTo>
                <a:lnTo>
                  <a:pt x="0" y="14585483"/>
                </a:lnTo>
                <a:lnTo>
                  <a:pt x="0" y="0"/>
                </a:lnTo>
                <a:close/>
              </a:path>
            </a:pathLst>
          </a:custGeom>
          <a:blipFill>
            <a:blip r:embed="rId2">
              <a:extLst>
                <a:ext uri="{96DAC541-7B7A-43D3-8B79-37D633B846F1}">
                  <asvg:svgBlip xmlns:asvg="http://schemas.microsoft.com/office/drawing/2016/SVG/main" r:embed="rId3"/>
                </a:ext>
              </a:extLst>
            </a:blip>
            <a:stretch>
              <a:fillRect l="-1" t="0" r="-1" b="0"/>
            </a:stretch>
          </a:blipFill>
        </p:spPr>
      </p:sp>
      <p:grpSp>
        <p:nvGrpSpPr>
          <p:cNvPr name="Group 7" id="7"/>
          <p:cNvGrpSpPr/>
          <p:nvPr/>
        </p:nvGrpSpPr>
        <p:grpSpPr>
          <a:xfrm rot="0">
            <a:off x="-3616796" y="-529054"/>
            <a:ext cx="11707273" cy="11578780"/>
            <a:chOff x="0" y="0"/>
            <a:chExt cx="15609697" cy="15438373"/>
          </a:xfrm>
        </p:grpSpPr>
        <p:sp>
          <p:nvSpPr>
            <p:cNvPr name="Freeform 8" id="8"/>
            <p:cNvSpPr/>
            <p:nvPr/>
          </p:nvSpPr>
          <p:spPr>
            <a:xfrm flipH="false" flipV="false" rot="0">
              <a:off x="0" y="0"/>
              <a:ext cx="15609697" cy="15438374"/>
            </a:xfrm>
            <a:custGeom>
              <a:avLst/>
              <a:gdLst/>
              <a:ahLst/>
              <a:cxnLst/>
              <a:rect r="r" b="b" t="t" l="l"/>
              <a:pathLst>
                <a:path h="15438374" w="15609697">
                  <a:moveTo>
                    <a:pt x="0" y="0"/>
                  </a:moveTo>
                  <a:lnTo>
                    <a:pt x="15609697" y="0"/>
                  </a:lnTo>
                  <a:lnTo>
                    <a:pt x="15609697" y="15438374"/>
                  </a:lnTo>
                  <a:lnTo>
                    <a:pt x="0" y="15438374"/>
                  </a:lnTo>
                  <a:lnTo>
                    <a:pt x="0" y="0"/>
                  </a:lnTo>
                  <a:close/>
                </a:path>
              </a:pathLst>
            </a:custGeom>
            <a:blipFill>
              <a:blip r:embed="rId4"/>
              <a:stretch>
                <a:fillRect l="0" t="-522" r="0" b="-522"/>
              </a:stretch>
            </a:blipFill>
          </p:spPr>
        </p:sp>
      </p:grpSp>
      <p:sp>
        <p:nvSpPr>
          <p:cNvPr name="Freeform 9" id="9"/>
          <p:cNvSpPr/>
          <p:nvPr/>
        </p:nvSpPr>
        <p:spPr>
          <a:xfrm flipH="false" flipV="false" rot="0">
            <a:off x="-3908961" y="-1029908"/>
            <a:ext cx="10523096" cy="11683709"/>
          </a:xfrm>
          <a:custGeom>
            <a:avLst/>
            <a:gdLst/>
            <a:ahLst/>
            <a:cxnLst/>
            <a:rect r="r" b="b" t="t" l="l"/>
            <a:pathLst>
              <a:path h="11683709" w="10523096">
                <a:moveTo>
                  <a:pt x="0" y="0"/>
                </a:moveTo>
                <a:lnTo>
                  <a:pt x="10523096" y="0"/>
                </a:lnTo>
                <a:lnTo>
                  <a:pt x="10523096" y="11683709"/>
                </a:lnTo>
                <a:lnTo>
                  <a:pt x="0" y="11683709"/>
                </a:lnTo>
                <a:lnTo>
                  <a:pt x="0" y="0"/>
                </a:lnTo>
                <a:close/>
              </a:path>
            </a:pathLst>
          </a:custGeom>
          <a:blipFill>
            <a:blip r:embed="rId5">
              <a:extLst>
                <a:ext uri="{96DAC541-7B7A-43D3-8B79-37D633B846F1}">
                  <asvg:svgBlip xmlns:asvg="http://schemas.microsoft.com/office/drawing/2016/SVG/main" r:embed="rId6"/>
                </a:ext>
              </a:extLst>
            </a:blip>
            <a:stretch>
              <a:fillRect l="0" t="-5" r="0" b="-5"/>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10" r="0" b="-10"/>
            </a:stretch>
          </a:blipFill>
        </p:spPr>
      </p:sp>
      <p:sp>
        <p:nvSpPr>
          <p:cNvPr name="Freeform 11" id="11"/>
          <p:cNvSpPr/>
          <p:nvPr/>
        </p:nvSpPr>
        <p:spPr>
          <a:xfrm flipH="false" flipV="false" rot="0">
            <a:off x="1828563" y="3368055"/>
            <a:ext cx="1214454" cy="1214454"/>
          </a:xfrm>
          <a:custGeom>
            <a:avLst/>
            <a:gdLst/>
            <a:ahLst/>
            <a:cxnLst/>
            <a:rect r="r" b="b" t="t" l="l"/>
            <a:pathLst>
              <a:path h="1214454" w="1214454">
                <a:moveTo>
                  <a:pt x="0" y="0"/>
                </a:moveTo>
                <a:lnTo>
                  <a:pt x="1214454" y="0"/>
                </a:lnTo>
                <a:lnTo>
                  <a:pt x="1214454" y="1214454"/>
                </a:lnTo>
                <a:lnTo>
                  <a:pt x="0" y="12144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0" y="4895850"/>
            <a:ext cx="5539167" cy="4235052"/>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Portfolio Design and Layout</a:t>
            </a:r>
          </a:p>
        </p:txBody>
      </p:sp>
      <p:sp>
        <p:nvSpPr>
          <p:cNvPr name="TextBox 13" id="13"/>
          <p:cNvSpPr txBox="true"/>
          <p:nvPr/>
        </p:nvSpPr>
        <p:spPr>
          <a:xfrm rot="0">
            <a:off x="7276026" y="144431"/>
            <a:ext cx="10864530" cy="9479441"/>
          </a:xfrm>
          <a:prstGeom prst="rect">
            <a:avLst/>
          </a:prstGeom>
        </p:spPr>
        <p:txBody>
          <a:bodyPr anchor="t" rtlCol="false" tIns="0" lIns="0" bIns="0" rIns="0">
            <a:spAutoFit/>
          </a:bodyPr>
          <a:lstStyle/>
          <a:p>
            <a:pPr algn="ctr">
              <a:lnSpc>
                <a:spcPts val="6205"/>
              </a:lnSpc>
            </a:pPr>
            <a:r>
              <a:rPr lang="en-US" sz="4431">
                <a:solidFill>
                  <a:srgbClr val="000000"/>
                </a:solidFill>
                <a:latin typeface="Times New Roman"/>
                <a:ea typeface="Times New Roman"/>
                <a:cs typeface="Times New Roman"/>
                <a:sym typeface="Times New Roman"/>
              </a:rPr>
              <a:t>A portfolio design and layout should be clean, professional, and visually appealing to highlight personal achievements and skills. It organizes content into clear sections like About Me, Education, Skills, Projects, and Contact for easy navigation. Using consistent colors, borders, and spacing creates balance, while modern layouts with cards, timelines, and grids make the portfolio interactive. A well-structured design not only represents information but also leaves a lasting impression on viewers.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60128" y="-3982363"/>
            <a:ext cx="12224535" cy="12224535"/>
          </a:xfrm>
          <a:custGeom>
            <a:avLst/>
            <a:gdLst/>
            <a:ahLst/>
            <a:cxnLst/>
            <a:rect r="r" b="b" t="t" l="l"/>
            <a:pathLst>
              <a:path h="12224535" w="12224535">
                <a:moveTo>
                  <a:pt x="0" y="0"/>
                </a:moveTo>
                <a:lnTo>
                  <a:pt x="12224535" y="0"/>
                </a:lnTo>
                <a:lnTo>
                  <a:pt x="12224535" y="12224535"/>
                </a:lnTo>
                <a:lnTo>
                  <a:pt x="0" y="12224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739720" y="-2511561"/>
            <a:ext cx="11061572" cy="11047762"/>
            <a:chOff x="0" y="0"/>
            <a:chExt cx="14748763" cy="14730349"/>
          </a:xfrm>
        </p:grpSpPr>
        <p:sp>
          <p:nvSpPr>
            <p:cNvPr name="Freeform 4" id="4"/>
            <p:cNvSpPr/>
            <p:nvPr/>
          </p:nvSpPr>
          <p:spPr>
            <a:xfrm flipH="false" flipV="false" rot="0">
              <a:off x="0" y="0"/>
              <a:ext cx="14748763" cy="14730349"/>
            </a:xfrm>
            <a:custGeom>
              <a:avLst/>
              <a:gdLst/>
              <a:ahLst/>
              <a:cxnLst/>
              <a:rect r="r" b="b" t="t" l="l"/>
              <a:pathLst>
                <a:path h="14730349" w="14748763">
                  <a:moveTo>
                    <a:pt x="0" y="0"/>
                  </a:moveTo>
                  <a:lnTo>
                    <a:pt x="14748763" y="0"/>
                  </a:lnTo>
                  <a:lnTo>
                    <a:pt x="14748763" y="14730349"/>
                  </a:lnTo>
                  <a:lnTo>
                    <a:pt x="0" y="14730349"/>
                  </a:lnTo>
                  <a:lnTo>
                    <a:pt x="0" y="0"/>
                  </a:lnTo>
                  <a:close/>
                </a:path>
              </a:pathLst>
            </a:custGeom>
            <a:blipFill>
              <a:blip r:embed="rId4"/>
              <a:stretch>
                <a:fillRect l="0" t="-30" r="0" b="-30"/>
              </a:stretch>
            </a:blipFill>
          </p:spPr>
        </p:sp>
      </p:grpSp>
      <p:sp>
        <p:nvSpPr>
          <p:cNvPr name="Freeform 5" id="5"/>
          <p:cNvSpPr/>
          <p:nvPr/>
        </p:nvSpPr>
        <p:spPr>
          <a:xfrm flipH="false" flipV="false" rot="0">
            <a:off x="11399569" y="-2966235"/>
            <a:ext cx="9968966" cy="9968966"/>
          </a:xfrm>
          <a:custGeom>
            <a:avLst/>
            <a:gdLst/>
            <a:ahLst/>
            <a:cxnLst/>
            <a:rect r="r" b="b" t="t" l="l"/>
            <a:pathLst>
              <a:path h="9968966" w="9968966">
                <a:moveTo>
                  <a:pt x="0" y="0"/>
                </a:moveTo>
                <a:lnTo>
                  <a:pt x="9968966" y="0"/>
                </a:lnTo>
                <a:lnTo>
                  <a:pt x="9968966" y="9968966"/>
                </a:lnTo>
                <a:lnTo>
                  <a:pt x="0" y="99689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10" r="0" b="-10"/>
            </a:stretch>
          </a:blipFill>
        </p:spPr>
      </p:sp>
      <p:sp>
        <p:nvSpPr>
          <p:cNvPr name="TextBox 7" id="7"/>
          <p:cNvSpPr txBox="true"/>
          <p:nvPr/>
        </p:nvSpPr>
        <p:spPr>
          <a:xfrm rot="0">
            <a:off x="14018707" y="3639024"/>
            <a:ext cx="3948976" cy="2227305"/>
          </a:xfrm>
          <a:prstGeom prst="rect">
            <a:avLst/>
          </a:prstGeom>
        </p:spPr>
        <p:txBody>
          <a:bodyPr anchor="t" rtlCol="false" tIns="0" lIns="0" bIns="0" rIns="0">
            <a:spAutoFit/>
          </a:bodyPr>
          <a:lstStyle/>
          <a:p>
            <a:pPr algn="ctr">
              <a:lnSpc>
                <a:spcPts val="6384"/>
              </a:lnSpc>
            </a:pPr>
            <a:r>
              <a:rPr lang="en-US" sz="4559" b="true">
                <a:solidFill>
                  <a:srgbClr val="1F2020"/>
                </a:solidFill>
                <a:latin typeface="Times New Roman Bold"/>
                <a:ea typeface="Times New Roman Bold"/>
                <a:cs typeface="Times New Roman Bold"/>
                <a:sym typeface="Times New Roman Bold"/>
              </a:rPr>
              <a:t>Features and Functionality</a:t>
            </a:r>
          </a:p>
        </p:txBody>
      </p:sp>
      <p:sp>
        <p:nvSpPr>
          <p:cNvPr name="Freeform 8" id="8"/>
          <p:cNvSpPr/>
          <p:nvPr/>
        </p:nvSpPr>
        <p:spPr>
          <a:xfrm flipH="false" flipV="false" rot="0">
            <a:off x="14987095" y="1728400"/>
            <a:ext cx="1554473" cy="1574512"/>
          </a:xfrm>
          <a:custGeom>
            <a:avLst/>
            <a:gdLst/>
            <a:ahLst/>
            <a:cxnLst/>
            <a:rect r="r" b="b" t="t" l="l"/>
            <a:pathLst>
              <a:path h="1574512" w="1554473">
                <a:moveTo>
                  <a:pt x="0" y="0"/>
                </a:moveTo>
                <a:lnTo>
                  <a:pt x="1554473" y="0"/>
                </a:lnTo>
                <a:lnTo>
                  <a:pt x="1554473" y="1574512"/>
                </a:lnTo>
                <a:lnTo>
                  <a:pt x="0" y="1574512"/>
                </a:lnTo>
                <a:lnTo>
                  <a:pt x="0" y="0"/>
                </a:lnTo>
                <a:close/>
              </a:path>
            </a:pathLst>
          </a:custGeom>
          <a:blipFill>
            <a:blip r:embed="rId9">
              <a:extLst>
                <a:ext uri="{96DAC541-7B7A-43D3-8B79-37D633B846F1}">
                  <asvg:svgBlip xmlns:asvg="http://schemas.microsoft.com/office/drawing/2016/SVG/main" r:embed="rId10"/>
                </a:ext>
              </a:extLst>
            </a:blip>
            <a:stretch>
              <a:fillRect l="-34" t="0" r="-34" b="0"/>
            </a:stretch>
          </a:blipFill>
        </p:spPr>
      </p:sp>
      <p:sp>
        <p:nvSpPr>
          <p:cNvPr name="TextBox 9" id="9"/>
          <p:cNvSpPr txBox="true"/>
          <p:nvPr/>
        </p:nvSpPr>
        <p:spPr>
          <a:xfrm rot="0">
            <a:off x="341266" y="1263353"/>
            <a:ext cx="9818862" cy="8364087"/>
          </a:xfrm>
          <a:prstGeom prst="rect">
            <a:avLst/>
          </a:prstGeom>
        </p:spPr>
        <p:txBody>
          <a:bodyPr anchor="t" rtlCol="false" tIns="0" lIns="0" bIns="0" rIns="0">
            <a:spAutoFit/>
          </a:bodyPr>
          <a:lstStyle/>
          <a:p>
            <a:pPr algn="l">
              <a:lnSpc>
                <a:spcPts val="5513"/>
              </a:lnSpc>
            </a:pPr>
            <a:r>
              <a:rPr lang="en-US" sz="3938">
                <a:solidFill>
                  <a:srgbClr val="000000"/>
                </a:solidFill>
                <a:latin typeface="Times New Roman"/>
                <a:ea typeface="Times New Roman"/>
                <a:cs typeface="Times New Roman"/>
                <a:sym typeface="Times New Roman"/>
              </a:rPr>
              <a:t>A portfolio’s features and functionality focus on making the site user-friendly, interactive, and informative. Key features include a responsive layout that works across devices, easy navigation through menus, and dedicated sections for education, skills, and projects. Functionality such as contact forms, smooth scrolling, and light/dark themes add convenience for users. Together, these elements make the portfolio both engaging and practical for showcasing talent effectively.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DAGxynP-BHU</dc:identifier>
  <dcterms:modified xsi:type="dcterms:W3CDTF">2011-08-01T06:04:30Z</dcterms:modified>
  <cp:revision>1</cp:revision>
  <dc:title>HariHaran portfolio </dc:title>
</cp:coreProperties>
</file>