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67" r:id="rId3"/>
    <p:sldId id="257" r:id="rId4"/>
    <p:sldId id="258" r:id="rId5"/>
    <p:sldId id="259" r:id="rId6"/>
    <p:sldId id="260" r:id="rId7"/>
    <p:sldId id="265" r:id="rId8"/>
    <p:sldId id="263" r:id="rId9"/>
    <p:sldId id="266"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
      <p:font typeface="Segoe UI" panose="020B05020402040202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114" d="100"/>
          <a:sy n="114" d="100"/>
        </p:scale>
        <p:origin x="56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6c8fb587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6c8fb587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dirty="0">
                <a:solidFill>
                  <a:srgbClr val="666666"/>
                </a:solidFill>
                <a:highlight>
                  <a:srgbClr val="FAFAFA"/>
                </a:highlight>
              </a:rPr>
              <a:t>As an initial hypothesis we can guess that casual riders have not such a habit as members, that is because they don’t use the service in a daily basis. It can be deduced that they don’t ride to work but use it in their leisure time.</a:t>
            </a:r>
            <a:endParaRPr sz="1300" dirty="0">
              <a:solidFill>
                <a:srgbClr val="666666"/>
              </a:solidFill>
              <a:highlight>
                <a:srgbClr val="FAFAFA"/>
              </a:highlight>
            </a:endParaRPr>
          </a:p>
          <a:p>
            <a:pPr marL="0" lvl="0" indent="0" algn="l" rtl="0">
              <a:spcBef>
                <a:spcPts val="0"/>
              </a:spcBef>
              <a:spcAft>
                <a:spcPts val="0"/>
              </a:spcAft>
              <a:buNone/>
            </a:pPr>
            <a:r>
              <a:rPr lang="en" sz="1300" dirty="0">
                <a:solidFill>
                  <a:srgbClr val="666666"/>
                </a:solidFill>
                <a:highlight>
                  <a:srgbClr val="FAFAFA"/>
                </a:highlight>
              </a:rPr>
              <a:t>This hypothesis must be supported by the results of the analysis, though.</a:t>
            </a:r>
            <a:endParaRPr dirty="0"/>
          </a:p>
        </p:txBody>
      </p:sp>
    </p:spTree>
    <p:extLst>
      <p:ext uri="{BB962C8B-B14F-4D97-AF65-F5344CB8AC3E}">
        <p14:creationId xmlns:p14="http://schemas.microsoft.com/office/powerpoint/2010/main" val="26558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Cycl-ofo is a bike-share program that features more than 5,800 bicycles and 600 docking stations. Cyclistic sets itself apart by also offering reclining bikes, hand tricycles, and cargo bikes, making bike-share more inclusive to people with disabilities and riders who can’t use a standard two-wheeled bike. The majority of riders opt for traditional bikes; about 8% of riders use the assistive options. Cyclistic users are more likely to ride for leisure, but about 30% use them to commute to work each day.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Context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Business Task</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Cyclistic’s finance analysts have concluded that annual members are much more profitable than casual riders. Although the pricing flexibility helps Cyclistic attract more customers, Moreno believes that maximizing the number of annual members will be key to future growth. Rather than creating a marketing campaign that targets all-new customers, Moreno believes there is a very good chance to convert casual riders into members. She notes that casual riders are already aware of the Cyclistic program and have chosen Cyclistic for their mobility needs.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business goal is to 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With this goal in mind, the business task is answer a question: **How do annual members and casual riders use Cyclistic bikes differently?**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6c8fb587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6c8fb587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dirty="0">
                <a:solidFill>
                  <a:srgbClr val="666666"/>
                </a:solidFill>
                <a:highlight>
                  <a:srgbClr val="FAFAFA"/>
                </a:highlight>
              </a:rPr>
              <a:t>As an initial hypothesis we can guess that casual riders have not such a habit as members, that is because they don’t use the service in a daily basis. It can be deduced that they don’t ride to work but use it in their leisure time.</a:t>
            </a:r>
            <a:endParaRPr sz="1300" dirty="0">
              <a:solidFill>
                <a:srgbClr val="666666"/>
              </a:solidFill>
              <a:highlight>
                <a:srgbClr val="FAFAFA"/>
              </a:highlight>
            </a:endParaRPr>
          </a:p>
          <a:p>
            <a:pPr marL="0" lvl="0" indent="0" algn="l" rtl="0">
              <a:spcBef>
                <a:spcPts val="0"/>
              </a:spcBef>
              <a:spcAft>
                <a:spcPts val="0"/>
              </a:spcAft>
              <a:buNone/>
            </a:pPr>
            <a:r>
              <a:rPr lang="en" sz="1300" dirty="0">
                <a:solidFill>
                  <a:srgbClr val="666666"/>
                </a:solidFill>
                <a:highlight>
                  <a:srgbClr val="FAFAFA"/>
                </a:highlight>
              </a:rPr>
              <a:t>This hypothesis must be supported by the results of the analysis, though.</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a:solidFill>
                  <a:srgbClr val="666666"/>
                </a:solidFill>
                <a:highlight>
                  <a:srgbClr val="FAFAFA"/>
                </a:highlight>
              </a:rPr>
              <a:t>The data used for this analysis is kept in csv files in the next location: </a:t>
            </a:r>
            <a:r>
              <a:rPr lang="en" sz="1300">
                <a:solidFill>
                  <a:srgbClr val="2879D0"/>
                </a:solidFill>
                <a:highlight>
                  <a:srgbClr val="FAFAFA"/>
                </a:highlight>
                <a:uFill>
                  <a:noFill/>
                </a:uFill>
                <a:hlinkClick r:id="rId3">
                  <a:extLst>
                    <a:ext uri="{A12FA001-AC4F-418D-AE19-62706E023703}">
                      <ahyp:hlinkClr xmlns:ahyp="http://schemas.microsoft.com/office/drawing/2018/hyperlinkcolor" val="tx"/>
                    </a:ext>
                  </a:extLst>
                </a:hlinkClick>
              </a:rPr>
              <a:t>Data source location</a:t>
            </a:r>
            <a:endParaRPr sz="1300">
              <a:solidFill>
                <a:srgbClr val="2879D0"/>
              </a:solidFill>
              <a:highlight>
                <a:srgbClr val="FAFAFA"/>
              </a:highlight>
            </a:endParaRPr>
          </a:p>
          <a:p>
            <a:pPr marL="0" lvl="0" indent="0" algn="l" rtl="0">
              <a:lnSpc>
                <a:spcPct val="115000"/>
              </a:lnSpc>
              <a:spcBef>
                <a:spcPts val="1200"/>
              </a:spcBef>
              <a:spcAft>
                <a:spcPts val="0"/>
              </a:spcAft>
              <a:buClr>
                <a:schemeClr val="dk1"/>
              </a:buClr>
              <a:buSzPts val="1100"/>
              <a:buFont typeface="Arial"/>
              <a:buNone/>
            </a:pPr>
            <a:r>
              <a:rPr lang="en" sz="1300">
                <a:solidFill>
                  <a:srgbClr val="666666"/>
                </a:solidFill>
                <a:highlight>
                  <a:srgbClr val="FAFAFA"/>
                </a:highlight>
              </a:rPr>
              <a:t>Here we can find different kind of csv files depending on the year of the information:</a:t>
            </a:r>
            <a:endParaRPr sz="1300">
              <a:solidFill>
                <a:srgbClr val="666666"/>
              </a:solidFill>
              <a:highlight>
                <a:srgbClr val="FAFAFA"/>
              </a:highlight>
            </a:endParaRPr>
          </a:p>
          <a:p>
            <a:pPr marL="457200" lvl="0" indent="-311150" algn="l" rtl="0">
              <a:lnSpc>
                <a:spcPct val="115000"/>
              </a:lnSpc>
              <a:spcBef>
                <a:spcPts val="1200"/>
              </a:spcBef>
              <a:spcAft>
                <a:spcPts val="0"/>
              </a:spcAft>
              <a:buClr>
                <a:srgbClr val="666666"/>
              </a:buClr>
              <a:buSzPts val="1300"/>
              <a:buChar char="●"/>
            </a:pPr>
            <a:r>
              <a:rPr lang="en" sz="1300">
                <a:solidFill>
                  <a:srgbClr val="666666"/>
                </a:solidFill>
                <a:highlight>
                  <a:srgbClr val="FAFAFA"/>
                </a:highlight>
              </a:rPr>
              <a:t>It expands from 2013 to June 2021</a:t>
            </a:r>
            <a:endParaRPr sz="1300">
              <a:solidFill>
                <a:srgbClr val="666666"/>
              </a:solidFill>
              <a:highlight>
                <a:srgbClr val="FAFAFA"/>
              </a:highlight>
            </a:endParaRPr>
          </a:p>
          <a:p>
            <a:pPr marL="457200" lvl="0"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 2020 to June 2021:</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There is no metadata, although its content can be easily deduced by its column names.</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Column names:</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ride_id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rideable_type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started_at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ended_at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start_lat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start_lng</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end_lat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end_lng</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member_casual</a:t>
            </a:r>
            <a:endParaRPr sz="1300">
              <a:solidFill>
                <a:srgbClr val="666666"/>
              </a:solidFill>
              <a:highlight>
                <a:srgbClr val="FAFAFA"/>
              </a:highlight>
            </a:endParaRPr>
          </a:p>
          <a:p>
            <a:pPr marL="457200" lvl="0"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 2018 to 2019:</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There is no metadata, but its the same information than in previous years, and those have metadata.</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Column names:</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trip_id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start_time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end_time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bikeid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tripduration</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to_station_id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to_station_name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usertype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gender</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birthyear</a:t>
            </a:r>
            <a:endParaRPr sz="1300">
              <a:solidFill>
                <a:srgbClr val="666666"/>
              </a:solidFill>
              <a:highlight>
                <a:srgbClr val="FAFAFA"/>
              </a:highlight>
            </a:endParaRPr>
          </a:p>
          <a:p>
            <a:pPr marL="457200" lvl="0"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 2013 to 2018:</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There is metadata for two kinds of information: trips and stations:</a:t>
            </a:r>
            <a:endParaRPr sz="1300">
              <a:solidFill>
                <a:srgbClr val="666666"/>
              </a:solidFill>
              <a:highlight>
                <a:srgbClr val="FAFAFA"/>
              </a:highlight>
            </a:endParaRPr>
          </a:p>
          <a:p>
            <a:pPr marL="0" lvl="0" indent="0" algn="l" rtl="0">
              <a:lnSpc>
                <a:spcPct val="115000"/>
              </a:lnSpc>
              <a:spcBef>
                <a:spcPts val="1300"/>
              </a:spcBef>
              <a:spcAft>
                <a:spcPts val="0"/>
              </a:spcAft>
              <a:buNone/>
            </a:pPr>
            <a:r>
              <a:rPr lang="en" sz="1300">
                <a:solidFill>
                  <a:srgbClr val="666666"/>
                </a:solidFill>
                <a:highlight>
                  <a:srgbClr val="FAFAFA"/>
                </a:highlight>
              </a:rPr>
              <a:t>ASSUMPTIONS</a:t>
            </a:r>
            <a:endParaRPr sz="1300">
              <a:solidFill>
                <a:srgbClr val="666666"/>
              </a:solidFill>
              <a:highlight>
                <a:srgbClr val="FAFAFA"/>
              </a:highlight>
            </a:endParaRPr>
          </a:p>
          <a:p>
            <a:pPr marL="0" lvl="0" indent="0" algn="l" rtl="0">
              <a:lnSpc>
                <a:spcPct val="115000"/>
              </a:lnSpc>
              <a:spcBef>
                <a:spcPts val="1300"/>
              </a:spcBef>
              <a:spcAft>
                <a:spcPts val="0"/>
              </a:spcAft>
              <a:buNone/>
            </a:pPr>
            <a:endParaRPr sz="1300">
              <a:solidFill>
                <a:srgbClr val="666666"/>
              </a:solidFill>
              <a:highlight>
                <a:srgbClr val="FAFAFA"/>
              </a:highlight>
            </a:endParaRPr>
          </a:p>
          <a:p>
            <a:pPr marL="0" lvl="0" indent="0" algn="l" rtl="0">
              <a:lnSpc>
                <a:spcPct val="115000"/>
              </a:lnSpc>
              <a:spcBef>
                <a:spcPts val="1300"/>
              </a:spcBef>
              <a:spcAft>
                <a:spcPts val="0"/>
              </a:spcAft>
              <a:buClr>
                <a:schemeClr val="dk1"/>
              </a:buClr>
              <a:buSzPts val="1100"/>
              <a:buFont typeface="Arial"/>
              <a:buNone/>
            </a:pPr>
            <a:r>
              <a:rPr lang="en" sz="1300">
                <a:solidFill>
                  <a:srgbClr val="666666"/>
                </a:solidFill>
                <a:highlight>
                  <a:srgbClr val="FAFAFA"/>
                </a:highlight>
              </a:rPr>
              <a:t>1. There is more than enough information to analyse trends in the files that go from 2020 to June 2021.</a:t>
            </a:r>
            <a:endParaRPr sz="1300">
              <a:solidFill>
                <a:srgbClr val="666666"/>
              </a:solidFill>
              <a:highlight>
                <a:srgbClr val="FAFAFA"/>
              </a:highlight>
            </a:endParaRPr>
          </a:p>
          <a:p>
            <a:pPr marL="0" lvl="0" indent="0" algn="l" rtl="0">
              <a:lnSpc>
                <a:spcPct val="115000"/>
              </a:lnSpc>
              <a:spcBef>
                <a:spcPts val="1300"/>
              </a:spcBef>
              <a:spcAft>
                <a:spcPts val="0"/>
              </a:spcAft>
              <a:buClr>
                <a:schemeClr val="dk1"/>
              </a:buClr>
              <a:buSzPts val="1100"/>
              <a:buFont typeface="Arial"/>
              <a:buNone/>
            </a:pPr>
            <a:r>
              <a:rPr lang="en" sz="1300">
                <a:solidFill>
                  <a:srgbClr val="666666"/>
                </a:solidFill>
                <a:highlight>
                  <a:srgbClr val="FAFAFA"/>
                </a:highlight>
              </a:rPr>
              <a:t>2. Older files have not the same information and are not as current as the last group of files.</a:t>
            </a:r>
            <a:endParaRPr sz="1300">
              <a:solidFill>
                <a:srgbClr val="666666"/>
              </a:solidFill>
              <a:highlight>
                <a:srgbClr val="FAFAFA"/>
              </a:highlight>
            </a:endParaRPr>
          </a:p>
          <a:p>
            <a:pPr marL="0" lvl="0" indent="0" algn="l" rtl="0">
              <a:lnSpc>
                <a:spcPct val="115000"/>
              </a:lnSpc>
              <a:spcBef>
                <a:spcPts val="1300"/>
              </a:spcBef>
              <a:spcAft>
                <a:spcPts val="0"/>
              </a:spcAft>
              <a:buClr>
                <a:schemeClr val="dk1"/>
              </a:buClr>
              <a:buSzPts val="1100"/>
              <a:buFont typeface="Arial"/>
              <a:buNone/>
            </a:pPr>
            <a:r>
              <a:rPr lang="en" sz="1300">
                <a:solidFill>
                  <a:srgbClr val="666666"/>
                </a:solidFill>
                <a:highlight>
                  <a:srgbClr val="FAFAFA"/>
                </a:highlight>
              </a:rPr>
              <a:t>3. Although older files have some useful information about the users, such as gender or birthday it is only available for subscribers, such is, members. As our target group is casual riders, we cannot take any important insight of this extra data.</a:t>
            </a:r>
            <a:endParaRPr sz="1300">
              <a:solidFill>
                <a:srgbClr val="666666"/>
              </a:solidFill>
              <a:highlight>
                <a:srgbClr val="FAFAFA"/>
              </a:highlight>
            </a:endParaRPr>
          </a:p>
          <a:p>
            <a:pPr marL="0" lvl="0" indent="0" algn="l" rtl="0">
              <a:lnSpc>
                <a:spcPct val="115000"/>
              </a:lnSpc>
              <a:spcBef>
                <a:spcPts val="1300"/>
              </a:spcBef>
              <a:spcAft>
                <a:spcPts val="0"/>
              </a:spcAft>
              <a:buClr>
                <a:schemeClr val="dk1"/>
              </a:buClr>
              <a:buSzPts val="1100"/>
              <a:buFont typeface="Arial"/>
              <a:buNone/>
            </a:pPr>
            <a:r>
              <a:rPr lang="en" sz="1300">
                <a:solidFill>
                  <a:srgbClr val="666666"/>
                </a:solidFill>
                <a:highlight>
                  <a:srgbClr val="FAFAFA"/>
                </a:highlight>
              </a:rPr>
              <a:t>4. Even though the time spans in the period of the COVID-19 epidemics and, as everybody knows, it has been a major trigger for a change of habits, the results of the analysis will considered extended to the future months. Previous years habits are not likely to be going back, anyway.  </a:t>
            </a:r>
            <a:endParaRPr sz="1300">
              <a:solidFill>
                <a:srgbClr val="666666"/>
              </a:solidFill>
              <a:highlight>
                <a:srgbClr val="FAFAFA"/>
              </a:highlight>
            </a:endParaRPr>
          </a:p>
          <a:p>
            <a:pPr marL="0" lvl="0" indent="0" algn="l" rtl="0">
              <a:lnSpc>
                <a:spcPct val="115000"/>
              </a:lnSpc>
              <a:spcBef>
                <a:spcPts val="1300"/>
              </a:spcBef>
              <a:spcAft>
                <a:spcPts val="0"/>
              </a:spcAft>
              <a:buNone/>
            </a:pPr>
            <a:endParaRPr sz="1300">
              <a:solidFill>
                <a:srgbClr val="666666"/>
              </a:solidFill>
              <a:highlight>
                <a:srgbClr val="FAFAFA"/>
              </a:highlight>
            </a:endParaRPr>
          </a:p>
          <a:p>
            <a:pPr marL="0" lvl="0" indent="0" algn="l" rtl="0">
              <a:spcBef>
                <a:spcPts val="13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6c8fb587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6c8fb587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a:solidFill>
                  <a:srgbClr val="666666"/>
                </a:solidFill>
                <a:highlight>
                  <a:srgbClr val="FAFAFA"/>
                </a:highlight>
              </a:rPr>
              <a:t>The data used for this analysis is kept in csv files in the next location: </a:t>
            </a:r>
            <a:r>
              <a:rPr lang="en" sz="1300">
                <a:solidFill>
                  <a:srgbClr val="2879D0"/>
                </a:solidFill>
                <a:highlight>
                  <a:srgbClr val="FAFAFA"/>
                </a:highlight>
                <a:uFill>
                  <a:noFill/>
                </a:uFill>
                <a:hlinkClick r:id="rId3">
                  <a:extLst>
                    <a:ext uri="{A12FA001-AC4F-418D-AE19-62706E023703}">
                      <ahyp:hlinkClr xmlns:ahyp="http://schemas.microsoft.com/office/drawing/2018/hyperlinkcolor" val="tx"/>
                    </a:ext>
                  </a:extLst>
                </a:hlinkClick>
              </a:rPr>
              <a:t>Data source location</a:t>
            </a:r>
            <a:endParaRPr sz="1300">
              <a:solidFill>
                <a:srgbClr val="2879D0"/>
              </a:solidFill>
              <a:highlight>
                <a:srgbClr val="FAFAFA"/>
              </a:highlight>
            </a:endParaRPr>
          </a:p>
          <a:p>
            <a:pPr marL="0" lvl="0" indent="0" algn="l" rtl="0">
              <a:lnSpc>
                <a:spcPct val="115000"/>
              </a:lnSpc>
              <a:spcBef>
                <a:spcPts val="1200"/>
              </a:spcBef>
              <a:spcAft>
                <a:spcPts val="0"/>
              </a:spcAft>
              <a:buNone/>
            </a:pPr>
            <a:r>
              <a:rPr lang="en" sz="1300">
                <a:solidFill>
                  <a:srgbClr val="666666"/>
                </a:solidFill>
                <a:highlight>
                  <a:srgbClr val="FAFAFA"/>
                </a:highlight>
              </a:rPr>
              <a:t>Here we can find different kind of csv files depending on the year of the information:</a:t>
            </a:r>
            <a:endParaRPr sz="1300">
              <a:solidFill>
                <a:srgbClr val="666666"/>
              </a:solidFill>
              <a:highlight>
                <a:srgbClr val="FAFAFA"/>
              </a:highlight>
            </a:endParaRPr>
          </a:p>
          <a:p>
            <a:pPr marL="457200" lvl="0" indent="-311150" algn="l" rtl="0">
              <a:lnSpc>
                <a:spcPct val="115000"/>
              </a:lnSpc>
              <a:spcBef>
                <a:spcPts val="1200"/>
              </a:spcBef>
              <a:spcAft>
                <a:spcPts val="0"/>
              </a:spcAft>
              <a:buClr>
                <a:srgbClr val="666666"/>
              </a:buClr>
              <a:buSzPts val="1300"/>
              <a:buChar char="●"/>
            </a:pPr>
            <a:r>
              <a:rPr lang="en" sz="1300">
                <a:solidFill>
                  <a:srgbClr val="666666"/>
                </a:solidFill>
                <a:highlight>
                  <a:srgbClr val="FAFAFA"/>
                </a:highlight>
              </a:rPr>
              <a:t>It expands from 2013 to June 2021</a:t>
            </a:r>
            <a:endParaRPr sz="1300">
              <a:solidFill>
                <a:srgbClr val="666666"/>
              </a:solidFill>
              <a:highlight>
                <a:srgbClr val="FAFAFA"/>
              </a:highlight>
            </a:endParaRPr>
          </a:p>
          <a:p>
            <a:pPr marL="457200" lvl="0"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 2020 to June 2021:</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There is no metadata, although its content can be easily deduced by its column names.</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Column names:</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ride_id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rideable_type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started_at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ended_at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start_lat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start_lng</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end_lat</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end_lng</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member_casual</a:t>
            </a:r>
            <a:endParaRPr sz="1300">
              <a:solidFill>
                <a:srgbClr val="666666"/>
              </a:solidFill>
              <a:highlight>
                <a:srgbClr val="FAFAFA"/>
              </a:highlight>
            </a:endParaRPr>
          </a:p>
          <a:p>
            <a:pPr marL="457200" lvl="0"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 2018 to 2019:</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There is no metadata, but its the same information than in previous years, and those have metadata.</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Column names:</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trip_id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start_time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end_time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bikeid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tripduration</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to_station_id</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to_station_name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usertype</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gender</a:t>
            </a:r>
            <a:endParaRPr sz="1300">
              <a:solidFill>
                <a:srgbClr val="666666"/>
              </a:solidFill>
              <a:highlight>
                <a:srgbClr val="FAFAFA"/>
              </a:highlight>
            </a:endParaRPr>
          </a:p>
          <a:p>
            <a:pPr marL="1371600" lvl="2"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birthyear</a:t>
            </a:r>
            <a:endParaRPr sz="1300">
              <a:solidFill>
                <a:srgbClr val="666666"/>
              </a:solidFill>
              <a:highlight>
                <a:srgbClr val="FAFAFA"/>
              </a:highlight>
            </a:endParaRPr>
          </a:p>
          <a:p>
            <a:pPr marL="457200" lvl="0"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From 2013 to 2018:</a:t>
            </a:r>
            <a:endParaRPr sz="1300">
              <a:solidFill>
                <a:srgbClr val="666666"/>
              </a:solidFill>
              <a:highlight>
                <a:srgbClr val="FAFAFA"/>
              </a:highlight>
            </a:endParaRPr>
          </a:p>
          <a:p>
            <a:pPr marL="914400" lvl="1" indent="-311150" algn="l" rtl="0">
              <a:lnSpc>
                <a:spcPct val="115000"/>
              </a:lnSpc>
              <a:spcBef>
                <a:spcPts val="0"/>
              </a:spcBef>
              <a:spcAft>
                <a:spcPts val="0"/>
              </a:spcAft>
              <a:buClr>
                <a:srgbClr val="666666"/>
              </a:buClr>
              <a:buSzPts val="1300"/>
              <a:buChar char="○"/>
            </a:pPr>
            <a:r>
              <a:rPr lang="en" sz="1300">
                <a:solidFill>
                  <a:srgbClr val="666666"/>
                </a:solidFill>
                <a:highlight>
                  <a:srgbClr val="FAFAFA"/>
                </a:highlight>
              </a:rPr>
              <a:t>There is metadata for two kinds of information: trips and stations:</a:t>
            </a:r>
            <a:endParaRPr sz="1300">
              <a:solidFill>
                <a:srgbClr val="666666"/>
              </a:solidFill>
              <a:highlight>
                <a:srgbClr val="FAFAFA"/>
              </a:highlight>
            </a:endParaRPr>
          </a:p>
          <a:p>
            <a:pPr marL="0" lvl="0" indent="0" algn="l" rtl="0">
              <a:lnSpc>
                <a:spcPct val="115000"/>
              </a:lnSpc>
              <a:spcBef>
                <a:spcPts val="1300"/>
              </a:spcBef>
              <a:spcAft>
                <a:spcPts val="0"/>
              </a:spcAft>
              <a:buNone/>
            </a:pPr>
            <a:r>
              <a:rPr lang="en" sz="1300">
                <a:solidFill>
                  <a:srgbClr val="666666"/>
                </a:solidFill>
                <a:highlight>
                  <a:srgbClr val="FAFAFA"/>
                </a:highlight>
              </a:rPr>
              <a:t>ASSUMPTIONS</a:t>
            </a:r>
            <a:endParaRPr sz="1300">
              <a:solidFill>
                <a:srgbClr val="666666"/>
              </a:solidFill>
              <a:highlight>
                <a:srgbClr val="FAFAFA"/>
              </a:highlight>
            </a:endParaRPr>
          </a:p>
          <a:p>
            <a:pPr marL="0" lvl="0" indent="0" algn="l" rtl="0">
              <a:lnSpc>
                <a:spcPct val="115000"/>
              </a:lnSpc>
              <a:spcBef>
                <a:spcPts val="1300"/>
              </a:spcBef>
              <a:spcAft>
                <a:spcPts val="0"/>
              </a:spcAft>
              <a:buNone/>
            </a:pPr>
            <a:endParaRPr sz="1300">
              <a:solidFill>
                <a:srgbClr val="666666"/>
              </a:solidFill>
              <a:highlight>
                <a:srgbClr val="FAFAFA"/>
              </a:highlight>
            </a:endParaRPr>
          </a:p>
          <a:p>
            <a:pPr marL="0" lvl="0" indent="0" algn="l" rtl="0">
              <a:lnSpc>
                <a:spcPct val="115000"/>
              </a:lnSpc>
              <a:spcBef>
                <a:spcPts val="1300"/>
              </a:spcBef>
              <a:spcAft>
                <a:spcPts val="0"/>
              </a:spcAft>
              <a:buNone/>
            </a:pPr>
            <a:r>
              <a:rPr lang="en" sz="1300">
                <a:solidFill>
                  <a:srgbClr val="666666"/>
                </a:solidFill>
                <a:highlight>
                  <a:srgbClr val="FAFAFA"/>
                </a:highlight>
              </a:rPr>
              <a:t>1. There is more than enough information to analyse trends in the files that go from 2020 to June 2021.</a:t>
            </a:r>
            <a:endParaRPr sz="1300">
              <a:solidFill>
                <a:srgbClr val="666666"/>
              </a:solidFill>
              <a:highlight>
                <a:srgbClr val="FAFAFA"/>
              </a:highlight>
            </a:endParaRPr>
          </a:p>
          <a:p>
            <a:pPr marL="0" lvl="0" indent="0" algn="l" rtl="0">
              <a:lnSpc>
                <a:spcPct val="115000"/>
              </a:lnSpc>
              <a:spcBef>
                <a:spcPts val="1300"/>
              </a:spcBef>
              <a:spcAft>
                <a:spcPts val="0"/>
              </a:spcAft>
              <a:buNone/>
            </a:pPr>
            <a:r>
              <a:rPr lang="en" sz="1300">
                <a:solidFill>
                  <a:srgbClr val="666666"/>
                </a:solidFill>
                <a:highlight>
                  <a:srgbClr val="FAFAFA"/>
                </a:highlight>
              </a:rPr>
              <a:t>2. Older files have not the same information and are not as current as the last group of files.</a:t>
            </a:r>
            <a:endParaRPr sz="1300">
              <a:solidFill>
                <a:srgbClr val="666666"/>
              </a:solidFill>
              <a:highlight>
                <a:srgbClr val="FAFAFA"/>
              </a:highlight>
            </a:endParaRPr>
          </a:p>
          <a:p>
            <a:pPr marL="0" lvl="0" indent="0" algn="l" rtl="0">
              <a:lnSpc>
                <a:spcPct val="115000"/>
              </a:lnSpc>
              <a:spcBef>
                <a:spcPts val="1300"/>
              </a:spcBef>
              <a:spcAft>
                <a:spcPts val="0"/>
              </a:spcAft>
              <a:buNone/>
            </a:pPr>
            <a:r>
              <a:rPr lang="en" sz="1300">
                <a:solidFill>
                  <a:srgbClr val="666666"/>
                </a:solidFill>
                <a:highlight>
                  <a:srgbClr val="FAFAFA"/>
                </a:highlight>
              </a:rPr>
              <a:t>3. Although older files have some useful information about the users, such as gender or birthday it is only available for subscribers, such is, members. As our target group is casual riders, we cannot take any important insight of this extra data.</a:t>
            </a:r>
            <a:endParaRPr sz="1300">
              <a:solidFill>
                <a:srgbClr val="666666"/>
              </a:solidFill>
              <a:highlight>
                <a:srgbClr val="FAFAFA"/>
              </a:highlight>
            </a:endParaRPr>
          </a:p>
          <a:p>
            <a:pPr marL="0" lvl="0" indent="0" algn="l" rtl="0">
              <a:lnSpc>
                <a:spcPct val="115000"/>
              </a:lnSpc>
              <a:spcBef>
                <a:spcPts val="1300"/>
              </a:spcBef>
              <a:spcAft>
                <a:spcPts val="0"/>
              </a:spcAft>
              <a:buNone/>
            </a:pPr>
            <a:r>
              <a:rPr lang="en" sz="1300">
                <a:solidFill>
                  <a:srgbClr val="666666"/>
                </a:solidFill>
                <a:highlight>
                  <a:srgbClr val="FAFAFA"/>
                </a:highlight>
              </a:rPr>
              <a:t>4. Even though the time spans in the period of the COVID-19 epidemics and, as everybody knows, it has been a major trigger for a change of habits, the results of the analysis will considered extended to the future months. Previous years habits are not likely to be going back, anyway.  </a:t>
            </a:r>
            <a:endParaRPr sz="1300">
              <a:solidFill>
                <a:srgbClr val="666666"/>
              </a:solidFill>
              <a:highlight>
                <a:srgbClr val="FAFAFA"/>
              </a:highlight>
            </a:endParaRPr>
          </a:p>
          <a:p>
            <a:pPr marL="0" lvl="0" indent="0" algn="l" rtl="0">
              <a:lnSpc>
                <a:spcPct val="115000"/>
              </a:lnSpc>
              <a:spcBef>
                <a:spcPts val="1300"/>
              </a:spcBef>
              <a:spcAft>
                <a:spcPts val="0"/>
              </a:spcAft>
              <a:buNone/>
            </a:pPr>
            <a:endParaRPr sz="1300">
              <a:solidFill>
                <a:srgbClr val="666666"/>
              </a:solidFill>
              <a:highlight>
                <a:srgbClr val="FAFAFA"/>
              </a:highlight>
            </a:endParaRPr>
          </a:p>
          <a:p>
            <a:pPr marL="0" lvl="0" indent="0" algn="l" rtl="0">
              <a:spcBef>
                <a:spcPts val="13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30541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6c8fb587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6c8fb587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22797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47400513_Analysis_of_the_Failure_of_Ofo_Sharing_Bicycle_Company_and_Possible_Solutions"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www.researchgate.net/publication/346759489_Analysis_of_OFO's_Financing_Problem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881036"/>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rgbClr val="00B050"/>
                </a:solidFill>
              </a:rPr>
              <a:t>           BUSINESS ANALYSIS OF CYCL-OFO</a:t>
            </a:r>
            <a:endParaRPr sz="2800" dirty="0">
              <a:solidFill>
                <a:srgbClr val="00B050"/>
              </a:solidFill>
            </a:endParaRPr>
          </a:p>
        </p:txBody>
      </p:sp>
      <p:sp>
        <p:nvSpPr>
          <p:cNvPr id="86" name="Google Shape;86;p13"/>
          <p:cNvSpPr txBox="1">
            <a:spLocks noGrp="1"/>
          </p:cNvSpPr>
          <p:nvPr>
            <p:ph type="subTitle" idx="1"/>
          </p:nvPr>
        </p:nvSpPr>
        <p:spPr>
          <a:xfrm>
            <a:off x="460950" y="2048757"/>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tx1"/>
              </a:solidFill>
            </a:endParaRPr>
          </a:p>
        </p:txBody>
      </p:sp>
      <p:sp>
        <p:nvSpPr>
          <p:cNvPr id="5" name="TextBox 4">
            <a:extLst>
              <a:ext uri="{FF2B5EF4-FFF2-40B4-BE49-F238E27FC236}">
                <a16:creationId xmlns:a16="http://schemas.microsoft.com/office/drawing/2014/main" id="{66D27DF8-8279-4EBF-A973-E0B3A70CD755}"/>
              </a:ext>
            </a:extLst>
          </p:cNvPr>
          <p:cNvSpPr txBox="1"/>
          <p:nvPr/>
        </p:nvSpPr>
        <p:spPr>
          <a:xfrm>
            <a:off x="522984" y="2728986"/>
            <a:ext cx="4572000" cy="3729226"/>
          </a:xfrm>
          <a:prstGeom prst="rect">
            <a:avLst/>
          </a:prstGeom>
          <a:noFill/>
        </p:spPr>
        <p:txBody>
          <a:bodyPr wrap="square">
            <a:spAutoFit/>
          </a:bodyPr>
          <a:lstStyle/>
          <a:p>
            <a:pPr lvl="0" algn="l" rtl="0">
              <a:lnSpc>
                <a:spcPct val="150000"/>
              </a:lnSpc>
              <a:spcBef>
                <a:spcPts val="1000"/>
              </a:spcBef>
              <a:spcAft>
                <a:spcPts val="0"/>
              </a:spcAft>
            </a:pPr>
            <a:r>
              <a:rPr lang="en-US" sz="1400" dirty="0">
                <a:solidFill>
                  <a:srgbClr val="00B050"/>
                </a:solidFill>
                <a:latin typeface="Roboto"/>
                <a:ea typeface="Roboto"/>
                <a:cs typeface="Roboto"/>
                <a:sym typeface="Roboto"/>
              </a:rPr>
              <a:t>TEAM MEMBERS</a:t>
            </a:r>
          </a:p>
          <a:p>
            <a:pPr marL="742950" lvl="0" indent="-285750" algn="l" rtl="0">
              <a:lnSpc>
                <a:spcPct val="150000"/>
              </a:lnSpc>
              <a:spcBef>
                <a:spcPts val="1000"/>
              </a:spcBef>
              <a:spcAft>
                <a:spcPts val="1000"/>
              </a:spcAft>
              <a:buFont typeface="Arial" panose="020B0604020202020204" pitchFamily="34" charset="0"/>
              <a:buChar char="•"/>
            </a:pPr>
            <a:r>
              <a:rPr lang="en-US" sz="1400" dirty="0">
                <a:latin typeface="Roboto"/>
                <a:ea typeface="Roboto"/>
                <a:cs typeface="Roboto"/>
                <a:sym typeface="Roboto"/>
              </a:rPr>
              <a:t>HARI PRASATH NARESH 19BCE1436</a:t>
            </a:r>
          </a:p>
          <a:p>
            <a:pPr marL="457200" lvl="0" algn="l" rtl="0">
              <a:lnSpc>
                <a:spcPct val="150000"/>
              </a:lnSpc>
              <a:spcBef>
                <a:spcPts val="1000"/>
              </a:spcBef>
              <a:spcAft>
                <a:spcPts val="1000"/>
              </a:spcAft>
            </a:pPr>
            <a:endParaRPr lang="en-IN" b="0" i="0" dirty="0">
              <a:effectLst/>
              <a:latin typeface="Segoe UI" panose="020B0502040204020203" pitchFamily="34" charset="0"/>
            </a:endParaRPr>
          </a:p>
          <a:p>
            <a:pPr marL="457200" lvl="0" algn="l" rtl="0">
              <a:lnSpc>
                <a:spcPct val="150000"/>
              </a:lnSpc>
              <a:spcBef>
                <a:spcPts val="1000"/>
              </a:spcBef>
              <a:spcAft>
                <a:spcPts val="1000"/>
              </a:spcAft>
            </a:pPr>
            <a:endParaRPr lang="en-US" sz="1400" dirty="0">
              <a:latin typeface="Roboto"/>
              <a:ea typeface="Roboto"/>
              <a:cs typeface="Roboto"/>
              <a:sym typeface="Roboto"/>
            </a:endParaRPr>
          </a:p>
          <a:p>
            <a:pPr marL="742950" lvl="0" indent="-285750" algn="l" rtl="0">
              <a:lnSpc>
                <a:spcPct val="150000"/>
              </a:lnSpc>
              <a:spcBef>
                <a:spcPts val="1000"/>
              </a:spcBef>
              <a:spcAft>
                <a:spcPts val="1000"/>
              </a:spcAft>
              <a:buFont typeface="Arial" panose="020B0604020202020204" pitchFamily="34" charset="0"/>
              <a:buChar char="•"/>
            </a:pPr>
            <a:endParaRPr lang="en-US" sz="1400" dirty="0">
              <a:latin typeface="Roboto"/>
              <a:ea typeface="Roboto"/>
              <a:cs typeface="Roboto"/>
              <a:sym typeface="Roboto"/>
            </a:endParaRPr>
          </a:p>
          <a:p>
            <a:pPr marL="742950" lvl="0" indent="-285750" algn="l" rtl="0">
              <a:lnSpc>
                <a:spcPct val="150000"/>
              </a:lnSpc>
              <a:spcBef>
                <a:spcPts val="1000"/>
              </a:spcBef>
              <a:spcAft>
                <a:spcPts val="1000"/>
              </a:spcAft>
              <a:buFont typeface="Arial" panose="020B0604020202020204" pitchFamily="34" charset="0"/>
              <a:buChar char="•"/>
            </a:pPr>
            <a:endParaRPr lang="en-US" dirty="0">
              <a:latin typeface="Roboto"/>
              <a:ea typeface="Roboto"/>
              <a:cs typeface="Roboto"/>
              <a:sym typeface="Roboto"/>
            </a:endParaRPr>
          </a:p>
          <a:p>
            <a:pPr marL="742950" lvl="0" indent="-285750" algn="l" rtl="0">
              <a:lnSpc>
                <a:spcPct val="150000"/>
              </a:lnSpc>
              <a:spcBef>
                <a:spcPts val="1000"/>
              </a:spcBef>
              <a:spcAft>
                <a:spcPts val="1000"/>
              </a:spcAft>
              <a:buFont typeface="Arial" panose="020B0604020202020204" pitchFamily="34" charset="0"/>
              <a:buChar char="•"/>
            </a:pPr>
            <a:endParaRPr lang="en-US" sz="14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2261277" y="77881"/>
            <a:ext cx="4045200" cy="8038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ABSTRACT</a:t>
            </a:r>
            <a:endParaRPr dirty="0"/>
          </a:p>
        </p:txBody>
      </p:sp>
      <p:sp>
        <p:nvSpPr>
          <p:cNvPr id="112" name="Google Shape;112;p15"/>
          <p:cNvSpPr txBox="1">
            <a:spLocks noGrp="1"/>
          </p:cNvSpPr>
          <p:nvPr>
            <p:ph type="body" idx="2"/>
          </p:nvPr>
        </p:nvSpPr>
        <p:spPr>
          <a:xfrm>
            <a:off x="592373" y="1083688"/>
            <a:ext cx="7959254" cy="3695100"/>
          </a:xfrm>
          <a:prstGeom prst="rect">
            <a:avLst/>
          </a:prstGeom>
        </p:spPr>
        <p:txBody>
          <a:bodyPr spcFirstLastPara="1" wrap="square" lIns="91425" tIns="91425" rIns="91425" bIns="91425" anchor="ctr" anchorCtr="0">
            <a:noAutofit/>
          </a:bodyPr>
          <a:lstStyle/>
          <a:p>
            <a:pPr marL="0" indent="0">
              <a:spcAft>
                <a:spcPts val="1600"/>
              </a:spcAft>
              <a:buNone/>
            </a:pPr>
            <a:r>
              <a:rPr lang="en-US" dirty="0">
                <a:solidFill>
                  <a:srgbClr val="00B050"/>
                </a:solidFill>
              </a:rPr>
              <a:t>Society  is  developing  at  an  unprecedented  rate.  Air  pollution  and  environmental  problems  are  causing detrimental effects on  people’s health, both  mentally and  physically. The emergence of the sharing bicycles makes  environment  and  citizen’s  health  condition  better. </a:t>
            </a:r>
            <a:r>
              <a:rPr lang="en-US" dirty="0" err="1">
                <a:solidFill>
                  <a:srgbClr val="00B050"/>
                </a:solidFill>
                <a:highlight>
                  <a:srgbClr val="FAFAFA"/>
                </a:highlight>
              </a:rPr>
              <a:t>Cyclofo</a:t>
            </a:r>
            <a:r>
              <a:rPr lang="en-US" dirty="0">
                <a:solidFill>
                  <a:srgbClr val="00B050"/>
                </a:solidFill>
                <a:highlight>
                  <a:srgbClr val="FAFAFA"/>
                </a:highlight>
              </a:rPr>
              <a:t> is one of the bike sharing aiming to reduce the pollution.</a:t>
            </a:r>
          </a:p>
          <a:p>
            <a:pPr marL="0" indent="0">
              <a:spcAft>
                <a:spcPts val="1600"/>
              </a:spcAft>
              <a:buNone/>
            </a:pPr>
            <a:r>
              <a:rPr lang="en-US" dirty="0">
                <a:solidFill>
                  <a:srgbClr val="00B050"/>
                </a:solidFill>
                <a:highlight>
                  <a:srgbClr val="FAFAFA"/>
                </a:highlight>
              </a:rPr>
              <a:t>The business goal is to 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a:t>
            </a:r>
            <a:endParaRPr lang="en-US" sz="1800" dirty="0">
              <a:solidFill>
                <a:srgbClr val="00B050"/>
              </a:solidFill>
              <a:highlight>
                <a:srgbClr val="FAFAFA"/>
              </a:highlight>
            </a:endParaRPr>
          </a:p>
          <a:p>
            <a:pPr marL="0" lvl="0" indent="0" algn="l" rtl="0">
              <a:spcBef>
                <a:spcPts val="0"/>
              </a:spcBef>
              <a:spcAft>
                <a:spcPts val="1600"/>
              </a:spcAft>
              <a:buNone/>
            </a:pPr>
            <a:r>
              <a:rPr lang="en" dirty="0"/>
              <a:t> time.</a:t>
            </a:r>
            <a:endParaRPr dirty="0"/>
          </a:p>
        </p:txBody>
      </p:sp>
    </p:spTree>
    <p:extLst>
      <p:ext uri="{BB962C8B-B14F-4D97-AF65-F5344CB8AC3E}">
        <p14:creationId xmlns:p14="http://schemas.microsoft.com/office/powerpoint/2010/main" val="2646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00B050"/>
                </a:solidFill>
              </a:rPr>
              <a:t>INTRODUCTION</a:t>
            </a:r>
            <a:r>
              <a:rPr lang="en" sz="3200" dirty="0">
                <a:solidFill>
                  <a:schemeClr val="bg1"/>
                </a:solidFill>
              </a:rPr>
              <a:t>ask</a:t>
            </a:r>
            <a:endParaRPr sz="3200" dirty="0">
              <a:solidFill>
                <a:schemeClr val="bg1"/>
              </a:solidFill>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2D050"/>
                </a:solidFill>
              </a:rPr>
              <a:t>Company</a:t>
            </a:r>
            <a:endParaRPr dirty="0">
              <a:solidFill>
                <a:srgbClr val="92D050"/>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Cycl-ofo is a bike-share program world wide with flexible pricing plans: casual use and annual memberships.</a:t>
            </a:r>
            <a:endParaRPr sz="1600" dirty="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2D050"/>
                </a:solidFill>
              </a:rPr>
              <a:t>Context</a:t>
            </a:r>
            <a:endParaRPr dirty="0">
              <a:solidFill>
                <a:srgbClr val="92D050"/>
              </a:solidFill>
            </a:endParaRPr>
          </a:p>
        </p:txBody>
      </p:sp>
      <p:sp>
        <p:nvSpPr>
          <p:cNvPr id="101" name="Google Shape;101;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Annual members are more profitable than casual riders.</a:t>
            </a:r>
            <a:endParaRPr sz="1600" dirty="0"/>
          </a:p>
          <a:p>
            <a:pPr marL="0" lvl="0" indent="0" algn="l" rtl="0">
              <a:spcBef>
                <a:spcPts val="1600"/>
              </a:spcBef>
              <a:spcAft>
                <a:spcPts val="1600"/>
              </a:spcAft>
              <a:buNone/>
            </a:pPr>
            <a:r>
              <a:rPr lang="en" sz="1600" dirty="0"/>
              <a:t>Key business goal: converting casual users to annual members.</a:t>
            </a:r>
            <a:endParaRPr sz="1600" dirty="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2D050"/>
                </a:solidFill>
              </a:rPr>
              <a:t>Business Task</a:t>
            </a:r>
            <a:endParaRPr dirty="0">
              <a:solidFill>
                <a:srgbClr val="92D050"/>
              </a:solidFill>
            </a:endParaRPr>
          </a:p>
        </p:txBody>
      </p:sp>
      <p:sp>
        <p:nvSpPr>
          <p:cNvPr id="106" name="Google Shape;106;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Find out how casual riders and annual members use the service differently to design marketing strategies aimed at converting casual riders into annual members.</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1000"/>
                                        <p:tgtEl>
                                          <p:spTgt spid="95"/>
                                        </p:tgtEl>
                                      </p:cBhvr>
                                    </p:animEffect>
                                  </p:childTnLst>
                                </p:cTn>
                              </p:par>
                              <p:par>
                                <p:cTn id="11" presetID="10"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1000"/>
                                        <p:tgtEl>
                                          <p:spTgt spid="9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1000"/>
                                        <p:tgtEl>
                                          <p:spTgt spid="100"/>
                                        </p:tgtEl>
                                      </p:cBhvr>
                                    </p:animEffect>
                                  </p:childTnLst>
                                </p:cTn>
                              </p:par>
                              <p:par>
                                <p:cTn id="19" presetID="10" presetClass="entr" presetSubtype="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000"/>
                                        <p:tgtEl>
                                          <p:spTgt spid="101"/>
                                        </p:tgtEl>
                                      </p:cBhvr>
                                    </p:animEffect>
                                  </p:childTnLst>
                                </p:cTn>
                              </p:par>
                              <p:par>
                                <p:cTn id="22" presetID="10" presetClass="entr" presetSubtype="0" fill="hold" nodeType="with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fade">
                                      <p:cBhvr>
                                        <p:cTn id="24" dur="1000"/>
                                        <p:tgtEl>
                                          <p:spTgt spid="9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1000"/>
                                        <p:tgtEl>
                                          <p:spTgt spid="102"/>
                                        </p:tgtEl>
                                      </p:cBhvr>
                                    </p:animEffect>
                                  </p:childTnLst>
                                </p:cTn>
                              </p:par>
                              <p:par>
                                <p:cTn id="30" presetID="10" presetClass="entr" presetSubtype="0" fill="hold" nodeType="with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fade">
                                      <p:cBhvr>
                                        <p:cTn id="32" dur="1000"/>
                                        <p:tgtEl>
                                          <p:spTgt spid="106"/>
                                        </p:tgtEl>
                                      </p:cBhvr>
                                    </p:animEffect>
                                  </p:childTnLst>
                                </p:cTn>
                              </p:par>
                              <p:par>
                                <p:cTn id="33" presetID="10" presetClass="entr" presetSubtype="0" fill="hold" nodeType="with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fade">
                                      <p:cBhvr>
                                        <p:cTn id="35"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2261277" y="77881"/>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Initial hypothesis</a:t>
            </a:r>
            <a:endParaRPr dirty="0"/>
          </a:p>
        </p:txBody>
      </p:sp>
      <p:sp>
        <p:nvSpPr>
          <p:cNvPr id="112" name="Google Shape;112;p15"/>
          <p:cNvSpPr txBox="1">
            <a:spLocks noGrp="1"/>
          </p:cNvSpPr>
          <p:nvPr>
            <p:ph type="body" idx="2"/>
          </p:nvPr>
        </p:nvSpPr>
        <p:spPr>
          <a:xfrm>
            <a:off x="564544" y="1370519"/>
            <a:ext cx="7959254" cy="3695100"/>
          </a:xfrm>
          <a:prstGeom prst="rect">
            <a:avLst/>
          </a:prstGeom>
        </p:spPr>
        <p:txBody>
          <a:bodyPr spcFirstLastPara="1" wrap="square" lIns="91425" tIns="91425" rIns="91425" bIns="91425" anchor="ctr" anchorCtr="0">
            <a:noAutofit/>
          </a:bodyPr>
          <a:lstStyle/>
          <a:p>
            <a:pPr marL="0" indent="0">
              <a:spcAft>
                <a:spcPts val="1600"/>
              </a:spcAft>
              <a:buNone/>
            </a:pPr>
            <a:r>
              <a:rPr lang="en" dirty="0"/>
              <a:t>Casual riders have not such a habit as members, it can be deduced that they </a:t>
            </a:r>
            <a:r>
              <a:rPr lang="en-US" sz="1800" dirty="0">
                <a:solidFill>
                  <a:srgbClr val="00B050"/>
                </a:solidFill>
                <a:highlight>
                  <a:srgbClr val="FAFAFA"/>
                </a:highlight>
              </a:rPr>
              <a:t>As an initial hypothesis we can guess that casual riders have not such a habit as members, that is because they don’t use the service in a daily basis. It can be deduced that they don’t ride to work but use it in their leisure time.</a:t>
            </a:r>
          </a:p>
          <a:p>
            <a:pPr marL="0" lvl="0" indent="0" algn="l" rtl="0">
              <a:spcBef>
                <a:spcPts val="0"/>
              </a:spcBef>
              <a:spcAft>
                <a:spcPts val="1600"/>
              </a:spcAft>
              <a:buNone/>
            </a:pPr>
            <a:r>
              <a:rPr lang="en" dirty="0"/>
              <a:t> time.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a:t>
            </a:r>
            <a:endParaRPr/>
          </a:p>
        </p:txBody>
      </p:sp>
      <p:sp>
        <p:nvSpPr>
          <p:cNvPr id="118" name="Google Shape;118;p16"/>
          <p:cNvSpPr txBox="1"/>
          <p:nvPr/>
        </p:nvSpPr>
        <p:spPr>
          <a:xfrm>
            <a:off x="524000" y="1227275"/>
            <a:ext cx="3668100" cy="30168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From 2020 to June 2021</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Trips information </a:t>
            </a: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From 2018 to 2019</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Trips information (different format)</a:t>
            </a: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From 2013 to 2018</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Trips and stations information</a:t>
            </a:r>
            <a:endParaRPr sz="1600">
              <a:latin typeface="Roboto"/>
              <a:ea typeface="Roboto"/>
              <a:cs typeface="Roboto"/>
              <a:sym typeface="Roboto"/>
            </a:endParaRPr>
          </a:p>
        </p:txBody>
      </p:sp>
      <p:sp>
        <p:nvSpPr>
          <p:cNvPr id="119" name="Google Shape;119;p16"/>
          <p:cNvSpPr txBox="1"/>
          <p:nvPr/>
        </p:nvSpPr>
        <p:spPr>
          <a:xfrm>
            <a:off x="4744325" y="1227275"/>
            <a:ext cx="3668100" cy="1923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600" b="1">
                <a:latin typeface="Roboto"/>
                <a:ea typeface="Roboto"/>
                <a:cs typeface="Roboto"/>
                <a:sym typeface="Roboto"/>
              </a:rPr>
              <a:t>Assumptions</a:t>
            </a:r>
            <a:endParaRPr sz="1600">
              <a:latin typeface="Roboto"/>
              <a:ea typeface="Roboto"/>
              <a:cs typeface="Roboto"/>
              <a:sym typeface="Roboto"/>
            </a:endParaRPr>
          </a:p>
          <a:p>
            <a:pPr marL="457200" lvl="0" indent="-330200" algn="l" rtl="0">
              <a:lnSpc>
                <a:spcPct val="150000"/>
              </a:lnSpc>
              <a:spcBef>
                <a:spcPts val="1000"/>
              </a:spcBef>
              <a:spcAft>
                <a:spcPts val="0"/>
              </a:spcAft>
              <a:buSzPts val="1600"/>
              <a:buFont typeface="Roboto"/>
              <a:buChar char="●"/>
            </a:pPr>
            <a:r>
              <a:rPr lang="en" sz="1600">
                <a:latin typeface="Roboto"/>
                <a:ea typeface="Roboto"/>
                <a:cs typeface="Roboto"/>
                <a:sym typeface="Roboto"/>
              </a:rPr>
              <a:t>Current is better</a:t>
            </a:r>
            <a:endParaRPr sz="1600">
              <a:latin typeface="Roboto"/>
              <a:ea typeface="Roboto"/>
              <a:cs typeface="Roboto"/>
              <a:sym typeface="Roboto"/>
            </a:endParaRPr>
          </a:p>
          <a:p>
            <a:pPr marL="457200" lvl="0" indent="-330200" algn="l" rtl="0">
              <a:lnSpc>
                <a:spcPct val="150000"/>
              </a:lnSpc>
              <a:spcBef>
                <a:spcPts val="1000"/>
              </a:spcBef>
              <a:spcAft>
                <a:spcPts val="0"/>
              </a:spcAft>
              <a:buSzPts val="1600"/>
              <a:buFont typeface="Roboto"/>
              <a:buChar char="●"/>
            </a:pPr>
            <a:r>
              <a:rPr lang="en" sz="1600">
                <a:latin typeface="Roboto"/>
                <a:ea typeface="Roboto"/>
                <a:cs typeface="Roboto"/>
                <a:sym typeface="Roboto"/>
              </a:rPr>
              <a:t>One year and a half is enough </a:t>
            </a:r>
            <a:endParaRPr sz="1600">
              <a:latin typeface="Roboto"/>
              <a:ea typeface="Roboto"/>
              <a:cs typeface="Roboto"/>
              <a:sym typeface="Roboto"/>
            </a:endParaRPr>
          </a:p>
          <a:p>
            <a:pPr marL="457200" lvl="0" indent="-330200" algn="l" rtl="0">
              <a:lnSpc>
                <a:spcPct val="150000"/>
              </a:lnSpc>
              <a:spcBef>
                <a:spcPts val="1000"/>
              </a:spcBef>
              <a:spcAft>
                <a:spcPts val="0"/>
              </a:spcAft>
              <a:buSzPts val="1600"/>
              <a:buFont typeface="Roboto"/>
              <a:buChar char="●"/>
            </a:pPr>
            <a:r>
              <a:rPr lang="en" sz="1600">
                <a:latin typeface="Roboto"/>
                <a:ea typeface="Roboto"/>
                <a:cs typeface="Roboto"/>
                <a:sym typeface="Roboto"/>
              </a:rPr>
              <a:t>COVID 19 situation may continue</a:t>
            </a:r>
            <a:endParaRPr sz="1600">
              <a:latin typeface="Roboto"/>
              <a:ea typeface="Roboto"/>
              <a:cs typeface="Roboto"/>
              <a:sym typeface="Roboto"/>
            </a:endParaRPr>
          </a:p>
        </p:txBody>
      </p:sp>
      <p:sp>
        <p:nvSpPr>
          <p:cNvPr id="120" name="Google Shape;120;p16"/>
          <p:cNvSpPr/>
          <p:nvPr/>
        </p:nvSpPr>
        <p:spPr>
          <a:xfrm>
            <a:off x="634300" y="1227275"/>
            <a:ext cx="3226800" cy="786000"/>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a:t>
            </a:r>
            <a:endParaRPr/>
          </a:p>
        </p:txBody>
      </p:sp>
      <p:sp>
        <p:nvSpPr>
          <p:cNvPr id="126" name="Google Shape;126;p17"/>
          <p:cNvSpPr txBox="1"/>
          <p:nvPr/>
        </p:nvSpPr>
        <p:spPr>
          <a:xfrm>
            <a:off x="524000" y="1227275"/>
            <a:ext cx="3668100" cy="19086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From 2020 to June 2021</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16 csv files</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~5.5 million rows (rides)</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With the same 13 columns</a:t>
            </a:r>
            <a:endParaRPr sz="1600">
              <a:latin typeface="Roboto"/>
              <a:ea typeface="Roboto"/>
              <a:cs typeface="Roboto"/>
              <a:sym typeface="Roboto"/>
            </a:endParaRPr>
          </a:p>
          <a:p>
            <a:pPr marL="914400" lvl="0" indent="0" algn="l" rtl="0">
              <a:lnSpc>
                <a:spcPct val="150000"/>
              </a:lnSpc>
              <a:spcBef>
                <a:spcPts val="0"/>
              </a:spcBef>
              <a:spcAft>
                <a:spcPts val="0"/>
              </a:spcAft>
              <a:buNone/>
            </a:pPr>
            <a:endParaRPr sz="1600">
              <a:latin typeface="Roboto"/>
              <a:ea typeface="Roboto"/>
              <a:cs typeface="Roboto"/>
              <a:sym typeface="Roboto"/>
            </a:endParaRPr>
          </a:p>
        </p:txBody>
      </p:sp>
      <p:sp>
        <p:nvSpPr>
          <p:cNvPr id="127" name="Google Shape;127;p17"/>
          <p:cNvSpPr txBox="1"/>
          <p:nvPr/>
        </p:nvSpPr>
        <p:spPr>
          <a:xfrm>
            <a:off x="4744325" y="1227275"/>
            <a:ext cx="3668100" cy="3432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000"/>
              </a:spcBef>
              <a:spcAft>
                <a:spcPts val="0"/>
              </a:spcAft>
              <a:buNone/>
            </a:pPr>
            <a:r>
              <a:rPr lang="en" sz="1600" b="1">
                <a:latin typeface="Roboto"/>
                <a:ea typeface="Roboto"/>
                <a:cs typeface="Roboto"/>
                <a:sym typeface="Roboto"/>
              </a:rPr>
              <a:t>Columns</a:t>
            </a:r>
            <a:endParaRPr sz="16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ride_id</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rideable_type</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started_at</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ended_at</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start_station_name</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start_station_id</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end_station_name</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end_station_id</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start_lat</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start_lng</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end_lat</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end_lng</a:t>
            </a:r>
            <a:endParaRPr sz="1500">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member_casual</a:t>
            </a:r>
            <a:endParaRPr sz="15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E597-2565-4175-8EBA-FDBD0186ED5D}"/>
              </a:ext>
            </a:extLst>
          </p:cNvPr>
          <p:cNvSpPr>
            <a:spLocks noGrp="1"/>
          </p:cNvSpPr>
          <p:nvPr>
            <p:ph type="title"/>
          </p:nvPr>
        </p:nvSpPr>
        <p:spPr/>
        <p:txBody>
          <a:bodyPr/>
          <a:lstStyle/>
          <a:p>
            <a:r>
              <a:rPr lang="en-US" dirty="0"/>
              <a:t> DATA </a:t>
            </a:r>
            <a:endParaRPr lang="en-IN" dirty="0"/>
          </a:p>
        </p:txBody>
      </p:sp>
      <p:pic>
        <p:nvPicPr>
          <p:cNvPr id="4" name="Picture 3">
            <a:extLst>
              <a:ext uri="{FF2B5EF4-FFF2-40B4-BE49-F238E27FC236}">
                <a16:creationId xmlns:a16="http://schemas.microsoft.com/office/drawing/2014/main" id="{94434A01-986D-4ADE-8DAA-83AA044FBD37}"/>
              </a:ext>
            </a:extLst>
          </p:cNvPr>
          <p:cNvPicPr>
            <a:picLocks noChangeAspect="1"/>
          </p:cNvPicPr>
          <p:nvPr/>
        </p:nvPicPr>
        <p:blipFill>
          <a:blip r:embed="rId3"/>
          <a:stretch>
            <a:fillRect/>
          </a:stretch>
        </p:blipFill>
        <p:spPr>
          <a:xfrm>
            <a:off x="0" y="1135076"/>
            <a:ext cx="9144000" cy="3779796"/>
          </a:xfrm>
          <a:prstGeom prst="rect">
            <a:avLst/>
          </a:prstGeom>
        </p:spPr>
      </p:pic>
    </p:spTree>
    <p:extLst>
      <p:ext uri="{BB962C8B-B14F-4D97-AF65-F5344CB8AC3E}">
        <p14:creationId xmlns:p14="http://schemas.microsoft.com/office/powerpoint/2010/main" val="3985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p20" descr="Background pointer shape in timeline graphic"/>
          <p:cNvSpPr/>
          <p:nvPr/>
        </p:nvSpPr>
        <p:spPr>
          <a:xfrm>
            <a:off x="340923" y="2199000"/>
            <a:ext cx="1872300" cy="745500"/>
          </a:xfrm>
          <a:prstGeom prst="homePlate">
            <a:avLst>
              <a:gd name="adj" fmla="val 50000"/>
            </a:avLst>
          </a:prstGeom>
          <a:solidFill>
            <a:srgbClr val="92D050"/>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3" name="Google Shape;173;p20"/>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Import to R</a:t>
            </a:r>
            <a:endParaRPr sz="1600">
              <a:solidFill>
                <a:schemeClr val="lt1"/>
              </a:solidFill>
            </a:endParaRPr>
          </a:p>
        </p:txBody>
      </p:sp>
      <p:grpSp>
        <p:nvGrpSpPr>
          <p:cNvPr id="174" name="Google Shape;174;p20"/>
          <p:cNvGrpSpPr/>
          <p:nvPr/>
        </p:nvGrpSpPr>
        <p:grpSpPr>
          <a:xfrm>
            <a:off x="969270" y="1610215"/>
            <a:ext cx="198900" cy="593656"/>
            <a:chOff x="777447" y="1610215"/>
            <a:chExt cx="198900" cy="593656"/>
          </a:xfrm>
        </p:grpSpPr>
        <p:cxnSp>
          <p:nvCxnSpPr>
            <p:cNvPr id="175" name="Google Shape;175;p20"/>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6" name="Google Shape;176;p20"/>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Import previous csv to RStudio</a:t>
            </a:r>
            <a:endParaRPr sz="1600"/>
          </a:p>
        </p:txBody>
      </p:sp>
      <p:sp>
        <p:nvSpPr>
          <p:cNvPr id="178" name="Google Shape;178;p20"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9" name="Google Shape;179;p20"/>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Check</a:t>
            </a:r>
            <a:endParaRPr sz="1600">
              <a:solidFill>
                <a:schemeClr val="lt1"/>
              </a:solidFill>
            </a:endParaRPr>
          </a:p>
        </p:txBody>
      </p:sp>
      <p:grpSp>
        <p:nvGrpSpPr>
          <p:cNvPr id="180" name="Google Shape;180;p20"/>
          <p:cNvGrpSpPr/>
          <p:nvPr/>
        </p:nvGrpSpPr>
        <p:grpSpPr>
          <a:xfrm>
            <a:off x="2684632" y="2938958"/>
            <a:ext cx="198900" cy="593656"/>
            <a:chOff x="2223534" y="2938958"/>
            <a:chExt cx="198900" cy="593656"/>
          </a:xfrm>
        </p:grpSpPr>
        <p:cxnSp>
          <p:nvCxnSpPr>
            <p:cNvPr id="181" name="Google Shape;181;p20"/>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2" name="Google Shape;182;p20"/>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0"/>
          <p:cNvSpPr txBox="1">
            <a:spLocks noGrp="1"/>
          </p:cNvSpPr>
          <p:nvPr>
            <p:ph type="body" idx="4294967295"/>
          </p:nvPr>
        </p:nvSpPr>
        <p:spPr>
          <a:xfrm>
            <a:off x="1244337" y="37577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2nd check with R tools</a:t>
            </a:r>
            <a:endParaRPr sz="1600"/>
          </a:p>
        </p:txBody>
      </p:sp>
      <p:sp>
        <p:nvSpPr>
          <p:cNvPr id="184" name="Google Shape;184;p20" descr="Background pointer shape in timeline graphic"/>
          <p:cNvSpPr/>
          <p:nvPr/>
        </p:nvSpPr>
        <p:spPr>
          <a:xfrm>
            <a:off x="3471973" y="2199000"/>
            <a:ext cx="2051100" cy="745500"/>
          </a:xfrm>
          <a:prstGeom prst="chevron">
            <a:avLst>
              <a:gd name="adj" fmla="val 50000"/>
            </a:avLst>
          </a:prstGeom>
          <a:solidFill>
            <a:srgbClr val="92D050"/>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Filter</a:t>
            </a:r>
            <a:endParaRPr sz="1600" dirty="0">
              <a:solidFill>
                <a:schemeClr val="lt1"/>
              </a:solidFill>
            </a:endParaRPr>
          </a:p>
        </p:txBody>
      </p:sp>
      <p:grpSp>
        <p:nvGrpSpPr>
          <p:cNvPr id="186" name="Google Shape;186;p20"/>
          <p:cNvGrpSpPr/>
          <p:nvPr/>
        </p:nvGrpSpPr>
        <p:grpSpPr>
          <a:xfrm>
            <a:off x="4319545" y="1610215"/>
            <a:ext cx="198900" cy="593656"/>
            <a:chOff x="3918084" y="1610215"/>
            <a:chExt cx="198900" cy="593656"/>
          </a:xfrm>
        </p:grpSpPr>
        <p:cxnSp>
          <p:nvCxnSpPr>
            <p:cNvPr id="187" name="Google Shape;187;p2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88" name="Google Shape;188;p20"/>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0"/>
          <p:cNvSpPr txBox="1">
            <a:spLocks noGrp="1"/>
          </p:cNvSpPr>
          <p:nvPr>
            <p:ph type="body" idx="4294967295"/>
          </p:nvPr>
        </p:nvSpPr>
        <p:spPr>
          <a:xfrm>
            <a:off x="3304100" y="385675"/>
            <a:ext cx="2473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Filter out wrong durations and distances (only a few registers)</a:t>
            </a:r>
            <a:endParaRPr sz="1600"/>
          </a:p>
        </p:txBody>
      </p:sp>
      <p:sp>
        <p:nvSpPr>
          <p:cNvPr id="190" name="Google Shape;190;p20"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Add Fields</a:t>
            </a:r>
            <a:endParaRPr sz="1600">
              <a:solidFill>
                <a:schemeClr val="lt1"/>
              </a:solidFill>
            </a:endParaRPr>
          </a:p>
        </p:txBody>
      </p:sp>
      <p:grpSp>
        <p:nvGrpSpPr>
          <p:cNvPr id="192" name="Google Shape;192;p20"/>
          <p:cNvGrpSpPr/>
          <p:nvPr/>
        </p:nvGrpSpPr>
        <p:grpSpPr>
          <a:xfrm>
            <a:off x="5973070" y="2938958"/>
            <a:ext cx="198900" cy="593656"/>
            <a:chOff x="5958946" y="2938958"/>
            <a:chExt cx="198900" cy="593656"/>
          </a:xfrm>
        </p:grpSpPr>
        <p:cxnSp>
          <p:nvCxnSpPr>
            <p:cNvPr id="193" name="Google Shape;193;p20"/>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94" name="Google Shape;194;p20"/>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0"/>
          <p:cNvSpPr txBox="1">
            <a:spLocks noGrp="1"/>
          </p:cNvSpPr>
          <p:nvPr>
            <p:ph type="body" idx="4294967295"/>
          </p:nvPr>
        </p:nvSpPr>
        <p:spPr>
          <a:xfrm>
            <a:off x="5126900" y="3757725"/>
            <a:ext cx="3146700" cy="90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t>Add new calculated fields:</a:t>
            </a:r>
            <a:endParaRPr sz="1600"/>
          </a:p>
          <a:p>
            <a:pPr marL="457200" lvl="0" indent="-330200" algn="l" rtl="0">
              <a:lnSpc>
                <a:spcPct val="100000"/>
              </a:lnSpc>
              <a:spcBef>
                <a:spcPts val="0"/>
              </a:spcBef>
              <a:spcAft>
                <a:spcPts val="0"/>
              </a:spcAft>
              <a:buSzPts val="1600"/>
              <a:buChar char="●"/>
            </a:pPr>
            <a:r>
              <a:rPr lang="en" sz="1600"/>
              <a:t>Time of day</a:t>
            </a:r>
            <a:endParaRPr sz="1600"/>
          </a:p>
          <a:p>
            <a:pPr marL="457200" lvl="0" indent="-330200" algn="l" rtl="0">
              <a:lnSpc>
                <a:spcPct val="100000"/>
              </a:lnSpc>
              <a:spcBef>
                <a:spcPts val="0"/>
              </a:spcBef>
              <a:spcAft>
                <a:spcPts val="0"/>
              </a:spcAft>
              <a:buSzPts val="1600"/>
              <a:buChar char="●"/>
            </a:pPr>
            <a:r>
              <a:rPr lang="en" sz="1600"/>
              <a:t>Date and hour</a:t>
            </a:r>
            <a:endParaRPr sz="1600"/>
          </a:p>
        </p:txBody>
      </p:sp>
      <p:sp>
        <p:nvSpPr>
          <p:cNvPr id="196" name="Google Shape;196;p20" descr="Background pointer shape in timeline graphic"/>
          <p:cNvSpPr/>
          <p:nvPr/>
        </p:nvSpPr>
        <p:spPr>
          <a:xfrm>
            <a:off x="6781813" y="2199000"/>
            <a:ext cx="2051100" cy="745500"/>
          </a:xfrm>
          <a:prstGeom prst="chevron">
            <a:avLst>
              <a:gd name="adj" fmla="val 50000"/>
            </a:avLst>
          </a:prstGeom>
          <a:solidFill>
            <a:srgbClr val="92D050"/>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7" name="Google Shape;197;p20"/>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Select</a:t>
            </a:r>
            <a:endParaRPr sz="1600" dirty="0">
              <a:solidFill>
                <a:schemeClr val="lt1"/>
              </a:solidFill>
            </a:endParaRPr>
          </a:p>
        </p:txBody>
      </p:sp>
      <p:grpSp>
        <p:nvGrpSpPr>
          <p:cNvPr id="198" name="Google Shape;198;p20"/>
          <p:cNvGrpSpPr/>
          <p:nvPr/>
        </p:nvGrpSpPr>
        <p:grpSpPr>
          <a:xfrm>
            <a:off x="7669807" y="1610215"/>
            <a:ext cx="198900" cy="593656"/>
            <a:chOff x="3918084" y="1610215"/>
            <a:chExt cx="198900" cy="593656"/>
          </a:xfrm>
        </p:grpSpPr>
        <p:cxnSp>
          <p:nvCxnSpPr>
            <p:cNvPr id="199" name="Google Shape;199;p2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0" name="Google Shape;200;p20"/>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0"/>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 only final 11 useful fields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par>
                                <p:cTn id="8" presetID="10" presetClass="entr" presetSubtype="0" fill="hold" nodeType="with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fade">
                                      <p:cBhvr>
                                        <p:cTn id="10" dur="1000"/>
                                        <p:tgtEl>
                                          <p:spTgt spid="173"/>
                                        </p:tgtEl>
                                      </p:cBhvr>
                                    </p:animEffect>
                                  </p:childTnLst>
                                </p:cTn>
                              </p:par>
                              <p:par>
                                <p:cTn id="11" presetID="10" presetClass="entr" presetSubtype="0"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animEffect transition="in" filter="fade">
                                      <p:cBhvr>
                                        <p:cTn id="13" dur="1000"/>
                                        <p:tgtEl>
                                          <p:spTgt spid="174"/>
                                        </p:tgtEl>
                                      </p:cBhvr>
                                    </p:animEffect>
                                  </p:childTnLst>
                                </p:cTn>
                              </p:par>
                              <p:par>
                                <p:cTn id="14" presetID="10" presetClass="entr" presetSubtype="0" fill="hold" nodeType="withEffect">
                                  <p:stCondLst>
                                    <p:cond delay="0"/>
                                  </p:stCondLst>
                                  <p:childTnLst>
                                    <p:set>
                                      <p:cBhvr>
                                        <p:cTn id="15" dur="1" fill="hold">
                                          <p:stCondLst>
                                            <p:cond delay="0"/>
                                          </p:stCondLst>
                                        </p:cTn>
                                        <p:tgtEl>
                                          <p:spTgt spid="177"/>
                                        </p:tgtEl>
                                        <p:attrNameLst>
                                          <p:attrName>style.visibility</p:attrName>
                                        </p:attrNameLst>
                                      </p:cBhvr>
                                      <p:to>
                                        <p:strVal val="visible"/>
                                      </p:to>
                                    </p:set>
                                    <p:animEffect transition="in" filter="fade">
                                      <p:cBhvr>
                                        <p:cTn id="16" dur="1000"/>
                                        <p:tgtEl>
                                          <p:spTgt spid="1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8"/>
                                        </p:tgtEl>
                                        <p:attrNameLst>
                                          <p:attrName>style.visibility</p:attrName>
                                        </p:attrNameLst>
                                      </p:cBhvr>
                                      <p:to>
                                        <p:strVal val="visible"/>
                                      </p:to>
                                    </p:set>
                                    <p:animEffect transition="in" filter="fade">
                                      <p:cBhvr>
                                        <p:cTn id="21" dur="1000"/>
                                        <p:tgtEl>
                                          <p:spTgt spid="178"/>
                                        </p:tgtEl>
                                      </p:cBhvr>
                                    </p:animEffect>
                                  </p:childTnLst>
                                </p:cTn>
                              </p:par>
                              <p:par>
                                <p:cTn id="22" presetID="10" presetClass="entr" presetSubtype="0" fill="hold" nodeType="withEffect">
                                  <p:stCondLst>
                                    <p:cond delay="0"/>
                                  </p:stCondLst>
                                  <p:childTnLst>
                                    <p:set>
                                      <p:cBhvr>
                                        <p:cTn id="23" dur="1" fill="hold">
                                          <p:stCondLst>
                                            <p:cond delay="0"/>
                                          </p:stCondLst>
                                        </p:cTn>
                                        <p:tgtEl>
                                          <p:spTgt spid="179"/>
                                        </p:tgtEl>
                                        <p:attrNameLst>
                                          <p:attrName>style.visibility</p:attrName>
                                        </p:attrNameLst>
                                      </p:cBhvr>
                                      <p:to>
                                        <p:strVal val="visible"/>
                                      </p:to>
                                    </p:set>
                                    <p:animEffect transition="in" filter="fade">
                                      <p:cBhvr>
                                        <p:cTn id="24" dur="1000"/>
                                        <p:tgtEl>
                                          <p:spTgt spid="179"/>
                                        </p:tgtEl>
                                      </p:cBhvr>
                                    </p:animEffect>
                                  </p:childTnLst>
                                </p:cTn>
                              </p:par>
                              <p:par>
                                <p:cTn id="25" presetID="10" presetClass="entr" presetSubtype="0" fill="hold" nodeType="with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fade">
                                      <p:cBhvr>
                                        <p:cTn id="27" dur="1000"/>
                                        <p:tgtEl>
                                          <p:spTgt spid="180"/>
                                        </p:tgtEl>
                                      </p:cBhvr>
                                    </p:animEffect>
                                  </p:childTnLst>
                                </p:cTn>
                              </p:par>
                              <p:par>
                                <p:cTn id="28" presetID="10" presetClass="entr" presetSubtype="0" fill="hold" nodeType="withEffect">
                                  <p:stCondLst>
                                    <p:cond delay="0"/>
                                  </p:stCondLst>
                                  <p:childTnLst>
                                    <p:set>
                                      <p:cBhvr>
                                        <p:cTn id="29" dur="1" fill="hold">
                                          <p:stCondLst>
                                            <p:cond delay="0"/>
                                          </p:stCondLst>
                                        </p:cTn>
                                        <p:tgtEl>
                                          <p:spTgt spid="183"/>
                                        </p:tgtEl>
                                        <p:attrNameLst>
                                          <p:attrName>style.visibility</p:attrName>
                                        </p:attrNameLst>
                                      </p:cBhvr>
                                      <p:to>
                                        <p:strVal val="visible"/>
                                      </p:to>
                                    </p:set>
                                    <p:animEffect transition="in" filter="fade">
                                      <p:cBhvr>
                                        <p:cTn id="30" dur="1000"/>
                                        <p:tgtEl>
                                          <p:spTgt spid="1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4"/>
                                        </p:tgtEl>
                                        <p:attrNameLst>
                                          <p:attrName>style.visibility</p:attrName>
                                        </p:attrNameLst>
                                      </p:cBhvr>
                                      <p:to>
                                        <p:strVal val="visible"/>
                                      </p:to>
                                    </p:set>
                                    <p:animEffect transition="in" filter="fade">
                                      <p:cBhvr>
                                        <p:cTn id="35" dur="1000"/>
                                        <p:tgtEl>
                                          <p:spTgt spid="184"/>
                                        </p:tgtEl>
                                      </p:cBhvr>
                                    </p:animEffect>
                                  </p:childTnLst>
                                </p:cTn>
                              </p:par>
                              <p:par>
                                <p:cTn id="36" presetID="10" presetClass="entr" presetSubtype="0" fill="hold" nodeType="withEffect">
                                  <p:stCondLst>
                                    <p:cond delay="0"/>
                                  </p:stCondLst>
                                  <p:childTnLst>
                                    <p:set>
                                      <p:cBhvr>
                                        <p:cTn id="37" dur="1" fill="hold">
                                          <p:stCondLst>
                                            <p:cond delay="0"/>
                                          </p:stCondLst>
                                        </p:cTn>
                                        <p:tgtEl>
                                          <p:spTgt spid="185"/>
                                        </p:tgtEl>
                                        <p:attrNameLst>
                                          <p:attrName>style.visibility</p:attrName>
                                        </p:attrNameLst>
                                      </p:cBhvr>
                                      <p:to>
                                        <p:strVal val="visible"/>
                                      </p:to>
                                    </p:set>
                                    <p:animEffect transition="in" filter="fade">
                                      <p:cBhvr>
                                        <p:cTn id="38" dur="1000"/>
                                        <p:tgtEl>
                                          <p:spTgt spid="185"/>
                                        </p:tgtEl>
                                      </p:cBhvr>
                                    </p:animEffect>
                                  </p:childTnLst>
                                </p:cTn>
                              </p:par>
                              <p:par>
                                <p:cTn id="39" presetID="10" presetClass="entr" presetSubtype="0" fill="hold" nodeType="withEffect">
                                  <p:stCondLst>
                                    <p:cond delay="0"/>
                                  </p:stCondLst>
                                  <p:childTnLst>
                                    <p:set>
                                      <p:cBhvr>
                                        <p:cTn id="40" dur="1" fill="hold">
                                          <p:stCondLst>
                                            <p:cond delay="0"/>
                                          </p:stCondLst>
                                        </p:cTn>
                                        <p:tgtEl>
                                          <p:spTgt spid="186"/>
                                        </p:tgtEl>
                                        <p:attrNameLst>
                                          <p:attrName>style.visibility</p:attrName>
                                        </p:attrNameLst>
                                      </p:cBhvr>
                                      <p:to>
                                        <p:strVal val="visible"/>
                                      </p:to>
                                    </p:set>
                                    <p:animEffect transition="in" filter="fade">
                                      <p:cBhvr>
                                        <p:cTn id="41" dur="1000"/>
                                        <p:tgtEl>
                                          <p:spTgt spid="186"/>
                                        </p:tgtEl>
                                      </p:cBhvr>
                                    </p:animEffect>
                                  </p:childTnLst>
                                </p:cTn>
                              </p:par>
                              <p:par>
                                <p:cTn id="42" presetID="10" presetClass="entr" presetSubtype="0" fill="hold" nodeType="withEffect">
                                  <p:stCondLst>
                                    <p:cond delay="0"/>
                                  </p:stCondLst>
                                  <p:childTnLst>
                                    <p:set>
                                      <p:cBhvr>
                                        <p:cTn id="43" dur="1" fill="hold">
                                          <p:stCondLst>
                                            <p:cond delay="0"/>
                                          </p:stCondLst>
                                        </p:cTn>
                                        <p:tgtEl>
                                          <p:spTgt spid="189"/>
                                        </p:tgtEl>
                                        <p:attrNameLst>
                                          <p:attrName>style.visibility</p:attrName>
                                        </p:attrNameLst>
                                      </p:cBhvr>
                                      <p:to>
                                        <p:strVal val="visible"/>
                                      </p:to>
                                    </p:set>
                                    <p:animEffect transition="in" filter="fade">
                                      <p:cBhvr>
                                        <p:cTn id="44" dur="1000"/>
                                        <p:tgtEl>
                                          <p:spTgt spid="1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0"/>
                                        </p:tgtEl>
                                        <p:attrNameLst>
                                          <p:attrName>style.visibility</p:attrName>
                                        </p:attrNameLst>
                                      </p:cBhvr>
                                      <p:to>
                                        <p:strVal val="visible"/>
                                      </p:to>
                                    </p:set>
                                    <p:animEffect transition="in" filter="fade">
                                      <p:cBhvr>
                                        <p:cTn id="49" dur="1000"/>
                                        <p:tgtEl>
                                          <p:spTgt spid="190"/>
                                        </p:tgtEl>
                                      </p:cBhvr>
                                    </p:animEffect>
                                  </p:childTnLst>
                                </p:cTn>
                              </p:par>
                              <p:par>
                                <p:cTn id="50" presetID="10" presetClass="entr" presetSubtype="0" fill="hold" nodeType="withEffect">
                                  <p:stCondLst>
                                    <p:cond delay="0"/>
                                  </p:stCondLst>
                                  <p:childTnLst>
                                    <p:set>
                                      <p:cBhvr>
                                        <p:cTn id="51" dur="1" fill="hold">
                                          <p:stCondLst>
                                            <p:cond delay="0"/>
                                          </p:stCondLst>
                                        </p:cTn>
                                        <p:tgtEl>
                                          <p:spTgt spid="191"/>
                                        </p:tgtEl>
                                        <p:attrNameLst>
                                          <p:attrName>style.visibility</p:attrName>
                                        </p:attrNameLst>
                                      </p:cBhvr>
                                      <p:to>
                                        <p:strVal val="visible"/>
                                      </p:to>
                                    </p:set>
                                    <p:animEffect transition="in" filter="fade">
                                      <p:cBhvr>
                                        <p:cTn id="52" dur="1000"/>
                                        <p:tgtEl>
                                          <p:spTgt spid="191"/>
                                        </p:tgtEl>
                                      </p:cBhvr>
                                    </p:animEffect>
                                  </p:childTnLst>
                                </p:cTn>
                              </p:par>
                              <p:par>
                                <p:cTn id="53" presetID="10" presetClass="entr" presetSubtype="0" fill="hold" nodeType="withEffect">
                                  <p:stCondLst>
                                    <p:cond delay="0"/>
                                  </p:stCondLst>
                                  <p:childTnLst>
                                    <p:set>
                                      <p:cBhvr>
                                        <p:cTn id="54" dur="1" fill="hold">
                                          <p:stCondLst>
                                            <p:cond delay="0"/>
                                          </p:stCondLst>
                                        </p:cTn>
                                        <p:tgtEl>
                                          <p:spTgt spid="192"/>
                                        </p:tgtEl>
                                        <p:attrNameLst>
                                          <p:attrName>style.visibility</p:attrName>
                                        </p:attrNameLst>
                                      </p:cBhvr>
                                      <p:to>
                                        <p:strVal val="visible"/>
                                      </p:to>
                                    </p:set>
                                    <p:animEffect transition="in" filter="fade">
                                      <p:cBhvr>
                                        <p:cTn id="55" dur="1000"/>
                                        <p:tgtEl>
                                          <p:spTgt spid="192"/>
                                        </p:tgtEl>
                                      </p:cBhvr>
                                    </p:animEffect>
                                  </p:childTnLst>
                                </p:cTn>
                              </p:par>
                              <p:par>
                                <p:cTn id="56" presetID="10" presetClass="entr" presetSubtype="0" fill="hold" nodeType="withEffect">
                                  <p:stCondLst>
                                    <p:cond delay="0"/>
                                  </p:stCondLst>
                                  <p:childTnLst>
                                    <p:set>
                                      <p:cBhvr>
                                        <p:cTn id="57" dur="1" fill="hold">
                                          <p:stCondLst>
                                            <p:cond delay="0"/>
                                          </p:stCondLst>
                                        </p:cTn>
                                        <p:tgtEl>
                                          <p:spTgt spid="195"/>
                                        </p:tgtEl>
                                        <p:attrNameLst>
                                          <p:attrName>style.visibility</p:attrName>
                                        </p:attrNameLst>
                                      </p:cBhvr>
                                      <p:to>
                                        <p:strVal val="visible"/>
                                      </p:to>
                                    </p:set>
                                    <p:animEffect transition="in" filter="fade">
                                      <p:cBhvr>
                                        <p:cTn id="58" dur="1000"/>
                                        <p:tgtEl>
                                          <p:spTgt spid="19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97"/>
                                        </p:tgtEl>
                                        <p:attrNameLst>
                                          <p:attrName>style.visibility</p:attrName>
                                        </p:attrNameLst>
                                      </p:cBhvr>
                                      <p:to>
                                        <p:strVal val="visible"/>
                                      </p:to>
                                    </p:set>
                                    <p:animEffect transition="in" filter="fade">
                                      <p:cBhvr>
                                        <p:cTn id="63" dur="1000"/>
                                        <p:tgtEl>
                                          <p:spTgt spid="197"/>
                                        </p:tgtEl>
                                      </p:cBhvr>
                                    </p:animEffect>
                                  </p:childTnLst>
                                </p:cTn>
                              </p:par>
                              <p:par>
                                <p:cTn id="64" presetID="10" presetClass="entr" presetSubtype="0" fill="hold" nodeType="withEffect">
                                  <p:stCondLst>
                                    <p:cond delay="0"/>
                                  </p:stCondLst>
                                  <p:childTnLst>
                                    <p:set>
                                      <p:cBhvr>
                                        <p:cTn id="65" dur="1" fill="hold">
                                          <p:stCondLst>
                                            <p:cond delay="0"/>
                                          </p:stCondLst>
                                        </p:cTn>
                                        <p:tgtEl>
                                          <p:spTgt spid="198"/>
                                        </p:tgtEl>
                                        <p:attrNameLst>
                                          <p:attrName>style.visibility</p:attrName>
                                        </p:attrNameLst>
                                      </p:cBhvr>
                                      <p:to>
                                        <p:strVal val="visible"/>
                                      </p:to>
                                    </p:set>
                                    <p:animEffect transition="in" filter="fade">
                                      <p:cBhvr>
                                        <p:cTn id="66" dur="1000"/>
                                        <p:tgtEl>
                                          <p:spTgt spid="198"/>
                                        </p:tgtEl>
                                      </p:cBhvr>
                                    </p:animEffect>
                                  </p:childTnLst>
                                </p:cTn>
                              </p:par>
                              <p:par>
                                <p:cTn id="67" presetID="10" presetClass="entr" presetSubtype="0" fill="hold" nodeType="withEffect">
                                  <p:stCondLst>
                                    <p:cond delay="0"/>
                                  </p:stCondLst>
                                  <p:childTnLst>
                                    <p:set>
                                      <p:cBhvr>
                                        <p:cTn id="68" dur="1" fill="hold">
                                          <p:stCondLst>
                                            <p:cond delay="0"/>
                                          </p:stCondLst>
                                        </p:cTn>
                                        <p:tgtEl>
                                          <p:spTgt spid="201"/>
                                        </p:tgtEl>
                                        <p:attrNameLst>
                                          <p:attrName>style.visibility</p:attrName>
                                        </p:attrNameLst>
                                      </p:cBhvr>
                                      <p:to>
                                        <p:strVal val="visible"/>
                                      </p:to>
                                    </p:set>
                                    <p:animEffect transition="in" filter="fade">
                                      <p:cBhvr>
                                        <p:cTn id="69" dur="1000"/>
                                        <p:tgtEl>
                                          <p:spTgt spid="201"/>
                                        </p:tgtEl>
                                      </p:cBhvr>
                                    </p:animEffect>
                                  </p:childTnLst>
                                </p:cTn>
                              </p:par>
                              <p:par>
                                <p:cTn id="70" presetID="10" presetClass="entr" presetSubtype="0" fill="hold" nodeType="withEffect">
                                  <p:stCondLst>
                                    <p:cond delay="0"/>
                                  </p:stCondLst>
                                  <p:childTnLst>
                                    <p:set>
                                      <p:cBhvr>
                                        <p:cTn id="71" dur="1" fill="hold">
                                          <p:stCondLst>
                                            <p:cond delay="0"/>
                                          </p:stCondLst>
                                        </p:cTn>
                                        <p:tgtEl>
                                          <p:spTgt spid="196"/>
                                        </p:tgtEl>
                                        <p:attrNameLst>
                                          <p:attrName>style.visibility</p:attrName>
                                        </p:attrNameLst>
                                      </p:cBhvr>
                                      <p:to>
                                        <p:strVal val="visible"/>
                                      </p:to>
                                    </p:set>
                                    <p:animEffect transition="in" filter="fade">
                                      <p:cBhvr>
                                        <p:cTn id="72"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E4E80-4E34-43A9-9A33-BF6944ED0088}"/>
              </a:ext>
            </a:extLst>
          </p:cNvPr>
          <p:cNvSpPr txBox="1"/>
          <p:nvPr/>
        </p:nvSpPr>
        <p:spPr>
          <a:xfrm>
            <a:off x="304800" y="453656"/>
            <a:ext cx="7573736" cy="4770537"/>
          </a:xfrm>
          <a:prstGeom prst="rect">
            <a:avLst/>
          </a:prstGeom>
          <a:noFill/>
        </p:spPr>
        <p:txBody>
          <a:bodyPr wrap="square" rtlCol="0">
            <a:spAutoFit/>
          </a:bodyPr>
          <a:lstStyle/>
          <a:p>
            <a:r>
              <a:rPr lang="en-US" sz="1800" b="1" dirty="0">
                <a:solidFill>
                  <a:schemeClr val="tx1"/>
                </a:solidFill>
              </a:rPr>
              <a:t>LITERATURE SURVEY</a:t>
            </a:r>
          </a:p>
          <a:p>
            <a:endParaRPr lang="en-US" dirty="0"/>
          </a:p>
          <a:p>
            <a:endParaRPr lang="en-US" dirty="0"/>
          </a:p>
          <a:p>
            <a:pPr marL="285750" indent="-285750">
              <a:buFont typeface="Arial" panose="020B0604020202020204" pitchFamily="34" charset="0"/>
              <a:buChar char="•"/>
            </a:pPr>
            <a:r>
              <a:rPr lang="en-IN" dirty="0">
                <a:hlinkClick r:id="rId3"/>
              </a:rPr>
              <a:t>https://www.researchgate.net/publication/347400513_Analysis_of_the_Failure_of_Ofo_Sharing_Bicycle_Company_and_Possible_Solutions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https://www.researchgate.net/publication/346759489_Analysis_of_OFO's_Financing_Problems</a:t>
            </a:r>
            <a:r>
              <a:rPr lang="en-IN"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2000" b="1" dirty="0">
                <a:solidFill>
                  <a:schemeClr val="tx1"/>
                </a:solidFill>
              </a:rPr>
              <a:t>TOOLS</a:t>
            </a:r>
          </a:p>
          <a:p>
            <a:pPr marL="285750" indent="-285750">
              <a:buFont typeface="Arial" panose="020B0604020202020204" pitchFamily="34" charset="0"/>
              <a:buChar char="•"/>
            </a:pPr>
            <a:r>
              <a:rPr lang="en-US" dirty="0"/>
              <a:t>R (PROGRAMMING LANGUAGE)</a:t>
            </a:r>
          </a:p>
          <a:p>
            <a:pPr marL="285750" indent="-285750">
              <a:buFont typeface="Arial" panose="020B0604020202020204" pitchFamily="34" charset="0"/>
              <a:buChar char="•"/>
            </a:pPr>
            <a:r>
              <a:rPr lang="en-US" dirty="0"/>
              <a:t>TABLEAU</a:t>
            </a:r>
          </a:p>
          <a:p>
            <a:pPr marL="285750" indent="-285750">
              <a:buFont typeface="Arial" panose="020B0604020202020204" pitchFamily="34" charset="0"/>
              <a:buChar char="•"/>
            </a:pPr>
            <a:r>
              <a:rPr lang="en-US" dirty="0"/>
              <a:t>R STUDIO</a:t>
            </a:r>
          </a:p>
          <a:p>
            <a:pPr marL="285750" indent="-285750">
              <a:buFont typeface="Arial" panose="020B0604020202020204" pitchFamily="34" charset="0"/>
              <a:buChar char="•"/>
            </a:pPr>
            <a:r>
              <a:rPr lang="en-US" dirty="0"/>
              <a:t>WEKA</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8476768"/>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1654</Words>
  <Application>Microsoft Office PowerPoint</Application>
  <PresentationFormat>On-screen Show (16:9)</PresentationFormat>
  <Paragraphs>184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Roboto</vt:lpstr>
      <vt:lpstr>Segoe UI</vt:lpstr>
      <vt:lpstr>Geometric</vt:lpstr>
      <vt:lpstr>           BUSINESS ANALYSIS OF CYCL-OFO</vt:lpstr>
      <vt:lpstr>ABSTRACT</vt:lpstr>
      <vt:lpstr>INTRODUCTIONask</vt:lpstr>
      <vt:lpstr>Initial hypothesis</vt:lpstr>
      <vt:lpstr>Data sources</vt:lpstr>
      <vt:lpstr>Data sources</vt:lpstr>
      <vt:lpstr> DATA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OF CYCL-OFO</dc:title>
  <dc:creator>Hari prasath</dc:creator>
  <cp:lastModifiedBy>Hari prasath</cp:lastModifiedBy>
  <cp:revision>14</cp:revision>
  <dcterms:modified xsi:type="dcterms:W3CDTF">2021-09-25T11:55:26Z</dcterms:modified>
</cp:coreProperties>
</file>