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10"/>
  </p:notesMasterIdLst>
  <p:sldIdLst>
    <p:sldId id="258" r:id="rId2"/>
    <p:sldId id="263" r:id="rId3"/>
    <p:sldId id="261" r:id="rId4"/>
    <p:sldId id="266" r:id="rId5"/>
    <p:sldId id="264" r:id="rId6"/>
    <p:sldId id="265"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63" d="100"/>
          <a:sy n="63" d="100"/>
        </p:scale>
        <p:origin x="9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D4CDBEB-7B95-45C9-9746-1E512CCA006C}" type="datetimeFigureOut">
              <a:rPr lang="en-IN" smtClean="0"/>
              <a:t>10-10-2023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71258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5021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5212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72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358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0272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28521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2263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67976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50156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D4CDBEB-7B95-45C9-9746-1E512CCA006C}" type="datetimeFigureOut">
              <a:rPr lang="en-IN" smtClean="0"/>
              <a:t>10-10-2023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667468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D4CDBEB-7B95-45C9-9746-1E512CCA006C}" type="datetimeFigureOut">
              <a:rPr lang="en-IN" smtClean="0"/>
              <a:t>10-10-2023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47952324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040" y="265844"/>
            <a:ext cx="7615917" cy="11168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extBox 1">
            <a:extLst>
              <a:ext uri="{FF2B5EF4-FFF2-40B4-BE49-F238E27FC236}">
                <a16:creationId xmlns:a16="http://schemas.microsoft.com/office/drawing/2014/main" id="{8241E3D6-FF09-3556-02D9-FB1DBCC8902C}"/>
              </a:ext>
            </a:extLst>
          </p:cNvPr>
          <p:cNvSpPr txBox="1"/>
          <p:nvPr/>
        </p:nvSpPr>
        <p:spPr>
          <a:xfrm>
            <a:off x="526537" y="1876934"/>
            <a:ext cx="10804072" cy="400110"/>
          </a:xfrm>
          <a:prstGeom prst="rect">
            <a:avLst/>
          </a:prstGeom>
          <a:noFill/>
        </p:spPr>
        <p:txBody>
          <a:bodyPr wrap="square" rtlCol="0">
            <a:spAutoFit/>
          </a:bodyPr>
          <a:lstStyle/>
          <a:p>
            <a:pPr algn="ctr"/>
            <a:r>
              <a:rPr lang="en-IN" b="1" dirty="0">
                <a:latin typeface="Arial Black" panose="020B0A04020102020204" pitchFamily="34" charset="0"/>
              </a:rPr>
              <a:t>	</a:t>
            </a:r>
            <a:r>
              <a:rPr lang="en-IN" sz="2000" b="1" dirty="0">
                <a:latin typeface="Arial Black" panose="020B0A04020102020204" pitchFamily="34"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2592840" y="3105956"/>
            <a:ext cx="6901680" cy="2862322"/>
          </a:xfrm>
          <a:prstGeom prst="rect">
            <a:avLst/>
          </a:prstGeom>
          <a:noFill/>
        </p:spPr>
        <p:txBody>
          <a:bodyPr wrap="square" rtlCol="0">
            <a:spAutoFit/>
          </a:bodyPr>
          <a:lstStyle/>
          <a:p>
            <a:r>
              <a:rPr lang="en-IN" sz="2000" b="1" dirty="0">
                <a:latin typeface="Arial Black" panose="020B0A04020102020204" pitchFamily="34" charset="0"/>
              </a:rPr>
              <a:t>Project name : </a:t>
            </a:r>
            <a:r>
              <a:rPr lang="en-IN" sz="2000" dirty="0">
                <a:latin typeface="Bell MT" panose="02020503060305020303" pitchFamily="18" charset="0"/>
              </a:rPr>
              <a:t>Flood Monitoring </a:t>
            </a:r>
            <a:r>
              <a:rPr lang="en-GB" sz="2000" dirty="0">
                <a:latin typeface="Bell MT" panose="02020503060305020303" pitchFamily="18" charset="0"/>
              </a:rPr>
              <a:t>and Early Warning</a:t>
            </a:r>
            <a:endParaRPr lang="en-IN" sz="2000" dirty="0">
              <a:latin typeface="Bell MT" panose="02020503060305020303" pitchFamily="18" charset="0"/>
            </a:endParaRPr>
          </a:p>
          <a:p>
            <a:r>
              <a:rPr lang="en-IN" sz="2000" b="1" dirty="0">
                <a:latin typeface="Arial Black" panose="020B0A04020102020204" pitchFamily="34" charset="0"/>
              </a:rPr>
              <a:t>Team name : </a:t>
            </a:r>
            <a:r>
              <a:rPr lang="en-IN" sz="2000" dirty="0">
                <a:latin typeface="Bell MT" panose="02020503060305020303" pitchFamily="18" charset="0"/>
              </a:rPr>
              <a:t>Proj_224785_Team_4 </a:t>
            </a:r>
          </a:p>
          <a:p>
            <a:endParaRPr lang="en-IN" sz="2000" dirty="0">
              <a:latin typeface="Bell MT" panose="02020503060305020303" pitchFamily="18" charset="0"/>
            </a:endParaRPr>
          </a:p>
          <a:p>
            <a:r>
              <a:rPr lang="en-IN" sz="2000" b="1" u="sng" dirty="0">
                <a:latin typeface="Arial Black" panose="020B0A04020102020204" pitchFamily="34" charset="0"/>
              </a:rPr>
              <a:t>Team members</a:t>
            </a:r>
            <a:r>
              <a:rPr lang="en-IN" sz="2000" b="1" dirty="0">
                <a:latin typeface="Arial Black" panose="020B0A04020102020204" pitchFamily="34" charset="0"/>
              </a:rPr>
              <a:t>:	</a:t>
            </a:r>
          </a:p>
          <a:p>
            <a:r>
              <a:rPr lang="en-IN" sz="2000" b="1" dirty="0">
                <a:latin typeface="Bell MT" panose="02020503060305020303" pitchFamily="18" charset="0"/>
              </a:rPr>
              <a:t>		</a:t>
            </a:r>
            <a:r>
              <a:rPr lang="en-IN" sz="2000" dirty="0">
                <a:effectLst>
                  <a:outerShdw blurRad="38100" dist="38100" dir="2700000" algn="tl">
                    <a:srgbClr val="000000">
                      <a:alpha val="43137"/>
                    </a:srgbClr>
                  </a:outerShdw>
                </a:effectLst>
                <a:latin typeface="Bell MT" panose="02020503060305020303" pitchFamily="18" charset="0"/>
              </a:rPr>
              <a:t>ASHOK KUMAR A(113321104005) </a:t>
            </a:r>
          </a:p>
          <a:p>
            <a:r>
              <a:rPr lang="en-IN" sz="2000" dirty="0">
                <a:effectLst>
                  <a:outerShdw blurRad="38100" dist="38100" dir="2700000" algn="tl">
                    <a:srgbClr val="000000">
                      <a:alpha val="43137"/>
                    </a:srgbClr>
                  </a:outerShdw>
                </a:effectLst>
                <a:latin typeface="Bell MT" panose="02020503060305020303" pitchFamily="18" charset="0"/>
              </a:rPr>
              <a:t>		GIRISH KUMAR VV(113321104023)</a:t>
            </a:r>
          </a:p>
          <a:p>
            <a:pPr algn="just"/>
            <a:r>
              <a:rPr lang="en-IN" sz="2000" dirty="0">
                <a:effectLst>
                  <a:outerShdw blurRad="38100" dist="38100" dir="2700000" algn="tl">
                    <a:srgbClr val="000000">
                      <a:alpha val="43137"/>
                    </a:srgbClr>
                  </a:outerShdw>
                </a:effectLst>
                <a:latin typeface="Bell MT" panose="02020503060305020303" pitchFamily="18" charset="0"/>
              </a:rPr>
              <a:t>		HARI KRISHNAN R(113321104026)</a:t>
            </a:r>
          </a:p>
          <a:p>
            <a:pPr algn="just"/>
            <a:r>
              <a:rPr lang="en-IN" sz="2000" dirty="0">
                <a:effectLst>
                  <a:outerShdw blurRad="38100" dist="38100" dir="2700000" algn="tl">
                    <a:srgbClr val="000000">
                      <a:alpha val="43137"/>
                    </a:srgbClr>
                  </a:outerShdw>
                </a:effectLst>
                <a:latin typeface="Bell MT" panose="02020503060305020303" pitchFamily="18" charset="0"/>
              </a:rPr>
              <a:t>		MOHAMED FAIZ M(113321104060)</a:t>
            </a:r>
          </a:p>
          <a:p>
            <a:endParaRPr lang="en-IN" sz="2000" b="1" dirty="0">
              <a:latin typeface="Bell MT" panose="02020503060305020303" pitchFamily="18" charset="0"/>
            </a:endParaRPr>
          </a:p>
        </p:txBody>
      </p:sp>
    </p:spTree>
    <p:extLst>
      <p:ext uri="{BB962C8B-B14F-4D97-AF65-F5344CB8AC3E}">
        <p14:creationId xmlns:p14="http://schemas.microsoft.com/office/powerpoint/2010/main" val="1455476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5009882" y="1"/>
            <a:ext cx="2199911" cy="695980"/>
          </a:xfrm>
        </p:spPr>
        <p:txBody>
          <a:bodyPr>
            <a:normAutofit/>
          </a:bodyPr>
          <a:lstStyle/>
          <a:p>
            <a:pPr algn="l"/>
            <a:r>
              <a:rPr lang="en-IN" sz="3600" b="1" i="0"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Innovation</a:t>
            </a:r>
            <a:endParaRPr lang="en-IN" sz="3600"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101641" y="805703"/>
            <a:ext cx="9944407" cy="5826917"/>
          </a:xfrm>
        </p:spPr>
        <p:txBody>
          <a:bodyPr>
            <a:normAutofit/>
          </a:bodyPr>
          <a:lstStyle/>
          <a:p>
            <a:pPr algn="just">
              <a:lnSpc>
                <a:spcPct val="120000"/>
              </a:lnSpc>
            </a:pPr>
            <a:r>
              <a:rPr lang="en-IN" sz="2000" u="sng" dirty="0">
                <a:solidFill>
                  <a:schemeClr val="tx1">
                    <a:lumMod val="95000"/>
                    <a:lumOff val="5000"/>
                  </a:schemeClr>
                </a:solidFill>
                <a:latin typeface="Arial Black" panose="020B0A04020102020204" pitchFamily="34" charset="0"/>
              </a:rPr>
              <a:t>Real-time Data Collection: </a:t>
            </a:r>
            <a:r>
              <a:rPr lang="en-IN" sz="2000" dirty="0">
                <a:solidFill>
                  <a:schemeClr val="tx1"/>
                </a:solidFill>
                <a:latin typeface="Bell MT" panose="02020503060305020303" pitchFamily="18" charset="0"/>
              </a:rPr>
              <a:t>Implement sensors and data collection devices in flood-prone areas to continuously monitor water levels and weather conditions. This data should be collected in real-time and transmitted to a central database.</a:t>
            </a:r>
          </a:p>
          <a:p>
            <a:pPr algn="just">
              <a:lnSpc>
                <a:spcPct val="120000"/>
              </a:lnSpc>
            </a:pPr>
            <a:r>
              <a:rPr lang="en-IN" sz="2000" u="sng" dirty="0">
                <a:solidFill>
                  <a:schemeClr val="tx1">
                    <a:lumMod val="95000"/>
                    <a:lumOff val="5000"/>
                  </a:schemeClr>
                </a:solidFill>
                <a:latin typeface="Arial Black" panose="020B0A04020102020204" pitchFamily="34" charset="0"/>
              </a:rPr>
              <a:t>Automated Alerts: </a:t>
            </a:r>
            <a:r>
              <a:rPr lang="en-IN" sz="2000" dirty="0">
                <a:solidFill>
                  <a:schemeClr val="tx1"/>
                </a:solidFill>
                <a:latin typeface="Bell MT" panose="02020503060305020303" pitchFamily="18" charset="0"/>
              </a:rPr>
              <a:t>Develop an automated alert system that can send notifications to local authorities and residents when water levels rise above safe thresholds. Alerts can be delivered via SMS, mobile apps, or email to ensure timely response.</a:t>
            </a:r>
          </a:p>
          <a:p>
            <a:pPr algn="just">
              <a:lnSpc>
                <a:spcPct val="120000"/>
              </a:lnSpc>
            </a:pPr>
            <a:r>
              <a:rPr lang="en-IN" sz="2000" u="sng" dirty="0">
                <a:solidFill>
                  <a:schemeClr val="tx1">
                    <a:lumMod val="95000"/>
                    <a:lumOff val="5000"/>
                  </a:schemeClr>
                </a:solidFill>
                <a:latin typeface="Arial Black" panose="020B0A04020102020204" pitchFamily="34" charset="0"/>
              </a:rPr>
              <a:t>Predictive Analytics: </a:t>
            </a:r>
            <a:r>
              <a:rPr lang="en-IN" sz="2000" dirty="0">
                <a:solidFill>
                  <a:schemeClr val="tx1"/>
                </a:solidFill>
                <a:latin typeface="Bell MT" panose="02020503060305020303" pitchFamily="18" charset="0"/>
              </a:rPr>
              <a:t>Use historical data and advanced analytics to create predictive models that can forecast flood events. This can help in proactive planning and resource allocation for flood mitigation and response.</a:t>
            </a:r>
          </a:p>
          <a:p>
            <a:pPr algn="just">
              <a:lnSpc>
                <a:spcPct val="120000"/>
              </a:lnSpc>
            </a:pPr>
            <a:r>
              <a:rPr lang="en-IN" sz="2000" u="sng" dirty="0">
                <a:solidFill>
                  <a:schemeClr val="tx1">
                    <a:lumMod val="95000"/>
                    <a:lumOff val="5000"/>
                  </a:schemeClr>
                </a:solidFill>
                <a:latin typeface="Arial Black" panose="020B0A04020102020204" pitchFamily="34" charset="0"/>
              </a:rPr>
              <a:t>User-Friendly Interface: </a:t>
            </a:r>
            <a:r>
              <a:rPr lang="en-IN" sz="2000" dirty="0">
                <a:solidFill>
                  <a:schemeClr val="tx1"/>
                </a:solidFill>
                <a:latin typeface="Bell MT" panose="02020503060305020303" pitchFamily="18" charset="0"/>
              </a:rPr>
              <a:t>Create a user-friendly interface for accessing flood information. This could be a website or a mobile app that provides real-time updates, flood maps, and safety tips to help residents make informed decisions during floods.</a:t>
            </a:r>
          </a:p>
        </p:txBody>
      </p:sp>
    </p:spTree>
    <p:extLst>
      <p:ext uri="{BB962C8B-B14F-4D97-AF65-F5344CB8AC3E}">
        <p14:creationId xmlns:p14="http://schemas.microsoft.com/office/powerpoint/2010/main" val="1659076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4356814" y="0"/>
            <a:ext cx="3537936" cy="755423"/>
          </a:xfrm>
        </p:spPr>
        <p:txBody>
          <a:bodyPr>
            <a:normAutofit/>
          </a:bodyPr>
          <a:lstStyle/>
          <a:p>
            <a:pPr algn="l"/>
            <a:r>
              <a:rPr lang="en-IN" sz="3200" b="1"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Project </a:t>
            </a:r>
            <a:r>
              <a:rPr lang="en-IN" sz="3600" b="1"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Objectives</a:t>
            </a:r>
            <a:r>
              <a:rPr lang="en-IN" sz="3200" b="1"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621940" y="1671033"/>
            <a:ext cx="10981924" cy="3969914"/>
          </a:xfrm>
        </p:spPr>
        <p:txBody>
          <a:bodyPr>
            <a:noAutofit/>
          </a:bodyPr>
          <a:lstStyle/>
          <a:p>
            <a:pPr marL="342900" indent="-342900" algn="just">
              <a:buFont typeface="Wingdings" panose="05000000000000000000" pitchFamily="2" charset="2"/>
              <a:buChar char="q"/>
            </a:pPr>
            <a:r>
              <a:rPr lang="en-IN" sz="1900" b="1" u="sng" dirty="0">
                <a:solidFill>
                  <a:schemeClr val="tx1"/>
                </a:solidFill>
                <a:latin typeface="Arial Black" panose="020B0A04020102020204" pitchFamily="34" charset="0"/>
              </a:rPr>
              <a:t>Early Warning and Alert System: </a:t>
            </a:r>
            <a:r>
              <a:rPr lang="en-IN" sz="1900" dirty="0">
                <a:solidFill>
                  <a:schemeClr val="tx1"/>
                </a:solidFill>
                <a:latin typeface="Bell MT" panose="02020503060305020303" pitchFamily="18" charset="0"/>
              </a:rPr>
              <a:t>Developing an effective early warning and alert system is crucial as it directly contributes to public safety by providing timely notifications of potential flood events.</a:t>
            </a:r>
          </a:p>
          <a:p>
            <a:pPr marL="342900" indent="-342900" algn="just">
              <a:buFont typeface="Wingdings" panose="05000000000000000000" pitchFamily="2" charset="2"/>
              <a:buChar char="q"/>
            </a:pPr>
            <a:endParaRPr lang="en-IN" sz="1900" dirty="0">
              <a:solidFill>
                <a:schemeClr val="tx1"/>
              </a:solidFill>
              <a:latin typeface="Bell MT" panose="02020503060305020303" pitchFamily="18" charset="0"/>
            </a:endParaRPr>
          </a:p>
          <a:p>
            <a:pPr marL="342900" indent="-342900" algn="just">
              <a:buFont typeface="Wingdings" panose="05000000000000000000" pitchFamily="2" charset="2"/>
              <a:buChar char="q"/>
            </a:pPr>
            <a:r>
              <a:rPr lang="en-IN" sz="1900" b="1" u="sng" dirty="0">
                <a:solidFill>
                  <a:schemeClr val="tx1"/>
                </a:solidFill>
                <a:latin typeface="Arial Black" panose="020B0A04020102020204" pitchFamily="34" charset="0"/>
              </a:rPr>
              <a:t>Accuracy and Reliability: </a:t>
            </a:r>
            <a:r>
              <a:rPr lang="en-IN" sz="1900" dirty="0">
                <a:solidFill>
                  <a:schemeClr val="tx1"/>
                </a:solidFill>
                <a:latin typeface="Bell MT" panose="02020503060305020303" pitchFamily="18" charset="0"/>
              </a:rPr>
              <a:t>Ensuring the accuracy and reliability of collected data is fundamental to minimizing false alarms and errors, which in turn helps build trust in the monitoring system.</a:t>
            </a:r>
          </a:p>
          <a:p>
            <a:pPr marL="342900" indent="-342900" algn="just">
              <a:buFont typeface="Wingdings" panose="05000000000000000000" pitchFamily="2" charset="2"/>
              <a:buChar char="q"/>
            </a:pPr>
            <a:endParaRPr lang="en-IN" sz="1900" dirty="0">
              <a:solidFill>
                <a:schemeClr val="tx1"/>
              </a:solidFill>
              <a:latin typeface="Bell MT" panose="02020503060305020303" pitchFamily="18" charset="0"/>
            </a:endParaRPr>
          </a:p>
          <a:p>
            <a:pPr marL="342900" indent="-342900" algn="just">
              <a:buFont typeface="Wingdings" panose="05000000000000000000" pitchFamily="2" charset="2"/>
              <a:buChar char="q"/>
            </a:pPr>
            <a:r>
              <a:rPr lang="en-IN" sz="1900" b="1" u="sng" dirty="0">
                <a:solidFill>
                  <a:schemeClr val="tx1"/>
                </a:solidFill>
                <a:latin typeface="Arial Black" panose="020B0A04020102020204" pitchFamily="34" charset="0"/>
              </a:rPr>
              <a:t>Data Analysis and Reporting: </a:t>
            </a:r>
            <a:r>
              <a:rPr lang="en-IN" sz="1900" dirty="0">
                <a:solidFill>
                  <a:schemeClr val="tx1"/>
                </a:solidFill>
                <a:latin typeface="Bell MT" panose="02020503060305020303" pitchFamily="18" charset="0"/>
              </a:rPr>
              <a:t>Implement data analysis tools to generate reports and insights from the flood monitoring data, aiding in decision-making and post-flood analysis.</a:t>
            </a:r>
          </a:p>
          <a:p>
            <a:pPr marL="342900" indent="-342900" algn="just">
              <a:buFont typeface="Wingdings" panose="05000000000000000000" pitchFamily="2" charset="2"/>
              <a:buChar char="q"/>
            </a:pPr>
            <a:endParaRPr lang="en-IN" sz="1900" dirty="0">
              <a:solidFill>
                <a:schemeClr val="tx1"/>
              </a:solidFill>
              <a:latin typeface="Bell MT" panose="02020503060305020303" pitchFamily="18" charset="0"/>
            </a:endParaRPr>
          </a:p>
          <a:p>
            <a:pPr marL="342900" indent="-342900" algn="just">
              <a:buFont typeface="Wingdings" panose="05000000000000000000" pitchFamily="2" charset="2"/>
              <a:buChar char="q"/>
            </a:pPr>
            <a:r>
              <a:rPr lang="en-IN" sz="1900" b="1" u="sng" dirty="0">
                <a:solidFill>
                  <a:schemeClr val="tx1"/>
                </a:solidFill>
                <a:latin typeface="Arial Black" panose="020B0A04020102020204" pitchFamily="34" charset="0"/>
              </a:rPr>
              <a:t>Collaboration: </a:t>
            </a:r>
            <a:r>
              <a:rPr lang="en-IN" sz="1900" dirty="0">
                <a:solidFill>
                  <a:schemeClr val="tx1"/>
                </a:solidFill>
                <a:latin typeface="Bell MT" panose="02020503060305020303" pitchFamily="18" charset="0"/>
              </a:rPr>
              <a:t>Foster collaboration with relevant government agencies, local communities, and technology partners to ensure the success and effectiveness of the flood monitoring system.</a:t>
            </a:r>
          </a:p>
        </p:txBody>
      </p:sp>
    </p:spTree>
    <p:extLst>
      <p:ext uri="{BB962C8B-B14F-4D97-AF65-F5344CB8AC3E}">
        <p14:creationId xmlns:p14="http://schemas.microsoft.com/office/powerpoint/2010/main" val="3775090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3693782" y="0"/>
            <a:ext cx="4767637" cy="641123"/>
          </a:xfrm>
        </p:spPr>
        <p:txBody>
          <a:bodyPr>
            <a:normAutofit/>
          </a:bodyPr>
          <a:lstStyle/>
          <a:p>
            <a:pPr algn="l"/>
            <a:r>
              <a:rPr lang="en-IN" sz="3600" b="1" i="0"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IoT based Virtualization</a:t>
            </a:r>
            <a:endParaRPr lang="en-IN" sz="3600" b="1"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endParaRPr>
          </a:p>
        </p:txBody>
      </p:sp>
      <p:pic>
        <p:nvPicPr>
          <p:cNvPr id="10" name="Picture 9">
            <a:extLst>
              <a:ext uri="{FF2B5EF4-FFF2-40B4-BE49-F238E27FC236}">
                <a16:creationId xmlns:a16="http://schemas.microsoft.com/office/drawing/2014/main" id="{6C8594AF-630C-4D44-BB8D-C32EA3013A20}"/>
              </a:ext>
            </a:extLst>
          </p:cNvPr>
          <p:cNvPicPr>
            <a:picLocks noChangeAspect="1"/>
          </p:cNvPicPr>
          <p:nvPr/>
        </p:nvPicPr>
        <p:blipFill>
          <a:blip r:embed="rId2"/>
          <a:stretch>
            <a:fillRect/>
          </a:stretch>
        </p:blipFill>
        <p:spPr>
          <a:xfrm>
            <a:off x="1790165" y="1148835"/>
            <a:ext cx="8538692" cy="5503453"/>
          </a:xfrm>
          <a:prstGeom prst="rect">
            <a:avLst/>
          </a:prstGeom>
          <a:ln w="12700">
            <a:solidFill>
              <a:schemeClr val="tx1"/>
            </a:solidFill>
          </a:ln>
        </p:spPr>
      </p:pic>
    </p:spTree>
    <p:extLst>
      <p:ext uri="{BB962C8B-B14F-4D97-AF65-F5344CB8AC3E}">
        <p14:creationId xmlns:p14="http://schemas.microsoft.com/office/powerpoint/2010/main" val="1381737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625327" y="0"/>
            <a:ext cx="4539879" cy="896937"/>
          </a:xfrm>
        </p:spPr>
        <p:txBody>
          <a:bodyPr>
            <a:normAutofit fontScale="90000"/>
          </a:bodyPr>
          <a:lstStyle/>
          <a:p>
            <a:pPr algn="l"/>
            <a:r>
              <a:rPr lang="en-IN" sz="3600" b="1" i="0"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Raspberry Pi </a:t>
            </a:r>
            <a:r>
              <a:rPr lang="en-IN" sz="3600" b="1"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I</a:t>
            </a:r>
            <a:r>
              <a:rPr lang="en-IN" sz="3600" b="1" i="0"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ntegration :</a:t>
            </a:r>
            <a:endParaRPr lang="en-IN" sz="3600" b="1"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endParaRPr>
          </a:p>
        </p:txBody>
      </p:sp>
      <p:pic>
        <p:nvPicPr>
          <p:cNvPr id="7" name="Picture 6">
            <a:extLst>
              <a:ext uri="{FF2B5EF4-FFF2-40B4-BE49-F238E27FC236}">
                <a16:creationId xmlns:a16="http://schemas.microsoft.com/office/drawing/2014/main" id="{5EAEE123-D3E6-4CD8-9C58-3F74D7D037A6}"/>
              </a:ext>
            </a:extLst>
          </p:cNvPr>
          <p:cNvPicPr>
            <a:picLocks noChangeAspect="1"/>
          </p:cNvPicPr>
          <p:nvPr/>
        </p:nvPicPr>
        <p:blipFill>
          <a:blip r:embed="rId2"/>
          <a:stretch>
            <a:fillRect/>
          </a:stretch>
        </p:blipFill>
        <p:spPr>
          <a:xfrm>
            <a:off x="1942588" y="1299939"/>
            <a:ext cx="8358340" cy="5236918"/>
          </a:xfrm>
          <a:prstGeom prst="rect">
            <a:avLst/>
          </a:prstGeom>
        </p:spPr>
      </p:pic>
    </p:spTree>
    <p:extLst>
      <p:ext uri="{BB962C8B-B14F-4D97-AF65-F5344CB8AC3E}">
        <p14:creationId xmlns:p14="http://schemas.microsoft.com/office/powerpoint/2010/main" val="1299278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4186477" y="0"/>
            <a:ext cx="3940092" cy="711106"/>
          </a:xfrm>
        </p:spPr>
        <p:txBody>
          <a:bodyPr>
            <a:noAutofit/>
          </a:bodyPr>
          <a:lstStyle/>
          <a:p>
            <a:pPr algn="l"/>
            <a:r>
              <a:rPr lang="en-IN" sz="3200" b="1" i="0" u="sng" dirty="0">
                <a:solidFill>
                  <a:schemeClr val="tx1">
                    <a:lumMod val="95000"/>
                    <a:lumOff val="5000"/>
                  </a:schemeClr>
                </a:solidFill>
                <a:effectLst>
                  <a:outerShdw blurRad="38100" dist="38100" dir="2700000" algn="tl">
                    <a:srgbClr val="000000">
                      <a:alpha val="43137"/>
                    </a:srgbClr>
                  </a:outerShdw>
                </a:effectLst>
                <a:latin typeface="Bell MT" panose="02020503060305020303" pitchFamily="18" charset="0"/>
              </a:rPr>
              <a:t>Code Implementation:</a:t>
            </a:r>
            <a:endParaRPr lang="en-IN" sz="3200" b="1" u="sng" dirty="0">
              <a:solidFill>
                <a:schemeClr val="tx1">
                  <a:lumMod val="95000"/>
                  <a:lumOff val="5000"/>
                </a:schemeClr>
              </a:solidFill>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159941" y="1404028"/>
            <a:ext cx="9873497" cy="4005099"/>
          </a:xfrm>
        </p:spPr>
        <p:txBody>
          <a:bodyPr>
            <a:normAutofit/>
          </a:bodyPr>
          <a:lstStyle/>
          <a:p>
            <a:pPr algn="just"/>
            <a:r>
              <a:rPr lang="en-IN" sz="2000" b="1" u="sng" dirty="0">
                <a:solidFill>
                  <a:schemeClr val="tx1"/>
                </a:solidFill>
                <a:latin typeface="Arial Black" panose="020B0A04020102020204" pitchFamily="34" charset="0"/>
              </a:rPr>
              <a:t>Hardware:</a:t>
            </a:r>
          </a:p>
          <a:p>
            <a:pPr marL="342900" indent="-342900" algn="just">
              <a:buFont typeface="Wingdings" panose="05000000000000000000" pitchFamily="2" charset="2"/>
              <a:buChar char="§"/>
            </a:pPr>
            <a:r>
              <a:rPr lang="en-IN" sz="2000" dirty="0">
                <a:solidFill>
                  <a:schemeClr val="tx1"/>
                </a:solidFill>
                <a:latin typeface="Bell MT" panose="02020503060305020303" pitchFamily="18" charset="0"/>
              </a:rPr>
              <a:t>Raspberry Pi (with Raspbian OS installed)</a:t>
            </a:r>
          </a:p>
          <a:p>
            <a:pPr marL="342900" indent="-342900" algn="just">
              <a:buFont typeface="Wingdings" panose="05000000000000000000" pitchFamily="2" charset="2"/>
              <a:buChar char="§"/>
            </a:pPr>
            <a:r>
              <a:rPr lang="en-IN" sz="2000" dirty="0">
                <a:solidFill>
                  <a:schemeClr val="tx1"/>
                </a:solidFill>
                <a:latin typeface="Bell MT" panose="02020503060305020303" pitchFamily="18" charset="0"/>
              </a:rPr>
              <a:t>Water level sensor (e.g., ultrasonic sensor)</a:t>
            </a:r>
          </a:p>
          <a:p>
            <a:pPr marL="342900" indent="-342900" algn="just">
              <a:buFont typeface="Wingdings" panose="05000000000000000000" pitchFamily="2" charset="2"/>
              <a:buChar char="§"/>
            </a:pPr>
            <a:r>
              <a:rPr lang="en-IN" sz="2000" dirty="0">
                <a:solidFill>
                  <a:schemeClr val="tx1"/>
                </a:solidFill>
                <a:latin typeface="Bell MT" panose="02020503060305020303" pitchFamily="18" charset="0"/>
              </a:rPr>
              <a:t>Breadboard and jumper wires</a:t>
            </a:r>
          </a:p>
          <a:p>
            <a:pPr marL="342900" indent="-342900" algn="just">
              <a:buFont typeface="Wingdings" panose="05000000000000000000" pitchFamily="2" charset="2"/>
              <a:buChar char="§"/>
            </a:pPr>
            <a:r>
              <a:rPr lang="en-IN" sz="2000" dirty="0">
                <a:solidFill>
                  <a:schemeClr val="tx1"/>
                </a:solidFill>
                <a:latin typeface="Bell MT" panose="02020503060305020303" pitchFamily="18" charset="0"/>
              </a:rPr>
              <a:t>Power supply for Raspberry Pi</a:t>
            </a:r>
          </a:p>
          <a:p>
            <a:pPr algn="just"/>
            <a:endParaRPr lang="en-IN" sz="2000" dirty="0">
              <a:solidFill>
                <a:schemeClr val="tx1"/>
              </a:solidFill>
              <a:latin typeface="Bell MT" panose="02020503060305020303" pitchFamily="18" charset="0"/>
            </a:endParaRPr>
          </a:p>
          <a:p>
            <a:pPr algn="just"/>
            <a:r>
              <a:rPr lang="en-IN" sz="2000" b="1" u="sng" dirty="0">
                <a:solidFill>
                  <a:schemeClr val="tx1"/>
                </a:solidFill>
                <a:latin typeface="Arial Black" panose="020B0A04020102020204" pitchFamily="34" charset="0"/>
              </a:rPr>
              <a:t>Software:</a:t>
            </a:r>
            <a:endParaRPr lang="en-IN" sz="2000" dirty="0">
              <a:solidFill>
                <a:schemeClr val="tx1"/>
              </a:solidFill>
              <a:latin typeface="Bell MT" panose="02020503060305020303" pitchFamily="18" charset="0"/>
            </a:endParaRPr>
          </a:p>
          <a:p>
            <a:pPr marL="342900" indent="-342900" algn="just">
              <a:buFont typeface="Wingdings" panose="05000000000000000000" pitchFamily="2" charset="2"/>
              <a:buChar char="§"/>
            </a:pPr>
            <a:r>
              <a:rPr lang="en-IN" sz="2000" dirty="0">
                <a:solidFill>
                  <a:schemeClr val="tx1"/>
                </a:solidFill>
                <a:latin typeface="Bell MT" panose="02020503060305020303" pitchFamily="18" charset="0"/>
              </a:rPr>
              <a:t>Python (to write the monitoring code)</a:t>
            </a:r>
          </a:p>
          <a:p>
            <a:pPr marL="342900" indent="-342900" algn="just">
              <a:buFont typeface="Wingdings" panose="05000000000000000000" pitchFamily="2" charset="2"/>
              <a:buChar char="§"/>
            </a:pPr>
            <a:r>
              <a:rPr lang="en-IN" sz="2000" dirty="0" err="1">
                <a:solidFill>
                  <a:schemeClr val="tx1"/>
                </a:solidFill>
                <a:latin typeface="Bell MT" panose="02020503060305020303" pitchFamily="18" charset="0"/>
              </a:rPr>
              <a:t>RPi.GPIO</a:t>
            </a:r>
            <a:r>
              <a:rPr lang="en-IN" sz="2000" dirty="0">
                <a:solidFill>
                  <a:schemeClr val="tx1"/>
                </a:solidFill>
                <a:latin typeface="Bell MT" panose="02020503060305020303" pitchFamily="18" charset="0"/>
              </a:rPr>
              <a:t> library (to interface with GPIO pins on Raspberry Pi)</a:t>
            </a:r>
          </a:p>
        </p:txBody>
      </p:sp>
    </p:spTree>
    <p:extLst>
      <p:ext uri="{BB962C8B-B14F-4D97-AF65-F5344CB8AC3E}">
        <p14:creationId xmlns:p14="http://schemas.microsoft.com/office/powerpoint/2010/main" val="1030944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0E575-1D72-4157-80BC-2B21D44AC1E7}"/>
              </a:ext>
            </a:extLst>
          </p:cNvPr>
          <p:cNvSpPr>
            <a:spLocks noGrp="1"/>
          </p:cNvSpPr>
          <p:nvPr>
            <p:ph type="ctrTitle"/>
          </p:nvPr>
        </p:nvSpPr>
        <p:spPr>
          <a:xfrm>
            <a:off x="5072473" y="0"/>
            <a:ext cx="2062423" cy="761880"/>
          </a:xfrm>
        </p:spPr>
        <p:txBody>
          <a:bodyPr/>
          <a:lstStyle/>
          <a:p>
            <a:r>
              <a:rPr lang="en-IN" sz="3200" b="1" u="sng" dirty="0">
                <a:solidFill>
                  <a:schemeClr val="tx1">
                    <a:lumMod val="95000"/>
                    <a:lumOff val="5000"/>
                  </a:schemeClr>
                </a:solidFill>
                <a:latin typeface="Bell MT" panose="02020503060305020303" pitchFamily="18" charset="0"/>
              </a:rPr>
              <a:t>Conclusion</a:t>
            </a:r>
          </a:p>
        </p:txBody>
      </p:sp>
      <p:sp>
        <p:nvSpPr>
          <p:cNvPr id="7" name="TextBox 6">
            <a:extLst>
              <a:ext uri="{FF2B5EF4-FFF2-40B4-BE49-F238E27FC236}">
                <a16:creationId xmlns:a16="http://schemas.microsoft.com/office/drawing/2014/main" id="{59DA890E-F833-415B-BAB4-A0D10AC18B93}"/>
              </a:ext>
            </a:extLst>
          </p:cNvPr>
          <p:cNvSpPr txBox="1"/>
          <p:nvPr/>
        </p:nvSpPr>
        <p:spPr>
          <a:xfrm>
            <a:off x="811368" y="1700010"/>
            <a:ext cx="10637949" cy="3477875"/>
          </a:xfrm>
          <a:prstGeom prst="rect">
            <a:avLst/>
          </a:prstGeom>
          <a:noFill/>
        </p:spPr>
        <p:txBody>
          <a:bodyPr wrap="square" rtlCol="0">
            <a:spAutoFit/>
          </a:bodyPr>
          <a:lstStyle/>
          <a:p>
            <a:pPr algn="just"/>
            <a:r>
              <a:rPr lang="en-IN" sz="2000" dirty="0">
                <a:latin typeface="Bell MT" panose="02020503060305020303" pitchFamily="18" charset="0"/>
              </a:rPr>
              <a:t>In conclusion, the flood monitoring system is a vital innovation prioritizing public safety through real-time data, early warnings, and community engagement. It minimizes flood risks, fosters collaboration, and enhances disaster preparedness with user-friendly interfaces and predictive features. Leveraging IoT virtualization ensures reliability, cost-efficiency, scalability, and security, marking a pivotal step in safeguarding flood-prone areas.</a:t>
            </a:r>
          </a:p>
          <a:p>
            <a:pPr algn="just"/>
            <a:endParaRPr lang="en-IN" sz="2000" dirty="0">
              <a:latin typeface="Bell MT" panose="02020503060305020303" pitchFamily="18" charset="0"/>
            </a:endParaRPr>
          </a:p>
          <a:p>
            <a:pPr algn="just"/>
            <a:r>
              <a:rPr lang="en-IN" sz="2000" dirty="0">
                <a:latin typeface="Bell MT" panose="02020503060305020303" pitchFamily="18" charset="0"/>
              </a:rPr>
              <a:t>With its user-friendly interface and predictive capabilities, this system empowers communities to make informed decisions during flood events. Moreover, by utilizing IoT virtualization for testing and validation, it ensures reliability and cost-efficiency while promoting scalability and security. In essence, the flood monitoring system represents a pivotal step towards safeguarding lives and property in flood-prone areas.</a:t>
            </a:r>
          </a:p>
        </p:txBody>
      </p:sp>
    </p:spTree>
    <p:extLst>
      <p:ext uri="{BB962C8B-B14F-4D97-AF65-F5344CB8AC3E}">
        <p14:creationId xmlns:p14="http://schemas.microsoft.com/office/powerpoint/2010/main" val="699353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77C4-D965-43E3-8FE9-C6FF1CF44CD6}"/>
              </a:ext>
            </a:extLst>
          </p:cNvPr>
          <p:cNvSpPr>
            <a:spLocks noGrp="1"/>
          </p:cNvSpPr>
          <p:nvPr>
            <p:ph type="ctrTitle"/>
          </p:nvPr>
        </p:nvSpPr>
        <p:spPr>
          <a:xfrm>
            <a:off x="1386840" y="2831742"/>
            <a:ext cx="9418320" cy="1194515"/>
          </a:xfrm>
        </p:spPr>
        <p:txBody>
          <a:bodyPr>
            <a:normAutofit/>
          </a:bodyPr>
          <a:lstStyle/>
          <a:p>
            <a:pPr algn="ctr"/>
            <a:r>
              <a:rPr lang="en-IN" dirty="0">
                <a:solidFill>
                  <a:schemeClr val="tx1">
                    <a:lumMod val="95000"/>
                    <a:lumOff val="5000"/>
                  </a:schemeClr>
                </a:solidFill>
              </a:rPr>
              <a:t>THANK YOU</a:t>
            </a:r>
          </a:p>
        </p:txBody>
      </p:sp>
    </p:spTree>
    <p:extLst>
      <p:ext uri="{BB962C8B-B14F-4D97-AF65-F5344CB8AC3E}">
        <p14:creationId xmlns:p14="http://schemas.microsoft.com/office/powerpoint/2010/main" val="404808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336</TotalTime>
  <Words>531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Bell MT</vt:lpstr>
      <vt:lpstr>Calibri</vt:lpstr>
      <vt:lpstr>Calibri Light</vt:lpstr>
      <vt:lpstr>Wingdings</vt:lpstr>
      <vt:lpstr>Metropolitan</vt:lpstr>
      <vt:lpstr>PowerPoint Presentation</vt:lpstr>
      <vt:lpstr>Innovation</vt:lpstr>
      <vt:lpstr>Project Objectives:</vt:lpstr>
      <vt:lpstr>IoT based Virtualization</vt:lpstr>
      <vt:lpstr>Raspberry Pi Integration :</vt:lpstr>
      <vt:lpstr>Code 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MOHAMED FAIZ</cp:lastModifiedBy>
  <cp:revision>20</cp:revision>
  <dcterms:created xsi:type="dcterms:W3CDTF">2023-09-29T07:14:55Z</dcterms:created>
  <dcterms:modified xsi:type="dcterms:W3CDTF">2023-10-10T16:42:18Z</dcterms:modified>
</cp:coreProperties>
</file>