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8"/>
  </p:notesMasterIdLst>
  <p:handoutMasterIdLst>
    <p:handoutMasterId r:id="rId69"/>
  </p:handoutMasterIdLst>
  <p:sldIdLst>
    <p:sldId id="940" r:id="rId6"/>
    <p:sldId id="869" r:id="rId7"/>
    <p:sldId id="941" r:id="rId8"/>
    <p:sldId id="870" r:id="rId9"/>
    <p:sldId id="919" r:id="rId10"/>
    <p:sldId id="871" r:id="rId11"/>
    <p:sldId id="942" r:id="rId12"/>
    <p:sldId id="873" r:id="rId13"/>
    <p:sldId id="874" r:id="rId14"/>
    <p:sldId id="875" r:id="rId15"/>
    <p:sldId id="943" r:id="rId16"/>
    <p:sldId id="876" r:id="rId17"/>
    <p:sldId id="877" r:id="rId18"/>
    <p:sldId id="944" r:id="rId19"/>
    <p:sldId id="878" r:id="rId20"/>
    <p:sldId id="945" r:id="rId21"/>
    <p:sldId id="879" r:id="rId22"/>
    <p:sldId id="934" r:id="rId23"/>
    <p:sldId id="914" r:id="rId24"/>
    <p:sldId id="880" r:id="rId25"/>
    <p:sldId id="917" r:id="rId26"/>
    <p:sldId id="918" r:id="rId27"/>
    <p:sldId id="946" r:id="rId28"/>
    <p:sldId id="883" r:id="rId29"/>
    <p:sldId id="884" r:id="rId30"/>
    <p:sldId id="915" r:id="rId31"/>
    <p:sldId id="930" r:id="rId32"/>
    <p:sldId id="931" r:id="rId33"/>
    <p:sldId id="932" r:id="rId34"/>
    <p:sldId id="935" r:id="rId35"/>
    <p:sldId id="925" r:id="rId36"/>
    <p:sldId id="926" r:id="rId37"/>
    <p:sldId id="936" r:id="rId38"/>
    <p:sldId id="937" r:id="rId39"/>
    <p:sldId id="938" r:id="rId40"/>
    <p:sldId id="885" r:id="rId41"/>
    <p:sldId id="886" r:id="rId42"/>
    <p:sldId id="887" r:id="rId43"/>
    <p:sldId id="888" r:id="rId44"/>
    <p:sldId id="947" r:id="rId45"/>
    <p:sldId id="890" r:id="rId46"/>
    <p:sldId id="939" r:id="rId47"/>
    <p:sldId id="948" r:id="rId48"/>
    <p:sldId id="920" r:id="rId49"/>
    <p:sldId id="916" r:id="rId50"/>
    <p:sldId id="921" r:id="rId51"/>
    <p:sldId id="922" r:id="rId52"/>
    <p:sldId id="894" r:id="rId53"/>
    <p:sldId id="949" r:id="rId54"/>
    <p:sldId id="896" r:id="rId55"/>
    <p:sldId id="897" r:id="rId56"/>
    <p:sldId id="950" r:id="rId57"/>
    <p:sldId id="899" r:id="rId58"/>
    <p:sldId id="900" r:id="rId59"/>
    <p:sldId id="923" r:id="rId60"/>
    <p:sldId id="901" r:id="rId61"/>
    <p:sldId id="902" r:id="rId62"/>
    <p:sldId id="903" r:id="rId63"/>
    <p:sldId id="904" r:id="rId64"/>
    <p:sldId id="905" r:id="rId65"/>
    <p:sldId id="906" r:id="rId66"/>
    <p:sldId id="908" r:id="rId67"/>
  </p:sldIdLst>
  <p:sldSz cx="9144000" cy="6858000" type="screen4x3"/>
  <p:notesSz cx="7010400" cy="9296400"/>
  <p:custDataLst>
    <p:tags r:id="rId70"/>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FFFFCC"/>
    <a:srgbClr val="FFFF99"/>
    <a:srgbClr val="1F497D"/>
    <a:srgbClr val="FFCCFF"/>
    <a:srgbClr val="FFFF66"/>
    <a:srgbClr val="CCCC00"/>
    <a:srgbClr val="66FF66"/>
    <a:srgbClr val="00CC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7252" autoAdjust="0"/>
  </p:normalViewPr>
  <p:slideViewPr>
    <p:cSldViewPr snapToGrid="0">
      <p:cViewPr varScale="1">
        <p:scale>
          <a:sx n="90" d="100"/>
          <a:sy n="90" d="100"/>
        </p:scale>
        <p:origin x="-1350" y="-96"/>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10/14/2014</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extLst>
      <p:ext uri="{BB962C8B-B14F-4D97-AF65-F5344CB8AC3E}">
        <p14:creationId xmlns:p14="http://schemas.microsoft.com/office/powerpoint/2010/main" val="641087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extLst>
      <p:ext uri="{BB962C8B-B14F-4D97-AF65-F5344CB8AC3E}">
        <p14:creationId xmlns:p14="http://schemas.microsoft.com/office/powerpoint/2010/main" val="2371177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4"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hasCustomPrompt="1"/>
          </p:nvPr>
        </p:nvSpPr>
        <p:spPr>
          <a:xfrm>
            <a:off x="283535" y="2130425"/>
            <a:ext cx="8562753" cy="1470025"/>
          </a:xfrm>
        </p:spPr>
        <p:txBody>
          <a:bodyPr/>
          <a:lstStyle>
            <a:lvl1pPr algn="l">
              <a:defRPr b="1">
                <a:solidFill>
                  <a:srgbClr val="C00000"/>
                </a:solidFill>
              </a:defRPr>
            </a:lvl1pPr>
          </a:lstStyle>
          <a:p>
            <a:r>
              <a:rPr lang="en-US" dirty="0" smtClean="0"/>
              <a:t>Click to edit Master section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pic>
        <p:nvPicPr>
          <p:cNvPr id="9"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0"/>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3"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6" r:id="rId3"/>
    <p:sldLayoutId id="2147485974" r:id="rId4"/>
    <p:sldLayoutId id="2147485975" r:id="rId5"/>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Microsoft_Excel_97-2003_Worksheet1.xls"/></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a:t>
            </a:r>
            <a:br>
              <a:rPr lang="en-US" dirty="0" smtClean="0"/>
            </a:br>
            <a:r>
              <a:rPr lang="en-US" dirty="0" smtClean="0"/>
              <a:t>ARM Cortex A-15 CorePac Overview</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NEON</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7" y="861060"/>
            <a:ext cx="8953311" cy="5407005"/>
          </a:xfrm>
        </p:spPr>
        <p:txBody>
          <a:bodyPr>
            <a:noAutofit/>
          </a:bodyPr>
          <a:lstStyle/>
          <a:p>
            <a:pPr marL="0" indent="0">
              <a:buNone/>
            </a:pPr>
            <a:r>
              <a:rPr lang="en-US" sz="2400" dirty="0" smtClean="0"/>
              <a:t>NEON registers load and store data into 64-bit registers from memory with on-the-fly interleave, as shown in this diagram.</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3600" dirty="0" smtClean="0"/>
          </a:p>
          <a:p>
            <a:pPr marL="0" indent="0">
              <a:buNone/>
            </a:pPr>
            <a:r>
              <a:rPr lang="en-US" sz="2400" dirty="0" smtClean="0"/>
              <a:t>Source: ARM Compiler </a:t>
            </a:r>
            <a:r>
              <a:rPr lang="en-US" sz="2400" dirty="0" err="1" smtClean="0"/>
              <a:t>Toolchain</a:t>
            </a:r>
            <a:r>
              <a:rPr lang="en-US" sz="2400" dirty="0" smtClean="0"/>
              <a:t> Assembler Reference; DUI0489C</a:t>
            </a:r>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1680245"/>
            <a:ext cx="8254333" cy="4141332"/>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Vector Floating Point (VFP)</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Memory Management Unit (MMU)</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
        <p:nvSpPr>
          <p:cNvPr id="19" name="Slide Number Placeholder 18"/>
          <p:cNvSpPr>
            <a:spLocks noGrp="1"/>
          </p:cNvSpPr>
          <p:nvPr>
            <p:ph type="sldNum" sz="quarter" idx="10"/>
          </p:nvPr>
        </p:nvSpPr>
        <p:spPr/>
        <p:txBody>
          <a:bodyPr/>
          <a:lstStyle/>
          <a:p>
            <a:fld id="{F2394529-A9B3-4A54-83EC-E61379E8334E}"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
        <p:nvSpPr>
          <p:cNvPr id="4" name="Slide Number Placeholder 3"/>
          <p:cNvSpPr>
            <a:spLocks noGrp="1"/>
          </p:cNvSpPr>
          <p:nvPr>
            <p:ph type="sldNum" sz="quarter" idx="10"/>
          </p:nvPr>
        </p:nvSpPr>
        <p:spPr/>
        <p:txBody>
          <a:bodyPr/>
          <a:lstStyle/>
          <a:p>
            <a:fld id="{F2394529-A9B3-4A54-83EC-E61379E8334E}" type="slidenum">
              <a:rPr lang="en-US" smtClean="0"/>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fld id="{F2394529-A9B3-4A54-83EC-E61379E8334E}"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
        <p:nvSpPr>
          <p:cNvPr id="5" name="Slide Number Placeholder 4"/>
          <p:cNvSpPr>
            <a:spLocks noGrp="1"/>
          </p:cNvSpPr>
          <p:nvPr>
            <p:ph type="sldNum" sz="quarter" idx="10"/>
          </p:nvPr>
        </p:nvSpPr>
        <p:spPr/>
        <p:txBody>
          <a:bodyPr/>
          <a:lstStyle/>
          <a:p>
            <a:fld id="{F2394529-A9B3-4A54-83EC-E61379E8334E}"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to the SOC and</a:t>
            </a:r>
            <a:br>
              <a:rPr lang="en-US" dirty="0" smtClean="0"/>
            </a:br>
            <a:r>
              <a:rPr lang="en-US" dirty="0" smtClean="0"/>
              <a:t>Coherency Issues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064100"/>
          <a:ext cx="6020025" cy="5179172"/>
        </p:xfrm>
        <a:graphic>
          <a:graphicData uri="http://schemas.openxmlformats.org/presentationml/2006/ole">
            <mc:AlternateContent xmlns:mc="http://schemas.openxmlformats.org/markup-compatibility/2006">
              <mc:Choice xmlns:v="urn:schemas-microsoft-com:vml" Requires="v">
                <p:oleObj spid="_x0000_s100356" name="Visio" r:id="rId3" imgW="6549693" imgH="5635473" progId="Visio.Drawing.11">
                  <p:embed/>
                </p:oleObj>
              </mc:Choice>
              <mc:Fallback>
                <p:oleObj name="Visio" r:id="rId3" imgW="6549693" imgH="563547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710" y="1064100"/>
                        <a:ext cx="6020025" cy="5179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F2394529-A9B3-4A54-83EC-E61379E8334E}" type="slidenum">
              <a:rPr lang="en-US" smtClean="0"/>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1657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10" name="Slide Number Placeholder 9"/>
          <p:cNvSpPr>
            <a:spLocks noGrp="1"/>
          </p:cNvSpPr>
          <p:nvPr>
            <p:ph type="sldNum" sz="quarter" idx="10"/>
          </p:nvPr>
        </p:nvSpPr>
        <p:spPr/>
        <p:txBody>
          <a:bodyPr/>
          <a:lstStyle/>
          <a:p>
            <a:fld id="{F2394529-A9B3-4A54-83EC-E61379E8334E}"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12" name="Group 11"/>
          <p:cNvGrpSpPr/>
          <p:nvPr/>
        </p:nvGrpSpPr>
        <p:grpSpPr>
          <a:xfrm>
            <a:off x="427056" y="1016570"/>
            <a:ext cx="8458200" cy="5303520"/>
            <a:chOff x="427056" y="1090310"/>
            <a:chExt cx="8458200" cy="5303520"/>
          </a:xfrm>
        </p:grpSpPr>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grpSp>
      <p:sp>
        <p:nvSpPr>
          <p:cNvPr id="13" name="Slide Number Placeholder 12"/>
          <p:cNvSpPr>
            <a:spLocks noGrp="1"/>
          </p:cNvSpPr>
          <p:nvPr>
            <p:ph type="sldNum" sz="quarter" idx="10"/>
          </p:nvPr>
        </p:nvSpPr>
        <p:spPr/>
        <p:txBody>
          <a:bodyPr/>
          <a:lstStyle/>
          <a:p>
            <a:fld id="{F2394529-A9B3-4A54-83EC-E61379E8334E}"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1657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1" name="Slide Number Placeholder 20"/>
          <p:cNvSpPr>
            <a:spLocks noGrp="1"/>
          </p:cNvSpPr>
          <p:nvPr>
            <p:ph type="sldNum" sz="quarter" idx="10"/>
          </p:nvPr>
        </p:nvSpPr>
        <p:spPr/>
        <p:txBody>
          <a:bodyPr/>
          <a:lstStyle/>
          <a:p>
            <a:fld id="{F2394529-A9B3-4A54-83EC-E61379E8334E}"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CorePac in KeyStone II</a:t>
            </a:r>
            <a:endParaRPr lang="en-US" dirty="0"/>
          </a:p>
        </p:txBody>
      </p:sp>
      <p:sp>
        <p:nvSpPr>
          <p:cNvPr id="3" name="Subtitle 2"/>
          <p:cNvSpPr>
            <a:spLocks noGrp="1"/>
          </p:cNvSpPr>
          <p:nvPr>
            <p:ph type="subTitle" idx="1"/>
          </p:nvPr>
        </p:nvSpPr>
        <p:spPr/>
        <p:txBody>
          <a:bodyPr/>
          <a:lstStyle/>
          <a:p>
            <a:r>
              <a:rPr lang="en-US" dirty="0" smtClean="0"/>
              <a:t>ARM Cortex A-15 CorePac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3" name="Group 22"/>
          <p:cNvGrpSpPr/>
          <p:nvPr/>
        </p:nvGrpSpPr>
        <p:grpSpPr>
          <a:xfrm>
            <a:off x="427056" y="1016570"/>
            <a:ext cx="8458200" cy="5312170"/>
            <a:chOff x="427056" y="1090310"/>
            <a:chExt cx="8458200" cy="5312170"/>
          </a:xfrm>
        </p:grpSpPr>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17826"/>
            <a:ext cx="8458200" cy="5303520"/>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0" name="Group 9"/>
          <p:cNvGrpSpPr/>
          <p:nvPr/>
        </p:nvGrpSpPr>
        <p:grpSpPr>
          <a:xfrm>
            <a:off x="415752" y="1017826"/>
            <a:ext cx="8468248" cy="5303520"/>
            <a:chOff x="415752" y="1091566"/>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grpSp>
      <p:sp>
        <p:nvSpPr>
          <p:cNvPr id="11" name="Slide Number Placeholder 10"/>
          <p:cNvSpPr>
            <a:spLocks noGrp="1"/>
          </p:cNvSpPr>
          <p:nvPr>
            <p:ph type="sldNum" sz="quarter" idx="10"/>
          </p:nvPr>
        </p:nvSpPr>
        <p:spPr/>
        <p:txBody>
          <a:bodyPr/>
          <a:lstStyle/>
          <a:p>
            <a:fld id="{F2394529-A9B3-4A54-83EC-E61379E8334E}"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1782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
        <p:nvSpPr>
          <p:cNvPr id="14" name="Slide Number Placeholder 13"/>
          <p:cNvSpPr>
            <a:spLocks noGrp="1"/>
          </p:cNvSpPr>
          <p:nvPr>
            <p:ph type="sldNum" sz="quarter" idx="10"/>
          </p:nvPr>
        </p:nvSpPr>
        <p:spPr/>
        <p:txBody>
          <a:bodyPr/>
          <a:lstStyle/>
          <a:p>
            <a:fld id="{F2394529-A9B3-4A54-83EC-E61379E8334E}"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1782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
        <p:nvSpPr>
          <p:cNvPr id="16" name="Slide Number Placeholder 15"/>
          <p:cNvSpPr>
            <a:spLocks noGrp="1"/>
          </p:cNvSpPr>
          <p:nvPr>
            <p:ph type="sldNum" sz="quarter" idx="10"/>
          </p:nvPr>
        </p:nvSpPr>
        <p:spPr/>
        <p:txBody>
          <a:bodyPr/>
          <a:lstStyle/>
          <a:p>
            <a:fld id="{F2394529-A9B3-4A54-83EC-E61379E8334E}"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1782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19" name="Slide Number Placeholder 18"/>
          <p:cNvSpPr>
            <a:spLocks noGrp="1"/>
          </p:cNvSpPr>
          <p:nvPr>
            <p:ph type="sldNum" sz="quarter" idx="10"/>
          </p:nvPr>
        </p:nvSpPr>
        <p:spPr/>
        <p:txBody>
          <a:bodyPr/>
          <a:lstStyle/>
          <a:p>
            <a:fld id="{F2394529-A9B3-4A54-83EC-E61379E8334E}" type="slidenum">
              <a:rPr lang="en-US" smtClean="0"/>
              <a:pPr/>
              <a:t>36</a:t>
            </a:fld>
            <a:endParaRPr lang="en-US" dirty="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37</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38</a:t>
            </a:fld>
            <a:endParaRPr lang="en-US"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39</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64574" y="76200"/>
            <a:ext cx="8178688" cy="762000"/>
          </a:xfrm>
        </p:spPr>
        <p:txBody>
          <a:bodyPr/>
          <a:lstStyle/>
          <a:p>
            <a:r>
              <a:rPr lang="en-US" b="0" dirty="0" smtClean="0"/>
              <a:t> </a:t>
            </a:r>
            <a:r>
              <a:rPr lang="en-US" sz="4000" dirty="0" smtClean="0">
                <a:solidFill>
                  <a:srgbClr val="DE0000"/>
                </a:solidFill>
              </a:rPr>
              <a:t>KeyStone II and ARM CorePac (1/2)</a:t>
            </a:r>
          </a:p>
        </p:txBody>
      </p:sp>
      <p:sp>
        <p:nvSpPr>
          <p:cNvPr id="51205" name="Rectangle 171"/>
          <p:cNvSpPr>
            <a:spLocks noGrp="1" noChangeArrowheads="1"/>
          </p:cNvSpPr>
          <p:nvPr>
            <p:ph type="body" sz="half" idx="4294967295"/>
          </p:nvPr>
        </p:nvSpPr>
        <p:spPr>
          <a:xfrm>
            <a:off x="5400672" y="84466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4</a:t>
            </a:fld>
            <a:endParaRPr lang="en-US" sz="800" dirty="0">
              <a:latin typeface="Calibri" pitchFamily="34" charset="0"/>
              <a:cs typeface="Calibri" pitchFamily="34" charset="0"/>
            </a:endParaRPr>
          </a:p>
        </p:txBody>
      </p:sp>
    </p:spTree>
    <p:custDataLst>
      <p:tags r:id="rId1"/>
    </p:custDataLst>
    <p:extLst>
      <p:ext uri="{BB962C8B-B14F-4D97-AF65-F5344CB8AC3E}">
        <p14:creationId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Benchmarks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41</a:t>
            </a:fld>
            <a:endParaRPr lang="en-US" dirty="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23820"/>
            <a:ext cx="9029698" cy="594680"/>
          </a:xfrm>
          <a:prstGeom prst="rect">
            <a:avLst/>
          </a:prstGeom>
          <a:solidFill>
            <a:schemeClr val="bg1"/>
          </a:solidFill>
        </p:spPr>
        <p:txBody>
          <a:bodyPr wrap="square" rtlCol="0">
            <a:no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p14="http://schemas.microsoft.com/office/powerpoint/2010/main" val="1659503329"/>
              </p:ext>
            </p:extLst>
          </p:nvPr>
        </p:nvGraphicFramePr>
        <p:xfrm>
          <a:off x="11113" y="904875"/>
          <a:ext cx="6070600" cy="3905250"/>
        </p:xfrm>
        <a:graphic>
          <a:graphicData uri="http://schemas.openxmlformats.org/presentationml/2006/ole">
            <mc:AlternateContent xmlns:mc="http://schemas.openxmlformats.org/markup-compatibility/2006">
              <mc:Choice xmlns:v="urn:schemas-microsoft-com:vml" Requires="v">
                <p:oleObj spid="_x0000_s145412" name="Worksheet" r:id="rId4" imgW="5981644" imgH="3848040" progId="Excel.Sheet.8">
                  <p:embed/>
                </p:oleObj>
              </mc:Choice>
              <mc:Fallback>
                <p:oleObj name="Worksheet" r:id="rId4" imgW="5981644" imgH="3848040" progId="Excel.Shee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3" y="904875"/>
                        <a:ext cx="6070600" cy="390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955343"/>
            <a:ext cx="3132499" cy="3647152"/>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latin typeface="+mn-lt"/>
              </a:rPr>
              <a:t>The STREAM benchmark is the </a:t>
            </a:r>
            <a:r>
              <a:rPr lang="en-US" sz="1800" i="1" dirty="0" smtClean="0">
                <a:latin typeface="+mn-lt"/>
              </a:rPr>
              <a:t>de facto</a:t>
            </a:r>
            <a:r>
              <a:rPr lang="en-US" sz="1800" dirty="0" smtClean="0">
                <a:latin typeface="+mn-lt"/>
              </a:rPr>
              <a:t> industry standard benchmark for measurements of computer memory bandwidth.</a:t>
            </a:r>
          </a:p>
          <a:p>
            <a:pPr marL="274320" indent="-274320" algn="l">
              <a:spcBef>
                <a:spcPts val="600"/>
              </a:spcBef>
              <a:buFont typeface="Arial" pitchFamily="34" charset="0"/>
              <a:buChar char="•"/>
            </a:pPr>
            <a:r>
              <a:rPr lang="en-US" sz="1800" dirty="0" smtClean="0">
                <a:latin typeface="+mn-lt"/>
              </a:rPr>
              <a:t>DDR3-1600 theoretical throughput is 12.8 GB/s</a:t>
            </a:r>
          </a:p>
          <a:p>
            <a:pPr marL="274320" indent="-274320" algn="l">
              <a:spcBef>
                <a:spcPts val="600"/>
              </a:spcBef>
              <a:buFont typeface="Arial" pitchFamily="34" charset="0"/>
              <a:buChar char="•"/>
            </a:pPr>
            <a:r>
              <a:rPr lang="en-US" sz="1800" dirty="0" smtClean="0">
                <a:latin typeface="+mn-lt"/>
              </a:rPr>
              <a:t>~30% to ~50% achieved</a:t>
            </a:r>
          </a:p>
          <a:p>
            <a:pPr marL="274320" indent="-274320" algn="l">
              <a:spcBef>
                <a:spcPts val="600"/>
              </a:spcBef>
              <a:buFont typeface="Arial" pitchFamily="34" charset="0"/>
              <a:buChar char="•"/>
            </a:pPr>
            <a:r>
              <a:rPr lang="en-US" sz="1800" dirty="0" smtClean="0">
                <a:latin typeface="+mn-lt"/>
              </a:rPr>
              <a:t>Physical placement of arrays is critical; Linux virtual memory with 4kB pages is good.</a:t>
            </a:r>
            <a:endParaRPr lang="en-US" sz="1800" dirty="0">
              <a:latin typeface="+mn-lt"/>
            </a:endParaRPr>
          </a:p>
        </p:txBody>
      </p:sp>
      <p:sp>
        <p:nvSpPr>
          <p:cNvPr id="8" name="Slide Number Placeholder 7"/>
          <p:cNvSpPr>
            <a:spLocks noGrp="1"/>
          </p:cNvSpPr>
          <p:nvPr>
            <p:ph type="sldNum" sz="quarter" idx="10"/>
          </p:nvPr>
        </p:nvSpPr>
        <p:spPr/>
        <p:txBody>
          <a:bodyPr/>
          <a:lstStyle/>
          <a:p>
            <a:fld id="{F2394529-A9B3-4A54-83EC-E61379E8334E}"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Interrupt Controller</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solidFill>
                  <a:srgbClr val="DE0000"/>
                </a:solidFill>
              </a:rPr>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solidFill>
                  <a:srgbClr val="DE0000"/>
                </a:solidFill>
              </a:rPr>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t>Event sources:</a:t>
            </a:r>
          </a:p>
          <a:p>
            <a:pPr marL="571183" lvl="1" indent="-274320">
              <a:spcBef>
                <a:spcPts val="600"/>
              </a:spcBef>
            </a:pPr>
            <a:r>
              <a:rPr lang="en-US" altLang="ko-KR" sz="2000" kern="1200" dirty="0" smtClean="0"/>
              <a:t>Various IP and peripherals</a:t>
            </a:r>
          </a:p>
          <a:p>
            <a:pPr marL="571183" lvl="1" indent="-274320">
              <a:spcBef>
                <a:spcPts val="600"/>
              </a:spcBef>
            </a:pPr>
            <a:r>
              <a:rPr lang="en-US" altLang="ko-KR" sz="2000" kern="1200" dirty="0" smtClean="0"/>
              <a:t>Software generated (SGI) by ARM core</a:t>
            </a:r>
          </a:p>
          <a:p>
            <a:pPr marL="571183" lvl="1" indent="-274320">
              <a:spcBef>
                <a:spcPts val="600"/>
              </a:spcBef>
            </a:pPr>
            <a:r>
              <a:rPr lang="en-US" altLang="ko-KR" sz="2000" kern="1200" dirty="0" smtClean="0"/>
              <a:t>Signal over the AXI interface</a:t>
            </a:r>
          </a:p>
          <a:p>
            <a:pPr marL="274320" indent="-274320">
              <a:spcBef>
                <a:spcPts val="600"/>
              </a:spcBef>
            </a:pPr>
            <a:r>
              <a:rPr lang="en-US" altLang="ko-KR" sz="2000" kern="1200" dirty="0" smtClean="0"/>
              <a:t>Virtual and physical interrupts</a:t>
            </a:r>
          </a:p>
          <a:p>
            <a:pPr marL="274320" indent="-274320">
              <a:spcBef>
                <a:spcPts val="600"/>
              </a:spcBef>
            </a:pPr>
            <a:r>
              <a:rPr lang="en-US" altLang="ko-KR" sz="2000" kern="1200" dirty="0" smtClean="0"/>
              <a:t>Distribution and CPU interfaces</a:t>
            </a:r>
          </a:p>
        </p:txBody>
      </p:sp>
      <p:sp>
        <p:nvSpPr>
          <p:cNvPr id="6" name="Slide Number Placeholder 5"/>
          <p:cNvSpPr>
            <a:spLocks noGrp="1"/>
          </p:cNvSpPr>
          <p:nvPr>
            <p:ph type="sldNum" sz="quarter" idx="10"/>
          </p:nvPr>
        </p:nvSpPr>
        <p:spPr/>
        <p:txBody>
          <a:bodyPr/>
          <a:lstStyle/>
          <a:p>
            <a:fld id="{F2394529-A9B3-4A54-83EC-E61379E8334E}"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solidFill>
                  <a:srgbClr val="DE0000"/>
                </a:solidFill>
              </a:rPr>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mc:AlternateContent xmlns:mc="http://schemas.openxmlformats.org/markup-compatibility/2006">
              <mc:Choice xmlns:v="urn:schemas-microsoft-com:vml" Requires="v">
                <p:oleObj spid="_x0000_s52228" name="Visio" r:id="rId3" imgW="4384167" imgH="3355467" progId="Visio.Drawing.11">
                  <p:embed/>
                </p:oleObj>
              </mc:Choice>
              <mc:Fallback>
                <p:oleObj name="Visio" r:id="rId3" imgW="4384167" imgH="335546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1909763"/>
                        <a:ext cx="5608638"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0"/>
          </p:nvPr>
        </p:nvSpPr>
        <p:spPr/>
        <p:txBody>
          <a:bodyPr/>
          <a:lstStyle/>
          <a:p>
            <a:fld id="{F2394529-A9B3-4A54-83EC-E61379E8334E}"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Management</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57188" y="76200"/>
            <a:ext cx="8229600" cy="762000"/>
          </a:xfrm>
        </p:spPr>
        <p:txBody>
          <a:bodyPr/>
          <a:lstStyle/>
          <a:p>
            <a:r>
              <a:rPr lang="en-US" b="0" dirty="0" smtClean="0"/>
              <a:t> </a:t>
            </a:r>
            <a:r>
              <a:rPr lang="en-US" sz="4000" dirty="0" smtClean="0">
                <a:solidFill>
                  <a:srgbClr val="DE0000"/>
                </a:solidFill>
              </a:rPr>
              <a:t>KeyStone II and ARM CorePac (2/2)</a:t>
            </a:r>
          </a:p>
        </p:txBody>
      </p:sp>
      <p:sp>
        <p:nvSpPr>
          <p:cNvPr id="51205" name="Rectangle 171"/>
          <p:cNvSpPr>
            <a:spLocks noGrp="1" noChangeArrowheads="1"/>
          </p:cNvSpPr>
          <p:nvPr>
            <p:ph type="body" sz="half" idx="4294967295"/>
          </p:nvPr>
        </p:nvSpPr>
        <p:spPr>
          <a:xfrm>
            <a:off x="5400675" y="844550"/>
            <a:ext cx="3743325"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3"/>
            </p:custDataLst>
          </p:nvPr>
        </p:nvPicPr>
        <p:blipFill>
          <a:blip r:embed="rId6"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5</a:t>
            </a:fld>
            <a:endParaRPr lang="en-US" sz="800" dirty="0">
              <a:latin typeface="Calibri" pitchFamily="34" charset="0"/>
              <a:cs typeface="Calibri" pitchFamily="34" charset="0"/>
            </a:endParaRPr>
          </a:p>
        </p:txBody>
      </p:sp>
    </p:spTree>
    <p:custDataLst>
      <p:tags r:id="rId2"/>
    </p:custDataLst>
    <p:extLst>
      <p:ext uri="{BB962C8B-B14F-4D97-AF65-F5344CB8AC3E}">
        <p14:creationId xmlns:p14="http://schemas.microsoft.com/office/powerpoint/2010/main" val="346920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50</a:t>
            </a:fld>
            <a:endParaRPr lang="en-US" dirty="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51</a:t>
            </a:fld>
            <a:endParaRPr 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and Trace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can gathers statistics various 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54</a:t>
            </a:fld>
            <a:endParaRPr 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861101"/>
            <a:ext cx="7606080" cy="544853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389184"/>
            <a:ext cx="7086600" cy="2831249"/>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56</a:t>
            </a:fld>
            <a:endParaRPr lang="en-US" dirty="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57</a:t>
            </a:fld>
            <a:endParaRPr lang="en-US"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59</a:t>
            </a:fld>
            <a:endParaRPr lang="en-US"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solidFill>
                  <a:srgbClr val="DE0000"/>
                </a:solidFill>
                <a:latin typeface="+mj-lt"/>
                <a:ea typeface="+mj-ea"/>
                <a:cs typeface="+mj-cs"/>
              </a:rPr>
              <a:t>ARM CorePac Functional Block </a:t>
            </a:r>
            <a:r>
              <a:rPr lang="en-US" altLang="ko-KR" sz="4000" b="1" dirty="0">
                <a:solidFill>
                  <a:srgbClr val="DE0000"/>
                </a:solidFill>
                <a:latin typeface="+mj-lt"/>
                <a:ea typeface="+mj-ea"/>
                <a:cs typeface="+mj-cs"/>
              </a:rPr>
              <a:t>D</a:t>
            </a:r>
            <a:r>
              <a:rPr lang="en-US" altLang="ko-KR" sz="4000" b="1" dirty="0" smtClean="0">
                <a:solidFill>
                  <a:srgbClr val="DE0000"/>
                </a:solidFill>
                <a:latin typeface="+mj-lt"/>
                <a:ea typeface="+mj-ea"/>
                <a:cs typeface="+mj-cs"/>
              </a:rPr>
              <a:t>iagram</a:t>
            </a:r>
            <a:endParaRPr lang="en-US" altLang="ko-KR" sz="4000" b="1" dirty="0">
              <a:solidFill>
                <a:srgbClr val="DE0000"/>
              </a:solidFill>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60</a:t>
            </a:fld>
            <a:endParaRPr lang="en-US"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Two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61</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62</a:t>
            </a:fld>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ARM Core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ARM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a:t>
            </a:r>
            <a:r>
              <a:rPr lang="en-US" sz="2400" smtClean="0"/>
              <a:t>concurrent decoded, </a:t>
            </a:r>
            <a:r>
              <a:rPr lang="en-US" sz="2400" dirty="0" smtClean="0"/>
              <a:t>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ARM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45973</TotalTime>
  <Words>2850</Words>
  <Application>Microsoft Office PowerPoint</Application>
  <PresentationFormat>On-screen Show (4:3)</PresentationFormat>
  <Paragraphs>478</Paragraphs>
  <Slides>62</Slides>
  <Notes>24</Notes>
  <HiddenSlides>10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13_KeyStoneOLT</vt:lpstr>
      <vt:lpstr>Visio</vt:lpstr>
      <vt:lpstr>Worksheet</vt:lpstr>
      <vt:lpstr>KeyStone ARM Cortex A-15 CorePac Overview</vt:lpstr>
      <vt:lpstr>Agenda</vt:lpstr>
      <vt:lpstr>ARM CorePac in KeyStone II</vt:lpstr>
      <vt:lpstr> KeyStone II and ARM CorePac (1/2)</vt:lpstr>
      <vt:lpstr> KeyStone II and ARM CorePac (2/2)</vt:lpstr>
      <vt:lpstr>PowerPoint Presentation</vt:lpstr>
      <vt:lpstr>ARM Cortex A-15 Features: ARM Core</vt:lpstr>
      <vt:lpstr>Cortex A-15 Features: ARM Core (1/2)</vt:lpstr>
      <vt:lpstr>Cortex A-15 Features: ARM Core (2/2)</vt:lpstr>
      <vt:lpstr>Cortex A-15 Features: Fetch &amp; Memory</vt:lpstr>
      <vt:lpstr>ARM Cortex A-15 Features: NEON</vt:lpstr>
      <vt:lpstr>SIMD Engine NEON</vt:lpstr>
      <vt:lpstr>NEON Registers </vt:lpstr>
      <vt:lpstr>ARM Cortex A-15 Features: Vector Floating Point (VFP)</vt:lpstr>
      <vt:lpstr>Vector Floating Point (VFP)</vt:lpstr>
      <vt:lpstr>ARM Cortex A-15 Features: Memory Management Unit (MMU)</vt:lpstr>
      <vt:lpstr>Memory Management Unit (MMU)</vt:lpstr>
      <vt:lpstr>MMU, TLB, and Page</vt:lpstr>
      <vt:lpstr>Memory Management Unit (MMU)</vt:lpstr>
      <vt:lpstr>Two-Stage MMU: Guest to Supervisor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Two CTIs &amp; the CTM</vt:lpstr>
      <vt:lpstr>For More Information</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Katzur, Ran</cp:lastModifiedBy>
  <cp:revision>1860</cp:revision>
  <dcterms:created xsi:type="dcterms:W3CDTF">2007-12-19T20:51:45Z</dcterms:created>
  <dcterms:modified xsi:type="dcterms:W3CDTF">2014-10-14T09:21:34Z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D1CE2336-FE15-47A9-99A8-4956EF6B4A83</vt:lpwstr>
  </property>
  <property fmtid="{D5CDD505-2E9C-101B-9397-08002B2CF9AE}" pid="6" name="ArticulateProjectFull">
    <vt:lpwstr>C:\TEMP\TEMPLATE CONVERSION\KeyStone ARM A15 CorePac.ppta</vt:lpwstr>
  </property>
</Properties>
</file>