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0055-5AEA-4EB3-BA69-CF37E6422620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A26A7-7DA6-4376-AD77-A1FD9C877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4312" y="6469912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56569BE-7FA8-4FD1-8886-ECA9EB068A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4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4312" y="6469912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56569BE-7FA8-4FD1-8886-ECA9EB068A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29860" y="6438585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233723" y="739774"/>
            <a:ext cx="6676554" cy="5965826"/>
            <a:chOff x="1330" y="926"/>
            <a:chExt cx="3100" cy="2770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30" y="926"/>
              <a:ext cx="3100" cy="2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343" y="3256"/>
              <a:ext cx="690" cy="427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494" y="3428"/>
              <a:ext cx="426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64-bit DDR3 EMIF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135" y="3256"/>
              <a:ext cx="691" cy="427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346" y="3428"/>
              <a:ext cx="31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Data TeraNet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888" y="3421"/>
              <a:ext cx="409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System Interrupts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3720" y="3256"/>
              <a:ext cx="697" cy="427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928" y="3256"/>
              <a:ext cx="690" cy="427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3085" y="3421"/>
              <a:ext cx="426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Debug Subsystem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809" y="2426"/>
              <a:ext cx="505" cy="268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017" y="2445"/>
              <a:ext cx="12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ROM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1879" y="2515"/>
              <a:ext cx="188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(128KB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917" y="2598"/>
              <a:ext cx="301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48KB Public)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060" y="2515"/>
              <a:ext cx="180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Secure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809" y="2758"/>
              <a:ext cx="505" cy="242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1958" y="2802"/>
              <a:ext cx="25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OCM RAM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015" y="2873"/>
              <a:ext cx="128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64KB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657" y="2566"/>
              <a:ext cx="517" cy="319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59" y="2687"/>
              <a:ext cx="157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AINTC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96" y="2566"/>
              <a:ext cx="518" cy="319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3025" y="2687"/>
              <a:ext cx="287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ICE Crusher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2263" y="1826"/>
              <a:ext cx="12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L1I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2225" y="1896"/>
              <a:ext cx="205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32KB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2653" y="1826"/>
              <a:ext cx="16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L1D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2627" y="1896"/>
              <a:ext cx="205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32KB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2365" y="2087"/>
              <a:ext cx="33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L2 Cache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2404" y="2158"/>
              <a:ext cx="24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256KB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2110" y="1775"/>
              <a:ext cx="805" cy="504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2110" y="2024"/>
              <a:ext cx="805" cy="1"/>
            </a:xfrm>
            <a:prstGeom prst="line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2512" y="1775"/>
              <a:ext cx="1" cy="249"/>
            </a:xfrm>
            <a:prstGeom prst="line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1950" y="1258"/>
              <a:ext cx="697" cy="428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176" y="1424"/>
              <a:ext cx="290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Integer Core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088" y="1258"/>
              <a:ext cx="690" cy="428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326" y="1424"/>
              <a:ext cx="25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Neon Core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650" y="1098"/>
              <a:ext cx="2454" cy="1270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1509" y="939"/>
              <a:ext cx="2748" cy="2132"/>
            </a:xfrm>
            <a:prstGeom prst="rect">
              <a:avLst/>
            </a:prstGeom>
            <a:noFill/>
            <a:ln w="20638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3158" y="1826"/>
              <a:ext cx="697" cy="434"/>
            </a:xfrm>
            <a:prstGeom prst="rect">
              <a:avLst/>
            </a:prstGeom>
            <a:noFill/>
            <a:ln w="11113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3386" y="1918"/>
              <a:ext cx="2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CoreSight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24211D"/>
                  </a:solidFill>
                  <a:latin typeface="Arial" pitchFamily="34" charset="0"/>
                  <a:cs typeface="Arial" pitchFamily="34" charset="0"/>
                </a:rPr>
                <a:t>Embedded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24211D"/>
                  </a:solidFill>
                  <a:latin typeface="Arial" pitchFamily="34" charset="0"/>
                  <a:cs typeface="Arial" pitchFamily="34" charset="0"/>
                </a:rPr>
                <a:t>Trace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Macrocell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1701" y="2375"/>
              <a:ext cx="1" cy="87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675" y="2375"/>
              <a:ext cx="51" cy="5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51" y="51"/>
                </a:cxn>
                <a:cxn ang="0">
                  <a:pos x="0" y="51"/>
                </a:cxn>
                <a:cxn ang="0">
                  <a:pos x="26" y="0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51" y="51"/>
                  </a:lnTo>
                  <a:lnTo>
                    <a:pt x="0" y="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75" y="3192"/>
              <a:ext cx="51" cy="57"/>
            </a:xfrm>
            <a:custGeom>
              <a:avLst/>
              <a:gdLst/>
              <a:ahLst/>
              <a:cxnLst>
                <a:cxn ang="0">
                  <a:pos x="26" y="57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6" y="57"/>
                </a:cxn>
              </a:cxnLst>
              <a:rect l="0" t="0" r="r" b="b"/>
              <a:pathLst>
                <a:path w="51" h="57">
                  <a:moveTo>
                    <a:pt x="26" y="5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6" y="57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>
              <a:off x="2500" y="2375"/>
              <a:ext cx="1" cy="87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2474" y="2375"/>
              <a:ext cx="51" cy="5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51" y="51"/>
                </a:cxn>
                <a:cxn ang="0">
                  <a:pos x="0" y="51"/>
                </a:cxn>
                <a:cxn ang="0">
                  <a:pos x="26" y="0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51" y="51"/>
                  </a:lnTo>
                  <a:lnTo>
                    <a:pt x="0" y="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474" y="3192"/>
              <a:ext cx="51" cy="57"/>
            </a:xfrm>
            <a:custGeom>
              <a:avLst/>
              <a:gdLst/>
              <a:ahLst/>
              <a:cxnLst>
                <a:cxn ang="0">
                  <a:pos x="26" y="57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6" y="57"/>
                </a:cxn>
              </a:cxnLst>
              <a:rect l="0" t="0" r="r" b="b"/>
              <a:pathLst>
                <a:path w="51" h="57">
                  <a:moveTo>
                    <a:pt x="26" y="5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6" y="57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>
              <a:off x="3912" y="2898"/>
              <a:ext cx="1" cy="35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3887" y="2898"/>
              <a:ext cx="51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51" y="51"/>
                </a:cxn>
                <a:cxn ang="0">
                  <a:pos x="0" y="51"/>
                </a:cxn>
                <a:cxn ang="0">
                  <a:pos x="25" y="0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51" y="51"/>
                  </a:lnTo>
                  <a:lnTo>
                    <a:pt x="0" y="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3887" y="3192"/>
              <a:ext cx="51" cy="57"/>
            </a:xfrm>
            <a:custGeom>
              <a:avLst/>
              <a:gdLst/>
              <a:ahLst/>
              <a:cxnLst>
                <a:cxn ang="0">
                  <a:pos x="25" y="57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5" y="57"/>
                </a:cxn>
              </a:cxnLst>
              <a:rect l="0" t="0" r="r" b="b"/>
              <a:pathLst>
                <a:path w="51" h="57">
                  <a:moveTo>
                    <a:pt x="25" y="5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3912" y="2375"/>
              <a:ext cx="1" cy="18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887" y="2375"/>
              <a:ext cx="51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51" y="51"/>
                </a:cxn>
                <a:cxn ang="0">
                  <a:pos x="0" y="51"/>
                </a:cxn>
                <a:cxn ang="0">
                  <a:pos x="25" y="0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51" y="51"/>
                  </a:lnTo>
                  <a:lnTo>
                    <a:pt x="0" y="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887" y="2509"/>
              <a:ext cx="51" cy="51"/>
            </a:xfrm>
            <a:custGeom>
              <a:avLst/>
              <a:gdLst/>
              <a:ahLst/>
              <a:cxnLst>
                <a:cxn ang="0">
                  <a:pos x="25" y="51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5" y="5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3497" y="2260"/>
              <a:ext cx="1" cy="98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471" y="3192"/>
              <a:ext cx="51" cy="57"/>
            </a:xfrm>
            <a:custGeom>
              <a:avLst/>
              <a:gdLst/>
              <a:ahLst/>
              <a:cxnLst>
                <a:cxn ang="0">
                  <a:pos x="26" y="57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6" y="57"/>
                </a:cxn>
              </a:cxnLst>
              <a:rect l="0" t="0" r="r" b="b"/>
              <a:pathLst>
                <a:path w="51" h="57">
                  <a:moveTo>
                    <a:pt x="26" y="5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6" y="57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>
              <a:off x="3152" y="2885"/>
              <a:ext cx="1" cy="36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126" y="3198"/>
              <a:ext cx="51" cy="51"/>
            </a:xfrm>
            <a:custGeom>
              <a:avLst/>
              <a:gdLst/>
              <a:ahLst/>
              <a:cxnLst>
                <a:cxn ang="0">
                  <a:pos x="26" y="51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6" y="51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6" y="51"/>
                  </a:lnTo>
                  <a:close/>
                </a:path>
              </a:pathLst>
            </a:custGeom>
            <a:solidFill>
              <a:srgbClr val="2421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700" y="1117"/>
              <a:ext cx="457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ARM Coretex-A8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87" y="957"/>
              <a:ext cx="459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latin typeface="Arial" pitchFamily="34" charset="0"/>
                  <a:cs typeface="Arial" pitchFamily="34" charset="0"/>
                </a:rPr>
                <a:t>ARM CorePac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ARM CorePac (Coretex-A8)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472"/>
          <p:cNvSpPr txBox="1"/>
          <p:nvPr/>
        </p:nvSpPr>
        <p:spPr>
          <a:xfrm>
            <a:off x="228600" y="6453699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1600200" y="823086"/>
            <a:ext cx="5865582" cy="5966518"/>
            <a:chOff x="817" y="118"/>
            <a:chExt cx="4126" cy="4197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7" y="118"/>
              <a:ext cx="4126" cy="4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3" name="Group 205"/>
            <p:cNvGrpSpPr>
              <a:grpSpLocks/>
            </p:cNvGrpSpPr>
            <p:nvPr/>
          </p:nvGrpSpPr>
          <p:grpSpPr bwMode="auto">
            <a:xfrm>
              <a:off x="868" y="131"/>
              <a:ext cx="4062" cy="4184"/>
              <a:chOff x="868" y="131"/>
              <a:chExt cx="4062" cy="4184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1009" y="131"/>
                <a:ext cx="3921" cy="3973"/>
              </a:xfrm>
              <a:prstGeom prst="rect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270" y="2918"/>
                <a:ext cx="2038" cy="1180"/>
              </a:xfrm>
              <a:prstGeom prst="rect">
                <a:avLst/>
              </a:prstGeom>
              <a:solidFill>
                <a:srgbClr val="DDDDDC"/>
              </a:solidFill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3966" y="150"/>
                <a:ext cx="958" cy="2124"/>
              </a:xfrm>
              <a:prstGeom prst="rect">
                <a:avLst/>
              </a:prstGeom>
              <a:solidFill>
                <a:srgbClr val="DDDDDC"/>
              </a:solidFill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2312" y="2133"/>
                <a:ext cx="116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Cores @ 1.0 GHz / 1.2 GHz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2292" y="1043"/>
                <a:ext cx="895" cy="886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2254" y="1094"/>
                <a:ext cx="894" cy="893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2254" y="1094"/>
                <a:ext cx="894" cy="893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2216" y="1151"/>
                <a:ext cx="894" cy="887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2216" y="1151"/>
                <a:ext cx="894" cy="887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2177" y="1202"/>
                <a:ext cx="901" cy="893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2177" y="1202"/>
                <a:ext cx="901" cy="893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2446" y="1311"/>
                <a:ext cx="49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5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C66x™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2407" y="1445"/>
                <a:ext cx="5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5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CorePac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868" y="4155"/>
                <a:ext cx="30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TCI6614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2312" y="297"/>
                <a:ext cx="370" cy="36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2382" y="570"/>
                <a:ext cx="29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MSMC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2337" y="322"/>
                <a:ext cx="319" cy="24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2420" y="328"/>
                <a:ext cx="179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2MB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2414" y="398"/>
                <a:ext cx="198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MSM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2395" y="475"/>
                <a:ext cx="237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SRAM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1194" y="188"/>
                <a:ext cx="504" cy="29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1334" y="245"/>
                <a:ext cx="29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64-Bit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1218" y="332"/>
                <a:ext cx="48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DDR3 EMIF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138" y="1993"/>
                <a:ext cx="383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247" y="2043"/>
                <a:ext cx="21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BCP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777" y="1470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24211D"/>
                    </a:solidFill>
                    <a:latin typeface="Arial" pitchFamily="34" charset="0"/>
                    <a:cs typeface="Arial" pitchFamily="34" charset="0"/>
                  </a:rPr>
                  <a:t>x2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777" y="1782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24211D"/>
                    </a:solidFill>
                    <a:latin typeface="Arial" pitchFamily="34" charset="0"/>
                    <a:cs typeface="Arial" pitchFamily="34" charset="0"/>
                  </a:rPr>
                  <a:t>x2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4164" y="200"/>
                <a:ext cx="639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Coprocessors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3" name="Freeform 35"/>
              <p:cNvSpPr>
                <a:spLocks/>
              </p:cNvSpPr>
              <p:nvPr/>
            </p:nvSpPr>
            <p:spPr bwMode="auto">
              <a:xfrm>
                <a:off x="4049" y="2044"/>
                <a:ext cx="7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76" y="45"/>
                  </a:cxn>
                  <a:cxn ang="0">
                    <a:pos x="0" y="0"/>
                  </a:cxn>
                  <a:cxn ang="0">
                    <a:pos x="0" y="90"/>
                  </a:cxn>
                </a:cxnLst>
                <a:rect l="0" t="0" r="r" b="b"/>
                <a:pathLst>
                  <a:path w="76" h="90">
                    <a:moveTo>
                      <a:pt x="0" y="90"/>
                    </a:moveTo>
                    <a:lnTo>
                      <a:pt x="76" y="45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Freeform 36"/>
              <p:cNvSpPr>
                <a:spLocks/>
              </p:cNvSpPr>
              <p:nvPr/>
            </p:nvSpPr>
            <p:spPr bwMode="auto">
              <a:xfrm>
                <a:off x="4055" y="2083"/>
                <a:ext cx="7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7" y="12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7" h="12">
                    <a:moveTo>
                      <a:pt x="0" y="12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3864" y="2083"/>
                <a:ext cx="19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Freeform 38"/>
              <p:cNvSpPr>
                <a:spLocks/>
              </p:cNvSpPr>
              <p:nvPr/>
            </p:nvSpPr>
            <p:spPr bwMode="auto">
              <a:xfrm>
                <a:off x="3793" y="2044"/>
                <a:ext cx="83" cy="90"/>
              </a:xfrm>
              <a:custGeom>
                <a:avLst/>
                <a:gdLst/>
                <a:ahLst/>
                <a:cxnLst>
                  <a:cxn ang="0">
                    <a:pos x="83" y="90"/>
                  </a:cxn>
                  <a:cxn ang="0">
                    <a:pos x="0" y="45"/>
                  </a:cxn>
                  <a:cxn ang="0">
                    <a:pos x="83" y="0"/>
                  </a:cxn>
                  <a:cxn ang="0">
                    <a:pos x="83" y="90"/>
                  </a:cxn>
                </a:cxnLst>
                <a:rect l="0" t="0" r="r" b="b"/>
                <a:pathLst>
                  <a:path w="83" h="90">
                    <a:moveTo>
                      <a:pt x="83" y="90"/>
                    </a:moveTo>
                    <a:lnTo>
                      <a:pt x="0" y="45"/>
                    </a:lnTo>
                    <a:lnTo>
                      <a:pt x="83" y="0"/>
                    </a:lnTo>
                    <a:lnTo>
                      <a:pt x="83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Freeform 39"/>
              <p:cNvSpPr>
                <a:spLocks/>
              </p:cNvSpPr>
              <p:nvPr/>
            </p:nvSpPr>
            <p:spPr bwMode="auto">
              <a:xfrm>
                <a:off x="3857" y="2083"/>
                <a:ext cx="7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0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Freeform 40"/>
              <p:cNvSpPr>
                <a:spLocks/>
              </p:cNvSpPr>
              <p:nvPr/>
            </p:nvSpPr>
            <p:spPr bwMode="auto">
              <a:xfrm>
                <a:off x="4042" y="1426"/>
                <a:ext cx="83" cy="89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83" y="44"/>
                  </a:cxn>
                  <a:cxn ang="0">
                    <a:pos x="0" y="0"/>
                  </a:cxn>
                  <a:cxn ang="0">
                    <a:pos x="0" y="89"/>
                  </a:cxn>
                </a:cxnLst>
                <a:rect l="0" t="0" r="r" b="b"/>
                <a:pathLst>
                  <a:path w="83" h="89">
                    <a:moveTo>
                      <a:pt x="0" y="89"/>
                    </a:moveTo>
                    <a:lnTo>
                      <a:pt x="83" y="44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Freeform 41"/>
              <p:cNvSpPr>
                <a:spLocks/>
              </p:cNvSpPr>
              <p:nvPr/>
            </p:nvSpPr>
            <p:spPr bwMode="auto">
              <a:xfrm>
                <a:off x="4049" y="1464"/>
                <a:ext cx="6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6" h="13">
                    <a:moveTo>
                      <a:pt x="0" y="13"/>
                    </a:move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3864" y="1464"/>
                <a:ext cx="185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Freeform 43"/>
              <p:cNvSpPr>
                <a:spLocks/>
              </p:cNvSpPr>
              <p:nvPr/>
            </p:nvSpPr>
            <p:spPr bwMode="auto">
              <a:xfrm>
                <a:off x="3787" y="1426"/>
                <a:ext cx="83" cy="89"/>
              </a:xfrm>
              <a:custGeom>
                <a:avLst/>
                <a:gdLst/>
                <a:ahLst/>
                <a:cxnLst>
                  <a:cxn ang="0">
                    <a:pos x="83" y="89"/>
                  </a:cxn>
                  <a:cxn ang="0">
                    <a:pos x="0" y="44"/>
                  </a:cxn>
                  <a:cxn ang="0">
                    <a:pos x="83" y="0"/>
                  </a:cxn>
                  <a:cxn ang="0">
                    <a:pos x="83" y="89"/>
                  </a:cxn>
                </a:cxnLst>
                <a:rect l="0" t="0" r="r" b="b"/>
                <a:pathLst>
                  <a:path w="83" h="89">
                    <a:moveTo>
                      <a:pt x="83" y="89"/>
                    </a:moveTo>
                    <a:lnTo>
                      <a:pt x="0" y="44"/>
                    </a:lnTo>
                    <a:lnTo>
                      <a:pt x="83" y="0"/>
                    </a:lnTo>
                    <a:lnTo>
                      <a:pt x="83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Freeform 44"/>
              <p:cNvSpPr>
                <a:spLocks/>
              </p:cNvSpPr>
              <p:nvPr/>
            </p:nvSpPr>
            <p:spPr bwMode="auto">
              <a:xfrm>
                <a:off x="3851" y="1464"/>
                <a:ext cx="13" cy="1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13" y="13"/>
                  </a:cxn>
                  <a:cxn ang="0">
                    <a:pos x="13" y="0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13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4208" y="1100"/>
                <a:ext cx="505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4183" y="1075"/>
                <a:ext cx="504" cy="178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4157" y="1049"/>
                <a:ext cx="505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Rectangle 48"/>
              <p:cNvSpPr>
                <a:spLocks noChangeArrowheads="1"/>
              </p:cNvSpPr>
              <p:nvPr/>
            </p:nvSpPr>
            <p:spPr bwMode="auto">
              <a:xfrm>
                <a:off x="4132" y="1030"/>
                <a:ext cx="504" cy="172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Rectangle 49"/>
              <p:cNvSpPr>
                <a:spLocks noChangeArrowheads="1"/>
              </p:cNvSpPr>
              <p:nvPr/>
            </p:nvSpPr>
            <p:spPr bwMode="auto">
              <a:xfrm>
                <a:off x="4285" y="1074"/>
                <a:ext cx="2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VCP2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4802" y="1144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24211D"/>
                    </a:solidFill>
                    <a:latin typeface="Arial" pitchFamily="34" charset="0"/>
                    <a:cs typeface="Arial" pitchFamily="34" charset="0"/>
                  </a:rPr>
                  <a:t>x4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0" name="Freeform 52"/>
              <p:cNvSpPr>
                <a:spLocks/>
              </p:cNvSpPr>
              <p:nvPr/>
            </p:nvSpPr>
            <p:spPr bwMode="auto">
              <a:xfrm>
                <a:off x="4042" y="1075"/>
                <a:ext cx="83" cy="89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83" y="44"/>
                  </a:cxn>
                  <a:cxn ang="0">
                    <a:pos x="0" y="0"/>
                  </a:cxn>
                  <a:cxn ang="0">
                    <a:pos x="0" y="89"/>
                  </a:cxn>
                </a:cxnLst>
                <a:rect l="0" t="0" r="r" b="b"/>
                <a:pathLst>
                  <a:path w="83" h="89">
                    <a:moveTo>
                      <a:pt x="0" y="89"/>
                    </a:moveTo>
                    <a:lnTo>
                      <a:pt x="83" y="44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53"/>
              <p:cNvSpPr>
                <a:spLocks/>
              </p:cNvSpPr>
              <p:nvPr/>
            </p:nvSpPr>
            <p:spPr bwMode="auto">
              <a:xfrm>
                <a:off x="4049" y="1107"/>
                <a:ext cx="6" cy="1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6" y="19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9"/>
                  </a:cxn>
                </a:cxnLst>
                <a:rect l="0" t="0" r="r" b="b"/>
                <a:pathLst>
                  <a:path w="6" h="19">
                    <a:moveTo>
                      <a:pt x="0" y="19"/>
                    </a:moveTo>
                    <a:lnTo>
                      <a:pt x="6" y="19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3864" y="1107"/>
                <a:ext cx="185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Freeform 55"/>
              <p:cNvSpPr>
                <a:spLocks/>
              </p:cNvSpPr>
              <p:nvPr/>
            </p:nvSpPr>
            <p:spPr bwMode="auto">
              <a:xfrm>
                <a:off x="3787" y="1075"/>
                <a:ext cx="83" cy="89"/>
              </a:xfrm>
              <a:custGeom>
                <a:avLst/>
                <a:gdLst/>
                <a:ahLst/>
                <a:cxnLst>
                  <a:cxn ang="0">
                    <a:pos x="83" y="89"/>
                  </a:cxn>
                  <a:cxn ang="0">
                    <a:pos x="0" y="44"/>
                  </a:cxn>
                  <a:cxn ang="0">
                    <a:pos x="83" y="0"/>
                  </a:cxn>
                  <a:cxn ang="0">
                    <a:pos x="83" y="89"/>
                  </a:cxn>
                </a:cxnLst>
                <a:rect l="0" t="0" r="r" b="b"/>
                <a:pathLst>
                  <a:path w="83" h="89">
                    <a:moveTo>
                      <a:pt x="83" y="89"/>
                    </a:moveTo>
                    <a:lnTo>
                      <a:pt x="0" y="44"/>
                    </a:lnTo>
                    <a:lnTo>
                      <a:pt x="83" y="0"/>
                    </a:lnTo>
                    <a:lnTo>
                      <a:pt x="83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Freeform 56"/>
              <p:cNvSpPr>
                <a:spLocks/>
              </p:cNvSpPr>
              <p:nvPr/>
            </p:nvSpPr>
            <p:spPr bwMode="auto">
              <a:xfrm>
                <a:off x="3851" y="1107"/>
                <a:ext cx="13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9"/>
                  </a:cxn>
                  <a:cxn ang="0">
                    <a:pos x="13" y="19"/>
                  </a:cxn>
                  <a:cxn ang="0">
                    <a:pos x="13" y="0"/>
                  </a:cxn>
                </a:cxnLst>
                <a:rect l="0" t="0" r="r" b="b"/>
                <a:pathLst>
                  <a:path w="13" h="19">
                    <a:moveTo>
                      <a:pt x="13" y="0"/>
                    </a:moveTo>
                    <a:lnTo>
                      <a:pt x="6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9"/>
                    </a:lnTo>
                    <a:lnTo>
                      <a:pt x="13" y="1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Freeform 57"/>
              <p:cNvSpPr>
                <a:spLocks/>
              </p:cNvSpPr>
              <p:nvPr/>
            </p:nvSpPr>
            <p:spPr bwMode="auto">
              <a:xfrm>
                <a:off x="2190" y="373"/>
                <a:ext cx="109" cy="109"/>
              </a:xfrm>
              <a:custGeom>
                <a:avLst/>
                <a:gdLst/>
                <a:ahLst/>
                <a:cxnLst>
                  <a:cxn ang="0">
                    <a:pos x="109" y="58"/>
                  </a:cxn>
                  <a:cxn ang="0">
                    <a:pos x="0" y="109"/>
                  </a:cxn>
                  <a:cxn ang="0">
                    <a:pos x="0" y="0"/>
                  </a:cxn>
                  <a:cxn ang="0">
                    <a:pos x="109" y="58"/>
                  </a:cxn>
                </a:cxnLst>
                <a:rect l="0" t="0" r="r" b="b"/>
                <a:pathLst>
                  <a:path w="109" h="109">
                    <a:moveTo>
                      <a:pt x="109" y="58"/>
                    </a:moveTo>
                    <a:lnTo>
                      <a:pt x="0" y="109"/>
                    </a:lnTo>
                    <a:lnTo>
                      <a:pt x="0" y="0"/>
                    </a:lnTo>
                    <a:lnTo>
                      <a:pt x="10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Freeform 58"/>
              <p:cNvSpPr>
                <a:spLocks/>
              </p:cNvSpPr>
              <p:nvPr/>
            </p:nvSpPr>
            <p:spPr bwMode="auto">
              <a:xfrm>
                <a:off x="2190" y="405"/>
                <a:ext cx="19" cy="4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7" y="45"/>
                  </a:cxn>
                  <a:cxn ang="0">
                    <a:pos x="7" y="45"/>
                  </a:cxn>
                  <a:cxn ang="0">
                    <a:pos x="13" y="45"/>
                  </a:cxn>
                  <a:cxn ang="0">
                    <a:pos x="13" y="38"/>
                  </a:cxn>
                  <a:cxn ang="0">
                    <a:pos x="19" y="38"/>
                  </a:cxn>
                  <a:cxn ang="0">
                    <a:pos x="19" y="32"/>
                  </a:cxn>
                  <a:cxn ang="0">
                    <a:pos x="19" y="26"/>
                  </a:cxn>
                  <a:cxn ang="0">
                    <a:pos x="19" y="26"/>
                  </a:cxn>
                  <a:cxn ang="0">
                    <a:pos x="19" y="19"/>
                  </a:cxn>
                  <a:cxn ang="0">
                    <a:pos x="19" y="19"/>
                  </a:cxn>
                  <a:cxn ang="0">
                    <a:pos x="19" y="13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0" y="0"/>
                  </a:cxn>
                  <a:cxn ang="0">
                    <a:pos x="0" y="45"/>
                  </a:cxn>
                </a:cxnLst>
                <a:rect l="0" t="0" r="r" b="b"/>
                <a:pathLst>
                  <a:path w="19" h="45">
                    <a:moveTo>
                      <a:pt x="0" y="45"/>
                    </a:moveTo>
                    <a:lnTo>
                      <a:pt x="7" y="45"/>
                    </a:lnTo>
                    <a:lnTo>
                      <a:pt x="7" y="45"/>
                    </a:lnTo>
                    <a:lnTo>
                      <a:pt x="13" y="45"/>
                    </a:lnTo>
                    <a:lnTo>
                      <a:pt x="13" y="38"/>
                    </a:lnTo>
                    <a:lnTo>
                      <a:pt x="19" y="38"/>
                    </a:lnTo>
                    <a:lnTo>
                      <a:pt x="19" y="32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Rectangle 59"/>
              <p:cNvSpPr>
                <a:spLocks noChangeArrowheads="1"/>
              </p:cNvSpPr>
              <p:nvPr/>
            </p:nvSpPr>
            <p:spPr bwMode="auto">
              <a:xfrm>
                <a:off x="1813" y="405"/>
                <a:ext cx="377" cy="4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Freeform 60"/>
              <p:cNvSpPr>
                <a:spLocks/>
              </p:cNvSpPr>
              <p:nvPr/>
            </p:nvSpPr>
            <p:spPr bwMode="auto">
              <a:xfrm>
                <a:off x="1705" y="373"/>
                <a:ext cx="115" cy="109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115" y="109"/>
                  </a:cxn>
                  <a:cxn ang="0">
                    <a:pos x="115" y="0"/>
                  </a:cxn>
                  <a:cxn ang="0">
                    <a:pos x="0" y="58"/>
                  </a:cxn>
                </a:cxnLst>
                <a:rect l="0" t="0" r="r" b="b"/>
                <a:pathLst>
                  <a:path w="115" h="109">
                    <a:moveTo>
                      <a:pt x="0" y="58"/>
                    </a:moveTo>
                    <a:lnTo>
                      <a:pt x="115" y="109"/>
                    </a:lnTo>
                    <a:lnTo>
                      <a:pt x="115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Freeform 61"/>
              <p:cNvSpPr>
                <a:spLocks/>
              </p:cNvSpPr>
              <p:nvPr/>
            </p:nvSpPr>
            <p:spPr bwMode="auto">
              <a:xfrm>
                <a:off x="1794" y="405"/>
                <a:ext cx="19" cy="4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6"/>
                  </a:cxn>
                  <a:cxn ang="0">
                    <a:pos x="13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7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7" y="38"/>
                  </a:cxn>
                  <a:cxn ang="0">
                    <a:pos x="7" y="38"/>
                  </a:cxn>
                  <a:cxn ang="0">
                    <a:pos x="7" y="45"/>
                  </a:cxn>
                  <a:cxn ang="0">
                    <a:pos x="13" y="45"/>
                  </a:cxn>
                  <a:cxn ang="0">
                    <a:pos x="19" y="45"/>
                  </a:cxn>
                  <a:cxn ang="0">
                    <a:pos x="19" y="45"/>
                  </a:cxn>
                  <a:cxn ang="0">
                    <a:pos x="19" y="0"/>
                  </a:cxn>
                </a:cxnLst>
                <a:rect l="0" t="0" r="r" b="b"/>
                <a:pathLst>
                  <a:path w="19" h="45">
                    <a:moveTo>
                      <a:pt x="19" y="0"/>
                    </a:moveTo>
                    <a:lnTo>
                      <a:pt x="19" y="6"/>
                    </a:lnTo>
                    <a:lnTo>
                      <a:pt x="13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13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Rectangle 62"/>
              <p:cNvSpPr>
                <a:spLocks noChangeArrowheads="1"/>
              </p:cNvSpPr>
              <p:nvPr/>
            </p:nvSpPr>
            <p:spPr bwMode="auto">
              <a:xfrm>
                <a:off x="1104" y="1375"/>
                <a:ext cx="499" cy="210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1228" y="1386"/>
                <a:ext cx="24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Power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1113" y="1469"/>
                <a:ext cx="49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Management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3" name="Rectangle 65"/>
              <p:cNvSpPr>
                <a:spLocks noChangeArrowheads="1"/>
              </p:cNvSpPr>
              <p:nvPr/>
            </p:nvSpPr>
            <p:spPr bwMode="auto">
              <a:xfrm>
                <a:off x="1098" y="807"/>
                <a:ext cx="505" cy="134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1111" y="826"/>
                <a:ext cx="51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Debug &amp; Trace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5" name="Rectangle 67"/>
              <p:cNvSpPr>
                <a:spLocks noChangeArrowheads="1"/>
              </p:cNvSpPr>
              <p:nvPr/>
            </p:nvSpPr>
            <p:spPr bwMode="auto">
              <a:xfrm>
                <a:off x="1098" y="992"/>
                <a:ext cx="505" cy="134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68"/>
              <p:cNvSpPr>
                <a:spLocks noChangeArrowheads="1"/>
              </p:cNvSpPr>
              <p:nvPr/>
            </p:nvSpPr>
            <p:spPr bwMode="auto">
              <a:xfrm>
                <a:off x="1126" y="1017"/>
                <a:ext cx="44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Boot ROM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1098" y="1183"/>
                <a:ext cx="505" cy="134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Rectangle 70"/>
              <p:cNvSpPr>
                <a:spLocks noChangeArrowheads="1"/>
              </p:cNvSpPr>
              <p:nvPr/>
            </p:nvSpPr>
            <p:spPr bwMode="auto">
              <a:xfrm>
                <a:off x="1108" y="1195"/>
                <a:ext cx="49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Semaphore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 flipH="1">
                <a:off x="1622" y="871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Freeform 72"/>
              <p:cNvSpPr>
                <a:spLocks/>
              </p:cNvSpPr>
              <p:nvPr/>
            </p:nvSpPr>
            <p:spPr bwMode="auto">
              <a:xfrm>
                <a:off x="1820" y="845"/>
                <a:ext cx="51" cy="51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26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Freeform 73"/>
              <p:cNvSpPr>
                <a:spLocks/>
              </p:cNvSpPr>
              <p:nvPr/>
            </p:nvSpPr>
            <p:spPr bwMode="auto">
              <a:xfrm>
                <a:off x="1622" y="845"/>
                <a:ext cx="51" cy="5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1" y="51"/>
                  </a:cxn>
                  <a:cxn ang="0">
                    <a:pos x="51" y="0"/>
                  </a:cxn>
                  <a:cxn ang="0">
                    <a:pos x="0" y="26"/>
                  </a:cxn>
                </a:cxnLst>
                <a:rect l="0" t="0" r="r" b="b"/>
                <a:pathLst>
                  <a:path w="51" h="51">
                    <a:moveTo>
                      <a:pt x="0" y="26"/>
                    </a:moveTo>
                    <a:lnTo>
                      <a:pt x="51" y="51"/>
                    </a:lnTo>
                    <a:lnTo>
                      <a:pt x="51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Line 74"/>
              <p:cNvSpPr>
                <a:spLocks noChangeShapeType="1"/>
              </p:cNvSpPr>
              <p:nvPr/>
            </p:nvSpPr>
            <p:spPr bwMode="auto">
              <a:xfrm flipH="1">
                <a:off x="1622" y="1062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Freeform 75"/>
              <p:cNvSpPr>
                <a:spLocks/>
              </p:cNvSpPr>
              <p:nvPr/>
            </p:nvSpPr>
            <p:spPr bwMode="auto">
              <a:xfrm>
                <a:off x="1820" y="1030"/>
                <a:ext cx="51" cy="58"/>
              </a:xfrm>
              <a:custGeom>
                <a:avLst/>
                <a:gdLst/>
                <a:ahLst/>
                <a:cxnLst>
                  <a:cxn ang="0">
                    <a:pos x="51" y="32"/>
                  </a:cxn>
                  <a:cxn ang="0">
                    <a:pos x="0" y="58"/>
                  </a:cxn>
                  <a:cxn ang="0">
                    <a:pos x="0" y="0"/>
                  </a:cxn>
                  <a:cxn ang="0">
                    <a:pos x="51" y="32"/>
                  </a:cxn>
                </a:cxnLst>
                <a:rect l="0" t="0" r="r" b="b"/>
                <a:pathLst>
                  <a:path w="51" h="58">
                    <a:moveTo>
                      <a:pt x="51" y="32"/>
                    </a:moveTo>
                    <a:lnTo>
                      <a:pt x="0" y="58"/>
                    </a:lnTo>
                    <a:lnTo>
                      <a:pt x="0" y="0"/>
                    </a:lnTo>
                    <a:lnTo>
                      <a:pt x="51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Freeform 76"/>
              <p:cNvSpPr>
                <a:spLocks/>
              </p:cNvSpPr>
              <p:nvPr/>
            </p:nvSpPr>
            <p:spPr bwMode="auto">
              <a:xfrm>
                <a:off x="1622" y="1030"/>
                <a:ext cx="51" cy="5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51" y="58"/>
                  </a:cxn>
                  <a:cxn ang="0">
                    <a:pos x="51" y="0"/>
                  </a:cxn>
                  <a:cxn ang="0">
                    <a:pos x="0" y="32"/>
                  </a:cxn>
                </a:cxnLst>
                <a:rect l="0" t="0" r="r" b="b"/>
                <a:pathLst>
                  <a:path w="51" h="58">
                    <a:moveTo>
                      <a:pt x="0" y="32"/>
                    </a:moveTo>
                    <a:lnTo>
                      <a:pt x="51" y="58"/>
                    </a:lnTo>
                    <a:lnTo>
                      <a:pt x="51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Line 77"/>
              <p:cNvSpPr>
                <a:spLocks noChangeShapeType="1"/>
              </p:cNvSpPr>
              <p:nvPr/>
            </p:nvSpPr>
            <p:spPr bwMode="auto">
              <a:xfrm flipH="1">
                <a:off x="1622" y="1470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78"/>
              <p:cNvSpPr>
                <a:spLocks/>
              </p:cNvSpPr>
              <p:nvPr/>
            </p:nvSpPr>
            <p:spPr bwMode="auto">
              <a:xfrm>
                <a:off x="1820" y="1445"/>
                <a:ext cx="51" cy="57"/>
              </a:xfrm>
              <a:custGeom>
                <a:avLst/>
                <a:gdLst/>
                <a:ahLst/>
                <a:cxnLst>
                  <a:cxn ang="0">
                    <a:pos x="51" y="25"/>
                  </a:cxn>
                  <a:cxn ang="0">
                    <a:pos x="0" y="57"/>
                  </a:cxn>
                  <a:cxn ang="0">
                    <a:pos x="0" y="0"/>
                  </a:cxn>
                  <a:cxn ang="0">
                    <a:pos x="51" y="25"/>
                  </a:cxn>
                </a:cxnLst>
                <a:rect l="0" t="0" r="r" b="b"/>
                <a:pathLst>
                  <a:path w="51" h="57">
                    <a:moveTo>
                      <a:pt x="51" y="25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5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79"/>
              <p:cNvSpPr>
                <a:spLocks/>
              </p:cNvSpPr>
              <p:nvPr/>
            </p:nvSpPr>
            <p:spPr bwMode="auto">
              <a:xfrm>
                <a:off x="1622" y="1445"/>
                <a:ext cx="51" cy="57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51" y="57"/>
                  </a:cxn>
                  <a:cxn ang="0">
                    <a:pos x="51" y="0"/>
                  </a:cxn>
                  <a:cxn ang="0">
                    <a:pos x="0" y="25"/>
                  </a:cxn>
                </a:cxnLst>
                <a:rect l="0" t="0" r="r" b="b"/>
                <a:pathLst>
                  <a:path w="51" h="57">
                    <a:moveTo>
                      <a:pt x="0" y="25"/>
                    </a:moveTo>
                    <a:lnTo>
                      <a:pt x="51" y="57"/>
                    </a:lnTo>
                    <a:lnTo>
                      <a:pt x="5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Rectangle 80"/>
              <p:cNvSpPr>
                <a:spLocks noChangeArrowheads="1"/>
              </p:cNvSpPr>
              <p:nvPr/>
            </p:nvSpPr>
            <p:spPr bwMode="auto">
              <a:xfrm>
                <a:off x="1258" y="494"/>
                <a:ext cx="38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Memory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9" name="Rectangle 81"/>
              <p:cNvSpPr>
                <a:spLocks noChangeArrowheads="1"/>
              </p:cNvSpPr>
              <p:nvPr/>
            </p:nvSpPr>
            <p:spPr bwMode="auto">
              <a:xfrm>
                <a:off x="1194" y="590"/>
                <a:ext cx="51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Subsystem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0" name="Freeform 82"/>
              <p:cNvSpPr>
                <a:spLocks/>
              </p:cNvSpPr>
              <p:nvPr/>
            </p:nvSpPr>
            <p:spPr bwMode="auto">
              <a:xfrm>
                <a:off x="2190" y="571"/>
                <a:ext cx="115" cy="108"/>
              </a:xfrm>
              <a:custGeom>
                <a:avLst/>
                <a:gdLst/>
                <a:ahLst/>
                <a:cxnLst>
                  <a:cxn ang="0">
                    <a:pos x="115" y="57"/>
                  </a:cxn>
                  <a:cxn ang="0">
                    <a:pos x="0" y="108"/>
                  </a:cxn>
                  <a:cxn ang="0">
                    <a:pos x="0" y="0"/>
                  </a:cxn>
                  <a:cxn ang="0">
                    <a:pos x="115" y="57"/>
                  </a:cxn>
                </a:cxnLst>
                <a:rect l="0" t="0" r="r" b="b"/>
                <a:pathLst>
                  <a:path w="115" h="108">
                    <a:moveTo>
                      <a:pt x="115" y="57"/>
                    </a:moveTo>
                    <a:lnTo>
                      <a:pt x="0" y="108"/>
                    </a:lnTo>
                    <a:lnTo>
                      <a:pt x="0" y="0"/>
                    </a:lnTo>
                    <a:lnTo>
                      <a:pt x="115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83"/>
              <p:cNvSpPr>
                <a:spLocks/>
              </p:cNvSpPr>
              <p:nvPr/>
            </p:nvSpPr>
            <p:spPr bwMode="auto">
              <a:xfrm>
                <a:off x="2197" y="603"/>
                <a:ext cx="19" cy="44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0" y="44"/>
                  </a:cxn>
                  <a:cxn ang="0">
                    <a:pos x="6" y="44"/>
                  </a:cxn>
                  <a:cxn ang="0">
                    <a:pos x="12" y="38"/>
                  </a:cxn>
                  <a:cxn ang="0">
                    <a:pos x="12" y="38"/>
                  </a:cxn>
                  <a:cxn ang="0">
                    <a:pos x="12" y="38"/>
                  </a:cxn>
                  <a:cxn ang="0">
                    <a:pos x="19" y="32"/>
                  </a:cxn>
                  <a:cxn ang="0">
                    <a:pos x="19" y="25"/>
                  </a:cxn>
                  <a:cxn ang="0">
                    <a:pos x="19" y="25"/>
                  </a:cxn>
                  <a:cxn ang="0">
                    <a:pos x="19" y="19"/>
                  </a:cxn>
                  <a:cxn ang="0">
                    <a:pos x="19" y="13"/>
                  </a:cxn>
                  <a:cxn ang="0">
                    <a:pos x="12" y="13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4"/>
                  </a:cxn>
                </a:cxnLst>
                <a:rect l="0" t="0" r="r" b="b"/>
                <a:pathLst>
                  <a:path w="19" h="44">
                    <a:moveTo>
                      <a:pt x="0" y="44"/>
                    </a:moveTo>
                    <a:lnTo>
                      <a:pt x="0" y="44"/>
                    </a:lnTo>
                    <a:lnTo>
                      <a:pt x="6" y="44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9" y="32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19" y="19"/>
                    </a:lnTo>
                    <a:lnTo>
                      <a:pt x="19" y="13"/>
                    </a:lnTo>
                    <a:lnTo>
                      <a:pt x="12" y="13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Rectangle 84"/>
              <p:cNvSpPr>
                <a:spLocks noChangeArrowheads="1"/>
              </p:cNvSpPr>
              <p:nvPr/>
            </p:nvSpPr>
            <p:spPr bwMode="auto">
              <a:xfrm>
                <a:off x="2165" y="603"/>
                <a:ext cx="32" cy="4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85"/>
              <p:cNvSpPr>
                <a:spLocks/>
              </p:cNvSpPr>
              <p:nvPr/>
            </p:nvSpPr>
            <p:spPr bwMode="auto">
              <a:xfrm>
                <a:off x="2056" y="571"/>
                <a:ext cx="115" cy="108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15" y="108"/>
                  </a:cxn>
                  <a:cxn ang="0">
                    <a:pos x="115" y="0"/>
                  </a:cxn>
                  <a:cxn ang="0">
                    <a:pos x="0" y="57"/>
                  </a:cxn>
                </a:cxnLst>
                <a:rect l="0" t="0" r="r" b="b"/>
                <a:pathLst>
                  <a:path w="115" h="108">
                    <a:moveTo>
                      <a:pt x="0" y="57"/>
                    </a:moveTo>
                    <a:lnTo>
                      <a:pt x="115" y="108"/>
                    </a:lnTo>
                    <a:lnTo>
                      <a:pt x="115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86"/>
              <p:cNvSpPr>
                <a:spLocks/>
              </p:cNvSpPr>
              <p:nvPr/>
            </p:nvSpPr>
            <p:spPr bwMode="auto">
              <a:xfrm>
                <a:off x="2145" y="603"/>
                <a:ext cx="20" cy="4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7" y="6"/>
                  </a:cxn>
                  <a:cxn ang="0">
                    <a:pos x="7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2"/>
                  </a:cxn>
                  <a:cxn ang="0">
                    <a:pos x="7" y="38"/>
                  </a:cxn>
                  <a:cxn ang="0">
                    <a:pos x="7" y="38"/>
                  </a:cxn>
                  <a:cxn ang="0">
                    <a:pos x="13" y="38"/>
                  </a:cxn>
                  <a:cxn ang="0">
                    <a:pos x="13" y="44"/>
                  </a:cxn>
                  <a:cxn ang="0">
                    <a:pos x="20" y="44"/>
                  </a:cxn>
                  <a:cxn ang="0">
                    <a:pos x="20" y="44"/>
                  </a:cxn>
                  <a:cxn ang="0">
                    <a:pos x="20" y="0"/>
                  </a:cxn>
                </a:cxnLst>
                <a:rect l="0" t="0" r="r" b="b"/>
                <a:pathLst>
                  <a:path w="20" h="44">
                    <a:moveTo>
                      <a:pt x="20" y="0"/>
                    </a:moveTo>
                    <a:lnTo>
                      <a:pt x="20" y="0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7" y="6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2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13" y="38"/>
                    </a:lnTo>
                    <a:lnTo>
                      <a:pt x="13" y="44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Rectangle 87"/>
              <p:cNvSpPr>
                <a:spLocks noChangeArrowheads="1"/>
              </p:cNvSpPr>
              <p:nvPr/>
            </p:nvSpPr>
            <p:spPr bwMode="auto">
              <a:xfrm>
                <a:off x="3033" y="3046"/>
                <a:ext cx="198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88"/>
              <p:cNvSpPr>
                <a:spLocks noChangeArrowheads="1"/>
              </p:cNvSpPr>
              <p:nvPr/>
            </p:nvSpPr>
            <p:spPr bwMode="auto">
              <a:xfrm>
                <a:off x="3033" y="3046"/>
                <a:ext cx="198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Rectangle 89"/>
              <p:cNvSpPr>
                <a:spLocks noChangeArrowheads="1"/>
              </p:cNvSpPr>
              <p:nvPr/>
            </p:nvSpPr>
            <p:spPr bwMode="auto">
              <a:xfrm rot="16200000">
                <a:off x="3086" y="3455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8" name="Rectangle 90"/>
              <p:cNvSpPr>
                <a:spLocks noChangeArrowheads="1"/>
              </p:cNvSpPr>
              <p:nvPr/>
            </p:nvSpPr>
            <p:spPr bwMode="auto">
              <a:xfrm rot="16200000">
                <a:off x="3083" y="3388"/>
                <a:ext cx="11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9" name="Rectangle 91"/>
              <p:cNvSpPr>
                <a:spLocks noChangeArrowheads="1"/>
              </p:cNvSpPr>
              <p:nvPr/>
            </p:nvSpPr>
            <p:spPr bwMode="auto">
              <a:xfrm rot="16200000">
                <a:off x="3105" y="3340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0" name="Rectangle 92"/>
              <p:cNvSpPr>
                <a:spLocks noChangeArrowheads="1"/>
              </p:cNvSpPr>
              <p:nvPr/>
            </p:nvSpPr>
            <p:spPr bwMode="auto">
              <a:xfrm rot="16200000">
                <a:off x="3080" y="3283"/>
                <a:ext cx="12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1" name="Rectangle 93"/>
              <p:cNvSpPr>
                <a:spLocks noChangeArrowheads="1"/>
              </p:cNvSpPr>
              <p:nvPr/>
            </p:nvSpPr>
            <p:spPr bwMode="auto">
              <a:xfrm rot="16200000">
                <a:off x="3105" y="3232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2" name="Rectangle 94"/>
              <p:cNvSpPr>
                <a:spLocks noChangeArrowheads="1"/>
              </p:cNvSpPr>
              <p:nvPr/>
            </p:nvSpPr>
            <p:spPr bwMode="auto">
              <a:xfrm rot="16200000">
                <a:off x="3105" y="3206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3" name="Rectangle 95"/>
              <p:cNvSpPr>
                <a:spLocks noChangeArrowheads="1"/>
              </p:cNvSpPr>
              <p:nvPr/>
            </p:nvSpPr>
            <p:spPr bwMode="auto">
              <a:xfrm rot="16200000">
                <a:off x="3087" y="3131"/>
                <a:ext cx="10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x4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5" name="Rectangle 97"/>
              <p:cNvSpPr>
                <a:spLocks noChangeArrowheads="1"/>
              </p:cNvSpPr>
              <p:nvPr/>
            </p:nvSpPr>
            <p:spPr bwMode="auto">
              <a:xfrm>
                <a:off x="2075" y="3046"/>
                <a:ext cx="192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Rectangle 98"/>
              <p:cNvSpPr>
                <a:spLocks noChangeArrowheads="1"/>
              </p:cNvSpPr>
              <p:nvPr/>
            </p:nvSpPr>
            <p:spPr bwMode="auto">
              <a:xfrm>
                <a:off x="2075" y="3046"/>
                <a:ext cx="192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Rectangle 99"/>
              <p:cNvSpPr>
                <a:spLocks noChangeArrowheads="1"/>
              </p:cNvSpPr>
              <p:nvPr/>
            </p:nvSpPr>
            <p:spPr bwMode="auto">
              <a:xfrm rot="16200000">
                <a:off x="2128" y="3442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8" name="Rectangle 100"/>
              <p:cNvSpPr>
                <a:spLocks noChangeArrowheads="1"/>
              </p:cNvSpPr>
              <p:nvPr/>
            </p:nvSpPr>
            <p:spPr bwMode="auto">
              <a:xfrm rot="16200000">
                <a:off x="2125" y="3376"/>
                <a:ext cx="11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9" name="Rectangle 101"/>
              <p:cNvSpPr>
                <a:spLocks noChangeArrowheads="1"/>
              </p:cNvSpPr>
              <p:nvPr/>
            </p:nvSpPr>
            <p:spPr bwMode="auto">
              <a:xfrm rot="16200000">
                <a:off x="2147" y="3327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0" name="Rectangle 102"/>
              <p:cNvSpPr>
                <a:spLocks noChangeArrowheads="1"/>
              </p:cNvSpPr>
              <p:nvPr/>
            </p:nvSpPr>
            <p:spPr bwMode="auto">
              <a:xfrm rot="16200000">
                <a:off x="2135" y="3283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1" name="Rectangle 103"/>
              <p:cNvSpPr>
                <a:spLocks noChangeArrowheads="1"/>
              </p:cNvSpPr>
              <p:nvPr/>
            </p:nvSpPr>
            <p:spPr bwMode="auto">
              <a:xfrm rot="16200000">
                <a:off x="2147" y="3244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2" name="Rectangle 104"/>
              <p:cNvSpPr>
                <a:spLocks noChangeArrowheads="1"/>
              </p:cNvSpPr>
              <p:nvPr/>
            </p:nvSpPr>
            <p:spPr bwMode="auto">
              <a:xfrm rot="16200000">
                <a:off x="2147" y="3219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3" name="Rectangle 105"/>
              <p:cNvSpPr>
                <a:spLocks noChangeArrowheads="1"/>
              </p:cNvSpPr>
              <p:nvPr/>
            </p:nvSpPr>
            <p:spPr bwMode="auto">
              <a:xfrm rot="16200000">
                <a:off x="2129" y="3117"/>
                <a:ext cx="10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5" name="Rectangle 107"/>
              <p:cNvSpPr>
                <a:spLocks noChangeArrowheads="1"/>
              </p:cNvSpPr>
              <p:nvPr/>
            </p:nvSpPr>
            <p:spPr bwMode="auto">
              <a:xfrm>
                <a:off x="2312" y="3046"/>
                <a:ext cx="191" cy="650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Rectangle 108"/>
              <p:cNvSpPr>
                <a:spLocks noChangeArrowheads="1"/>
              </p:cNvSpPr>
              <p:nvPr/>
            </p:nvSpPr>
            <p:spPr bwMode="auto">
              <a:xfrm rot="16200000">
                <a:off x="2355" y="3452"/>
                <a:ext cx="11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7" name="Rectangle 109"/>
              <p:cNvSpPr>
                <a:spLocks noChangeArrowheads="1"/>
              </p:cNvSpPr>
              <p:nvPr/>
            </p:nvSpPr>
            <p:spPr bwMode="auto">
              <a:xfrm rot="16200000">
                <a:off x="2358" y="3385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8" name="Rectangle 110"/>
              <p:cNvSpPr>
                <a:spLocks noChangeArrowheads="1"/>
              </p:cNvSpPr>
              <p:nvPr/>
            </p:nvSpPr>
            <p:spPr bwMode="auto">
              <a:xfrm rot="16200000">
                <a:off x="2355" y="3312"/>
                <a:ext cx="11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 rot="16200000">
                <a:off x="2361" y="3248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0" name="Rectangle 112"/>
              <p:cNvSpPr>
                <a:spLocks noChangeArrowheads="1"/>
              </p:cNvSpPr>
              <p:nvPr/>
            </p:nvSpPr>
            <p:spPr bwMode="auto">
              <a:xfrm rot="16200000">
                <a:off x="2377" y="3200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2" name="Rectangle 114"/>
              <p:cNvSpPr>
                <a:spLocks noChangeArrowheads="1"/>
              </p:cNvSpPr>
              <p:nvPr/>
            </p:nvSpPr>
            <p:spPr bwMode="auto">
              <a:xfrm rot="16200000">
                <a:off x="2359" y="3105"/>
                <a:ext cx="10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3" name="Rectangle 115"/>
              <p:cNvSpPr>
                <a:spLocks noChangeArrowheads="1"/>
              </p:cNvSpPr>
              <p:nvPr/>
            </p:nvSpPr>
            <p:spPr bwMode="auto">
              <a:xfrm>
                <a:off x="2791" y="3046"/>
                <a:ext cx="198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Rectangle 116"/>
              <p:cNvSpPr>
                <a:spLocks noChangeArrowheads="1"/>
              </p:cNvSpPr>
              <p:nvPr/>
            </p:nvSpPr>
            <p:spPr bwMode="auto">
              <a:xfrm>
                <a:off x="2791" y="3046"/>
                <a:ext cx="198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Rectangle 117"/>
              <p:cNvSpPr>
                <a:spLocks noChangeArrowheads="1"/>
              </p:cNvSpPr>
              <p:nvPr/>
            </p:nvSpPr>
            <p:spPr bwMode="auto">
              <a:xfrm rot="16200000">
                <a:off x="2844" y="3442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6" name="Rectangle 118"/>
              <p:cNvSpPr>
                <a:spLocks noChangeArrowheads="1"/>
              </p:cNvSpPr>
              <p:nvPr/>
            </p:nvSpPr>
            <p:spPr bwMode="auto">
              <a:xfrm rot="16200000">
                <a:off x="2863" y="3391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7" name="Rectangle 119"/>
              <p:cNvSpPr>
                <a:spLocks noChangeArrowheads="1"/>
              </p:cNvSpPr>
              <p:nvPr/>
            </p:nvSpPr>
            <p:spPr bwMode="auto">
              <a:xfrm rot="16200000">
                <a:off x="2847" y="3343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8" name="Rectangle 120"/>
              <p:cNvSpPr>
                <a:spLocks noChangeArrowheads="1"/>
              </p:cNvSpPr>
              <p:nvPr/>
            </p:nvSpPr>
            <p:spPr bwMode="auto">
              <a:xfrm rot="16200000">
                <a:off x="2851" y="3290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0" name="Rectangle 122"/>
              <p:cNvSpPr>
                <a:spLocks noChangeArrowheads="1"/>
              </p:cNvSpPr>
              <p:nvPr/>
            </p:nvSpPr>
            <p:spPr bwMode="auto">
              <a:xfrm rot="16200000">
                <a:off x="2845" y="3124"/>
                <a:ext cx="10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x6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1" name="Rectangle 123"/>
              <p:cNvSpPr>
                <a:spLocks noChangeArrowheads="1"/>
              </p:cNvSpPr>
              <p:nvPr/>
            </p:nvSpPr>
            <p:spPr bwMode="auto">
              <a:xfrm>
                <a:off x="2554" y="3046"/>
                <a:ext cx="192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Rectangle 124"/>
              <p:cNvSpPr>
                <a:spLocks noChangeArrowheads="1"/>
              </p:cNvSpPr>
              <p:nvPr/>
            </p:nvSpPr>
            <p:spPr bwMode="auto">
              <a:xfrm>
                <a:off x="2554" y="3046"/>
                <a:ext cx="192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Rectangle 125"/>
              <p:cNvSpPr>
                <a:spLocks noChangeArrowheads="1"/>
              </p:cNvSpPr>
              <p:nvPr/>
            </p:nvSpPr>
            <p:spPr bwMode="auto">
              <a:xfrm rot="16200000">
                <a:off x="2601" y="3328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4" name="Rectangle 126"/>
              <p:cNvSpPr>
                <a:spLocks noChangeArrowheads="1"/>
              </p:cNvSpPr>
              <p:nvPr/>
            </p:nvSpPr>
            <p:spPr bwMode="auto">
              <a:xfrm rot="16200000">
                <a:off x="2601" y="3257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5" name="Rectangle 127"/>
              <p:cNvSpPr>
                <a:spLocks noChangeArrowheads="1"/>
              </p:cNvSpPr>
              <p:nvPr/>
            </p:nvSpPr>
            <p:spPr bwMode="auto">
              <a:xfrm rot="16200000">
                <a:off x="2620" y="3213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6" name="Rectangle 128"/>
              <p:cNvSpPr>
                <a:spLocks noChangeArrowheads="1"/>
              </p:cNvSpPr>
              <p:nvPr/>
            </p:nvSpPr>
            <p:spPr bwMode="auto">
              <a:xfrm>
                <a:off x="1833" y="3046"/>
                <a:ext cx="198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Rectangle 129"/>
              <p:cNvSpPr>
                <a:spLocks noChangeArrowheads="1"/>
              </p:cNvSpPr>
              <p:nvPr/>
            </p:nvSpPr>
            <p:spPr bwMode="auto">
              <a:xfrm>
                <a:off x="1833" y="3046"/>
                <a:ext cx="198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Rectangle 130"/>
              <p:cNvSpPr>
                <a:spLocks noChangeArrowheads="1"/>
              </p:cNvSpPr>
              <p:nvPr/>
            </p:nvSpPr>
            <p:spPr bwMode="auto">
              <a:xfrm rot="16200000">
                <a:off x="1905" y="3335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9" name="Rectangle 131"/>
              <p:cNvSpPr>
                <a:spLocks noChangeArrowheads="1"/>
              </p:cNvSpPr>
              <p:nvPr/>
            </p:nvSpPr>
            <p:spPr bwMode="auto">
              <a:xfrm rot="16200000">
                <a:off x="1883" y="3249"/>
                <a:ext cx="11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0" name="Rectangle 132"/>
              <p:cNvSpPr>
                <a:spLocks noChangeArrowheads="1"/>
              </p:cNvSpPr>
              <p:nvPr/>
            </p:nvSpPr>
            <p:spPr bwMode="auto">
              <a:xfrm rot="16200000">
                <a:off x="1870" y="3325"/>
                <a:ext cx="7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auto">
              <a:xfrm>
                <a:off x="3033" y="2427"/>
                <a:ext cx="83" cy="83"/>
              </a:xfrm>
              <a:custGeom>
                <a:avLst/>
                <a:gdLst/>
                <a:ahLst/>
                <a:cxnLst>
                  <a:cxn ang="0">
                    <a:pos x="83" y="83"/>
                  </a:cxn>
                  <a:cxn ang="0">
                    <a:pos x="39" y="0"/>
                  </a:cxn>
                  <a:cxn ang="0">
                    <a:pos x="0" y="83"/>
                  </a:cxn>
                  <a:cxn ang="0">
                    <a:pos x="83" y="83"/>
                  </a:cxn>
                </a:cxnLst>
                <a:rect l="0" t="0" r="r" b="b"/>
                <a:pathLst>
                  <a:path w="83" h="83">
                    <a:moveTo>
                      <a:pt x="83" y="83"/>
                    </a:moveTo>
                    <a:lnTo>
                      <a:pt x="39" y="0"/>
                    </a:lnTo>
                    <a:lnTo>
                      <a:pt x="0" y="83"/>
                    </a:lnTo>
                    <a:lnTo>
                      <a:pt x="83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auto">
              <a:xfrm>
                <a:off x="3065" y="2491"/>
                <a:ext cx="19" cy="13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9" y="6"/>
                  </a:cxn>
                  <a:cxn ang="0">
                    <a:pos x="13" y="6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6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19" y="13"/>
                  </a:cxn>
                </a:cxnLst>
                <a:rect l="0" t="0" r="r" b="b"/>
                <a:pathLst>
                  <a:path w="19" h="13">
                    <a:moveTo>
                      <a:pt x="19" y="13"/>
                    </a:moveTo>
                    <a:lnTo>
                      <a:pt x="19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Rectangle 135"/>
              <p:cNvSpPr>
                <a:spLocks noChangeArrowheads="1"/>
              </p:cNvSpPr>
              <p:nvPr/>
            </p:nvSpPr>
            <p:spPr bwMode="auto">
              <a:xfrm>
                <a:off x="3065" y="2504"/>
                <a:ext cx="19" cy="4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auto">
              <a:xfrm>
                <a:off x="3033" y="2950"/>
                <a:ext cx="83" cy="83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9" y="83"/>
                  </a:cxn>
                  <a:cxn ang="0">
                    <a:pos x="0" y="0"/>
                  </a:cxn>
                  <a:cxn ang="0">
                    <a:pos x="83" y="0"/>
                  </a:cxn>
                </a:cxnLst>
                <a:rect l="0" t="0" r="r" b="b"/>
                <a:pathLst>
                  <a:path w="83" h="83">
                    <a:moveTo>
                      <a:pt x="83" y="0"/>
                    </a:moveTo>
                    <a:lnTo>
                      <a:pt x="39" y="83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137"/>
              <p:cNvSpPr>
                <a:spLocks/>
              </p:cNvSpPr>
              <p:nvPr/>
            </p:nvSpPr>
            <p:spPr bwMode="auto">
              <a:xfrm>
                <a:off x="3065" y="2963"/>
                <a:ext cx="19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138"/>
              <p:cNvSpPr>
                <a:spLocks/>
              </p:cNvSpPr>
              <p:nvPr/>
            </p:nvSpPr>
            <p:spPr bwMode="auto">
              <a:xfrm>
                <a:off x="2791" y="2427"/>
                <a:ext cx="89" cy="83"/>
              </a:xfrm>
              <a:custGeom>
                <a:avLst/>
                <a:gdLst/>
                <a:ahLst/>
                <a:cxnLst>
                  <a:cxn ang="0">
                    <a:pos x="89" y="83"/>
                  </a:cxn>
                  <a:cxn ang="0">
                    <a:pos x="44" y="0"/>
                  </a:cxn>
                  <a:cxn ang="0">
                    <a:pos x="0" y="83"/>
                  </a:cxn>
                  <a:cxn ang="0">
                    <a:pos x="89" y="83"/>
                  </a:cxn>
                </a:cxnLst>
                <a:rect l="0" t="0" r="r" b="b"/>
                <a:pathLst>
                  <a:path w="89" h="83">
                    <a:moveTo>
                      <a:pt x="89" y="83"/>
                    </a:moveTo>
                    <a:lnTo>
                      <a:pt x="44" y="0"/>
                    </a:lnTo>
                    <a:lnTo>
                      <a:pt x="0" y="83"/>
                    </a:lnTo>
                    <a:lnTo>
                      <a:pt x="89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139"/>
              <p:cNvSpPr>
                <a:spLocks/>
              </p:cNvSpPr>
              <p:nvPr/>
            </p:nvSpPr>
            <p:spPr bwMode="auto">
              <a:xfrm>
                <a:off x="2822" y="2491"/>
                <a:ext cx="20" cy="13"/>
              </a:xfrm>
              <a:custGeom>
                <a:avLst/>
                <a:gdLst/>
                <a:ahLst/>
                <a:cxnLst>
                  <a:cxn ang="0">
                    <a:pos x="20" y="13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7" y="6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20" y="13"/>
                  </a:cxn>
                </a:cxnLst>
                <a:rect l="0" t="0" r="r" b="b"/>
                <a:pathLst>
                  <a:path w="20" h="13">
                    <a:moveTo>
                      <a:pt x="20" y="13"/>
                    </a:moveTo>
                    <a:lnTo>
                      <a:pt x="20" y="6"/>
                    </a:lnTo>
                    <a:lnTo>
                      <a:pt x="20" y="6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Rectangle 140"/>
              <p:cNvSpPr>
                <a:spLocks noChangeArrowheads="1"/>
              </p:cNvSpPr>
              <p:nvPr/>
            </p:nvSpPr>
            <p:spPr bwMode="auto">
              <a:xfrm>
                <a:off x="2822" y="2504"/>
                <a:ext cx="20" cy="4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141"/>
              <p:cNvSpPr>
                <a:spLocks/>
              </p:cNvSpPr>
              <p:nvPr/>
            </p:nvSpPr>
            <p:spPr bwMode="auto">
              <a:xfrm>
                <a:off x="2791" y="2950"/>
                <a:ext cx="89" cy="8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44" y="83"/>
                  </a:cxn>
                  <a:cxn ang="0">
                    <a:pos x="0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83">
                    <a:moveTo>
                      <a:pt x="89" y="0"/>
                    </a:moveTo>
                    <a:lnTo>
                      <a:pt x="44" y="83"/>
                    </a:lnTo>
                    <a:lnTo>
                      <a:pt x="0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142"/>
              <p:cNvSpPr>
                <a:spLocks/>
              </p:cNvSpPr>
              <p:nvPr/>
            </p:nvSpPr>
            <p:spPr bwMode="auto">
              <a:xfrm>
                <a:off x="2822" y="2963"/>
                <a:ext cx="20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2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20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Line 143"/>
              <p:cNvSpPr>
                <a:spLocks noChangeShapeType="1"/>
              </p:cNvSpPr>
              <p:nvPr/>
            </p:nvSpPr>
            <p:spPr bwMode="auto">
              <a:xfrm>
                <a:off x="2644" y="2427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144"/>
              <p:cNvSpPr>
                <a:spLocks/>
              </p:cNvSpPr>
              <p:nvPr/>
            </p:nvSpPr>
            <p:spPr bwMode="auto">
              <a:xfrm>
                <a:off x="2618" y="2427"/>
                <a:ext cx="58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8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8" h="51">
                    <a:moveTo>
                      <a:pt x="26" y="0"/>
                    </a:moveTo>
                    <a:lnTo>
                      <a:pt x="58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45"/>
              <p:cNvSpPr>
                <a:spLocks/>
              </p:cNvSpPr>
              <p:nvPr/>
            </p:nvSpPr>
            <p:spPr bwMode="auto">
              <a:xfrm>
                <a:off x="2618" y="2982"/>
                <a:ext cx="58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8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8" h="51">
                    <a:moveTo>
                      <a:pt x="26" y="51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Line 146"/>
              <p:cNvSpPr>
                <a:spLocks noChangeShapeType="1"/>
              </p:cNvSpPr>
              <p:nvPr/>
            </p:nvSpPr>
            <p:spPr bwMode="auto">
              <a:xfrm>
                <a:off x="2414" y="2427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47"/>
              <p:cNvSpPr>
                <a:spLocks/>
              </p:cNvSpPr>
              <p:nvPr/>
            </p:nvSpPr>
            <p:spPr bwMode="auto">
              <a:xfrm>
                <a:off x="2382" y="2427"/>
                <a:ext cx="57" cy="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57" y="51"/>
                  </a:cxn>
                  <a:cxn ang="0">
                    <a:pos x="0" y="51"/>
                  </a:cxn>
                  <a:cxn ang="0">
                    <a:pos x="32" y="0"/>
                  </a:cxn>
                </a:cxnLst>
                <a:rect l="0" t="0" r="r" b="b"/>
                <a:pathLst>
                  <a:path w="57" h="51">
                    <a:moveTo>
                      <a:pt x="32" y="0"/>
                    </a:moveTo>
                    <a:lnTo>
                      <a:pt x="57" y="51"/>
                    </a:lnTo>
                    <a:lnTo>
                      <a:pt x="0" y="5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48"/>
              <p:cNvSpPr>
                <a:spLocks/>
              </p:cNvSpPr>
              <p:nvPr/>
            </p:nvSpPr>
            <p:spPr bwMode="auto">
              <a:xfrm>
                <a:off x="2382" y="2982"/>
                <a:ext cx="57" cy="51"/>
              </a:xfrm>
              <a:custGeom>
                <a:avLst/>
                <a:gdLst/>
                <a:ahLst/>
                <a:cxnLst>
                  <a:cxn ang="0">
                    <a:pos x="32" y="51"/>
                  </a:cxn>
                  <a:cxn ang="0">
                    <a:pos x="57" y="0"/>
                  </a:cxn>
                  <a:cxn ang="0">
                    <a:pos x="0" y="0"/>
                  </a:cxn>
                  <a:cxn ang="0">
                    <a:pos x="32" y="51"/>
                  </a:cxn>
                </a:cxnLst>
                <a:rect l="0" t="0" r="r" b="b"/>
                <a:pathLst>
                  <a:path w="57" h="51">
                    <a:moveTo>
                      <a:pt x="32" y="51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32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49"/>
              <p:cNvSpPr>
                <a:spLocks/>
              </p:cNvSpPr>
              <p:nvPr/>
            </p:nvSpPr>
            <p:spPr bwMode="auto">
              <a:xfrm>
                <a:off x="2126" y="2427"/>
                <a:ext cx="83" cy="83"/>
              </a:xfrm>
              <a:custGeom>
                <a:avLst/>
                <a:gdLst/>
                <a:ahLst/>
                <a:cxnLst>
                  <a:cxn ang="0">
                    <a:pos x="83" y="83"/>
                  </a:cxn>
                  <a:cxn ang="0">
                    <a:pos x="45" y="0"/>
                  </a:cxn>
                  <a:cxn ang="0">
                    <a:pos x="0" y="83"/>
                  </a:cxn>
                  <a:cxn ang="0">
                    <a:pos x="83" y="83"/>
                  </a:cxn>
                </a:cxnLst>
                <a:rect l="0" t="0" r="r" b="b"/>
                <a:pathLst>
                  <a:path w="83" h="83">
                    <a:moveTo>
                      <a:pt x="83" y="83"/>
                    </a:moveTo>
                    <a:lnTo>
                      <a:pt x="45" y="0"/>
                    </a:lnTo>
                    <a:lnTo>
                      <a:pt x="0" y="83"/>
                    </a:lnTo>
                    <a:lnTo>
                      <a:pt x="83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50"/>
              <p:cNvSpPr>
                <a:spLocks/>
              </p:cNvSpPr>
              <p:nvPr/>
            </p:nvSpPr>
            <p:spPr bwMode="auto">
              <a:xfrm>
                <a:off x="2158" y="2491"/>
                <a:ext cx="19" cy="13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9" y="6"/>
                  </a:cxn>
                  <a:cxn ang="0">
                    <a:pos x="13" y="6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7" y="6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19" y="13"/>
                  </a:cxn>
                </a:cxnLst>
                <a:rect l="0" t="0" r="r" b="b"/>
                <a:pathLst>
                  <a:path w="19" h="13">
                    <a:moveTo>
                      <a:pt x="19" y="13"/>
                    </a:moveTo>
                    <a:lnTo>
                      <a:pt x="19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Rectangle 151"/>
              <p:cNvSpPr>
                <a:spLocks noChangeArrowheads="1"/>
              </p:cNvSpPr>
              <p:nvPr/>
            </p:nvSpPr>
            <p:spPr bwMode="auto">
              <a:xfrm>
                <a:off x="2158" y="2504"/>
                <a:ext cx="19" cy="4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52"/>
              <p:cNvSpPr>
                <a:spLocks/>
              </p:cNvSpPr>
              <p:nvPr/>
            </p:nvSpPr>
            <p:spPr bwMode="auto">
              <a:xfrm>
                <a:off x="2126" y="2950"/>
                <a:ext cx="83" cy="83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45" y="83"/>
                  </a:cxn>
                  <a:cxn ang="0">
                    <a:pos x="0" y="0"/>
                  </a:cxn>
                  <a:cxn ang="0">
                    <a:pos x="83" y="0"/>
                  </a:cxn>
                </a:cxnLst>
                <a:rect l="0" t="0" r="r" b="b"/>
                <a:pathLst>
                  <a:path w="83" h="83">
                    <a:moveTo>
                      <a:pt x="83" y="0"/>
                    </a:moveTo>
                    <a:lnTo>
                      <a:pt x="45" y="83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53"/>
              <p:cNvSpPr>
                <a:spLocks/>
              </p:cNvSpPr>
              <p:nvPr/>
            </p:nvSpPr>
            <p:spPr bwMode="auto">
              <a:xfrm>
                <a:off x="2158" y="2963"/>
                <a:ext cx="19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Line 154"/>
              <p:cNvSpPr>
                <a:spLocks noChangeShapeType="1"/>
              </p:cNvSpPr>
              <p:nvPr/>
            </p:nvSpPr>
            <p:spPr bwMode="auto">
              <a:xfrm>
                <a:off x="1928" y="2427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55"/>
              <p:cNvSpPr>
                <a:spLocks/>
              </p:cNvSpPr>
              <p:nvPr/>
            </p:nvSpPr>
            <p:spPr bwMode="auto">
              <a:xfrm>
                <a:off x="1903" y="2427"/>
                <a:ext cx="51" cy="51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5" y="0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56"/>
              <p:cNvSpPr>
                <a:spLocks/>
              </p:cNvSpPr>
              <p:nvPr/>
            </p:nvSpPr>
            <p:spPr bwMode="auto">
              <a:xfrm>
                <a:off x="1903" y="2982"/>
                <a:ext cx="51" cy="51"/>
              </a:xfrm>
              <a:custGeom>
                <a:avLst/>
                <a:gdLst/>
                <a:ahLst/>
                <a:cxnLst>
                  <a:cxn ang="0">
                    <a:pos x="25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5" y="5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Rectangle 157"/>
              <p:cNvSpPr>
                <a:spLocks noChangeArrowheads="1"/>
              </p:cNvSpPr>
              <p:nvPr/>
            </p:nvSpPr>
            <p:spPr bwMode="auto">
              <a:xfrm>
                <a:off x="3825" y="2491"/>
                <a:ext cx="1099" cy="446"/>
              </a:xfrm>
              <a:prstGeom prst="rect">
                <a:avLst/>
              </a:prstGeom>
              <a:solidFill>
                <a:srgbClr val="DDDDDC"/>
              </a:solidFill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Rectangle 158"/>
              <p:cNvSpPr>
                <a:spLocks noChangeArrowheads="1"/>
              </p:cNvSpPr>
              <p:nvPr/>
            </p:nvSpPr>
            <p:spPr bwMode="auto">
              <a:xfrm>
                <a:off x="4445" y="2650"/>
                <a:ext cx="440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Rectangle 159"/>
              <p:cNvSpPr>
                <a:spLocks noChangeArrowheads="1"/>
              </p:cNvSpPr>
              <p:nvPr/>
            </p:nvSpPr>
            <p:spPr bwMode="auto">
              <a:xfrm>
                <a:off x="4445" y="2650"/>
                <a:ext cx="440" cy="24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Rectangle 160"/>
              <p:cNvSpPr>
                <a:spLocks noChangeArrowheads="1"/>
              </p:cNvSpPr>
              <p:nvPr/>
            </p:nvSpPr>
            <p:spPr bwMode="auto">
              <a:xfrm>
                <a:off x="4509" y="2662"/>
                <a:ext cx="35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Packet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9" name="Rectangle 161"/>
              <p:cNvSpPr>
                <a:spLocks noChangeArrowheads="1"/>
              </p:cNvSpPr>
              <p:nvPr/>
            </p:nvSpPr>
            <p:spPr bwMode="auto">
              <a:xfrm>
                <a:off x="4553" y="2771"/>
                <a:ext cx="26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DMA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0" name="Rectangle 162"/>
              <p:cNvSpPr>
                <a:spLocks noChangeArrowheads="1"/>
              </p:cNvSpPr>
              <p:nvPr/>
            </p:nvSpPr>
            <p:spPr bwMode="auto">
              <a:xfrm>
                <a:off x="3979" y="2516"/>
                <a:ext cx="8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Multicore Navigator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1" name="Rectangle 163"/>
              <p:cNvSpPr>
                <a:spLocks noChangeArrowheads="1"/>
              </p:cNvSpPr>
              <p:nvPr/>
            </p:nvSpPr>
            <p:spPr bwMode="auto">
              <a:xfrm>
                <a:off x="3864" y="2650"/>
                <a:ext cx="536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Rectangle 164"/>
              <p:cNvSpPr>
                <a:spLocks noChangeArrowheads="1"/>
              </p:cNvSpPr>
              <p:nvPr/>
            </p:nvSpPr>
            <p:spPr bwMode="auto">
              <a:xfrm>
                <a:off x="3864" y="2650"/>
                <a:ext cx="536" cy="24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Rectangle 165"/>
              <p:cNvSpPr>
                <a:spLocks noChangeArrowheads="1"/>
              </p:cNvSpPr>
              <p:nvPr/>
            </p:nvSpPr>
            <p:spPr bwMode="auto">
              <a:xfrm>
                <a:off x="3972" y="2656"/>
                <a:ext cx="34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Queue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927" y="2764"/>
                <a:ext cx="44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Manager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5" name="Line 167"/>
              <p:cNvSpPr>
                <a:spLocks noChangeShapeType="1"/>
              </p:cNvSpPr>
              <p:nvPr/>
            </p:nvSpPr>
            <p:spPr bwMode="auto">
              <a:xfrm>
                <a:off x="3193" y="2810"/>
                <a:ext cx="1" cy="2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68"/>
              <p:cNvSpPr>
                <a:spLocks/>
              </p:cNvSpPr>
              <p:nvPr/>
            </p:nvSpPr>
            <p:spPr bwMode="auto">
              <a:xfrm>
                <a:off x="3167" y="2982"/>
                <a:ext cx="51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Line 169"/>
              <p:cNvSpPr>
                <a:spLocks noChangeShapeType="1"/>
              </p:cNvSpPr>
              <p:nvPr/>
            </p:nvSpPr>
            <p:spPr bwMode="auto">
              <a:xfrm flipV="1">
                <a:off x="2950" y="2714"/>
                <a:ext cx="1" cy="3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170"/>
              <p:cNvSpPr>
                <a:spLocks/>
              </p:cNvSpPr>
              <p:nvPr/>
            </p:nvSpPr>
            <p:spPr bwMode="auto">
              <a:xfrm>
                <a:off x="2925" y="2982"/>
                <a:ext cx="51" cy="51"/>
              </a:xfrm>
              <a:custGeom>
                <a:avLst/>
                <a:gdLst/>
                <a:ahLst/>
                <a:cxnLst>
                  <a:cxn ang="0">
                    <a:pos x="25" y="51"/>
                  </a:cxn>
                  <a:cxn ang="0">
                    <a:pos x="0" y="0"/>
                  </a:cxn>
                  <a:cxn ang="0">
                    <a:pos x="51" y="0"/>
                  </a:cxn>
                  <a:cxn ang="0">
                    <a:pos x="25" y="5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Line 171"/>
              <p:cNvSpPr>
                <a:spLocks noChangeShapeType="1"/>
              </p:cNvSpPr>
              <p:nvPr/>
            </p:nvSpPr>
            <p:spPr bwMode="auto">
              <a:xfrm>
                <a:off x="2950" y="2714"/>
                <a:ext cx="86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72"/>
              <p:cNvSpPr>
                <a:spLocks/>
              </p:cNvSpPr>
              <p:nvPr/>
            </p:nvSpPr>
            <p:spPr bwMode="auto">
              <a:xfrm>
                <a:off x="3761" y="2688"/>
                <a:ext cx="51" cy="52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0"/>
                  </a:cxn>
                  <a:cxn ang="0">
                    <a:pos x="0" y="52"/>
                  </a:cxn>
                  <a:cxn ang="0">
                    <a:pos x="51" y="26"/>
                  </a:cxn>
                </a:cxnLst>
                <a:rect l="0" t="0" r="r" b="b"/>
                <a:pathLst>
                  <a:path w="51" h="52">
                    <a:moveTo>
                      <a:pt x="51" y="26"/>
                    </a:moveTo>
                    <a:lnTo>
                      <a:pt x="0" y="0"/>
                    </a:lnTo>
                    <a:lnTo>
                      <a:pt x="0" y="52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Line 173"/>
              <p:cNvSpPr>
                <a:spLocks noChangeShapeType="1"/>
              </p:cNvSpPr>
              <p:nvPr/>
            </p:nvSpPr>
            <p:spPr bwMode="auto">
              <a:xfrm>
                <a:off x="3193" y="2810"/>
                <a:ext cx="6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74"/>
              <p:cNvSpPr>
                <a:spLocks/>
              </p:cNvSpPr>
              <p:nvPr/>
            </p:nvSpPr>
            <p:spPr bwMode="auto">
              <a:xfrm>
                <a:off x="3761" y="2784"/>
                <a:ext cx="51" cy="51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0"/>
                  </a:cxn>
                  <a:cxn ang="0">
                    <a:pos x="0" y="51"/>
                  </a:cxn>
                  <a:cxn ang="0">
                    <a:pos x="51" y="26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1590" y="3046"/>
                <a:ext cx="198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1590" y="3046"/>
                <a:ext cx="198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 rot="16200000">
                <a:off x="1637" y="3437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 rot="16200000">
                <a:off x="1631" y="3367"/>
                <a:ext cx="12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 rot="16200000">
                <a:off x="1656" y="3309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 rot="16200000">
                <a:off x="1640" y="3261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 rot="16200000">
                <a:off x="1656" y="3220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 rot="16200000">
                <a:off x="1644" y="3182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 rot="16200000">
                <a:off x="1644" y="3125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Line 184"/>
              <p:cNvSpPr>
                <a:spLocks noChangeShapeType="1"/>
              </p:cNvSpPr>
              <p:nvPr/>
            </p:nvSpPr>
            <p:spPr bwMode="auto">
              <a:xfrm>
                <a:off x="1686" y="2427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85"/>
              <p:cNvSpPr>
                <a:spLocks/>
              </p:cNvSpPr>
              <p:nvPr/>
            </p:nvSpPr>
            <p:spPr bwMode="auto">
              <a:xfrm>
                <a:off x="1660" y="2427"/>
                <a:ext cx="51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186"/>
              <p:cNvSpPr>
                <a:spLocks/>
              </p:cNvSpPr>
              <p:nvPr/>
            </p:nvSpPr>
            <p:spPr bwMode="auto">
              <a:xfrm>
                <a:off x="1660" y="2982"/>
                <a:ext cx="51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129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88"/>
              <p:cNvSpPr>
                <a:spLocks/>
              </p:cNvSpPr>
              <p:nvPr/>
            </p:nvSpPr>
            <p:spPr bwMode="auto">
              <a:xfrm>
                <a:off x="3097" y="3709"/>
                <a:ext cx="58" cy="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58" y="51"/>
                  </a:cxn>
                  <a:cxn ang="0">
                    <a:pos x="0" y="51"/>
                  </a:cxn>
                  <a:cxn ang="0">
                    <a:pos x="32" y="0"/>
                  </a:cxn>
                </a:cxnLst>
                <a:rect l="0" t="0" r="r" b="b"/>
                <a:pathLst>
                  <a:path w="58" h="51">
                    <a:moveTo>
                      <a:pt x="32" y="0"/>
                    </a:moveTo>
                    <a:lnTo>
                      <a:pt x="58" y="51"/>
                    </a:lnTo>
                    <a:lnTo>
                      <a:pt x="0" y="5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89"/>
              <p:cNvSpPr>
                <a:spLocks/>
              </p:cNvSpPr>
              <p:nvPr/>
            </p:nvSpPr>
            <p:spPr bwMode="auto">
              <a:xfrm>
                <a:off x="3097" y="4264"/>
                <a:ext cx="58" cy="51"/>
              </a:xfrm>
              <a:custGeom>
                <a:avLst/>
                <a:gdLst/>
                <a:ahLst/>
                <a:cxnLst>
                  <a:cxn ang="0">
                    <a:pos x="32" y="51"/>
                  </a:cxn>
                  <a:cxn ang="0">
                    <a:pos x="58" y="0"/>
                  </a:cxn>
                  <a:cxn ang="0">
                    <a:pos x="0" y="0"/>
                  </a:cxn>
                  <a:cxn ang="0">
                    <a:pos x="32" y="51"/>
                  </a:cxn>
                </a:cxnLst>
                <a:rect l="0" t="0" r="r" b="b"/>
                <a:pathLst>
                  <a:path w="58" h="51">
                    <a:moveTo>
                      <a:pt x="32" y="51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32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Line 190"/>
              <p:cNvSpPr>
                <a:spLocks noChangeShapeType="1"/>
              </p:cNvSpPr>
              <p:nvPr/>
            </p:nvSpPr>
            <p:spPr bwMode="auto">
              <a:xfrm>
                <a:off x="2893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91"/>
              <p:cNvSpPr>
                <a:spLocks/>
              </p:cNvSpPr>
              <p:nvPr/>
            </p:nvSpPr>
            <p:spPr bwMode="auto">
              <a:xfrm>
                <a:off x="2867" y="3709"/>
                <a:ext cx="51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92"/>
              <p:cNvSpPr>
                <a:spLocks/>
              </p:cNvSpPr>
              <p:nvPr/>
            </p:nvSpPr>
            <p:spPr bwMode="auto">
              <a:xfrm>
                <a:off x="2867" y="4264"/>
                <a:ext cx="51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Line 193"/>
              <p:cNvSpPr>
                <a:spLocks noChangeShapeType="1"/>
              </p:cNvSpPr>
              <p:nvPr/>
            </p:nvSpPr>
            <p:spPr bwMode="auto">
              <a:xfrm>
                <a:off x="2644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94"/>
              <p:cNvSpPr>
                <a:spLocks/>
              </p:cNvSpPr>
              <p:nvPr/>
            </p:nvSpPr>
            <p:spPr bwMode="auto">
              <a:xfrm>
                <a:off x="2618" y="3709"/>
                <a:ext cx="58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8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8" h="51">
                    <a:moveTo>
                      <a:pt x="26" y="0"/>
                    </a:moveTo>
                    <a:lnTo>
                      <a:pt x="58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95"/>
              <p:cNvSpPr>
                <a:spLocks/>
              </p:cNvSpPr>
              <p:nvPr/>
            </p:nvSpPr>
            <p:spPr bwMode="auto">
              <a:xfrm>
                <a:off x="2618" y="4264"/>
                <a:ext cx="58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8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8" h="51">
                    <a:moveTo>
                      <a:pt x="26" y="51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Line 196"/>
              <p:cNvSpPr>
                <a:spLocks noChangeShapeType="1"/>
              </p:cNvSpPr>
              <p:nvPr/>
            </p:nvSpPr>
            <p:spPr bwMode="auto">
              <a:xfrm>
                <a:off x="2414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97"/>
              <p:cNvSpPr>
                <a:spLocks/>
              </p:cNvSpPr>
              <p:nvPr/>
            </p:nvSpPr>
            <p:spPr bwMode="auto">
              <a:xfrm>
                <a:off x="2382" y="3709"/>
                <a:ext cx="57" cy="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57" y="51"/>
                  </a:cxn>
                  <a:cxn ang="0">
                    <a:pos x="0" y="51"/>
                  </a:cxn>
                  <a:cxn ang="0">
                    <a:pos x="32" y="0"/>
                  </a:cxn>
                </a:cxnLst>
                <a:rect l="0" t="0" r="r" b="b"/>
                <a:pathLst>
                  <a:path w="57" h="51">
                    <a:moveTo>
                      <a:pt x="32" y="0"/>
                    </a:moveTo>
                    <a:lnTo>
                      <a:pt x="57" y="51"/>
                    </a:lnTo>
                    <a:lnTo>
                      <a:pt x="0" y="5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98"/>
              <p:cNvSpPr>
                <a:spLocks/>
              </p:cNvSpPr>
              <p:nvPr/>
            </p:nvSpPr>
            <p:spPr bwMode="auto">
              <a:xfrm>
                <a:off x="2382" y="4264"/>
                <a:ext cx="57" cy="51"/>
              </a:xfrm>
              <a:custGeom>
                <a:avLst/>
                <a:gdLst/>
                <a:ahLst/>
                <a:cxnLst>
                  <a:cxn ang="0">
                    <a:pos x="32" y="51"/>
                  </a:cxn>
                  <a:cxn ang="0">
                    <a:pos x="57" y="0"/>
                  </a:cxn>
                  <a:cxn ang="0">
                    <a:pos x="0" y="0"/>
                  </a:cxn>
                  <a:cxn ang="0">
                    <a:pos x="32" y="51"/>
                  </a:cxn>
                </a:cxnLst>
                <a:rect l="0" t="0" r="r" b="b"/>
                <a:pathLst>
                  <a:path w="57" h="51">
                    <a:moveTo>
                      <a:pt x="32" y="51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32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Line 199"/>
              <p:cNvSpPr>
                <a:spLocks noChangeShapeType="1"/>
              </p:cNvSpPr>
              <p:nvPr/>
            </p:nvSpPr>
            <p:spPr bwMode="auto">
              <a:xfrm>
                <a:off x="2171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200"/>
              <p:cNvSpPr>
                <a:spLocks/>
              </p:cNvSpPr>
              <p:nvPr/>
            </p:nvSpPr>
            <p:spPr bwMode="auto">
              <a:xfrm>
                <a:off x="2139" y="3709"/>
                <a:ext cx="58" cy="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58" y="51"/>
                  </a:cxn>
                  <a:cxn ang="0">
                    <a:pos x="0" y="51"/>
                  </a:cxn>
                  <a:cxn ang="0">
                    <a:pos x="32" y="0"/>
                  </a:cxn>
                </a:cxnLst>
                <a:rect l="0" t="0" r="r" b="b"/>
                <a:pathLst>
                  <a:path w="58" h="51">
                    <a:moveTo>
                      <a:pt x="32" y="0"/>
                    </a:moveTo>
                    <a:lnTo>
                      <a:pt x="58" y="51"/>
                    </a:lnTo>
                    <a:lnTo>
                      <a:pt x="0" y="5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201"/>
              <p:cNvSpPr>
                <a:spLocks/>
              </p:cNvSpPr>
              <p:nvPr/>
            </p:nvSpPr>
            <p:spPr bwMode="auto">
              <a:xfrm>
                <a:off x="2139" y="4264"/>
                <a:ext cx="58" cy="51"/>
              </a:xfrm>
              <a:custGeom>
                <a:avLst/>
                <a:gdLst/>
                <a:ahLst/>
                <a:cxnLst>
                  <a:cxn ang="0">
                    <a:pos x="32" y="51"/>
                  </a:cxn>
                  <a:cxn ang="0">
                    <a:pos x="58" y="0"/>
                  </a:cxn>
                  <a:cxn ang="0">
                    <a:pos x="0" y="0"/>
                  </a:cxn>
                  <a:cxn ang="0">
                    <a:pos x="32" y="51"/>
                  </a:cxn>
                </a:cxnLst>
                <a:rect l="0" t="0" r="r" b="b"/>
                <a:pathLst>
                  <a:path w="58" h="51">
                    <a:moveTo>
                      <a:pt x="32" y="51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32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Line 202"/>
              <p:cNvSpPr>
                <a:spLocks noChangeShapeType="1"/>
              </p:cNvSpPr>
              <p:nvPr/>
            </p:nvSpPr>
            <p:spPr bwMode="auto">
              <a:xfrm>
                <a:off x="1928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203"/>
              <p:cNvSpPr>
                <a:spLocks/>
              </p:cNvSpPr>
              <p:nvPr/>
            </p:nvSpPr>
            <p:spPr bwMode="auto">
              <a:xfrm>
                <a:off x="1903" y="3709"/>
                <a:ext cx="51" cy="51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5" y="0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204"/>
              <p:cNvSpPr>
                <a:spLocks/>
              </p:cNvSpPr>
              <p:nvPr/>
            </p:nvSpPr>
            <p:spPr bwMode="auto">
              <a:xfrm>
                <a:off x="1903" y="4264"/>
                <a:ext cx="51" cy="51"/>
              </a:xfrm>
              <a:custGeom>
                <a:avLst/>
                <a:gdLst/>
                <a:ahLst/>
                <a:cxnLst>
                  <a:cxn ang="0">
                    <a:pos x="25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5" y="5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54" name="Group 406"/>
            <p:cNvGrpSpPr>
              <a:grpSpLocks/>
            </p:cNvGrpSpPr>
            <p:nvPr/>
          </p:nvGrpSpPr>
          <p:grpSpPr bwMode="auto">
            <a:xfrm>
              <a:off x="830" y="156"/>
              <a:ext cx="4094" cy="4159"/>
              <a:chOff x="830" y="156"/>
              <a:chExt cx="4094" cy="4159"/>
            </a:xfrm>
          </p:grpSpPr>
          <p:sp>
            <p:nvSpPr>
              <p:cNvPr id="2254" name="Line 206"/>
              <p:cNvSpPr>
                <a:spLocks noChangeShapeType="1"/>
              </p:cNvSpPr>
              <p:nvPr/>
            </p:nvSpPr>
            <p:spPr bwMode="auto">
              <a:xfrm>
                <a:off x="1686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207"/>
              <p:cNvSpPr>
                <a:spLocks/>
              </p:cNvSpPr>
              <p:nvPr/>
            </p:nvSpPr>
            <p:spPr bwMode="auto">
              <a:xfrm>
                <a:off x="1660" y="3709"/>
                <a:ext cx="51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208"/>
              <p:cNvSpPr>
                <a:spLocks/>
              </p:cNvSpPr>
              <p:nvPr/>
            </p:nvSpPr>
            <p:spPr bwMode="auto">
              <a:xfrm>
                <a:off x="1660" y="4264"/>
                <a:ext cx="51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Rectangle 209"/>
              <p:cNvSpPr>
                <a:spLocks noChangeArrowheads="1"/>
              </p:cNvSpPr>
              <p:nvPr/>
            </p:nvSpPr>
            <p:spPr bwMode="auto">
              <a:xfrm>
                <a:off x="1143" y="1693"/>
                <a:ext cx="504" cy="134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Rectangle 210"/>
              <p:cNvSpPr>
                <a:spLocks noChangeArrowheads="1"/>
              </p:cNvSpPr>
              <p:nvPr/>
            </p:nvSpPr>
            <p:spPr bwMode="auto">
              <a:xfrm>
                <a:off x="1124" y="1674"/>
                <a:ext cx="504" cy="128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Line 211"/>
              <p:cNvSpPr>
                <a:spLocks noChangeShapeType="1"/>
              </p:cNvSpPr>
              <p:nvPr/>
            </p:nvSpPr>
            <p:spPr bwMode="auto">
              <a:xfrm flipH="1">
                <a:off x="1654" y="1744"/>
                <a:ext cx="2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212"/>
              <p:cNvSpPr>
                <a:spLocks/>
              </p:cNvSpPr>
              <p:nvPr/>
            </p:nvSpPr>
            <p:spPr bwMode="auto">
              <a:xfrm>
                <a:off x="1820" y="1719"/>
                <a:ext cx="51" cy="51"/>
              </a:xfrm>
              <a:custGeom>
                <a:avLst/>
                <a:gdLst/>
                <a:ahLst/>
                <a:cxnLst>
                  <a:cxn ang="0">
                    <a:pos x="51" y="25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25"/>
                  </a:cxn>
                </a:cxnLst>
                <a:rect l="0" t="0" r="r" b="b"/>
                <a:pathLst>
                  <a:path w="51" h="51">
                    <a:moveTo>
                      <a:pt x="51" y="25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5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213"/>
              <p:cNvSpPr>
                <a:spLocks/>
              </p:cNvSpPr>
              <p:nvPr/>
            </p:nvSpPr>
            <p:spPr bwMode="auto">
              <a:xfrm>
                <a:off x="1654" y="1719"/>
                <a:ext cx="57" cy="5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57" y="51"/>
                  </a:cxn>
                  <a:cxn ang="0">
                    <a:pos x="57" y="0"/>
                  </a:cxn>
                  <a:cxn ang="0">
                    <a:pos x="0" y="25"/>
                  </a:cxn>
                </a:cxnLst>
                <a:rect l="0" t="0" r="r" b="b"/>
                <a:pathLst>
                  <a:path w="57" h="51">
                    <a:moveTo>
                      <a:pt x="0" y="25"/>
                    </a:moveTo>
                    <a:lnTo>
                      <a:pt x="57" y="51"/>
                    </a:lnTo>
                    <a:lnTo>
                      <a:pt x="57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Rectangle 215"/>
              <p:cNvSpPr>
                <a:spLocks noChangeArrowheads="1"/>
              </p:cNvSpPr>
              <p:nvPr/>
            </p:nvSpPr>
            <p:spPr bwMode="auto">
              <a:xfrm>
                <a:off x="1673" y="182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x3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4" name="Rectangle 216"/>
              <p:cNvSpPr>
                <a:spLocks noChangeArrowheads="1"/>
              </p:cNvSpPr>
              <p:nvPr/>
            </p:nvSpPr>
            <p:spPr bwMode="auto">
              <a:xfrm>
                <a:off x="2273" y="1789"/>
                <a:ext cx="313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32KB L1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5" name="Rectangle 217"/>
              <p:cNvSpPr>
                <a:spLocks noChangeArrowheads="1"/>
              </p:cNvSpPr>
              <p:nvPr/>
            </p:nvSpPr>
            <p:spPr bwMode="auto">
              <a:xfrm>
                <a:off x="2273" y="1859"/>
                <a:ext cx="313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P-Cache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6" name="Rectangle 218"/>
              <p:cNvSpPr>
                <a:spLocks noChangeArrowheads="1"/>
              </p:cNvSpPr>
              <p:nvPr/>
            </p:nvSpPr>
            <p:spPr bwMode="auto">
              <a:xfrm>
                <a:off x="2714" y="1795"/>
                <a:ext cx="313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32KB L1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7" name="Rectangle 219"/>
              <p:cNvSpPr>
                <a:spLocks noChangeArrowheads="1"/>
              </p:cNvSpPr>
              <p:nvPr/>
            </p:nvSpPr>
            <p:spPr bwMode="auto">
              <a:xfrm>
                <a:off x="2714" y="1865"/>
                <a:ext cx="320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D-Cache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8" name="Rectangle 220"/>
              <p:cNvSpPr>
                <a:spLocks noChangeArrowheads="1"/>
              </p:cNvSpPr>
              <p:nvPr/>
            </p:nvSpPr>
            <p:spPr bwMode="auto">
              <a:xfrm>
                <a:off x="2337" y="1987"/>
                <a:ext cx="620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1024KB L2 Cache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9" name="Line 221"/>
              <p:cNvSpPr>
                <a:spLocks noChangeShapeType="1"/>
              </p:cNvSpPr>
              <p:nvPr/>
            </p:nvSpPr>
            <p:spPr bwMode="auto">
              <a:xfrm>
                <a:off x="2177" y="1764"/>
                <a:ext cx="901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Line 222"/>
              <p:cNvSpPr>
                <a:spLocks noChangeShapeType="1"/>
              </p:cNvSpPr>
              <p:nvPr/>
            </p:nvSpPr>
            <p:spPr bwMode="auto">
              <a:xfrm>
                <a:off x="2177" y="1968"/>
                <a:ext cx="901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Line 223"/>
              <p:cNvSpPr>
                <a:spLocks noChangeShapeType="1"/>
              </p:cNvSpPr>
              <p:nvPr/>
            </p:nvSpPr>
            <p:spPr bwMode="auto">
              <a:xfrm>
                <a:off x="2631" y="1764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Line 224"/>
              <p:cNvSpPr>
                <a:spLocks noChangeShapeType="1"/>
              </p:cNvSpPr>
              <p:nvPr/>
            </p:nvSpPr>
            <p:spPr bwMode="auto">
              <a:xfrm>
                <a:off x="836" y="871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225"/>
              <p:cNvSpPr>
                <a:spLocks/>
              </p:cNvSpPr>
              <p:nvPr/>
            </p:nvSpPr>
            <p:spPr bwMode="auto">
              <a:xfrm>
                <a:off x="836" y="845"/>
                <a:ext cx="51" cy="58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1" y="0"/>
                  </a:cxn>
                  <a:cxn ang="0">
                    <a:pos x="51" y="58"/>
                  </a:cxn>
                  <a:cxn ang="0">
                    <a:pos x="0" y="26"/>
                  </a:cxn>
                </a:cxnLst>
                <a:rect l="0" t="0" r="r" b="b"/>
                <a:pathLst>
                  <a:path w="51" h="58">
                    <a:moveTo>
                      <a:pt x="0" y="26"/>
                    </a:moveTo>
                    <a:lnTo>
                      <a:pt x="51" y="0"/>
                    </a:lnTo>
                    <a:lnTo>
                      <a:pt x="51" y="5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226"/>
              <p:cNvSpPr>
                <a:spLocks/>
              </p:cNvSpPr>
              <p:nvPr/>
            </p:nvSpPr>
            <p:spPr bwMode="auto">
              <a:xfrm>
                <a:off x="1034" y="845"/>
                <a:ext cx="51" cy="58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51" y="26"/>
                  </a:cxn>
                </a:cxnLst>
                <a:rect l="0" t="0" r="r" b="b"/>
                <a:pathLst>
                  <a:path w="51" h="58">
                    <a:moveTo>
                      <a:pt x="51" y="26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Rectangle 227"/>
              <p:cNvSpPr>
                <a:spLocks noChangeArrowheads="1"/>
              </p:cNvSpPr>
              <p:nvPr/>
            </p:nvSpPr>
            <p:spPr bwMode="auto">
              <a:xfrm>
                <a:off x="2746" y="781"/>
                <a:ext cx="504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Line 228"/>
              <p:cNvSpPr>
                <a:spLocks noChangeShapeType="1"/>
              </p:cNvSpPr>
              <p:nvPr/>
            </p:nvSpPr>
            <p:spPr bwMode="auto">
              <a:xfrm>
                <a:off x="2995" y="781"/>
                <a:ext cx="1" cy="179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Rectangle 229"/>
              <p:cNvSpPr>
                <a:spLocks noChangeArrowheads="1"/>
              </p:cNvSpPr>
              <p:nvPr/>
            </p:nvSpPr>
            <p:spPr bwMode="auto">
              <a:xfrm>
                <a:off x="2720" y="813"/>
                <a:ext cx="505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Rectangle 230"/>
              <p:cNvSpPr>
                <a:spLocks noChangeArrowheads="1"/>
              </p:cNvSpPr>
              <p:nvPr/>
            </p:nvSpPr>
            <p:spPr bwMode="auto">
              <a:xfrm>
                <a:off x="2765" y="857"/>
                <a:ext cx="21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RSA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9" name="Line 231"/>
              <p:cNvSpPr>
                <a:spLocks noChangeShapeType="1"/>
              </p:cNvSpPr>
              <p:nvPr/>
            </p:nvSpPr>
            <p:spPr bwMode="auto">
              <a:xfrm>
                <a:off x="2791" y="992"/>
                <a:ext cx="1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232"/>
              <p:cNvSpPr>
                <a:spLocks/>
              </p:cNvSpPr>
              <p:nvPr/>
            </p:nvSpPr>
            <p:spPr bwMode="auto">
              <a:xfrm>
                <a:off x="2765" y="1107"/>
                <a:ext cx="45" cy="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26" y="38"/>
                  </a:cxn>
                  <a:cxn ang="0">
                    <a:pos x="0" y="0"/>
                  </a:cxn>
                  <a:cxn ang="0">
                    <a:pos x="45" y="0"/>
                  </a:cxn>
                </a:cxnLst>
                <a:rect l="0" t="0" r="r" b="b"/>
                <a:pathLst>
                  <a:path w="45" h="38">
                    <a:moveTo>
                      <a:pt x="45" y="0"/>
                    </a:moveTo>
                    <a:lnTo>
                      <a:pt x="26" y="38"/>
                    </a:lnTo>
                    <a:lnTo>
                      <a:pt x="0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Rectangle 233"/>
              <p:cNvSpPr>
                <a:spLocks noChangeArrowheads="1"/>
              </p:cNvSpPr>
              <p:nvPr/>
            </p:nvSpPr>
            <p:spPr bwMode="auto">
              <a:xfrm>
                <a:off x="3014" y="857"/>
                <a:ext cx="21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RSA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2" name="Line 234"/>
              <p:cNvSpPr>
                <a:spLocks noChangeShapeType="1"/>
              </p:cNvSpPr>
              <p:nvPr/>
            </p:nvSpPr>
            <p:spPr bwMode="auto">
              <a:xfrm>
                <a:off x="2969" y="813"/>
                <a:ext cx="1" cy="179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Line 235"/>
              <p:cNvSpPr>
                <a:spLocks noChangeShapeType="1"/>
              </p:cNvSpPr>
              <p:nvPr/>
            </p:nvSpPr>
            <p:spPr bwMode="auto">
              <a:xfrm>
                <a:off x="3020" y="992"/>
                <a:ext cx="1" cy="1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236"/>
              <p:cNvSpPr>
                <a:spLocks/>
              </p:cNvSpPr>
              <p:nvPr/>
            </p:nvSpPr>
            <p:spPr bwMode="auto">
              <a:xfrm>
                <a:off x="3001" y="1107"/>
                <a:ext cx="45" cy="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9" y="38"/>
                  </a:cxn>
                  <a:cxn ang="0">
                    <a:pos x="0" y="0"/>
                  </a:cxn>
                  <a:cxn ang="0">
                    <a:pos x="45" y="0"/>
                  </a:cxn>
                </a:cxnLst>
                <a:rect l="0" t="0" r="r" b="b"/>
                <a:pathLst>
                  <a:path w="45" h="38">
                    <a:moveTo>
                      <a:pt x="45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Line 237"/>
              <p:cNvSpPr>
                <a:spLocks noChangeShapeType="1"/>
              </p:cNvSpPr>
              <p:nvPr/>
            </p:nvSpPr>
            <p:spPr bwMode="auto">
              <a:xfrm>
                <a:off x="3142" y="992"/>
                <a:ext cx="1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238"/>
              <p:cNvSpPr>
                <a:spLocks/>
              </p:cNvSpPr>
              <p:nvPr/>
            </p:nvSpPr>
            <p:spPr bwMode="auto">
              <a:xfrm>
                <a:off x="3123" y="1056"/>
                <a:ext cx="44" cy="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19" y="38"/>
                  </a:cxn>
                  <a:cxn ang="0">
                    <a:pos x="0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38">
                    <a:moveTo>
                      <a:pt x="44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Line 239"/>
              <p:cNvSpPr>
                <a:spLocks noChangeShapeType="1"/>
              </p:cNvSpPr>
              <p:nvPr/>
            </p:nvSpPr>
            <p:spPr bwMode="auto">
              <a:xfrm>
                <a:off x="2918" y="992"/>
                <a:ext cx="1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240"/>
              <p:cNvSpPr>
                <a:spLocks/>
              </p:cNvSpPr>
              <p:nvPr/>
            </p:nvSpPr>
            <p:spPr bwMode="auto">
              <a:xfrm>
                <a:off x="2893" y="1056"/>
                <a:ext cx="44" cy="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5" y="38"/>
                  </a:cxn>
                  <a:cxn ang="0">
                    <a:pos x="0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38">
                    <a:moveTo>
                      <a:pt x="44" y="0"/>
                    </a:moveTo>
                    <a:lnTo>
                      <a:pt x="25" y="38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242"/>
              <p:cNvSpPr>
                <a:spLocks noChangeArrowheads="1"/>
              </p:cNvSpPr>
              <p:nvPr/>
            </p:nvSpPr>
            <p:spPr bwMode="auto">
              <a:xfrm>
                <a:off x="3301" y="9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x2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1" name="Line 243"/>
              <p:cNvSpPr>
                <a:spLocks noChangeShapeType="1"/>
              </p:cNvSpPr>
              <p:nvPr/>
            </p:nvSpPr>
            <p:spPr bwMode="auto">
              <a:xfrm>
                <a:off x="836" y="328"/>
                <a:ext cx="3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244"/>
              <p:cNvSpPr>
                <a:spLocks/>
              </p:cNvSpPr>
              <p:nvPr/>
            </p:nvSpPr>
            <p:spPr bwMode="auto">
              <a:xfrm>
                <a:off x="836" y="303"/>
                <a:ext cx="51" cy="5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51" y="0"/>
                  </a:cxn>
                  <a:cxn ang="0">
                    <a:pos x="51" y="51"/>
                  </a:cxn>
                  <a:cxn ang="0">
                    <a:pos x="0" y="25"/>
                  </a:cxn>
                </a:cxnLst>
                <a:rect l="0" t="0" r="r" b="b"/>
                <a:pathLst>
                  <a:path w="51" h="51">
                    <a:moveTo>
                      <a:pt x="0" y="25"/>
                    </a:moveTo>
                    <a:lnTo>
                      <a:pt x="51" y="0"/>
                    </a:lnTo>
                    <a:lnTo>
                      <a:pt x="51" y="5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245"/>
              <p:cNvSpPr>
                <a:spLocks/>
              </p:cNvSpPr>
              <p:nvPr/>
            </p:nvSpPr>
            <p:spPr bwMode="auto">
              <a:xfrm>
                <a:off x="1130" y="303"/>
                <a:ext cx="51" cy="51"/>
              </a:xfrm>
              <a:custGeom>
                <a:avLst/>
                <a:gdLst/>
                <a:ahLst/>
                <a:cxnLst>
                  <a:cxn ang="0">
                    <a:pos x="51" y="25"/>
                  </a:cxn>
                  <a:cxn ang="0">
                    <a:pos x="0" y="0"/>
                  </a:cxn>
                  <a:cxn ang="0">
                    <a:pos x="0" y="51"/>
                  </a:cxn>
                  <a:cxn ang="0">
                    <a:pos x="51" y="25"/>
                  </a:cxn>
                </a:cxnLst>
                <a:rect l="0" t="0" r="r" b="b"/>
                <a:pathLst>
                  <a:path w="51" h="51">
                    <a:moveTo>
                      <a:pt x="51" y="25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5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246"/>
              <p:cNvSpPr>
                <a:spLocks/>
              </p:cNvSpPr>
              <p:nvPr/>
            </p:nvSpPr>
            <p:spPr bwMode="auto">
              <a:xfrm>
                <a:off x="2318" y="718"/>
                <a:ext cx="108" cy="114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08" y="114"/>
                  </a:cxn>
                  <a:cxn ang="0">
                    <a:pos x="0" y="114"/>
                  </a:cxn>
                  <a:cxn ang="0">
                    <a:pos x="51" y="0"/>
                  </a:cxn>
                </a:cxnLst>
                <a:rect l="0" t="0" r="r" b="b"/>
                <a:pathLst>
                  <a:path w="108" h="114">
                    <a:moveTo>
                      <a:pt x="51" y="0"/>
                    </a:moveTo>
                    <a:lnTo>
                      <a:pt x="108" y="114"/>
                    </a:lnTo>
                    <a:lnTo>
                      <a:pt x="0" y="11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247"/>
              <p:cNvSpPr>
                <a:spLocks/>
              </p:cNvSpPr>
              <p:nvPr/>
            </p:nvSpPr>
            <p:spPr bwMode="auto">
              <a:xfrm>
                <a:off x="2350" y="807"/>
                <a:ext cx="45" cy="19"/>
              </a:xfrm>
              <a:custGeom>
                <a:avLst/>
                <a:gdLst/>
                <a:ahLst/>
                <a:cxnLst>
                  <a:cxn ang="0">
                    <a:pos x="45" y="19"/>
                  </a:cxn>
                  <a:cxn ang="0">
                    <a:pos x="45" y="19"/>
                  </a:cxn>
                  <a:cxn ang="0">
                    <a:pos x="38" y="13"/>
                  </a:cxn>
                  <a:cxn ang="0">
                    <a:pos x="38" y="13"/>
                  </a:cxn>
                  <a:cxn ang="0">
                    <a:pos x="38" y="6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45" y="19"/>
                  </a:cxn>
                </a:cxnLst>
                <a:rect l="0" t="0" r="r" b="b"/>
                <a:pathLst>
                  <a:path w="45" h="19">
                    <a:moveTo>
                      <a:pt x="45" y="19"/>
                    </a:moveTo>
                    <a:lnTo>
                      <a:pt x="45" y="19"/>
                    </a:lnTo>
                    <a:lnTo>
                      <a:pt x="38" y="13"/>
                    </a:lnTo>
                    <a:lnTo>
                      <a:pt x="38" y="13"/>
                    </a:lnTo>
                    <a:lnTo>
                      <a:pt x="38" y="6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Rectangle 248"/>
              <p:cNvSpPr>
                <a:spLocks noChangeArrowheads="1"/>
              </p:cNvSpPr>
              <p:nvPr/>
            </p:nvSpPr>
            <p:spPr bwMode="auto">
              <a:xfrm>
                <a:off x="2350" y="826"/>
                <a:ext cx="45" cy="9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249"/>
              <p:cNvSpPr>
                <a:spLocks/>
              </p:cNvSpPr>
              <p:nvPr/>
            </p:nvSpPr>
            <p:spPr bwMode="auto">
              <a:xfrm>
                <a:off x="2318" y="922"/>
                <a:ext cx="108" cy="108"/>
              </a:xfrm>
              <a:custGeom>
                <a:avLst/>
                <a:gdLst/>
                <a:ahLst/>
                <a:cxnLst>
                  <a:cxn ang="0">
                    <a:pos x="51" y="108"/>
                  </a:cxn>
                  <a:cxn ang="0">
                    <a:pos x="108" y="0"/>
                  </a:cxn>
                  <a:cxn ang="0">
                    <a:pos x="0" y="0"/>
                  </a:cxn>
                  <a:cxn ang="0">
                    <a:pos x="51" y="108"/>
                  </a:cxn>
                </a:cxnLst>
                <a:rect l="0" t="0" r="r" b="b"/>
                <a:pathLst>
                  <a:path w="108" h="108">
                    <a:moveTo>
                      <a:pt x="51" y="108"/>
                    </a:moveTo>
                    <a:lnTo>
                      <a:pt x="108" y="0"/>
                    </a:lnTo>
                    <a:lnTo>
                      <a:pt x="0" y="0"/>
                    </a:lnTo>
                    <a:lnTo>
                      <a:pt x="51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250"/>
              <p:cNvSpPr>
                <a:spLocks/>
              </p:cNvSpPr>
              <p:nvPr/>
            </p:nvSpPr>
            <p:spPr bwMode="auto">
              <a:xfrm>
                <a:off x="2350" y="922"/>
                <a:ext cx="45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19"/>
                  </a:cxn>
                  <a:cxn ang="0">
                    <a:pos x="13" y="19"/>
                  </a:cxn>
                  <a:cxn ang="0">
                    <a:pos x="19" y="19"/>
                  </a:cxn>
                  <a:cxn ang="0">
                    <a:pos x="19" y="19"/>
                  </a:cxn>
                  <a:cxn ang="0">
                    <a:pos x="25" y="19"/>
                  </a:cxn>
                  <a:cxn ang="0">
                    <a:pos x="32" y="19"/>
                  </a:cxn>
                  <a:cxn ang="0">
                    <a:pos x="32" y="19"/>
                  </a:cxn>
                  <a:cxn ang="0">
                    <a:pos x="38" y="12"/>
                  </a:cxn>
                  <a:cxn ang="0">
                    <a:pos x="38" y="12"/>
                  </a:cxn>
                  <a:cxn ang="0">
                    <a:pos x="38" y="6"/>
                  </a:cxn>
                  <a:cxn ang="0">
                    <a:pos x="45" y="6"/>
                  </a:cxn>
                  <a:cxn ang="0">
                    <a:pos x="45" y="0"/>
                  </a:cxn>
                  <a:cxn ang="0">
                    <a:pos x="0" y="0"/>
                  </a:cxn>
                </a:cxnLst>
                <a:rect l="0" t="0" r="r" b="b"/>
                <a:pathLst>
                  <a:path w="45" h="19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19"/>
                    </a:lnTo>
                    <a:lnTo>
                      <a:pt x="13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25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6"/>
                    </a:lnTo>
                    <a:lnTo>
                      <a:pt x="45" y="6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Rectangle 251"/>
              <p:cNvSpPr>
                <a:spLocks noChangeArrowheads="1"/>
              </p:cNvSpPr>
              <p:nvPr/>
            </p:nvSpPr>
            <p:spPr bwMode="auto">
              <a:xfrm>
                <a:off x="1104" y="1649"/>
                <a:ext cx="505" cy="127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Rectangle 252"/>
              <p:cNvSpPr>
                <a:spLocks noChangeArrowheads="1"/>
              </p:cNvSpPr>
              <p:nvPr/>
            </p:nvSpPr>
            <p:spPr bwMode="auto">
              <a:xfrm>
                <a:off x="1290" y="1667"/>
                <a:ext cx="19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1" name="Rectangle 253"/>
              <p:cNvSpPr>
                <a:spLocks noChangeArrowheads="1"/>
              </p:cNvSpPr>
              <p:nvPr/>
            </p:nvSpPr>
            <p:spPr bwMode="auto">
              <a:xfrm>
                <a:off x="1143" y="1968"/>
                <a:ext cx="504" cy="134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Rectangle 254"/>
              <p:cNvSpPr>
                <a:spLocks noChangeArrowheads="1"/>
              </p:cNvSpPr>
              <p:nvPr/>
            </p:nvSpPr>
            <p:spPr bwMode="auto">
              <a:xfrm>
                <a:off x="1124" y="1942"/>
                <a:ext cx="504" cy="134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Rectangle 255"/>
              <p:cNvSpPr>
                <a:spLocks noChangeArrowheads="1"/>
              </p:cNvSpPr>
              <p:nvPr/>
            </p:nvSpPr>
            <p:spPr bwMode="auto">
              <a:xfrm>
                <a:off x="1104" y="1923"/>
                <a:ext cx="505" cy="128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256"/>
              <p:cNvSpPr>
                <a:spLocks noChangeArrowheads="1"/>
              </p:cNvSpPr>
              <p:nvPr/>
            </p:nvSpPr>
            <p:spPr bwMode="auto">
              <a:xfrm>
                <a:off x="1245" y="1941"/>
                <a:ext cx="28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EDMA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5" name="Freeform 257"/>
              <p:cNvSpPr>
                <a:spLocks/>
              </p:cNvSpPr>
              <p:nvPr/>
            </p:nvSpPr>
            <p:spPr bwMode="auto">
              <a:xfrm>
                <a:off x="1794" y="1974"/>
                <a:ext cx="77" cy="89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77" y="45"/>
                  </a:cxn>
                  <a:cxn ang="0">
                    <a:pos x="0" y="0"/>
                  </a:cxn>
                  <a:cxn ang="0">
                    <a:pos x="0" y="89"/>
                  </a:cxn>
                </a:cxnLst>
                <a:rect l="0" t="0" r="r" b="b"/>
                <a:pathLst>
                  <a:path w="77" h="89">
                    <a:moveTo>
                      <a:pt x="0" y="89"/>
                    </a:moveTo>
                    <a:lnTo>
                      <a:pt x="77" y="45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258"/>
              <p:cNvSpPr>
                <a:spLocks/>
              </p:cNvSpPr>
              <p:nvPr/>
            </p:nvSpPr>
            <p:spPr bwMode="auto">
              <a:xfrm>
                <a:off x="1801" y="2012"/>
                <a:ext cx="6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6" y="13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6" h="13">
                    <a:moveTo>
                      <a:pt x="0" y="13"/>
                    </a:moveTo>
                    <a:lnTo>
                      <a:pt x="0" y="13"/>
                    </a:lnTo>
                    <a:lnTo>
                      <a:pt x="6" y="13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Rectangle 259"/>
              <p:cNvSpPr>
                <a:spLocks noChangeArrowheads="1"/>
              </p:cNvSpPr>
              <p:nvPr/>
            </p:nvSpPr>
            <p:spPr bwMode="auto">
              <a:xfrm>
                <a:off x="1730" y="2012"/>
                <a:ext cx="71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260"/>
              <p:cNvSpPr>
                <a:spLocks/>
              </p:cNvSpPr>
              <p:nvPr/>
            </p:nvSpPr>
            <p:spPr bwMode="auto">
              <a:xfrm>
                <a:off x="1660" y="1974"/>
                <a:ext cx="83" cy="89"/>
              </a:xfrm>
              <a:custGeom>
                <a:avLst/>
                <a:gdLst/>
                <a:ahLst/>
                <a:cxnLst>
                  <a:cxn ang="0">
                    <a:pos x="83" y="89"/>
                  </a:cxn>
                  <a:cxn ang="0">
                    <a:pos x="0" y="45"/>
                  </a:cxn>
                  <a:cxn ang="0">
                    <a:pos x="83" y="0"/>
                  </a:cxn>
                  <a:cxn ang="0">
                    <a:pos x="83" y="89"/>
                  </a:cxn>
                </a:cxnLst>
                <a:rect l="0" t="0" r="r" b="b"/>
                <a:pathLst>
                  <a:path w="83" h="89">
                    <a:moveTo>
                      <a:pt x="83" y="89"/>
                    </a:moveTo>
                    <a:lnTo>
                      <a:pt x="0" y="45"/>
                    </a:lnTo>
                    <a:lnTo>
                      <a:pt x="83" y="0"/>
                    </a:lnTo>
                    <a:lnTo>
                      <a:pt x="83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Freeform 261"/>
              <p:cNvSpPr>
                <a:spLocks/>
              </p:cNvSpPr>
              <p:nvPr/>
            </p:nvSpPr>
            <p:spPr bwMode="auto">
              <a:xfrm>
                <a:off x="1724" y="2012"/>
                <a:ext cx="6" cy="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0"/>
                  </a:cxn>
                </a:cxnLst>
                <a:rect l="0" t="0" r="r" b="b"/>
                <a:pathLst>
                  <a:path w="6" h="1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263"/>
              <p:cNvSpPr>
                <a:spLocks noChangeArrowheads="1"/>
              </p:cNvSpPr>
              <p:nvPr/>
            </p:nvSpPr>
            <p:spPr bwMode="auto">
              <a:xfrm>
                <a:off x="1673" y="208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x3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2" name="Freeform 264"/>
              <p:cNvSpPr>
                <a:spLocks/>
              </p:cNvSpPr>
              <p:nvPr/>
            </p:nvSpPr>
            <p:spPr bwMode="auto">
              <a:xfrm>
                <a:off x="4042" y="1744"/>
                <a:ext cx="83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83" y="45"/>
                  </a:cxn>
                  <a:cxn ang="0">
                    <a:pos x="0" y="0"/>
                  </a:cxn>
                  <a:cxn ang="0">
                    <a:pos x="0" y="90"/>
                  </a:cxn>
                </a:cxnLst>
                <a:rect l="0" t="0" r="r" b="b"/>
                <a:pathLst>
                  <a:path w="83" h="90">
                    <a:moveTo>
                      <a:pt x="0" y="90"/>
                    </a:moveTo>
                    <a:lnTo>
                      <a:pt x="83" y="45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Freeform 265"/>
              <p:cNvSpPr>
                <a:spLocks/>
              </p:cNvSpPr>
              <p:nvPr/>
            </p:nvSpPr>
            <p:spPr bwMode="auto">
              <a:xfrm>
                <a:off x="4049" y="1776"/>
                <a:ext cx="6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0" y="20"/>
                  </a:cxn>
                </a:cxnLst>
                <a:rect l="0" t="0" r="r" b="b"/>
                <a:pathLst>
                  <a:path w="6" h="20">
                    <a:moveTo>
                      <a:pt x="0" y="20"/>
                    </a:moveTo>
                    <a:lnTo>
                      <a:pt x="6" y="20"/>
                    </a:lnTo>
                    <a:lnTo>
                      <a:pt x="6" y="20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266"/>
              <p:cNvSpPr>
                <a:spLocks noChangeArrowheads="1"/>
              </p:cNvSpPr>
              <p:nvPr/>
            </p:nvSpPr>
            <p:spPr bwMode="auto">
              <a:xfrm>
                <a:off x="3864" y="1776"/>
                <a:ext cx="185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Freeform 267"/>
              <p:cNvSpPr>
                <a:spLocks/>
              </p:cNvSpPr>
              <p:nvPr/>
            </p:nvSpPr>
            <p:spPr bwMode="auto">
              <a:xfrm>
                <a:off x="3787" y="1744"/>
                <a:ext cx="83" cy="90"/>
              </a:xfrm>
              <a:custGeom>
                <a:avLst/>
                <a:gdLst/>
                <a:ahLst/>
                <a:cxnLst>
                  <a:cxn ang="0">
                    <a:pos x="83" y="90"/>
                  </a:cxn>
                  <a:cxn ang="0">
                    <a:pos x="0" y="45"/>
                  </a:cxn>
                  <a:cxn ang="0">
                    <a:pos x="83" y="0"/>
                  </a:cxn>
                  <a:cxn ang="0">
                    <a:pos x="83" y="90"/>
                  </a:cxn>
                </a:cxnLst>
                <a:rect l="0" t="0" r="r" b="b"/>
                <a:pathLst>
                  <a:path w="83" h="90">
                    <a:moveTo>
                      <a:pt x="83" y="90"/>
                    </a:moveTo>
                    <a:lnTo>
                      <a:pt x="0" y="45"/>
                    </a:lnTo>
                    <a:lnTo>
                      <a:pt x="83" y="0"/>
                    </a:lnTo>
                    <a:lnTo>
                      <a:pt x="83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Freeform 268"/>
              <p:cNvSpPr>
                <a:spLocks/>
              </p:cNvSpPr>
              <p:nvPr/>
            </p:nvSpPr>
            <p:spPr bwMode="auto">
              <a:xfrm>
                <a:off x="3851" y="1776"/>
                <a:ext cx="13" cy="2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6" y="13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13" y="20"/>
                  </a:cxn>
                  <a:cxn ang="0">
                    <a:pos x="13" y="0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lnTo>
                      <a:pt x="6" y="7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6" y="13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13" y="2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Line 269"/>
              <p:cNvSpPr>
                <a:spLocks noChangeShapeType="1"/>
              </p:cNvSpPr>
              <p:nvPr/>
            </p:nvSpPr>
            <p:spPr bwMode="auto">
              <a:xfrm>
                <a:off x="4336" y="2185"/>
                <a:ext cx="1" cy="2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Freeform 270"/>
              <p:cNvSpPr>
                <a:spLocks/>
              </p:cNvSpPr>
              <p:nvPr/>
            </p:nvSpPr>
            <p:spPr bwMode="auto">
              <a:xfrm>
                <a:off x="4311" y="2185"/>
                <a:ext cx="57" cy="51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57" y="51"/>
                  </a:cxn>
                  <a:cxn ang="0">
                    <a:pos x="0" y="51"/>
                  </a:cxn>
                  <a:cxn ang="0">
                    <a:pos x="25" y="0"/>
                  </a:cxn>
                </a:cxnLst>
                <a:rect l="0" t="0" r="r" b="b"/>
                <a:pathLst>
                  <a:path w="57" h="51">
                    <a:moveTo>
                      <a:pt x="25" y="0"/>
                    </a:moveTo>
                    <a:lnTo>
                      <a:pt x="57" y="51"/>
                    </a:lnTo>
                    <a:lnTo>
                      <a:pt x="0" y="5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Freeform 271"/>
              <p:cNvSpPr>
                <a:spLocks/>
              </p:cNvSpPr>
              <p:nvPr/>
            </p:nvSpPr>
            <p:spPr bwMode="auto">
              <a:xfrm>
                <a:off x="4311" y="2427"/>
                <a:ext cx="57" cy="51"/>
              </a:xfrm>
              <a:custGeom>
                <a:avLst/>
                <a:gdLst/>
                <a:ahLst/>
                <a:cxnLst>
                  <a:cxn ang="0">
                    <a:pos x="25" y="51"/>
                  </a:cxn>
                  <a:cxn ang="0">
                    <a:pos x="57" y="0"/>
                  </a:cxn>
                  <a:cxn ang="0">
                    <a:pos x="0" y="0"/>
                  </a:cxn>
                  <a:cxn ang="0">
                    <a:pos x="25" y="51"/>
                  </a:cxn>
                </a:cxnLst>
                <a:rect l="0" t="0" r="r" b="b"/>
                <a:pathLst>
                  <a:path w="57" h="51">
                    <a:moveTo>
                      <a:pt x="25" y="51"/>
                    </a:moveTo>
                    <a:lnTo>
                      <a:pt x="57" y="0"/>
                    </a:lnTo>
                    <a:lnTo>
                      <a:pt x="0" y="0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Line 272"/>
              <p:cNvSpPr>
                <a:spLocks noChangeShapeType="1"/>
              </p:cNvSpPr>
              <p:nvPr/>
            </p:nvSpPr>
            <p:spPr bwMode="auto">
              <a:xfrm flipH="1">
                <a:off x="1622" y="1247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Freeform 273"/>
              <p:cNvSpPr>
                <a:spLocks/>
              </p:cNvSpPr>
              <p:nvPr/>
            </p:nvSpPr>
            <p:spPr bwMode="auto">
              <a:xfrm>
                <a:off x="1820" y="1221"/>
                <a:ext cx="51" cy="51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26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Freeform 274"/>
              <p:cNvSpPr>
                <a:spLocks/>
              </p:cNvSpPr>
              <p:nvPr/>
            </p:nvSpPr>
            <p:spPr bwMode="auto">
              <a:xfrm>
                <a:off x="1622" y="1221"/>
                <a:ext cx="51" cy="5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1" y="51"/>
                  </a:cxn>
                  <a:cxn ang="0">
                    <a:pos x="51" y="0"/>
                  </a:cxn>
                  <a:cxn ang="0">
                    <a:pos x="0" y="26"/>
                  </a:cxn>
                </a:cxnLst>
                <a:rect l="0" t="0" r="r" b="b"/>
                <a:pathLst>
                  <a:path w="51" h="51">
                    <a:moveTo>
                      <a:pt x="0" y="26"/>
                    </a:moveTo>
                    <a:lnTo>
                      <a:pt x="51" y="51"/>
                    </a:lnTo>
                    <a:lnTo>
                      <a:pt x="51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Rectangle 275"/>
              <p:cNvSpPr>
                <a:spLocks noChangeArrowheads="1"/>
              </p:cNvSpPr>
              <p:nvPr/>
            </p:nvSpPr>
            <p:spPr bwMode="auto">
              <a:xfrm>
                <a:off x="932" y="2261"/>
                <a:ext cx="619" cy="1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Rectangle 276"/>
              <p:cNvSpPr>
                <a:spLocks noChangeArrowheads="1"/>
              </p:cNvSpPr>
              <p:nvPr/>
            </p:nvSpPr>
            <p:spPr bwMode="auto">
              <a:xfrm>
                <a:off x="894" y="2280"/>
                <a:ext cx="51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HyperLink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5" name="Line 277"/>
              <p:cNvSpPr>
                <a:spLocks noChangeShapeType="1"/>
              </p:cNvSpPr>
              <p:nvPr/>
            </p:nvSpPr>
            <p:spPr bwMode="auto">
              <a:xfrm flipH="1">
                <a:off x="830" y="2210"/>
                <a:ext cx="134" cy="128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Line 278"/>
              <p:cNvSpPr>
                <a:spLocks noChangeShapeType="1"/>
              </p:cNvSpPr>
              <p:nvPr/>
            </p:nvSpPr>
            <p:spPr bwMode="auto">
              <a:xfrm flipH="1" flipV="1">
                <a:off x="830" y="2338"/>
                <a:ext cx="134" cy="12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Line 279"/>
              <p:cNvSpPr>
                <a:spLocks noChangeShapeType="1"/>
              </p:cNvSpPr>
              <p:nvPr/>
            </p:nvSpPr>
            <p:spPr bwMode="auto">
              <a:xfrm flipV="1">
                <a:off x="964" y="2216"/>
                <a:ext cx="1" cy="45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Line 280"/>
              <p:cNvSpPr>
                <a:spLocks noChangeShapeType="1"/>
              </p:cNvSpPr>
              <p:nvPr/>
            </p:nvSpPr>
            <p:spPr bwMode="auto">
              <a:xfrm flipV="1">
                <a:off x="964" y="2414"/>
                <a:ext cx="1" cy="45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Rectangle 281"/>
              <p:cNvSpPr>
                <a:spLocks noChangeArrowheads="1"/>
              </p:cNvSpPr>
              <p:nvPr/>
            </p:nvSpPr>
            <p:spPr bwMode="auto">
              <a:xfrm>
                <a:off x="1366" y="2261"/>
                <a:ext cx="2408" cy="147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Line 282"/>
              <p:cNvSpPr>
                <a:spLocks noChangeShapeType="1"/>
              </p:cNvSpPr>
              <p:nvPr/>
            </p:nvSpPr>
            <p:spPr bwMode="auto">
              <a:xfrm flipH="1">
                <a:off x="1916" y="2261"/>
                <a:ext cx="1705" cy="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Rectangle 283"/>
              <p:cNvSpPr>
                <a:spLocks noChangeArrowheads="1"/>
              </p:cNvSpPr>
              <p:nvPr/>
            </p:nvSpPr>
            <p:spPr bwMode="auto">
              <a:xfrm>
                <a:off x="3627" y="303"/>
                <a:ext cx="147" cy="1958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Rectangle 284"/>
              <p:cNvSpPr>
                <a:spLocks noChangeArrowheads="1"/>
              </p:cNvSpPr>
              <p:nvPr/>
            </p:nvSpPr>
            <p:spPr bwMode="auto">
              <a:xfrm>
                <a:off x="3627" y="303"/>
                <a:ext cx="147" cy="1965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Line 285"/>
              <p:cNvSpPr>
                <a:spLocks noChangeShapeType="1"/>
              </p:cNvSpPr>
              <p:nvPr/>
            </p:nvSpPr>
            <p:spPr bwMode="auto">
              <a:xfrm>
                <a:off x="3774" y="303"/>
                <a:ext cx="1" cy="211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Line 286"/>
              <p:cNvSpPr>
                <a:spLocks noChangeShapeType="1"/>
              </p:cNvSpPr>
              <p:nvPr/>
            </p:nvSpPr>
            <p:spPr bwMode="auto">
              <a:xfrm>
                <a:off x="3621" y="303"/>
                <a:ext cx="1" cy="1958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Line 287"/>
              <p:cNvSpPr>
                <a:spLocks noChangeShapeType="1"/>
              </p:cNvSpPr>
              <p:nvPr/>
            </p:nvSpPr>
            <p:spPr bwMode="auto">
              <a:xfrm>
                <a:off x="3627" y="303"/>
                <a:ext cx="154" cy="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Rectangle 288"/>
              <p:cNvSpPr>
                <a:spLocks noChangeArrowheads="1"/>
              </p:cNvSpPr>
              <p:nvPr/>
            </p:nvSpPr>
            <p:spPr bwMode="auto">
              <a:xfrm>
                <a:off x="1903" y="558"/>
                <a:ext cx="147" cy="1716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Line 289"/>
              <p:cNvSpPr>
                <a:spLocks noChangeShapeType="1"/>
              </p:cNvSpPr>
              <p:nvPr/>
            </p:nvSpPr>
            <p:spPr bwMode="auto">
              <a:xfrm>
                <a:off x="2050" y="558"/>
                <a:ext cx="1" cy="1703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Line 290"/>
              <p:cNvSpPr>
                <a:spLocks noChangeShapeType="1"/>
              </p:cNvSpPr>
              <p:nvPr/>
            </p:nvSpPr>
            <p:spPr bwMode="auto">
              <a:xfrm>
                <a:off x="1896" y="558"/>
                <a:ext cx="1" cy="1703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Line 291"/>
              <p:cNvSpPr>
                <a:spLocks noChangeShapeType="1"/>
              </p:cNvSpPr>
              <p:nvPr/>
            </p:nvSpPr>
            <p:spPr bwMode="auto">
              <a:xfrm>
                <a:off x="1896" y="558"/>
                <a:ext cx="154" cy="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Rectangle 292"/>
              <p:cNvSpPr>
                <a:spLocks noChangeArrowheads="1"/>
              </p:cNvSpPr>
              <p:nvPr/>
            </p:nvSpPr>
            <p:spPr bwMode="auto">
              <a:xfrm>
                <a:off x="2516" y="2280"/>
                <a:ext cx="3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TeraNet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1" name="Line 293"/>
              <p:cNvSpPr>
                <a:spLocks noChangeShapeType="1"/>
              </p:cNvSpPr>
              <p:nvPr/>
            </p:nvSpPr>
            <p:spPr bwMode="auto">
              <a:xfrm flipH="1">
                <a:off x="964" y="2261"/>
                <a:ext cx="932" cy="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Line 294"/>
              <p:cNvSpPr>
                <a:spLocks noChangeShapeType="1"/>
              </p:cNvSpPr>
              <p:nvPr/>
            </p:nvSpPr>
            <p:spPr bwMode="auto">
              <a:xfrm flipH="1">
                <a:off x="964" y="2414"/>
                <a:ext cx="2810" cy="1"/>
              </a:xfrm>
              <a:prstGeom prst="line">
                <a:avLst/>
              </a:prstGeom>
              <a:noFill/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Rectangle 295"/>
              <p:cNvSpPr>
                <a:spLocks noChangeArrowheads="1"/>
              </p:cNvSpPr>
              <p:nvPr/>
            </p:nvSpPr>
            <p:spPr bwMode="auto">
              <a:xfrm>
                <a:off x="3391" y="3046"/>
                <a:ext cx="1533" cy="1052"/>
              </a:xfrm>
              <a:prstGeom prst="rect">
                <a:avLst/>
              </a:prstGeom>
              <a:solidFill>
                <a:srgbClr val="DDDDDC"/>
              </a:solidFill>
              <a:ln w="11113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Line 296"/>
              <p:cNvSpPr>
                <a:spLocks noChangeShapeType="1"/>
              </p:cNvSpPr>
              <p:nvPr/>
            </p:nvSpPr>
            <p:spPr bwMode="auto">
              <a:xfrm flipH="1">
                <a:off x="3729" y="3486"/>
                <a:ext cx="1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Freeform 297"/>
              <p:cNvSpPr>
                <a:spLocks/>
              </p:cNvSpPr>
              <p:nvPr/>
            </p:nvSpPr>
            <p:spPr bwMode="auto">
              <a:xfrm>
                <a:off x="3864" y="3460"/>
                <a:ext cx="51" cy="51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26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Freeform 298"/>
              <p:cNvSpPr>
                <a:spLocks/>
              </p:cNvSpPr>
              <p:nvPr/>
            </p:nvSpPr>
            <p:spPr bwMode="auto">
              <a:xfrm>
                <a:off x="3729" y="3460"/>
                <a:ext cx="58" cy="5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8" y="51"/>
                  </a:cxn>
                  <a:cxn ang="0">
                    <a:pos x="58" y="0"/>
                  </a:cxn>
                  <a:cxn ang="0">
                    <a:pos x="0" y="26"/>
                  </a:cxn>
                </a:cxnLst>
                <a:rect l="0" t="0" r="r" b="b"/>
                <a:pathLst>
                  <a:path w="58" h="51">
                    <a:moveTo>
                      <a:pt x="0" y="26"/>
                    </a:moveTo>
                    <a:lnTo>
                      <a:pt x="58" y="51"/>
                    </a:lnTo>
                    <a:lnTo>
                      <a:pt x="58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Rectangle 299"/>
              <p:cNvSpPr>
                <a:spLocks noChangeArrowheads="1"/>
              </p:cNvSpPr>
              <p:nvPr/>
            </p:nvSpPr>
            <p:spPr bwMode="auto">
              <a:xfrm>
                <a:off x="3883" y="3925"/>
                <a:ext cx="96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Network Coprocessor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8" name="Rectangle 300"/>
              <p:cNvSpPr>
                <a:spLocks noChangeArrowheads="1"/>
              </p:cNvSpPr>
              <p:nvPr/>
            </p:nvSpPr>
            <p:spPr bwMode="auto">
              <a:xfrm>
                <a:off x="3927" y="3231"/>
                <a:ext cx="192" cy="49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Rectangle 301"/>
              <p:cNvSpPr>
                <a:spLocks noChangeArrowheads="1"/>
              </p:cNvSpPr>
              <p:nvPr/>
            </p:nvSpPr>
            <p:spPr bwMode="auto">
              <a:xfrm>
                <a:off x="3927" y="3231"/>
                <a:ext cx="192" cy="49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Rectangle 302"/>
              <p:cNvSpPr>
                <a:spLocks noChangeArrowheads="1"/>
              </p:cNvSpPr>
              <p:nvPr/>
            </p:nvSpPr>
            <p:spPr bwMode="auto">
              <a:xfrm rot="16200000">
                <a:off x="3974" y="3512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1" name="Rectangle 303"/>
              <p:cNvSpPr>
                <a:spLocks noChangeArrowheads="1"/>
              </p:cNvSpPr>
              <p:nvPr/>
            </p:nvSpPr>
            <p:spPr bwMode="auto">
              <a:xfrm rot="16200000">
                <a:off x="3968" y="3443"/>
                <a:ext cx="12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w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2" name="Rectangle 304"/>
              <p:cNvSpPr>
                <a:spLocks noChangeArrowheads="1"/>
              </p:cNvSpPr>
              <p:nvPr/>
            </p:nvSpPr>
            <p:spPr bwMode="auto">
              <a:xfrm rot="16200000">
                <a:off x="3993" y="3391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3" name="Rectangle 305"/>
              <p:cNvSpPr>
                <a:spLocks noChangeArrowheads="1"/>
              </p:cNvSpPr>
              <p:nvPr/>
            </p:nvSpPr>
            <p:spPr bwMode="auto">
              <a:xfrm rot="16200000">
                <a:off x="3990" y="3363"/>
                <a:ext cx="7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4" name="Rectangle 306"/>
              <p:cNvSpPr>
                <a:spLocks noChangeArrowheads="1"/>
              </p:cNvSpPr>
              <p:nvPr/>
            </p:nvSpPr>
            <p:spPr bwMode="auto">
              <a:xfrm rot="16200000">
                <a:off x="3981" y="3322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5" name="Rectangle 307"/>
              <p:cNvSpPr>
                <a:spLocks noChangeArrowheads="1"/>
              </p:cNvSpPr>
              <p:nvPr/>
            </p:nvSpPr>
            <p:spPr bwMode="auto">
              <a:xfrm rot="16200000">
                <a:off x="3977" y="3260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" name="Rectangle 308"/>
              <p:cNvSpPr>
                <a:spLocks noChangeArrowheads="1"/>
              </p:cNvSpPr>
              <p:nvPr/>
            </p:nvSpPr>
            <p:spPr bwMode="auto">
              <a:xfrm>
                <a:off x="3474" y="3129"/>
                <a:ext cx="249" cy="497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Rectangle 309"/>
              <p:cNvSpPr>
                <a:spLocks noChangeArrowheads="1"/>
              </p:cNvSpPr>
              <p:nvPr/>
            </p:nvSpPr>
            <p:spPr bwMode="auto">
              <a:xfrm rot="16200000">
                <a:off x="3495" y="3455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8" name="Rectangle 310"/>
              <p:cNvSpPr>
                <a:spLocks noChangeArrowheads="1"/>
              </p:cNvSpPr>
              <p:nvPr/>
            </p:nvSpPr>
            <p:spPr bwMode="auto">
              <a:xfrm rot="16200000">
                <a:off x="3511" y="3401"/>
                <a:ext cx="7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" name="Rectangle 311"/>
              <p:cNvSpPr>
                <a:spLocks noChangeArrowheads="1"/>
              </p:cNvSpPr>
              <p:nvPr/>
            </p:nvSpPr>
            <p:spPr bwMode="auto">
              <a:xfrm rot="16200000">
                <a:off x="3498" y="3356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0" name="Rectangle 312"/>
              <p:cNvSpPr>
                <a:spLocks noChangeArrowheads="1"/>
              </p:cNvSpPr>
              <p:nvPr/>
            </p:nvSpPr>
            <p:spPr bwMode="auto">
              <a:xfrm rot="16200000">
                <a:off x="3502" y="3303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1" name="Rectangle 313"/>
              <p:cNvSpPr>
                <a:spLocks noChangeArrowheads="1"/>
              </p:cNvSpPr>
              <p:nvPr/>
            </p:nvSpPr>
            <p:spPr bwMode="auto">
              <a:xfrm rot="16200000">
                <a:off x="3508" y="3251"/>
                <a:ext cx="8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2" name="Rectangle 314"/>
              <p:cNvSpPr>
                <a:spLocks noChangeArrowheads="1"/>
              </p:cNvSpPr>
              <p:nvPr/>
            </p:nvSpPr>
            <p:spPr bwMode="auto">
              <a:xfrm rot="16200000">
                <a:off x="3498" y="3203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3" name="Rectangle 315"/>
              <p:cNvSpPr>
                <a:spLocks noChangeArrowheads="1"/>
              </p:cNvSpPr>
              <p:nvPr/>
            </p:nvSpPr>
            <p:spPr bwMode="auto">
              <a:xfrm rot="16200000">
                <a:off x="3502" y="3150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4" name="Rectangle 316"/>
              <p:cNvSpPr>
                <a:spLocks noChangeArrowheads="1"/>
              </p:cNvSpPr>
              <p:nvPr/>
            </p:nvSpPr>
            <p:spPr bwMode="auto">
              <a:xfrm rot="16200000">
                <a:off x="3511" y="3101"/>
                <a:ext cx="7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5" name="Rectangle 317"/>
              <p:cNvSpPr>
                <a:spLocks noChangeArrowheads="1"/>
              </p:cNvSpPr>
              <p:nvPr/>
            </p:nvSpPr>
            <p:spPr bwMode="auto">
              <a:xfrm rot="16200000">
                <a:off x="3603" y="3410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6" name="Rectangle 318"/>
              <p:cNvSpPr>
                <a:spLocks noChangeArrowheads="1"/>
              </p:cNvSpPr>
              <p:nvPr/>
            </p:nvSpPr>
            <p:spPr bwMode="auto">
              <a:xfrm rot="16200000">
                <a:off x="3597" y="3341"/>
                <a:ext cx="12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w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7" name="Rectangle 319"/>
              <p:cNvSpPr>
                <a:spLocks noChangeArrowheads="1"/>
              </p:cNvSpPr>
              <p:nvPr/>
            </p:nvSpPr>
            <p:spPr bwMode="auto">
              <a:xfrm rot="16200000">
                <a:off x="3622" y="3289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8" name="Rectangle 320"/>
              <p:cNvSpPr>
                <a:spLocks noChangeArrowheads="1"/>
              </p:cNvSpPr>
              <p:nvPr/>
            </p:nvSpPr>
            <p:spPr bwMode="auto">
              <a:xfrm rot="16200000">
                <a:off x="3619" y="3261"/>
                <a:ext cx="77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9" name="Rectangle 321"/>
              <p:cNvSpPr>
                <a:spLocks noChangeArrowheads="1"/>
              </p:cNvSpPr>
              <p:nvPr/>
            </p:nvSpPr>
            <p:spPr bwMode="auto">
              <a:xfrm rot="16200000">
                <a:off x="3610" y="3220"/>
                <a:ext cx="96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0" name="Rectangle 322"/>
              <p:cNvSpPr>
                <a:spLocks noChangeArrowheads="1"/>
              </p:cNvSpPr>
              <p:nvPr/>
            </p:nvSpPr>
            <p:spPr bwMode="auto">
              <a:xfrm rot="16200000">
                <a:off x="3606" y="3158"/>
                <a:ext cx="103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1" name="Rectangle 323"/>
              <p:cNvSpPr>
                <a:spLocks noChangeArrowheads="1"/>
              </p:cNvSpPr>
              <p:nvPr/>
            </p:nvSpPr>
            <p:spPr bwMode="auto">
              <a:xfrm>
                <a:off x="3480" y="3760"/>
                <a:ext cx="243" cy="2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Rectangle 324"/>
              <p:cNvSpPr>
                <a:spLocks noChangeArrowheads="1"/>
              </p:cNvSpPr>
              <p:nvPr/>
            </p:nvSpPr>
            <p:spPr bwMode="auto">
              <a:xfrm>
                <a:off x="3480" y="3760"/>
                <a:ext cx="243" cy="25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Rectangle 325"/>
              <p:cNvSpPr>
                <a:spLocks noChangeArrowheads="1"/>
              </p:cNvSpPr>
              <p:nvPr/>
            </p:nvSpPr>
            <p:spPr bwMode="auto">
              <a:xfrm rot="16200000">
                <a:off x="3522" y="3884"/>
                <a:ext cx="9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4" name="Rectangle 326"/>
              <p:cNvSpPr>
                <a:spLocks noChangeArrowheads="1"/>
              </p:cNvSpPr>
              <p:nvPr/>
            </p:nvSpPr>
            <p:spPr bwMode="auto">
              <a:xfrm rot="16200000">
                <a:off x="3518" y="3829"/>
                <a:ext cx="10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5" name="Rectangle 327"/>
              <p:cNvSpPr>
                <a:spLocks noChangeArrowheads="1"/>
              </p:cNvSpPr>
              <p:nvPr/>
            </p:nvSpPr>
            <p:spPr bwMode="auto">
              <a:xfrm rot="16200000">
                <a:off x="3515" y="3768"/>
                <a:ext cx="10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6" name="Rectangle 328"/>
              <p:cNvSpPr>
                <a:spLocks noChangeArrowheads="1"/>
              </p:cNvSpPr>
              <p:nvPr/>
            </p:nvSpPr>
            <p:spPr bwMode="auto">
              <a:xfrm rot="16200000">
                <a:off x="3538" y="3727"/>
                <a:ext cx="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7" name="Rectangle 329"/>
              <p:cNvSpPr>
                <a:spLocks noChangeArrowheads="1"/>
              </p:cNvSpPr>
              <p:nvPr/>
            </p:nvSpPr>
            <p:spPr bwMode="auto">
              <a:xfrm rot="16200000">
                <a:off x="3538" y="3702"/>
                <a:ext cx="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8" name="Rectangle 330"/>
              <p:cNvSpPr>
                <a:spLocks noChangeArrowheads="1"/>
              </p:cNvSpPr>
              <p:nvPr/>
            </p:nvSpPr>
            <p:spPr bwMode="auto">
              <a:xfrm rot="16200000">
                <a:off x="3613" y="3784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0" name="Line 332"/>
              <p:cNvSpPr>
                <a:spLocks noChangeShapeType="1"/>
              </p:cNvSpPr>
              <p:nvPr/>
            </p:nvSpPr>
            <p:spPr bwMode="auto">
              <a:xfrm>
                <a:off x="3595" y="3632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Freeform 333"/>
              <p:cNvSpPr>
                <a:spLocks/>
              </p:cNvSpPr>
              <p:nvPr/>
            </p:nvSpPr>
            <p:spPr bwMode="auto">
              <a:xfrm>
                <a:off x="3570" y="3632"/>
                <a:ext cx="44" cy="45"/>
              </a:xfrm>
              <a:custGeom>
                <a:avLst/>
                <a:gdLst/>
                <a:ahLst/>
                <a:cxnLst>
                  <a:cxn ang="0">
                    <a:pos x="44" y="45"/>
                  </a:cxn>
                  <a:cxn ang="0">
                    <a:pos x="25" y="0"/>
                  </a:cxn>
                  <a:cxn ang="0">
                    <a:pos x="0" y="45"/>
                  </a:cxn>
                  <a:cxn ang="0">
                    <a:pos x="44" y="45"/>
                  </a:cxn>
                </a:cxnLst>
                <a:rect l="0" t="0" r="r" b="b"/>
                <a:pathLst>
                  <a:path w="44" h="45">
                    <a:moveTo>
                      <a:pt x="44" y="45"/>
                    </a:moveTo>
                    <a:lnTo>
                      <a:pt x="25" y="0"/>
                    </a:lnTo>
                    <a:lnTo>
                      <a:pt x="0" y="45"/>
                    </a:lnTo>
                    <a:lnTo>
                      <a:pt x="44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334"/>
              <p:cNvSpPr>
                <a:spLocks/>
              </p:cNvSpPr>
              <p:nvPr/>
            </p:nvSpPr>
            <p:spPr bwMode="auto">
              <a:xfrm>
                <a:off x="3570" y="3709"/>
                <a:ext cx="44" cy="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5" y="38"/>
                  </a:cxn>
                  <a:cxn ang="0">
                    <a:pos x="0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38">
                    <a:moveTo>
                      <a:pt x="44" y="0"/>
                    </a:moveTo>
                    <a:lnTo>
                      <a:pt x="25" y="38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Rectangle 335"/>
              <p:cNvSpPr>
                <a:spLocks noChangeArrowheads="1"/>
              </p:cNvSpPr>
              <p:nvPr/>
            </p:nvSpPr>
            <p:spPr bwMode="auto">
              <a:xfrm>
                <a:off x="4349" y="3505"/>
                <a:ext cx="498" cy="236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Rectangle 336"/>
              <p:cNvSpPr>
                <a:spLocks noChangeArrowheads="1"/>
              </p:cNvSpPr>
              <p:nvPr/>
            </p:nvSpPr>
            <p:spPr bwMode="auto">
              <a:xfrm>
                <a:off x="4477" y="3536"/>
                <a:ext cx="26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Packet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5" name="Rectangle 337"/>
              <p:cNvSpPr>
                <a:spLocks noChangeArrowheads="1"/>
              </p:cNvSpPr>
              <p:nvPr/>
            </p:nvSpPr>
            <p:spPr bwMode="auto">
              <a:xfrm>
                <a:off x="4394" y="3613"/>
                <a:ext cx="44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Accelerator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6" name="Line 338"/>
              <p:cNvSpPr>
                <a:spLocks noChangeShapeType="1"/>
              </p:cNvSpPr>
              <p:nvPr/>
            </p:nvSpPr>
            <p:spPr bwMode="auto">
              <a:xfrm flipH="1">
                <a:off x="4132" y="362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Freeform 339"/>
              <p:cNvSpPr>
                <a:spLocks/>
              </p:cNvSpPr>
              <p:nvPr/>
            </p:nvSpPr>
            <p:spPr bwMode="auto">
              <a:xfrm>
                <a:off x="4285" y="3594"/>
                <a:ext cx="51" cy="51"/>
              </a:xfrm>
              <a:custGeom>
                <a:avLst/>
                <a:gdLst/>
                <a:ahLst/>
                <a:cxnLst>
                  <a:cxn ang="0">
                    <a:pos x="51" y="26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1" y="26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Freeform 340"/>
              <p:cNvSpPr>
                <a:spLocks/>
              </p:cNvSpPr>
              <p:nvPr/>
            </p:nvSpPr>
            <p:spPr bwMode="auto">
              <a:xfrm>
                <a:off x="4132" y="3594"/>
                <a:ext cx="51" cy="5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1" y="51"/>
                  </a:cxn>
                  <a:cxn ang="0">
                    <a:pos x="51" y="0"/>
                  </a:cxn>
                  <a:cxn ang="0">
                    <a:pos x="0" y="26"/>
                  </a:cxn>
                </a:cxnLst>
                <a:rect l="0" t="0" r="r" b="b"/>
                <a:pathLst>
                  <a:path w="51" h="51">
                    <a:moveTo>
                      <a:pt x="0" y="26"/>
                    </a:moveTo>
                    <a:lnTo>
                      <a:pt x="51" y="51"/>
                    </a:lnTo>
                    <a:lnTo>
                      <a:pt x="51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Line 341"/>
              <p:cNvSpPr>
                <a:spLocks noChangeShapeType="1"/>
              </p:cNvSpPr>
              <p:nvPr/>
            </p:nvSpPr>
            <p:spPr bwMode="auto">
              <a:xfrm flipH="1">
                <a:off x="4132" y="3345"/>
                <a:ext cx="2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Freeform 342"/>
              <p:cNvSpPr>
                <a:spLocks/>
              </p:cNvSpPr>
              <p:nvPr/>
            </p:nvSpPr>
            <p:spPr bwMode="auto">
              <a:xfrm>
                <a:off x="4285" y="3320"/>
                <a:ext cx="58" cy="51"/>
              </a:xfrm>
              <a:custGeom>
                <a:avLst/>
                <a:gdLst/>
                <a:ahLst/>
                <a:cxnLst>
                  <a:cxn ang="0">
                    <a:pos x="58" y="25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58" y="25"/>
                  </a:cxn>
                </a:cxnLst>
                <a:rect l="0" t="0" r="r" b="b"/>
                <a:pathLst>
                  <a:path w="58" h="51">
                    <a:moveTo>
                      <a:pt x="58" y="25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58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Freeform 343"/>
              <p:cNvSpPr>
                <a:spLocks/>
              </p:cNvSpPr>
              <p:nvPr/>
            </p:nvSpPr>
            <p:spPr bwMode="auto">
              <a:xfrm>
                <a:off x="4132" y="3320"/>
                <a:ext cx="51" cy="5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51" y="51"/>
                  </a:cxn>
                  <a:cxn ang="0">
                    <a:pos x="51" y="0"/>
                  </a:cxn>
                  <a:cxn ang="0">
                    <a:pos x="0" y="25"/>
                  </a:cxn>
                </a:cxnLst>
                <a:rect l="0" t="0" r="r" b="b"/>
                <a:pathLst>
                  <a:path w="51" h="51">
                    <a:moveTo>
                      <a:pt x="0" y="25"/>
                    </a:moveTo>
                    <a:lnTo>
                      <a:pt x="51" y="51"/>
                    </a:lnTo>
                    <a:lnTo>
                      <a:pt x="5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Line 344"/>
              <p:cNvSpPr>
                <a:spLocks noChangeShapeType="1"/>
              </p:cNvSpPr>
              <p:nvPr/>
            </p:nvSpPr>
            <p:spPr bwMode="auto">
              <a:xfrm flipV="1">
                <a:off x="3602" y="4028"/>
                <a:ext cx="1" cy="2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Freeform 345"/>
              <p:cNvSpPr>
                <a:spLocks/>
              </p:cNvSpPr>
              <p:nvPr/>
            </p:nvSpPr>
            <p:spPr bwMode="auto">
              <a:xfrm>
                <a:off x="3576" y="4264"/>
                <a:ext cx="51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0" y="0"/>
                  </a:cxn>
                  <a:cxn ang="0">
                    <a:pos x="51" y="0"/>
                  </a:cxn>
                  <a:cxn ang="0">
                    <a:pos x="26" y="5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Freeform 346"/>
              <p:cNvSpPr>
                <a:spLocks/>
              </p:cNvSpPr>
              <p:nvPr/>
            </p:nvSpPr>
            <p:spPr bwMode="auto">
              <a:xfrm>
                <a:off x="3576" y="4028"/>
                <a:ext cx="51" cy="5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57"/>
                  </a:cxn>
                  <a:cxn ang="0">
                    <a:pos x="51" y="57"/>
                  </a:cxn>
                  <a:cxn ang="0">
                    <a:pos x="26" y="0"/>
                  </a:cxn>
                </a:cxnLst>
                <a:rect l="0" t="0" r="r" b="b"/>
                <a:pathLst>
                  <a:path w="51" h="57">
                    <a:moveTo>
                      <a:pt x="26" y="0"/>
                    </a:moveTo>
                    <a:lnTo>
                      <a:pt x="0" y="57"/>
                    </a:lnTo>
                    <a:lnTo>
                      <a:pt x="51" y="5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Rectangle 347"/>
              <p:cNvSpPr>
                <a:spLocks noChangeArrowheads="1"/>
              </p:cNvSpPr>
              <p:nvPr/>
            </p:nvSpPr>
            <p:spPr bwMode="auto">
              <a:xfrm>
                <a:off x="4349" y="3224"/>
                <a:ext cx="498" cy="236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Rectangle 348"/>
              <p:cNvSpPr>
                <a:spLocks noChangeArrowheads="1"/>
              </p:cNvSpPr>
              <p:nvPr/>
            </p:nvSpPr>
            <p:spPr bwMode="auto">
              <a:xfrm>
                <a:off x="4451" y="3255"/>
                <a:ext cx="32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Security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7" name="Rectangle 349"/>
              <p:cNvSpPr>
                <a:spLocks noChangeArrowheads="1"/>
              </p:cNvSpPr>
              <p:nvPr/>
            </p:nvSpPr>
            <p:spPr bwMode="auto">
              <a:xfrm>
                <a:off x="4394" y="3332"/>
                <a:ext cx="44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Accelerator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8" name="Rectangle 350"/>
              <p:cNvSpPr>
                <a:spLocks noChangeArrowheads="1"/>
              </p:cNvSpPr>
              <p:nvPr/>
            </p:nvSpPr>
            <p:spPr bwMode="auto">
              <a:xfrm>
                <a:off x="4157" y="1713"/>
                <a:ext cx="511" cy="178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Rectangle 351"/>
              <p:cNvSpPr>
                <a:spLocks noChangeArrowheads="1"/>
              </p:cNvSpPr>
              <p:nvPr/>
            </p:nvSpPr>
            <p:spPr bwMode="auto">
              <a:xfrm>
                <a:off x="4132" y="1687"/>
                <a:ext cx="504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Rectangle 352"/>
              <p:cNvSpPr>
                <a:spLocks noChangeArrowheads="1"/>
              </p:cNvSpPr>
              <p:nvPr/>
            </p:nvSpPr>
            <p:spPr bwMode="auto">
              <a:xfrm>
                <a:off x="4279" y="1731"/>
                <a:ext cx="2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FFTC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1" name="Rectangle 353"/>
              <p:cNvSpPr>
                <a:spLocks noChangeArrowheads="1"/>
              </p:cNvSpPr>
              <p:nvPr/>
            </p:nvSpPr>
            <p:spPr bwMode="auto">
              <a:xfrm>
                <a:off x="4157" y="1406"/>
                <a:ext cx="511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Rectangle 354"/>
              <p:cNvSpPr>
                <a:spLocks noChangeArrowheads="1"/>
              </p:cNvSpPr>
              <p:nvPr/>
            </p:nvSpPr>
            <p:spPr bwMode="auto">
              <a:xfrm>
                <a:off x="4132" y="1387"/>
                <a:ext cx="504" cy="173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Rectangle 355"/>
              <p:cNvSpPr>
                <a:spLocks noChangeArrowheads="1"/>
              </p:cNvSpPr>
              <p:nvPr/>
            </p:nvSpPr>
            <p:spPr bwMode="auto">
              <a:xfrm>
                <a:off x="4260" y="1431"/>
                <a:ext cx="30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TCP3d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4" name="Line 356"/>
              <p:cNvSpPr>
                <a:spLocks noChangeShapeType="1"/>
              </p:cNvSpPr>
              <p:nvPr/>
            </p:nvSpPr>
            <p:spPr bwMode="auto">
              <a:xfrm>
                <a:off x="4585" y="1904"/>
                <a:ext cx="1" cy="5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Freeform 357"/>
              <p:cNvSpPr>
                <a:spLocks/>
              </p:cNvSpPr>
              <p:nvPr/>
            </p:nvSpPr>
            <p:spPr bwMode="auto">
              <a:xfrm>
                <a:off x="4560" y="1904"/>
                <a:ext cx="51" cy="51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5" y="0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Freeform 358"/>
              <p:cNvSpPr>
                <a:spLocks/>
              </p:cNvSpPr>
              <p:nvPr/>
            </p:nvSpPr>
            <p:spPr bwMode="auto">
              <a:xfrm>
                <a:off x="4560" y="2427"/>
                <a:ext cx="51" cy="51"/>
              </a:xfrm>
              <a:custGeom>
                <a:avLst/>
                <a:gdLst/>
                <a:ahLst/>
                <a:cxnLst>
                  <a:cxn ang="0">
                    <a:pos x="25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5" y="5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Rectangle 359"/>
              <p:cNvSpPr>
                <a:spLocks noChangeArrowheads="1"/>
              </p:cNvSpPr>
              <p:nvPr/>
            </p:nvSpPr>
            <p:spPr bwMode="auto">
              <a:xfrm>
                <a:off x="4132" y="743"/>
                <a:ext cx="504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Rectangle 360"/>
              <p:cNvSpPr>
                <a:spLocks noChangeArrowheads="1"/>
              </p:cNvSpPr>
              <p:nvPr/>
            </p:nvSpPr>
            <p:spPr bwMode="auto">
              <a:xfrm>
                <a:off x="4311" y="787"/>
                <a:ext cx="20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TAC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0" name="Rectangle 362"/>
              <p:cNvSpPr>
                <a:spLocks noChangeArrowheads="1"/>
              </p:cNvSpPr>
              <p:nvPr/>
            </p:nvSpPr>
            <p:spPr bwMode="auto">
              <a:xfrm>
                <a:off x="4777" y="507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24211D"/>
                    </a:solidFill>
                    <a:latin typeface="Arial" pitchFamily="34" charset="0"/>
                    <a:cs typeface="Arial" pitchFamily="34" charset="0"/>
                  </a:rPr>
                  <a:t>x2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1" name="Freeform 363"/>
              <p:cNvSpPr>
                <a:spLocks/>
              </p:cNvSpPr>
              <p:nvPr/>
            </p:nvSpPr>
            <p:spPr bwMode="auto">
              <a:xfrm>
                <a:off x="4042" y="482"/>
                <a:ext cx="83" cy="89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83" y="44"/>
                  </a:cxn>
                  <a:cxn ang="0">
                    <a:pos x="0" y="0"/>
                  </a:cxn>
                  <a:cxn ang="0">
                    <a:pos x="0" y="89"/>
                  </a:cxn>
                </a:cxnLst>
                <a:rect l="0" t="0" r="r" b="b"/>
                <a:pathLst>
                  <a:path w="83" h="89">
                    <a:moveTo>
                      <a:pt x="0" y="89"/>
                    </a:moveTo>
                    <a:lnTo>
                      <a:pt x="83" y="44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Freeform 364"/>
              <p:cNvSpPr>
                <a:spLocks/>
              </p:cNvSpPr>
              <p:nvPr/>
            </p:nvSpPr>
            <p:spPr bwMode="auto">
              <a:xfrm>
                <a:off x="4049" y="513"/>
                <a:ext cx="6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0"/>
                  </a:cxn>
                </a:cxnLst>
                <a:rect l="0" t="0" r="r" b="b"/>
                <a:pathLst>
                  <a:path w="6" h="20">
                    <a:moveTo>
                      <a:pt x="0" y="20"/>
                    </a:moveTo>
                    <a:lnTo>
                      <a:pt x="6" y="20"/>
                    </a:lnTo>
                    <a:lnTo>
                      <a:pt x="6" y="20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3" name="Rectangle 365"/>
              <p:cNvSpPr>
                <a:spLocks noChangeArrowheads="1"/>
              </p:cNvSpPr>
              <p:nvPr/>
            </p:nvSpPr>
            <p:spPr bwMode="auto">
              <a:xfrm>
                <a:off x="3864" y="513"/>
                <a:ext cx="185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Freeform 366"/>
              <p:cNvSpPr>
                <a:spLocks/>
              </p:cNvSpPr>
              <p:nvPr/>
            </p:nvSpPr>
            <p:spPr bwMode="auto">
              <a:xfrm>
                <a:off x="3787" y="482"/>
                <a:ext cx="83" cy="89"/>
              </a:xfrm>
              <a:custGeom>
                <a:avLst/>
                <a:gdLst/>
                <a:ahLst/>
                <a:cxnLst>
                  <a:cxn ang="0">
                    <a:pos x="83" y="89"/>
                  </a:cxn>
                  <a:cxn ang="0">
                    <a:pos x="0" y="44"/>
                  </a:cxn>
                  <a:cxn ang="0">
                    <a:pos x="83" y="0"/>
                  </a:cxn>
                  <a:cxn ang="0">
                    <a:pos x="83" y="89"/>
                  </a:cxn>
                </a:cxnLst>
                <a:rect l="0" t="0" r="r" b="b"/>
                <a:pathLst>
                  <a:path w="83" h="89">
                    <a:moveTo>
                      <a:pt x="83" y="89"/>
                    </a:moveTo>
                    <a:lnTo>
                      <a:pt x="0" y="44"/>
                    </a:lnTo>
                    <a:lnTo>
                      <a:pt x="83" y="0"/>
                    </a:lnTo>
                    <a:lnTo>
                      <a:pt x="83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Freeform 367"/>
              <p:cNvSpPr>
                <a:spLocks/>
              </p:cNvSpPr>
              <p:nvPr/>
            </p:nvSpPr>
            <p:spPr bwMode="auto">
              <a:xfrm>
                <a:off x="3851" y="513"/>
                <a:ext cx="13" cy="2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6" y="0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6" y="13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13" y="20"/>
                  </a:cxn>
                  <a:cxn ang="0">
                    <a:pos x="13" y="0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lnTo>
                      <a:pt x="6" y="0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6" y="13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13" y="2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Freeform 368"/>
              <p:cNvSpPr>
                <a:spLocks/>
              </p:cNvSpPr>
              <p:nvPr/>
            </p:nvSpPr>
            <p:spPr bwMode="auto">
              <a:xfrm>
                <a:off x="4042" y="788"/>
                <a:ext cx="83" cy="89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83" y="44"/>
                  </a:cxn>
                  <a:cxn ang="0">
                    <a:pos x="0" y="0"/>
                  </a:cxn>
                  <a:cxn ang="0">
                    <a:pos x="0" y="89"/>
                  </a:cxn>
                </a:cxnLst>
                <a:rect l="0" t="0" r="r" b="b"/>
                <a:pathLst>
                  <a:path w="83" h="89">
                    <a:moveTo>
                      <a:pt x="0" y="89"/>
                    </a:moveTo>
                    <a:lnTo>
                      <a:pt x="83" y="44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Freeform 369"/>
              <p:cNvSpPr>
                <a:spLocks/>
              </p:cNvSpPr>
              <p:nvPr/>
            </p:nvSpPr>
            <p:spPr bwMode="auto">
              <a:xfrm>
                <a:off x="4049" y="826"/>
                <a:ext cx="6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6" h="13">
                    <a:moveTo>
                      <a:pt x="0" y="13"/>
                    </a:moveTo>
                    <a:lnTo>
                      <a:pt x="6" y="13"/>
                    </a:lnTo>
                    <a:lnTo>
                      <a:pt x="6" y="1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Rectangle 370"/>
              <p:cNvSpPr>
                <a:spLocks noChangeArrowheads="1"/>
              </p:cNvSpPr>
              <p:nvPr/>
            </p:nvSpPr>
            <p:spPr bwMode="auto">
              <a:xfrm>
                <a:off x="3864" y="826"/>
                <a:ext cx="185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Freeform 371"/>
              <p:cNvSpPr>
                <a:spLocks/>
              </p:cNvSpPr>
              <p:nvPr/>
            </p:nvSpPr>
            <p:spPr bwMode="auto">
              <a:xfrm>
                <a:off x="3787" y="788"/>
                <a:ext cx="83" cy="89"/>
              </a:xfrm>
              <a:custGeom>
                <a:avLst/>
                <a:gdLst/>
                <a:ahLst/>
                <a:cxnLst>
                  <a:cxn ang="0">
                    <a:pos x="83" y="89"/>
                  </a:cxn>
                  <a:cxn ang="0">
                    <a:pos x="0" y="44"/>
                  </a:cxn>
                  <a:cxn ang="0">
                    <a:pos x="83" y="0"/>
                  </a:cxn>
                  <a:cxn ang="0">
                    <a:pos x="83" y="89"/>
                  </a:cxn>
                </a:cxnLst>
                <a:rect l="0" t="0" r="r" b="b"/>
                <a:pathLst>
                  <a:path w="83" h="89">
                    <a:moveTo>
                      <a:pt x="83" y="89"/>
                    </a:moveTo>
                    <a:lnTo>
                      <a:pt x="0" y="44"/>
                    </a:lnTo>
                    <a:lnTo>
                      <a:pt x="83" y="0"/>
                    </a:lnTo>
                    <a:lnTo>
                      <a:pt x="83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Freeform 372"/>
              <p:cNvSpPr>
                <a:spLocks/>
              </p:cNvSpPr>
              <p:nvPr/>
            </p:nvSpPr>
            <p:spPr bwMode="auto">
              <a:xfrm>
                <a:off x="3851" y="826"/>
                <a:ext cx="13" cy="1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13" y="13"/>
                  </a:cxn>
                  <a:cxn ang="0">
                    <a:pos x="13" y="0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13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Rectangle 373"/>
              <p:cNvSpPr>
                <a:spLocks noChangeArrowheads="1"/>
              </p:cNvSpPr>
              <p:nvPr/>
            </p:nvSpPr>
            <p:spPr bwMode="auto">
              <a:xfrm>
                <a:off x="4157" y="462"/>
                <a:ext cx="511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Rectangle 374"/>
              <p:cNvSpPr>
                <a:spLocks noChangeArrowheads="1"/>
              </p:cNvSpPr>
              <p:nvPr/>
            </p:nvSpPr>
            <p:spPr bwMode="auto">
              <a:xfrm>
                <a:off x="4132" y="437"/>
                <a:ext cx="504" cy="179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Rectangle 375"/>
              <p:cNvSpPr>
                <a:spLocks noChangeArrowheads="1"/>
              </p:cNvSpPr>
              <p:nvPr/>
            </p:nvSpPr>
            <p:spPr bwMode="auto">
              <a:xfrm>
                <a:off x="4298" y="481"/>
                <a:ext cx="21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RAC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4" name="Rectangle 376"/>
              <p:cNvSpPr>
                <a:spLocks noChangeArrowheads="1"/>
              </p:cNvSpPr>
              <p:nvPr/>
            </p:nvSpPr>
            <p:spPr bwMode="auto">
              <a:xfrm>
                <a:off x="2950" y="156"/>
                <a:ext cx="601" cy="536"/>
              </a:xfrm>
              <a:prstGeom prst="rect">
                <a:avLst/>
              </a:prstGeom>
              <a:solidFill>
                <a:srgbClr val="FFFFFF"/>
              </a:solidFill>
              <a:ln w="11113" cap="rnd">
                <a:solidFill>
                  <a:srgbClr val="12121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Rectangle 377"/>
              <p:cNvSpPr>
                <a:spLocks noChangeArrowheads="1"/>
              </p:cNvSpPr>
              <p:nvPr/>
            </p:nvSpPr>
            <p:spPr bwMode="auto">
              <a:xfrm>
                <a:off x="3110" y="156"/>
                <a:ext cx="288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ARM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6" name="Rectangle 378"/>
              <p:cNvSpPr>
                <a:spLocks noChangeArrowheads="1"/>
              </p:cNvSpPr>
              <p:nvPr/>
            </p:nvSpPr>
            <p:spPr bwMode="auto">
              <a:xfrm>
                <a:off x="2958" y="284"/>
                <a:ext cx="602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24211D"/>
                    </a:solidFill>
                    <a:effectLst/>
                    <a:latin typeface="Arial" pitchFamily="34" charset="0"/>
                    <a:cs typeface="Arial" pitchFamily="34" charset="0"/>
                  </a:rPr>
                  <a:t>Cortex-A8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7" name="Rectangle 379"/>
              <p:cNvSpPr>
                <a:spLocks noChangeArrowheads="1"/>
              </p:cNvSpPr>
              <p:nvPr/>
            </p:nvSpPr>
            <p:spPr bwMode="auto">
              <a:xfrm>
                <a:off x="2963" y="437"/>
                <a:ext cx="29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32KB L1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8" name="Rectangle 380"/>
              <p:cNvSpPr>
                <a:spLocks noChangeArrowheads="1"/>
              </p:cNvSpPr>
              <p:nvPr/>
            </p:nvSpPr>
            <p:spPr bwMode="auto">
              <a:xfrm>
                <a:off x="2963" y="507"/>
                <a:ext cx="29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P-Cache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9" name="Rectangle 381"/>
              <p:cNvSpPr>
                <a:spLocks noChangeArrowheads="1"/>
              </p:cNvSpPr>
              <p:nvPr/>
            </p:nvSpPr>
            <p:spPr bwMode="auto">
              <a:xfrm>
                <a:off x="3263" y="437"/>
                <a:ext cx="29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32KB L1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0" name="Rectangle 382"/>
              <p:cNvSpPr>
                <a:spLocks noChangeArrowheads="1"/>
              </p:cNvSpPr>
              <p:nvPr/>
            </p:nvSpPr>
            <p:spPr bwMode="auto">
              <a:xfrm>
                <a:off x="3263" y="507"/>
                <a:ext cx="29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D-Cache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1" name="Rectangle 383"/>
              <p:cNvSpPr>
                <a:spLocks noChangeArrowheads="1"/>
              </p:cNvSpPr>
              <p:nvPr/>
            </p:nvSpPr>
            <p:spPr bwMode="auto">
              <a:xfrm>
                <a:off x="2966" y="603"/>
                <a:ext cx="568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256KB L2 Cache</a:t>
                </a: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2" name="Line 384"/>
              <p:cNvSpPr>
                <a:spLocks noChangeShapeType="1"/>
              </p:cNvSpPr>
              <p:nvPr/>
            </p:nvSpPr>
            <p:spPr bwMode="auto">
              <a:xfrm>
                <a:off x="2950" y="437"/>
                <a:ext cx="601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Line 385"/>
              <p:cNvSpPr>
                <a:spLocks noChangeShapeType="1"/>
              </p:cNvSpPr>
              <p:nvPr/>
            </p:nvSpPr>
            <p:spPr bwMode="auto">
              <a:xfrm>
                <a:off x="2950" y="596"/>
                <a:ext cx="601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Line 386"/>
              <p:cNvSpPr>
                <a:spLocks noChangeShapeType="1"/>
              </p:cNvSpPr>
              <p:nvPr/>
            </p:nvSpPr>
            <p:spPr bwMode="auto">
              <a:xfrm>
                <a:off x="3250" y="437"/>
                <a:ext cx="1" cy="15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Freeform 387"/>
              <p:cNvSpPr>
                <a:spLocks/>
              </p:cNvSpPr>
              <p:nvPr/>
            </p:nvSpPr>
            <p:spPr bwMode="auto">
              <a:xfrm>
                <a:off x="3359" y="915"/>
                <a:ext cx="6" cy="1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6" y="19"/>
                  </a:cxn>
                  <a:cxn ang="0">
                    <a:pos x="6" y="19"/>
                  </a:cxn>
                  <a:cxn ang="0">
                    <a:pos x="6" y="0"/>
                  </a:cxn>
                </a:cxnLst>
                <a:rect l="0" t="0" r="r" b="b"/>
                <a:pathLst>
                  <a:path w="6" h="19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Rectangle 388"/>
              <p:cNvSpPr>
                <a:spLocks noChangeArrowheads="1"/>
              </p:cNvSpPr>
              <p:nvPr/>
            </p:nvSpPr>
            <p:spPr bwMode="auto">
              <a:xfrm>
                <a:off x="3365" y="915"/>
                <a:ext cx="173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Freeform 389"/>
              <p:cNvSpPr>
                <a:spLocks/>
              </p:cNvSpPr>
              <p:nvPr/>
            </p:nvSpPr>
            <p:spPr bwMode="auto">
              <a:xfrm>
                <a:off x="3531" y="877"/>
                <a:ext cx="77" cy="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" y="45"/>
                  </a:cxn>
                  <a:cxn ang="0">
                    <a:pos x="0" y="89"/>
                  </a:cxn>
                  <a:cxn ang="0">
                    <a:pos x="0" y="0"/>
                  </a:cxn>
                </a:cxnLst>
                <a:rect l="0" t="0" r="r" b="b"/>
                <a:pathLst>
                  <a:path w="77" h="89">
                    <a:moveTo>
                      <a:pt x="0" y="0"/>
                    </a:moveTo>
                    <a:lnTo>
                      <a:pt x="77" y="45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Freeform 390"/>
              <p:cNvSpPr>
                <a:spLocks/>
              </p:cNvSpPr>
              <p:nvPr/>
            </p:nvSpPr>
            <p:spPr bwMode="auto">
              <a:xfrm>
                <a:off x="3538" y="915"/>
                <a:ext cx="6" cy="1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0" y="19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9"/>
                  </a:cxn>
                </a:cxnLst>
                <a:rect l="0" t="0" r="r" b="b"/>
                <a:pathLst>
                  <a:path w="6" h="19">
                    <a:moveTo>
                      <a:pt x="0" y="19"/>
                    </a:moveTo>
                    <a:lnTo>
                      <a:pt x="0" y="19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Freeform 391"/>
              <p:cNvSpPr>
                <a:spLocks/>
              </p:cNvSpPr>
              <p:nvPr/>
            </p:nvSpPr>
            <p:spPr bwMode="auto">
              <a:xfrm>
                <a:off x="3359" y="922"/>
                <a:ext cx="13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3" y="12"/>
                  </a:cxn>
                  <a:cxn ang="0">
                    <a:pos x="13" y="6"/>
                  </a:cxn>
                  <a:cxn ang="0">
                    <a:pos x="13" y="6"/>
                  </a:cxn>
                  <a:cxn ang="0">
                    <a:pos x="13" y="0"/>
                  </a:cxn>
                  <a:cxn ang="0">
                    <a:pos x="0" y="0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3" y="12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Rectangle 392"/>
              <p:cNvSpPr>
                <a:spLocks noChangeArrowheads="1"/>
              </p:cNvSpPr>
              <p:nvPr/>
            </p:nvSpPr>
            <p:spPr bwMode="auto">
              <a:xfrm>
                <a:off x="3359" y="775"/>
                <a:ext cx="13" cy="14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Freeform 393"/>
              <p:cNvSpPr>
                <a:spLocks/>
              </p:cNvSpPr>
              <p:nvPr/>
            </p:nvSpPr>
            <p:spPr bwMode="auto">
              <a:xfrm>
                <a:off x="3321" y="705"/>
                <a:ext cx="89" cy="76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44" y="0"/>
                  </a:cxn>
                  <a:cxn ang="0">
                    <a:pos x="89" y="76"/>
                  </a:cxn>
                  <a:cxn ang="0">
                    <a:pos x="0" y="76"/>
                  </a:cxn>
                </a:cxnLst>
                <a:rect l="0" t="0" r="r" b="b"/>
                <a:pathLst>
                  <a:path w="89" h="76">
                    <a:moveTo>
                      <a:pt x="0" y="76"/>
                    </a:moveTo>
                    <a:lnTo>
                      <a:pt x="44" y="0"/>
                    </a:lnTo>
                    <a:lnTo>
                      <a:pt x="89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Freeform 394"/>
              <p:cNvSpPr>
                <a:spLocks/>
              </p:cNvSpPr>
              <p:nvPr/>
            </p:nvSpPr>
            <p:spPr bwMode="auto">
              <a:xfrm>
                <a:off x="3359" y="769"/>
                <a:ext cx="13" cy="6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6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lnTo>
                      <a:pt x="13" y="6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Rectangle 395"/>
              <p:cNvSpPr>
                <a:spLocks noChangeArrowheads="1"/>
              </p:cNvSpPr>
              <p:nvPr/>
            </p:nvSpPr>
            <p:spPr bwMode="auto">
              <a:xfrm>
                <a:off x="1347" y="3046"/>
                <a:ext cx="192" cy="6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Rectangle 396"/>
              <p:cNvSpPr>
                <a:spLocks noChangeArrowheads="1"/>
              </p:cNvSpPr>
              <p:nvPr/>
            </p:nvSpPr>
            <p:spPr bwMode="auto">
              <a:xfrm>
                <a:off x="1347" y="3046"/>
                <a:ext cx="192" cy="6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Rectangle 397"/>
              <p:cNvSpPr>
                <a:spLocks noChangeArrowheads="1"/>
              </p:cNvSpPr>
              <p:nvPr/>
            </p:nvSpPr>
            <p:spPr bwMode="auto">
              <a:xfrm rot="16200000">
                <a:off x="1391" y="3370"/>
                <a:ext cx="115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6" name="Rectangle 398"/>
              <p:cNvSpPr>
                <a:spLocks noChangeArrowheads="1"/>
              </p:cNvSpPr>
              <p:nvPr/>
            </p:nvSpPr>
            <p:spPr bwMode="auto">
              <a:xfrm rot="16200000">
                <a:off x="1394" y="3303"/>
                <a:ext cx="10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7" name="Rectangle 399"/>
              <p:cNvSpPr>
                <a:spLocks noChangeArrowheads="1"/>
              </p:cNvSpPr>
              <p:nvPr/>
            </p:nvSpPr>
            <p:spPr bwMode="auto">
              <a:xfrm rot="16200000">
                <a:off x="1413" y="3252"/>
                <a:ext cx="71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8" name="Rectangle 400"/>
              <p:cNvSpPr>
                <a:spLocks noChangeArrowheads="1"/>
              </p:cNvSpPr>
              <p:nvPr/>
            </p:nvSpPr>
            <p:spPr bwMode="auto">
              <a:xfrm rot="16200000">
                <a:off x="1388" y="3201"/>
                <a:ext cx="12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9" name="Line 401"/>
              <p:cNvSpPr>
                <a:spLocks noChangeShapeType="1"/>
              </p:cNvSpPr>
              <p:nvPr/>
            </p:nvSpPr>
            <p:spPr bwMode="auto">
              <a:xfrm>
                <a:off x="1437" y="2427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Freeform 402"/>
              <p:cNvSpPr>
                <a:spLocks/>
              </p:cNvSpPr>
              <p:nvPr/>
            </p:nvSpPr>
            <p:spPr bwMode="auto">
              <a:xfrm>
                <a:off x="1411" y="2427"/>
                <a:ext cx="51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Freeform 403"/>
              <p:cNvSpPr>
                <a:spLocks/>
              </p:cNvSpPr>
              <p:nvPr/>
            </p:nvSpPr>
            <p:spPr bwMode="auto">
              <a:xfrm>
                <a:off x="1411" y="2982"/>
                <a:ext cx="51" cy="51"/>
              </a:xfrm>
              <a:custGeom>
                <a:avLst/>
                <a:gdLst/>
                <a:ahLst/>
                <a:cxnLst>
                  <a:cxn ang="0">
                    <a:pos x="26" y="51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26" y="5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Line 404"/>
              <p:cNvSpPr>
                <a:spLocks noChangeShapeType="1"/>
              </p:cNvSpPr>
              <p:nvPr/>
            </p:nvSpPr>
            <p:spPr bwMode="auto">
              <a:xfrm>
                <a:off x="1437" y="3709"/>
                <a:ext cx="1" cy="6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Freeform 405"/>
              <p:cNvSpPr>
                <a:spLocks/>
              </p:cNvSpPr>
              <p:nvPr/>
            </p:nvSpPr>
            <p:spPr bwMode="auto">
              <a:xfrm>
                <a:off x="1411" y="3709"/>
                <a:ext cx="51" cy="51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1" y="51"/>
                  </a:cxn>
                  <a:cxn ang="0">
                    <a:pos x="0" y="51"/>
                  </a:cxn>
                  <a:cxn ang="0">
                    <a:pos x="26" y="0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lnTo>
                      <a:pt x="51" y="51"/>
                    </a:lnTo>
                    <a:lnTo>
                      <a:pt x="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55" name="Freeform 407"/>
            <p:cNvSpPr>
              <a:spLocks/>
            </p:cNvSpPr>
            <p:nvPr/>
          </p:nvSpPr>
          <p:spPr bwMode="auto">
            <a:xfrm>
              <a:off x="1411" y="4264"/>
              <a:ext cx="51" cy="51"/>
            </a:xfrm>
            <a:custGeom>
              <a:avLst/>
              <a:gdLst/>
              <a:ahLst/>
              <a:cxnLst>
                <a:cxn ang="0">
                  <a:pos x="26" y="51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6" y="51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6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6" name="Freeform 408"/>
            <p:cNvSpPr>
              <a:spLocks/>
            </p:cNvSpPr>
            <p:nvPr/>
          </p:nvSpPr>
          <p:spPr bwMode="auto">
            <a:xfrm>
              <a:off x="3531" y="1426"/>
              <a:ext cx="77" cy="89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77" y="44"/>
                </a:cxn>
                <a:cxn ang="0">
                  <a:pos x="0" y="0"/>
                </a:cxn>
                <a:cxn ang="0">
                  <a:pos x="0" y="89"/>
                </a:cxn>
              </a:cxnLst>
              <a:rect l="0" t="0" r="r" b="b"/>
              <a:pathLst>
                <a:path w="77" h="89">
                  <a:moveTo>
                    <a:pt x="0" y="89"/>
                  </a:moveTo>
                  <a:lnTo>
                    <a:pt x="77" y="44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" name="Freeform 409"/>
            <p:cNvSpPr>
              <a:spLocks/>
            </p:cNvSpPr>
            <p:nvPr/>
          </p:nvSpPr>
          <p:spPr bwMode="auto">
            <a:xfrm>
              <a:off x="3538" y="1464"/>
              <a:ext cx="6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3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lnTo>
                    <a:pt x="0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" name="Rectangle 410"/>
            <p:cNvSpPr>
              <a:spLocks noChangeArrowheads="1"/>
            </p:cNvSpPr>
            <p:nvPr/>
          </p:nvSpPr>
          <p:spPr bwMode="auto">
            <a:xfrm>
              <a:off x="3270" y="1464"/>
              <a:ext cx="268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" name="Freeform 411"/>
            <p:cNvSpPr>
              <a:spLocks/>
            </p:cNvSpPr>
            <p:nvPr/>
          </p:nvSpPr>
          <p:spPr bwMode="auto">
            <a:xfrm>
              <a:off x="3193" y="1426"/>
              <a:ext cx="83" cy="89"/>
            </a:xfrm>
            <a:custGeom>
              <a:avLst/>
              <a:gdLst/>
              <a:ahLst/>
              <a:cxnLst>
                <a:cxn ang="0">
                  <a:pos x="83" y="89"/>
                </a:cxn>
                <a:cxn ang="0">
                  <a:pos x="0" y="44"/>
                </a:cxn>
                <a:cxn ang="0">
                  <a:pos x="83" y="0"/>
                </a:cxn>
                <a:cxn ang="0">
                  <a:pos x="83" y="89"/>
                </a:cxn>
              </a:cxnLst>
              <a:rect l="0" t="0" r="r" b="b"/>
              <a:pathLst>
                <a:path w="83" h="89">
                  <a:moveTo>
                    <a:pt x="83" y="89"/>
                  </a:moveTo>
                  <a:lnTo>
                    <a:pt x="0" y="44"/>
                  </a:lnTo>
                  <a:lnTo>
                    <a:pt x="83" y="0"/>
                  </a:lnTo>
                  <a:lnTo>
                    <a:pt x="83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" name="Freeform 412"/>
            <p:cNvSpPr>
              <a:spLocks/>
            </p:cNvSpPr>
            <p:nvPr/>
          </p:nvSpPr>
          <p:spPr bwMode="auto">
            <a:xfrm>
              <a:off x="3263" y="1464"/>
              <a:ext cx="7" cy="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7" y="13"/>
                </a:cxn>
                <a:cxn ang="0">
                  <a:pos x="7" y="0"/>
                </a:cxn>
              </a:cxnLst>
              <a:rect l="0" t="0" r="r" b="b"/>
              <a:pathLst>
                <a:path w="7" h="13">
                  <a:moveTo>
                    <a:pt x="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" name="Freeform 413"/>
            <p:cNvSpPr>
              <a:spLocks/>
            </p:cNvSpPr>
            <p:nvPr/>
          </p:nvSpPr>
          <p:spPr bwMode="auto">
            <a:xfrm>
              <a:off x="1711" y="182"/>
              <a:ext cx="109" cy="10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109" y="0"/>
                </a:cxn>
                <a:cxn ang="0">
                  <a:pos x="109" y="108"/>
                </a:cxn>
                <a:cxn ang="0">
                  <a:pos x="0" y="57"/>
                </a:cxn>
              </a:cxnLst>
              <a:rect l="0" t="0" r="r" b="b"/>
              <a:pathLst>
                <a:path w="109" h="108">
                  <a:moveTo>
                    <a:pt x="0" y="57"/>
                  </a:moveTo>
                  <a:lnTo>
                    <a:pt x="109" y="0"/>
                  </a:lnTo>
                  <a:lnTo>
                    <a:pt x="109" y="10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" name="Freeform 414"/>
            <p:cNvSpPr>
              <a:spLocks/>
            </p:cNvSpPr>
            <p:nvPr/>
          </p:nvSpPr>
          <p:spPr bwMode="auto">
            <a:xfrm>
              <a:off x="1801" y="214"/>
              <a:ext cx="19" cy="4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2" y="4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9" y="0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lnTo>
                    <a:pt x="19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2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" name="Rectangle 415"/>
            <p:cNvSpPr>
              <a:spLocks noChangeArrowheads="1"/>
            </p:cNvSpPr>
            <p:nvPr/>
          </p:nvSpPr>
          <p:spPr bwMode="auto">
            <a:xfrm>
              <a:off x="1820" y="214"/>
              <a:ext cx="1009" cy="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" name="Freeform 416"/>
            <p:cNvSpPr>
              <a:spLocks/>
            </p:cNvSpPr>
            <p:nvPr/>
          </p:nvSpPr>
          <p:spPr bwMode="auto">
            <a:xfrm>
              <a:off x="2829" y="182"/>
              <a:ext cx="115" cy="108"/>
            </a:xfrm>
            <a:custGeom>
              <a:avLst/>
              <a:gdLst/>
              <a:ahLst/>
              <a:cxnLst>
                <a:cxn ang="0">
                  <a:pos x="115" y="57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115" y="57"/>
                </a:cxn>
              </a:cxnLst>
              <a:rect l="0" t="0" r="r" b="b"/>
              <a:pathLst>
                <a:path w="115" h="108">
                  <a:moveTo>
                    <a:pt x="115" y="57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1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" name="Freeform 417"/>
            <p:cNvSpPr>
              <a:spLocks/>
            </p:cNvSpPr>
            <p:nvPr/>
          </p:nvSpPr>
          <p:spPr bwMode="auto">
            <a:xfrm>
              <a:off x="2829" y="214"/>
              <a:ext cx="25" cy="4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44"/>
                </a:cxn>
                <a:cxn ang="0">
                  <a:pos x="13" y="44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19" y="38"/>
                </a:cxn>
                <a:cxn ang="0">
                  <a:pos x="25" y="32"/>
                </a:cxn>
                <a:cxn ang="0">
                  <a:pos x="25" y="25"/>
                </a:cxn>
                <a:cxn ang="0">
                  <a:pos x="25" y="25"/>
                </a:cxn>
                <a:cxn ang="0">
                  <a:pos x="25" y="19"/>
                </a:cxn>
                <a:cxn ang="0">
                  <a:pos x="25" y="12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44"/>
                </a:cxn>
              </a:cxnLst>
              <a:rect l="0" t="0" r="r" b="b"/>
              <a:pathLst>
                <a:path w="25" h="44">
                  <a:moveTo>
                    <a:pt x="0" y="44"/>
                  </a:moveTo>
                  <a:lnTo>
                    <a:pt x="6" y="44"/>
                  </a:lnTo>
                  <a:lnTo>
                    <a:pt x="13" y="44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5" y="32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19"/>
                  </a:lnTo>
                  <a:lnTo>
                    <a:pt x="25" y="12"/>
                  </a:lnTo>
                  <a:lnTo>
                    <a:pt x="19" y="12"/>
                  </a:lnTo>
                  <a:lnTo>
                    <a:pt x="19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" name="Freeform 418"/>
            <p:cNvSpPr>
              <a:spLocks/>
            </p:cNvSpPr>
            <p:nvPr/>
          </p:nvSpPr>
          <p:spPr bwMode="auto">
            <a:xfrm>
              <a:off x="3736" y="2580"/>
              <a:ext cx="83" cy="89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83" y="45"/>
                </a:cxn>
                <a:cxn ang="0">
                  <a:pos x="0" y="0"/>
                </a:cxn>
                <a:cxn ang="0">
                  <a:pos x="0" y="89"/>
                </a:cxn>
              </a:cxnLst>
              <a:rect l="0" t="0" r="r" b="b"/>
              <a:pathLst>
                <a:path w="83" h="89">
                  <a:moveTo>
                    <a:pt x="0" y="89"/>
                  </a:moveTo>
                  <a:lnTo>
                    <a:pt x="83" y="45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" name="Freeform 419"/>
            <p:cNvSpPr>
              <a:spLocks/>
            </p:cNvSpPr>
            <p:nvPr/>
          </p:nvSpPr>
          <p:spPr bwMode="auto">
            <a:xfrm>
              <a:off x="3742" y="2612"/>
              <a:ext cx="7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9"/>
                </a:cxn>
              </a:cxnLst>
              <a:rect l="0" t="0" r="r" b="b"/>
              <a:pathLst>
                <a:path w="7" h="19">
                  <a:moveTo>
                    <a:pt x="0" y="19"/>
                  </a:moveTo>
                  <a:lnTo>
                    <a:pt x="0" y="1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6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" name="Rectangle 420"/>
            <p:cNvSpPr>
              <a:spLocks noChangeArrowheads="1"/>
            </p:cNvSpPr>
            <p:nvPr/>
          </p:nvSpPr>
          <p:spPr bwMode="auto">
            <a:xfrm>
              <a:off x="3608" y="2612"/>
              <a:ext cx="13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" name="Freeform 421"/>
            <p:cNvSpPr>
              <a:spLocks/>
            </p:cNvSpPr>
            <p:nvPr/>
          </p:nvSpPr>
          <p:spPr bwMode="auto">
            <a:xfrm>
              <a:off x="3595" y="2612"/>
              <a:ext cx="13" cy="1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7" y="6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7" y="13"/>
                </a:cxn>
                <a:cxn ang="0">
                  <a:pos x="7" y="19"/>
                </a:cxn>
                <a:cxn ang="0">
                  <a:pos x="13" y="19"/>
                </a:cxn>
                <a:cxn ang="0">
                  <a:pos x="13" y="0"/>
                </a:cxn>
              </a:cxnLst>
              <a:rect l="0" t="0" r="r" b="b"/>
              <a:pathLst>
                <a:path w="13" h="19">
                  <a:moveTo>
                    <a:pt x="13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7" y="19"/>
                  </a:lnTo>
                  <a:lnTo>
                    <a:pt x="13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" name="Freeform 422"/>
            <p:cNvSpPr>
              <a:spLocks/>
            </p:cNvSpPr>
            <p:nvPr/>
          </p:nvSpPr>
          <p:spPr bwMode="auto">
            <a:xfrm>
              <a:off x="3563" y="2427"/>
              <a:ext cx="90" cy="77"/>
            </a:xfrm>
            <a:custGeom>
              <a:avLst/>
              <a:gdLst/>
              <a:ahLst/>
              <a:cxnLst>
                <a:cxn ang="0">
                  <a:pos x="90" y="77"/>
                </a:cxn>
                <a:cxn ang="0">
                  <a:pos x="45" y="0"/>
                </a:cxn>
                <a:cxn ang="0">
                  <a:pos x="0" y="77"/>
                </a:cxn>
                <a:cxn ang="0">
                  <a:pos x="90" y="77"/>
                </a:cxn>
              </a:cxnLst>
              <a:rect l="0" t="0" r="r" b="b"/>
              <a:pathLst>
                <a:path w="90" h="77">
                  <a:moveTo>
                    <a:pt x="90" y="77"/>
                  </a:moveTo>
                  <a:lnTo>
                    <a:pt x="45" y="0"/>
                  </a:lnTo>
                  <a:lnTo>
                    <a:pt x="0" y="77"/>
                  </a:lnTo>
                  <a:lnTo>
                    <a:pt x="9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" name="Freeform 423"/>
            <p:cNvSpPr>
              <a:spLocks/>
            </p:cNvSpPr>
            <p:nvPr/>
          </p:nvSpPr>
          <p:spPr bwMode="auto">
            <a:xfrm>
              <a:off x="3595" y="2491"/>
              <a:ext cx="19" cy="6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9" y="6"/>
                </a:cxn>
              </a:cxnLst>
              <a:rect l="0" t="0" r="r" b="b"/>
              <a:pathLst>
                <a:path w="19" h="6">
                  <a:moveTo>
                    <a:pt x="19" y="6"/>
                  </a:moveTo>
                  <a:lnTo>
                    <a:pt x="19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2" name="Rectangle 424"/>
            <p:cNvSpPr>
              <a:spLocks noChangeArrowheads="1"/>
            </p:cNvSpPr>
            <p:nvPr/>
          </p:nvSpPr>
          <p:spPr bwMode="auto">
            <a:xfrm>
              <a:off x="3595" y="2497"/>
              <a:ext cx="19" cy="1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3" name="Freeform 425"/>
            <p:cNvSpPr>
              <a:spLocks/>
            </p:cNvSpPr>
            <p:nvPr/>
          </p:nvSpPr>
          <p:spPr bwMode="auto">
            <a:xfrm>
              <a:off x="3595" y="2625"/>
              <a:ext cx="19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6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4" name="Line 426"/>
            <p:cNvSpPr>
              <a:spLocks noChangeShapeType="1"/>
            </p:cNvSpPr>
            <p:nvPr/>
          </p:nvSpPr>
          <p:spPr bwMode="auto">
            <a:xfrm>
              <a:off x="3602" y="2905"/>
              <a:ext cx="1" cy="1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5" name="Freeform 427"/>
            <p:cNvSpPr>
              <a:spLocks/>
            </p:cNvSpPr>
            <p:nvPr/>
          </p:nvSpPr>
          <p:spPr bwMode="auto">
            <a:xfrm>
              <a:off x="3576" y="2982"/>
              <a:ext cx="51" cy="51"/>
            </a:xfrm>
            <a:custGeom>
              <a:avLst/>
              <a:gdLst/>
              <a:ahLst/>
              <a:cxnLst>
                <a:cxn ang="0">
                  <a:pos x="26" y="51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26" y="51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26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6" name="Line 428"/>
            <p:cNvSpPr>
              <a:spLocks noChangeShapeType="1"/>
            </p:cNvSpPr>
            <p:nvPr/>
          </p:nvSpPr>
          <p:spPr bwMode="auto">
            <a:xfrm>
              <a:off x="3602" y="2905"/>
              <a:ext cx="2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7" name="Freeform 429"/>
            <p:cNvSpPr>
              <a:spLocks/>
            </p:cNvSpPr>
            <p:nvPr/>
          </p:nvSpPr>
          <p:spPr bwMode="auto">
            <a:xfrm>
              <a:off x="3755" y="2880"/>
              <a:ext cx="57" cy="51"/>
            </a:xfrm>
            <a:custGeom>
              <a:avLst/>
              <a:gdLst/>
              <a:ahLst/>
              <a:cxnLst>
                <a:cxn ang="0">
                  <a:pos x="57" y="25"/>
                </a:cxn>
                <a:cxn ang="0">
                  <a:pos x="0" y="0"/>
                </a:cxn>
                <a:cxn ang="0">
                  <a:pos x="0" y="51"/>
                </a:cxn>
                <a:cxn ang="0">
                  <a:pos x="57" y="25"/>
                </a:cxn>
              </a:cxnLst>
              <a:rect l="0" t="0" r="r" b="b"/>
              <a:pathLst>
                <a:path w="57" h="51">
                  <a:moveTo>
                    <a:pt x="57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" name="Freeform 430"/>
            <p:cNvSpPr>
              <a:spLocks/>
            </p:cNvSpPr>
            <p:nvPr/>
          </p:nvSpPr>
          <p:spPr bwMode="auto">
            <a:xfrm>
              <a:off x="3404" y="2427"/>
              <a:ext cx="89" cy="77"/>
            </a:xfrm>
            <a:custGeom>
              <a:avLst/>
              <a:gdLst/>
              <a:ahLst/>
              <a:cxnLst>
                <a:cxn ang="0">
                  <a:pos x="89" y="77"/>
                </a:cxn>
                <a:cxn ang="0">
                  <a:pos x="44" y="0"/>
                </a:cxn>
                <a:cxn ang="0">
                  <a:pos x="0" y="77"/>
                </a:cxn>
                <a:cxn ang="0">
                  <a:pos x="89" y="77"/>
                </a:cxn>
              </a:cxnLst>
              <a:rect l="0" t="0" r="r" b="b"/>
              <a:pathLst>
                <a:path w="89" h="77">
                  <a:moveTo>
                    <a:pt x="89" y="77"/>
                  </a:moveTo>
                  <a:lnTo>
                    <a:pt x="44" y="0"/>
                  </a:lnTo>
                  <a:lnTo>
                    <a:pt x="0" y="77"/>
                  </a:lnTo>
                  <a:lnTo>
                    <a:pt x="89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" name="Freeform 431"/>
            <p:cNvSpPr>
              <a:spLocks/>
            </p:cNvSpPr>
            <p:nvPr/>
          </p:nvSpPr>
          <p:spPr bwMode="auto">
            <a:xfrm>
              <a:off x="3442" y="2491"/>
              <a:ext cx="13" cy="6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3" y="6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lnTo>
                    <a:pt x="13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0" name="Rectangle 432"/>
            <p:cNvSpPr>
              <a:spLocks noChangeArrowheads="1"/>
            </p:cNvSpPr>
            <p:nvPr/>
          </p:nvSpPr>
          <p:spPr bwMode="auto">
            <a:xfrm>
              <a:off x="3442" y="2497"/>
              <a:ext cx="13" cy="4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1" name="Freeform 433"/>
            <p:cNvSpPr>
              <a:spLocks/>
            </p:cNvSpPr>
            <p:nvPr/>
          </p:nvSpPr>
          <p:spPr bwMode="auto">
            <a:xfrm>
              <a:off x="3404" y="2956"/>
              <a:ext cx="89" cy="8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44" y="83"/>
                </a:cxn>
                <a:cxn ang="0">
                  <a:pos x="0" y="0"/>
                </a:cxn>
                <a:cxn ang="0">
                  <a:pos x="89" y="0"/>
                </a:cxn>
              </a:cxnLst>
              <a:rect l="0" t="0" r="r" b="b"/>
              <a:pathLst>
                <a:path w="89" h="83">
                  <a:moveTo>
                    <a:pt x="89" y="0"/>
                  </a:moveTo>
                  <a:lnTo>
                    <a:pt x="44" y="83"/>
                  </a:lnTo>
                  <a:lnTo>
                    <a:pt x="0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2" name="Freeform 434"/>
            <p:cNvSpPr>
              <a:spLocks/>
            </p:cNvSpPr>
            <p:nvPr/>
          </p:nvSpPr>
          <p:spPr bwMode="auto">
            <a:xfrm>
              <a:off x="3442" y="2963"/>
              <a:ext cx="13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3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3" name="Line 435"/>
            <p:cNvSpPr>
              <a:spLocks noChangeShapeType="1"/>
            </p:cNvSpPr>
            <p:nvPr/>
          </p:nvSpPr>
          <p:spPr bwMode="auto">
            <a:xfrm>
              <a:off x="1066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4" name="Line 436"/>
            <p:cNvSpPr>
              <a:spLocks noChangeShapeType="1"/>
            </p:cNvSpPr>
            <p:nvPr/>
          </p:nvSpPr>
          <p:spPr bwMode="auto">
            <a:xfrm>
              <a:off x="1194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5" name="Line 437"/>
            <p:cNvSpPr>
              <a:spLocks noChangeShapeType="1"/>
            </p:cNvSpPr>
            <p:nvPr/>
          </p:nvSpPr>
          <p:spPr bwMode="auto">
            <a:xfrm>
              <a:off x="1322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6" name="Line 438"/>
            <p:cNvSpPr>
              <a:spLocks noChangeShapeType="1"/>
            </p:cNvSpPr>
            <p:nvPr/>
          </p:nvSpPr>
          <p:spPr bwMode="auto">
            <a:xfrm>
              <a:off x="1449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" name="Line 439"/>
            <p:cNvSpPr>
              <a:spLocks noChangeShapeType="1"/>
            </p:cNvSpPr>
            <p:nvPr/>
          </p:nvSpPr>
          <p:spPr bwMode="auto">
            <a:xfrm>
              <a:off x="1577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8" name="Line 440"/>
            <p:cNvSpPr>
              <a:spLocks noChangeShapeType="1"/>
            </p:cNvSpPr>
            <p:nvPr/>
          </p:nvSpPr>
          <p:spPr bwMode="auto">
            <a:xfrm>
              <a:off x="1705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9" name="Line 441"/>
            <p:cNvSpPr>
              <a:spLocks noChangeShapeType="1"/>
            </p:cNvSpPr>
            <p:nvPr/>
          </p:nvSpPr>
          <p:spPr bwMode="auto">
            <a:xfrm>
              <a:off x="1833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0" name="Line 442"/>
            <p:cNvSpPr>
              <a:spLocks noChangeShapeType="1"/>
            </p:cNvSpPr>
            <p:nvPr/>
          </p:nvSpPr>
          <p:spPr bwMode="auto">
            <a:xfrm>
              <a:off x="1960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1" name="Line 443"/>
            <p:cNvSpPr>
              <a:spLocks noChangeShapeType="1"/>
            </p:cNvSpPr>
            <p:nvPr/>
          </p:nvSpPr>
          <p:spPr bwMode="auto">
            <a:xfrm>
              <a:off x="2088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2" name="Line 444"/>
            <p:cNvSpPr>
              <a:spLocks noChangeShapeType="1"/>
            </p:cNvSpPr>
            <p:nvPr/>
          </p:nvSpPr>
          <p:spPr bwMode="auto">
            <a:xfrm>
              <a:off x="2216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3" name="Line 445"/>
            <p:cNvSpPr>
              <a:spLocks noChangeShapeType="1"/>
            </p:cNvSpPr>
            <p:nvPr/>
          </p:nvSpPr>
          <p:spPr bwMode="auto">
            <a:xfrm>
              <a:off x="2343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4" name="Line 446"/>
            <p:cNvSpPr>
              <a:spLocks noChangeShapeType="1"/>
            </p:cNvSpPr>
            <p:nvPr/>
          </p:nvSpPr>
          <p:spPr bwMode="auto">
            <a:xfrm>
              <a:off x="2471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5" name="Line 447"/>
            <p:cNvSpPr>
              <a:spLocks noChangeShapeType="1"/>
            </p:cNvSpPr>
            <p:nvPr/>
          </p:nvSpPr>
          <p:spPr bwMode="auto">
            <a:xfrm>
              <a:off x="2599" y="156"/>
              <a:ext cx="8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6" name="Freeform 448"/>
            <p:cNvSpPr>
              <a:spLocks/>
            </p:cNvSpPr>
            <p:nvPr/>
          </p:nvSpPr>
          <p:spPr bwMode="auto">
            <a:xfrm>
              <a:off x="2727" y="156"/>
              <a:ext cx="12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70"/>
                </a:cxn>
              </a:cxnLst>
              <a:rect l="0" t="0" r="r" b="b"/>
              <a:pathLst>
                <a:path w="12" h="70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7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7" name="Line 449"/>
            <p:cNvSpPr>
              <a:spLocks noChangeShapeType="1"/>
            </p:cNvSpPr>
            <p:nvPr/>
          </p:nvSpPr>
          <p:spPr bwMode="auto">
            <a:xfrm>
              <a:off x="2739" y="277"/>
              <a:ext cx="1" cy="7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8" name="Line 450"/>
            <p:cNvSpPr>
              <a:spLocks noChangeShapeType="1"/>
            </p:cNvSpPr>
            <p:nvPr/>
          </p:nvSpPr>
          <p:spPr bwMode="auto">
            <a:xfrm>
              <a:off x="2739" y="405"/>
              <a:ext cx="1" cy="7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9" name="Line 451"/>
            <p:cNvSpPr>
              <a:spLocks noChangeShapeType="1"/>
            </p:cNvSpPr>
            <p:nvPr/>
          </p:nvSpPr>
          <p:spPr bwMode="auto">
            <a:xfrm>
              <a:off x="2739" y="533"/>
              <a:ext cx="1" cy="7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0" name="Freeform 452"/>
            <p:cNvSpPr>
              <a:spLocks/>
            </p:cNvSpPr>
            <p:nvPr/>
          </p:nvSpPr>
          <p:spPr bwMode="auto">
            <a:xfrm>
              <a:off x="2714" y="660"/>
              <a:ext cx="25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0" y="51"/>
                </a:cxn>
              </a:cxnLst>
              <a:rect l="0" t="0" r="r" b="b"/>
              <a:pathLst>
                <a:path w="25" h="51">
                  <a:moveTo>
                    <a:pt x="25" y="0"/>
                  </a:moveTo>
                  <a:lnTo>
                    <a:pt x="25" y="51"/>
                  </a:lnTo>
                  <a:lnTo>
                    <a:pt x="25" y="51"/>
                  </a:lnTo>
                  <a:lnTo>
                    <a:pt x="0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Line 453"/>
            <p:cNvSpPr>
              <a:spLocks noChangeShapeType="1"/>
            </p:cNvSpPr>
            <p:nvPr/>
          </p:nvSpPr>
          <p:spPr bwMode="auto">
            <a:xfrm flipH="1">
              <a:off x="2586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Line 454"/>
            <p:cNvSpPr>
              <a:spLocks noChangeShapeType="1"/>
            </p:cNvSpPr>
            <p:nvPr/>
          </p:nvSpPr>
          <p:spPr bwMode="auto">
            <a:xfrm flipH="1">
              <a:off x="2458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Line 455"/>
            <p:cNvSpPr>
              <a:spLocks noChangeShapeType="1"/>
            </p:cNvSpPr>
            <p:nvPr/>
          </p:nvSpPr>
          <p:spPr bwMode="auto">
            <a:xfrm flipH="1">
              <a:off x="2331" y="711"/>
              <a:ext cx="76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Line 456"/>
            <p:cNvSpPr>
              <a:spLocks noChangeShapeType="1"/>
            </p:cNvSpPr>
            <p:nvPr/>
          </p:nvSpPr>
          <p:spPr bwMode="auto">
            <a:xfrm flipH="1">
              <a:off x="2203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Line 457"/>
            <p:cNvSpPr>
              <a:spLocks noChangeShapeType="1"/>
            </p:cNvSpPr>
            <p:nvPr/>
          </p:nvSpPr>
          <p:spPr bwMode="auto">
            <a:xfrm flipH="1">
              <a:off x="2075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Line 458"/>
            <p:cNvSpPr>
              <a:spLocks noChangeShapeType="1"/>
            </p:cNvSpPr>
            <p:nvPr/>
          </p:nvSpPr>
          <p:spPr bwMode="auto">
            <a:xfrm flipH="1">
              <a:off x="1947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7" name="Line 459"/>
            <p:cNvSpPr>
              <a:spLocks noChangeShapeType="1"/>
            </p:cNvSpPr>
            <p:nvPr/>
          </p:nvSpPr>
          <p:spPr bwMode="auto">
            <a:xfrm flipH="1">
              <a:off x="1820" y="711"/>
              <a:ext cx="76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" name="Line 460"/>
            <p:cNvSpPr>
              <a:spLocks noChangeShapeType="1"/>
            </p:cNvSpPr>
            <p:nvPr/>
          </p:nvSpPr>
          <p:spPr bwMode="auto">
            <a:xfrm flipH="1">
              <a:off x="1692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" name="Line 461"/>
            <p:cNvSpPr>
              <a:spLocks noChangeShapeType="1"/>
            </p:cNvSpPr>
            <p:nvPr/>
          </p:nvSpPr>
          <p:spPr bwMode="auto">
            <a:xfrm flipH="1">
              <a:off x="1564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0" name="Line 462"/>
            <p:cNvSpPr>
              <a:spLocks noChangeShapeType="1"/>
            </p:cNvSpPr>
            <p:nvPr/>
          </p:nvSpPr>
          <p:spPr bwMode="auto">
            <a:xfrm flipH="1">
              <a:off x="1437" y="711"/>
              <a:ext cx="76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1" name="Line 463"/>
            <p:cNvSpPr>
              <a:spLocks noChangeShapeType="1"/>
            </p:cNvSpPr>
            <p:nvPr/>
          </p:nvSpPr>
          <p:spPr bwMode="auto">
            <a:xfrm flipH="1">
              <a:off x="1309" y="711"/>
              <a:ext cx="76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2" name="Line 464"/>
            <p:cNvSpPr>
              <a:spLocks noChangeShapeType="1"/>
            </p:cNvSpPr>
            <p:nvPr/>
          </p:nvSpPr>
          <p:spPr bwMode="auto">
            <a:xfrm flipH="1">
              <a:off x="1181" y="711"/>
              <a:ext cx="77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3" name="Freeform 465"/>
            <p:cNvSpPr>
              <a:spLocks/>
            </p:cNvSpPr>
            <p:nvPr/>
          </p:nvSpPr>
          <p:spPr bwMode="auto">
            <a:xfrm>
              <a:off x="1066" y="692"/>
              <a:ext cx="64" cy="19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0"/>
                </a:cxn>
              </a:cxnLst>
              <a:rect l="0" t="0" r="r" b="b"/>
              <a:pathLst>
                <a:path w="64" h="19">
                  <a:moveTo>
                    <a:pt x="64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4" name="Line 466"/>
            <p:cNvSpPr>
              <a:spLocks noChangeShapeType="1"/>
            </p:cNvSpPr>
            <p:nvPr/>
          </p:nvSpPr>
          <p:spPr bwMode="auto">
            <a:xfrm flipV="1">
              <a:off x="1066" y="564"/>
              <a:ext cx="1" cy="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5" name="Line 467"/>
            <p:cNvSpPr>
              <a:spLocks noChangeShapeType="1"/>
            </p:cNvSpPr>
            <p:nvPr/>
          </p:nvSpPr>
          <p:spPr bwMode="auto">
            <a:xfrm flipV="1">
              <a:off x="1066" y="437"/>
              <a:ext cx="1" cy="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6" name="Line 468"/>
            <p:cNvSpPr>
              <a:spLocks noChangeShapeType="1"/>
            </p:cNvSpPr>
            <p:nvPr/>
          </p:nvSpPr>
          <p:spPr bwMode="auto">
            <a:xfrm flipV="1">
              <a:off x="1066" y="309"/>
              <a:ext cx="1" cy="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7" name="Line 469"/>
            <p:cNvSpPr>
              <a:spLocks noChangeShapeType="1"/>
            </p:cNvSpPr>
            <p:nvPr/>
          </p:nvSpPr>
          <p:spPr bwMode="auto">
            <a:xfrm flipV="1">
              <a:off x="1066" y="182"/>
              <a:ext cx="1" cy="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2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TCI6614 Functional Architecture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197</Words>
  <Application>Microsoft Office PowerPoint</Application>
  <PresentationFormat>On-screen Show (4:3)</PresentationFormat>
  <Paragraphs>155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13_KeyStoneOLT</vt:lpstr>
      <vt:lpstr>ARM CorePac (Coretex-A8)</vt:lpstr>
      <vt:lpstr>TCI6614 Functional Architecture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CorePac Improvements</dc:title>
  <dc:creator>Ran Katzur</dc:creator>
  <cp:lastModifiedBy>Ran Katzur</cp:lastModifiedBy>
  <cp:revision>26</cp:revision>
  <dcterms:created xsi:type="dcterms:W3CDTF">2012-04-24T14:12:42Z</dcterms:created>
  <dcterms:modified xsi:type="dcterms:W3CDTF">2012-04-25T13:08:42Z</dcterms:modified>
</cp:coreProperties>
</file>