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Default Extension="vml" ContentType="application/vnd.openxmlformats-officedocument.vmlDrawing"/>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1"/>
  </p:notesMasterIdLst>
  <p:handoutMasterIdLst>
    <p:handoutMasterId r:id="rId42"/>
  </p:handoutMasterIdLst>
  <p:sldIdLst>
    <p:sldId id="827" r:id="rId7"/>
    <p:sldId id="905" r:id="rId8"/>
    <p:sldId id="976" r:id="rId9"/>
    <p:sldId id="836" r:id="rId10"/>
    <p:sldId id="837" r:id="rId11"/>
    <p:sldId id="838" r:id="rId12"/>
    <p:sldId id="839" r:id="rId13"/>
    <p:sldId id="840" r:id="rId14"/>
    <p:sldId id="841" r:id="rId15"/>
    <p:sldId id="842" r:id="rId16"/>
    <p:sldId id="843" r:id="rId17"/>
    <p:sldId id="844" r:id="rId18"/>
    <p:sldId id="970" r:id="rId19"/>
    <p:sldId id="971" r:id="rId20"/>
    <p:sldId id="975" r:id="rId21"/>
    <p:sldId id="974" r:id="rId22"/>
    <p:sldId id="972" r:id="rId23"/>
    <p:sldId id="973" r:id="rId24"/>
    <p:sldId id="981" r:id="rId25"/>
    <p:sldId id="930" r:id="rId26"/>
    <p:sldId id="959" r:id="rId27"/>
    <p:sldId id="982" r:id="rId28"/>
    <p:sldId id="985" r:id="rId29"/>
    <p:sldId id="936" r:id="rId30"/>
    <p:sldId id="941" r:id="rId31"/>
    <p:sldId id="986" r:id="rId32"/>
    <p:sldId id="987" r:id="rId33"/>
    <p:sldId id="934" r:id="rId34"/>
    <p:sldId id="984" r:id="rId35"/>
    <p:sldId id="951" r:id="rId36"/>
    <p:sldId id="956" r:id="rId37"/>
    <p:sldId id="953" r:id="rId38"/>
    <p:sldId id="948" r:id="rId39"/>
    <p:sldId id="980" r:id="rId40"/>
  </p:sldIdLst>
  <p:sldSz cx="9144000" cy="6858000" type="screen4x3"/>
  <p:notesSz cx="7010400" cy="9296400"/>
  <p:custDataLst>
    <p:tags r:id="rId4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777" autoAdjust="0"/>
    <p:restoredTop sz="95078" autoAdjust="0"/>
  </p:normalViewPr>
  <p:slideViewPr>
    <p:cSldViewPr snapToGrid="0">
      <p:cViewPr varScale="1">
        <p:scale>
          <a:sx n="133" d="100"/>
          <a:sy n="133" d="100"/>
        </p:scale>
        <p:origin x="-984"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6/13/2012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10</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11</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12</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13</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14</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16</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17</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19</a:t>
            </a:fld>
            <a:endParaRPr lang="en-US" smtClean="0">
              <a:solidFill>
                <a:srgbClr val="000000"/>
              </a:solidFill>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20</a:t>
            </a:fld>
            <a:endParaRPr lang="en-US" smtClean="0">
              <a:solidFill>
                <a:srgbClr val="000000"/>
              </a:solidFill>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23</a:t>
            </a:fld>
            <a:endParaRPr lang="en-US"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2</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24</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27</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28</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31</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33</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3</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4</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5</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6</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7</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8</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9</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20" r:id="rId4"/>
    <p:sldLayoutId id="2147486024"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wmf"/><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dirty="0" smtClean="0"/>
              <a:t>Diagnostic Enhancements</a:t>
            </a:r>
          </a:p>
        </p:txBody>
      </p:sp>
      <p:sp>
        <p:nvSpPr>
          <p:cNvPr id="57347" name="Rectangle 5"/>
          <p:cNvSpPr>
            <a:spLocks noGrp="1" noChangeArrowheads="1"/>
          </p:cNvSpPr>
          <p:nvPr>
            <p:ph type="body" sz="half" idx="4294967295"/>
          </p:nvPr>
        </p:nvSpPr>
        <p:spPr>
          <a:xfrm>
            <a:off x="5422107" y="2943225"/>
            <a:ext cx="3586162" cy="3436144"/>
          </a:xfrm>
        </p:spPr>
        <p:txBody>
          <a:bodyPr/>
          <a:lstStyle/>
          <a:p>
            <a:pPr marL="227013" indent="-227013" eaLnBrk="1" hangingPunct="1">
              <a:lnSpc>
                <a:spcPct val="80000"/>
              </a:lnSpc>
              <a:spcBef>
                <a:spcPct val="0"/>
              </a:spcBef>
              <a:spcAft>
                <a:spcPct val="10000"/>
              </a:spcAft>
            </a:pPr>
            <a:r>
              <a:rPr lang="en-US" sz="1600" dirty="0" smtClean="0"/>
              <a:t>Embedded Trace Buffers (ETB) enhance the diagnostic capabilities of the CorePac.</a:t>
            </a:r>
          </a:p>
          <a:p>
            <a:pPr marL="227013" indent="-227013" eaLnBrk="1" hangingPunct="1">
              <a:lnSpc>
                <a:spcPct val="80000"/>
              </a:lnSpc>
              <a:spcBef>
                <a:spcPct val="0"/>
              </a:spcBef>
              <a:spcAft>
                <a:spcPct val="10000"/>
              </a:spcAft>
            </a:pPr>
            <a:r>
              <a:rPr lang="en-US" sz="1600" dirty="0" smtClean="0"/>
              <a:t>CP Monitor enables diagnostic capabilities on data traffic through the TeraNet switch fabric.</a:t>
            </a:r>
          </a:p>
          <a:p>
            <a:pPr marL="227013" indent="-227013">
              <a:lnSpc>
                <a:spcPct val="80000"/>
              </a:lnSpc>
            </a:pPr>
            <a:r>
              <a:rPr lang="en-US" sz="1600" dirty="0" smtClean="0"/>
              <a:t>Automatic statistics collection and exporting (non-intrusive)</a:t>
            </a:r>
          </a:p>
          <a:p>
            <a:pPr marL="227013" indent="-227013">
              <a:lnSpc>
                <a:spcPct val="80000"/>
              </a:lnSpc>
            </a:pPr>
            <a:r>
              <a:rPr lang="en-US" sz="1600" dirty="0" smtClean="0"/>
              <a:t>Monitors </a:t>
            </a:r>
            <a:r>
              <a:rPr lang="en-US" sz="1600" dirty="0" smtClean="0"/>
              <a:t>individual events for better debugging</a:t>
            </a:r>
          </a:p>
          <a:p>
            <a:pPr marL="227013" indent="-227013">
              <a:lnSpc>
                <a:spcPct val="80000"/>
              </a:lnSpc>
            </a:pPr>
            <a:r>
              <a:rPr lang="en-US" sz="1600" dirty="0" smtClean="0"/>
              <a:t>Monitors </a:t>
            </a:r>
            <a:r>
              <a:rPr lang="en-US" sz="1600" dirty="0" smtClean="0"/>
              <a:t>transactions to both memory end point and Memory-Mapped Registers (MMR)</a:t>
            </a:r>
          </a:p>
          <a:p>
            <a:pPr marL="227013" indent="-227013">
              <a:lnSpc>
                <a:spcPct val="80000"/>
              </a:lnSpc>
            </a:pPr>
            <a:r>
              <a:rPr lang="en-US" sz="1600" dirty="0" smtClean="0"/>
              <a:t>Configurable </a:t>
            </a:r>
            <a:r>
              <a:rPr lang="en-US" sz="1600" dirty="0" smtClean="0"/>
              <a:t>monitor-filtering </a:t>
            </a:r>
            <a:r>
              <a:rPr lang="en-US" sz="1600" dirty="0" smtClean="0"/>
              <a:t>capability based on address and transaction type</a:t>
            </a:r>
          </a:p>
        </p:txBody>
      </p:sp>
      <p:sp>
        <p:nvSpPr>
          <p:cNvPr id="57348" name="AutoShape 6"/>
          <p:cNvSpPr>
            <a:spLocks noChangeArrowheads="1"/>
          </p:cNvSpPr>
          <p:nvPr/>
        </p:nvSpPr>
        <p:spPr bwMode="auto">
          <a:xfrm>
            <a:off x="5435601" y="2857500"/>
            <a:ext cx="3601244" cy="3564731"/>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1" name="Group 430"/>
          <p:cNvGrpSpPr/>
          <p:nvPr/>
        </p:nvGrpSpPr>
        <p:grpSpPr>
          <a:xfrm>
            <a:off x="0" y="914400"/>
            <a:ext cx="5354638" cy="5442739"/>
            <a:chOff x="0" y="914400"/>
            <a:chExt cx="5354638" cy="5442739"/>
          </a:xfrm>
        </p:grpSpPr>
        <p:sp>
          <p:nvSpPr>
            <p:cNvPr id="43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1"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3"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4"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6"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5"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6"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8"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9"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0"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1"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2"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3"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5"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6"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488"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0"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8"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9"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0"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1"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2"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3"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4"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5"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6"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7"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1"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6"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9"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0"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1"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4"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6"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7"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0"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4"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4"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5"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7"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8"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9"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0"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3"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7"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8"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0"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1"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2"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3"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4"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8"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9"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0"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1"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2"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3"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4"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5"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6"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7"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8"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9"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0"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1"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2"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3"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4"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5"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6"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8"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9"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0"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1"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2"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3"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4"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5"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0"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1"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2"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3"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4"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5"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6"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7"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8"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9"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1"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2"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3"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4"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5"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8"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9"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0"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1"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9"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0"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1"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2"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5"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8"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1"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2"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3"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4"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5"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6"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7"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8"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9"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0"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2"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3"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5"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0"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1"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5"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6"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7"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8"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2"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3"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4"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5"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6"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7"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8"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0"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2"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4"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7"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8"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0"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1"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2"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3"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4"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5"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6"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8"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9"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0"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1"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3"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8"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9"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0"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3"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4"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6"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6"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3"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4"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5"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6"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7"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2"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9"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2"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3"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4"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5"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6"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8"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3"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6"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7"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8"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9"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0"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1"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grpSp>
        <p:nvGrpSpPr>
          <p:cNvPr id="434" name="Group 433"/>
          <p:cNvGrpSpPr/>
          <p:nvPr/>
        </p:nvGrpSpPr>
        <p:grpSpPr>
          <a:xfrm>
            <a:off x="0" y="914400"/>
            <a:ext cx="5354638" cy="5442739"/>
            <a:chOff x="0" y="914400"/>
            <a:chExt cx="5354638" cy="5442739"/>
          </a:xfrm>
        </p:grpSpPr>
        <p:sp>
          <p:nvSpPr>
            <p:cNvPr id="43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9"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40"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8"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9"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50"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3"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4"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7"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9"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60"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1"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2"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3"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4"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5"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6"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7"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8"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9"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0"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1"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4"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5"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7"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8"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9"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80"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6"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8"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9"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1"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2"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3"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0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4"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5"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6"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7"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8"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9"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0"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1"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8"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9"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2"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4"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7"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8"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9"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0"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1"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9"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0"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1"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4"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0"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1"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2"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3"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4"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7"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8"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9"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2"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5"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7"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8"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9"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0"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6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3"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4"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7"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8"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9"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0"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1"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2"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4"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5"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6"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8"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9"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30"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1"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2"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3"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4"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5"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8"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1"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4"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7"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50"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1"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2"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3"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5"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6"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7"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8"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0"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1"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2"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4"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5"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9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9"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0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1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1"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2"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3"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4"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6"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7"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9"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2"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8"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9"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40"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1"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2"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3"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4"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5"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6"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50"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1"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2"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5"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6"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7"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8"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9"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70"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1"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8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3"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4"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5"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6"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7"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8"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9"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0"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1"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2"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3"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4"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7"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800"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1"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2"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3"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4"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9"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10"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2"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3"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6"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7"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2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58373" name="Rectangle 5"/>
          <p:cNvSpPr>
            <a:spLocks noGrp="1" noChangeArrowheads="1"/>
          </p:cNvSpPr>
          <p:nvPr>
            <p:ph type="body" sz="half" idx="4294967295"/>
          </p:nvPr>
        </p:nvSpPr>
        <p:spPr>
          <a:xfrm>
            <a:off x="5416543" y="3206750"/>
            <a:ext cx="3606013" cy="1638300"/>
          </a:xfrm>
        </p:spPr>
        <p:txBody>
          <a:bodyPr/>
          <a:lstStyle/>
          <a:p>
            <a:pPr marL="227013" indent="-227013" eaLnBrk="1" hangingPunct="1">
              <a:lnSpc>
                <a:spcPct val="80000"/>
              </a:lnSpc>
              <a:spcBef>
                <a:spcPct val="0"/>
              </a:spcBef>
              <a:spcAft>
                <a:spcPct val="10000"/>
              </a:spcAft>
            </a:pPr>
            <a:r>
              <a:rPr lang="en-US" sz="1800" dirty="0" smtClean="0"/>
              <a:t>Provides the capability to expand the device to include hardware acceleration or other auxiliary processors</a:t>
            </a:r>
          </a:p>
          <a:p>
            <a:pPr marL="227013" indent="-227013" eaLnBrk="1" hangingPunct="1">
              <a:lnSpc>
                <a:spcPct val="80000"/>
              </a:lnSpc>
              <a:spcBef>
                <a:spcPct val="0"/>
              </a:spcBef>
              <a:spcAft>
                <a:spcPct val="10000"/>
              </a:spcAft>
            </a:pPr>
            <a:r>
              <a:rPr lang="en-US" sz="1800" dirty="0" smtClean="0"/>
              <a:t>Supports four lanes with up to 12.5 </a:t>
            </a:r>
            <a:r>
              <a:rPr lang="en-US" sz="1800" dirty="0" err="1" smtClean="0"/>
              <a:t>Gbaud</a:t>
            </a:r>
            <a:r>
              <a:rPr lang="en-US" sz="1800" dirty="0" smtClean="0"/>
              <a:t>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425"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7"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9"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30"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1"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2"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457216" y="76200"/>
            <a:ext cx="8229600" cy="762000"/>
          </a:xfrm>
        </p:spPr>
        <p:txBody>
          <a:bodyPr/>
          <a:lstStyle/>
          <a:p>
            <a:pPr eaLnBrk="1" hangingPunct="1"/>
            <a:r>
              <a:rPr lang="en-US" b="0" dirty="0" smtClean="0"/>
              <a:t>Miscellaneous Elements</a:t>
            </a:r>
          </a:p>
        </p:txBody>
      </p:sp>
      <p:sp>
        <p:nvSpPr>
          <p:cNvPr id="59395" name="Rectangle 5"/>
          <p:cNvSpPr>
            <a:spLocks noGrp="1" noChangeArrowheads="1"/>
          </p:cNvSpPr>
          <p:nvPr>
            <p:ph type="body" sz="half" idx="4294967295"/>
          </p:nvPr>
        </p:nvSpPr>
        <p:spPr>
          <a:xfrm>
            <a:off x="5472113" y="3440113"/>
            <a:ext cx="3543301" cy="2789237"/>
          </a:xfrm>
        </p:spPr>
        <p:txBody>
          <a:bodyPr/>
          <a:lstStyle/>
          <a:p>
            <a:pPr marL="227013" indent="-227013" eaLnBrk="1" hangingPunct="1">
              <a:lnSpc>
                <a:spcPct val="80000"/>
              </a:lnSpc>
              <a:spcBef>
                <a:spcPct val="0"/>
              </a:spcBef>
              <a:spcAft>
                <a:spcPct val="10000"/>
              </a:spcAft>
            </a:pPr>
            <a:r>
              <a:rPr lang="en-US" sz="1600" dirty="0" smtClean="0"/>
              <a:t>Boot ROM</a:t>
            </a:r>
          </a:p>
          <a:p>
            <a:pPr marL="227013" indent="-227013" eaLnBrk="1" hangingPunct="1">
              <a:lnSpc>
                <a:spcPct val="80000"/>
              </a:lnSpc>
              <a:spcBef>
                <a:spcPct val="0"/>
              </a:spcBef>
              <a:spcAft>
                <a:spcPct val="10000"/>
              </a:spcAft>
            </a:pPr>
            <a:r>
              <a:rPr lang="en-US" sz="1600" dirty="0" smtClean="0"/>
              <a:t>Semaphore module provides atomic access to shared chip-level resources.</a:t>
            </a:r>
          </a:p>
          <a:p>
            <a:pPr marL="227013" indent="-227013" eaLnBrk="1" hangingPunct="1">
              <a:lnSpc>
                <a:spcPct val="80000"/>
              </a:lnSpc>
              <a:spcBef>
                <a:spcPct val="0"/>
              </a:spcBef>
              <a:spcAft>
                <a:spcPct val="10000"/>
              </a:spcAft>
            </a:pPr>
            <a:r>
              <a:rPr lang="en-US" sz="1600" dirty="0" smtClean="0"/>
              <a:t>Power </a:t>
            </a:r>
            <a:r>
              <a:rPr lang="en-US" sz="1600" dirty="0" smtClean="0"/>
              <a:t>management</a:t>
            </a:r>
            <a:endParaRPr lang="en-US" sz="1600" dirty="0" smtClean="0"/>
          </a:p>
          <a:p>
            <a:pPr marL="227013" indent="-227013" eaLnBrk="1" hangingPunct="1">
              <a:lnSpc>
                <a:spcPct val="80000"/>
              </a:lnSpc>
              <a:spcBef>
                <a:spcPct val="0"/>
              </a:spcBef>
              <a:spcAft>
                <a:spcPct val="10000"/>
              </a:spcAft>
            </a:pPr>
            <a:r>
              <a:rPr lang="en-US" sz="1600" dirty="0" smtClean="0"/>
              <a:t>Three on-chip PLLs:</a:t>
            </a:r>
          </a:p>
          <a:p>
            <a:pPr marL="742950" lvl="1" eaLnBrk="1" hangingPunct="1">
              <a:lnSpc>
                <a:spcPct val="80000"/>
              </a:lnSpc>
              <a:spcBef>
                <a:spcPct val="0"/>
              </a:spcBef>
              <a:spcAft>
                <a:spcPct val="10000"/>
              </a:spcAft>
            </a:pPr>
            <a:r>
              <a:rPr lang="en-US" sz="1600" dirty="0" smtClean="0"/>
              <a:t>PLL1 for </a:t>
            </a:r>
            <a:r>
              <a:rPr lang="en-US" sz="1600" dirty="0" err="1" smtClean="0"/>
              <a:t>CorePacs</a:t>
            </a:r>
            <a:r>
              <a:rPr lang="en-US" sz="1600" dirty="0" smtClean="0"/>
              <a:t> </a:t>
            </a:r>
            <a:r>
              <a:rPr lang="en-US" sz="1600" dirty="0" smtClean="0"/>
              <a:t>(and all modules except DDR3 and PA)</a:t>
            </a:r>
            <a:endParaRPr lang="en-US" sz="1600" dirty="0" smtClean="0"/>
          </a:p>
          <a:p>
            <a:pPr marL="742950" lvl="1" eaLnBrk="1" hangingPunct="1">
              <a:lnSpc>
                <a:spcPct val="80000"/>
              </a:lnSpc>
              <a:spcBef>
                <a:spcPct val="0"/>
              </a:spcBef>
              <a:spcAft>
                <a:spcPct val="10000"/>
              </a:spcAft>
            </a:pPr>
            <a:r>
              <a:rPr lang="en-US" sz="1600" dirty="0" smtClean="0"/>
              <a:t>PLL2 for DDR3</a:t>
            </a:r>
          </a:p>
          <a:p>
            <a:pPr marL="742950" lvl="1" eaLnBrk="1" hangingPunct="1">
              <a:lnSpc>
                <a:spcPct val="80000"/>
              </a:lnSpc>
              <a:spcBef>
                <a:spcPct val="0"/>
              </a:spcBef>
              <a:spcAft>
                <a:spcPct val="10000"/>
              </a:spcAft>
            </a:pPr>
            <a:r>
              <a:rPr lang="en-US" sz="1600" dirty="0" smtClean="0"/>
              <a:t>PLL3 for Packet Acceleration</a:t>
            </a:r>
          </a:p>
          <a:p>
            <a:pPr marL="227013" indent="-227013" eaLnBrk="1" hangingPunct="1">
              <a:lnSpc>
                <a:spcPct val="80000"/>
              </a:lnSpc>
              <a:spcBef>
                <a:spcPct val="0"/>
              </a:spcBef>
              <a:spcAft>
                <a:spcPct val="10000"/>
              </a:spcAft>
            </a:pPr>
            <a:r>
              <a:rPr lang="en-US" sz="1600" dirty="0" smtClean="0"/>
              <a:t>Three EDMA controllers</a:t>
            </a:r>
          </a:p>
          <a:p>
            <a:pPr marL="227013" indent="-227013" eaLnBrk="1" hangingPunct="1">
              <a:lnSpc>
                <a:spcPct val="80000"/>
              </a:lnSpc>
              <a:spcBef>
                <a:spcPct val="0"/>
              </a:spcBef>
              <a:spcAft>
                <a:spcPct val="10000"/>
              </a:spcAft>
            </a:pPr>
            <a:r>
              <a:rPr lang="en-US" sz="1600" dirty="0" smtClean="0"/>
              <a:t>Eight 64-bit timers</a:t>
            </a:r>
          </a:p>
          <a:p>
            <a:pPr marL="227013" indent="-227013" eaLnBrk="1" hangingPunct="1">
              <a:lnSpc>
                <a:spcPct val="80000"/>
              </a:lnSpc>
              <a:spcBef>
                <a:spcPct val="0"/>
              </a:spcBef>
              <a:spcAft>
                <a:spcPct val="10000"/>
              </a:spcAft>
            </a:pPr>
            <a:r>
              <a:rPr lang="en-US" sz="1600" dirty="0" smtClean="0"/>
              <a:t>Inter-Processor Communication (IPC) </a:t>
            </a:r>
            <a:r>
              <a:rPr lang="en-US" sz="1600" dirty="0" smtClean="0"/>
              <a:t>registers</a:t>
            </a:r>
            <a:endParaRPr lang="en-US" sz="1600" dirty="0" smtClean="0"/>
          </a:p>
        </p:txBody>
      </p:sp>
      <p:sp>
        <p:nvSpPr>
          <p:cNvPr id="59396" name="AutoShape 6"/>
          <p:cNvSpPr>
            <a:spLocks noChangeArrowheads="1"/>
          </p:cNvSpPr>
          <p:nvPr/>
        </p:nvSpPr>
        <p:spPr bwMode="auto">
          <a:xfrm>
            <a:off x="5451475" y="3406775"/>
            <a:ext cx="3585369" cy="28511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24"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5"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App-Specific: Wireless Applications</a:t>
            </a:r>
          </a:p>
        </p:txBody>
      </p:sp>
      <p:sp>
        <p:nvSpPr>
          <p:cNvPr id="103436" name="AutoShape 6"/>
          <p:cNvSpPr>
            <a:spLocks noChangeArrowheads="1"/>
          </p:cNvSpPr>
          <p:nvPr/>
        </p:nvSpPr>
        <p:spPr bwMode="auto">
          <a:xfrm>
            <a:off x="5414963" y="3954463"/>
            <a:ext cx="3621881" cy="249634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Wireless Applications</a:t>
            </a:r>
            <a:endParaRPr lang="en-US" sz="1800" dirty="0">
              <a:solidFill>
                <a:srgbClr val="000000"/>
              </a:solidFill>
              <a:latin typeface="Calibri" pitchFamily="34" charset="0"/>
            </a:endParaRPr>
          </a:p>
        </p:txBody>
      </p:sp>
      <p:sp>
        <p:nvSpPr>
          <p:cNvPr id="103439" name="Rectangle 5"/>
          <p:cNvSpPr txBox="1">
            <a:spLocks noChangeArrowheads="1"/>
          </p:cNvSpPr>
          <p:nvPr/>
        </p:nvSpPr>
        <p:spPr bwMode="auto">
          <a:xfrm>
            <a:off x="5414963" y="4004470"/>
            <a:ext cx="3614737" cy="2467767"/>
          </a:xfrm>
          <a:prstGeom prst="rect">
            <a:avLst/>
          </a:prstGeom>
          <a:noFill/>
          <a:ln w="9525">
            <a:noFill/>
            <a:miter lim="800000"/>
            <a:headEnd/>
            <a:tailEnd/>
          </a:ln>
        </p:spPr>
        <p:txBody>
          <a:bodyPr/>
          <a:lstStyle/>
          <a:p>
            <a:pPr marL="228600" indent="-228600" algn="l">
              <a:lnSpc>
                <a:spcPct val="85000"/>
              </a:lnSpc>
              <a:spcBef>
                <a:spcPct val="20000"/>
              </a:spcBef>
              <a:buFontTx/>
              <a:buChar char="•"/>
            </a:pPr>
            <a:r>
              <a:rPr lang="en-US" sz="1600" dirty="0">
                <a:solidFill>
                  <a:srgbClr val="000000"/>
                </a:solidFill>
                <a:latin typeface="Calibri" pitchFamily="34" charset="0"/>
              </a:rPr>
              <a:t>Wireless-specific </a:t>
            </a:r>
            <a:r>
              <a:rPr lang="en-US" sz="1600" dirty="0" smtClean="0">
                <a:solidFill>
                  <a:srgbClr val="000000"/>
                </a:solidFill>
                <a:latin typeface="Calibri" pitchFamily="34" charset="0"/>
              </a:rPr>
              <a:t>c</a:t>
            </a:r>
            <a:r>
              <a:rPr lang="en-US" sz="1600" dirty="0" smtClean="0">
                <a:solidFill>
                  <a:srgbClr val="000000"/>
                </a:solidFill>
                <a:latin typeface="Calibri" pitchFamily="34" charset="0"/>
              </a:rPr>
              <a:t>oprocessors</a:t>
            </a:r>
            <a:r>
              <a:rPr lang="en-US" sz="1600" dirty="0" smtClean="0">
                <a:solidFill>
                  <a:srgbClr val="000000"/>
                </a:solidFill>
                <a:latin typeface="Calibri" pitchFamily="34" charset="0"/>
              </a:rPr>
              <a:t>:</a:t>
            </a:r>
          </a:p>
          <a:p>
            <a:pPr marL="228600" indent="-228600" algn="l">
              <a:lnSpc>
                <a:spcPct val="85000"/>
              </a:lnSpc>
              <a:spcBef>
                <a:spcPct val="20000"/>
              </a:spcBef>
            </a:pPr>
            <a:endParaRPr lang="en-US" sz="400" dirty="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2x FFT Coprocessor (FFTC)</a:t>
            </a:r>
          </a:p>
          <a:p>
            <a:pPr marL="742950" lvl="1" indent="-285750" algn="l">
              <a:lnSpc>
                <a:spcPct val="80000"/>
              </a:lnSpc>
              <a:spcAft>
                <a:spcPct val="10000"/>
              </a:spcAft>
              <a:buFont typeface="Arial" pitchFamily="34" charset="0"/>
              <a:buChar char="–"/>
            </a:pPr>
            <a:r>
              <a:rPr lang="en-US" sz="1600" dirty="0" smtClean="0">
                <a:latin typeface="+mn-lt"/>
              </a:rPr>
              <a:t>Turbo Decoder/Encoder Coprocessor (TCP3D/3E)</a:t>
            </a:r>
          </a:p>
          <a:p>
            <a:pPr marL="742950" lvl="1" indent="-285750" algn="l">
              <a:lnSpc>
                <a:spcPct val="80000"/>
              </a:lnSpc>
              <a:spcAft>
                <a:spcPct val="10000"/>
              </a:spcAft>
              <a:buFont typeface="Arial" pitchFamily="34" charset="0"/>
              <a:buChar char="–"/>
            </a:pPr>
            <a:r>
              <a:rPr lang="en-US" sz="1600" dirty="0" smtClean="0">
                <a:latin typeface="+mn-lt"/>
              </a:rPr>
              <a:t>4x </a:t>
            </a:r>
            <a:r>
              <a:rPr lang="en-US" sz="1600" dirty="0" err="1" smtClean="0">
                <a:latin typeface="+mn-lt"/>
              </a:rPr>
              <a:t>Viterbi</a:t>
            </a:r>
            <a:r>
              <a:rPr lang="en-US" sz="1600" dirty="0" smtClean="0">
                <a:latin typeface="+mn-lt"/>
              </a:rPr>
              <a:t> Coprocessor (VCP2)</a:t>
            </a:r>
          </a:p>
          <a:p>
            <a:pPr marL="742950" lvl="1" indent="-285750" algn="l">
              <a:lnSpc>
                <a:spcPct val="80000"/>
              </a:lnSpc>
              <a:spcAft>
                <a:spcPct val="10000"/>
              </a:spcAft>
              <a:buFont typeface="Arial" pitchFamily="34" charset="0"/>
              <a:buChar char="–"/>
            </a:pPr>
            <a:r>
              <a:rPr lang="en-US" sz="1600" dirty="0" smtClean="0">
                <a:latin typeface="+mn-lt"/>
              </a:rPr>
              <a:t>Bit-rate Coprocessor (BCP)</a:t>
            </a:r>
          </a:p>
          <a:p>
            <a:pPr marL="742950" lvl="1" indent="-285750" algn="l">
              <a:lnSpc>
                <a:spcPct val="80000"/>
              </a:lnSpc>
              <a:spcAft>
                <a:spcPct val="10000"/>
              </a:spcAft>
              <a:buFont typeface="Arial" pitchFamily="34" charset="0"/>
              <a:buChar char="–"/>
            </a:pPr>
            <a:r>
              <a:rPr lang="en-US" sz="1600" dirty="0" smtClean="0">
                <a:latin typeface="+mn-lt"/>
              </a:rPr>
              <a:t>2x R</a:t>
            </a:r>
            <a:r>
              <a:rPr lang="en-US" sz="1500" dirty="0" smtClean="0">
                <a:latin typeface="+mn-lt"/>
              </a:rPr>
              <a:t>ake </a:t>
            </a:r>
            <a:r>
              <a:rPr lang="en-US" sz="1600" dirty="0" smtClean="0">
                <a:latin typeface="+mn-lt"/>
              </a:rPr>
              <a:t>S</a:t>
            </a:r>
            <a:r>
              <a:rPr lang="en-US" sz="1500" dirty="0" smtClean="0">
                <a:latin typeface="+mn-lt"/>
              </a:rPr>
              <a:t>earch </a:t>
            </a:r>
            <a:r>
              <a:rPr lang="en-US" sz="1600" dirty="0" smtClean="0">
                <a:latin typeface="+mn-lt"/>
              </a:rPr>
              <a:t>A</a:t>
            </a:r>
            <a:r>
              <a:rPr lang="en-US" sz="1500" dirty="0" smtClean="0">
                <a:latin typeface="+mn-lt"/>
              </a:rPr>
              <a:t>ccelerator </a:t>
            </a:r>
            <a:r>
              <a:rPr lang="en-US" sz="1600" dirty="0" smtClean="0">
                <a:latin typeface="+mn-lt"/>
              </a:rPr>
              <a:t>(RSA)</a:t>
            </a:r>
          </a:p>
          <a:p>
            <a:pPr marL="228600" indent="-228600" algn="l">
              <a:lnSpc>
                <a:spcPct val="85000"/>
              </a:lnSpc>
              <a:spcBef>
                <a:spcPct val="20000"/>
              </a:spcBef>
              <a:buFontTx/>
              <a:buChar char="•"/>
            </a:pPr>
            <a:r>
              <a:rPr lang="en-US" sz="1600" dirty="0" smtClean="0">
                <a:solidFill>
                  <a:srgbClr val="000000"/>
                </a:solidFill>
                <a:latin typeface="Calibri" pitchFamily="34" charset="0"/>
              </a:rPr>
              <a:t>Wireless-specific </a:t>
            </a:r>
            <a:r>
              <a:rPr lang="en-US" sz="1600" dirty="0" smtClean="0">
                <a:solidFill>
                  <a:srgbClr val="000000"/>
                </a:solidFill>
                <a:latin typeface="Calibri" pitchFamily="34" charset="0"/>
              </a:rPr>
              <a:t>i</a:t>
            </a:r>
            <a:r>
              <a:rPr lang="en-US" sz="1600" dirty="0" smtClean="0">
                <a:solidFill>
                  <a:srgbClr val="000000"/>
                </a:solidFill>
                <a:latin typeface="Calibri" pitchFamily="34" charset="0"/>
              </a:rPr>
              <a:t>nterface:</a:t>
            </a:r>
            <a:endParaRPr lang="en-US" sz="1600" dirty="0" smtClean="0">
              <a:solidFill>
                <a:srgbClr val="000000"/>
              </a:solidFill>
              <a:latin typeface="Calibri" pitchFamily="34" charset="0"/>
            </a:endParaRPr>
          </a:p>
          <a:p>
            <a:pPr marL="228600" indent="-228600" algn="l">
              <a:lnSpc>
                <a:spcPct val="85000"/>
              </a:lnSpc>
              <a:spcBef>
                <a:spcPct val="20000"/>
              </a:spcBef>
            </a:pPr>
            <a:endParaRPr lang="en-US" sz="400" dirty="0" smtClean="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6x Antenna Interface 2 (AIF2)</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2263" y="607"/>
                <a:ext cx="166" cy="68"/>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C6670</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923" name="Rectangle 700"/>
              <p:cNvSpPr>
                <a:spLocks noChangeArrowheads="1"/>
              </p:cNvSpPr>
              <p:nvPr/>
            </p:nvSpPr>
            <p:spPr bwMode="auto">
              <a:xfrm>
                <a:off x="1277" y="192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4" name="Rectangle 701"/>
              <p:cNvSpPr>
                <a:spLocks noChangeArrowheads="1"/>
              </p:cNvSpPr>
              <p:nvPr/>
            </p:nvSpPr>
            <p:spPr bwMode="auto">
              <a:xfrm>
                <a:off x="1664" y="1868"/>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925" name="Rectangle 702"/>
              <p:cNvSpPr>
                <a:spLocks noChangeArrowheads="1"/>
              </p:cNvSpPr>
              <p:nvPr/>
            </p:nvSpPr>
            <p:spPr bwMode="auto">
              <a:xfrm>
                <a:off x="1628"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6" name="Rectangle 703"/>
              <p:cNvSpPr>
                <a:spLocks noChangeArrowheads="1"/>
              </p:cNvSpPr>
              <p:nvPr/>
            </p:nvSpPr>
            <p:spPr bwMode="auto">
              <a:xfrm>
                <a:off x="1311" y="2024"/>
                <a:ext cx="617"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1024KB L2 </a:t>
                </a:r>
                <a:r>
                  <a:rPr lang="en-US" sz="700" b="1" dirty="0" smtClean="0">
                    <a:solidFill>
                      <a:srgbClr val="000000"/>
                    </a:solidFill>
                  </a:rPr>
                  <a:t>Cache/RAM</a:t>
                </a:r>
                <a:endParaRPr lang="en-US" sz="1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3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3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3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4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4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4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4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4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4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446"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421496" y="76200"/>
            <a:ext cx="8229600" cy="762000"/>
          </a:xfrm>
        </p:spPr>
        <p:txBody>
          <a:bodyPr/>
          <a:lstStyle/>
          <a:p>
            <a:pPr eaLnBrk="1" hangingPunct="1"/>
            <a:r>
              <a:rPr lang="en-US" sz="4000" b="0" dirty="0" smtClean="0"/>
              <a:t>App-Specific: General Purpose</a:t>
            </a:r>
          </a:p>
        </p:txBody>
      </p:sp>
      <p:sp>
        <p:nvSpPr>
          <p:cNvPr id="104460" name="AutoShape 6"/>
          <p:cNvSpPr>
            <a:spLocks noChangeArrowheads="1"/>
          </p:cNvSpPr>
          <p:nvPr/>
        </p:nvSpPr>
        <p:spPr bwMode="auto">
          <a:xfrm>
            <a:off x="5429251" y="3954463"/>
            <a:ext cx="3607594" cy="2482056"/>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General Purpose Applications</a:t>
            </a:r>
            <a:endParaRPr lang="en-US" sz="1800" dirty="0">
              <a:solidFill>
                <a:srgbClr val="000000"/>
              </a:solidFill>
              <a:latin typeface="Calibri" pitchFamily="34" charset="0"/>
            </a:endParaRPr>
          </a:p>
        </p:txBody>
      </p:sp>
      <p:sp>
        <p:nvSpPr>
          <p:cNvPr id="859" name="Rectangle 5"/>
          <p:cNvSpPr txBox="1">
            <a:spLocks noChangeArrowheads="1"/>
          </p:cNvSpPr>
          <p:nvPr/>
        </p:nvSpPr>
        <p:spPr bwMode="auto">
          <a:xfrm>
            <a:off x="5422106" y="3978275"/>
            <a:ext cx="3721893" cy="2486819"/>
          </a:xfrm>
          <a:prstGeom prst="rect">
            <a:avLst/>
          </a:prstGeom>
          <a:noFill/>
          <a:ln w="9525">
            <a:noFill/>
            <a:miter lim="800000"/>
            <a:headEnd/>
            <a:tailEnd/>
          </a:ln>
        </p:spPr>
        <p:txBody>
          <a:bodyPr/>
          <a:lstStyle/>
          <a:p>
            <a:pPr marL="227013" indent="-227013" algn="l">
              <a:lnSpc>
                <a:spcPct val="80000"/>
              </a:lnSpc>
              <a:spcAft>
                <a:spcPct val="10000"/>
              </a:spcAft>
              <a:defRPr/>
            </a:pPr>
            <a:r>
              <a:rPr lang="en-US" sz="1600" kern="0" dirty="0" smtClean="0">
                <a:solidFill>
                  <a:srgbClr val="000000"/>
                </a:solidFill>
                <a:latin typeface="Calibri"/>
              </a:rPr>
              <a:t>General </a:t>
            </a:r>
            <a:r>
              <a:rPr lang="en-US" sz="1600" kern="0" dirty="0" smtClean="0">
                <a:solidFill>
                  <a:srgbClr val="000000"/>
                </a:solidFill>
                <a:latin typeface="Calibri"/>
              </a:rPr>
              <a:t>p</a:t>
            </a:r>
            <a:r>
              <a:rPr lang="en-US" sz="1600" kern="0" dirty="0" smtClean="0">
                <a:solidFill>
                  <a:srgbClr val="000000"/>
                </a:solidFill>
                <a:latin typeface="Calibri"/>
              </a:rPr>
              <a:t>urpose application </a:t>
            </a:r>
            <a:r>
              <a:rPr lang="en-US" sz="1600" kern="0" dirty="0" smtClean="0">
                <a:solidFill>
                  <a:srgbClr val="000000"/>
                </a:solidFill>
                <a:latin typeface="Calibri"/>
              </a:rPr>
              <a:t>i</a:t>
            </a:r>
            <a:r>
              <a:rPr lang="en-US" sz="1600" kern="0" dirty="0" smtClean="0">
                <a:solidFill>
                  <a:srgbClr val="000000"/>
                </a:solidFill>
                <a:latin typeface="Calibri"/>
              </a:rPr>
              <a:t>nterfaces</a:t>
            </a:r>
            <a:r>
              <a:rPr lang="en-US" sz="1600" kern="0" dirty="0" smtClean="0">
                <a:solidFill>
                  <a:srgbClr val="000000"/>
                </a:solidFill>
                <a:latin typeface="Calibri"/>
              </a:rPr>
              <a:t>:</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2x T</a:t>
            </a:r>
            <a:r>
              <a:rPr lang="en-US" sz="1500" dirty="0" smtClean="0">
                <a:solidFill>
                  <a:srgbClr val="000000"/>
                </a:solidFill>
                <a:latin typeface="Calibri" pitchFamily="34" charset="0"/>
              </a:rPr>
              <a:t>elecommunications </a:t>
            </a:r>
            <a:r>
              <a:rPr lang="en-US" sz="1600" dirty="0" smtClean="0">
                <a:solidFill>
                  <a:srgbClr val="000000"/>
                </a:solidFill>
                <a:latin typeface="Calibri" pitchFamily="34" charset="0"/>
              </a:rPr>
              <a:t>S</a:t>
            </a:r>
            <a:r>
              <a:rPr lang="en-US" sz="1500" dirty="0" smtClean="0">
                <a:solidFill>
                  <a:srgbClr val="000000"/>
                </a:solidFill>
                <a:latin typeface="Calibri" pitchFamily="34" charset="0"/>
              </a:rPr>
              <a:t>erial </a:t>
            </a:r>
            <a:r>
              <a:rPr lang="en-US" sz="1600" dirty="0" smtClean="0">
                <a:solidFill>
                  <a:srgbClr val="000000"/>
                </a:solidFill>
                <a:latin typeface="Calibri" pitchFamily="34" charset="0"/>
              </a:rPr>
              <a:t>P</a:t>
            </a:r>
            <a:r>
              <a:rPr lang="en-US" sz="1500" dirty="0" smtClean="0">
                <a:solidFill>
                  <a:srgbClr val="000000"/>
                </a:solidFill>
                <a:latin typeface="Calibri" pitchFamily="34" charset="0"/>
              </a:rPr>
              <a:t>ort </a:t>
            </a:r>
            <a:r>
              <a:rPr lang="en-US" sz="1600" dirty="0" smtClean="0">
                <a:solidFill>
                  <a:srgbClr val="000000"/>
                </a:solidFill>
                <a:latin typeface="Calibri" pitchFamily="34" charset="0"/>
              </a:rPr>
              <a:t>(TSIP)</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EMIF 16 (EMIF-A) :</a:t>
            </a:r>
          </a:p>
          <a:p>
            <a:pPr marL="742950" lvl="1" indent="-285750" algn="l">
              <a:lnSpc>
                <a:spcPct val="80000"/>
              </a:lnSpc>
              <a:spcAft>
                <a:spcPct val="10000"/>
              </a:spcAft>
              <a:buFont typeface="Arial" pitchFamily="34" charset="0"/>
              <a:buChar char="–"/>
            </a:pPr>
            <a:r>
              <a:rPr lang="en-US" sz="1600" dirty="0" smtClean="0">
                <a:latin typeface="+mn-lt"/>
              </a:rPr>
              <a:t>Connects memory up to 256 MB</a:t>
            </a:r>
          </a:p>
          <a:p>
            <a:pPr marL="742950" lvl="1" indent="-285750" algn="l">
              <a:lnSpc>
                <a:spcPct val="80000"/>
              </a:lnSpc>
              <a:spcAft>
                <a:spcPct val="10000"/>
              </a:spcAft>
              <a:buFont typeface="Arial" pitchFamily="34" charset="0"/>
              <a:buChar char="–"/>
            </a:pPr>
            <a:r>
              <a:rPr lang="en-US" sz="1600" dirty="0" smtClean="0">
                <a:latin typeface="+mn-lt"/>
              </a:rPr>
              <a:t>Three modes:</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Synchronized SRAM</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NOR flash</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946" y="611"/>
                <a:ext cx="347" cy="136"/>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C6671/C6672</a:t>
                </a:r>
                <a:br>
                  <a:rPr lang="en-US" sz="700" dirty="0" smtClean="0">
                    <a:solidFill>
                      <a:srgbClr val="24211D"/>
                    </a:solidFill>
                  </a:rPr>
                </a:br>
                <a:r>
                  <a:rPr lang="en-US" sz="700" dirty="0" smtClean="0">
                    <a:solidFill>
                      <a:srgbClr val="24211D"/>
                    </a:solidFill>
                  </a:rPr>
                  <a:t>C6674/C6678</a:t>
                </a:r>
                <a:endParaRPr lang="en-US" sz="1800"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104523" name="Rectangle 623"/>
            <p:cNvSpPr>
              <a:spLocks noChangeArrowheads="1"/>
            </p:cNvSpPr>
            <p:nvPr/>
          </p:nvSpPr>
          <p:spPr bwMode="auto">
            <a:xfrm>
              <a:off x="1382"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4" name="Rectangle 624"/>
            <p:cNvSpPr>
              <a:spLocks noChangeArrowheads="1"/>
            </p:cNvSpPr>
            <p:nvPr/>
          </p:nvSpPr>
          <p:spPr bwMode="auto">
            <a:xfrm>
              <a:off x="1779" y="1873"/>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104525" name="Rectangle 625"/>
            <p:cNvSpPr>
              <a:spLocks noChangeArrowheads="1"/>
            </p:cNvSpPr>
            <p:nvPr/>
          </p:nvSpPr>
          <p:spPr bwMode="auto">
            <a:xfrm>
              <a:off x="1743" y="193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6" name="Rectangle 626"/>
            <p:cNvSpPr>
              <a:spLocks noChangeArrowheads="1"/>
            </p:cNvSpPr>
            <p:nvPr/>
          </p:nvSpPr>
          <p:spPr bwMode="auto">
            <a:xfrm>
              <a:off x="1433" y="2029"/>
              <a:ext cx="58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512KB L2 </a:t>
              </a:r>
              <a:r>
                <a:rPr lang="en-US" sz="700" b="1" dirty="0" smtClean="0">
                  <a:solidFill>
                    <a:srgbClr val="000000"/>
                  </a:solidFill>
                </a:rPr>
                <a:t>Cache/RAM</a:t>
              </a:r>
              <a:endParaRPr lang="en-US" sz="1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365"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36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367"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368"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36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37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37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372"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373"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374"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9" y="2396613"/>
            <a:ext cx="8808244" cy="1821426"/>
          </a:xfrm>
        </p:spPr>
        <p:txBody>
          <a:bodyPr/>
          <a:lstStyle/>
          <a:p>
            <a:r>
              <a:rPr lang="en-US" b="0" dirty="0" smtClean="0">
                <a:solidFill>
                  <a:srgbClr val="000000"/>
                </a:solidFill>
                <a:latin typeface="Calibri" pitchFamily="34" charset="0"/>
              </a:rPr>
              <a:t>Low-Power Low-Cost</a:t>
            </a:r>
            <a:br>
              <a:rPr lang="en-US" b="0" dirty="0" smtClean="0">
                <a:solidFill>
                  <a:srgbClr val="000000"/>
                </a:solidFill>
                <a:latin typeface="Calibri" pitchFamily="34" charset="0"/>
              </a:rPr>
            </a:br>
            <a:r>
              <a:rPr lang="en-US" b="0" dirty="0" smtClean="0">
                <a:solidFill>
                  <a:srgbClr val="000000"/>
                </a:solidFill>
                <a:latin typeface="Calibri" pitchFamily="34" charset="0"/>
              </a:rPr>
              <a:t> KeyStone C665x Sub-family</a:t>
            </a:r>
            <a:endParaRPr lang="en-US" b="0"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207169" y="57152"/>
            <a:ext cx="8722519"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C6655/57: Device </a:t>
            </a:r>
            <a:r>
              <a:rPr lang="en-US" sz="4400" kern="0" dirty="0">
                <a:solidFill>
                  <a:srgbClr val="000000"/>
                </a:solidFill>
                <a:latin typeface="Calibri" pitchFamily="34" charset="0"/>
              </a:rPr>
              <a:t>Features</a:t>
            </a:r>
            <a:endParaRPr lang="en-US" sz="1600" kern="0" dirty="0">
              <a:solidFill>
                <a:srgbClr val="FF0000"/>
              </a:solidFill>
              <a:latin typeface="Calibri"/>
            </a:endParaRPr>
          </a:p>
        </p:txBody>
      </p:sp>
      <p:sp>
        <p:nvSpPr>
          <p:cNvPr id="87045" name="Rectangle 3"/>
          <p:cNvSpPr>
            <a:spLocks noChangeArrowheads="1"/>
          </p:cNvSpPr>
          <p:nvPr/>
        </p:nvSpPr>
        <p:spPr bwMode="auto">
          <a:xfrm>
            <a:off x="121449" y="1147784"/>
            <a:ext cx="3586162" cy="5301451"/>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C6655: One C66x CorePac DSP Core</a:t>
            </a:r>
            <a:br>
              <a:rPr lang="en-US" altLang="en-US" sz="1000" dirty="0" smtClean="0">
                <a:solidFill>
                  <a:srgbClr val="000000"/>
                </a:solidFill>
              </a:rPr>
            </a:br>
            <a:r>
              <a:rPr lang="en-US" altLang="en-US" sz="1000" dirty="0" smtClean="0">
                <a:solidFill>
                  <a:srgbClr val="000000"/>
                </a:solidFill>
              </a:rPr>
              <a:t>at 1.0 or 1.25 GHz</a:t>
            </a:r>
          </a:p>
          <a:p>
            <a:pPr marL="339725" lvl="1" indent="-107950" algn="l">
              <a:lnSpc>
                <a:spcPct val="85000"/>
              </a:lnSpc>
              <a:spcBef>
                <a:spcPct val="20000"/>
              </a:spcBef>
              <a:buFontTx/>
              <a:buChar char="–"/>
            </a:pPr>
            <a:r>
              <a:rPr lang="en-US" altLang="en-US" sz="1000" dirty="0" smtClean="0">
                <a:solidFill>
                  <a:srgbClr val="000000"/>
                </a:solidFill>
              </a:rPr>
              <a:t>C6657: Two C66x CorePac DSP Cores </a:t>
            </a:r>
            <a:br>
              <a:rPr lang="en-US" altLang="en-US" sz="1000" dirty="0" smtClean="0">
                <a:solidFill>
                  <a:srgbClr val="000000"/>
                </a:solidFill>
              </a:rPr>
            </a:br>
            <a:r>
              <a:rPr lang="en-US" altLang="en-US" sz="1000" dirty="0" smtClean="0">
                <a:solidFill>
                  <a:srgbClr val="000000"/>
                </a:solidFill>
              </a:rPr>
              <a:t> at 0.85, 1.0, or 1.25 GHz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memory per core</a:t>
            </a: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Hardware Coprocessors</a:t>
            </a:r>
            <a:endParaRPr lang="en-US" sz="1000" b="1"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Turbo Coprocessor Decoder (TCP3d)</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2x </a:t>
            </a:r>
            <a:r>
              <a:rPr lang="en-US" altLang="en-US" sz="1000" dirty="0" err="1" smtClean="0">
                <a:solidFill>
                  <a:srgbClr val="000000"/>
                </a:solidFill>
              </a:rPr>
              <a:t>Viterbi</a:t>
            </a:r>
            <a:r>
              <a:rPr lang="en-US" altLang="en-US" sz="1000" dirty="0" smtClean="0">
                <a:solidFill>
                  <a:srgbClr val="000000"/>
                </a:solidFill>
              </a:rPr>
              <a:t> Coprocessors (VCP2)</a:t>
            </a:r>
            <a:endParaRPr lang="en-US" altLang="en-US" sz="1000"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a:solidFill>
                  <a:srgbClr val="000000"/>
                </a:solidFill>
              </a:rPr>
              <a:t>High-speed Hyperlink </a:t>
            </a:r>
            <a:r>
              <a:rPr lang="en-US" sz="1000" dirty="0" smtClean="0">
                <a:solidFill>
                  <a:srgbClr val="000000"/>
                </a:solidFill>
              </a:rPr>
              <a:t>bus</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4x Serial </a:t>
            </a:r>
            <a:r>
              <a:rPr lang="en-US" sz="1000" dirty="0" err="1" smtClean="0">
                <a:solidFill>
                  <a:srgbClr val="000000"/>
                </a:solidFill>
              </a:rPr>
              <a:t>RapidIO</a:t>
            </a:r>
            <a:r>
              <a:rPr lang="en-US" sz="1000" dirty="0" smtClean="0">
                <a:solidFill>
                  <a:srgbClr val="000000"/>
                </a:solidFill>
              </a:rPr>
              <a:t> (SRIO) Rev 2.1</a:t>
            </a: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a:t>
            </a:r>
            <a:r>
              <a:rPr lang="en-US" altLang="en-US" sz="1000" b="1" dirty="0">
                <a:solidFill>
                  <a:srgbClr val="000000"/>
                </a:solidFill>
              </a:rPr>
              <a:t>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1382"/>
          <p:cNvGrpSpPr/>
          <p:nvPr/>
        </p:nvGrpSpPr>
        <p:grpSpPr>
          <a:xfrm>
            <a:off x="3608389" y="1090614"/>
            <a:ext cx="5475288" cy="5568951"/>
            <a:chOff x="3608389" y="1090614"/>
            <a:chExt cx="5475288" cy="5568951"/>
          </a:xfrm>
        </p:grpSpPr>
        <p:grpSp>
          <p:nvGrpSpPr>
            <p:cNvPr id="3" name="Group 619"/>
            <p:cNvGrpSpPr>
              <a:grpSpLocks noChangeAspect="1"/>
            </p:cNvGrpSpPr>
            <p:nvPr/>
          </p:nvGrpSpPr>
          <p:grpSpPr bwMode="auto">
            <a:xfrm>
              <a:off x="3608389" y="1090614"/>
              <a:ext cx="5475288" cy="5568951"/>
              <a:chOff x="2273" y="687"/>
              <a:chExt cx="3449" cy="3508"/>
            </a:xfrm>
          </p:grpSpPr>
          <p:sp>
            <p:nvSpPr>
              <p:cNvPr id="37482"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820"/>
              <p:cNvGrpSpPr>
                <a:grpSpLocks/>
              </p:cNvGrpSpPr>
              <p:nvPr/>
            </p:nvGrpSpPr>
            <p:grpSpPr bwMode="auto">
              <a:xfrm>
                <a:off x="2284" y="698"/>
                <a:ext cx="3427" cy="3497"/>
                <a:chOff x="2284" y="698"/>
                <a:chExt cx="3427" cy="3497"/>
              </a:xfrm>
            </p:grpSpPr>
            <p:sp>
              <p:nvSpPr>
                <p:cNvPr id="37484"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5"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3453" y="2329"/>
                  <a:ext cx="1111"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000000"/>
                      </a:solidFill>
                      <a:cs typeface="Arial" pitchFamily="34" charset="0"/>
                    </a:rPr>
                    <a:t>1 or 2 Cores @ up to 1.25 GHz</a:t>
                  </a:r>
                  <a:endParaRPr lang="en-US" sz="1800" smtClean="0">
                    <a:solidFill>
                      <a:srgbClr val="000000"/>
                    </a:solidFill>
                    <a:cs typeface="Arial" pitchFamily="34" charset="0"/>
                  </a:endParaRPr>
                </a:p>
              </p:txBody>
            </p:sp>
            <p:sp>
              <p:nvSpPr>
                <p:cNvPr id="37487"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2"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VCP2</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5459" y="713"/>
                  <a:ext cx="24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C6655/57</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1MB</a:t>
                  </a:r>
                  <a:endParaRPr lang="en-US" sz="1800" smtClean="0">
                    <a:solidFill>
                      <a:srgbClr val="000000"/>
                    </a:solidFill>
                    <a:cs typeface="Arial" pitchFamily="34" charset="0"/>
                  </a:endParaRPr>
                </a:p>
              </p:txBody>
            </p:sp>
            <p:sp>
              <p:nvSpPr>
                <p:cNvPr id="37500"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MSM</a:t>
                  </a:r>
                  <a:endParaRPr lang="en-US" sz="1800" smtClean="0">
                    <a:solidFill>
                      <a:srgbClr val="000000"/>
                    </a:solidFill>
                    <a:cs typeface="Arial" pitchFamily="34" charset="0"/>
                  </a:endParaRPr>
                </a:p>
              </p:txBody>
            </p:sp>
            <p:sp>
              <p:nvSpPr>
                <p:cNvPr id="37501"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SRAM</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2588" y="852"/>
                  <a:ext cx="422" cy="19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05"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TCP3d</a:t>
                  </a:r>
                  <a:endParaRPr lang="en-US" sz="1800" smtClean="0">
                    <a:solidFill>
                      <a:srgbClr val="000000"/>
                    </a:solidFill>
                    <a:cs typeface="Arial" pitchFamily="34" charset="0"/>
                  </a:endParaRPr>
                </a:p>
              </p:txBody>
            </p:sp>
            <p:sp>
              <p:nvSpPr>
                <p:cNvPr id="37508"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5055" y="1819"/>
                  <a:ext cx="4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Coprocessors</a:t>
                  </a:r>
                  <a:endParaRPr lang="en-US" sz="1800" dirty="0" smtClean="0">
                    <a:solidFill>
                      <a:srgbClr val="000000"/>
                    </a:solidFill>
                    <a:cs typeface="Arial" pitchFamily="34" charset="0"/>
                  </a:endParaRPr>
                </a:p>
              </p:txBody>
            </p:sp>
            <p:sp>
              <p:nvSpPr>
                <p:cNvPr id="37510"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5"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4"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2370" y="2503"/>
                  <a:ext cx="31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24211D"/>
                      </a:solidFill>
                      <a:cs typeface="Arial" pitchFamily="34" charset="0"/>
                    </a:rPr>
                    <a:t>HyperLink</a:t>
                  </a:r>
                  <a:endParaRPr lang="en-US" sz="800" dirty="0" smtClean="0">
                    <a:solidFill>
                      <a:srgbClr val="000000"/>
                    </a:solidFill>
                    <a:cs typeface="Arial" pitchFamily="34" charset="0"/>
                  </a:endParaRPr>
                </a:p>
              </p:txBody>
            </p:sp>
            <p:sp>
              <p:nvSpPr>
                <p:cNvPr id="37616"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3693" y="2489"/>
                  <a:ext cx="33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4462" y="3241"/>
                  <a:ext cx="416" cy="20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3197"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384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2513" y="1737"/>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sp>
            <p:nvSpPr>
              <p:cNvPr id="37828" name="Rectangle 964"/>
              <p:cNvSpPr>
                <a:spLocks noChangeArrowheads="1"/>
              </p:cNvSpPr>
              <p:nvPr/>
            </p:nvSpPr>
            <p:spPr bwMode="auto">
              <a:xfrm>
                <a:off x="3709" y="1427"/>
                <a:ext cx="6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2nd core,  C6657 only</a:t>
                </a:r>
                <a:endParaRPr lang="en-US" sz="1800" dirty="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0950" y="6462711"/>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457200" y="57152"/>
            <a:ext cx="8229600"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C6654: Power Optimized</a:t>
            </a:r>
            <a:endParaRPr lang="en-US" sz="1600" kern="0" dirty="0">
              <a:solidFill>
                <a:srgbClr val="FF0000"/>
              </a:solidFill>
              <a:latin typeface="Calibri"/>
            </a:endParaRPr>
          </a:p>
        </p:txBody>
      </p:sp>
      <p:sp>
        <p:nvSpPr>
          <p:cNvPr id="87045" name="Rectangle 3"/>
          <p:cNvSpPr>
            <a:spLocks noChangeArrowheads="1"/>
          </p:cNvSpPr>
          <p:nvPr/>
        </p:nvSpPr>
        <p:spPr bwMode="auto">
          <a:xfrm>
            <a:off x="92873" y="1147784"/>
            <a:ext cx="3586162" cy="3839513"/>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C6654: One CorePac DSP Core at 850 MHz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 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a:t>
            </a:r>
            <a:r>
              <a:rPr lang="en-US" sz="1000" dirty="0" smtClean="0">
                <a:solidFill>
                  <a:srgbClr val="000000"/>
                </a:solidFill>
              </a:rPr>
              <a:t>memory</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Multicore </a:t>
            </a:r>
            <a:r>
              <a:rPr lang="en-US" sz="1000" b="1" dirty="0">
                <a:solidFill>
                  <a:srgbClr val="000000"/>
                </a:solidFill>
              </a:rPr>
              <a:t>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Trace Buffer </a:t>
            </a:r>
            <a:r>
              <a:rPr lang="en-US" altLang="en-US" sz="1000" b="1" dirty="0">
                <a:solidFill>
                  <a:srgbClr val="000000"/>
                </a:solidFill>
              </a:rPr>
              <a:t>(STB)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314"/>
          <p:cNvGrpSpPr/>
          <p:nvPr/>
        </p:nvGrpSpPr>
        <p:grpSpPr>
          <a:xfrm>
            <a:off x="3608389" y="1090614"/>
            <a:ext cx="5475288" cy="5568951"/>
            <a:chOff x="3608389" y="1090614"/>
            <a:chExt cx="5475288" cy="5568951"/>
          </a:xfrm>
        </p:grpSpPr>
        <p:grpSp>
          <p:nvGrpSpPr>
            <p:cNvPr id="3" name="Group 313"/>
            <p:cNvGrpSpPr/>
            <p:nvPr/>
          </p:nvGrpSpPr>
          <p:grpSpPr>
            <a:xfrm>
              <a:off x="3608389" y="1090614"/>
              <a:ext cx="5475288" cy="5568951"/>
              <a:chOff x="3608389" y="1090614"/>
              <a:chExt cx="5475288" cy="5568951"/>
            </a:xfrm>
          </p:grpSpPr>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312"/>
              <p:cNvGrpSpPr/>
              <p:nvPr/>
            </p:nvGrpSpPr>
            <p:grpSpPr>
              <a:xfrm>
                <a:off x="3633790" y="1108077"/>
                <a:ext cx="5432425" cy="5551488"/>
                <a:chOff x="3633790" y="1108077"/>
                <a:chExt cx="5432425" cy="5551488"/>
              </a:xfrm>
            </p:grpSpPr>
            <p:sp>
              <p:nvSpPr>
                <p:cNvPr id="37484"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717392" y="3697290"/>
                  <a:ext cx="102912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000000"/>
                      </a:solidFill>
                      <a:cs typeface="Arial" pitchFamily="34" charset="0"/>
                    </a:rPr>
                    <a:t>1 Core @ 850 MHz</a:t>
                  </a:r>
                  <a:endParaRPr lang="en-US" sz="1800" dirty="0" smtClean="0">
                    <a:solidFill>
                      <a:srgbClr val="000000"/>
                    </a:solidFill>
                    <a:cs typeface="Arial" pitchFamily="34" charset="0"/>
                  </a:endParaRPr>
                </a:p>
              </p:txBody>
            </p:sp>
            <p:sp>
              <p:nvSpPr>
                <p:cNvPr id="37488"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766181" y="1131890"/>
                  <a:ext cx="26289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C6654</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5634040" y="1217615"/>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4108452" y="1352552"/>
                  <a:ext cx="669925" cy="3048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92215"/>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73552"/>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829177" y="3460752"/>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5727702" y="3179765"/>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5727702" y="3273427"/>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6311902" y="3187702"/>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6311902" y="3281365"/>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5811840" y="3441702"/>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7634"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154867" y="5145090"/>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332667" y="5930902"/>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482447"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482447"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515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964922"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5003022" y="54578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4990322" y="53609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5028422" y="52974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5007785" y="5243515"/>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5012547" y="5172077"/>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5012547" y="51038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4116389" y="2165352"/>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4024314" y="1954214"/>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4184652" y="3044827"/>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4057652" y="3130552"/>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90989" y="2368552"/>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3989389" y="27574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67014"/>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4049714" y="2851152"/>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71752"/>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
        <p:nvSpPr>
          <p:cNvPr id="31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296672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smtClean="0"/>
              <a:t>For more information, refer to the</a:t>
            </a:r>
            <a:br>
              <a:rPr lang="en-US" smtClean="0"/>
            </a:br>
            <a:r>
              <a:rPr lang="en-US" smtClean="0"/>
              <a:t> </a:t>
            </a:r>
            <a:r>
              <a:rPr lang="en-US" smtClean="0">
                <a:hlinkClick r:id="rId4"/>
              </a:rPr>
              <a:t>C66x Getting Started </a:t>
            </a:r>
            <a:r>
              <a:rPr lang="en-US" smtClean="0"/>
              <a:t>page to locate the data manual for your KeyStone device.</a:t>
            </a:r>
          </a:p>
          <a:p>
            <a:r>
              <a:rPr lang="en-US" smtClean="0"/>
              <a:t>View the complete </a:t>
            </a:r>
            <a:r>
              <a:rPr lang="en-US" smtClean="0">
                <a:hlinkClick r:id="rId5"/>
              </a:rPr>
              <a:t>C66x Multicore SOC Online Training for KeyStone Devices</a:t>
            </a:r>
            <a:r>
              <a:rPr lang="en-US" smtClean="0"/>
              <a:t>, including details on the individual modules.</a:t>
            </a:r>
          </a:p>
          <a:p>
            <a:r>
              <a:rPr lang="en-US" smtClean="0"/>
              <a:t>For questions regarding topics covered in this training, visit the support forums at the</a:t>
            </a:r>
            <a:br>
              <a:rPr lang="en-US" smtClean="0"/>
            </a:b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dirty="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100% upward object code compatible </a:t>
            </a:r>
          </a:p>
          <a:p>
            <a:pPr algn="ctr"/>
            <a:endParaRPr lang="en-US" sz="1000" dirty="0">
              <a:solidFill>
                <a:schemeClr val="bg1"/>
              </a:solidFill>
            </a:endParaRPr>
          </a:p>
          <a:p>
            <a:pPr algn="ctr"/>
            <a:r>
              <a:rPr lang="en-US" sz="1000" dirty="0">
                <a:solidFill>
                  <a:schemeClr val="bg1"/>
                </a:solidFill>
              </a:rPr>
              <a:t>4x performance improvement for multiply operation</a:t>
            </a:r>
          </a:p>
          <a:p>
            <a:pPr algn="ctr"/>
            <a:endParaRPr lang="en-US" sz="1000" dirty="0">
              <a:solidFill>
                <a:schemeClr val="bg1"/>
              </a:solidFill>
            </a:endParaRPr>
          </a:p>
          <a:p>
            <a:pPr algn="ctr"/>
            <a:r>
              <a:rPr lang="en-US" sz="1000" dirty="0">
                <a:solidFill>
                  <a:schemeClr val="bg1"/>
                </a:solidFill>
              </a:rPr>
              <a:t>32 16-bit MACs</a:t>
            </a:r>
          </a:p>
          <a:p>
            <a:pPr algn="ctr"/>
            <a:endParaRPr lang="en-US" sz="1000" dirty="0">
              <a:solidFill>
                <a:schemeClr val="bg1"/>
              </a:solidFill>
            </a:endParaRPr>
          </a:p>
          <a:p>
            <a:pPr algn="ctr"/>
            <a:r>
              <a:rPr lang="en-US" sz="1000" dirty="0">
                <a:solidFill>
                  <a:schemeClr val="bg1"/>
                </a:solidFill>
              </a:rPr>
              <a:t>Improved support for complex arithmetic and matrix</a:t>
            </a:r>
            <a:r>
              <a:rPr lang="en-US" sz="1200" dirty="0">
                <a:solidFill>
                  <a:schemeClr val="bg1"/>
                </a:solidFill>
              </a:rPr>
              <a:t> </a:t>
            </a:r>
            <a:r>
              <a:rPr lang="en-US" sz="1000" dirty="0">
                <a:solidFill>
                  <a:schemeClr val="bg1"/>
                </a:solidFill>
              </a:rPr>
              <a:t>computation</a:t>
            </a: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Native instructions for IEEE 754, SP&amp;DP</a:t>
            </a:r>
          </a:p>
          <a:p>
            <a:pPr algn="ctr"/>
            <a:endParaRPr lang="en-US" sz="900" dirty="0">
              <a:solidFill>
                <a:schemeClr val="bg1"/>
              </a:solidFill>
            </a:endParaRPr>
          </a:p>
          <a:p>
            <a:pPr algn="ctr"/>
            <a:r>
              <a:rPr lang="en-US" sz="900" dirty="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2x registers</a:t>
            </a: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dirty="0">
                <a:solidFill>
                  <a:schemeClr val="bg1"/>
                </a:solidFill>
              </a:rPr>
              <a:t>100% upward object code compatible with C64x, C64x+, C67x and c67x+</a:t>
            </a:r>
          </a:p>
          <a:p>
            <a:pPr algn="ctr"/>
            <a:endParaRPr lang="en-US" sz="1000" dirty="0">
              <a:solidFill>
                <a:schemeClr val="bg1"/>
              </a:solidFill>
            </a:endParaRPr>
          </a:p>
          <a:p>
            <a:pPr algn="ctr"/>
            <a:r>
              <a:rPr lang="en-US" sz="1000" dirty="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Advanced fixed-point instructions</a:t>
            </a:r>
          </a:p>
          <a:p>
            <a:pPr algn="ctr"/>
            <a:endParaRPr lang="en-US" sz="900" dirty="0">
              <a:solidFill>
                <a:schemeClr val="bg1"/>
              </a:solidFill>
            </a:endParaRPr>
          </a:p>
          <a:p>
            <a:pPr algn="ctr"/>
            <a:r>
              <a:rPr lang="en-US" sz="900" dirty="0">
                <a:solidFill>
                  <a:schemeClr val="bg1"/>
                </a:solidFill>
              </a:rPr>
              <a:t>Four 16-bit or eight 8-bit MACs</a:t>
            </a:r>
          </a:p>
          <a:p>
            <a:pPr algn="ctr"/>
            <a:endParaRPr lang="en-US" sz="900" dirty="0">
              <a:solidFill>
                <a:schemeClr val="bg1"/>
              </a:solidFill>
            </a:endParaRPr>
          </a:p>
          <a:p>
            <a:pPr algn="ctr"/>
            <a:r>
              <a:rPr lang="en-US" sz="900" dirty="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SPLOOP and 16-bit instructions for smaller code size</a:t>
            </a:r>
          </a:p>
          <a:p>
            <a:pPr algn="ctr"/>
            <a:endParaRPr lang="en-US" sz="900" dirty="0">
              <a:solidFill>
                <a:schemeClr val="bg1"/>
              </a:solidFill>
            </a:endParaRPr>
          </a:p>
          <a:p>
            <a:pPr algn="ctr"/>
            <a:r>
              <a:rPr lang="en-US" sz="900" dirty="0">
                <a:solidFill>
                  <a:schemeClr val="bg1"/>
                </a:solidFill>
              </a:rPr>
              <a:t>Flexible level one memory architecture</a:t>
            </a:r>
          </a:p>
          <a:p>
            <a:pPr algn="ctr"/>
            <a:endParaRPr lang="en-US" sz="900" dirty="0">
              <a:solidFill>
                <a:schemeClr val="bg1"/>
              </a:solidFill>
            </a:endParaRPr>
          </a:p>
          <a:p>
            <a:pPr algn="ctr"/>
            <a:r>
              <a:rPr lang="en-US" sz="900" dirty="0" err="1">
                <a:solidFill>
                  <a:schemeClr val="bg1"/>
                </a:solidFill>
              </a:rPr>
              <a:t>iDMA</a:t>
            </a:r>
            <a:r>
              <a:rPr lang="en-US" sz="900">
                <a:solidFill>
                  <a:schemeClr val="bg1"/>
                </a:solidFill>
              </a:rPr>
              <a:t>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2999" y="1447799"/>
            <a:ext cx="7108031" cy="4710239"/>
          </a:xfrm>
        </p:spPr>
        <p:txBody>
          <a:bodyPr rtlCol="0">
            <a:noAutofit/>
          </a:bodyPr>
          <a:lstStyle/>
          <a:p>
            <a:pPr marL="342900" indent="-342900" algn="l" eaLnBrk="1" fontAlgn="auto" hangingPunct="1">
              <a:spcAft>
                <a:spcPts val="0"/>
              </a:spcAft>
              <a:defRPr/>
            </a:pPr>
            <a:r>
              <a:rPr lang="en-US" sz="1800" dirty="0" smtClean="0">
                <a:solidFill>
                  <a:schemeClr val="tx1"/>
                </a:solidFill>
              </a:rPr>
              <a:t>Memory subsystem provides:</a:t>
            </a:r>
            <a:endParaRPr lang="en-US" sz="1800" dirty="0" smtClean="0">
              <a:solidFill>
                <a:schemeClr val="tx1"/>
              </a:solidFill>
            </a:endParaRPr>
          </a:p>
          <a:p>
            <a:pPr marL="342900" indent="-342900" algn="l" eaLnBrk="1" fontAlgn="auto" hangingPunct="1">
              <a:spcAft>
                <a:spcPts val="0"/>
              </a:spcAft>
              <a:buFont typeface="Arial" pitchFamily="34" charset="0"/>
              <a:buChar char="•"/>
              <a:defRPr/>
            </a:pPr>
            <a:r>
              <a:rPr lang="en-US" sz="1800" dirty="0" smtClean="0">
                <a:solidFill>
                  <a:schemeClr val="tx1"/>
                </a:solidFill>
              </a:rPr>
              <a:t>Address extension/translation</a:t>
            </a:r>
          </a:p>
          <a:p>
            <a:pPr marL="342900" indent="-342900" algn="l" eaLnBrk="1" fontAlgn="auto" hangingPunct="1">
              <a:spcAft>
                <a:spcPts val="0"/>
              </a:spcAft>
              <a:buFont typeface="Arial" pitchFamily="34" charset="0"/>
              <a:buChar char="•"/>
              <a:defRPr/>
            </a:pPr>
            <a:r>
              <a:rPr lang="en-US" sz="1800" dirty="0" smtClean="0">
                <a:solidFill>
                  <a:schemeClr val="tx1"/>
                </a:solidFill>
              </a:rPr>
              <a:t>Memory protection for addresses outside C66x</a:t>
            </a:r>
          </a:p>
          <a:p>
            <a:pPr marL="342900" indent="-342900" algn="l" eaLnBrk="1" fontAlgn="auto" hangingPunct="1">
              <a:spcAft>
                <a:spcPts val="0"/>
              </a:spcAft>
              <a:buFont typeface="Arial" pitchFamily="34" charset="0"/>
              <a:buChar char="•"/>
              <a:defRPr/>
            </a:pPr>
            <a:r>
              <a:rPr lang="en-US" sz="1800" dirty="0" smtClean="0">
                <a:solidFill>
                  <a:schemeClr val="tx1"/>
                </a:solidFill>
              </a:rPr>
              <a:t>Shared memory access path</a:t>
            </a:r>
          </a:p>
          <a:p>
            <a:pPr marL="342900" indent="-342900" algn="l" eaLnBrk="1" fontAlgn="auto" hangingPunct="1">
              <a:spcAft>
                <a:spcPts val="0"/>
              </a:spcAft>
              <a:buFont typeface="Arial" pitchFamily="34" charset="0"/>
              <a:buChar char="•"/>
              <a:defRPr/>
            </a:pPr>
            <a:r>
              <a:rPr lang="en-US" sz="1800" dirty="0" smtClean="0">
                <a:solidFill>
                  <a:schemeClr val="tx1"/>
                </a:solidFill>
              </a:rPr>
              <a:t>Cache and </a:t>
            </a:r>
            <a:r>
              <a:rPr lang="en-US" sz="1800" dirty="0" smtClean="0">
                <a:solidFill>
                  <a:schemeClr val="tx1"/>
                </a:solidFill>
              </a:rPr>
              <a:t>pre-fetch </a:t>
            </a:r>
            <a:r>
              <a:rPr lang="en-US" sz="1800" dirty="0" smtClean="0">
                <a:solidFill>
                  <a:schemeClr val="tx1"/>
                </a:solidFill>
              </a:rPr>
              <a:t>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Two Register </a:t>
            </a:r>
            <a:r>
              <a:rPr lang="en-US" sz="1800" dirty="0" smtClean="0">
                <a:solidFill>
                  <a:schemeClr val="tx1"/>
                </a:solidFill>
              </a:rPr>
              <a:t>Sets:</a:t>
            </a:r>
          </a:p>
          <a:p>
            <a:pPr marL="342900" indent="-342900" algn="l" eaLnBrk="1" fontAlgn="auto" hangingPunct="1">
              <a:spcAft>
                <a:spcPts val="0"/>
              </a:spcAft>
              <a:buFont typeface="Arial" pitchFamily="34" charset="0"/>
              <a:buChar char="•"/>
              <a:defRPr/>
            </a:pPr>
            <a:r>
              <a:rPr lang="en-US" sz="1800" dirty="0" smtClean="0">
                <a:solidFill>
                  <a:schemeClr val="tx1"/>
                </a:solidFill>
              </a:rPr>
              <a:t>MPAX </a:t>
            </a:r>
            <a:r>
              <a:rPr lang="en-US" sz="1800" dirty="0" smtClean="0">
                <a:solidFill>
                  <a:schemeClr val="tx1"/>
                </a:solidFill>
              </a:rPr>
              <a:t>registers – Memory Protection and Extension Registers (16)</a:t>
            </a:r>
          </a:p>
          <a:p>
            <a:pPr marL="342900" indent="-342900" algn="l" eaLnBrk="1" fontAlgn="auto" hangingPunct="1">
              <a:spcAft>
                <a:spcPts val="0"/>
              </a:spcAft>
              <a:buFont typeface="Arial" pitchFamily="34" charset="0"/>
              <a:buChar char="•"/>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Each </a:t>
            </a:r>
            <a:r>
              <a:rPr lang="en-US" sz="1800" dirty="0" smtClean="0">
                <a:solidFill>
                  <a:schemeClr val="tx1"/>
                </a:solidFill>
              </a:rPr>
              <a:t>CorePac </a:t>
            </a:r>
            <a:r>
              <a:rPr lang="en-US" sz="1800" dirty="0" smtClean="0">
                <a:solidFill>
                  <a:schemeClr val="tx1"/>
                </a:solidFill>
              </a:rPr>
              <a:t>has its own set of MPAX and MAR </a:t>
            </a:r>
            <a:r>
              <a:rPr lang="en-US" sz="1800" dirty="0" smtClean="0">
                <a:solidFill>
                  <a:schemeClr val="tx1"/>
                </a:solidFill>
              </a:rPr>
              <a:t>registers!</a:t>
            </a: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35731" y="0"/>
            <a:ext cx="8865394" cy="838200"/>
          </a:xfrm>
        </p:spPr>
        <p:txBody>
          <a:bodyPr/>
          <a:lstStyle/>
          <a:p>
            <a:pPr eaLnBrk="1" hangingPunct="1"/>
            <a:r>
              <a:rPr lang="en-US" sz="3600" b="0" dirty="0" smtClean="0"/>
              <a:t>Multicore Navigator </a:t>
            </a:r>
            <a:r>
              <a:rPr lang="en-US" sz="3600" b="0" dirty="0" smtClean="0"/>
              <a:t>- </a:t>
            </a:r>
            <a:r>
              <a:rPr lang="sv-SE" sz="3600" b="0" dirty="0" smtClean="0"/>
              <a:t>Additional </a:t>
            </a:r>
            <a:r>
              <a:rPr lang="sv-SE" sz="3600" b="0" dirty="0" smtClean="0"/>
              <a:t>Information</a:t>
            </a:r>
            <a:endParaRPr lang="en-US" sz="3600" b="0" dirty="0" smtClean="0"/>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84994"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a:t>
            </a:r>
            <a:r>
              <a:rPr lang="sv-SE" sz="3600" b="0" dirty="0" smtClean="0"/>
              <a:t>Logical)</a:t>
            </a:r>
            <a:br>
              <a:rPr lang="sv-SE" sz="3600" b="0" dirty="0" smtClean="0"/>
            </a:br>
            <a:r>
              <a:rPr lang="sv-SE" sz="3600" b="0" dirty="0" smtClean="0"/>
              <a:t>Additional </a:t>
            </a:r>
            <a:r>
              <a:rPr lang="sv-SE" sz="3600" b="0" dirty="0" smtClean="0"/>
              <a:t>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3"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6"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7"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0"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1"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2"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3"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14"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1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16"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7"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8"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9"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0"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1"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22"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3"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24"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5"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6"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latin typeface="+mj-lt"/>
                <a:cs typeface="Arial" pitchFamily="34" charset="0"/>
              </a:rPr>
              <a:t>EMIF 16 (256MB)</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NAND</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NOR</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171450" y="76200"/>
            <a:ext cx="8693944" cy="762000"/>
          </a:xfrm>
        </p:spPr>
        <p:txBody>
          <a:bodyPr/>
          <a:lstStyle/>
          <a:p>
            <a:pPr eaLnBrk="1" hangingPunct="1"/>
            <a:r>
              <a:rPr lang="en-US" sz="3600" b="0" dirty="0" smtClean="0"/>
              <a:t>External Interfaces </a:t>
            </a:r>
            <a:r>
              <a:rPr lang="en-US" sz="3600" b="0" dirty="0" smtClean="0"/>
              <a:t>- Additional </a:t>
            </a:r>
            <a:r>
              <a:rPr lang="en-US" sz="3600" b="0" dirty="0" smtClean="0"/>
              <a:t>Information</a:t>
            </a:r>
          </a:p>
        </p:txBody>
      </p:sp>
    </p:spTree>
    <p:custDataLst>
      <p:tags r:id="rId1"/>
    </p:custData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a:t>
            </a:r>
            <a:r>
              <a:rPr lang="en-US" sz="3600" b="0" dirty="0" err="1" smtClean="0"/>
              <a:t>RapidIO</a:t>
            </a:r>
            <a:r>
              <a:rPr lang="en-US" sz="3600" b="0" dirty="0" smtClean="0"/>
              <a:t> </a:t>
            </a:r>
            <a:r>
              <a:rPr lang="en-US" sz="3600" b="0" dirty="0" smtClean="0"/>
              <a:t>- Additional </a:t>
            </a:r>
            <a:r>
              <a:rPr lang="en-US" sz="3600" b="0" dirty="0" smtClean="0"/>
              <a:t>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a:t>
            </a:r>
            <a:r>
              <a:rPr lang="en-US" sz="1800" dirty="0" smtClean="0"/>
              <a:t>3-layered </a:t>
            </a:r>
            <a:r>
              <a:rPr lang="en-US" sz="1800" dirty="0" smtClean="0"/>
              <a:t>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a:t>
            </a:r>
            <a:r>
              <a:rPr lang="en-US" sz="1800" dirty="0" smtClean="0"/>
              <a:t>basic </a:t>
            </a:r>
            <a:r>
              <a:rPr lang="en-US" sz="1800" dirty="0" smtClean="0"/>
              <a:t>m</a:t>
            </a:r>
            <a:r>
              <a:rPr lang="en-US" sz="1800" dirty="0" smtClean="0"/>
              <a:t>odes </a:t>
            </a:r>
            <a:r>
              <a:rPr lang="en-US" sz="1800" dirty="0" smtClean="0"/>
              <a:t>of </a:t>
            </a:r>
            <a:r>
              <a:rPr lang="en-US" sz="1800" dirty="0" smtClean="0"/>
              <a:t>logical </a:t>
            </a:r>
            <a:r>
              <a:rPr lang="en-US" sz="1800" dirty="0" smtClean="0"/>
              <a:t>l</a:t>
            </a:r>
            <a:r>
              <a:rPr lang="en-US" sz="1800" dirty="0" smtClean="0"/>
              <a:t>ayer </a:t>
            </a:r>
            <a:r>
              <a:rPr lang="en-US" sz="1800" dirty="0" smtClean="0"/>
              <a:t>o</a:t>
            </a:r>
            <a:r>
              <a:rPr lang="en-US" sz="1800" dirty="0" smtClean="0"/>
              <a:t>peration</a:t>
            </a:r>
            <a:endParaRPr lang="en-US" sz="1800" dirty="0" smtClean="0"/>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a:t>
            </a:r>
            <a:r>
              <a:rPr lang="en-US" sz="1800" dirty="0" smtClean="0"/>
              <a:t>device </a:t>
            </a:r>
            <a:r>
              <a:rPr lang="en-US" sz="1800" dirty="0" smtClean="0"/>
              <a:t>needs knowledge of memory map of </a:t>
            </a:r>
            <a:r>
              <a:rPr lang="en-US" sz="1800" dirty="0" smtClean="0"/>
              <a:t>receiving </a:t>
            </a:r>
            <a:r>
              <a:rPr lang="en-US" sz="1800" dirty="0" smtClean="0"/>
              <a:t>d</a:t>
            </a:r>
            <a:r>
              <a:rPr lang="en-US" sz="1800" dirty="0" smtClean="0"/>
              <a:t>evice</a:t>
            </a:r>
            <a:endParaRPr lang="en-US" sz="1800" dirty="0" smtClean="0"/>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a:t>
            </a:r>
            <a:r>
              <a:rPr lang="en-US" sz="1800" dirty="0" smtClean="0"/>
              <a:t>receiving </a:t>
            </a:r>
            <a:r>
              <a:rPr lang="en-US" sz="1800" dirty="0" smtClean="0"/>
              <a:t>d</a:t>
            </a:r>
            <a:r>
              <a:rPr lang="en-US" sz="1800" dirty="0" smtClean="0"/>
              <a:t>evice</a:t>
            </a:r>
            <a:endParaRPr lang="en-US" sz="1800" dirty="0" smtClean="0"/>
          </a:p>
          <a:p>
            <a:pPr lvl="2" eaLnBrk="1" hangingPunct="1">
              <a:lnSpc>
                <a:spcPct val="90000"/>
              </a:lnSpc>
            </a:pPr>
            <a:r>
              <a:rPr lang="en-US" sz="1800" dirty="0" smtClean="0"/>
              <a:t>Includes Type 11 </a:t>
            </a:r>
            <a:r>
              <a:rPr lang="en-US" sz="1800" dirty="0" smtClean="0"/>
              <a:t>messages </a:t>
            </a:r>
            <a:r>
              <a:rPr lang="en-US" sz="1800" dirty="0" smtClean="0"/>
              <a:t>and Type 9 </a:t>
            </a:r>
            <a:r>
              <a:rPr lang="en-US" sz="1800" dirty="0" smtClean="0"/>
              <a:t>packets</a:t>
            </a:r>
            <a:endParaRPr lang="en-US" sz="1800" dirty="0" smtClean="0"/>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a:t>
            </a:r>
            <a:r>
              <a:rPr lang="en-US" b="0" dirty="0" smtClean="0"/>
              <a:t>- Additional Information</a:t>
            </a:r>
            <a:endParaRPr lang="en-US" b="0" dirty="0" smtClean="0"/>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449628"/>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18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1800" dirty="0" smtClean="0">
                <a:latin typeface="+mn-lt"/>
              </a:rPr>
              <a:t>Supports parallel orthogonal communication links</a:t>
            </a:r>
            <a:endParaRPr lang="en-US" sz="16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421481"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a:t>
            </a:r>
            <a:r>
              <a:rPr lang="en-US" dirty="0" smtClean="0">
                <a:solidFill>
                  <a:srgbClr val="000000"/>
                </a:solidFill>
                <a:latin typeface="Calibri" pitchFamily="34" charset="0"/>
                <a:cs typeface="Arial" pitchFamily="34" charset="0"/>
              </a:rPr>
              <a:t>tooling, </a:t>
            </a:r>
            <a:r>
              <a:rPr lang="en-US" dirty="0">
                <a:solidFill>
                  <a:srgbClr val="000000"/>
                </a:solidFill>
                <a:latin typeface="Calibri" pitchFamily="34" charset="0"/>
                <a:cs typeface="Arial" pitchFamily="34" charset="0"/>
              </a:rPr>
              <a:t>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endParaRPr lang="en-US" dirty="0" smtClean="0">
              <a:solidFill>
                <a:srgbClr val="000000"/>
              </a:solidFill>
              <a:latin typeface="Calibri" pitchFamily="34" charset="0"/>
              <a:cs typeface="Arial" pitchFamily="34" charset="0"/>
            </a:endParaRP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Adds </a:t>
            </a:r>
            <a:r>
              <a:rPr lang="en-US" dirty="0" smtClean="0">
                <a:solidFill>
                  <a:srgbClr val="000000"/>
                </a:solidFill>
                <a:latin typeface="Calibri" pitchFamily="34" charset="0"/>
                <a:cs typeface="Arial" pitchFamily="34" charset="0"/>
              </a:rPr>
              <a:t>third mode of </a:t>
            </a:r>
            <a:r>
              <a:rPr lang="en-US" dirty="0" smtClean="0">
                <a:solidFill>
                  <a:srgbClr val="000000"/>
                </a:solidFill>
                <a:latin typeface="Calibri" pitchFamily="34" charset="0"/>
                <a:cs typeface="Arial" pitchFamily="34" charset="0"/>
              </a:rPr>
              <a:t>running, halt, in response </a:t>
            </a:r>
            <a:r>
              <a:rPr lang="en-US" dirty="0" smtClean="0">
                <a:solidFill>
                  <a:srgbClr val="000000"/>
                </a:solidFill>
                <a:latin typeface="Calibri" pitchFamily="34" charset="0"/>
                <a:cs typeface="Arial" pitchFamily="34" charset="0"/>
              </a:rPr>
              <a:t>to “critical” </a:t>
            </a:r>
            <a:r>
              <a:rPr lang="en-US" dirty="0" smtClean="0">
                <a:solidFill>
                  <a:srgbClr val="000000"/>
                </a:solidFill>
                <a:latin typeface="Calibri" pitchFamily="34" charset="0"/>
                <a:cs typeface="Arial" pitchFamily="34" charset="0"/>
              </a:rPr>
              <a:t>interrupts</a:t>
            </a:r>
            <a:endParaRPr lang="en-US" dirty="0" smtClean="0">
              <a:solidFill>
                <a:srgbClr val="000000"/>
              </a:solidFill>
              <a:latin typeface="Calibri" pitchFamily="34" charset="0"/>
              <a:cs typeface="Arial" pitchFamily="34" charset="0"/>
            </a:endParaRP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Supports core </a:t>
            </a:r>
            <a:r>
              <a:rPr lang="en-US" dirty="0" smtClean="0">
                <a:solidFill>
                  <a:srgbClr val="000000"/>
                </a:solidFill>
                <a:latin typeface="Calibri" pitchFamily="34" charset="0"/>
                <a:cs typeface="Arial" pitchFamily="34" charset="0"/>
              </a:rPr>
              <a:t>and system trace into different trace buffers (4K, 32K) or external receiver(up to 2G on XDS560v2 Pro</a:t>
            </a:r>
            <a:r>
              <a:rPr lang="en-US" dirty="0" smtClean="0">
                <a:solidFill>
                  <a:srgbClr val="000000"/>
                </a:solidFill>
                <a:latin typeface="Calibri" pitchFamily="34" charset="0"/>
                <a:cs typeface="Arial" pitchFamily="34" charset="0"/>
              </a:rPr>
              <a:t>)</a:t>
            </a:r>
            <a:endParaRPr lang="en-US" dirty="0" smtClean="0">
              <a:solidFill>
                <a:srgbClr val="000000"/>
              </a:solidFill>
              <a:latin typeface="Calibri" pitchFamily="34" charset="0"/>
              <a:cs typeface="Arial" pitchFamily="34" charset="0"/>
            </a:endParaRP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dynamically drain trace buffers </a:t>
            </a:r>
            <a:r>
              <a:rPr lang="en-US" dirty="0" smtClean="0">
                <a:solidFill>
                  <a:srgbClr val="000000"/>
                </a:solidFill>
                <a:latin typeface="Calibri" pitchFamily="34" charset="0"/>
                <a:cs typeface="Arial" pitchFamily="34" charset="0"/>
              </a:rPr>
              <a:t>from </a:t>
            </a:r>
            <a:r>
              <a:rPr lang="en-US" dirty="0" smtClean="0">
                <a:solidFill>
                  <a:srgbClr val="000000"/>
                </a:solidFill>
                <a:latin typeface="Calibri" pitchFamily="34" charset="0"/>
                <a:cs typeface="Arial" pitchFamily="34" charset="0"/>
              </a:rPr>
              <a:t>the application</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and trigger on events of interest from the code or the </a:t>
            </a:r>
            <a:r>
              <a:rPr lang="en-US" dirty="0" smtClean="0">
                <a:solidFill>
                  <a:srgbClr val="000000"/>
                </a:solidFill>
                <a:latin typeface="Calibri" pitchFamily="34" charset="0"/>
                <a:cs typeface="Arial" pitchFamily="34" charset="0"/>
              </a:rPr>
              <a:t>debugger.</a:t>
            </a:r>
            <a:endParaRPr lang="en-US" dirty="0" smtClean="0">
              <a:solidFill>
                <a:srgbClr val="000000"/>
              </a:solidFill>
              <a:latin typeface="Calibri" pitchFamily="34" charset="0"/>
              <a:cs typeface="Arial" pitchFamily="34" charset="0"/>
            </a:endParaRP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into trace buffer for various slave interfaces. Enables profiling, </a:t>
            </a:r>
            <a:r>
              <a:rPr lang="en-US" dirty="0" smtClean="0">
                <a:solidFill>
                  <a:srgbClr val="000000"/>
                </a:solidFill>
                <a:latin typeface="Calibri" pitchFamily="34" charset="0"/>
                <a:cs typeface="Arial" pitchFamily="34" charset="0"/>
              </a:rPr>
              <a:t>identification of bottlenecks</a:t>
            </a:r>
            <a:r>
              <a:rPr lang="en-US" dirty="0" smtClean="0">
                <a:solidFill>
                  <a:srgbClr val="000000"/>
                </a:solidFill>
                <a:latin typeface="Calibri" pitchFamily="34" charset="0"/>
                <a:cs typeface="Arial" pitchFamily="34" charset="0"/>
              </a:rPr>
              <a:t>, and </a:t>
            </a:r>
            <a:r>
              <a:rPr lang="en-US" dirty="0" smtClean="0">
                <a:solidFill>
                  <a:srgbClr val="000000"/>
                </a:solidFill>
                <a:latin typeface="Calibri" pitchFamily="34" charset="0"/>
                <a:cs typeface="Arial" pitchFamily="34" charset="0"/>
              </a:rPr>
              <a:t>instrumentation.</a:t>
            </a:r>
            <a:endParaRPr lang="en-US" dirty="0" smtClean="0">
              <a:solidFill>
                <a:srgbClr val="000000"/>
              </a:solidFill>
              <a:latin typeface="Calibri" pitchFamily="34" charset="0"/>
              <a:cs typeface="Arial" pitchFamily="34" charset="0"/>
            </a:endParaRP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121444" y="76200"/>
            <a:ext cx="8865394" cy="907026"/>
          </a:xfrm>
        </p:spPr>
        <p:txBody>
          <a:bodyPr/>
          <a:lstStyle/>
          <a:p>
            <a:pPr eaLnBrk="1" hangingPunct="1"/>
            <a:r>
              <a:rPr lang="en-US" sz="34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a:t>
            </a:r>
            <a:r>
              <a:rPr lang="en-US" dirty="0" smtClean="0"/>
              <a:t>NMI (</a:t>
            </a:r>
            <a:r>
              <a:rPr lang="en-US" dirty="0" smtClean="0"/>
              <a:t>Non-</a:t>
            </a:r>
            <a:r>
              <a:rPr lang="en-US" dirty="0" err="1" smtClean="0"/>
              <a:t>maskable</a:t>
            </a:r>
            <a:r>
              <a:rPr lang="en-US" dirty="0" smtClean="0"/>
              <a:t> </a:t>
            </a:r>
            <a:r>
              <a:rPr lang="en-US" dirty="0" smtClean="0"/>
              <a:t>Interrupt)</a:t>
            </a:r>
            <a:r>
              <a:rPr lang="en-US" dirty="0" smtClean="0"/>
              <a:t> </a:t>
            </a:r>
            <a:r>
              <a:rPr lang="en-US" dirty="0" smtClean="0"/>
              <a:t>input for each core;  Separate hardware pins for NMI and core </a:t>
            </a:r>
            <a:r>
              <a:rPr lang="en-US" dirty="0" smtClean="0"/>
              <a:t>selector.</a:t>
            </a:r>
            <a:endParaRPr lang="en-US" dirty="0" smtClean="0"/>
          </a:p>
          <a:p>
            <a:pPr eaLnBrk="1" hangingPunct="1">
              <a:lnSpc>
                <a:spcPct val="80000"/>
              </a:lnSpc>
            </a:pPr>
            <a:r>
              <a:rPr lang="en-US" dirty="0" smtClean="0"/>
              <a:t>Support for local reset for each core; </a:t>
            </a:r>
            <a:br>
              <a:rPr lang="en-US" dirty="0" smtClean="0"/>
            </a:br>
            <a:r>
              <a:rPr lang="en-US" dirty="0" smtClean="0"/>
              <a:t>Separate hardware pins for local reset and core </a:t>
            </a:r>
            <a:r>
              <a:rPr lang="en-US" dirty="0" smtClean="0"/>
              <a:t>selector.</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grpSp>
        <p:nvGrpSpPr>
          <p:cNvPr id="1265" name="Group 1264"/>
          <p:cNvGrpSpPr/>
          <p:nvPr/>
        </p:nvGrpSpPr>
        <p:grpSpPr>
          <a:xfrm>
            <a:off x="0" y="914400"/>
            <a:ext cx="5354638" cy="5442739"/>
            <a:chOff x="0" y="914400"/>
            <a:chExt cx="5354638" cy="5442739"/>
          </a:xfrm>
        </p:grpSpPr>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1"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7"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648"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0"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651"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661"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88"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9"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690"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2"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4"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6"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2"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1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1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1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1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721"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22"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2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2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2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72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730"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73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733"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34"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735"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36"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6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6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6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7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44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4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44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4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5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5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4"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5"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4"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6"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7"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8"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4"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5"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6"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7"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4"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60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60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44"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25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24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6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1443" y="76200"/>
            <a:ext cx="8893969" cy="762000"/>
          </a:xfrm>
        </p:spPr>
        <p:txBody>
          <a:bodyPr/>
          <a:lstStyle/>
          <a:p>
            <a:pPr eaLnBrk="1" hangingPunct="1"/>
            <a:r>
              <a:rPr lang="en-US" sz="3600" b="0" dirty="0" smtClean="0"/>
              <a:t>FFT Coprocessor (FFTC</a:t>
            </a:r>
            <a:r>
              <a:rPr lang="en-US" sz="3600" b="0" dirty="0" smtClean="0"/>
              <a:t>) - A</a:t>
            </a:r>
            <a:r>
              <a:rPr lang="en-US" sz="3400" b="0" dirty="0" smtClean="0"/>
              <a:t>dditional </a:t>
            </a:r>
            <a:r>
              <a:rPr lang="en-US" sz="3600" b="0" dirty="0" smtClean="0"/>
              <a:t>I</a:t>
            </a:r>
            <a:r>
              <a:rPr lang="en-US" sz="3400" b="0" dirty="0" smtClean="0"/>
              <a:t>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defRPr/>
            </a:pPr>
            <a:r>
              <a:rPr lang="en-US" sz="2000" dirty="0" smtClean="0"/>
              <a:t>The Bit Rate Coprocessor (BCP) is a programmable peripheral for baseband </a:t>
            </a:r>
            <a:r>
              <a:rPr lang="en-US" sz="2000" dirty="0" smtClean="0"/>
              <a:t>bit processing.</a:t>
            </a:r>
          </a:p>
          <a:p>
            <a:pPr>
              <a:defRPr/>
            </a:pPr>
            <a:r>
              <a:rPr lang="en-US" sz="2000" dirty="0" smtClean="0"/>
              <a:t>Integrated </a:t>
            </a:r>
            <a:r>
              <a:rPr lang="en-US" sz="2000" dirty="0" smtClean="0"/>
              <a:t>into the </a:t>
            </a:r>
            <a:r>
              <a:rPr lang="en-US" sz="2000" dirty="0" smtClean="0"/>
              <a:t>TI </a:t>
            </a:r>
            <a:r>
              <a:rPr lang="en-US" sz="2000" dirty="0" smtClean="0"/>
              <a:t>DSP, </a:t>
            </a:r>
            <a:r>
              <a:rPr lang="en-US" sz="2000" dirty="0" smtClean="0"/>
              <a:t>the BCP</a:t>
            </a:r>
            <a:r>
              <a:rPr lang="en-US" sz="2000" dirty="0" smtClean="0"/>
              <a:t> </a:t>
            </a:r>
            <a:r>
              <a:rPr lang="en-US" sz="2000" dirty="0" smtClean="0"/>
              <a:t>supports FDD LTE, TDD LTE, WCDMA, TD-SCDMA, HSPA, HSPA+, WiMAX 802.16-2009 (802.16e), and monitoring/planning for LTE-A.</a:t>
            </a:r>
          </a:p>
          <a:p>
            <a:pPr>
              <a:defRPr/>
            </a:pPr>
            <a:r>
              <a:rPr lang="en-US" sz="2000" dirty="0" smtClean="0"/>
              <a:t>Primary functionalities of the BCP peripheral include the following:</a:t>
            </a:r>
          </a:p>
          <a:p>
            <a:pPr lvl="1">
              <a:buFont typeface="Arial" pitchFamily="34" charset="0"/>
              <a:buChar char="•"/>
              <a:defRPr/>
            </a:pPr>
            <a:r>
              <a:rPr lang="en-US" sz="1400" dirty="0" smtClean="0">
                <a:ea typeface="+mn-ea"/>
                <a:cs typeface="+mn-cs"/>
              </a:rPr>
              <a:t>CRC</a:t>
            </a:r>
          </a:p>
          <a:p>
            <a:pPr lvl="1">
              <a:buFont typeface="Arial" pitchFamily="34" charset="0"/>
              <a:buChar char="•"/>
              <a:defRPr/>
            </a:pPr>
            <a:r>
              <a:rPr lang="en-US" sz="1400" dirty="0" smtClean="0">
                <a:ea typeface="+mn-ea"/>
                <a:cs typeface="+mn-cs"/>
              </a:rPr>
              <a:t> Turbo / </a:t>
            </a:r>
            <a:r>
              <a:rPr lang="en-US" sz="1400" dirty="0" err="1" smtClean="0">
                <a:ea typeface="+mn-ea"/>
                <a:cs typeface="+mn-cs"/>
              </a:rPr>
              <a:t>convolutional</a:t>
            </a:r>
            <a:r>
              <a:rPr lang="en-US" sz="1400" dirty="0" smtClean="0">
                <a:ea typeface="+mn-ea"/>
                <a:cs typeface="+mn-cs"/>
              </a:rPr>
              <a:t> encoding</a:t>
            </a:r>
          </a:p>
          <a:p>
            <a:pPr lvl="1">
              <a:buFont typeface="Arial" pitchFamily="34" charset="0"/>
              <a:buChar char="•"/>
              <a:defRPr/>
            </a:pPr>
            <a:r>
              <a:rPr lang="en-US" sz="1400" dirty="0" smtClean="0">
                <a:ea typeface="+mn-ea"/>
                <a:cs typeface="+mn-cs"/>
              </a:rPr>
              <a:t> Rate Matching (hard and soft) / rate de-matching</a:t>
            </a:r>
          </a:p>
          <a:p>
            <a:pPr lvl="1">
              <a:buFont typeface="Arial" pitchFamily="34" charset="0"/>
              <a:buChar char="•"/>
              <a:defRPr/>
            </a:pPr>
            <a:r>
              <a:rPr lang="en-US" sz="1400" dirty="0" smtClean="0">
                <a:ea typeface="+mn-ea"/>
                <a:cs typeface="+mn-cs"/>
              </a:rPr>
              <a:t> LLR combining</a:t>
            </a:r>
          </a:p>
          <a:p>
            <a:pPr lvl="1">
              <a:buFont typeface="Arial" pitchFamily="34" charset="0"/>
              <a:buChar char="•"/>
              <a:defRPr/>
            </a:pPr>
            <a:r>
              <a:rPr lang="en-US" sz="1400" dirty="0" smtClean="0">
                <a:ea typeface="+mn-ea"/>
                <a:cs typeface="+mn-cs"/>
              </a:rPr>
              <a:t> Modulation (hard and soft)</a:t>
            </a:r>
          </a:p>
          <a:p>
            <a:pPr lvl="1">
              <a:buFont typeface="Arial" pitchFamily="34" charset="0"/>
              <a:buChar char="•"/>
              <a:defRPr/>
            </a:pPr>
            <a:r>
              <a:rPr lang="en-US" sz="1400" dirty="0" smtClean="0">
                <a:ea typeface="+mn-ea"/>
                <a:cs typeface="+mn-cs"/>
              </a:rPr>
              <a:t> Interleaving / de-interleaving</a:t>
            </a:r>
          </a:p>
          <a:p>
            <a:pPr lvl="1">
              <a:buFont typeface="Arial" pitchFamily="34" charset="0"/>
              <a:buChar char="•"/>
              <a:defRPr/>
            </a:pPr>
            <a:r>
              <a:rPr lang="en-US" sz="1400" dirty="0" smtClean="0">
                <a:ea typeface="+mn-ea"/>
                <a:cs typeface="+mn-cs"/>
              </a:rPr>
              <a:t> Scrambling / de-scrambling</a:t>
            </a:r>
          </a:p>
          <a:p>
            <a:pPr lvl="1">
              <a:buFont typeface="Arial" pitchFamily="34" charset="0"/>
              <a:buChar char="•"/>
              <a:defRPr/>
            </a:pPr>
            <a:r>
              <a:rPr lang="en-US" sz="1400" dirty="0" smtClean="0">
                <a:ea typeface="+mn-ea"/>
                <a:cs typeface="+mn-cs"/>
              </a:rPr>
              <a:t> Correlation (final de-spreading for WCDMA RX and PUCCH correlation)</a:t>
            </a:r>
          </a:p>
          <a:p>
            <a:pPr lvl="1">
              <a:buFont typeface="Arial" pitchFamily="34" charset="0"/>
              <a:buChar char="•"/>
              <a:defRPr/>
            </a:pPr>
            <a:r>
              <a:rPr lang="en-US" sz="1400" dirty="0" smtClean="0">
                <a:ea typeface="+mn-ea"/>
                <a:cs typeface="+mn-cs"/>
              </a:rPr>
              <a:t> Soft slicing (soft demodulation)</a:t>
            </a:r>
          </a:p>
          <a:p>
            <a:pPr lvl="1">
              <a:buFont typeface="Arial" pitchFamily="34" charset="0"/>
              <a:buChar char="•"/>
              <a:defRPr/>
            </a:pPr>
            <a:r>
              <a:rPr lang="en-US" sz="1400" dirty="0" smtClean="0">
                <a:ea typeface="+mn-ea"/>
                <a:cs typeface="+mn-cs"/>
              </a:rPr>
              <a:t> 128-bit Navigator interface</a:t>
            </a:r>
          </a:p>
          <a:p>
            <a:pPr lvl="1">
              <a:buFont typeface="Arial" pitchFamily="34" charset="0"/>
              <a:buChar char="•"/>
              <a:defRPr/>
            </a:pPr>
            <a:r>
              <a:rPr lang="en-US" sz="1400" dirty="0" smtClean="0">
                <a:ea typeface="+mn-ea"/>
                <a:cs typeface="+mn-cs"/>
              </a:rPr>
              <a:t> Two 128-bit direct I/O interfaces</a:t>
            </a:r>
          </a:p>
          <a:p>
            <a:pPr lvl="1">
              <a:buFont typeface="Arial" pitchFamily="34" charset="0"/>
              <a:buChar char="•"/>
              <a:defRPr/>
            </a:pPr>
            <a:r>
              <a:rPr lang="en-US" sz="1400" dirty="0" smtClean="0">
                <a:ea typeface="+mn-ea"/>
                <a:cs typeface="+mn-cs"/>
              </a:rPr>
              <a:t> Runs in parallel with DSP</a:t>
            </a:r>
          </a:p>
          <a:p>
            <a:pPr lvl="1">
              <a:buFont typeface="Arial" pitchFamily="34" charset="0"/>
              <a:buChar char="•"/>
              <a:defRPr/>
            </a:pPr>
            <a:r>
              <a:rPr lang="en-US" sz="1400" dirty="0" smtClean="0">
                <a:ea typeface="+mn-ea"/>
                <a:cs typeface="+mn-cs"/>
              </a:rPr>
              <a:t> Internal debug logging</a:t>
            </a:r>
            <a:endParaRPr lang="en-US" sz="1400"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76200"/>
            <a:ext cx="8229600" cy="966788"/>
          </a:xfrm>
        </p:spPr>
        <p:txBody>
          <a:bodyPr/>
          <a:lstStyle/>
          <a:p>
            <a:pPr eaLnBrk="1" hangingPunct="1"/>
            <a:r>
              <a:rPr lang="en-US" sz="3600" b="0" dirty="0" err="1" smtClean="0"/>
              <a:t>Viterbi</a:t>
            </a:r>
            <a:r>
              <a:rPr lang="en-US" sz="3600" b="0" dirty="0" smtClean="0"/>
              <a:t> Decoder Coprocessor (VCP2) – </a:t>
            </a:r>
            <a:r>
              <a:rPr lang="en-US" sz="3600" b="0" dirty="0" smtClean="0"/>
              <a:t>Additional </a:t>
            </a:r>
            <a:r>
              <a:rPr lang="en-US" sz="3600" b="0" dirty="0" smtClean="0"/>
              <a:t>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CorePac</a:t>
            </a:r>
          </a:p>
        </p:txBody>
      </p:sp>
      <p:sp>
        <p:nvSpPr>
          <p:cNvPr id="51205" name="Rectangle 171"/>
          <p:cNvSpPr>
            <a:spLocks noGrp="1" noChangeArrowheads="1"/>
          </p:cNvSpPr>
          <p:nvPr>
            <p:ph type="body" sz="half" idx="4294967295"/>
          </p:nvPr>
        </p:nvSpPr>
        <p:spPr>
          <a:xfrm>
            <a:off x="5459407"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L2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Error detection and correction for all L2 memory</a:t>
            </a:r>
          </a:p>
          <a:p>
            <a:pPr marL="227013" indent="-227013" eaLnBrk="1" hangingPunct="1">
              <a:spcBef>
                <a:spcPct val="0"/>
              </a:spcBef>
              <a:spcAft>
                <a:spcPct val="10000"/>
              </a:spcAft>
            </a:pPr>
            <a:r>
              <a:rPr lang="en-US" sz="1400" dirty="0" smtClean="0"/>
              <a:t>Direct connection to memory subsystem</a:t>
            </a:r>
          </a:p>
        </p:txBody>
      </p:sp>
      <p:sp>
        <p:nvSpPr>
          <p:cNvPr id="51206" name="AutoShape 172"/>
          <p:cNvSpPr>
            <a:spLocks noChangeArrowheads="1"/>
          </p:cNvSpPr>
          <p:nvPr/>
        </p:nvSpPr>
        <p:spPr bwMode="auto">
          <a:xfrm>
            <a:off x="5413375" y="1193004"/>
            <a:ext cx="3616325" cy="459343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16"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17" name="Group 416"/>
          <p:cNvGrpSpPr/>
          <p:nvPr/>
        </p:nvGrpSpPr>
        <p:grpSpPr>
          <a:xfrm>
            <a:off x="0" y="914400"/>
            <a:ext cx="5354638" cy="5442739"/>
            <a:chOff x="0" y="914400"/>
            <a:chExt cx="5354638" cy="5442739"/>
          </a:xfrm>
        </p:grpSpPr>
        <p:sp>
          <p:nvSpPr>
            <p:cNvPr id="41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19"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0"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1"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2"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3"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4"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5"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6"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27"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8"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29"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0"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2"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3"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4"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37"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38"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39"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0"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1"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2"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3"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4"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5"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6"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7"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48"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49"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0"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2"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3"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4"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57"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9"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0"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3"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69"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1"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2"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4"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6"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7"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7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7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4"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5"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6"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87"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88"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9"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0"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1"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2"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3"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4"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5"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6"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97"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98"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99"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0"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1"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2"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3"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4"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5"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6"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7"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08"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9"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0"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1"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3"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4"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6"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9"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0"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1"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4"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6"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7"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0"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1"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2"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8"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9"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0"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1"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4"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5"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5"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6"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57"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58"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59"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0"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1"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2"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3"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4"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5"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6"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67"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68"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69"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0"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1"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2"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3"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4"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5"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6"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77"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78"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79"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0"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1"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2"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3"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4"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5"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6"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88"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89"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0"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1"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2"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3"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4"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5"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6"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7"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8"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1"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2"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6"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0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0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09"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0"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1"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2"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3"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4"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1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1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1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2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2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3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47"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48"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49"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0"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1"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2"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3"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4"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5"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6"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57"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58"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59"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0"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1"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2"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3"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4"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5"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6"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67"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8"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69"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0"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1"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3"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4"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7"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8"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9"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0"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1"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3"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4"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5"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6"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87"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8"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9"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0"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1"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2"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3"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4"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6"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697"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698"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99"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0"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1"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2"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0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0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1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1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5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5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6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6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6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7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78"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7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1"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5"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8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88"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89"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0"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1"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2"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3"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4"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5"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6"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79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79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79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07"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8" name="AutoShape 7"/>
          <p:cNvSpPr>
            <a:spLocks noChangeArrowheads="1"/>
          </p:cNvSpPr>
          <p:nvPr/>
        </p:nvSpPr>
        <p:spPr bwMode="auto">
          <a:xfrm>
            <a:off x="5410200" y="1471608"/>
            <a:ext cx="3619500" cy="477917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1554158"/>
            <a:ext cx="3581400" cy="4841325"/>
          </a:xfrm>
          <a:prstGeom prst="rect">
            <a:avLst/>
          </a:prstGeom>
          <a:noFill/>
          <a:ln w="9525">
            <a:noFill/>
            <a:miter lim="800000"/>
            <a:headEnd/>
            <a:tailEnd/>
          </a:ln>
        </p:spPr>
        <p:txBody>
          <a:bodyPr>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300" dirty="0" smtClean="0">
                <a:solidFill>
                  <a:srgbClr val="000000"/>
                </a:solidFill>
                <a:latin typeface="Calibri" pitchFamily="34" charset="0"/>
              </a:rPr>
              <a:t>2 to 4 MB</a:t>
            </a:r>
            <a:endParaRPr lang="en-US" altLang="en-US" sz="13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Can contain program and data</a:t>
            </a:r>
          </a:p>
          <a:p>
            <a:pPr marL="117475" indent="-117475" algn="l">
              <a:lnSpc>
                <a:spcPct val="85000"/>
              </a:lnSpc>
              <a:spcBef>
                <a:spcPct val="65000"/>
              </a:spcBef>
              <a:buFontTx/>
              <a:buChar char="•"/>
            </a:pPr>
            <a:r>
              <a:rPr lang="en-US" sz="1300" dirty="0" smtClean="0">
                <a:solidFill>
                  <a:srgbClr val="000000"/>
                </a:solidFill>
                <a:latin typeface="Calibri" pitchFamily="34" charset="0"/>
              </a:rPr>
              <a:t>Multicore </a:t>
            </a:r>
            <a:r>
              <a:rPr lang="en-US" sz="13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300" dirty="0">
                <a:solidFill>
                  <a:srgbClr val="000000"/>
                </a:solidFill>
                <a:latin typeface="Calibri" pitchFamily="34" charset="0"/>
              </a:rPr>
              <a:t>Arbitrates </a:t>
            </a:r>
            <a:r>
              <a:rPr lang="en-US" altLang="en-US" sz="1300" dirty="0" smtClean="0">
                <a:solidFill>
                  <a:srgbClr val="000000"/>
                </a:solidFill>
                <a:latin typeface="Calibri" pitchFamily="34" charset="0"/>
              </a:rPr>
              <a:t>access of CorePac </a:t>
            </a:r>
            <a:r>
              <a:rPr lang="en-US" altLang="en-US" sz="1300" dirty="0">
                <a:solidFill>
                  <a:srgbClr val="000000"/>
                </a:solidFill>
                <a:latin typeface="Calibri" pitchFamily="34" charset="0"/>
              </a:rPr>
              <a:t>and </a:t>
            </a:r>
            <a:r>
              <a:rPr lang="en-US" altLang="en-US" sz="1300" dirty="0" err="1">
                <a:solidFill>
                  <a:srgbClr val="000000"/>
                </a:solidFill>
                <a:latin typeface="Calibri" pitchFamily="34" charset="0"/>
              </a:rPr>
              <a:t>SoC</a:t>
            </a:r>
            <a:r>
              <a:rPr lang="en-US" altLang="en-US" sz="1300" dirty="0">
                <a:solidFill>
                  <a:srgbClr val="000000"/>
                </a:solidFill>
                <a:latin typeface="Calibri" pitchFamily="34" charset="0"/>
              </a:rPr>
              <a:t> </a:t>
            </a:r>
            <a:r>
              <a:rPr lang="en-US" altLang="en-US" sz="1300" dirty="0" smtClean="0">
                <a:solidFill>
                  <a:srgbClr val="000000"/>
                </a:solidFill>
                <a:latin typeface="Calibri" pitchFamily="34" charset="0"/>
              </a:rPr>
              <a:t>masters to </a:t>
            </a:r>
            <a:r>
              <a:rPr lang="en-US" altLang="en-US" sz="13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300" dirty="0">
                <a:solidFill>
                  <a:srgbClr val="000000"/>
                </a:solidFill>
                <a:latin typeface="Calibri" pitchFamily="34" charset="0"/>
              </a:rPr>
              <a:t>Provides a </a:t>
            </a:r>
            <a:r>
              <a:rPr lang="en-US" sz="1300" dirty="0" smtClean="0">
                <a:solidFill>
                  <a:srgbClr val="000000"/>
                </a:solidFill>
                <a:latin typeface="Calibri" pitchFamily="34" charset="0"/>
              </a:rPr>
              <a:t>connection </a:t>
            </a:r>
            <a:r>
              <a:rPr lang="en-US" sz="13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300" dirty="0">
                <a:solidFill>
                  <a:srgbClr val="000000"/>
                </a:solidFill>
                <a:latin typeface="Calibri" pitchFamily="34" charset="0"/>
              </a:rPr>
              <a:t>Provides CorePac access to coprocessors and IO </a:t>
            </a:r>
            <a:r>
              <a:rPr lang="en-US" sz="1300" dirty="0" smtClean="0">
                <a:solidFill>
                  <a:srgbClr val="000000"/>
                </a:solidFill>
                <a:latin typeface="Calibri" pitchFamily="34" charset="0"/>
              </a:rPr>
              <a:t>peripherals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Provides error detection and correction for all shared memory</a:t>
            </a:r>
            <a:endParaRPr lang="en-US" sz="13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300" dirty="0" smtClean="0">
                <a:solidFill>
                  <a:srgbClr val="000000"/>
                </a:solidFill>
                <a:latin typeface="Calibri" pitchFamily="34" charset="0"/>
              </a:rPr>
              <a:t>Memory </a:t>
            </a:r>
            <a:r>
              <a:rPr lang="en-US" sz="13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300" dirty="0">
                <a:solidFill>
                  <a:srgbClr val="000000"/>
                </a:solidFill>
                <a:latin typeface="Calibri" pitchFamily="34" charset="0"/>
              </a:rPr>
              <a:t>Provides multi-stream pre-fetching </a:t>
            </a:r>
            <a:r>
              <a:rPr lang="en-US" sz="1300" dirty="0" smtClean="0">
                <a:solidFill>
                  <a:srgbClr val="000000"/>
                </a:solidFill>
                <a:latin typeface="Calibri" pitchFamily="34" charset="0"/>
              </a:rPr>
              <a:t>capability</a:t>
            </a:r>
            <a:br>
              <a:rPr lang="en-US" sz="13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Support </a:t>
            </a:r>
            <a:r>
              <a:rPr lang="en-US" sz="1300" dirty="0">
                <a:solidFill>
                  <a:srgbClr val="000000"/>
                </a:solidFill>
                <a:latin typeface="Calibri" pitchFamily="34" charset="0"/>
              </a:rPr>
              <a:t>for </a:t>
            </a:r>
            <a:r>
              <a:rPr lang="en-US" sz="1300" dirty="0" smtClean="0">
                <a:solidFill>
                  <a:srgbClr val="000000"/>
                </a:solidFill>
                <a:latin typeface="Calibri" pitchFamily="34" charset="0"/>
              </a:rPr>
              <a:t>16-bit</a:t>
            </a:r>
            <a:r>
              <a:rPr lang="en-US" sz="1300" dirty="0">
                <a:solidFill>
                  <a:srgbClr val="000000"/>
                </a:solidFill>
                <a:latin typeface="Calibri" pitchFamily="34" charset="0"/>
              </a:rPr>
              <a:t>, </a:t>
            </a:r>
            <a:r>
              <a:rPr lang="en-US" sz="1300" dirty="0" smtClean="0">
                <a:solidFill>
                  <a:srgbClr val="000000"/>
                </a:solidFill>
                <a:latin typeface="Calibri" pitchFamily="34" charset="0"/>
              </a:rPr>
              <a:t>32-bit</a:t>
            </a:r>
            <a:r>
              <a:rPr lang="en-US" sz="1300" dirty="0">
                <a:solidFill>
                  <a:srgbClr val="000000"/>
                </a:solidFill>
                <a:latin typeface="Calibri" pitchFamily="34" charset="0"/>
              </a:rPr>
              <a:t>, and </a:t>
            </a:r>
            <a:r>
              <a:rPr lang="en-US" sz="1300" dirty="0" smtClean="0">
                <a:solidFill>
                  <a:srgbClr val="000000"/>
                </a:solidFill>
                <a:latin typeface="Calibri" pitchFamily="34" charset="0"/>
              </a:rPr>
              <a:t>64-bit </a:t>
            </a:r>
            <a:r>
              <a:rPr lang="en-US" sz="1300" dirty="0">
                <a:solidFill>
                  <a:srgbClr val="000000"/>
                </a:solidFill>
                <a:latin typeface="Calibri" pitchFamily="34" charset="0"/>
              </a:rPr>
              <a:t>modes</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Specified at up </a:t>
            </a:r>
            <a:r>
              <a:rPr lang="en-US" sz="1300" dirty="0">
                <a:solidFill>
                  <a:srgbClr val="000000"/>
                </a:solidFill>
                <a:latin typeface="Calibri" pitchFamily="34" charset="0"/>
              </a:rPr>
              <a:t>to 1600 </a:t>
            </a:r>
            <a:r>
              <a:rPr lang="en-US" sz="1300" dirty="0" smtClean="0">
                <a:solidFill>
                  <a:srgbClr val="000000"/>
                </a:solidFill>
                <a:latin typeface="Calibri" pitchFamily="34" charset="0"/>
              </a:rPr>
              <a:t>MT/s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sz="13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3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300" dirty="0">
                <a:solidFill>
                  <a:srgbClr val="000000"/>
                </a:solidFill>
                <a:latin typeface="Calibri" pitchFamily="34" charset="0"/>
              </a:rPr>
              <a:t>Error detection and correction</a:t>
            </a:r>
            <a:r>
              <a:rPr lang="en-US" sz="1200" dirty="0">
                <a:solidFill>
                  <a:srgbClr val="000000"/>
                </a:solidFill>
                <a:latin typeface="Calibri" pitchFamily="34" charset="0"/>
              </a:rPr>
              <a:t/>
            </a:r>
            <a:br>
              <a:rPr lang="en-US" sz="1200" dirty="0">
                <a:solidFill>
                  <a:srgbClr val="000000"/>
                </a:solidFill>
                <a:latin typeface="Calibri" pitchFamily="34" charset="0"/>
              </a:rPr>
            </a:br>
            <a:endParaRPr lang="en-US" sz="600" dirty="0">
              <a:solidFill>
                <a:srgbClr val="000000"/>
              </a:solidFill>
              <a:latin typeface="Calibri" pitchFamily="34" charset="0"/>
            </a:endParaRPr>
          </a:p>
        </p:txBody>
      </p:sp>
      <p:sp>
        <p:nvSpPr>
          <p:cNvPr id="41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1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20" name="Group 419"/>
          <p:cNvGrpSpPr/>
          <p:nvPr/>
        </p:nvGrpSpPr>
        <p:grpSpPr>
          <a:xfrm>
            <a:off x="0" y="914400"/>
            <a:ext cx="5354638" cy="5442739"/>
            <a:chOff x="0" y="914400"/>
            <a:chExt cx="5354638" cy="5442739"/>
          </a:xfrm>
        </p:grpSpPr>
        <p:sp>
          <p:nvSpPr>
            <p:cNvPr id="42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2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7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8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6"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0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5"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4"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9"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3"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1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4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5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6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0"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0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1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4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5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6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7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9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6"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0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750212"/>
            <a:ext cx="3630613" cy="407194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1834347"/>
            <a:ext cx="3594894" cy="3888244"/>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1600" dirty="0" smtClean="0">
                <a:solidFill>
                  <a:srgbClr val="000000"/>
                </a:solidFill>
                <a:latin typeface="Calibri" pitchFamily="34" charset="0"/>
              </a:rPr>
              <a:t>Provides seamless inter-core communications (messages and data exchanges) between cores, IP, and </a:t>
            </a:r>
            <a:r>
              <a:rPr lang="en-US" sz="1600" dirty="0" smtClean="0">
                <a:solidFill>
                  <a:srgbClr val="000000"/>
                </a:solidFill>
                <a:latin typeface="Calibri" pitchFamily="34" charset="0"/>
              </a:rPr>
              <a:t>peripherals … “Fire </a:t>
            </a:r>
            <a:r>
              <a:rPr lang="en-US" sz="1600" dirty="0" smtClean="0">
                <a:solidFill>
                  <a:srgbClr val="000000"/>
                </a:solidFill>
                <a:latin typeface="Calibri" pitchFamily="34" charset="0"/>
              </a:rPr>
              <a:t>and forget”</a:t>
            </a:r>
          </a:p>
          <a:p>
            <a:pPr marL="228600" indent="-228600" algn="l">
              <a:spcBef>
                <a:spcPts val="0"/>
              </a:spcBef>
              <a:spcAft>
                <a:spcPts val="216"/>
              </a:spcAft>
              <a:buFontTx/>
              <a:buChar char="•"/>
            </a:pPr>
            <a:r>
              <a:rPr lang="en-US" sz="16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16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16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1600" dirty="0" smtClean="0">
                <a:solidFill>
                  <a:srgbClr val="000000"/>
                </a:solidFill>
                <a:latin typeface="Calibri" pitchFamily="34" charset="0"/>
              </a:rPr>
              <a:t>Consists of a Queue Manager Subsystem (QMSS) and multiple, dedicated Packet DMA engines</a:t>
            </a:r>
          </a:p>
        </p:txBody>
      </p:sp>
      <p:sp>
        <p:nvSpPr>
          <p:cNvPr id="41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813" name="Group 812"/>
          <p:cNvGrpSpPr/>
          <p:nvPr/>
        </p:nvGrpSpPr>
        <p:grpSpPr>
          <a:xfrm>
            <a:off x="0" y="914400"/>
            <a:ext cx="5354638" cy="5442739"/>
            <a:chOff x="0" y="914400"/>
            <a:chExt cx="5354638" cy="5442739"/>
          </a:xfrm>
        </p:grpSpPr>
        <p:sp>
          <p:nvSpPr>
            <p:cNvPr id="81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81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2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2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2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2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2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3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3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3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4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4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4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4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4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4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4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5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5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5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5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5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6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6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6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87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87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87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87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87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87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87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8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8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8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88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8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8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8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9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9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0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90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90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91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1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1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2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2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2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92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2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4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5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5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5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5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5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5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5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5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5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6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6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6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6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6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6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6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6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6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6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7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7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7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7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7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7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7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7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8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8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8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8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8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8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8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8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99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0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0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0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0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0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0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0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101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1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1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1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01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1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1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02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02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02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02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03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03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4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4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4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4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4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4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4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4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5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05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5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5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5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5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6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6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6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7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7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7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7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7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7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7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7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8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8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8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8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8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08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8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9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9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9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09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9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09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9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10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10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10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10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10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10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10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11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1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1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1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1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1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11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12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12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12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2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12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12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2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3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3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3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3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3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3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14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14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14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4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14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5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115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15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15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1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8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1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8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18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9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9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9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19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9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9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0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0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0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a:t>
            </a:r>
          </a:p>
        </p:txBody>
      </p:sp>
      <p:sp>
        <p:nvSpPr>
          <p:cNvPr id="54275" name="AutoShape 6"/>
          <p:cNvSpPr>
            <a:spLocks noChangeArrowheads="1"/>
          </p:cNvSpPr>
          <p:nvPr/>
        </p:nvSpPr>
        <p:spPr bwMode="auto">
          <a:xfrm>
            <a:off x="5410200" y="2035176"/>
            <a:ext cx="3605213" cy="4165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099584"/>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Tx/>
              <a:buChar char="•"/>
            </a:pPr>
            <a:r>
              <a:rPr lang="en-US" sz="1400" dirty="0" smtClean="0">
                <a:solidFill>
                  <a:srgbClr val="000000"/>
                </a:solidFill>
                <a:latin typeface="Calibri" pitchFamily="34" charset="0"/>
              </a:rPr>
              <a:t>Packet </a:t>
            </a:r>
            <a:r>
              <a:rPr lang="en-US" sz="1400" dirty="0">
                <a:solidFill>
                  <a:srgbClr val="000000"/>
                </a:solidFill>
                <a:latin typeface="Calibri" pitchFamily="34" charset="0"/>
              </a:rPr>
              <a:t>Accelerator (PA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8K multiple-in, multiple-out HW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Single IP address option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UDP (and TCP) checksum and selected CRCs </a:t>
            </a:r>
          </a:p>
          <a:p>
            <a:pPr marL="574675" lvl="1" indent="-117475" algn="l">
              <a:lnSpc>
                <a:spcPct val="85000"/>
              </a:lnSpc>
              <a:spcBef>
                <a:spcPct val="30000"/>
              </a:spcBef>
              <a:buFontTx/>
              <a:buChar char="•"/>
            </a:pPr>
            <a:r>
              <a:rPr lang="en-US" sz="1400" dirty="0" smtClean="0">
                <a:solidFill>
                  <a:srgbClr val="000000"/>
                </a:solidFill>
                <a:latin typeface="Calibri" pitchFamily="34" charset="0"/>
              </a:rPr>
              <a:t>L2/L3/L4 support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Quality of Service (</a:t>
            </a:r>
            <a:r>
              <a:rPr lang="en-US" sz="1400" dirty="0" err="1" smtClean="0">
                <a:solidFill>
                  <a:srgbClr val="000000"/>
                </a:solidFill>
                <a:latin typeface="Calibri" pitchFamily="34" charset="0"/>
              </a:rPr>
              <a:t>QoS</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Multicast to multiple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Timestamps</a:t>
            </a:r>
          </a:p>
          <a:p>
            <a:pPr marL="117475" indent="-117475" algn="l">
              <a:lnSpc>
                <a:spcPct val="85000"/>
              </a:lnSpc>
              <a:spcBef>
                <a:spcPct val="30000"/>
              </a:spcBef>
              <a:buFontTx/>
              <a:buChar char="•"/>
            </a:pPr>
            <a:r>
              <a:rPr lang="en-US" sz="1400" dirty="0" smtClean="0">
                <a:solidFill>
                  <a:srgbClr val="000000"/>
                </a:solidFill>
                <a:latin typeface="Calibri" pitchFamily="34" charset="0"/>
              </a:rPr>
              <a:t>Security </a:t>
            </a:r>
            <a:r>
              <a:rPr lang="en-US" sz="1400" dirty="0">
                <a:solidFill>
                  <a:srgbClr val="000000"/>
                </a:solidFill>
                <a:latin typeface="Calibri" pitchFamily="34" charset="0"/>
              </a:rPr>
              <a:t>Accelerator (SA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Supports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ESP,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AH, SRTP, and 3GPP protocols</a:t>
            </a:r>
            <a:endParaRPr lang="en-US" sz="1400" dirty="0">
              <a:solidFill>
                <a:srgbClr val="000000"/>
              </a:solidFill>
              <a:latin typeface="Calibri" pitchFamily="34" charset="0"/>
            </a:endParaRPr>
          </a:p>
        </p:txBody>
      </p:sp>
      <p:sp>
        <p:nvSpPr>
          <p:cNvPr id="422"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3"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4"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28" name="Group 427"/>
          <p:cNvGrpSpPr/>
          <p:nvPr/>
        </p:nvGrpSpPr>
        <p:grpSpPr>
          <a:xfrm>
            <a:off x="0" y="914400"/>
            <a:ext cx="5354638" cy="5442739"/>
            <a:chOff x="0" y="914400"/>
            <a:chExt cx="5354638"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07819" y="2314576"/>
            <a:ext cx="3564731" cy="3350418"/>
          </a:xfrm>
        </p:spPr>
        <p:txBody>
          <a:bodyPr/>
          <a:lstStyle/>
          <a:p>
            <a:pPr marL="227013" indent="-227013" eaLnBrk="1" hangingPunct="1">
              <a:spcBef>
                <a:spcPct val="0"/>
              </a:spcBef>
              <a:spcAft>
                <a:spcPct val="10000"/>
              </a:spcAft>
            </a:pPr>
            <a:r>
              <a:rPr lang="en-US" sz="1800" dirty="0" smtClean="0"/>
              <a:t>2x SGMII ports support 10/100/1000 Ethernet</a:t>
            </a:r>
          </a:p>
          <a:p>
            <a:pPr marL="227013" indent="-227013" eaLnBrk="1" hangingPunct="1">
              <a:spcBef>
                <a:spcPct val="0"/>
              </a:spcBef>
              <a:spcAft>
                <a:spcPct val="10000"/>
              </a:spcAft>
            </a:pPr>
            <a:r>
              <a:rPr lang="en-US" sz="1800" dirty="0" smtClean="0"/>
              <a:t>4x high-bandwidth Serial </a:t>
            </a:r>
            <a:r>
              <a:rPr lang="en-US" sz="1800" dirty="0" err="1" smtClean="0"/>
              <a:t>RapidIO</a:t>
            </a:r>
            <a:r>
              <a:rPr lang="en-US" sz="1800" dirty="0" smtClean="0"/>
              <a:t> (SRIO) lanes for inter-DSP applications</a:t>
            </a:r>
          </a:p>
          <a:p>
            <a:pPr marL="227013" indent="-227013" eaLnBrk="1" hangingPunct="1">
              <a:spcBef>
                <a:spcPct val="0"/>
              </a:spcBef>
              <a:spcAft>
                <a:spcPct val="10000"/>
              </a:spcAft>
            </a:pPr>
            <a:r>
              <a:rPr lang="en-US" sz="1800" dirty="0" smtClean="0"/>
              <a:t>SPI for boot operations</a:t>
            </a:r>
          </a:p>
          <a:p>
            <a:pPr marL="227013" indent="-227013" eaLnBrk="1" hangingPunct="1">
              <a:spcBef>
                <a:spcPct val="0"/>
              </a:spcBef>
              <a:spcAft>
                <a:spcPct val="10000"/>
              </a:spcAft>
            </a:pPr>
            <a:r>
              <a:rPr lang="en-US" sz="1800" dirty="0" smtClean="0"/>
              <a:t>UART for development/testing</a:t>
            </a:r>
          </a:p>
          <a:p>
            <a:pPr marL="227013" indent="-227013" eaLnBrk="1" hangingPunct="1">
              <a:spcBef>
                <a:spcPct val="0"/>
              </a:spcBef>
              <a:spcAft>
                <a:spcPct val="10000"/>
              </a:spcAft>
            </a:pPr>
            <a:r>
              <a:rPr lang="en-US" sz="1800" dirty="0" smtClean="0"/>
              <a:t>2x PCIe at 5 </a:t>
            </a:r>
            <a:r>
              <a:rPr lang="en-US" sz="1800" dirty="0" err="1" smtClean="0"/>
              <a:t>Gbps</a:t>
            </a:r>
            <a:r>
              <a:rPr lang="en-US" sz="1800" dirty="0" smtClean="0"/>
              <a:t> </a:t>
            </a:r>
          </a:p>
          <a:p>
            <a:pPr marL="227013" indent="-227013" eaLnBrk="1" hangingPunct="1">
              <a:spcBef>
                <a:spcPct val="0"/>
              </a:spcBef>
              <a:spcAft>
                <a:spcPct val="10000"/>
              </a:spcAft>
            </a:pPr>
            <a:r>
              <a:rPr lang="en-US" altLang="zh-CN" sz="1800" dirty="0" smtClean="0"/>
              <a:t>I2C</a:t>
            </a:r>
            <a:r>
              <a:rPr lang="en-US" sz="1800" dirty="0" smtClean="0"/>
              <a:t> for EPROM at 400 Kbps</a:t>
            </a:r>
          </a:p>
          <a:p>
            <a:pPr marL="227013" indent="-227013" eaLnBrk="1" hangingPunct="1">
              <a:spcBef>
                <a:spcPct val="0"/>
              </a:spcBef>
              <a:spcAft>
                <a:spcPct val="10000"/>
              </a:spcAft>
            </a:pPr>
            <a:r>
              <a:rPr lang="en-US" sz="1800" dirty="0" smtClean="0"/>
              <a:t>16x GPIO pins</a:t>
            </a:r>
            <a:endParaRPr lang="en-US" sz="1800" dirty="0" smtClean="0"/>
          </a:p>
          <a:p>
            <a:pPr marL="227013" indent="-227013" eaLnBrk="1" hangingPunct="1">
              <a:spcBef>
                <a:spcPct val="0"/>
              </a:spcBef>
              <a:spcAft>
                <a:spcPct val="10000"/>
              </a:spcAft>
            </a:pPr>
            <a:r>
              <a:rPr lang="en-US" sz="1800" dirty="0" smtClean="0"/>
              <a:t>Application-specific </a:t>
            </a:r>
            <a:r>
              <a:rPr lang="en-US" sz="1800" dirty="0" smtClean="0"/>
              <a:t>interfaces</a:t>
            </a:r>
            <a:endParaRPr lang="en-US" sz="1800" dirty="0" smtClean="0"/>
          </a:p>
          <a:p>
            <a:pPr marL="523875" lvl="1" indent="-227013" eaLnBrk="1" hangingPunct="1">
              <a:lnSpc>
                <a:spcPct val="80000"/>
              </a:lnSpc>
              <a:spcBef>
                <a:spcPct val="0"/>
              </a:spcBef>
              <a:spcAft>
                <a:spcPct val="10000"/>
              </a:spcAft>
            </a:pPr>
            <a:endParaRPr lang="en-US" sz="1600" dirty="0" smtClean="0"/>
          </a:p>
          <a:p>
            <a:pPr marL="523875" lvl="1" indent="-227013" eaLnBrk="1" hangingPunct="1">
              <a:lnSpc>
                <a:spcPct val="80000"/>
              </a:lnSpc>
              <a:spcBef>
                <a:spcPct val="0"/>
              </a:spcBef>
              <a:spcAft>
                <a:spcPct val="10000"/>
              </a:spcAft>
            </a:pPr>
            <a:endParaRPr lang="en-US" sz="1600" dirty="0" smtClean="0"/>
          </a:p>
        </p:txBody>
      </p:sp>
      <p:sp>
        <p:nvSpPr>
          <p:cNvPr id="55300" name="AutoShape 5"/>
          <p:cNvSpPr>
            <a:spLocks noChangeArrowheads="1"/>
          </p:cNvSpPr>
          <p:nvPr/>
        </p:nvSpPr>
        <p:spPr bwMode="auto">
          <a:xfrm>
            <a:off x="5422900" y="2303463"/>
            <a:ext cx="3599656" cy="335438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4"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5"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7"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0" name="Group 429"/>
          <p:cNvGrpSpPr/>
          <p:nvPr/>
        </p:nvGrpSpPr>
        <p:grpSpPr>
          <a:xfrm>
            <a:off x="0" y="914400"/>
            <a:ext cx="5354638" cy="5442739"/>
            <a:chOff x="0" y="914400"/>
            <a:chExt cx="5354638" cy="5442739"/>
          </a:xfrm>
        </p:grpSpPr>
        <p:sp>
          <p:nvSpPr>
            <p:cNvPr id="4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6" name="Rectangle 494"/>
            <p:cNvSpPr>
              <a:spLocks noChangeArrowheads="1"/>
            </p:cNvSpPr>
            <p:nvPr/>
          </p:nvSpPr>
          <p:spPr bwMode="auto">
            <a:xfrm>
              <a:off x="295908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6" name="Rectangle 714"/>
            <p:cNvSpPr>
              <a:spLocks noChangeArrowheads="1"/>
            </p:cNvSpPr>
            <p:nvPr/>
          </p:nvSpPr>
          <p:spPr bwMode="auto">
            <a:xfrm>
              <a:off x="3453911" y="5635122"/>
              <a:ext cx="313712" cy="330604"/>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6"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2" name="Rectangle 491"/>
          <p:cNvSpPr>
            <a:spLocks noChangeArrowheads="1"/>
          </p:cNvSpPr>
          <p:nvPr/>
        </p:nvSpPr>
        <p:spPr bwMode="auto">
          <a:xfrm>
            <a:off x="878681" y="3706813"/>
            <a:ext cx="2955132"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6323" name="Rectangle 2"/>
          <p:cNvSpPr>
            <a:spLocks noGrp="1" noChangeArrowheads="1"/>
          </p:cNvSpPr>
          <p:nvPr>
            <p:ph type="title" idx="4294967295"/>
          </p:nvPr>
        </p:nvSpPr>
        <p:spPr>
          <a:xfrm>
            <a:off x="464360" y="76200"/>
            <a:ext cx="8229600" cy="762000"/>
          </a:xfrm>
        </p:spPr>
        <p:txBody>
          <a:bodyPr/>
          <a:lstStyle/>
          <a:p>
            <a:pPr eaLnBrk="1" hangingPunct="1"/>
            <a:r>
              <a:rPr lang="en-US" b="0" dirty="0" smtClean="0"/>
              <a:t>TeraNet Switch Fabric</a:t>
            </a:r>
          </a:p>
        </p:txBody>
      </p:sp>
      <p:sp>
        <p:nvSpPr>
          <p:cNvPr id="56324" name="Rectangle 4"/>
          <p:cNvSpPr>
            <a:spLocks noGrp="1" noChangeArrowheads="1"/>
          </p:cNvSpPr>
          <p:nvPr>
            <p:ph type="body" sz="half" idx="4294967295"/>
          </p:nvPr>
        </p:nvSpPr>
        <p:spPr>
          <a:xfrm>
            <a:off x="5450680" y="2633659"/>
            <a:ext cx="3571876" cy="3731421"/>
          </a:xfrm>
        </p:spPr>
        <p:txBody>
          <a:bodyPr/>
          <a:lstStyle/>
          <a:p>
            <a:pPr marL="227013" indent="-227013" eaLnBrk="1" hangingPunct="1">
              <a:spcBef>
                <a:spcPct val="0"/>
              </a:spcBef>
              <a:spcAft>
                <a:spcPct val="10000"/>
              </a:spcAft>
            </a:pPr>
            <a:r>
              <a:rPr lang="en-US" sz="1800" dirty="0" smtClean="0"/>
              <a:t>A non-blocking switch fabric that enables fast and contention-free internal data movement</a:t>
            </a:r>
          </a:p>
          <a:p>
            <a:pPr marL="227013" indent="-227013" eaLnBrk="1" hangingPunct="1">
              <a:spcBef>
                <a:spcPct val="0"/>
              </a:spcBef>
              <a:spcAft>
                <a:spcPct val="10000"/>
              </a:spcAft>
            </a:pPr>
            <a:r>
              <a:rPr lang="en-US" sz="1800" dirty="0" smtClean="0"/>
              <a:t>Provides a configured way – within hardware – to manage traffic queues and ensure priority jobs are getting accomplished while minimizing the involvement of the CorePac cores</a:t>
            </a:r>
          </a:p>
          <a:p>
            <a:pPr marL="227013" indent="-227013" eaLnBrk="1" hangingPunct="1">
              <a:spcBef>
                <a:spcPct val="0"/>
              </a:spcBef>
              <a:spcAft>
                <a:spcPct val="10000"/>
              </a:spcAft>
            </a:pPr>
            <a:r>
              <a:rPr lang="en-US" sz="1800" dirty="0" smtClean="0"/>
              <a:t>Facilitates high-bandwidth communications between CorePac cores, subsystems, peripherals, and memory</a:t>
            </a:r>
          </a:p>
        </p:txBody>
      </p:sp>
      <p:sp>
        <p:nvSpPr>
          <p:cNvPr id="56325" name="AutoShape 5"/>
          <p:cNvSpPr>
            <a:spLocks noChangeArrowheads="1"/>
          </p:cNvSpPr>
          <p:nvPr/>
        </p:nvSpPr>
        <p:spPr bwMode="auto">
          <a:xfrm>
            <a:off x="5426075" y="2582863"/>
            <a:ext cx="3603625" cy="38036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1.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2.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14.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1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18.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19.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24.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5.xml><?xml version="1.0" encoding="utf-8"?>
<p:tagLst xmlns:a="http://schemas.openxmlformats.org/drawingml/2006/main" xmlns:r="http://schemas.openxmlformats.org/officeDocument/2006/relationships" xmlns:p="http://schemas.openxmlformats.org/presentationml/2006/main">
  <p:tag name="ELAPSEDTIME" val="3.473"/>
</p:tagLst>
</file>

<file path=ppt/tags/tag26.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27.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8.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29.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31.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33.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34.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5.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8.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9.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39691</TotalTime>
  <Words>4428</Words>
  <Application>Microsoft Office PowerPoint</Application>
  <PresentationFormat>On-screen Show (4:3)</PresentationFormat>
  <Paragraphs>1992</Paragraphs>
  <Slides>34</Slides>
  <Notes>28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13_KeyStoneOLT</vt:lpstr>
      <vt:lpstr>14_KeyStoneOLT</vt:lpstr>
      <vt:lpstr>Visio</vt:lpstr>
      <vt:lpstr>Multicore Applications Team</vt:lpstr>
      <vt:lpstr>Enhanced DSP core</vt:lpstr>
      <vt:lpstr>KeyStone Device Architecture</vt:lpstr>
      <vt:lpstr>CorePac</vt:lpstr>
      <vt:lpstr>Memory Subsystem</vt:lpstr>
      <vt:lpstr>Multicore Navigator</vt:lpstr>
      <vt:lpstr>Network Coprocessor</vt:lpstr>
      <vt:lpstr>External Interfaces</vt:lpstr>
      <vt:lpstr>TeraNet Switch Fabric</vt:lpstr>
      <vt:lpstr>Diagnostic Enhancements</vt:lpstr>
      <vt:lpstr>HyperLink Bus</vt:lpstr>
      <vt:lpstr>Miscellaneous Elements</vt:lpstr>
      <vt:lpstr>App-Specific: Wireless Applications</vt:lpstr>
      <vt:lpstr>App-Specific: General Purpose</vt:lpstr>
      <vt:lpstr>Low-Power Low-Cost  KeyStone C665x Sub-family</vt:lpstr>
      <vt:lpstr>Slide 16</vt:lpstr>
      <vt:lpstr>Slide 17</vt:lpstr>
      <vt:lpstr>KeyStone C665x: Key HW Variations</vt:lpstr>
      <vt:lpstr>For More Information</vt:lpstr>
      <vt:lpstr>Additional Information</vt:lpstr>
      <vt:lpstr>Memory Subsystem – Additional Information</vt:lpstr>
      <vt:lpstr>Multicore Navigator - Additional Information</vt:lpstr>
      <vt:lpstr>Network Coprocessor (Logical) Additional Information</vt:lpstr>
      <vt:lpstr>External Interfaces - Additional Information</vt:lpstr>
      <vt:lpstr>Serial RapidIO - Additional Information</vt:lpstr>
      <vt:lpstr>TeraNet - Additional Information</vt:lpstr>
      <vt:lpstr>Debug – Additional Information</vt:lpstr>
      <vt:lpstr>Miscellaneous Elements –Additional Information</vt:lpstr>
      <vt:lpstr>EDMA – Additional Information</vt:lpstr>
      <vt:lpstr>FFT Coprocessor (FFTC) -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1514</cp:revision>
  <dcterms:created xsi:type="dcterms:W3CDTF">2007-12-19T20:51:45Z</dcterms:created>
  <dcterms:modified xsi:type="dcterms:W3CDTF">2012-06-13T21:33:49Z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82062875-C4EC-407D-AB68-FE4B8395ADC8</vt:lpwstr>
  </property>
  <property fmtid="{D5CDD505-2E9C-101B-9397-08002B2CF9AE}" pid="6" name="ArticulateProjectFull">
    <vt:lpwstr>C:\TEMP\KeyStone Overview Revised 061212.ppta</vt:lpwstr>
  </property>
</Properties>
</file>