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1764-2ABE-4139-AF5A-5A747D5C0258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751E-A9E8-4C39-A7B4-94E19DED5B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443841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NAND boot over I2C example</a:t>
            </a:r>
          </a:p>
          <a:p>
            <a:endParaRPr lang="en-US" dirty="0"/>
          </a:p>
          <a:p>
            <a:r>
              <a:rPr lang="en-US" dirty="0" smtClean="0"/>
              <a:t>A simple Hello World example demonstrating NAND boot over I2C.</a:t>
            </a:r>
          </a:p>
          <a:p>
            <a:endParaRPr lang="en-US" dirty="0"/>
          </a:p>
          <a:p>
            <a:r>
              <a:rPr lang="en-US" dirty="0" smtClean="0"/>
              <a:t>Steps to build the example: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Import the i2cnandboot CCS project from tools\</a:t>
            </a:r>
            <a:r>
              <a:rPr lang="en-US" dirty="0" err="1" smtClean="0"/>
              <a:t>boot_loader</a:t>
            </a:r>
            <a:r>
              <a:rPr lang="en-US" dirty="0" smtClean="0"/>
              <a:t>\examples\i2c\</a:t>
            </a:r>
            <a:r>
              <a:rPr lang="en-US" dirty="0" err="1" smtClean="0"/>
              <a:t>nand</a:t>
            </a:r>
            <a:r>
              <a:rPr lang="en-US" dirty="0" smtClean="0"/>
              <a:t>\evmc66xxl directory. (in CCSv5,    Project-&gt;Import Existing CCS/CCE Eclipse Projects)</a:t>
            </a:r>
          </a:p>
          <a:p>
            <a:pPr marL="342900" indent="-342900">
              <a:buAutoNum type="arabicPeriod"/>
            </a:pPr>
            <a:r>
              <a:rPr lang="en-US" dirty="0" smtClean="0"/>
              <a:t>2. Clean the i2cnandboot project and re-build the project, after build is completed, i2cnandboot_evm66xxl.out and    i2cnandboot_evm66xxl.map will be generated under tools\</a:t>
            </a:r>
            <a:r>
              <a:rPr lang="en-US" dirty="0" err="1" smtClean="0"/>
              <a:t>boot_loader</a:t>
            </a:r>
            <a:r>
              <a:rPr lang="en-US" dirty="0" smtClean="0"/>
              <a:t>\examples\i2c\</a:t>
            </a:r>
            <a:r>
              <a:rPr lang="en-US" dirty="0" err="1" smtClean="0"/>
              <a:t>nand</a:t>
            </a:r>
            <a:r>
              <a:rPr lang="en-US" dirty="0" smtClean="0"/>
              <a:t>\evmc66xxl\bin directory.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053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Steps to run i2cnandboot in CCSv5:</a:t>
            </a:r>
          </a:p>
          <a:p>
            <a:pPr marL="342900" indent="-342900">
              <a:buAutoNum type="arabicPeriod"/>
            </a:pPr>
            <a:r>
              <a:rPr lang="en-US" dirty="0" smtClean="0"/>
              <a:t>Be sure to set the boot mode dip switch to no boot/EMIF16 boot mode on the EVM.</a:t>
            </a:r>
          </a:p>
          <a:p>
            <a:pPr marL="342900" indent="-342900">
              <a:buAutoNum type="arabicPeriod"/>
            </a:pPr>
            <a:r>
              <a:rPr lang="en-US" dirty="0" smtClean="0"/>
              <a:t> Load the program tools\</a:t>
            </a:r>
            <a:r>
              <a:rPr lang="en-US" dirty="0" err="1" smtClean="0"/>
              <a:t>boot_loader</a:t>
            </a:r>
            <a:r>
              <a:rPr lang="en-US" dirty="0" smtClean="0"/>
              <a:t>\examples\i2c\</a:t>
            </a:r>
            <a:r>
              <a:rPr lang="en-US" dirty="0" err="1" smtClean="0"/>
              <a:t>nand</a:t>
            </a:r>
            <a:r>
              <a:rPr lang="en-US" dirty="0" smtClean="0"/>
              <a:t>\evmc66xxl\bin\i2cnandboot_evm66xxl.out to CCS.</a:t>
            </a:r>
          </a:p>
          <a:p>
            <a:pPr marL="342900" indent="-342900">
              <a:buAutoNum type="arabicPeriod"/>
            </a:pPr>
            <a:r>
              <a:rPr lang="en-US" dirty="0" smtClean="0"/>
              <a:t> Connect the 3-pin RS-232 cable from the EVM to the serial port of the PC, and start Hyper Terminal.</a:t>
            </a:r>
          </a:p>
          <a:p>
            <a:pPr marL="342900" indent="-342900"/>
            <a:r>
              <a:rPr lang="en-US" dirty="0" smtClean="0"/>
              <a:t>4. Create a new connection with the Baud rate set to 115200 bps, Data bits 8, Parity none, Stop bits 1 and    Flow control none. Be sure the COM port # is set correctly.</a:t>
            </a:r>
          </a:p>
          <a:p>
            <a:pPr marL="342900" indent="-342900"/>
            <a:r>
              <a:rPr lang="en-US" dirty="0" smtClean="0"/>
              <a:t>5. Run the program in CCS, i2cnandboot will send the hello world booting info to both the CCS console and the    Hyper Terminal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51344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Steps to program i2cnandboot to NAND:</a:t>
            </a:r>
          </a:p>
          <a:p>
            <a:pPr marL="342900" indent="-342900">
              <a:buAutoNum type="arabicPeriod"/>
            </a:pPr>
            <a:r>
              <a:rPr lang="en-US" dirty="0" smtClean="0"/>
              <a:t>Be sure IBL is programmed to I2C EEPROM bus address 0x51, if IBL is not programmed, refer to   tools\</a:t>
            </a:r>
            <a:r>
              <a:rPr lang="en-US" dirty="0" err="1" smtClean="0"/>
              <a:t>boot_loader</a:t>
            </a:r>
            <a:r>
              <a:rPr lang="en-US" dirty="0" smtClean="0"/>
              <a:t>\</a:t>
            </a:r>
            <a:r>
              <a:rPr lang="en-US" dirty="0" err="1" smtClean="0"/>
              <a:t>ibl</a:t>
            </a:r>
            <a:r>
              <a:rPr lang="en-US" dirty="0" smtClean="0"/>
              <a:t>\doc\README.txt on how to program the IBL to EEPROM. </a:t>
            </a:r>
          </a:p>
          <a:p>
            <a:pPr marL="342900" indent="-342900">
              <a:buAutoNum type="arabicPeriod"/>
            </a:pPr>
            <a:r>
              <a:rPr lang="en-US" dirty="0" smtClean="0"/>
              <a:t>2. By default, IBL will boot a BBLOB image (Linux kernel) from NAND, to run this example, we need to change the   NAND boot image format to ELF:   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In setConfig_c66xx_main() of tools\</a:t>
            </a:r>
            <a:r>
              <a:rPr lang="en-US" dirty="0" err="1" smtClean="0"/>
              <a:t>boot_loader</a:t>
            </a:r>
            <a:r>
              <a:rPr lang="en-US" dirty="0" smtClean="0"/>
              <a:t>\</a:t>
            </a:r>
            <a:r>
              <a:rPr lang="en-US" dirty="0" err="1" smtClean="0"/>
              <a:t>ibl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\make\bin\i2cConfig.gel,       replace           </a:t>
            </a:r>
            <a:r>
              <a:rPr lang="en-US" dirty="0" err="1" smtClean="0"/>
              <a:t>ibl.bootModes</a:t>
            </a:r>
            <a:r>
              <a:rPr lang="en-US" dirty="0" smtClean="0"/>
              <a:t>[1].</a:t>
            </a:r>
            <a:r>
              <a:rPr lang="en-US" dirty="0" err="1" smtClean="0"/>
              <a:t>u.nandBoot.bootFormat</a:t>
            </a:r>
            <a:r>
              <a:rPr lang="en-US" dirty="0" smtClean="0"/>
              <a:t>        = </a:t>
            </a:r>
            <a:r>
              <a:rPr lang="en-US" dirty="0" err="1" smtClean="0"/>
              <a:t>ibl_BOOT_FORMAT_BBLOB</a:t>
            </a:r>
            <a:r>
              <a:rPr lang="en-US" dirty="0" smtClean="0"/>
              <a:t>;      with          </a:t>
            </a:r>
            <a:r>
              <a:rPr lang="en-US" dirty="0" err="1" smtClean="0"/>
              <a:t>ibl.bootModes</a:t>
            </a:r>
            <a:r>
              <a:rPr lang="en-US" dirty="0" smtClean="0"/>
              <a:t>[1].</a:t>
            </a:r>
            <a:r>
              <a:rPr lang="en-US" dirty="0" err="1" smtClean="0"/>
              <a:t>u.nandBoot.bootFormat</a:t>
            </a:r>
            <a:r>
              <a:rPr lang="en-US" dirty="0" smtClean="0"/>
              <a:t>        = </a:t>
            </a:r>
            <a:r>
              <a:rPr lang="en-US" dirty="0" err="1" smtClean="0"/>
              <a:t>ibl_BOOT_FORMAT_ELF</a:t>
            </a:r>
            <a:r>
              <a:rPr lang="en-US" dirty="0" smtClean="0"/>
              <a:t>;   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 Re-program the boot configuration table, refer to tools\</a:t>
            </a:r>
            <a:r>
              <a:rPr lang="en-US" dirty="0" err="1" smtClean="0"/>
              <a:t>boot_loader</a:t>
            </a:r>
            <a:r>
              <a:rPr lang="en-US" dirty="0" smtClean="0"/>
              <a:t>\</a:t>
            </a:r>
            <a:r>
              <a:rPr lang="en-US" dirty="0" err="1" smtClean="0"/>
              <a:t>ibl</a:t>
            </a:r>
            <a:r>
              <a:rPr lang="en-US" dirty="0" smtClean="0"/>
              <a:t>\doc\README.txt on how to program       the boot configuration table to EEPROM.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72084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Copy tools\</a:t>
            </a:r>
            <a:r>
              <a:rPr lang="en-US" dirty="0" err="1" smtClean="0"/>
              <a:t>boot_loader</a:t>
            </a:r>
            <a:r>
              <a:rPr lang="en-US" dirty="0" smtClean="0"/>
              <a:t>\examples\i2c\</a:t>
            </a:r>
            <a:r>
              <a:rPr lang="en-US" dirty="0" err="1" smtClean="0"/>
              <a:t>nand</a:t>
            </a:r>
            <a:r>
              <a:rPr lang="en-US" dirty="0" smtClean="0"/>
              <a:t>\evmc66xxl\bin\i2cnandboot_evm66xxl.out to tools\writer\</a:t>
            </a:r>
            <a:r>
              <a:rPr lang="en-US" dirty="0" err="1" smtClean="0"/>
              <a:t>nand</a:t>
            </a:r>
            <a:r>
              <a:rPr lang="en-US" dirty="0" smtClean="0"/>
              <a:t>\evmc66xxl\bin,    rename it to app.bin and refer to tools\writer\</a:t>
            </a:r>
            <a:r>
              <a:rPr lang="en-US" dirty="0" err="1" smtClean="0"/>
              <a:t>nand</a:t>
            </a:r>
            <a:r>
              <a:rPr lang="en-US" dirty="0" smtClean="0"/>
              <a:t>\docs\README.txt on how to program   the app.bin to NAND flash.</a:t>
            </a:r>
          </a:p>
          <a:p>
            <a:endParaRPr lang="en-US" dirty="0" smtClean="0"/>
          </a:p>
          <a:p>
            <a:r>
              <a:rPr lang="en-US" dirty="0" smtClean="0"/>
              <a:t>4. Once the programming is completed successfully, set the boot dip switches to I2C master mode,    bus address 0x51 and boot parameter index to be 2.</a:t>
            </a:r>
          </a:p>
          <a:p>
            <a:endParaRPr lang="en-US" dirty="0"/>
          </a:p>
          <a:p>
            <a:r>
              <a:rPr lang="en-US" dirty="0" smtClean="0"/>
              <a:t>5. After POR, IBL will boot the hello world image from NAND.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NOR or NAND addressing</a:t>
            </a:r>
            <a:endParaRPr lang="en-US" dirty="0"/>
          </a:p>
        </p:txBody>
      </p:sp>
      <p:sp>
        <p:nvSpPr>
          <p:cNvPr id="126986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algn="ctr"/>
            <a:r>
              <a:rPr lang="nl-NL" sz="2000"/>
              <a:t>NOR</a:t>
            </a:r>
            <a:endParaRPr lang="en-US" sz="2000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1844675"/>
            <a:ext cx="4537075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988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ctr"/>
            <a:r>
              <a:rPr lang="nl-NL" sz="2000" dirty="0"/>
              <a:t>NAND</a:t>
            </a:r>
            <a:endParaRPr lang="en-US" sz="2000" dirty="0"/>
          </a:p>
        </p:txBody>
      </p:sp>
      <p:pic>
        <p:nvPicPr>
          <p:cNvPr id="12698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844675"/>
            <a:ext cx="4011612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003800" y="5805488"/>
            <a:ext cx="330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/>
              <a:t>less contacts </a:t>
            </a:r>
            <a:r>
              <a:rPr lang="nl-NL">
                <a:cs typeface="Arial" charset="0"/>
              </a:rPr>
              <a:t>→</a:t>
            </a:r>
            <a:r>
              <a:rPr lang="nl-NL"/>
              <a:t> more compact</a:t>
            </a:r>
            <a:endParaRPr lang="en-US"/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042988" y="908050"/>
            <a:ext cx="352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‘Word’ = control gate; ‘bit’ = drain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 t="12041" b="36121"/>
          <a:stretch>
            <a:fillRect/>
          </a:stretch>
        </p:blipFill>
        <p:spPr bwMode="auto">
          <a:xfrm>
            <a:off x="1331913" y="1054100"/>
            <a:ext cx="647382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NAND versus NOR</a:t>
            </a:r>
            <a:endParaRPr lang="en-US" dirty="0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443038" y="4435475"/>
            <a:ext cx="3067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10x better endurance</a:t>
            </a:r>
          </a:p>
          <a:p>
            <a:pPr algn="ctr"/>
            <a:r>
              <a:rPr lang="en-US" sz="2400"/>
              <a:t>Fast read (~100 ns)</a:t>
            </a:r>
          </a:p>
          <a:p>
            <a:pPr algn="ctr"/>
            <a:r>
              <a:rPr lang="en-US" sz="2400"/>
              <a:t>Slow write (~10 </a:t>
            </a:r>
            <a:r>
              <a:rPr lang="el-GR" sz="2400">
                <a:cs typeface="Arial" charset="0"/>
              </a:rPr>
              <a:t>μ</a:t>
            </a:r>
            <a:r>
              <a:rPr lang="en-US" sz="2400"/>
              <a:t>s)</a:t>
            </a:r>
          </a:p>
          <a:p>
            <a:pPr algn="ctr"/>
            <a:r>
              <a:rPr lang="en-US" sz="2400"/>
              <a:t>Used for Code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932363" y="4435475"/>
            <a:ext cx="28241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Smaller cell size</a:t>
            </a:r>
          </a:p>
          <a:p>
            <a:pPr algn="ctr"/>
            <a:r>
              <a:rPr lang="en-US" sz="2400"/>
              <a:t>Slow read (~1 </a:t>
            </a:r>
            <a:r>
              <a:rPr lang="el-GR" sz="2400"/>
              <a:t>μ</a:t>
            </a:r>
            <a:r>
              <a:rPr lang="en-US" sz="2400"/>
              <a:t>s)</a:t>
            </a:r>
          </a:p>
          <a:p>
            <a:pPr algn="ctr"/>
            <a:r>
              <a:rPr lang="en-US" sz="2400"/>
              <a:t>Faster write (~1 </a:t>
            </a:r>
            <a:r>
              <a:rPr lang="el-GR" sz="2400">
                <a:cs typeface="Arial" charset="0"/>
              </a:rPr>
              <a:t>μ</a:t>
            </a:r>
            <a:r>
              <a:rPr lang="en-US" sz="2400"/>
              <a:t>s)</a:t>
            </a:r>
          </a:p>
          <a:p>
            <a:pPr algn="ctr"/>
            <a:r>
              <a:rPr lang="en-US" sz="2400"/>
              <a:t>Used for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 t="12041" b="36121"/>
          <a:stretch>
            <a:fillRect/>
          </a:stretch>
        </p:blipFill>
        <p:spPr bwMode="auto">
          <a:xfrm>
            <a:off x="1331913" y="1054100"/>
            <a:ext cx="647382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NAND versus NOR</a:t>
            </a:r>
            <a:endParaRPr lang="en-US" dirty="0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443038" y="4435475"/>
            <a:ext cx="3067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10x better endurance</a:t>
            </a:r>
          </a:p>
          <a:p>
            <a:pPr algn="ctr"/>
            <a:r>
              <a:rPr lang="en-US" sz="2400"/>
              <a:t>Fast read (~100 ns)</a:t>
            </a:r>
          </a:p>
          <a:p>
            <a:pPr algn="ctr"/>
            <a:r>
              <a:rPr lang="en-US" sz="2400"/>
              <a:t>Slow write (~10 </a:t>
            </a:r>
            <a:r>
              <a:rPr lang="el-GR" sz="2400">
                <a:cs typeface="Arial" charset="0"/>
              </a:rPr>
              <a:t>μ</a:t>
            </a:r>
            <a:r>
              <a:rPr lang="en-US" sz="2400"/>
              <a:t>s)</a:t>
            </a:r>
          </a:p>
          <a:p>
            <a:pPr algn="ctr"/>
            <a:r>
              <a:rPr lang="en-US" sz="2400"/>
              <a:t>Used for Code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932363" y="4435475"/>
            <a:ext cx="28241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Smaller cell size</a:t>
            </a:r>
          </a:p>
          <a:p>
            <a:pPr algn="ctr"/>
            <a:r>
              <a:rPr lang="en-US" sz="2400"/>
              <a:t>Slow read (~1 </a:t>
            </a:r>
            <a:r>
              <a:rPr lang="el-GR" sz="2400"/>
              <a:t>μ</a:t>
            </a:r>
            <a:r>
              <a:rPr lang="en-US" sz="2400"/>
              <a:t>s)</a:t>
            </a:r>
          </a:p>
          <a:p>
            <a:pPr algn="ctr"/>
            <a:r>
              <a:rPr lang="en-US" sz="2400"/>
              <a:t>Faster write (~1 </a:t>
            </a:r>
            <a:r>
              <a:rPr lang="el-GR" sz="2400">
                <a:cs typeface="Arial" charset="0"/>
              </a:rPr>
              <a:t>μ</a:t>
            </a:r>
            <a:r>
              <a:rPr lang="en-US" sz="2400"/>
              <a:t>s)</a:t>
            </a:r>
          </a:p>
          <a:p>
            <a:pPr algn="ctr"/>
            <a:r>
              <a:rPr lang="en-US" sz="2400"/>
              <a:t>Used for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479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NOR or NAND addressing</vt:lpstr>
      <vt:lpstr>NAND versus NOR</vt:lpstr>
      <vt:lpstr>NAND versus NOR</vt:lpstr>
      <vt:lpstr>Slide 8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Katzur</dc:creator>
  <cp:lastModifiedBy>Ran Katzur</cp:lastModifiedBy>
  <cp:revision>17</cp:revision>
  <dcterms:created xsi:type="dcterms:W3CDTF">2012-10-25T15:15:27Z</dcterms:created>
  <dcterms:modified xsi:type="dcterms:W3CDTF">2012-10-25T17:59:04Z</dcterms:modified>
</cp:coreProperties>
</file>