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5" r:id="rId2"/>
    <p:sldId id="348" r:id="rId3"/>
    <p:sldId id="33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9" r:id="rId44"/>
    <p:sldId id="400" r:id="rId45"/>
    <p:sldId id="390" r:id="rId46"/>
    <p:sldId id="391" r:id="rId47"/>
    <p:sldId id="392" r:id="rId48"/>
    <p:sldId id="393" r:id="rId49"/>
    <p:sldId id="394" r:id="rId50"/>
    <p:sldId id="395" r:id="rId51"/>
    <p:sldId id="401" r:id="rId52"/>
    <p:sldId id="396" r:id="rId53"/>
    <p:sldId id="397" r:id="rId54"/>
    <p:sldId id="398" r:id="rId55"/>
    <p:sldId id="347" r:id="rId56"/>
  </p:sldIdLst>
  <p:sldSz cx="9144000" cy="6858000" type="screen4x3"/>
  <p:notesSz cx="7010400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80" y="-15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2" indent="-174702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702" indent="-174702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702" indent="-174702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PMIC – Power Management integrated circuit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3869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77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046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719" y="694377"/>
            <a:ext cx="4646133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806" y="4414510"/>
            <a:ext cx="5604790" cy="418562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3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 smtClean="0">
                <a:solidFill>
                  <a:srgbClr val="000000"/>
                </a:solidFill>
              </a:rPr>
              <a:t>7M </a:t>
            </a:r>
            <a:r>
              <a:rPr lang="en-US" sz="1600" dirty="0" smtClean="0"/>
              <a:t>Triangles</a:t>
            </a:r>
            <a:r>
              <a:rPr lang="en-US" sz="1600" dirty="0" smtClean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774" indent="-288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4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48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298" indent="-23069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76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096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0495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1894" indent="-23069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29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p-fpdsp-swapps.dal.design.ti.com/index.php/AM437x_Collateral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1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39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26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9"/>
              <a:ext cx="994787" cy="854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>
              <a:off x="2170444" y="2687934"/>
              <a:ext cx="1388347" cy="16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1468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974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575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Silicon 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</a:p>
          <a:p>
            <a:pPr lvl="1"/>
            <a:r>
              <a:rPr lang="en-US" dirty="0" smtClean="0"/>
              <a:t>Quick look at the system</a:t>
            </a:r>
            <a:endParaRPr lang="en-US" dirty="0"/>
          </a:p>
          <a:p>
            <a:r>
              <a:rPr lang="en-US" dirty="0" smtClean="0"/>
              <a:t>Software Overview</a:t>
            </a:r>
          </a:p>
          <a:p>
            <a:r>
              <a:rPr lang="en-US" dirty="0" smtClean="0"/>
              <a:t>AM437x Development Boards</a:t>
            </a:r>
          </a:p>
          <a:p>
            <a:r>
              <a:rPr lang="en-US" dirty="0" smtClean="0"/>
              <a:t>AM437x Documentation and Tools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=""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Can boot off of a MSD (</a:t>
            </a:r>
            <a:r>
              <a:rPr lang="en-US" sz="1400" b="0" dirty="0" err="1" smtClean="0">
                <a:solidFill>
                  <a:srgbClr val="00B050"/>
                </a:solidFill>
              </a:rPr>
              <a:t>ie</a:t>
            </a:r>
            <a:r>
              <a:rPr lang="en-US" sz="1400" b="0" dirty="0" smtClean="0">
                <a:solidFill>
                  <a:srgbClr val="00B050"/>
                </a:solidFill>
              </a:rPr>
              <a:t>, flash drive)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Swappable DP/DM to facilitate clock routing</a:t>
            </a:r>
            <a:endParaRPr lang="en-US" sz="1400" b="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3503" y="6858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>
                <a:solidFill>
                  <a:srgbClr val="00B050"/>
                </a:solidFill>
              </a:rPr>
              <a:t>supports &gt;2GB capacity on </a:t>
            </a:r>
            <a:r>
              <a:rPr lang="en-US" sz="1400" b="0" dirty="0" err="1" smtClean="0">
                <a:solidFill>
                  <a:srgbClr val="00B050"/>
                </a:solidFill>
              </a:rPr>
              <a:t>eMMC</a:t>
            </a:r>
            <a:r>
              <a:rPr lang="en-US" sz="1400" b="0" dirty="0" smtClean="0">
                <a:solidFill>
                  <a:srgbClr val="00B050"/>
                </a:solidFill>
              </a:rPr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</a:rPr>
              <a:t>Features of the </a:t>
            </a:r>
            <a:r>
              <a:rPr lang="en-US" dirty="0" smtClean="0">
                <a:solidFill>
                  <a:srgbClr val="00B050"/>
                </a:solidFill>
              </a:rPr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</a:t>
            </a:r>
            <a:r>
              <a:rPr lang="en-US" sz="1400" b="0" dirty="0" err="1" smtClean="0">
                <a:solidFill>
                  <a:srgbClr val="00B050"/>
                </a:solidFill>
              </a:rPr>
              <a:t>eXecute</a:t>
            </a:r>
            <a:r>
              <a:rPr lang="en-US" sz="1400" b="0" dirty="0" smtClean="0">
                <a:solidFill>
                  <a:srgbClr val="00B050"/>
                </a:solidFill>
              </a:rPr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12</a:t>
            </a:r>
            <a:r>
              <a:rPr lang="en-US" sz="1600" dirty="0" smtClean="0"/>
              <a:t>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Special always on 32K timer for OS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</a:t>
            </a:r>
            <a:r>
              <a:rPr lang="en-US" sz="1600" dirty="0" smtClean="0">
                <a:solidFill>
                  <a:srgbClr val="00B050"/>
                </a:solidFill>
              </a:rPr>
              <a:t>6 banks, each 32 GPIO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00B050"/>
                </a:solidFill>
              </a:rPr>
              <a:t>6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00B050"/>
                </a:solidFill>
              </a:rPr>
              <a:t>5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Up to 4 </a:t>
            </a:r>
            <a:r>
              <a:rPr lang="en-US" sz="1400" dirty="0" smtClean="0"/>
              <a:t>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12-bit Successive Approximation Register (SAR) </a:t>
            </a:r>
            <a:r>
              <a:rPr lang="en-US" sz="1400" dirty="0" smtClean="0">
                <a:solidFill>
                  <a:srgbClr val="00B050"/>
                </a:solidFill>
              </a:rPr>
              <a:t>ADC with preamp</a:t>
            </a:r>
            <a:endParaRPr lang="en-US" sz="14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2 16bit results can be read from one 32bit register inputs converted to 32bit value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0165" y="46994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Silicon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7" grpId="0" animBg="1"/>
      <p:bldP spid="20" grpId="0" animBg="1"/>
      <p:bldP spid="39" grpId="0" animBg="1"/>
      <p:bldP spid="49" grpId="0" animBg="1"/>
      <p:bldP spid="50" grpId="0" animBg="1"/>
      <p:bldP spid="54" grpId="0" animBg="1"/>
      <p:bldP spid="55" grpId="0" animBg="1"/>
      <p:bldP spid="57" grpId="0" animBg="1"/>
      <p:bldP spid="58" grpId="0" animBg="1"/>
      <p:bldP spid="72" grpId="0" animBg="1"/>
      <p:bldP spid="41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6" grpId="0" animBg="1"/>
      <p:bldP spid="13" grpId="0" animBg="1"/>
      <p:bldP spid="38" grpId="0" animBg="1"/>
      <p:bldP spid="29" grpId="0" build="allAtOnce" animBg="1"/>
      <p:bldP spid="30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=""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B050"/>
                </a:solidFill>
              </a:rPr>
              <a:t>LPDDR2:</a:t>
            </a:r>
            <a:r>
              <a:rPr lang="en-US" sz="1400" b="0" dirty="0" smtClean="0">
                <a:solidFill>
                  <a:srgbClr val="000000"/>
                </a:solidFill>
              </a:rPr>
              <a:t> 266 </a:t>
            </a:r>
            <a:r>
              <a:rPr lang="en-US" sz="1400" b="0" dirty="0">
                <a:solidFill>
                  <a:srgbClr val="000000"/>
                </a:solidFill>
              </a:rPr>
              <a:t>MHz Clock </a:t>
            </a:r>
            <a:r>
              <a:rPr lang="en-US" sz="1400" b="0" dirty="0" smtClean="0">
                <a:solidFill>
                  <a:srgbClr val="000000"/>
                </a:solidFill>
              </a:rPr>
              <a:t>(532 MHz </a:t>
            </a:r>
            <a:r>
              <a:rPr lang="en-US" sz="1400" b="0" dirty="0">
                <a:solidFill>
                  <a:srgbClr val="000000"/>
                </a:solidFill>
              </a:rPr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0000"/>
                </a:solidFill>
              </a:rPr>
              <a:t>DDR3 (1.5V) /DDR3L (1.35V): 400</a:t>
            </a:r>
            <a:r>
              <a:rPr lang="en-US" sz="1400" b="0" dirty="0">
                <a:solidFill>
                  <a:srgbClr val="000000"/>
                </a:solidFill>
              </a:rPr>
              <a:t> MHz Clock </a:t>
            </a:r>
            <a:r>
              <a:rPr lang="en-US" sz="1400" b="0" dirty="0" smtClean="0">
                <a:solidFill>
                  <a:srgbClr val="000000"/>
                </a:solidFill>
              </a:rPr>
              <a:t>(800</a:t>
            </a:r>
            <a:r>
              <a:rPr lang="en-US" sz="1400" b="0" dirty="0">
                <a:solidFill>
                  <a:srgbClr val="000000"/>
                </a:solidFill>
              </a:rPr>
              <a:t> MHz Data Rate</a:t>
            </a:r>
            <a:r>
              <a:rPr lang="en-US" sz="1400" b="0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16 or </a:t>
            </a:r>
            <a:r>
              <a:rPr lang="en-US" sz="1400" b="0" dirty="0" smtClean="0">
                <a:solidFill>
                  <a:srgbClr val="00B050"/>
                </a:solidFill>
              </a:rPr>
              <a:t>32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2GB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Supported Memory </a:t>
            </a:r>
            <a:r>
              <a:rPr lang="en-US" sz="1400" b="0" dirty="0" smtClean="0">
                <a:solidFill>
                  <a:srgbClr val="000000"/>
                </a:solidFill>
              </a:rPr>
              <a:t>configurations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1 </a:t>
            </a:r>
            <a:r>
              <a:rPr lang="en-US" sz="1400" b="0" dirty="0" smtClean="0">
                <a:solidFill>
                  <a:srgbClr val="000000"/>
                </a:solidFill>
              </a:rPr>
              <a:t>load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x32 device)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2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x16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4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x8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 maximum </a:t>
            </a:r>
            <a:r>
              <a:rPr lang="en-US" sz="1400" b="0" dirty="0">
                <a:solidFill>
                  <a:srgbClr val="00B050"/>
                </a:solidFill>
              </a:rPr>
              <a:t>of 4 address </a:t>
            </a:r>
            <a:r>
              <a:rPr lang="en-US" sz="1400" b="0" dirty="0" smtClean="0">
                <a:solidFill>
                  <a:srgbClr val="00B050"/>
                </a:solidFill>
              </a:rPr>
              <a:t>loads DDR3, 2 data loads </a:t>
            </a:r>
            <a:r>
              <a:rPr lang="en-US" sz="1400" b="0" dirty="0" smtClean="0">
                <a:solidFill>
                  <a:srgbClr val="000000"/>
                </a:solidFill>
              </a:rPr>
              <a:t>for LPDDR2 </a:t>
            </a:r>
            <a:r>
              <a:rPr lang="en-US" sz="1400" b="0" dirty="0">
                <a:solidFill>
                  <a:srgbClr val="000000"/>
                </a:solidFill>
              </a:rPr>
              <a:t>and 1 data </a:t>
            </a:r>
            <a:r>
              <a:rPr lang="en-US" sz="1400" b="0" dirty="0" smtClean="0">
                <a:solidFill>
                  <a:srgbClr val="000000"/>
                </a:solidFill>
              </a:rPr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(x32)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4495785" y="3444181"/>
            <a:ext cx="4495800" cy="2804219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95785" y="1095109"/>
            <a:ext cx="4495800" cy="228600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 DDR3 Low Power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35932" y="3810000"/>
            <a:ext cx="1212850" cy="202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68640" y="4030702"/>
            <a:ext cx="990600" cy="1800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8782" y="5518716"/>
            <a:ext cx="2019858" cy="95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" y="2231611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Low power enhancements for DDR3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Fail Safe I/O for DDR_RESET</a:t>
            </a:r>
            <a:r>
              <a:rPr lang="en-US" sz="1600" dirty="0">
                <a:solidFill>
                  <a:srgbClr val="000000"/>
                </a:solidFill>
              </a:rPr>
              <a:t>:  Facilitates external pull-up to keep DDR in self-refresh during RTC+DDR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PMIC: Load Switch </a:t>
            </a:r>
            <a:r>
              <a:rPr lang="en-US" sz="1600" dirty="0" smtClean="0">
                <a:solidFill>
                  <a:srgbClr val="000000"/>
                </a:solidFill>
              </a:rPr>
              <a:t>facilitates separation of DDR voltage to AM437x and DDR memory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extra signaling in hardware </a:t>
            </a:r>
            <a:r>
              <a:rPr lang="en-US" sz="1600" dirty="0" smtClean="0"/>
              <a:t>to facilitate suspend/resume sequencing </a:t>
            </a:r>
          </a:p>
          <a:p>
            <a:pPr lvl="1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8782" y="521093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48782" y="4896108"/>
            <a:ext cx="20198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48782" y="4588331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89807" y="4501892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>
            <a:endCxn id="57" idx="1"/>
          </p:cNvCxnSpPr>
          <p:nvPr/>
        </p:nvCxnSpPr>
        <p:spPr>
          <a:xfrm flipV="1">
            <a:off x="7169195" y="4720967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003773" y="4362190"/>
            <a:ext cx="330842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89850" y="403070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99300" y="5792013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Straight Arrow Connector 76"/>
          <p:cNvCxnSpPr/>
          <p:nvPr/>
        </p:nvCxnSpPr>
        <p:spPr>
          <a:xfrm flipV="1">
            <a:off x="7278687" y="5528241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10800000">
            <a:off x="7139032" y="6011088"/>
            <a:ext cx="298406" cy="16111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48185" y="1477808"/>
            <a:ext cx="1212850" cy="1798792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7880893" y="1477808"/>
            <a:ext cx="990600" cy="179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737859" y="2807437"/>
            <a:ext cx="2143034" cy="4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61035" y="249489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737860" y="2180067"/>
            <a:ext cx="2143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1035" y="1872290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9678" y="1077698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DeepSleep</a:t>
            </a:r>
            <a:endParaRPr lang="en-US" sz="2000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6099678" y="3409890"/>
            <a:ext cx="155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RTC + DDR</a:t>
            </a:r>
            <a:endParaRPr lang="en-US" sz="2000" u="sng" dirty="0"/>
          </a:p>
        </p:txBody>
      </p:sp>
      <p:sp>
        <p:nvSpPr>
          <p:cNvPr id="96" name="Rectangle 95"/>
          <p:cNvSpPr/>
          <p:nvPr/>
        </p:nvSpPr>
        <p:spPr>
          <a:xfrm>
            <a:off x="4724385" y="2648786"/>
            <a:ext cx="609600" cy="3676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WKUP</a:t>
            </a:r>
            <a:endParaRPr lang="en-US" sz="10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5" y="1985465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Straight Arrow Connector 98"/>
          <p:cNvCxnSpPr>
            <a:endCxn id="98" idx="1"/>
          </p:cNvCxnSpPr>
          <p:nvPr/>
        </p:nvCxnSpPr>
        <p:spPr>
          <a:xfrm flipV="1">
            <a:off x="5737860" y="2111650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737859" y="2786787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10800000">
            <a:off x="5678500" y="3081830"/>
            <a:ext cx="118723" cy="6765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5678497" y="1901488"/>
            <a:ext cx="118723" cy="1"/>
          </a:xfrm>
          <a:prstGeom prst="straightConnector1">
            <a:avLst/>
          </a:prstGeom>
          <a:ln w="635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57800" y="1752600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VDDS_DDR</a:t>
            </a:r>
            <a:endParaRPr lang="en-US" sz="7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6" y="2955644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6400800" y="147780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12" name="Straight Arrow Connector 111"/>
          <p:cNvCxnSpPr>
            <a:stCxn id="111" idx="3"/>
          </p:cNvCxnSpPr>
          <p:nvPr/>
        </p:nvCxnSpPr>
        <p:spPr>
          <a:xfrm>
            <a:off x="7428645" y="1616308"/>
            <a:ext cx="48877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861035" y="1616308"/>
            <a:ext cx="53593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88274" y="347144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121" idx="2"/>
          </p:cNvCxnSpPr>
          <p:nvPr/>
        </p:nvCxnSpPr>
        <p:spPr>
          <a:xfrm>
            <a:off x="8202197" y="3748444"/>
            <a:ext cx="0" cy="28225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2779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EXT low jitter PLL – drives external devices through </a:t>
            </a:r>
            <a:r>
              <a:rPr lang="en-US" sz="1600" dirty="0" err="1" smtClean="0">
                <a:solidFill>
                  <a:srgbClr val="00B050"/>
                </a:solidFill>
              </a:rPr>
              <a:t>CLKOUTx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2580" y="60960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</a:t>
            </a:r>
            <a:r>
              <a:rPr lang="en-US" sz="1400" dirty="0" smtClean="0">
                <a:solidFill>
                  <a:srgbClr val="00B050"/>
                </a:solidFill>
              </a:rPr>
              <a:t>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QSPI -  XIP boot from serial flash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  <a:p>
            <a:r>
              <a:rPr lang="en-US" sz="1800" dirty="0" smtClean="0">
                <a:solidFill>
                  <a:srgbClr val="00B050"/>
                </a:solidFill>
              </a:rPr>
              <a:t>Boot occurs in MPU and CORE OPP50 in all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=""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="" xmlns:p14="http://schemas.microsoft.com/office/powerpoint/2010/main" val="1622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=""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87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 design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677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</a:t>
            </a:r>
            <a:r>
              <a:rPr lang="en-US" dirty="0" err="1" smtClean="0"/>
              <a:t>muxing</a:t>
            </a:r>
            <a:r>
              <a:rPr lang="en-US" dirty="0" smtClean="0"/>
              <a:t> options on each board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Facilitated modularization of interfaces (easier for customers to reference)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I/F not available on one board.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</a:t>
            </a:r>
            <a:r>
              <a:rPr lang="en-US" dirty="0"/>
              <a:t>different DDR layout references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GP EVM:  4 devices (x8) </a:t>
            </a:r>
            <a:r>
              <a:rPr lang="en-US" dirty="0" smtClean="0"/>
              <a:t>DDR3 fly-by topology </a:t>
            </a:r>
            <a:r>
              <a:rPr lang="en-US" dirty="0"/>
              <a:t>with VTT termination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SK:  2 devices (x16) T- topology, no VTT termination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IDK: 2 devices (x16) fly by topology, with VTT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PMIC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GP EVM: TPS65218, DDR3=1.5V </a:t>
            </a:r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/>
              <a:t>includes external 1.8V LDO to demo RTC only mode (workaround for PMIC errata pre V2.0) 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StarterKit</a:t>
            </a:r>
            <a:r>
              <a:rPr lang="en-US" dirty="0"/>
              <a:t>: TPS65218, </a:t>
            </a:r>
            <a:r>
              <a:rPr lang="en-US" dirty="0" smtClean="0"/>
              <a:t>DDR3L=1.35V </a:t>
            </a:r>
            <a:endParaRPr lang="en-US" dirty="0"/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/>
              <a:t>no 1.8V LDO (plan to use PMIC v2.0)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IDK: Discrete solution, not optimal cost</a:t>
            </a:r>
            <a:r>
              <a:rPr lang="en-US" dirty="0" smtClean="0"/>
              <a:t>.</a:t>
            </a:r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/>
              <a:t>efficiency was key goal </a:t>
            </a:r>
            <a:r>
              <a:rPr lang="en-US" dirty="0" smtClean="0"/>
              <a:t>(single </a:t>
            </a:r>
            <a:r>
              <a:rPr lang="en-US" dirty="0" err="1" smtClean="0"/>
              <a:t>stepdown</a:t>
            </a:r>
            <a:r>
              <a:rPr lang="en-US" dirty="0" smtClean="0"/>
              <a:t> converters from 24V</a:t>
            </a:r>
            <a:r>
              <a:rPr lang="en-US" dirty="0"/>
              <a:t>).  </a:t>
            </a:r>
            <a:endParaRPr lang="en-US" dirty="0" smtClean="0"/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Demos </a:t>
            </a:r>
            <a:r>
              <a:rPr lang="en-US" dirty="0"/>
              <a:t>power sequencing optimizations (uses 1.8V internal </a:t>
            </a:r>
            <a:r>
              <a:rPr lang="en-US" dirty="0" smtClean="0"/>
              <a:t>LDO)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GP EVM: design features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 bwMode="auto">
          <a:xfrm>
            <a:off x="2438400" y="609600"/>
            <a:ext cx="3886200" cy="5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1600" dirty="0" smtClean="0"/>
              <a:t>GP EVM: Power Management 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24" y="1201767"/>
            <a:ext cx="2514600" cy="25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2338943"/>
            <a:ext cx="217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Measurement points for key voltage rails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8676"/>
            <a:ext cx="3781425" cy="170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743829" y="1143452"/>
            <a:ext cx="217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I2C Power monitor captures </a:t>
            </a:r>
            <a:r>
              <a:rPr lang="en-US" sz="1400" b="1" dirty="0" err="1" smtClean="0">
                <a:solidFill>
                  <a:srgbClr val="00B050"/>
                </a:solidFill>
              </a:rPr>
              <a:t>realtime</a:t>
            </a:r>
            <a:r>
              <a:rPr lang="en-US" sz="1400" b="1" dirty="0" smtClean="0">
                <a:solidFill>
                  <a:srgbClr val="00B050"/>
                </a:solidFill>
              </a:rPr>
              <a:t> measurements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72" y="5095565"/>
            <a:ext cx="2581275" cy="30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69" y="5523336"/>
            <a:ext cx="231658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3" y="5444671"/>
            <a:ext cx="1637924" cy="64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953000" y="4356901"/>
            <a:ext cx="217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GPIO control of external peripherals for system low power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01186"/>
            <a:ext cx="3449086" cy="21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04800" y="3352800"/>
            <a:ext cx="31470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TPS65218 PMIC: </a:t>
            </a:r>
            <a:r>
              <a:rPr lang="en-US" sz="900" b="1" dirty="0" smtClean="0">
                <a:solidFill>
                  <a:srgbClr val="00B050"/>
                </a:solidFill>
              </a:rPr>
              <a:t>reference for all voltage rails and power control</a:t>
            </a:r>
            <a:endParaRPr lang="en-US" sz="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8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3" descr="profibus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178050"/>
            <a:ext cx="931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AM437x </a:t>
            </a:r>
            <a:r>
              <a:rPr lang="en-US" dirty="0"/>
              <a:t>Industrial Development Kit (IDK)</a:t>
            </a:r>
            <a:br>
              <a:rPr lang="en-US" dirty="0"/>
            </a:br>
            <a:r>
              <a:rPr lang="en-US" u="sng" dirty="0"/>
              <a:t>Motor control with communications</a:t>
            </a:r>
          </a:p>
        </p:txBody>
      </p:sp>
      <p:sp>
        <p:nvSpPr>
          <p:cNvPr id="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9930348"/>
              </p:ext>
            </p:extLst>
          </p:nvPr>
        </p:nvGraphicFramePr>
        <p:xfrm>
          <a:off x="228600" y="1371600"/>
          <a:ext cx="8872347" cy="4419600"/>
        </p:xfrm>
        <a:graphic>
          <a:graphicData uri="http://schemas.openxmlformats.org/presentationml/2006/ole">
            <p:oleObj spid="_x0000_s81922" r:id="rId4" imgW="9395460" imgH="4248150" progId="Visio.Drawing.11">
              <p:embed/>
            </p:oleObj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6248400" y="1600200"/>
            <a:ext cx="2514600" cy="654050"/>
          </a:xfrm>
          <a:prstGeom prst="wedgeRoundRectCallout">
            <a:avLst>
              <a:gd name="adj1" fmla="val -20975"/>
              <a:gd name="adj2" fmla="val 812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Single axis motor control</a:t>
            </a:r>
          </a:p>
          <a:p>
            <a:pPr marL="228600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3x PWM with ADC feedback</a:t>
            </a:r>
          </a:p>
          <a:p>
            <a:pPr marL="228600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Expansion to dual axis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065020" y="4572000"/>
            <a:ext cx="1988820" cy="654050"/>
          </a:xfrm>
          <a:prstGeom prst="wedgeRoundRectCallout">
            <a:avLst>
              <a:gd name="adj1" fmla="val -33811"/>
              <a:gd name="adj2" fmla="val -1086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Industrial </a:t>
            </a:r>
            <a:r>
              <a:rPr lang="en-US" sz="1200" dirty="0" err="1" smtClean="0">
                <a:solidFill>
                  <a:schemeClr val="tx1"/>
                </a:solidFill>
              </a:rPr>
              <a:t>Comm</a:t>
            </a:r>
            <a:r>
              <a:rPr lang="en-US" sz="1200" dirty="0" smtClean="0">
                <a:solidFill>
                  <a:schemeClr val="tx1"/>
                </a:solidFill>
              </a:rPr>
              <a:t> Protocols</a:t>
            </a:r>
          </a:p>
          <a:p>
            <a:pPr marL="174625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2x 10/100 Eth PHYs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05000" y="2254250"/>
            <a:ext cx="1248092" cy="552450"/>
          </a:xfrm>
          <a:prstGeom prst="wedgeRoundRectCallout">
            <a:avLst>
              <a:gd name="adj1" fmla="val -17959"/>
              <a:gd name="adj2" fmla="val 14529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Gb Eth for </a:t>
            </a:r>
            <a:r>
              <a:rPr lang="en-US" sz="1200" dirty="0" err="1" smtClean="0">
                <a:solidFill>
                  <a:schemeClr val="tx1"/>
                </a:solidFill>
              </a:rPr>
              <a:t>diag</a:t>
            </a:r>
            <a:r>
              <a:rPr lang="en-US" sz="1200" dirty="0" smtClean="0">
                <a:solidFill>
                  <a:schemeClr val="tx1"/>
                </a:solidFill>
              </a:rPr>
              <a:t> and monitoring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4614" y="1036320"/>
            <a:ext cx="1600200" cy="335280"/>
          </a:xfrm>
          <a:prstGeom prst="wedgeRoundRectCallout">
            <a:avLst>
              <a:gd name="adj1" fmla="val 10137"/>
              <a:gd name="adj2" fmla="val 2157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USB and ARM JTAG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962400" y="1044575"/>
            <a:ext cx="1691640" cy="327025"/>
          </a:xfrm>
          <a:prstGeom prst="wedgeRoundRectCallout">
            <a:avLst>
              <a:gd name="adj1" fmla="val -20975"/>
              <a:gd name="adj2" fmla="val 812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91440"/>
            <a:r>
              <a:rPr lang="en-US" sz="1200" dirty="0" smtClean="0">
                <a:solidFill>
                  <a:schemeClr val="tx1"/>
                </a:solidFill>
              </a:rPr>
              <a:t>Boot from QSPI or </a:t>
            </a:r>
            <a:r>
              <a:rPr lang="en-US" sz="1200" dirty="0" err="1" smtClean="0">
                <a:solidFill>
                  <a:schemeClr val="tx1"/>
                </a:solidFill>
              </a:rPr>
              <a:t>uSD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96000" y="4724400"/>
            <a:ext cx="1066800" cy="609600"/>
          </a:xfrm>
          <a:prstGeom prst="wedgeRoundRectCallout">
            <a:avLst>
              <a:gd name="adj1" fmla="val 61904"/>
              <a:gd name="adj2" fmla="val 83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Expansion via capes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4614" y="2285999"/>
            <a:ext cx="524986" cy="276225"/>
          </a:xfrm>
          <a:prstGeom prst="wedgeRoundRectCallout">
            <a:avLst>
              <a:gd name="adj1" fmla="val 39431"/>
              <a:gd name="adj2" fmla="val 1480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91440"/>
            <a:r>
              <a:rPr lang="en-US" sz="1200" dirty="0" smtClean="0">
                <a:solidFill>
                  <a:schemeClr val="tx1"/>
                </a:solidFill>
              </a:rPr>
              <a:t>DCAN</a:t>
            </a:r>
          </a:p>
        </p:txBody>
      </p:sp>
    </p:spTree>
    <p:extLst>
      <p:ext uri="{BB962C8B-B14F-4D97-AF65-F5344CB8AC3E}">
        <p14:creationId xmlns="" xmlns:p14="http://schemas.microsoft.com/office/powerpoint/2010/main" val="2376881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Documentation &amp;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AM437x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ap-fpdsp-swapps.dal.design.ti.com/index.php/AM437x_Collaterals</a:t>
            </a:r>
            <a:endParaRPr lang="en-US" sz="1800" dirty="0" smtClean="0"/>
          </a:p>
          <a:p>
            <a:pPr lvl="1"/>
            <a:r>
              <a:rPr lang="en-US" dirty="0" smtClean="0"/>
              <a:t>EVM </a:t>
            </a:r>
          </a:p>
          <a:p>
            <a:pPr lvl="2"/>
            <a:r>
              <a:rPr lang="en-US" dirty="0" smtClean="0"/>
              <a:t>Schematics, Board files (layout), PCB design specs, H/W users guide</a:t>
            </a:r>
          </a:p>
          <a:p>
            <a:pPr lvl="1"/>
            <a:r>
              <a:rPr lang="en-US" dirty="0" smtClean="0"/>
              <a:t>AM437x </a:t>
            </a:r>
          </a:p>
          <a:p>
            <a:pPr lvl="2"/>
            <a:r>
              <a:rPr lang="en-US" dirty="0" smtClean="0"/>
              <a:t>TRM and datasheet</a:t>
            </a:r>
          </a:p>
          <a:p>
            <a:r>
              <a:rPr lang="en-US" dirty="0" smtClean="0"/>
              <a:t>By RTM</a:t>
            </a:r>
          </a:p>
          <a:p>
            <a:pPr lvl="1"/>
            <a:r>
              <a:rPr lang="en-US" dirty="0" smtClean="0"/>
              <a:t>Errata: PG1.2 production, errata will mention PG1.1</a:t>
            </a:r>
          </a:p>
          <a:p>
            <a:pPr lvl="1"/>
            <a:r>
              <a:rPr lang="en-US" dirty="0" smtClean="0"/>
              <a:t>EVMs: Diagnostic Code, Symbols and Footprints</a:t>
            </a:r>
          </a:p>
          <a:p>
            <a:pPr lvl="1"/>
            <a:r>
              <a:rPr lang="en-US" dirty="0" smtClean="0"/>
              <a:t>Schematic review checklist, Migration Guides</a:t>
            </a:r>
          </a:p>
          <a:p>
            <a:pPr lvl="1"/>
            <a:r>
              <a:rPr lang="en-US" dirty="0" smtClean="0"/>
              <a:t>Tools: Clock Tree Tool (CTT), </a:t>
            </a:r>
            <a:r>
              <a:rPr lang="en-US" dirty="0" err="1" smtClean="0"/>
              <a:t>Pinmux</a:t>
            </a:r>
            <a:r>
              <a:rPr lang="en-US" dirty="0" smtClean="0"/>
              <a:t> tool, Power Estimation Tool (PET)</a:t>
            </a:r>
          </a:p>
          <a:p>
            <a:pPr lvl="1"/>
            <a:r>
              <a:rPr lang="en-US" dirty="0" smtClean="0"/>
              <a:t>Layout Guidelines for DDR and USB</a:t>
            </a:r>
          </a:p>
          <a:p>
            <a:pPr lvl="1"/>
            <a:r>
              <a:rPr lang="en-US" dirty="0" smtClean="0"/>
              <a:t>Throughput app notes</a:t>
            </a:r>
          </a:p>
          <a:p>
            <a:pPr lvl="1"/>
            <a:r>
              <a:rPr lang="en-US" dirty="0" smtClean="0"/>
              <a:t>Power Consumption summaries</a:t>
            </a:r>
          </a:p>
          <a:p>
            <a:pPr lvl="1"/>
            <a:r>
              <a:rPr lang="en-US" dirty="0" smtClean="0"/>
              <a:t>BSDL and IBIS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0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627063"/>
          </a:xfrm>
        </p:spPr>
        <p:txBody>
          <a:bodyPr/>
          <a:lstStyle/>
          <a:p>
            <a:r>
              <a:rPr lang="en-US" sz="2800" dirty="0" smtClean="0"/>
              <a:t>AM335x </a:t>
            </a:r>
            <a:r>
              <a:rPr lang="en-US" sz="2800" dirty="0" err="1" smtClean="0"/>
              <a:t>Pinmux</a:t>
            </a:r>
            <a:endParaRPr lang="en-US" sz="2800" dirty="0" smtClean="0"/>
          </a:p>
        </p:txBody>
      </p:sp>
      <p:pic>
        <p:nvPicPr>
          <p:cNvPr id="2048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81038"/>
            <a:ext cx="851535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990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Pinmux </a:t>
            </a:r>
            <a:r>
              <a:rPr lang="en-US" dirty="0" smtClean="0"/>
              <a:t>tool for AM437x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4121"/>
            <a:ext cx="7696200" cy="506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8011886" y="571500"/>
            <a:ext cx="979714" cy="495300"/>
          </a:xfrm>
          <a:prstGeom prst="wedgeRectCallout">
            <a:avLst>
              <a:gd name="adj1" fmla="val -110333"/>
              <a:gd name="adj2" fmla="val 3748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Package view of pins used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200" y="1066800"/>
            <a:ext cx="1143000" cy="1066800"/>
          </a:xfrm>
          <a:prstGeom prst="wedgeRectCallout">
            <a:avLst>
              <a:gd name="adj1" fmla="val 115143"/>
              <a:gd name="adj2" fmla="val 622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I/F to be used, tool will automatically select </a:t>
            </a:r>
            <a:r>
              <a:rPr lang="en-US" sz="1100" b="1" dirty="0" err="1" smtClean="0">
                <a:solidFill>
                  <a:schemeClr val="tx1"/>
                </a:solidFill>
              </a:rPr>
              <a:t>pinmux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" y="4495800"/>
            <a:ext cx="1143000" cy="654763"/>
          </a:xfrm>
          <a:prstGeom prst="wedgeRectCallout">
            <a:avLst>
              <a:gd name="adj1" fmla="val 261572"/>
              <a:gd name="adj2" fmla="val 108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any available pin or fix a pin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" y="2514600"/>
            <a:ext cx="1143000" cy="654763"/>
          </a:xfrm>
          <a:prstGeom prst="wedgeRectCallout">
            <a:avLst>
              <a:gd name="adj1" fmla="val 273715"/>
              <a:gd name="adj2" fmla="val 4460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I/F voltage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" y="3305966"/>
            <a:ext cx="1143000" cy="654763"/>
          </a:xfrm>
          <a:prstGeom prst="wedgeRectCallout">
            <a:avLst>
              <a:gd name="adj1" fmla="val 275977"/>
              <a:gd name="adj2" fmla="val -4733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I/O set automatically chosen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4700308"/>
            <a:ext cx="3733800" cy="160043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Automatically optimizes pin selection as user adds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Conflicts are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Outputs </a:t>
            </a:r>
            <a:r>
              <a:rPr lang="en-US" sz="1400" dirty="0" err="1" smtClean="0"/>
              <a:t>Starterware</a:t>
            </a:r>
            <a:r>
              <a:rPr lang="en-US" sz="1400" dirty="0" smtClean="0"/>
              <a:t> header files (device tree files coming soon!)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Standard tool for other devices (AM335x, </a:t>
            </a:r>
            <a:r>
              <a:rPr lang="en-US" sz="1400" dirty="0" err="1" smtClean="0"/>
              <a:t>Vayu</a:t>
            </a:r>
            <a:r>
              <a:rPr lang="en-US" sz="1400" dirty="0" smtClean="0"/>
              <a:t> AM57x, Galileo, etc.)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1144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Processors and Co-processors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Cortex-A9 (AM437x) </a:t>
            </a:r>
            <a:r>
              <a:rPr lang="en-US" dirty="0" err="1" smtClean="0"/>
              <a:t>vs</a:t>
            </a:r>
            <a:r>
              <a:rPr lang="en-US" dirty="0" smtClean="0"/>
              <a:t> Cortex-A8 (AM335x)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=""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A-19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90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2173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13683</TotalTime>
  <Words>4858</Words>
  <Application>Microsoft Office PowerPoint</Application>
  <PresentationFormat>On-screen Show (4:3)</PresentationFormat>
  <Paragraphs>1041</Paragraphs>
  <Slides>55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FinalPowerpoint</vt:lpstr>
      <vt:lpstr>Microsoft Visio Drawing</vt:lpstr>
      <vt:lpstr>Sitara AM437x Overview</vt:lpstr>
      <vt:lpstr>Agenda</vt:lpstr>
      <vt:lpstr>AM437x Silicon Overview</vt:lpstr>
      <vt:lpstr>AM437X Applications</vt:lpstr>
      <vt:lpstr>AM437x Cortex™-A9 based processors</vt:lpstr>
      <vt:lpstr> AM437x Silicon Overview Processors and Co-processors </vt:lpstr>
      <vt:lpstr>Cortex-A9 (AM437x) vs Cortex-A8 (AM335x)</vt:lpstr>
      <vt:lpstr>Cortex A-19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Silicon Overview Peripherals </vt:lpstr>
      <vt:lpstr>Camera Subsystem (2x)</vt:lpstr>
      <vt:lpstr>Camera Subsystem</vt:lpstr>
      <vt:lpstr>EMAC – Ethernet Media Access Controller switch</vt:lpstr>
      <vt:lpstr>Slide 23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Memories and Buses</vt:lpstr>
      <vt:lpstr>Buses and Memories</vt:lpstr>
      <vt:lpstr>AM437x Memory interface (LPDDR2/DDR3)</vt:lpstr>
      <vt:lpstr>AM437x DDR3 Low Power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Software Overview</vt:lpstr>
      <vt:lpstr>AM437x Development Platforms</vt:lpstr>
      <vt:lpstr>AM437x EVMs and Development Tools</vt:lpstr>
      <vt:lpstr>EVM design approaches</vt:lpstr>
      <vt:lpstr>Slide 47</vt:lpstr>
      <vt:lpstr>Slide 48</vt:lpstr>
      <vt:lpstr>GP EVM: design features</vt:lpstr>
      <vt:lpstr>AM437x Industrial Development Kit (IDK) Motor control with communications</vt:lpstr>
      <vt:lpstr>AM437x Documentation &amp; Tools</vt:lpstr>
      <vt:lpstr>AM437x documentation</vt:lpstr>
      <vt:lpstr>AM335x Pinmux</vt:lpstr>
      <vt:lpstr>Pinmux tool for AM437x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230</cp:revision>
  <dcterms:created xsi:type="dcterms:W3CDTF">2007-12-19T20:51:45Z</dcterms:created>
  <dcterms:modified xsi:type="dcterms:W3CDTF">2014-10-30T04:56:36Z</dcterms:modified>
</cp:coreProperties>
</file>