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6"/>
  </p:notesMasterIdLst>
  <p:sldIdLst>
    <p:sldId id="324" r:id="rId2"/>
    <p:sldId id="338" r:id="rId3"/>
    <p:sldId id="425" r:id="rId4"/>
    <p:sldId id="426" r:id="rId5"/>
    <p:sldId id="427" r:id="rId6"/>
    <p:sldId id="428" r:id="rId7"/>
    <p:sldId id="429" r:id="rId8"/>
    <p:sldId id="430" r:id="rId9"/>
    <p:sldId id="431" r:id="rId10"/>
    <p:sldId id="432" r:id="rId11"/>
    <p:sldId id="434" r:id="rId12"/>
    <p:sldId id="435" r:id="rId13"/>
    <p:sldId id="433" r:id="rId14"/>
    <p:sldId id="420" r:id="rId15"/>
    <p:sldId id="339" r:id="rId16"/>
    <p:sldId id="340" r:id="rId17"/>
    <p:sldId id="341" r:id="rId18"/>
    <p:sldId id="342" r:id="rId19"/>
    <p:sldId id="343" r:id="rId20"/>
    <p:sldId id="344" r:id="rId21"/>
    <p:sldId id="345" r:id="rId22"/>
    <p:sldId id="346" r:id="rId23"/>
    <p:sldId id="347" r:id="rId24"/>
    <p:sldId id="421" r:id="rId25"/>
    <p:sldId id="349" r:id="rId26"/>
    <p:sldId id="350" r:id="rId27"/>
    <p:sldId id="351" r:id="rId28"/>
    <p:sldId id="352" r:id="rId29"/>
    <p:sldId id="353" r:id="rId30"/>
    <p:sldId id="354" r:id="rId31"/>
    <p:sldId id="355" r:id="rId32"/>
    <p:sldId id="356" r:id="rId33"/>
    <p:sldId id="357" r:id="rId34"/>
    <p:sldId id="422"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3" r:id="rId48"/>
    <p:sldId id="374" r:id="rId49"/>
    <p:sldId id="375" r:id="rId50"/>
    <p:sldId id="376" r:id="rId51"/>
    <p:sldId id="377" r:id="rId52"/>
    <p:sldId id="378" r:id="rId53"/>
    <p:sldId id="423"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424"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336" r:id="rId95"/>
  </p:sldIdLst>
  <p:sldSz cx="9144000" cy="6858000" type="screen4x3"/>
  <p:notesSz cx="7010400" cy="9296400"/>
  <p:custDataLst>
    <p:tags r:id="rId9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4" autoAdjust="0"/>
  </p:normalViewPr>
  <p:slideViewPr>
    <p:cSldViewPr snapToGrid="0" snapToObjects="1">
      <p:cViewPr varScale="1">
        <p:scale>
          <a:sx n="85" d="100"/>
          <a:sy n="85" d="100"/>
        </p:scale>
        <p:origin x="-70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7/10/2014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80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94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32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38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7/10/2014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7/10/2014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hyperlink" Target="http://e2e.ti.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ARM-DSP Interaction</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information </a:t>
            </a:r>
            <a:endParaRPr lang="en-US" b="1" dirty="0"/>
          </a:p>
        </p:txBody>
      </p:sp>
      <p:sp>
        <p:nvSpPr>
          <p:cNvPr id="3" name="Content Placeholder 2"/>
          <p:cNvSpPr>
            <a:spLocks noGrp="1"/>
          </p:cNvSpPr>
          <p:nvPr>
            <p:ph idx="1"/>
          </p:nvPr>
        </p:nvSpPr>
        <p:spPr/>
        <p:txBody>
          <a:bodyPr>
            <a:normAutofit/>
          </a:bodyPr>
          <a:lstStyle/>
          <a:p>
            <a:r>
              <a:rPr lang="en-US" dirty="0" smtClean="0"/>
              <a:t>MPM server monitor the resource table section</a:t>
            </a:r>
          </a:p>
          <a:p>
            <a:r>
              <a:rPr lang="en-US" dirty="0" smtClean="0"/>
              <a:t>System_printf writes messages to resource table</a:t>
            </a:r>
          </a:p>
          <a:p>
            <a:r>
              <a:rPr lang="en-US" dirty="0" smtClean="0"/>
              <a:t>The user (or application) can access the messages in    </a:t>
            </a:r>
            <a:r>
              <a:rPr lang="en-US" sz="2400" i="1" dirty="0" smtClean="0"/>
              <a:t>/sys/kernel/debug/remoteproc/remoteprocN/trace0 </a:t>
            </a:r>
          </a:p>
          <a:p>
            <a:pPr lvl="1"/>
            <a:r>
              <a:rPr lang="en-US" sz="2000" dirty="0" smtClean="0"/>
              <a:t>Where N is the DSP core number</a:t>
            </a:r>
            <a:endParaRPr lang="en-US" sz="2000" dirty="0" smtClean="0"/>
          </a:p>
        </p:txBody>
      </p:sp>
    </p:spTree>
    <p:extLst>
      <p:ext uri="{BB962C8B-B14F-4D97-AF65-F5344CB8AC3E}">
        <p14:creationId xmlns:p14="http://schemas.microsoft.com/office/powerpoint/2010/main" val="3824975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 </a:t>
            </a:r>
            <a:endParaRPr lang="en-US" dirty="0"/>
          </a:p>
        </p:txBody>
      </p:sp>
      <p:sp>
        <p:nvSpPr>
          <p:cNvPr id="3" name="Subtitle 2"/>
          <p:cNvSpPr>
            <a:spLocks noGrp="1"/>
          </p:cNvSpPr>
          <p:nvPr>
            <p:ph idx="1"/>
          </p:nvPr>
        </p:nvSpPr>
        <p:spPr>
          <a:xfrm>
            <a:off x="301752" y="990600"/>
            <a:ext cx="8473948" cy="5334000"/>
          </a:xfrm>
        </p:spPr>
        <p:txBody>
          <a:bodyPr>
            <a:normAutofit/>
          </a:bodyPr>
          <a:lstStyle/>
          <a:p>
            <a:r>
              <a:rPr lang="en-US" sz="2400" dirty="0" smtClean="0"/>
              <a:t>The file mpm_config.json is a Java Script Object Notation file that describes the DSP access memory segments to the ARM.</a:t>
            </a:r>
          </a:p>
          <a:p>
            <a:r>
              <a:rPr lang="en-US" sz="2400" dirty="0" smtClean="0"/>
              <a:t>10 memory segments are defined:</a:t>
            </a:r>
          </a:p>
          <a:p>
            <a:pPr lvl="1"/>
            <a:r>
              <a:rPr lang="en-US" sz="2400" dirty="0" smtClean="0"/>
              <a:t>Eight segments are for each DSP core l2 local memory</a:t>
            </a:r>
          </a:p>
          <a:p>
            <a:pPr lvl="1"/>
            <a:r>
              <a:rPr lang="en-US" sz="2400" dirty="0" smtClean="0"/>
              <a:t>One segment for MSM memory</a:t>
            </a:r>
          </a:p>
          <a:p>
            <a:pPr lvl="1"/>
            <a:r>
              <a:rPr lang="en-US" sz="2400" dirty="0" smtClean="0"/>
              <a:t>One segment for the part of DDR that is used by the MPM as shared memory</a:t>
            </a:r>
          </a:p>
          <a:p>
            <a:r>
              <a:rPr lang="en-US" sz="2400" dirty="0" smtClean="0"/>
              <a:t>mpm_config.json definition of Core 0 L2 memory:</a:t>
            </a: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11</a:t>
            </a:fld>
            <a:endParaRPr lang="en-US" dirty="0"/>
          </a:p>
        </p:txBody>
      </p:sp>
      <p:sp>
        <p:nvSpPr>
          <p:cNvPr id="5" name="Rectangle 4"/>
          <p:cNvSpPr/>
          <p:nvPr/>
        </p:nvSpPr>
        <p:spPr>
          <a:xfrm>
            <a:off x="1127622" y="4440456"/>
            <a:ext cx="5200026" cy="1815882"/>
          </a:xfrm>
          <a:prstGeom prst="rect">
            <a:avLst/>
          </a:prstGeom>
        </p:spPr>
        <p:txBody>
          <a:bodyPr wrap="square">
            <a:spAutoFit/>
          </a:bodyPr>
          <a:lstStyle/>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"name": "local-core0-l2",</a:t>
            </a:r>
          </a:p>
          <a:p>
            <a:r>
              <a:rPr lang="en-US" sz="1600" b="1" dirty="0" smtClean="0">
                <a:latin typeface="Courier New" pitchFamily="49" charset="0"/>
                <a:cs typeface="Courier New" pitchFamily="49" charset="0"/>
              </a:rPr>
              <a:t> "localaddr": "0x00800000",			</a:t>
            </a:r>
          </a:p>
          <a:p>
            <a:r>
              <a:rPr lang="en-US" sz="1600" b="1" dirty="0" smtClean="0">
                <a:latin typeface="Courier New" pitchFamily="49" charset="0"/>
                <a:cs typeface="Courier New" pitchFamily="49" charset="0"/>
              </a:rPr>
              <a:t>"globaladdr": "0x10800000",			</a:t>
            </a:r>
          </a:p>
          <a:p>
            <a:r>
              <a:rPr lang="en-US" sz="1600" b="1" dirty="0" smtClean="0">
                <a:latin typeface="Courier New" pitchFamily="49" charset="0"/>
                <a:cs typeface="Courier New" pitchFamily="49" charset="0"/>
              </a:rPr>
              <a:t>"length": "0x100000",			</a:t>
            </a:r>
          </a:p>
          <a:p>
            <a:r>
              <a:rPr lang="en-US" sz="1600" b="1" dirty="0" smtClean="0">
                <a:latin typeface="Courier New" pitchFamily="49" charset="0"/>
                <a:cs typeface="Courier New" pitchFamily="49" charset="0"/>
              </a:rPr>
              <a:t>"devicename": "/dev/dsp0"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4726178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a:t>
            </a:r>
            <a:endParaRPr lang="en-US"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 </a:t>
            </a: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12</a:t>
            </a:fld>
            <a:endParaRPr lang="en-US" dirty="0"/>
          </a:p>
        </p:txBody>
      </p:sp>
      <p:sp>
        <p:nvSpPr>
          <p:cNvPr id="5" name="Rectangle 4"/>
          <p:cNvSpPr/>
          <p:nvPr/>
        </p:nvSpPr>
        <p:spPr>
          <a:xfrm>
            <a:off x="311729" y="3057849"/>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extLst>
      <p:ext uri="{BB962C8B-B14F-4D97-AF65-F5344CB8AC3E}">
        <p14:creationId xmlns:p14="http://schemas.microsoft.com/office/powerpoint/2010/main" val="489676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Configuring the MPM</a:t>
            </a:r>
            <a:endParaRPr lang="en-US" b="1" dirty="0"/>
          </a:p>
        </p:txBody>
      </p:sp>
      <p:sp>
        <p:nvSpPr>
          <p:cNvPr id="3" name="Content Placeholder 2"/>
          <p:cNvSpPr>
            <a:spLocks noGrp="1"/>
          </p:cNvSpPr>
          <p:nvPr>
            <p:ph idx="1"/>
          </p:nvPr>
        </p:nvSpPr>
        <p:spPr/>
        <p:txBody>
          <a:bodyPr>
            <a:normAutofit/>
          </a:bodyPr>
          <a:lstStyle/>
          <a:p>
            <a:r>
              <a:rPr lang="en-US" dirty="0" smtClean="0"/>
              <a:t>MPM configuration file is mpm_config.json</a:t>
            </a:r>
            <a:endParaRPr lang="en-US" sz="2000" dirty="0" smtClean="0"/>
          </a:p>
        </p:txBody>
      </p:sp>
    </p:spTree>
    <p:extLst>
      <p:ext uri="{BB962C8B-B14F-4D97-AF65-F5344CB8AC3E}">
        <p14:creationId xmlns:p14="http://schemas.microsoft.com/office/powerpoint/2010/main" val="255025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Peripherals and IP in a Heterogeneous Device </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Low-Level Drivers (LLD) on DSP, LINUX drivers on the ARM</a:t>
            </a:r>
          </a:p>
          <a:p>
            <a:r>
              <a:rPr lang="en-US" dirty="0" smtClean="0"/>
              <a:t>How to share resource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provides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00584"/>
            <a:ext cx="9144000" cy="715962"/>
          </a:xfrm>
        </p:spPr>
        <p:txBody>
          <a:bodyPr>
            <a:noAutofit/>
          </a:bodyPr>
          <a:lstStyle/>
          <a:p>
            <a:pPr eaLnBrk="1" hangingPunct="1"/>
            <a:r>
              <a:rPr lang="en-US"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mc:AlternateContent xmlns:mc="http://schemas.openxmlformats.org/markup-compatibility/2006">
              <mc:Choice xmlns:v="urn:schemas-microsoft-com:vml" Requires="v">
                <p:oleObj spid="_x0000_s62468" name="Visio" r:id="rId3" imgW="5542858" imgH="5768232" progId="Visio.Drawing.11">
                  <p:embed/>
                </p:oleObj>
              </mc:Choice>
              <mc:Fallback>
                <p:oleObj name="Visio" r:id="rId3" imgW="5542858" imgH="57682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4918486" cy="5118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614"/>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Linux drivers are used from the ARM side.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mc:AlternateContent xmlns:mc="http://schemas.openxmlformats.org/markup-compatibility/2006">
              <mc:Choice xmlns:v="urn:schemas-microsoft-com:vml" Requires="v">
                <p:oleObj spid="_x0000_s63492" name="Visio" r:id="rId3" imgW="4510950" imgH="5882532" progId="Visio.Drawing.11">
                  <p:embed/>
                </p:oleObj>
              </mc:Choice>
              <mc:Fallback>
                <p:oleObj name="Visio" r:id="rId3" imgW="4510950" imgH="588253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44986"/>
                        <a:ext cx="4381994" cy="5712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Applications do not see physical addresses.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Motivation?</a:t>
            </a:r>
          </a:p>
          <a:p>
            <a:pPr lvl="0" eaLnBrk="1" hangingPunct="1"/>
            <a:r>
              <a:rPr lang="en-US" sz="2800" dirty="0" smtClean="0"/>
              <a:t>MPM</a:t>
            </a:r>
          </a:p>
          <a:p>
            <a:pPr lvl="1" eaLnBrk="1" hangingPunct="1"/>
            <a:r>
              <a:rPr lang="en-US" sz="2400" dirty="0" smtClean="0"/>
              <a:t>Typical KeyStone II working environment</a:t>
            </a:r>
          </a:p>
          <a:p>
            <a:pPr lvl="1" eaLnBrk="1" hangingPunct="1"/>
            <a:r>
              <a:rPr lang="en-US" sz="2400" dirty="0" smtClean="0"/>
              <a:t>Mem reserve</a:t>
            </a:r>
          </a:p>
          <a:p>
            <a:pPr lvl="1" eaLnBrk="1" hangingPunct="1"/>
            <a:r>
              <a:rPr lang="en-US" sz="2400" dirty="0" smtClean="0"/>
              <a:t>System printf and dump memory</a:t>
            </a:r>
            <a:endParaRPr lang="en-US" sz="2400" dirty="0" smtClean="0"/>
          </a:p>
          <a:p>
            <a:pPr lvl="0" eaLnBrk="1" hangingPunct="1"/>
            <a:r>
              <a:rPr lang="en-US" sz="2800" dirty="0" smtClean="0"/>
              <a:t>Memory management </a:t>
            </a:r>
          </a:p>
          <a:p>
            <a:pPr lvl="1" eaLnBrk="1" hangingPunct="1"/>
            <a:r>
              <a:rPr lang="en-US" sz="2400" dirty="0" smtClean="0"/>
              <a:t>LPAE and non LPAE</a:t>
            </a:r>
          </a:p>
          <a:p>
            <a:pPr lvl="1" eaLnBrk="1" hangingPunct="1"/>
            <a:r>
              <a:rPr lang="en-US" sz="2400" dirty="0" smtClean="0"/>
              <a:t>Device tree</a:t>
            </a:r>
          </a:p>
          <a:p>
            <a:pPr lvl="1" eaLnBrk="1" hangingPunct="1"/>
            <a:r>
              <a:rPr lang="en-US" sz="2400" dirty="0" smtClean="0"/>
              <a:t>U-boot</a:t>
            </a:r>
          </a:p>
          <a:p>
            <a:pPr lvl="1" eaLnBrk="1" hangingPunct="1"/>
            <a:r>
              <a:rPr lang="en-US" sz="2400" dirty="0" smtClean="0"/>
              <a:t>MPM configuration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device operation from the user</a:t>
            </a:r>
          </a:p>
          <a:p>
            <a:r>
              <a:rPr lang="en-US" sz="2800" dirty="0" smtClean="0"/>
              <a:t>Provide standard API to use the device</a:t>
            </a:r>
          </a:p>
          <a:p>
            <a:r>
              <a:rPr lang="en-US" sz="2800" dirty="0" smtClean="0"/>
              <a:t>Map the API to one or more functions that manipulate the specific hardware device.</a:t>
            </a:r>
          </a:p>
          <a:p>
            <a:r>
              <a:rPr lang="en-US" sz="2800" dirty="0" smtClean="0"/>
              <a:t>Linux kernel modularity scheme enables new device drivers to be easily added to the kernel.</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10"/>
            <a:ext cx="8229600" cy="639762"/>
          </a:xfrm>
        </p:spPr>
        <p:txBody>
          <a:bodyPr>
            <a:noAutofit/>
          </a:bodyPr>
          <a:lstStyle/>
          <a:p>
            <a:r>
              <a:rPr lang="en-US" b="1" dirty="0" smtClean="0"/>
              <a:t>Linux Application API</a:t>
            </a:r>
            <a:endParaRPr lang="en-US" b="1" dirty="0"/>
          </a:p>
        </p:txBody>
      </p:sp>
      <p:sp>
        <p:nvSpPr>
          <p:cNvPr id="5" name="TextBox 4"/>
          <p:cNvSpPr txBox="1"/>
          <p:nvPr/>
        </p:nvSpPr>
        <p:spPr>
          <a:xfrm>
            <a:off x="4892634" y="1377538"/>
            <a:ext cx="4086101" cy="3939540"/>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639763" lvl="1" indent="-285750" eaLnBrk="0" fontAlgn="base" hangingPunct="0">
              <a:spcBef>
                <a:spcPct val="20000"/>
              </a:spcBef>
              <a:spcAft>
                <a:spcPct val="0"/>
              </a:spcAft>
              <a:buFont typeface="Arial" charset="0"/>
              <a:buChar char="–"/>
            </a:pPr>
            <a:r>
              <a:rPr lang="en-US" sz="2000" dirty="0" smtClean="0"/>
              <a:t>Character device</a:t>
            </a:r>
          </a:p>
          <a:p>
            <a:pPr marL="639763" lvl="1" indent="-285750" eaLnBrk="0" fontAlgn="base" hangingPunct="0">
              <a:spcBef>
                <a:spcPct val="20000"/>
              </a:spcBef>
              <a:spcAft>
                <a:spcPct val="0"/>
              </a:spcAft>
              <a:buFont typeface="Arial" charset="0"/>
              <a:buChar char="–"/>
            </a:pPr>
            <a:r>
              <a:rPr lang="en-US" sz="2000" dirty="0" smtClean="0"/>
              <a:t>Block device</a:t>
            </a:r>
          </a:p>
          <a:p>
            <a:pPr marL="639763" lvl="1" indent="-285750" eaLnBrk="0" fontAlgn="base" hangingPunct="0">
              <a:spcBef>
                <a:spcPct val="20000"/>
              </a:spcBef>
              <a:spcAft>
                <a:spcPct val="0"/>
              </a:spcAft>
              <a:buFont typeface="Arial" charset="0"/>
              <a:buChar char="–"/>
            </a:pPr>
            <a:r>
              <a:rPr lang="en-US" sz="2000" dirty="0" smtClean="0"/>
              <a:t>Network  interface</a:t>
            </a:r>
          </a:p>
          <a:p>
            <a:pPr marL="342900" indent="-342900">
              <a:buFont typeface="Arial" pitchFamily="34" charset="0"/>
              <a:buChar char="•"/>
            </a:pPr>
            <a:r>
              <a:rPr lang="en-US" sz="2000" dirty="0" smtClean="0"/>
              <a:t>Each driver type has standard API. For example, character devices will have open and close as well as read and write functions.</a:t>
            </a:r>
          </a:p>
          <a:p>
            <a:endParaRPr lang="en-US" dirty="0"/>
          </a:p>
        </p:txBody>
      </p:sp>
      <p:graphicFrame>
        <p:nvGraphicFramePr>
          <p:cNvPr id="7" name="Object 6"/>
          <p:cNvGraphicFramePr>
            <a:graphicFrameLocks noChangeAspect="1"/>
          </p:cNvGraphicFramePr>
          <p:nvPr/>
        </p:nvGraphicFramePr>
        <p:xfrm>
          <a:off x="304799" y="850392"/>
          <a:ext cx="4183791" cy="5454237"/>
        </p:xfrm>
        <a:graphic>
          <a:graphicData uri="http://schemas.openxmlformats.org/presentationml/2006/ole">
            <mc:AlternateContent xmlns:mc="http://schemas.openxmlformats.org/markup-compatibility/2006">
              <mc:Choice xmlns:v="urn:schemas-microsoft-com:vml" Requires="v">
                <p:oleObj spid="_x0000_s64516" name="Visio" r:id="rId3" imgW="4511040" imgH="5882420" progId="Visio.Drawing.11">
                  <p:embed/>
                </p:oleObj>
              </mc:Choice>
              <mc:Fallback>
                <p:oleObj name="Visio" r:id="rId3" imgW="4511040" imgH="58824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850392"/>
                        <a:ext cx="4183791" cy="54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mc:AlternateContent xmlns:mc="http://schemas.openxmlformats.org/markup-compatibility/2006">
              <mc:Choice xmlns:v="urn:schemas-microsoft-com:vml" Requires="v">
                <p:oleObj spid="_x0000_s65540" name="Visio" r:id="rId4" imgW="5311084" imgH="3730557" progId="Visio.Drawing.11">
                  <p:embed/>
                </p:oleObj>
              </mc:Choice>
              <mc:Fallback>
                <p:oleObj name="Visio" r:id="rId4" imgW="5311084" imgH="3730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524" y="1818648"/>
                        <a:ext cx="6722423" cy="4405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23</a:t>
            </a:fld>
            <a:endParaRPr lang="en-US" dirty="0" smtClean="0"/>
          </a:p>
        </p:txBody>
      </p:sp>
      <p:sp>
        <p:nvSpPr>
          <p:cNvPr id="20483" name="Rectangle 2"/>
          <p:cNvSpPr>
            <a:spLocks noGrp="1" noChangeArrowheads="1"/>
          </p:cNvSpPr>
          <p:nvPr>
            <p:ph type="title"/>
          </p:nvPr>
        </p:nvSpPr>
        <p:spPr>
          <a:xfrm>
            <a:off x="304800" y="131064"/>
            <a:ext cx="8458200" cy="801624"/>
          </a:xfrm>
        </p:spPr>
        <p:txBody>
          <a:bodyPr>
            <a:normAutofit/>
          </a:bodyPr>
          <a:lstStyle/>
          <a:p>
            <a:r>
              <a:rPr lang="en-US" dirty="0" smtClean="0"/>
              <a:t>Linux Drivers</a:t>
            </a:r>
          </a:p>
        </p:txBody>
      </p:sp>
      <p:pic>
        <p:nvPicPr>
          <p:cNvPr id="6" name="Picture 2"/>
          <p:cNvPicPr>
            <a:picLocks noChangeAspect="1" noChangeArrowheads="1"/>
          </p:cNvPicPr>
          <p:nvPr/>
        </p:nvPicPr>
        <p:blipFill>
          <a:blip r:embed="rId2"/>
          <a:srcRect/>
          <a:stretch>
            <a:fillRect/>
          </a:stretch>
        </p:blipFill>
        <p:spPr bwMode="auto">
          <a:xfrm>
            <a:off x="487679" y="1924735"/>
            <a:ext cx="8239125" cy="2904440"/>
          </a:xfrm>
          <a:prstGeom prst="rect">
            <a:avLst/>
          </a:prstGeom>
          <a:noFill/>
          <a:ln w="9525">
            <a:noFill/>
            <a:miter lim="800000"/>
            <a:headEnd/>
            <a:tailEnd/>
          </a:ln>
        </p:spPr>
      </p:pic>
      <p:sp>
        <p:nvSpPr>
          <p:cNvPr id="5" name="Content Placeholder 2"/>
          <p:cNvSpPr>
            <a:spLocks noGrp="1"/>
          </p:cNvSpPr>
          <p:nvPr>
            <p:ph idx="1"/>
          </p:nvPr>
        </p:nvSpPr>
        <p:spPr>
          <a:xfrm>
            <a:off x="457200" y="1280160"/>
            <a:ext cx="8229600" cy="4788128"/>
          </a:xfrm>
        </p:spPr>
        <p:txBody>
          <a:bodyPr>
            <a:noAutofit/>
          </a:bodyPr>
          <a:lstStyle/>
          <a:p>
            <a:pPr lvl="0">
              <a:buNone/>
            </a:pPr>
            <a:r>
              <a:rPr lang="en-US" sz="2800" dirty="0" smtClean="0"/>
              <a:t>linux-keystone/drivers (cloned from the public git)</a:t>
            </a:r>
            <a:br>
              <a:rPr lang="en-US" sz="2800" dirty="0" smtClean="0"/>
            </a:b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Linux Device Tree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5182"/>
            <a:ext cx="8229600" cy="996022"/>
          </a:xfrm>
        </p:spPr>
        <p:txBody>
          <a:bodyPr>
            <a:noAutofit/>
          </a:bodyPr>
          <a:lstStyle/>
          <a:p>
            <a:r>
              <a:rPr lang="en-US" b="1" dirty="0" smtClean="0"/>
              <a:t>Linux Device Tree</a:t>
            </a:r>
          </a:p>
        </p:txBody>
      </p:sp>
      <p:sp>
        <p:nvSpPr>
          <p:cNvPr id="3" name="Content Placeholder 2"/>
          <p:cNvSpPr>
            <a:spLocks noGrp="1"/>
          </p:cNvSpPr>
          <p:nvPr>
            <p:ph idx="1"/>
          </p:nvPr>
        </p:nvSpPr>
        <p:spPr>
          <a:xfrm>
            <a:off x="228600" y="1051204"/>
            <a:ext cx="8650224" cy="5117440"/>
          </a:xfrm>
        </p:spPr>
        <p:txBody>
          <a:bodyPr/>
          <a:lstStyle/>
          <a:p>
            <a:pPr>
              <a:defRPr/>
            </a:pPr>
            <a:r>
              <a:rPr lang="en-US" dirty="0" smtClean="0"/>
              <a:t>How do Linux drivers know what resources are available and what are the physical attributes of the resources?</a:t>
            </a:r>
          </a:p>
          <a:p>
            <a:pPr algn="ctr">
              <a:buNone/>
              <a:defRPr/>
            </a:pPr>
            <a:r>
              <a:rPr lang="en-US" dirty="0" smtClean="0">
                <a:solidFill>
                  <a:srgbClr val="C00000"/>
                </a:solidFill>
              </a:rPr>
              <a:t>The Device Tree </a:t>
            </a:r>
            <a:r>
              <a:rPr lang="en-US" dirty="0" smtClean="0"/>
              <a:t> </a:t>
            </a:r>
          </a:p>
          <a:p>
            <a:pPr>
              <a:buFont typeface="Arial" pitchFamily="34" charset="0"/>
              <a:buChar char="•"/>
              <a:defRPr/>
            </a:pPr>
            <a:r>
              <a:rPr lang="en-US" dirty="0" smtClean="0"/>
              <a:t>Linux Device tree is an ASCII file XX.dts that describes the resources available to Linux. A compiled version of the file XX.dtb is used by the Linux system.</a:t>
            </a:r>
          </a:p>
          <a:p>
            <a:pPr>
              <a:buFont typeface="Arial" pitchFamily="34" charset="0"/>
              <a:buChar char="•"/>
              <a:defRPr/>
            </a:pPr>
            <a:r>
              <a:rPr lang="en-US" dirty="0" smtClean="0"/>
              <a:t>Device tree source code has a well-defined syntax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096"/>
            <a:ext cx="8229600" cy="1092200"/>
          </a:xfrm>
        </p:spPr>
        <p:txBody>
          <a:bodyPr/>
          <a:lstStyle/>
          <a:p>
            <a:r>
              <a:rPr lang="en-US" sz="3600" dirty="0" smtClean="0"/>
              <a:t>Standard Device Tree Example</a:t>
            </a:r>
            <a:endParaRPr lang="en-US" sz="3600" dirty="0"/>
          </a:p>
        </p:txBody>
      </p:sp>
      <p:sp>
        <p:nvSpPr>
          <p:cNvPr id="5" name="Rectangle 4"/>
          <p:cNvSpPr/>
          <p:nvPr/>
        </p:nvSpPr>
        <p:spPr>
          <a:xfrm>
            <a:off x="457200" y="1225296"/>
            <a:ext cx="7950200" cy="4801314"/>
          </a:xfrm>
          <a:prstGeom prst="rect">
            <a:avLst/>
          </a:prstGeom>
        </p:spPr>
        <p:txBody>
          <a:bodyPr wrap="square">
            <a:spAutoFit/>
          </a:bodyPr>
          <a:lstStyle/>
          <a:p>
            <a:r>
              <a:rPr lang="en-US" dirty="0" smtClean="0">
                <a:latin typeface="Arial" pitchFamily="34" charset="0"/>
                <a:cs typeface="Arial" pitchFamily="34" charset="0"/>
              </a:rPr>
              <a:t>k2hk-evm.dts is from the public git server </a:t>
            </a:r>
          </a:p>
          <a:p>
            <a:endParaRPr lang="en-US" dirty="0" smtClean="0"/>
          </a:p>
          <a:p>
            <a:endParaRPr lang="en-US" dirty="0" smtClean="0"/>
          </a:p>
          <a:p>
            <a:r>
              <a:rPr lang="en-US" dirty="0" smtClean="0">
                <a:latin typeface="Courier New" pitchFamily="49" charset="0"/>
                <a:cs typeface="Courier New" pitchFamily="49" charset="0"/>
              </a:rPr>
              <a:t>/dts-v1/;</a:t>
            </a:r>
          </a:p>
          <a:p>
            <a:r>
              <a:rPr lang="en-US" dirty="0" smtClean="0">
                <a:latin typeface="Courier New" pitchFamily="49" charset="0"/>
                <a:cs typeface="Courier New" pitchFamily="49" charset="0"/>
              </a:rPr>
              <a:t>/include/ "skeleton.dtsi“</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	model = "Texas Instruments Keystone 2 SoC“</a:t>
            </a:r>
          </a:p>
          <a:p>
            <a:r>
              <a:rPr lang="en-US" dirty="0" smtClean="0">
                <a:latin typeface="Courier New" pitchFamily="49" charset="0"/>
                <a:cs typeface="Courier New" pitchFamily="49" charset="0"/>
              </a:rPr>
              <a:t>;	compatible = "ti,tci6638-evm“</a:t>
            </a:r>
          </a:p>
          <a:p>
            <a:r>
              <a:rPr lang="en-US" dirty="0" smtClean="0">
                <a:latin typeface="Courier New" pitchFamily="49" charset="0"/>
                <a:cs typeface="Courier New" pitchFamily="49" charset="0"/>
              </a:rPr>
              <a:t>;	#address-cells = &lt;2&gt;;</a:t>
            </a:r>
          </a:p>
          <a:p>
            <a:r>
              <a:rPr lang="en-US" dirty="0" smtClean="0">
                <a:latin typeface="Courier New" pitchFamily="49" charset="0"/>
                <a:cs typeface="Courier New" pitchFamily="49" charset="0"/>
              </a:rPr>
              <a:t>	#size-cells = &lt;2&gt;;</a:t>
            </a:r>
          </a:p>
          <a:p>
            <a:r>
              <a:rPr lang="en-US" dirty="0" smtClean="0">
                <a:latin typeface="Courier New" pitchFamily="49" charset="0"/>
                <a:cs typeface="Courier New" pitchFamily="49" charset="0"/>
              </a:rPr>
              <a:t>	interrupt-parent = &lt;&amp;gic&gt;;</a:t>
            </a:r>
          </a:p>
          <a:p>
            <a:r>
              <a:rPr lang="en-US" dirty="0" smtClean="0">
                <a:latin typeface="Courier New" pitchFamily="49" charset="0"/>
                <a:cs typeface="Courier New" pitchFamily="49" charset="0"/>
              </a:rPr>
              <a:t>	aliases {</a:t>
            </a:r>
          </a:p>
          <a:p>
            <a:r>
              <a:rPr lang="en-US" dirty="0" smtClean="0">
                <a:latin typeface="Courier New" pitchFamily="49" charset="0"/>
                <a:cs typeface="Courier New" pitchFamily="49" charset="0"/>
              </a:rPr>
              <a:t>		serial0	= &amp;uart0;		gpio0	= &amp;gpio0;</a:t>
            </a:r>
          </a:p>
          <a:p>
            <a:r>
              <a:rPr lang="en-US" dirty="0" smtClean="0">
                <a:latin typeface="Courier New" pitchFamily="49" charset="0"/>
                <a:cs typeface="Courier New" pitchFamily="49" charset="0"/>
              </a:rPr>
              <a:t>		ethernet1 = &amp;interface1;</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chosen {	};</a:t>
            </a:r>
          </a:p>
          <a:p>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6304" y="274638"/>
            <a:ext cx="8997696" cy="767778"/>
          </a:xfrm>
        </p:spPr>
        <p:txBody>
          <a:bodyPr>
            <a:noAutofit/>
          </a:bodyPr>
          <a:lstStyle/>
          <a:p>
            <a:pPr>
              <a:defRPr/>
            </a:pPr>
            <a:r>
              <a:rPr lang="en-US" dirty="0" smtClean="0"/>
              <a:t>Device Tree Defines Available CPU</a:t>
            </a:r>
          </a:p>
        </p:txBody>
      </p:sp>
      <p:sp>
        <p:nvSpPr>
          <p:cNvPr id="4" name="Rectangle 3"/>
          <p:cNvSpPr/>
          <p:nvPr/>
        </p:nvSpPr>
        <p:spPr>
          <a:xfrm>
            <a:off x="457200" y="1676400"/>
            <a:ext cx="7967850" cy="4247317"/>
          </a:xfrm>
          <a:prstGeom prst="rect">
            <a:avLst/>
          </a:prstGeom>
        </p:spPr>
        <p:txBody>
          <a:bodyPr wrap="square">
            <a:spAutoFit/>
          </a:bodyPr>
          <a:lstStyle/>
          <a:p>
            <a:r>
              <a:rPr lang="en-US" b="1" dirty="0" smtClean="0">
                <a:latin typeface="Courier New" pitchFamily="49" charset="0"/>
                <a:cs typeface="Courier New" pitchFamily="49" charset="0"/>
              </a:rPr>
              <a:t>	cpus </a:t>
            </a:r>
          </a:p>
          <a:p>
            <a:r>
              <a:rPr lang="en-US" b="1" dirty="0" smtClean="0">
                <a:latin typeface="Courier New" pitchFamily="49" charset="0"/>
                <a:cs typeface="Courier New" pitchFamily="49" charset="0"/>
              </a:rPr>
              <a:t>{		interrupt-parent = &lt;&amp;gic&gt;;</a:t>
            </a:r>
          </a:p>
          <a:p>
            <a:r>
              <a:rPr lang="en-US" b="1" dirty="0" smtClean="0">
                <a:latin typeface="Courier New" pitchFamily="49" charset="0"/>
                <a:cs typeface="Courier New" pitchFamily="49" charset="0"/>
              </a:rPr>
              <a:t>		cpu@0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cpu@1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cpu@2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cpu@3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9728" y="274638"/>
            <a:ext cx="8897112" cy="941514"/>
          </a:xfrm>
        </p:spPr>
        <p:txBody>
          <a:bodyPr>
            <a:noAutofit/>
          </a:bodyPr>
          <a:lstStyle/>
          <a:p>
            <a:pPr>
              <a:defRPr/>
            </a:pPr>
            <a:r>
              <a:rPr lang="en-US" dirty="0" smtClean="0"/>
              <a:t>Device Tree Defines Available Clocks</a:t>
            </a:r>
          </a:p>
        </p:txBody>
      </p:sp>
      <p:sp>
        <p:nvSpPr>
          <p:cNvPr id="5" name="Rectangle 4"/>
          <p:cNvSpPr/>
          <p:nvPr/>
        </p:nvSpPr>
        <p:spPr>
          <a:xfrm>
            <a:off x="609600" y="2551837"/>
            <a:ext cx="7327900" cy="2585323"/>
          </a:xfrm>
          <a:prstGeom prst="rect">
            <a:avLst/>
          </a:prstGeom>
        </p:spPr>
        <p:txBody>
          <a:bodyPr wrap="square">
            <a:spAutoFit/>
          </a:bodyPr>
          <a:lstStyle/>
          <a:p>
            <a:r>
              <a:rPr lang="en-US" b="1" dirty="0" smtClean="0">
                <a:latin typeface="Courier New" pitchFamily="49" charset="0"/>
                <a:cs typeface="Courier New" pitchFamily="49" charset="0"/>
              </a:rPr>
              <a:t>			chipclk12: chipclk12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#clock-cells = &lt;0&gt;;</a:t>
            </a:r>
          </a:p>
          <a:p>
            <a:r>
              <a:rPr lang="en-US" b="1" dirty="0" smtClean="0">
                <a:latin typeface="Courier New" pitchFamily="49" charset="0"/>
                <a:cs typeface="Courier New" pitchFamily="49" charset="0"/>
              </a:rPr>
              <a:t>				compatible = "fixed-clock-factor";	</a:t>
            </a:r>
          </a:p>
          <a:p>
            <a:r>
              <a:rPr lang="en-US" b="1" dirty="0" smtClean="0">
                <a:latin typeface="Courier New" pitchFamily="49" charset="0"/>
                <a:cs typeface="Courier New" pitchFamily="49" charset="0"/>
              </a:rPr>
              <a:t>			clocks = &lt;&amp;chipclk1&gt;;</a:t>
            </a:r>
          </a:p>
          <a:p>
            <a:r>
              <a:rPr lang="en-US" b="1" dirty="0" smtClean="0">
                <a:latin typeface="Courier New" pitchFamily="49" charset="0"/>
                <a:cs typeface="Courier New" pitchFamily="49" charset="0"/>
              </a:rPr>
              <a:t>				mult = &lt;1&gt;;</a:t>
            </a:r>
          </a:p>
          <a:p>
            <a:r>
              <a:rPr lang="en-US" b="1" dirty="0" smtClean="0">
                <a:latin typeface="Courier New" pitchFamily="49" charset="0"/>
                <a:cs typeface="Courier New" pitchFamily="49" charset="0"/>
              </a:rPr>
              <a:t>				div = &lt;2&gt;;	</a:t>
            </a:r>
          </a:p>
          <a:p>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192342"/>
            <a:ext cx="9144000" cy="813498"/>
          </a:xfrm>
        </p:spPr>
        <p:txBody>
          <a:bodyPr>
            <a:noAutofit/>
          </a:bodyPr>
          <a:lstStyle/>
          <a:p>
            <a:pPr>
              <a:defRPr/>
            </a:pPr>
            <a:r>
              <a:rPr lang="en-US" sz="4000" dirty="0" smtClean="0"/>
              <a:t>Device Tree Defines Available Interrupts</a:t>
            </a:r>
          </a:p>
        </p:txBody>
      </p:sp>
      <p:sp>
        <p:nvSpPr>
          <p:cNvPr id="4" name="Rectangle 3"/>
          <p:cNvSpPr/>
          <p:nvPr/>
        </p:nvSpPr>
        <p:spPr>
          <a:xfrm>
            <a:off x="109728" y="1676400"/>
            <a:ext cx="9034272" cy="2677656"/>
          </a:xfrm>
          <a:prstGeom prst="rect">
            <a:avLst/>
          </a:prstGeom>
        </p:spPr>
        <p:txBody>
          <a:bodyPr wrap="square">
            <a:spAutoFit/>
          </a:bodyPr>
          <a:lstStyle/>
          <a:p>
            <a:r>
              <a:rPr lang="en-US" sz="1400" b="1" dirty="0" smtClean="0">
                <a:latin typeface="Courier New" pitchFamily="49" charset="0"/>
                <a:cs typeface="Courier New" pitchFamily="49" charset="0"/>
              </a:rPr>
              <a:t>		ipcirq0: ipcirq0@26202bc </a:t>
            </a:r>
          </a:p>
          <a:p>
            <a:r>
              <a:rPr lang="en-US" sz="1400" b="1" dirty="0" smtClean="0">
                <a:latin typeface="Courier New" pitchFamily="49" charset="0"/>
                <a:cs typeface="Courier New" pitchFamily="49" charset="0"/>
              </a:rPr>
              <a:t>{	/* ipc irq chip */</a:t>
            </a:r>
          </a:p>
          <a:p>
            <a:r>
              <a:rPr lang="en-US" sz="1400" b="1" dirty="0" smtClean="0">
                <a:latin typeface="Courier New" pitchFamily="49" charset="0"/>
                <a:cs typeface="Courier New" pitchFamily="49" charset="0"/>
              </a:rPr>
              <a:t>			compatible = "ti,keystone-ipc-irq";</a:t>
            </a:r>
          </a:p>
          <a:p>
            <a:r>
              <a:rPr lang="en-US" sz="1400" b="1" dirty="0" smtClean="0">
                <a:latin typeface="Courier New" pitchFamily="49" charset="0"/>
                <a:cs typeface="Courier New" pitchFamily="49" charset="0"/>
              </a:rPr>
              <a:t>			reg  = &lt;0x026202a0 4	/* host ack register */</a:t>
            </a:r>
          </a:p>
          <a:p>
            <a:r>
              <a:rPr lang="en-US" sz="1400" b="1" dirty="0" smtClean="0">
                <a:latin typeface="Courier New" pitchFamily="49" charset="0"/>
                <a:cs typeface="Courier New" pitchFamily="49" charset="0"/>
              </a:rPr>
              <a:t>			        0x02620260 4&gt;;	/* ipc host interrupt generation register */</a:t>
            </a:r>
          </a:p>
          <a:p>
            <a:r>
              <a:rPr lang="en-US" sz="1400" b="1" dirty="0" smtClean="0">
                <a:latin typeface="Courier New" pitchFamily="49" charset="0"/>
                <a:cs typeface="Courier New" pitchFamily="49" charset="0"/>
              </a:rPr>
              <a:t>			interrupts = &lt;0 4 0x101&gt;;/* it should match the value in irqs.h */</a:t>
            </a:r>
          </a:p>
          <a:p>
            <a:r>
              <a:rPr lang="en-US" sz="1400" b="1" dirty="0" smtClean="0">
                <a:latin typeface="Courier New" pitchFamily="49" charset="0"/>
                <a:cs typeface="Courier New" pitchFamily="49" charset="0"/>
              </a:rPr>
              <a:t>						 /* following is the source id to irq mapping						   SRCS0 &lt;-&gt; ipc hw irq 0 ... SRCS27 &lt;-&gt; ipc hw irq 27						   note that SRCS0 is bit 4 in ipc register */</a:t>
            </a:r>
          </a:p>
          <a:p>
            <a:r>
              <a:rPr lang="en-US" sz="1400" b="1" dirty="0" smtClean="0">
                <a:latin typeface="Courier New" pitchFamily="49" charset="0"/>
                <a:cs typeface="Courier New" pitchFamily="49" charset="0"/>
              </a:rPr>
              <a:t>			interrupt-controller;</a:t>
            </a:r>
          </a:p>
          <a:p>
            <a:r>
              <a:rPr lang="en-US" sz="1400" b="1" dirty="0" smtClean="0">
                <a:latin typeface="Courier New" pitchFamily="49" charset="0"/>
                <a:cs typeface="Courier New" pitchFamily="49" charset="0"/>
              </a:rPr>
              <a:t>			#interrupt-cells = &lt;2&gt;;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Motivation?</a:t>
            </a:r>
          </a:p>
          <a:p>
            <a:pPr eaLnBrk="1" hangingPunct="1"/>
            <a:r>
              <a:rPr lang="en-US" dirty="0" smtClean="0"/>
              <a:t>IPC</a:t>
            </a:r>
          </a:p>
          <a:p>
            <a:pPr eaLnBrk="1" hangingPunct="1"/>
            <a:r>
              <a:rPr lang="en-US" dirty="0" smtClean="0"/>
              <a:t>Resource management</a:t>
            </a:r>
          </a:p>
          <a:p>
            <a:pPr eaLnBrk="1" hangingPunct="1"/>
            <a:endParaRPr lang="en-US" dirty="0" smtClean="0"/>
          </a:p>
          <a:p>
            <a:pPr lvl="0"/>
            <a:endParaRPr lang="en-US" sz="2800" dirty="0"/>
          </a:p>
        </p:txBody>
      </p:sp>
    </p:spTree>
    <p:extLst>
      <p:ext uri="{BB962C8B-B14F-4D97-AF65-F5344CB8AC3E}">
        <p14:creationId xmlns:p14="http://schemas.microsoft.com/office/powerpoint/2010/main" val="1073602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3152" y="183198"/>
            <a:ext cx="9025128" cy="904938"/>
          </a:xfrm>
        </p:spPr>
        <p:txBody>
          <a:bodyPr>
            <a:noAutofit/>
          </a:bodyPr>
          <a:lstStyle/>
          <a:p>
            <a:pPr>
              <a:defRPr/>
            </a:pPr>
            <a:r>
              <a:rPr lang="en-US" dirty="0" smtClean="0"/>
              <a:t>Device Tree Defines Interrupt Queues</a:t>
            </a:r>
          </a:p>
        </p:txBody>
      </p:sp>
      <p:sp>
        <p:nvSpPr>
          <p:cNvPr id="5" name="Rectangle 4"/>
          <p:cNvSpPr/>
          <p:nvPr/>
        </p:nvSpPr>
        <p:spPr>
          <a:xfrm>
            <a:off x="457200" y="2413338"/>
            <a:ext cx="7759700" cy="1815882"/>
          </a:xfrm>
          <a:prstGeom prst="rect">
            <a:avLst/>
          </a:prstGeom>
        </p:spPr>
        <p:txBody>
          <a:bodyPr wrap="square">
            <a:spAutoFit/>
          </a:bodyPr>
          <a:lstStyle/>
          <a:p>
            <a:r>
              <a:rPr lang="en-US" sz="1400" b="1" dirty="0" smtClean="0">
                <a:latin typeface="Courier New" pitchFamily="49" charset="0"/>
                <a:cs typeface="Courier New" pitchFamily="49" charset="0"/>
              </a:rPr>
              <a:t>	queues {</a:t>
            </a:r>
          </a:p>
          <a:p>
            <a:r>
              <a:rPr lang="en-US" sz="1400" b="1" dirty="0" smtClean="0">
                <a:latin typeface="Courier New" pitchFamily="49" charset="0"/>
                <a:cs typeface="Courier New" pitchFamily="49" charset="0"/>
              </a:rPr>
              <a:t>		qpend-arm-low {</a:t>
            </a:r>
          </a:p>
          <a:p>
            <a:r>
              <a:rPr lang="en-US" sz="1400" b="1" dirty="0" smtClean="0">
                <a:latin typeface="Courier New" pitchFamily="49" charset="0"/>
                <a:cs typeface="Courier New" pitchFamily="49" charset="0"/>
              </a:rPr>
              <a:t>			values = &lt;652 20&gt;;</a:t>
            </a:r>
          </a:p>
          <a:p>
            <a:r>
              <a:rPr lang="en-US" sz="1400" b="1" dirty="0" smtClean="0">
                <a:latin typeface="Courier New" pitchFamily="49" charset="0"/>
                <a:cs typeface="Courier New" pitchFamily="49" charset="0"/>
              </a:rPr>
              <a:t>			interrupts = &lt;0 40 0xf04 0 41 0xf04 0 42 0xf04 0 43 0xf04				      0 44 0xf04 0 45 0xf04 0 46 0xf04 0 47 0xf04&gt;;</a:t>
            </a:r>
          </a:p>
          <a:p>
            <a:r>
              <a:rPr lang="en-US" sz="1400" b="1" dirty="0" smtClean="0">
                <a:latin typeface="Courier New" pitchFamily="49" charset="0"/>
                <a:cs typeface="Courier New" pitchFamily="49" charset="0"/>
              </a:rPr>
              <a:t>			reserved;	</a:t>
            </a:r>
          </a:p>
          <a:p>
            <a:r>
              <a:rPr lang="en-US" sz="1400" b="1" dirty="0" smtClean="0">
                <a:latin typeface="Courier New" pitchFamily="49" charset="0"/>
                <a:cs typeface="Courier New" pitchFamily="49" charset="0"/>
              </a:rPr>
              <a:t>	           };</a:t>
            </a:r>
          </a:p>
          <a:p>
            <a:endParaRPr lang="en-US" sz="1400" b="1" dirty="0">
              <a:latin typeface="Courier New" pitchFamily="49" charset="0"/>
              <a:cs typeface="Courier New" pitchFamily="49" charset="0"/>
            </a:endParaRPr>
          </a:p>
        </p:txBody>
      </p:sp>
      <p:sp>
        <p:nvSpPr>
          <p:cNvPr id="6" name="Rectangle 5"/>
          <p:cNvSpPr/>
          <p:nvPr/>
        </p:nvSpPr>
        <p:spPr>
          <a:xfrm>
            <a:off x="1168400" y="4721662"/>
            <a:ext cx="6451600" cy="584775"/>
          </a:xfrm>
          <a:prstGeom prst="rect">
            <a:avLst/>
          </a:prstGeom>
        </p:spPr>
        <p:txBody>
          <a:bodyPr wrap="square">
            <a:spAutoFit/>
          </a:bodyPr>
          <a:lstStyle/>
          <a:p>
            <a:r>
              <a:rPr lang="en-US" dirty="0" smtClean="0"/>
              <a:t>		    </a:t>
            </a:r>
            <a:r>
              <a:rPr lang="en-US" sz="1400" b="1" dirty="0" smtClean="0">
                <a:latin typeface="Courier New" pitchFamily="49" charset="0"/>
                <a:cs typeface="Courier New" pitchFamily="49" charset="0"/>
              </a:rPr>
              <a:t>qpend-arm-hi {</a:t>
            </a:r>
          </a:p>
          <a:p>
            <a:r>
              <a:rPr lang="en-US" sz="1400" b="1" dirty="0" smtClean="0">
                <a:latin typeface="Courier New" pitchFamily="49" charset="0"/>
                <a:cs typeface="Courier New" pitchFamily="49" charset="0"/>
              </a:rPr>
              <a:t>			    values = &lt;8704 32&gt;;</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859218"/>
          </a:xfrm>
        </p:spPr>
        <p:txBody>
          <a:bodyPr>
            <a:noAutofit/>
          </a:bodyPr>
          <a:lstStyle/>
          <a:p>
            <a:pPr>
              <a:defRPr/>
            </a:pPr>
            <a:r>
              <a:rPr lang="en-US" dirty="0" smtClean="0"/>
              <a:t>Device Tree Defines Linux Regions</a:t>
            </a:r>
          </a:p>
        </p:txBody>
      </p:sp>
      <p:sp>
        <p:nvSpPr>
          <p:cNvPr id="3" name="Rectangle 2"/>
          <p:cNvSpPr/>
          <p:nvPr/>
        </p:nvSpPr>
        <p:spPr>
          <a:xfrm>
            <a:off x="850900" y="2274838"/>
            <a:ext cx="7543800" cy="2369880"/>
          </a:xfrm>
          <a:prstGeom prst="rect">
            <a:avLst/>
          </a:prstGeom>
        </p:spPr>
        <p:txBody>
          <a:bodyPr wrap="square">
            <a:spAutoFit/>
          </a:bodyPr>
          <a:lstStyle/>
          <a:p>
            <a:r>
              <a:rPr lang="en-US"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regions {</a:t>
            </a:r>
          </a:p>
          <a:p>
            <a:r>
              <a:rPr lang="en-US" sz="1400" b="1" dirty="0" smtClean="0">
                <a:latin typeface="Courier New" pitchFamily="49" charset="0"/>
                <a:cs typeface="Courier New" pitchFamily="49" charset="0"/>
              </a:rPr>
              <a:t>			#address-cells = &lt;1&gt;;</a:t>
            </a:r>
          </a:p>
          <a:p>
            <a:r>
              <a:rPr lang="en-US" sz="1400" b="1" dirty="0" smtClean="0">
                <a:latin typeface="Courier New" pitchFamily="49" charset="0"/>
                <a:cs typeface="Courier New" pitchFamily="49" charset="0"/>
              </a:rPr>
              <a:t>			#size-cells = &lt;1&gt;</a:t>
            </a:r>
          </a:p>
          <a:p>
            <a:r>
              <a:rPr lang="en-US" sz="1400" b="1" dirty="0" smtClean="0">
                <a:latin typeface="Courier New" pitchFamily="49" charset="0"/>
                <a:cs typeface="Courier New" pitchFamily="49" charset="0"/>
              </a:rPr>
              <a:t>;			ranges;</a:t>
            </a:r>
          </a:p>
          <a:p>
            <a:r>
              <a:rPr lang="en-US" sz="1400" b="1" dirty="0" smtClean="0">
                <a:latin typeface="Courier New" pitchFamily="49" charset="0"/>
                <a:cs typeface="Courier New" pitchFamily="49" charset="0"/>
              </a:rPr>
              <a:t>			region-12 {</a:t>
            </a:r>
          </a:p>
          <a:p>
            <a:r>
              <a:rPr lang="en-US" sz="1400" b="1" dirty="0" smtClean="0">
                <a:latin typeface="Courier New" pitchFamily="49" charset="0"/>
                <a:cs typeface="Courier New" pitchFamily="49" charset="0"/>
              </a:rPr>
              <a:t>				id = &lt;12&gt;;</a:t>
            </a:r>
          </a:p>
          <a:p>
            <a:r>
              <a:rPr lang="en-US" sz="1400" b="1" dirty="0" smtClean="0">
                <a:latin typeface="Courier New" pitchFamily="49" charset="0"/>
                <a:cs typeface="Courier New" pitchFamily="49" charset="0"/>
              </a:rPr>
              <a:t>				values	= &lt;2048 128&gt;;	/* num_desc desc_size */</a:t>
            </a:r>
          </a:p>
          <a:p>
            <a:r>
              <a:rPr lang="en-US" sz="1400" b="1" dirty="0" smtClean="0">
                <a:latin typeface="Courier New" pitchFamily="49" charset="0"/>
                <a:cs typeface="Courier New" pitchFamily="49" charset="0"/>
              </a:rPr>
              <a:t>				link-index = &lt;0x4000&gt;;</a:t>
            </a:r>
          </a:p>
          <a:p>
            <a:r>
              <a:rPr lang="en-US" sz="1400"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dirty="0" smtClean="0"/>
              <a:t>Device Tree Defines Linux Communications Channels</a:t>
            </a:r>
          </a:p>
        </p:txBody>
      </p:sp>
      <p:sp>
        <p:nvSpPr>
          <p:cNvPr id="4" name="Rectangle 3"/>
          <p:cNvSpPr/>
          <p:nvPr/>
        </p:nvSpPr>
        <p:spPr>
          <a:xfrm>
            <a:off x="660400" y="2616200"/>
            <a:ext cx="7848600" cy="3139321"/>
          </a:xfrm>
          <a:prstGeom prst="rect">
            <a:avLst/>
          </a:prstGeom>
        </p:spPr>
        <p:txBody>
          <a:bodyPr wrap="square">
            <a:spAutoFit/>
          </a:bodyPr>
          <a:lstStyle/>
          <a:p>
            <a:r>
              <a:rPr lang="en-US" b="1" dirty="0" smtClean="0">
                <a:latin typeface="Courier New" pitchFamily="49" charset="0"/>
                <a:cs typeface="Courier New" pitchFamily="49" charset="0"/>
              </a:rPr>
              <a:t>			channels {</a:t>
            </a:r>
          </a:p>
          <a:p>
            <a:r>
              <a:rPr lang="en-US" b="1" dirty="0" smtClean="0">
                <a:latin typeface="Courier New" pitchFamily="49" charset="0"/>
                <a:cs typeface="Courier New" pitchFamily="49" charset="0"/>
              </a:rPr>
              <a:t>				nettx0 </a:t>
            </a:r>
          </a:p>
          <a:p>
            <a:r>
              <a:rPr lang="en-US" b="1" dirty="0" smtClean="0">
                <a:latin typeface="Courier New" pitchFamily="49" charset="0"/>
                <a:cs typeface="Courier New" pitchFamily="49" charset="0"/>
              </a:rPr>
              <a:t>{					transmit;</a:t>
            </a:r>
          </a:p>
          <a:p>
            <a:r>
              <a:rPr lang="en-US" b="1" dirty="0" smtClean="0">
                <a:latin typeface="Courier New" pitchFamily="49" charset="0"/>
                <a:cs typeface="Courier New" pitchFamily="49" charset="0"/>
              </a:rPr>
              <a:t>					label		= "nettx0";</a:t>
            </a:r>
          </a:p>
          <a:p>
            <a:r>
              <a:rPr lang="en-US" b="1" dirty="0" smtClean="0">
                <a:latin typeface="Courier New" pitchFamily="49" charset="0"/>
                <a:cs typeface="Courier New" pitchFamily="49" charset="0"/>
              </a:rPr>
              <a:t>					pool		= "pool-net";</a:t>
            </a:r>
          </a:p>
          <a:p>
            <a:r>
              <a:rPr lang="en-US" b="1" dirty="0" smtClean="0">
                <a:latin typeface="Courier New" pitchFamily="49" charset="0"/>
                <a:cs typeface="Courier New" pitchFamily="49" charset="0"/>
              </a:rPr>
              <a:t>					submit-queue	= &lt;648&gt;;</a:t>
            </a:r>
          </a:p>
          <a:p>
            <a:r>
              <a:rPr lang="en-US" b="1" dirty="0" smtClean="0">
                <a:latin typeface="Courier New" pitchFamily="49" charset="0"/>
                <a:cs typeface="Courier New" pitchFamily="49" charset="0"/>
              </a:rPr>
              <a:t>					/* complete-queue = &lt;xx&gt;;</a:t>
            </a:r>
          </a:p>
          <a:p>
            <a:r>
              <a:rPr lang="en-US" b="1" dirty="0" smtClean="0">
                <a:latin typeface="Courier New" pitchFamily="49" charset="0"/>
                <a:cs typeface="Courier New" pitchFamily="49" charset="0"/>
              </a:rPr>
              <a:t> */					/* debug;</a:t>
            </a:r>
          </a:p>
          <a:p>
            <a:r>
              <a:rPr lang="en-US" b="1" dirty="0" smtClean="0">
                <a:latin typeface="Courier New" pitchFamily="49" charset="0"/>
                <a:cs typeface="Courier New" pitchFamily="49" charset="0"/>
              </a:rPr>
              <a:t> */					/* channel = &lt;0&gt;;</a:t>
            </a:r>
          </a:p>
          <a:p>
            <a:r>
              <a:rPr lang="en-US" b="1" dirty="0" smtClean="0">
                <a:latin typeface="Courier New" pitchFamily="49" charset="0"/>
                <a:cs typeface="Courier New" pitchFamily="49" charset="0"/>
              </a:rPr>
              <a:t> */					/* priority = &lt;1&gt;;</a:t>
            </a:r>
          </a:p>
          <a:p>
            <a:r>
              <a:rPr lang="en-US" b="1" dirty="0" smtClean="0">
                <a:latin typeface="Courier New" pitchFamily="49" charset="0"/>
                <a:cs typeface="Courier New" pitchFamily="49" charset="0"/>
              </a:rPr>
              <a:t> */				};</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ARM-DSP Resource Management</a:t>
            </a:r>
          </a:p>
        </p:txBody>
      </p:sp>
      <p:sp>
        <p:nvSpPr>
          <p:cNvPr id="3" name="Content Placeholder 2"/>
          <p:cNvSpPr>
            <a:spLocks noGrp="1"/>
          </p:cNvSpPr>
          <p:nvPr>
            <p:ph idx="1"/>
          </p:nvPr>
        </p:nvSpPr>
        <p:spPr>
          <a:xfrm>
            <a:off x="528450" y="2133600"/>
            <a:ext cx="8229600" cy="4254500"/>
          </a:xfrm>
        </p:spPr>
        <p:txBody>
          <a:bodyPr/>
          <a:lstStyle/>
          <a:p>
            <a:pPr>
              <a:defRPr/>
            </a:pPr>
            <a:r>
              <a:rPr lang="en-US" dirty="0" smtClean="0"/>
              <a:t>When ARM and DSP co-exist, some resources are managed by the resource manager server.</a:t>
            </a:r>
          </a:p>
          <a:p>
            <a:pPr>
              <a:defRPr/>
            </a:pPr>
            <a:r>
              <a:rPr lang="en-US" dirty="0" smtClean="0"/>
              <a:t>Memories are managed differently. The next two sections describes how memory is managed in a DSP-ARM SoC.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Memory Defined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The device tree defines which memory is used by the Linux and which is used by the DSP*</a:t>
            </a:r>
          </a:p>
          <a:p>
            <a:pPr marL="514350" indent="-514350">
              <a:buFont typeface="Arial" pitchFamily="34" charset="0"/>
              <a:buChar char="•"/>
            </a:pPr>
            <a:r>
              <a:rPr lang="en-US" sz="2800" dirty="0" smtClean="0"/>
              <a:t>A device tree table is built during </a:t>
            </a:r>
            <a:r>
              <a:rPr lang="en-US" sz="2800" b="0" dirty="0" smtClean="0">
                <a:solidFill>
                  <a:schemeClr val="tx1"/>
                </a:solidFill>
              </a:rPr>
              <a:t>boot time (U-BOOT) and updated based on the U-BOOT environment.</a:t>
            </a:r>
          </a:p>
          <a:p>
            <a:pPr marL="514350" indent="-514350" algn="l">
              <a:buFont typeface="Arial" pitchFamily="34" charset="0"/>
              <a:buChar char="•"/>
            </a:pPr>
            <a:r>
              <a:rPr lang="en-US" sz="2800" b="0" dirty="0" smtClean="0">
                <a:solidFill>
                  <a:schemeClr val="tx1"/>
                </a:solidFill>
              </a:rPr>
              <a:t>The Device Tree for the EVMK2H is tci6638-evm.dts. This tree defines several memories, including the total logical memory and what part of it will be used by the kernel. It also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Disclaimer</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the TI implementation that runs on the TCIEVM6638K2K works.</a:t>
            </a:r>
          </a:p>
          <a:p>
            <a:pPr marL="514350" indent="-514350">
              <a:buFont typeface="Arial" pitchFamily="34" charset="0"/>
              <a:buChar char="•"/>
            </a:pPr>
            <a:r>
              <a:rPr lang="en-US" sz="2400" dirty="0" smtClean="0">
                <a:solidFill>
                  <a:schemeClr val="tx1"/>
                </a:solidFill>
              </a:rPr>
              <a:t>Other implementations may be different</a:t>
            </a:r>
            <a:endParaRPr lang="en-US" sz="24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6638K2K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37</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mc:AlternateContent xmlns:mc="http://schemas.openxmlformats.org/markup-compatibility/2006">
              <mc:Choice xmlns:v="urn:schemas-microsoft-com:vml" Requires="v">
                <p:oleObj spid="_x0000_s66564" name="Visio" r:id="rId3" imgW="5692747" imgH="7556743" progId="Visio.Drawing.11">
                  <p:embed/>
                </p:oleObj>
              </mc:Choice>
              <mc:Fallback>
                <p:oleObj name="Visio" r:id="rId3" imgW="5692747" imgH="755674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266" y="1130300"/>
                        <a:ext cx="4029159" cy="534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6638K2K Memory Architecture</a:t>
            </a:r>
            <a:br>
              <a:rPr lang="en-US" sz="3600" dirty="0" smtClean="0"/>
            </a:br>
            <a:r>
              <a:rPr lang="en-US" sz="3600" dirty="0" smtClean="0"/>
              <a:t>(2G 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38</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mc:AlternateContent xmlns:mc="http://schemas.openxmlformats.org/markup-compatibility/2006">
              <mc:Choice xmlns:v="urn:schemas-microsoft-com:vml" Requires="v">
                <p:oleObj spid="_x0000_s67588" name="Visio" r:id="rId4" imgW="8264396" imgH="5218311" progId="Visio.Drawing.11">
                  <p:embed/>
                </p:oleObj>
              </mc:Choice>
              <mc:Fallback>
                <p:oleObj name="Visio" r:id="rId4" imgW="8264396" imgH="521831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1155700"/>
                        <a:ext cx="7802563" cy="4926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6638K2K Memory Architecture</a:t>
            </a:r>
            <a:br>
              <a:rPr lang="en-US" sz="3600" dirty="0" smtClean="0"/>
            </a:br>
            <a:r>
              <a:rPr lang="en-US" sz="3600" dirty="0" smtClean="0"/>
              <a:t>(1G DDRA) (32bit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39</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mc:AlternateContent xmlns:mc="http://schemas.openxmlformats.org/markup-compatibility/2006">
              <mc:Choice xmlns:v="urn:schemas-microsoft-com:vml" Requires="v">
                <p:oleObj spid="_x0000_s68612" name="Visio" r:id="rId3" imgW="7773479" imgH="4001137" progId="Visio.Drawing.11">
                  <p:embed/>
                </p:oleObj>
              </mc:Choice>
              <mc:Fallback>
                <p:oleObj name="Visio" r:id="rId3" imgW="7773479" imgH="400113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3" y="1841501"/>
                        <a:ext cx="7150685"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Keystone II model</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3700031209"/>
              </p:ext>
            </p:extLst>
          </p:nvPr>
        </p:nvGraphicFramePr>
        <p:xfrm>
          <a:off x="1230313" y="1001713"/>
          <a:ext cx="6683375" cy="3940175"/>
        </p:xfrm>
        <a:graphic>
          <a:graphicData uri="http://schemas.openxmlformats.org/presentationml/2006/ole">
            <mc:AlternateContent xmlns:mc="http://schemas.openxmlformats.org/markup-compatibility/2006">
              <mc:Choice xmlns:v="urn:schemas-microsoft-com:vml" Requires="v">
                <p:oleObj spid="_x0000_s71683" name="Visio" r:id="rId3" imgW="6682673" imgH="3939536" progId="Visio.Drawing.11">
                  <p:embed/>
                </p:oleObj>
              </mc:Choice>
              <mc:Fallback>
                <p:oleObj name="Visio" r:id="rId3" imgW="6682673" imgH="3939536" progId="Visio.Drawing.11">
                  <p:embed/>
                  <p:pic>
                    <p:nvPicPr>
                      <p:cNvPr id="0" name=""/>
                      <p:cNvPicPr/>
                      <p:nvPr/>
                    </p:nvPicPr>
                    <p:blipFill>
                      <a:blip r:embed="rId4"/>
                      <a:stretch>
                        <a:fillRect/>
                      </a:stretch>
                    </p:blipFill>
                    <p:spPr>
                      <a:xfrm>
                        <a:off x="1230313" y="1001713"/>
                        <a:ext cx="6683375" cy="3940175"/>
                      </a:xfrm>
                      <a:prstGeom prst="rect">
                        <a:avLst/>
                      </a:prstGeom>
                    </p:spPr>
                  </p:pic>
                </p:oleObj>
              </mc:Fallback>
            </mc:AlternateContent>
          </a:graphicData>
        </a:graphic>
      </p:graphicFrame>
      <p:sp>
        <p:nvSpPr>
          <p:cNvPr id="5" name="TextBox 4"/>
          <p:cNvSpPr txBox="1"/>
          <p:nvPr/>
        </p:nvSpPr>
        <p:spPr>
          <a:xfrm>
            <a:off x="1717287" y="5597913"/>
            <a:ext cx="5497552" cy="369332"/>
          </a:xfrm>
          <a:prstGeom prst="rect">
            <a:avLst/>
          </a:prstGeom>
          <a:noFill/>
        </p:spPr>
        <p:txBody>
          <a:bodyPr wrap="square" rtlCol="0">
            <a:spAutoFit/>
          </a:bodyPr>
          <a:lstStyle/>
          <a:p>
            <a:r>
              <a:rPr lang="en-US" dirty="0" smtClean="0"/>
              <a:t>MPM – Multi-processor manager</a:t>
            </a:r>
            <a:endParaRPr lang="en-US" dirty="0"/>
          </a:p>
        </p:txBody>
      </p:sp>
    </p:spTree>
    <p:extLst>
      <p:ext uri="{BB962C8B-B14F-4D97-AF65-F5344CB8AC3E}">
        <p14:creationId xmlns:p14="http://schemas.microsoft.com/office/powerpoint/2010/main" val="3207215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DDR and MSM Memories</a:t>
            </a:r>
            <a:endParaRPr lang="en-US" sz="3600" dirty="0"/>
          </a:p>
        </p:txBody>
      </p:sp>
      <p:sp>
        <p:nvSpPr>
          <p:cNvPr id="3" name="Subtitle 2"/>
          <p:cNvSpPr>
            <a:spLocks noGrp="1"/>
          </p:cNvSpPr>
          <p:nvPr>
            <p:ph idx="1"/>
          </p:nvPr>
        </p:nvSpPr>
        <p:spPr/>
        <p:txBody>
          <a:bodyPr>
            <a:noAutofit/>
          </a:bodyPr>
          <a:lstStyle/>
          <a:p>
            <a:pPr marL="514350" indent="-514350" algn="l">
              <a:buFont typeface="Arial" pitchFamily="34" charset="0"/>
              <a:buChar char="•"/>
            </a:pPr>
            <a:r>
              <a:rPr lang="en-US" sz="2600" b="0" dirty="0" smtClean="0">
                <a:solidFill>
                  <a:schemeClr val="tx1"/>
                </a:solidFill>
              </a:rPr>
              <a:t>DSP and other masters translate the 32-bit logical address into a 36 (40) bit physical address using MPAX registers.</a:t>
            </a:r>
          </a:p>
          <a:p>
            <a:pPr marL="514350" indent="-514350" algn="l">
              <a:buFont typeface="Arial" pitchFamily="34" charset="0"/>
              <a:buChar char="•"/>
            </a:pPr>
            <a:r>
              <a:rPr lang="en-US" sz="2600" b="0" dirty="0" smtClean="0">
                <a:solidFill>
                  <a:schemeClr val="tx1"/>
                </a:solidFill>
              </a:rPr>
              <a:t>ARM MMU translates 32-bit logical memory into 40-bit physical memory.</a:t>
            </a:r>
          </a:p>
          <a:p>
            <a:pPr marL="514350" indent="-514350" algn="l">
              <a:buFont typeface="Arial" pitchFamily="34" charset="0"/>
              <a:buChar char="•"/>
            </a:pPr>
            <a:r>
              <a:rPr lang="en-US" sz="2600" b="0" dirty="0" smtClean="0">
                <a:solidFill>
                  <a:schemeClr val="tx1"/>
                </a:solidFill>
              </a:rPr>
              <a:t>In TI implementation, U-BOOT defines the memory that is available to the MMU.</a:t>
            </a:r>
          </a:p>
          <a:p>
            <a:pPr marL="514350" indent="-514350" algn="l">
              <a:buFont typeface="Arial" pitchFamily="34" charset="0"/>
              <a:buChar char="•"/>
            </a:pPr>
            <a:r>
              <a:rPr lang="en-US" sz="2600" b="0" dirty="0" smtClean="0">
                <a:solidFill>
                  <a:schemeClr val="tx1"/>
                </a:solidFill>
              </a:rPr>
              <a:t>Starting from device tree and modifies it.</a:t>
            </a:r>
          </a:p>
          <a:p>
            <a:pPr marL="514350" indent="-514350" algn="l">
              <a:buFont typeface="Arial" pitchFamily="34" charset="0"/>
              <a:buChar char="•"/>
            </a:pPr>
            <a:r>
              <a:rPr lang="en-US" sz="2600" b="0" dirty="0" smtClean="0">
                <a:solidFill>
                  <a:schemeClr val="tx1"/>
                </a:solidFill>
              </a:rPr>
              <a:t>ARM A15 in KeyStone uses large Physical Address Extension mode.</a:t>
            </a:r>
          </a:p>
          <a:p>
            <a:pPr marL="514350" indent="-514350" algn="l">
              <a:buFont typeface="Arial" pitchFamily="34" charset="0"/>
              <a:buChar char="•"/>
            </a:pPr>
            <a:r>
              <a:rPr lang="en-US" sz="2600" b="0" dirty="0" smtClean="0">
                <a:solidFill>
                  <a:schemeClr val="tx1"/>
                </a:solidFill>
              </a:rPr>
              <a:t>The file board.c  (see later) defines the physical memories  available for the MMU.</a:t>
            </a: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For each C66x CorePac, seven memory definitions: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6" name="Rectangle 5"/>
          <p:cNvSpPr/>
          <p:nvPr/>
        </p:nvSpPr>
        <p:spPr>
          <a:xfrm>
            <a:off x="418673" y="2767048"/>
            <a:ext cx="7990609" cy="1384995"/>
          </a:xfrm>
          <a:prstGeom prst="rect">
            <a:avLst/>
          </a:prstGeom>
        </p:spPr>
        <p:txBody>
          <a:bodyPr wrap="square">
            <a:spAutoFit/>
          </a:bodyPr>
          <a:lstStyle/>
          <a:p>
            <a:r>
              <a:rPr lang="en-US" sz="1400" b="1" dirty="0" smtClean="0">
                <a:latin typeface="Courier New" pitchFamily="49" charset="0"/>
                <a:cs typeface="Courier New" pitchFamily="49" charset="0"/>
              </a:rPr>
              <a:t>dspmem: dspmem</a:t>
            </a:r>
          </a:p>
          <a:p>
            <a:r>
              <a:rPr lang="en-US"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compatible = "linux,rproc-user";			</a:t>
            </a:r>
          </a:p>
          <a:p>
            <a:r>
              <a:rPr lang="en-US" sz="1400" b="1" dirty="0" smtClean="0">
                <a:latin typeface="Courier New" pitchFamily="49" charset="0"/>
                <a:cs typeface="Courier New" pitchFamily="49" charset="0"/>
              </a:rPr>
              <a:t>mem  = &lt;0x0c000000 0x000600000	0xa0000000 0x20000000&gt;;			</a:t>
            </a:r>
          </a:p>
          <a:p>
            <a:r>
              <a:rPr lang="en-US" sz="1400" b="1" dirty="0" smtClean="0">
                <a:latin typeface="Courier New" pitchFamily="49" charset="0"/>
                <a:cs typeface="Courier New" pitchFamily="49" charset="0"/>
              </a:rPr>
              <a:t>label = "dspmem";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7" name="Rectangle 6"/>
          <p:cNvSpPr/>
          <p:nvPr/>
        </p:nvSpPr>
        <p:spPr>
          <a:xfrm>
            <a:off x="513469" y="1379863"/>
            <a:ext cx="7828671" cy="954107"/>
          </a:xfrm>
          <a:prstGeom prst="rect">
            <a:avLst/>
          </a:prstGeom>
        </p:spPr>
        <p:txBody>
          <a:bodyPr wrap="square">
            <a:spAutoFit/>
          </a:bodyPr>
          <a:lstStyle/>
          <a:p>
            <a:r>
              <a:rPr lang="en-US" sz="1400" b="1" dirty="0" smtClean="0">
                <a:latin typeface="Courier New" pitchFamily="49" charset="0"/>
                <a:cs typeface="Courier New" pitchFamily="49" charset="0"/>
              </a:rPr>
              <a:t> memory </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reg = &lt;0x00000000 0x80000000 0x00000000 0x20000000&gt;;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 name="TextBox 7"/>
          <p:cNvSpPr txBox="1"/>
          <p:nvPr/>
        </p:nvSpPr>
        <p:spPr>
          <a:xfrm>
            <a:off x="661181" y="4605763"/>
            <a:ext cx="7230794" cy="1477328"/>
          </a:xfrm>
          <a:prstGeom prst="rect">
            <a:avLst/>
          </a:prstGeom>
          <a:noFill/>
        </p:spPr>
        <p:txBody>
          <a:bodyPr wrap="square" rtlCol="0">
            <a:spAutoFit/>
          </a:bodyPr>
          <a:lstStyle/>
          <a:p>
            <a:r>
              <a:rPr lang="en-US" dirty="0" smtClean="0"/>
              <a:t>NOTE: You will see later how the start address of the DSP DDR is determined by the U-BOOT parameters. </a:t>
            </a:r>
            <a:br>
              <a:rPr lang="en-US" dirty="0" smtClean="0"/>
            </a:br>
            <a:endParaRPr lang="en-US" dirty="0" smtClean="0"/>
          </a:p>
          <a:p>
            <a:r>
              <a:rPr lang="en-US" dirty="0" smtClean="0"/>
              <a:t>When building DSP code, one must be aware what is the start DDR address for DSP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8" name="Rectangle 7"/>
          <p:cNvSpPr/>
          <p:nvPr/>
        </p:nvSpPr>
        <p:spPr>
          <a:xfrm>
            <a:off x="548639" y="1706339"/>
            <a:ext cx="7920111" cy="3693319"/>
          </a:xfrm>
          <a:prstGeom prst="rect">
            <a:avLst/>
          </a:prstGeom>
        </p:spPr>
        <p:txBody>
          <a:bodyPr wrap="square">
            <a:spAutoFit/>
          </a:bodyPr>
          <a:lstStyle/>
          <a:p>
            <a:r>
              <a:rPr lang="en-US" b="1" dirty="0" smtClean="0">
                <a:latin typeface="Courier New" pitchFamily="49" charset="0"/>
                <a:cs typeface="Courier New" pitchFamily="49" charset="0"/>
              </a:rPr>
              <a:t>dsp7: dsp7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compatible = "linux,rproc-user";</a:t>
            </a:r>
          </a:p>
          <a:p>
            <a:r>
              <a:rPr lang="en-US" b="1" dirty="0" smtClean="0">
                <a:latin typeface="Courier New" pitchFamily="49" charset="0"/>
                <a:cs typeface="Courier New" pitchFamily="49" charset="0"/>
              </a:rPr>
              <a:t>                        reg = &lt;0x0262005C 4</a:t>
            </a:r>
          </a:p>
          <a:p>
            <a:r>
              <a:rPr lang="en-US" b="1" dirty="0" smtClean="0">
                <a:latin typeface="Courier New" pitchFamily="49" charset="0"/>
                <a:cs typeface="Courier New" pitchFamily="49" charset="0"/>
              </a:rPr>
              <a:t>                               0x02350858 4</a:t>
            </a:r>
          </a:p>
          <a:p>
            <a:r>
              <a:rPr lang="en-US" b="1" dirty="0" smtClean="0">
                <a:latin typeface="Courier New" pitchFamily="49" charset="0"/>
                <a:cs typeface="Courier New" pitchFamily="49" charset="0"/>
              </a:rPr>
              <a:t>                               0x02350a58 4</a:t>
            </a:r>
          </a:p>
          <a:p>
            <a:r>
              <a:rPr lang="en-US" b="1" dirty="0" smtClean="0">
                <a:latin typeface="Courier New" pitchFamily="49" charset="0"/>
                <a:cs typeface="Courier New" pitchFamily="49" charset="0"/>
              </a:rPr>
              <a:t>                               0x0262025C 4</a:t>
            </a:r>
          </a:p>
          <a:p>
            <a:r>
              <a:rPr lang="en-US" b="1" dirty="0" smtClean="0">
                <a:latin typeface="Courier New" pitchFamily="49" charset="0"/>
                <a:cs typeface="Courier New" pitchFamily="49" charset="0"/>
              </a:rPr>
              <a:t>                               0x17e00000 0x00008000</a:t>
            </a:r>
          </a:p>
          <a:p>
            <a:r>
              <a:rPr lang="en-US" b="1" dirty="0" smtClean="0">
                <a:latin typeface="Courier New" pitchFamily="49" charset="0"/>
                <a:cs typeface="Courier New" pitchFamily="49" charset="0"/>
              </a:rPr>
              <a:t>                               0x17f00000 0x00008000</a:t>
            </a:r>
          </a:p>
          <a:p>
            <a:r>
              <a:rPr lang="en-US" b="1" dirty="0" smtClean="0">
                <a:latin typeface="Courier New" pitchFamily="49" charset="0"/>
                <a:cs typeface="Courier New" pitchFamily="49" charset="0"/>
              </a:rPr>
              <a:t>                               0x17800000 0x00100000&gt;;</a:t>
            </a:r>
          </a:p>
          <a:p>
            <a:r>
              <a:rPr lang="en-US" b="1" dirty="0" smtClean="0">
                <a:latin typeface="Courier New" pitchFamily="49" charset="0"/>
                <a:cs typeface="Courier New" pitchFamily="49" charset="0"/>
              </a:rPr>
              <a:t>                        reg-names = "boot-address", "psc-mdstat", "psc-mdctl", "ipcgr", "l1pram", "l1dram", "l2ram";</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segments of memory are defined for MMU usage:</a:t>
            </a:r>
          </a:p>
          <a:p>
            <a:pPr lvl="1"/>
            <a:r>
              <a:rPr lang="en-US" sz="2300" dirty="0" smtClean="0"/>
              <a:t>The first starts at physical address 0x08 0000 0000 and size of 2G.</a:t>
            </a:r>
          </a:p>
          <a:p>
            <a:pPr lvl="1"/>
            <a:r>
              <a:rPr lang="en-US" sz="2300" dirty="0" smtClean="0"/>
              <a:t>The second segment starts at 0x08 8000 0000 and size 6G.</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as mem_reserve. The default size is 512M – 0x2000 0000.</a:t>
            </a:r>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smtClean="0"/>
              <a:t>To change the size of the reserve memory, the value mem_reserve should be changed in the UBOOT using </a:t>
            </a:r>
            <a:r>
              <a:rPr lang="en-US" sz="2800" b="1" dirty="0" smtClean="0">
                <a:latin typeface="Courier New" pitchFamily="49" charset="0"/>
                <a:cs typeface="Courier New" pitchFamily="49" charset="0"/>
              </a:rPr>
              <a:t>setenv mem_reserve value</a:t>
            </a:r>
          </a:p>
          <a:p>
            <a:r>
              <a:rPr lang="en-US" sz="2800" dirty="0" smtClean="0"/>
              <a:t>NOTE: The UBOOT code uses the function ustrtoul to convert the ASCII value into a numeric value. It understands notations such as 512M.</a:t>
            </a:r>
          </a:p>
          <a:p>
            <a:r>
              <a:rPr lang="en-US" sz="2800" dirty="0" smtClean="0"/>
              <a:t>Question: 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46</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33147"/>
            <a:ext cx="8458200" cy="1054989"/>
          </a:xfrm>
        </p:spPr>
        <p:txBody>
          <a:bodyPr/>
          <a:lstStyle/>
          <a:p>
            <a:r>
              <a:rPr lang="en-US" dirty="0" smtClean="0"/>
              <a:t>Building DSP Code for MPM</a:t>
            </a:r>
            <a:endParaRPr lang="en-US" dirty="0"/>
          </a:p>
        </p:txBody>
      </p:sp>
      <p:sp>
        <p:nvSpPr>
          <p:cNvPr id="8" name="Rectangle 7"/>
          <p:cNvSpPr/>
          <p:nvPr/>
        </p:nvSpPr>
        <p:spPr>
          <a:xfrm>
            <a:off x="548639" y="1088136"/>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 if DDR is used by the DSP.</a:t>
            </a:r>
          </a:p>
          <a:p>
            <a:pPr marL="514350" indent="-514350">
              <a:buFont typeface="Arial" pitchFamily="34" charset="0"/>
              <a:buChar char="•"/>
            </a:pPr>
            <a:r>
              <a:rPr lang="en-US" sz="2800" dirty="0" smtClean="0"/>
              <a:t>If the DSP code uses only L2 memory, no action is needed. But if the DSP code uses DDR, a new   platform must be defined.</a:t>
            </a:r>
          </a:p>
          <a:p>
            <a:pPr marL="514350" indent="-514350">
              <a:buFont typeface="Arial" pitchFamily="34" charset="0"/>
              <a:buChar char="•"/>
            </a:pPr>
            <a:r>
              <a:rPr lang="en-US" sz="2800" dirty="0" smtClean="0"/>
              <a:t>Projects that do not use RTSC must have a linker command to define the memory structure. The linker command must be modified to work with MPM.</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24003"/>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48</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112264" y="1049387"/>
            <a:ext cx="4538486" cy="56769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859"/>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49</a:t>
            </a:fld>
            <a:endParaRPr lang="en-US" dirty="0"/>
          </a:p>
        </p:txBody>
      </p:sp>
      <p:pic>
        <p:nvPicPr>
          <p:cNvPr id="5" name="Picture 4"/>
          <p:cNvPicPr/>
          <p:nvPr/>
        </p:nvPicPr>
        <p:blipFill>
          <a:blip r:embed="rId2" cstate="print"/>
          <a:srcRect/>
          <a:stretch>
            <a:fillRect/>
          </a:stretch>
        </p:blipFill>
        <p:spPr bwMode="auto">
          <a:xfrm>
            <a:off x="1668645" y="1048030"/>
            <a:ext cx="5588298" cy="5246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MPM Operation</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MPM server daemon maintains a state machine for each slave core</a:t>
            </a:r>
          </a:p>
          <a:p>
            <a:pPr lvl="0" eaLnBrk="1" hangingPunct="1"/>
            <a:r>
              <a:rPr lang="en-US" dirty="0" smtClean="0"/>
              <a:t>MPM command line (or client) utility provides a command line interface to MPM server.  Can be called from a terminal or from an application</a:t>
            </a:r>
          </a:p>
          <a:p>
            <a:pPr lvl="0" eaLnBrk="1" hangingPunct="1"/>
            <a:r>
              <a:rPr lang="en-US" dirty="0" smtClean="0"/>
              <a:t>MPM can reset a core, load a core with executable, run a core, collect messages from a core, and collect information after core crash (if there is an exception)</a:t>
            </a:r>
          </a:p>
        </p:txBody>
      </p:sp>
    </p:spTree>
    <p:extLst>
      <p:ext uri="{BB962C8B-B14F-4D97-AF65-F5344CB8AC3E}">
        <p14:creationId xmlns:p14="http://schemas.microsoft.com/office/powerpoint/2010/main" val="13796175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Memory Management Summary</a:t>
            </a:r>
            <a:endParaRPr lang="en-US" sz="3600" dirty="0"/>
          </a:p>
        </p:txBody>
      </p:sp>
      <p:graphicFrame>
        <p:nvGraphicFramePr>
          <p:cNvPr id="5" name="Object 4"/>
          <p:cNvGraphicFramePr>
            <a:graphicFrameLocks noChangeAspect="1"/>
          </p:cNvGraphicFramePr>
          <p:nvPr/>
        </p:nvGraphicFramePr>
        <p:xfrm>
          <a:off x="1468438" y="1439863"/>
          <a:ext cx="6207125" cy="3978275"/>
        </p:xfrm>
        <a:graphic>
          <a:graphicData uri="http://schemas.openxmlformats.org/presentationml/2006/ole">
            <mc:AlternateContent xmlns:mc="http://schemas.openxmlformats.org/markup-compatibility/2006">
              <mc:Choice xmlns:v="urn:schemas-microsoft-com:vml" Requires="v">
                <p:oleObj spid="_x0000_s69636" name="Visio" r:id="rId3" imgW="6207115" imgH="3978343" progId="Visio.Drawing.11">
                  <p:embed/>
                </p:oleObj>
              </mc:Choice>
              <mc:Fallback>
                <p:oleObj name="Visio" r:id="rId3" imgW="6207115" imgH="397834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1439863"/>
                        <a:ext cx="6207125" cy="397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Demonstration</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Start with the FIR filter program that is part of the DSP optimization Lab. </a:t>
            </a:r>
          </a:p>
          <a:p>
            <a:pPr lvl="1"/>
            <a:r>
              <a:rPr lang="en-US" sz="2400" dirty="0" smtClean="0"/>
              <a:t>Runs on one core, two cores, four cores and eight cores</a:t>
            </a:r>
          </a:p>
          <a:p>
            <a:pPr lvl="1"/>
            <a:r>
              <a:rPr lang="en-US" sz="2400" dirty="0" smtClean="0"/>
              <a:t>Includes various steps of optimization</a:t>
            </a:r>
          </a:p>
          <a:p>
            <a:r>
              <a:rPr lang="en-US" sz="2400" dirty="0" smtClean="0"/>
              <a:t>Modify for MPM: Change printf to system_printf and so on</a:t>
            </a:r>
          </a:p>
          <a:p>
            <a:r>
              <a:rPr lang="en-US" sz="2400" dirty="0" smtClean="0"/>
              <a:t>Modify the target definition: Partition the DDR into two memories</a:t>
            </a:r>
          </a:p>
          <a:p>
            <a:r>
              <a:rPr lang="en-US" sz="2400" dirty="0" smtClean="0"/>
              <a:t>Rebuild the code without any changes to the linker command</a:t>
            </a:r>
          </a:p>
          <a:p>
            <a:pPr lvl="1"/>
            <a:r>
              <a:rPr lang="en-US" sz="2400" dirty="0" smtClean="0"/>
              <a:t>Result: Cannot run the code from MPM</a:t>
            </a:r>
          </a:p>
          <a:p>
            <a:r>
              <a:rPr lang="en-US" sz="2400" dirty="0" smtClean="0"/>
              <a:t>Change the linker to use the memory area dedicated to DSP</a:t>
            </a:r>
          </a:p>
          <a:p>
            <a:pPr lvl="1"/>
            <a:r>
              <a:rPr lang="en-US" sz="2400" dirty="0" smtClean="0"/>
              <a:t>Result: The code runs from MPM perfectly</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Demonstration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Demonstration steps:</a:t>
            </a:r>
          </a:p>
          <a:p>
            <a:pPr lvl="1"/>
            <a:r>
              <a:rPr lang="en-US" dirty="0" smtClean="0"/>
              <a:t>Load the original code into DSP0</a:t>
            </a:r>
          </a:p>
          <a:p>
            <a:pPr lvl="1"/>
            <a:r>
              <a:rPr lang="en-US" dirty="0" smtClean="0"/>
              <a:t>Show the map file of the original code</a:t>
            </a:r>
          </a:p>
          <a:p>
            <a:pPr lvl="1"/>
            <a:r>
              <a:rPr lang="en-US" dirty="0" smtClean="0"/>
              <a:t>Load the new code into 8 cores</a:t>
            </a:r>
          </a:p>
          <a:p>
            <a:pPr lvl="1"/>
            <a:r>
              <a:rPr lang="en-US" dirty="0" smtClean="0"/>
              <a:t>Show the new map file</a:t>
            </a:r>
          </a:p>
          <a:p>
            <a:pPr lvl="1"/>
            <a:r>
              <a:rPr lang="en-US" dirty="0" smtClean="0"/>
              <a:t>Reset, load, and run the 8 cores</a:t>
            </a:r>
          </a:p>
          <a:p>
            <a:pPr lvl="1"/>
            <a:r>
              <a:rPr lang="en-US" dirty="0" smtClean="0"/>
              <a:t>Look at the results: /debug/remoteproc/remoteprocN/trace0</a:t>
            </a:r>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Management</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During initialization and during run time, from any thread</a:t>
            </a:r>
          </a:p>
          <a:p>
            <a:r>
              <a:rPr lang="en-US" sz="2400" dirty="0" smtClean="0"/>
              <a:t>Runtime modification of resource permissions.</a:t>
            </a:r>
          </a:p>
          <a:p>
            <a:r>
              <a:rPr lang="en-US" sz="2400" dirty="0" smtClean="0"/>
              <a:t>Automate reservation of resources taken by Linux kernel</a:t>
            </a:r>
          </a:p>
          <a:p>
            <a:r>
              <a:rPr lang="en-US" sz="2400" dirty="0" smtClean="0"/>
              <a:t>Use 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a:t>
            </a:r>
          </a:p>
          <a:p>
            <a:pPr lvl="3"/>
            <a:r>
              <a:rPr lang="en-US" sz="1800" dirty="0" smtClean="0"/>
              <a:t>Manages a sub-pool of resources</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same way.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75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state machine </a:t>
            </a:r>
            <a:endParaRPr lang="en-US" dirty="0"/>
          </a:p>
        </p:txBody>
      </p:sp>
      <p:pic>
        <p:nvPicPr>
          <p:cNvPr id="72706" name="Picture 2" descr="File:Dsp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50" y="1395761"/>
            <a:ext cx="3858942"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52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In the policies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283464" y="1054100"/>
            <a:ext cx="8531352" cy="3511731"/>
          </a:xfrm>
          <a:prstGeom prst="rect">
            <a:avLst/>
          </a:prstGeom>
          <a:noFill/>
        </p:spPr>
        <p:txBody>
          <a:bodyPr wrap="square" rtlCol="0">
            <a:spAutoFit/>
          </a:bodyPr>
          <a:lstStyle/>
          <a:p>
            <a:pPr marL="342900" indent="-342900" eaLnBrk="0" fontAlgn="base" hangingPunct="0">
              <a:spcBef>
                <a:spcPct val="20000"/>
              </a:spcBef>
              <a:spcAft>
                <a:spcPct val="0"/>
              </a:spcAft>
              <a:buFont typeface="Arial" charset="0"/>
              <a:buChar char="•"/>
            </a:pPr>
            <a:r>
              <a:rPr lang="en-US" sz="2400" dirty="0" smtClean="0"/>
              <a:t>An example of the Global Resource List and policy files can be found in the MCSDK:</a:t>
            </a:r>
            <a:r>
              <a:rPr lang="en-US" sz="2000" dirty="0" smtClean="0"/>
              <a:t/>
            </a:r>
            <a:br>
              <a:rPr lang="en-US" sz="2000" dirty="0" smtClean="0"/>
            </a:br>
            <a:endParaRPr lang="en-US" sz="2000" dirty="0" smtClean="0"/>
          </a:p>
          <a:p>
            <a:r>
              <a:rPr lang="en-US" sz="1500" b="1" dirty="0" smtClean="0">
                <a:latin typeface="Courier New" pitchFamily="49" charset="0"/>
                <a:cs typeface="Courier New" pitchFamily="49" charset="0"/>
              </a:rPr>
              <a:t>/MCSDK_3_00_00_XX/pdk_keystone2_1_00_00_XX/packages/ti/drv/rm/device/k2h</a:t>
            </a:r>
          </a:p>
          <a:p>
            <a:endParaRPr lang="en-US" sz="2400" dirty="0" smtClean="0"/>
          </a:p>
          <a:p>
            <a:pPr marL="342900" indent="-342900" eaLnBrk="0" fontAlgn="base" hangingPunct="0">
              <a:spcBef>
                <a:spcPct val="20000"/>
              </a:spcBef>
              <a:spcAft>
                <a:spcPct val="0"/>
              </a:spcAft>
              <a:buFont typeface="Arial" charset="0"/>
              <a:buChar char="•"/>
            </a:pPr>
            <a:r>
              <a:rPr lang="en-US" sz="2400" dirty="0" smtClean="0"/>
              <a:t>The first few lines of the file are shown in next slide.</a:t>
            </a:r>
          </a:p>
          <a:p>
            <a:pPr marL="342900" indent="-342900" eaLnBrk="0" fontAlgn="base" hangingPunct="0">
              <a:spcBef>
                <a:spcPct val="20000"/>
              </a:spcBef>
              <a:spcAft>
                <a:spcPct val="0"/>
              </a:spcAft>
              <a:buFont typeface="Arial" charset="0"/>
              <a:buChar char="•"/>
            </a:pPr>
            <a:r>
              <a:rPr lang="en-US" sz="2400" dirty="0" smtClean="0"/>
              <a:t>In the same directory there are two policy files:</a:t>
            </a:r>
          </a:p>
          <a:p>
            <a:pPr marL="639763" lvl="1" indent="-285750" eaLnBrk="0" fontAlgn="base" hangingPunct="0">
              <a:spcBef>
                <a:spcPct val="20000"/>
              </a:spcBef>
              <a:spcAft>
                <a:spcPct val="0"/>
              </a:spcAft>
              <a:buFont typeface="Arial" charset="0"/>
              <a:buChar char="–"/>
            </a:pPr>
            <a:r>
              <a:rPr lang="en-US" sz="2400" dirty="0" smtClean="0"/>
              <a:t>policy_dsp_arm.dts </a:t>
            </a:r>
          </a:p>
          <a:p>
            <a:pPr marL="639763" lvl="1" indent="-285750" eaLnBrk="0" fontAlgn="base" hangingPunct="0">
              <a:spcBef>
                <a:spcPct val="20000"/>
              </a:spcBef>
              <a:spcAft>
                <a:spcPct val="0"/>
              </a:spcAft>
              <a:buFont typeface="Arial" charset="0"/>
              <a:buChar char="–"/>
            </a:pPr>
            <a:r>
              <a:rPr lang="en-US" sz="2400" dirty="0" smtClean="0"/>
              <a:t>policy_dsp-only.dts</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lstStyle/>
          <a:p>
            <a:r>
              <a:rPr lang="en-US" sz="3600" dirty="0" smtClean="0"/>
              <a:t>global-resource-list-arm-dsp.dts </a:t>
            </a:r>
            <a:endParaRPr lang="en-US" sz="3600" dirty="0"/>
          </a:p>
        </p:txBody>
      </p:sp>
      <p:sp>
        <p:nvSpPr>
          <p:cNvPr id="5" name="Rectangle 4"/>
          <p:cNvSpPr/>
          <p:nvPr/>
        </p:nvSpPr>
        <p:spPr>
          <a:xfrm>
            <a:off x="241300" y="838200"/>
            <a:ext cx="8445500" cy="4832092"/>
          </a:xfrm>
          <a:prstGeom prst="rect">
            <a:avLst/>
          </a:prstGeom>
        </p:spPr>
        <p:txBody>
          <a:bodyPr wrap="square">
            <a:spAutoFit/>
          </a:bodyPr>
          <a:lstStyle/>
          <a:p>
            <a:r>
              <a:rPr lang="en-US" sz="1400" b="1" dirty="0" smtClean="0">
                <a:latin typeface="Courier New" pitchFamily="49" charset="0"/>
                <a:cs typeface="Courier New" pitchFamily="49" charset="0"/>
              </a:rPr>
              <a:t>/dts-v1/;</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Device resource definitions based on current supported QMSS, CPPI, and</a:t>
            </a:r>
          </a:p>
          <a:p>
            <a:r>
              <a:rPr lang="en-US" sz="1400" b="1" dirty="0" smtClean="0">
                <a:latin typeface="Courier New" pitchFamily="49" charset="0"/>
                <a:cs typeface="Courier New" pitchFamily="49" charset="0"/>
              </a:rPr>
              <a:t>     * PA LLD resources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qmss {</a:t>
            </a:r>
          </a:p>
          <a:p>
            <a:r>
              <a:rPr lang="en-US" sz="1400" b="1" dirty="0" smtClean="0">
                <a:latin typeface="Courier New" pitchFamily="49" charset="0"/>
                <a:cs typeface="Courier New" pitchFamily="49" charset="0"/>
              </a:rPr>
              <a:t>        /* Number of descriptors inserted by ARM */</a:t>
            </a:r>
          </a:p>
          <a:p>
            <a:r>
              <a:rPr lang="en-US" sz="1400" b="1" dirty="0" smtClean="0">
                <a:latin typeface="Courier New" pitchFamily="49" charset="0"/>
                <a:cs typeface="Courier New" pitchFamily="49" charset="0"/>
              </a:rPr>
              <a:t>        ns-assignment = "ARM_Descriptors", &lt;0 4096&gt;;</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control-qm2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linkram-control-qm1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ARM-DSP Communication Architecture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l="974" t="12632"/>
          <a:stretch>
            <a:fillRect/>
          </a:stretch>
        </p:blipFill>
        <p:spPr bwMode="auto">
          <a:xfrm>
            <a:off x="299055" y="1040389"/>
            <a:ext cx="8457595" cy="5176531"/>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IPC Technologies in KeyStone II</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87400" y="982663"/>
          <a:ext cx="7569200" cy="4833937"/>
        </p:xfrm>
        <a:graphic>
          <a:graphicData uri="http://schemas.openxmlformats.org/presentationml/2006/ole">
            <mc:AlternateContent xmlns:mc="http://schemas.openxmlformats.org/markup-compatibility/2006">
              <mc:Choice xmlns:v="urn:schemas-microsoft-com:vml" Requires="v">
                <p:oleObj spid="_x0000_s70660" name="Visio" r:id="rId3" imgW="7568750" imgH="4833571" progId="Visio.Drawing.11">
                  <p:embed/>
                </p:oleObj>
              </mc:Choice>
              <mc:Fallback>
                <p:oleObj name="Visio" r:id="rId3" imgW="7568750" imgH="4833571"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982663"/>
                        <a:ext cx="7569200" cy="483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3_15</a:t>
            </a:r>
            <a:endParaRPr lang="en-US" sz="4400" b="1" dirty="0">
              <a:solidFill>
                <a:srgbClr val="C00000"/>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Managing a core</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From a terminal</a:t>
            </a:r>
          </a:p>
          <a:p>
            <a:pPr lvl="1" eaLnBrk="1" hangingPunct="1"/>
            <a:r>
              <a:rPr lang="en-US" i="1" dirty="0"/>
              <a:t>m</a:t>
            </a:r>
            <a:r>
              <a:rPr lang="en-US" i="1" dirty="0" smtClean="0"/>
              <a:t>pmcl load dsp0 program.out</a:t>
            </a:r>
          </a:p>
          <a:p>
            <a:pPr lvl="1" eaLnBrk="1" hangingPunct="1"/>
            <a:r>
              <a:rPr lang="en-US" dirty="0" smtClean="0"/>
              <a:t>Must be in elf format</a:t>
            </a:r>
          </a:p>
          <a:p>
            <a:pPr lvl="1" eaLnBrk="1" hangingPunct="1"/>
            <a:r>
              <a:rPr lang="en-US" dirty="0" smtClean="0"/>
              <a:t>Part of the lab exercises </a:t>
            </a:r>
          </a:p>
          <a:p>
            <a:pPr eaLnBrk="1" hangingPunct="1"/>
            <a:r>
              <a:rPr lang="en-US" dirty="0" smtClean="0"/>
              <a:t>From an application</a:t>
            </a:r>
          </a:p>
          <a:p>
            <a:pPr lvl="1" eaLnBrk="1" hangingPunct="1"/>
            <a:r>
              <a:rPr lang="en-US" dirty="0" smtClean="0"/>
              <a:t>Include file is part of </a:t>
            </a:r>
            <a:r>
              <a:rPr lang="en-US" dirty="0"/>
              <a:t>MCSDK release at </a:t>
            </a:r>
            <a:r>
              <a:rPr lang="en-US" sz="2000" i="1" dirty="0"/>
              <a:t>/</a:t>
            </a:r>
            <a:r>
              <a:rPr lang="en-US" sz="2000" i="1" dirty="0" smtClean="0"/>
              <a:t>mpm_2_00_01_01/include/mpmclient.h</a:t>
            </a:r>
          </a:p>
          <a:p>
            <a:pPr lvl="1" eaLnBrk="1" hangingPunct="1"/>
            <a:r>
              <a:rPr lang="en-US" dirty="0" smtClean="0"/>
              <a:t>Library is part of </a:t>
            </a:r>
            <a:r>
              <a:rPr lang="en-US" dirty="0"/>
              <a:t>MCSDK release at </a:t>
            </a:r>
            <a:r>
              <a:rPr lang="en-US" sz="2000" i="1" dirty="0"/>
              <a:t>/</a:t>
            </a:r>
            <a:r>
              <a:rPr lang="en-US" sz="2000" i="1" dirty="0" smtClean="0"/>
              <a:t>mpm_2_00_01_01/lib/libmpmclient.a</a:t>
            </a:r>
          </a:p>
          <a:p>
            <a:pPr lvl="1" eaLnBrk="1" hangingPunct="1"/>
            <a:endParaRPr lang="en-US" dirty="0" smtClean="0"/>
          </a:p>
        </p:txBody>
      </p:sp>
    </p:spTree>
    <p:extLst>
      <p:ext uri="{BB962C8B-B14F-4D97-AF65-F5344CB8AC3E}">
        <p14:creationId xmlns:p14="http://schemas.microsoft.com/office/powerpoint/2010/main" val="21081983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IPCv3</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buNone/>
            </a:pPr>
            <a:r>
              <a:rPr lang="en-US" dirty="0" smtClean="0"/>
              <a:t>Control Path: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Fast Path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pPr>
              <a:buNone/>
            </a:pPr>
            <a:r>
              <a:rPr lang="en-US" dirty="0" smtClean="0"/>
              <a:t>Fast Path: PktIO and QMSS</a:t>
            </a:r>
          </a:p>
          <a:p>
            <a:r>
              <a:rPr lang="en-US" sz="2800" dirty="0" smtClean="0"/>
              <a:t>On the ARM side, it provides a library netapi that supports creating, sending, and receiving packets from the ARM user space.</a:t>
            </a:r>
          </a:p>
          <a:p>
            <a:r>
              <a:rPr lang="en-US" sz="2800" dirty="0" smtClean="0"/>
              <a:t>Fire and forget (send) polling (ARM) for receive. On DSP, receive is polling, or interrupt, or accumulators (using QMSS DLL)</a:t>
            </a:r>
          </a:p>
          <a:p>
            <a:r>
              <a:rPr lang="en-US" sz="2800" dirty="0" smtClean="0"/>
              <a:t>Navigator-based transaction, sending packets (descriptors)</a:t>
            </a:r>
          </a:p>
          <a:p>
            <a:r>
              <a:rPr lang="en-US" sz="2800" dirty="0" smtClean="0"/>
              <a:t>Low latency, high throughput </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MsgCom</a:t>
            </a:r>
            <a:endParaRPr lang="en-US" sz="3600" b="1" dirty="0"/>
          </a:p>
        </p:txBody>
      </p:sp>
      <p:sp>
        <p:nvSpPr>
          <p:cNvPr id="3" name="Content Placeholder 2"/>
          <p:cNvSpPr>
            <a:spLocks noGrp="1"/>
          </p:cNvSpPr>
          <p:nvPr>
            <p:ph idx="1"/>
          </p:nvPr>
        </p:nvSpPr>
        <p:spPr>
          <a:xfrm>
            <a:off x="457200" y="1252728"/>
            <a:ext cx="8229600" cy="4087088"/>
          </a:xfrm>
        </p:spPr>
        <p:txBody>
          <a:bodyPr>
            <a:noAutofit/>
          </a:bodyPr>
          <a:lstStyle/>
          <a:p>
            <a:pPr>
              <a:buNone/>
            </a:pPr>
            <a:r>
              <a:rPr lang="en-US" dirty="0" smtClean="0"/>
              <a:t>MsgCom: QMSS-based library (User Space)  </a:t>
            </a:r>
          </a:p>
          <a:p>
            <a:r>
              <a:rPr lang="en-US" sz="2800" dirty="0" smtClean="0"/>
              <a:t>Supports zero copy or PktDMA copy of descriptors</a:t>
            </a:r>
          </a:p>
          <a:p>
            <a:r>
              <a:rPr lang="en-US" sz="2800" dirty="0" smtClean="0"/>
              <a:t>Supports a wide set of communication features (blocking, non-blocking, interrupt, polling)</a:t>
            </a:r>
          </a:p>
          <a:p>
            <a:r>
              <a:rPr lang="en-US" sz="2800" dirty="0" smtClean="0"/>
              <a:t>Depends on several other component such as receive agent and job scheduler</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4530471"/>
          </a:xfrm>
          <a:prstGeom prst="rect">
            <a:avLst/>
          </a:prstGeom>
        </p:spPr>
        <p:txBody>
          <a:bodyPr wrap="square">
            <a:spAutoFit/>
          </a:bodyPr>
          <a:lstStyle/>
          <a:p>
            <a:pPr marL="342900" indent="-342900" eaLnBrk="0" fontAlgn="base" hangingPunct="0">
              <a:spcBef>
                <a:spcPct val="20000"/>
              </a:spcBef>
              <a:spcAft>
                <a:spcPct val="0"/>
              </a:spcAft>
              <a:buFont typeface="Arial" charset="0"/>
              <a:buChar char="•"/>
            </a:pPr>
            <a:r>
              <a:rPr lang="en-US" sz="2800" dirty="0" smtClean="0"/>
              <a:t>Remote Processor Messaging (RPMsg) is an open-source friendly Inter Processor Communication (IPC) framework</a:t>
            </a:r>
          </a:p>
          <a:p>
            <a:pPr marL="342900" indent="-342900" eaLnBrk="0" fontAlgn="base" hangingPunct="0">
              <a:spcBef>
                <a:spcPct val="20000"/>
              </a:spcBef>
              <a:spcAft>
                <a:spcPct val="0"/>
              </a:spcAft>
              <a:buFont typeface="Arial" charset="0"/>
              <a:buChar char="•"/>
            </a:pPr>
            <a:r>
              <a:rPr lang="en-US" sz="2800" dirty="0" smtClean="0"/>
              <a:t>SysLink (Part of the IPC release) is a runtime library 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 IPC properties</a:t>
            </a:r>
          </a:p>
          <a:p>
            <a:r>
              <a:rPr lang="en-US" dirty="0" smtClean="0"/>
              <a:t>Instructions how to install IPC and build these examples on the Linux side and the DSP side are given in the release.</a:t>
            </a:r>
          </a:p>
          <a:p>
            <a:r>
              <a:rPr lang="en-US" dirty="0" smtClean="0"/>
              <a:t>The out-of-box example is described in the next few slides.</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DSP Image requirements</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DSP image must be in ELF format</a:t>
            </a:r>
          </a:p>
          <a:p>
            <a:pPr lvl="0" eaLnBrk="1" hangingPunct="1"/>
            <a:r>
              <a:rPr lang="en-US" dirty="0" smtClean="0"/>
              <a:t>MPM must know about the memories that the image uses, and it must not overwrite ARM dedicated memories</a:t>
            </a:r>
          </a:p>
          <a:p>
            <a:pPr lvl="1" eaLnBrk="1" hangingPunct="1"/>
            <a:r>
              <a:rPr lang="en-US" dirty="0" smtClean="0"/>
              <a:t>More about memory management later</a:t>
            </a:r>
          </a:p>
          <a:p>
            <a:pPr lvl="0" eaLnBrk="1" hangingPunct="1"/>
            <a:r>
              <a:rPr lang="en-US" dirty="0" smtClean="0"/>
              <a:t>Special sections must be defined to facilitate communications between DSP core and ARM</a:t>
            </a:r>
          </a:p>
          <a:p>
            <a:pPr lvl="1" eaLnBrk="1" hangingPunct="1"/>
            <a:r>
              <a:rPr lang="en-US" dirty="0" smtClean="0"/>
              <a:t>This is done </a:t>
            </a:r>
            <a:r>
              <a:rPr lang="en-US" dirty="0"/>
              <a:t>b</a:t>
            </a:r>
            <a:r>
              <a:rPr lang="en-US" dirty="0" smtClean="0"/>
              <a:t>y the RTSC tools if IPC or MPM used </a:t>
            </a:r>
            <a:r>
              <a:rPr lang="en-US" sz="2000" i="1" dirty="0" smtClean="0"/>
              <a:t>var </a:t>
            </a:r>
            <a:r>
              <a:rPr lang="en-US" sz="2000" i="1" dirty="0"/>
              <a:t>Resource = xdc.useModule('</a:t>
            </a:r>
            <a:r>
              <a:rPr lang="en-US" sz="2000" i="1" dirty="0" err="1"/>
              <a:t>ti.ipc.remoteproc.Resource</a:t>
            </a:r>
            <a:r>
              <a:rPr lang="en-US" sz="2000" i="1" dirty="0" smtClean="0"/>
              <a:t>');</a:t>
            </a:r>
          </a:p>
          <a:p>
            <a:pPr lvl="1" eaLnBrk="1" hangingPunct="1"/>
            <a:r>
              <a:rPr lang="en-US" sz="2400" dirty="0" smtClean="0"/>
              <a:t>The next slide shows a project map file with the resource section</a:t>
            </a:r>
          </a:p>
        </p:txBody>
      </p:sp>
    </p:spTree>
    <p:extLst>
      <p:ext uri="{BB962C8B-B14F-4D97-AF65-F5344CB8AC3E}">
        <p14:creationId xmlns:p14="http://schemas.microsoft.com/office/powerpoint/2010/main" val="11927595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Release IPC 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val="17599771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88</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7376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89</a:t>
            </a:fld>
            <a:endParaRPr lang="en-US" dirty="0">
              <a:solidFill>
                <a:srgbClr val="000000"/>
              </a:solidFill>
            </a:endParaRPr>
          </a:p>
        </p:txBody>
      </p:sp>
    </p:spTree>
    <p:extLst>
      <p:ext uri="{BB962C8B-B14F-4D97-AF65-F5344CB8AC3E}">
        <p14:creationId xmlns:p14="http://schemas.microsoft.com/office/powerpoint/2010/main" val="1261934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Mpm_example map file</a:t>
            </a:r>
            <a:endParaRPr 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190625"/>
            <a:ext cx="5915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917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90</a:t>
            </a:fld>
            <a:endParaRPr lang="en-US" dirty="0">
              <a:solidFill>
                <a:srgbClr val="000000"/>
              </a:solidFill>
            </a:endParaRPr>
          </a:p>
        </p:txBody>
      </p:sp>
    </p:spTree>
    <p:extLst>
      <p:ext uri="{BB962C8B-B14F-4D97-AF65-F5344CB8AC3E}">
        <p14:creationId xmlns:p14="http://schemas.microsoft.com/office/powerpoint/2010/main" val="8731581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91</a:t>
            </a:fld>
            <a:endParaRPr lang="en-US" dirty="0">
              <a:solidFill>
                <a:srgbClr val="000000"/>
              </a:solidFill>
            </a:endParaRPr>
          </a:p>
        </p:txBody>
      </p:sp>
    </p:spTree>
    <p:extLst>
      <p:ext uri="{BB962C8B-B14F-4D97-AF65-F5344CB8AC3E}">
        <p14:creationId xmlns:p14="http://schemas.microsoft.com/office/powerpoint/2010/main" val="5191589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92</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p14="http://schemas.microsoft.com/office/powerpoint/2010/main" val="12969131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93</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p14="http://schemas.microsoft.com/office/powerpoint/2010/main" val="22922221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SoCs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94</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6646</TotalTime>
  <Words>3658</Words>
  <Application>Microsoft Office PowerPoint</Application>
  <PresentationFormat>On-screen Show (4:3)</PresentationFormat>
  <Paragraphs>672</Paragraphs>
  <Slides>94</Slides>
  <Notes>12</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97" baseType="lpstr">
      <vt:lpstr>77_KeyStoneOLT</vt:lpstr>
      <vt:lpstr>Visio</vt:lpstr>
      <vt:lpstr>Microsoft Visio Drawing</vt:lpstr>
      <vt:lpstr>KeyStone  ARM-DSP Interaction</vt:lpstr>
      <vt:lpstr>Agenda</vt:lpstr>
      <vt:lpstr>Agenda</vt:lpstr>
      <vt:lpstr>Typical Keystone II model</vt:lpstr>
      <vt:lpstr>MPM Operation</vt:lpstr>
      <vt:lpstr>Core state machine </vt:lpstr>
      <vt:lpstr>Managing a core</vt:lpstr>
      <vt:lpstr>DSP Image requirements</vt:lpstr>
      <vt:lpstr>Mpm_example map file</vt:lpstr>
      <vt:lpstr>ARM accessing core information </vt:lpstr>
      <vt:lpstr>MPM Configuration </vt:lpstr>
      <vt:lpstr>MPM Configuration</vt:lpstr>
      <vt:lpstr>Configuring the MPM</vt:lpstr>
      <vt:lpstr>Managing Peripherals and IP in a Heterogeneous Device </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vt:lpstr>
      <vt:lpstr>Linux Device Tree</vt:lpstr>
      <vt:lpstr>Linux Device Tree</vt:lpstr>
      <vt:lpstr>Standard Device Tree Example</vt:lpstr>
      <vt:lpstr>Device Tree Defines Available CPU</vt:lpstr>
      <vt:lpstr>Device Tree Defines Available Clocks</vt:lpstr>
      <vt:lpstr>Device Tree Defines Available Interrupts</vt:lpstr>
      <vt:lpstr>Device Tree Defines Interrupt Queues</vt:lpstr>
      <vt:lpstr>Device Tree Defines Linux Regions</vt:lpstr>
      <vt:lpstr>Device Tree Defines Linux Communications Channels</vt:lpstr>
      <vt:lpstr>ARM-DSP Resource Management</vt:lpstr>
      <vt:lpstr>Memory Management</vt:lpstr>
      <vt:lpstr>Memory Defined in Device Tree</vt:lpstr>
      <vt:lpstr>Disclaimer</vt:lpstr>
      <vt:lpstr>6638K2K Memory Architecture (8G DDRA)</vt:lpstr>
      <vt:lpstr>6638K2K Memory Architecture (2G DDRA –larger DSP memory)</vt:lpstr>
      <vt:lpstr>6638K2K Memory Architecture (1G DDRA) (32bit DDR)</vt:lpstr>
      <vt:lpstr>DDR and MSM Memories</vt:lpstr>
      <vt:lpstr>DSP Definition in Device Tree</vt:lpstr>
      <vt:lpstr>Memory Definitions from 6638K2K Device Tree</vt:lpstr>
      <vt:lpstr>Memory Definitions from 6638K2K Device Tree</vt:lpstr>
      <vt:lpstr>UBOOT and mem_reserve</vt:lpstr>
      <vt:lpstr>U-BOOT and mem_reserve</vt:lpstr>
      <vt:lpstr>Example code from board.c</vt:lpstr>
      <vt:lpstr>Building DSP Code for MPM</vt:lpstr>
      <vt:lpstr>Standard K2H Platform Definition for DSP RTSC Build </vt:lpstr>
      <vt:lpstr>Define New DSP Platform: 2G DDR, 512M Dedicated ARM Memory</vt:lpstr>
      <vt:lpstr>Memory Management Summary</vt:lpstr>
      <vt:lpstr>Demonstration</vt:lpstr>
      <vt:lpstr>Demonstration Steps</vt:lpstr>
      <vt:lpstr>Resource Management</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Services</vt:lpstr>
      <vt:lpstr>Keystone II RM: Global Resource List (GRL)</vt:lpstr>
      <vt:lpstr>GRL Example </vt:lpstr>
      <vt:lpstr>global-resource-list-arm-dsp.dts </vt:lpstr>
      <vt:lpstr>Policy Example: policy_dsp_arm.dts (1) </vt:lpstr>
      <vt:lpstr>Policy Example: policy_dsp_arm.dts (2) </vt:lpstr>
      <vt:lpstr>ARM-DSP Communication Architecture</vt:lpstr>
      <vt:lpstr>ARM-DSP Collaboration </vt:lpstr>
      <vt:lpstr>IPC Technologies in KeyStone II</vt:lpstr>
      <vt:lpstr>PowerPoint Presentation</vt:lpstr>
      <vt:lpstr>IPC Types: IPCv3</vt:lpstr>
      <vt:lpstr>IPC Types: Fast Path </vt:lpstr>
      <vt:lpstr>IPC Types: MsgCom</vt:lpstr>
      <vt:lpstr>ARM IPC Support</vt:lpstr>
      <vt:lpstr>IPC Examples</vt:lpstr>
      <vt:lpstr>PowerPoint Presentation</vt:lpstr>
      <vt:lpstr>PowerPoint Presentation</vt:lpstr>
      <vt:lpstr>PowerPoint Presentation</vt:lpstr>
      <vt:lpstr>PowerPoint Presentation</vt:lpstr>
      <vt:lpstr>PowerPoint Presentation</vt:lpstr>
      <vt:lpstr>Release IPC Examples</vt:lpstr>
      <vt:lpstr>RPMsg</vt:lpstr>
      <vt:lpstr>For More Information</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551</cp:revision>
  <dcterms:created xsi:type="dcterms:W3CDTF">2013-01-31T07:41:08Z</dcterms:created>
  <dcterms:modified xsi:type="dcterms:W3CDTF">2014-07-11T14:31:56Z</dcterms:modified>
</cp:coreProperties>
</file>