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8"/>
  </p:notesMasterIdLst>
  <p:handoutMasterIdLst>
    <p:handoutMasterId r:id="rId89"/>
  </p:handoutMasterIdLst>
  <p:sldIdLst>
    <p:sldId id="782" r:id="rId2"/>
    <p:sldId id="695" r:id="rId3"/>
    <p:sldId id="784" r:id="rId4"/>
    <p:sldId id="783" r:id="rId5"/>
    <p:sldId id="696" r:id="rId6"/>
    <p:sldId id="476" r:id="rId7"/>
    <p:sldId id="667" r:id="rId8"/>
    <p:sldId id="658" r:id="rId9"/>
    <p:sldId id="790" r:id="rId10"/>
    <p:sldId id="641" r:id="rId11"/>
    <p:sldId id="700" r:id="rId12"/>
    <p:sldId id="698" r:id="rId13"/>
    <p:sldId id="701" r:id="rId14"/>
    <p:sldId id="791" r:id="rId15"/>
    <p:sldId id="666" r:id="rId16"/>
    <p:sldId id="702" r:id="rId17"/>
    <p:sldId id="792" r:id="rId18"/>
    <p:sldId id="746" r:id="rId19"/>
    <p:sldId id="748" r:id="rId20"/>
    <p:sldId id="749" r:id="rId21"/>
    <p:sldId id="750" r:id="rId22"/>
    <p:sldId id="751" r:id="rId23"/>
    <p:sldId id="785" r:id="rId24"/>
    <p:sldId id="707" r:id="rId25"/>
    <p:sldId id="743" r:id="rId26"/>
    <p:sldId id="744" r:id="rId27"/>
    <p:sldId id="786" r:id="rId28"/>
    <p:sldId id="703" r:id="rId29"/>
    <p:sldId id="787" r:id="rId30"/>
    <p:sldId id="694" r:id="rId31"/>
    <p:sldId id="686" r:id="rId32"/>
    <p:sldId id="742" r:id="rId33"/>
    <p:sldId id="741" r:id="rId34"/>
    <p:sldId id="687" r:id="rId35"/>
    <p:sldId id="688" r:id="rId36"/>
    <p:sldId id="689" r:id="rId37"/>
    <p:sldId id="690" r:id="rId38"/>
    <p:sldId id="691" r:id="rId39"/>
    <p:sldId id="692" r:id="rId40"/>
    <p:sldId id="788" r:id="rId41"/>
    <p:sldId id="720" r:id="rId42"/>
    <p:sldId id="722" r:id="rId43"/>
    <p:sldId id="728" r:id="rId44"/>
    <p:sldId id="731" r:id="rId45"/>
    <p:sldId id="732" r:id="rId46"/>
    <p:sldId id="734" r:id="rId47"/>
    <p:sldId id="735" r:id="rId48"/>
    <p:sldId id="723" r:id="rId49"/>
    <p:sldId id="724" r:id="rId50"/>
    <p:sldId id="725" r:id="rId51"/>
    <p:sldId id="726" r:id="rId52"/>
    <p:sldId id="714" r:id="rId53"/>
    <p:sldId id="716" r:id="rId54"/>
    <p:sldId id="717" r:id="rId55"/>
    <p:sldId id="718" r:id="rId56"/>
    <p:sldId id="719" r:id="rId57"/>
    <p:sldId id="789" r:id="rId58"/>
    <p:sldId id="753" r:id="rId59"/>
    <p:sldId id="754" r:id="rId60"/>
    <p:sldId id="755" r:id="rId61"/>
    <p:sldId id="756" r:id="rId62"/>
    <p:sldId id="757" r:id="rId63"/>
    <p:sldId id="758" r:id="rId64"/>
    <p:sldId id="759" r:id="rId65"/>
    <p:sldId id="760" r:id="rId66"/>
    <p:sldId id="761"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77" r:id="rId83"/>
    <p:sldId id="778" r:id="rId84"/>
    <p:sldId id="779" r:id="rId85"/>
    <p:sldId id="780" r:id="rId86"/>
    <p:sldId id="781" r:id="rId87"/>
  </p:sldIdLst>
  <p:sldSz cx="9144000" cy="6858000" type="screen4x3"/>
  <p:notesSz cx="7010400" cy="9296400"/>
  <p:custDataLst>
    <p:tags r:id="rId90"/>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0033CC"/>
    <a:srgbClr val="FFFF00"/>
    <a:srgbClr val="CC3300"/>
    <a:srgbClr val="4D4D4D"/>
    <a:srgbClr val="333333"/>
    <a:srgbClr val="777777"/>
    <a:srgbClr val="CC00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9" autoAdjust="0"/>
    <p:restoredTop sz="88164" autoAdjust="0"/>
  </p:normalViewPr>
  <p:slideViewPr>
    <p:cSldViewPr snapToGrid="0">
      <p:cViewPr varScale="1">
        <p:scale>
          <a:sx n="65" d="100"/>
          <a:sy n="65" d="100"/>
        </p:scale>
        <p:origin x="-1372"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7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14.wmf"/><Relationship Id="rId5" Type="http://schemas.openxmlformats.org/officeDocument/2006/relationships/image" Target="../media/image11.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117763"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117764" name="Rectangle 4"/>
          <p:cNvSpPr>
            <a:spLocks noGrp="1" noChangeArrowheads="1"/>
          </p:cNvSpPr>
          <p:nvPr>
            <p:ph type="ftr" sz="quarter" idx="2"/>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117765"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3DCEF1BF-2EE0-4968-8499-A87137FFF81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6" y="4416426"/>
            <a:ext cx="5607050" cy="4183063"/>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AADD6CCA-78B7-498B-B599-3F471BD712C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dirty="0" smtClean="0"/>
              <a:t>Entropy decoder – decodes each frame independently</a:t>
            </a:r>
          </a:p>
          <a:p>
            <a:r>
              <a:rPr lang="en-US" dirty="0" smtClean="0"/>
              <a:t>Motion estimation – varies algorithm, but there are often interdependencies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43</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44</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45</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47</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49</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50</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51</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52</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53</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55</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56</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7</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10</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BE84A4F1-46A7-4759-8C8C-E84B818DD93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580A4E85-4D40-463B-9553-73847A12053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4A1ED2BF-2B40-4554-9454-EFBC9269E70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C839B8DC-59A4-4126-A6DA-521F0371D5D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cs typeface="Calibri" pitchFamily="34" charset="0"/>
              </a:defRPr>
            </a:lvl1pPr>
            <a:lvl2pPr>
              <a:defRPr sz="2800">
                <a:latin typeface="Calibri" pitchFamily="34" charset="0"/>
                <a:cs typeface="Calibri" pitchFamily="34" charset="0"/>
              </a:defRPr>
            </a:lvl2pPr>
            <a:lvl3pPr>
              <a:defRPr sz="2400">
                <a:latin typeface="Calibri" pitchFamily="34" charset="0"/>
                <a:cs typeface="Calibri" pitchFamily="34" charset="0"/>
              </a:defRPr>
            </a:lvl3pPr>
            <a:lvl4pPr>
              <a:defRPr sz="2000">
                <a:latin typeface="Calibri" pitchFamily="34" charset="0"/>
                <a:cs typeface="Calibri" pitchFamily="34" charset="0"/>
              </a:defRPr>
            </a:lvl4pPr>
            <a:lvl5pPr>
              <a:defRPr sz="20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6642100" y="6066897"/>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7" name="Footer Placeholder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8" name="Slide Number Placeholder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360C2C7B-56C3-456D-A602-8F272609B3F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42900" y="0"/>
            <a:ext cx="8458200"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sp>
        <p:nvSpPr>
          <p:cNvPr id="1027"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12" cstate="print"/>
          <a:srcRect/>
          <a:stretch>
            <a:fillRect/>
          </a:stretch>
        </p:blipFill>
        <p:spPr bwMode="auto">
          <a:xfrm>
            <a:off x="6675438" y="6440488"/>
            <a:ext cx="1874837" cy="231775"/>
          </a:xfrm>
          <a:prstGeom prst="rect">
            <a:avLst/>
          </a:prstGeom>
          <a:noFill/>
          <a:ln w="9525">
            <a:noFill/>
            <a:miter lim="800000"/>
            <a:headEnd/>
            <a:tailEnd/>
          </a:ln>
        </p:spPr>
      </p:pic>
      <p:sp>
        <p:nvSpPr>
          <p:cNvPr id="9"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301" r:id="rId1"/>
    <p:sldLayoutId id="2147484303" r:id="rId2"/>
    <p:sldLayoutId id="2147484304" r:id="rId3"/>
    <p:sldLayoutId id="2147484305" r:id="rId4"/>
    <p:sldLayoutId id="2147484306" r:id="rId5"/>
    <p:sldLayoutId id="2147484307" r:id="rId6"/>
    <p:sldLayoutId id="2147484314" r:id="rId7"/>
    <p:sldLayoutId id="2147484379" r:id="rId8"/>
    <p:sldLayoutId id="2147484380" r:id="rId9"/>
    <p:sldLayoutId id="2147484381" r:id="rId10"/>
  </p:sldLayoutIdLst>
  <p:hf hdr="0" ftr="0" dt="0"/>
  <p:txStyles>
    <p:titleStyle>
      <a:lvl1pPr algn="ctr" rtl="0" eaLnBrk="0" fontAlgn="base" hangingPunct="0">
        <a:spcBef>
          <a:spcPct val="0"/>
        </a:spcBef>
        <a:spcAft>
          <a:spcPct val="0"/>
        </a:spcAft>
        <a:defRPr sz="3600" b="1">
          <a:solidFill>
            <a:srgbClr val="DE0000"/>
          </a:solidFill>
          <a:latin typeface="Calibri" pitchFamily="34" charset="0"/>
          <a:ea typeface="+mj-ea"/>
          <a:cs typeface="Calibri" pitchFamily="34" charset="0"/>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6.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7.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42.xml"/><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onomist.com/node/1875070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oleObject" Target="../embeddings/oleObject26.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oleObject" Target="../embeddings/oleObject3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xml"/><Relationship Id="rId1" Type="http://schemas.openxmlformats.org/officeDocument/2006/relationships/vmlDrawing" Target="../drawings/vmlDrawing16.vml"/><Relationship Id="rId4" Type="http://schemas.openxmlformats.org/officeDocument/2006/relationships/oleObject" Target="../embeddings/oleObject32.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xml"/><Relationship Id="rId1" Type="http://schemas.openxmlformats.org/officeDocument/2006/relationships/vmlDrawing" Target="../drawings/vmlDrawing17.vml"/><Relationship Id="rId4" Type="http://schemas.openxmlformats.org/officeDocument/2006/relationships/oleObject" Target="../embeddings/oleObject33.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xml"/><Relationship Id="rId1" Type="http://schemas.openxmlformats.org/officeDocument/2006/relationships/vmlDrawing" Target="../drawings/vmlDrawing18.vml"/><Relationship Id="rId4" Type="http://schemas.openxmlformats.org/officeDocument/2006/relationships/oleObject" Target="../embeddings/oleObject34.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8.xml"/><Relationship Id="rId1" Type="http://schemas.openxmlformats.org/officeDocument/2006/relationships/vmlDrawing" Target="../drawings/vmlDrawing19.vml"/><Relationship Id="rId4" Type="http://schemas.openxmlformats.org/officeDocument/2006/relationships/oleObject" Target="../embeddings/oleObject35.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Design Considerations</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SPRP811</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(1/2)</a:t>
            </a:r>
            <a:br>
              <a:rPr lang="en-US" dirty="0" smtClean="0"/>
            </a:br>
            <a:endParaRPr lang="en-US" dirty="0" smtClean="0"/>
          </a:p>
        </p:txBody>
      </p:sp>
      <p:sp>
        <p:nvSpPr>
          <p:cNvPr id="38914" name="Rectangle 3"/>
          <p:cNvSpPr>
            <a:spLocks noGrp="1" noChangeArrowheads="1"/>
          </p:cNvSpPr>
          <p:nvPr>
            <p:ph type="body" idx="1"/>
          </p:nvPr>
        </p:nvSpPr>
        <p:spPr>
          <a:xfrm>
            <a:off x="364547" y="1932709"/>
            <a:ext cx="8467725" cy="4426527"/>
          </a:xfrm>
        </p:spPr>
        <p:txBody>
          <a:bodyPr/>
          <a:lstStyle/>
          <a:p>
            <a:r>
              <a:rPr lang="en-US" dirty="0" smtClean="0"/>
              <a:t>Centralized control and distributed execution</a:t>
            </a:r>
          </a:p>
          <a:p>
            <a:r>
              <a:rPr lang="en-US" dirty="0" smtClean="0"/>
              <a:t>Master is responsible for execution, scheduling, and data availability.</a:t>
            </a:r>
          </a:p>
          <a:p>
            <a:r>
              <a:rPr lang="en-US" dirty="0" smtClean="0"/>
              <a:t>Requires fast and cheap (in terms of CPU resources) messages and data exchange between cores</a:t>
            </a:r>
          </a:p>
          <a:p>
            <a:r>
              <a:rPr lang="en-US" dirty="0" smtClean="0"/>
              <a:t>Typical applications consist of many small independent threads.</a:t>
            </a:r>
          </a:p>
          <a:p>
            <a:r>
              <a:rPr lang="en-US" dirty="0" smtClean="0"/>
              <a:t>Note, for KeyStone II, the ARM core can be the master core and DSP cores be the slaves</a:t>
            </a:r>
          </a:p>
          <a:p>
            <a:pPr lvl="1">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(2/2)</a:t>
            </a:r>
            <a:br>
              <a:rPr lang="en-US" dirty="0" smtClean="0"/>
            </a:br>
            <a:endParaRPr lang="en-US" dirty="0" smtClean="0"/>
          </a:p>
        </p:txBody>
      </p:sp>
      <p:sp>
        <p:nvSpPr>
          <p:cNvPr id="38914" name="Rectangle 3"/>
          <p:cNvSpPr>
            <a:spLocks noGrp="1" noChangeArrowheads="1"/>
          </p:cNvSpPr>
          <p:nvPr>
            <p:ph type="body" idx="1"/>
          </p:nvPr>
        </p:nvSpPr>
        <p:spPr>
          <a:xfrm>
            <a:off x="364547" y="4141349"/>
            <a:ext cx="8467725" cy="2278916"/>
          </a:xfrm>
        </p:spPr>
        <p:txBody>
          <a:bodyPr/>
          <a:lstStyle/>
          <a:p>
            <a:r>
              <a:rPr lang="en-US" dirty="0" smtClean="0"/>
              <a:t>Applications</a:t>
            </a:r>
          </a:p>
          <a:p>
            <a:pPr lvl="1"/>
            <a:r>
              <a:rPr lang="en-US" dirty="0" smtClean="0"/>
              <a:t>Multiple media processing</a:t>
            </a:r>
          </a:p>
          <a:p>
            <a:pPr lvl="1"/>
            <a:r>
              <a:rPr lang="en-US" dirty="0" smtClean="0"/>
              <a:t>Video encoder slice processing</a:t>
            </a:r>
          </a:p>
          <a:p>
            <a:pPr lvl="1"/>
            <a:r>
              <a:rPr lang="en-US" dirty="0" smtClean="0"/>
              <a:t>JPEG 2000; multiple frames</a:t>
            </a:r>
          </a:p>
          <a:p>
            <a:pPr lvl="1"/>
            <a:r>
              <a:rPr lang="en-US" dirty="0" smtClean="0"/>
              <a:t>VLFFT</a:t>
            </a:r>
          </a:p>
        </p:txBody>
      </p:sp>
      <p:grpSp>
        <p:nvGrpSpPr>
          <p:cNvPr id="4" name="Group 23"/>
          <p:cNvGrpSpPr>
            <a:grpSpLocks/>
          </p:cNvGrpSpPr>
          <p:nvPr/>
        </p:nvGrpSpPr>
        <p:grpSpPr bwMode="auto">
          <a:xfrm>
            <a:off x="2441660" y="1371606"/>
            <a:ext cx="4143982" cy="2733465"/>
            <a:chOff x="3509" y="658"/>
            <a:chExt cx="1593" cy="912"/>
          </a:xfrm>
        </p:grpSpPr>
        <p:sp>
          <p:nvSpPr>
            <p:cNvPr id="5" name="Rectangle 5"/>
            <p:cNvSpPr>
              <a:spLocks noChangeArrowheads="1"/>
            </p:cNvSpPr>
            <p:nvPr/>
          </p:nvSpPr>
          <p:spPr bwMode="auto">
            <a:xfrm>
              <a:off x="4085" y="937"/>
              <a:ext cx="470"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Master</a:t>
              </a:r>
            </a:p>
          </p:txBody>
        </p:sp>
        <p:sp>
          <p:nvSpPr>
            <p:cNvPr id="6" name="Rectangle 6"/>
            <p:cNvSpPr>
              <a:spLocks noChangeArrowheads="1"/>
            </p:cNvSpPr>
            <p:nvPr/>
          </p:nvSpPr>
          <p:spPr bwMode="auto">
            <a:xfrm>
              <a:off x="4651" y="1387"/>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7" name="Rectangle 7"/>
            <p:cNvSpPr>
              <a:spLocks noChangeArrowheads="1"/>
            </p:cNvSpPr>
            <p:nvPr/>
          </p:nvSpPr>
          <p:spPr bwMode="auto">
            <a:xfrm>
              <a:off x="4106" y="1388"/>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8" name="Rectangle 8"/>
            <p:cNvSpPr>
              <a:spLocks noChangeArrowheads="1"/>
            </p:cNvSpPr>
            <p:nvPr/>
          </p:nvSpPr>
          <p:spPr bwMode="auto">
            <a:xfrm>
              <a:off x="3509" y="1384"/>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9" name="Line 12"/>
            <p:cNvSpPr>
              <a:spLocks noChangeShapeType="1"/>
            </p:cNvSpPr>
            <p:nvPr/>
          </p:nvSpPr>
          <p:spPr bwMode="auto">
            <a:xfrm>
              <a:off x="4333" y="658"/>
              <a:ext cx="0" cy="277"/>
            </a:xfrm>
            <a:prstGeom prst="line">
              <a:avLst/>
            </a:prstGeom>
            <a:noFill/>
            <a:ln w="9525">
              <a:solidFill>
                <a:schemeClr val="tx1"/>
              </a:solidFill>
              <a:round/>
              <a:headEnd/>
              <a:tailEnd type="triangle" w="med" len="med"/>
            </a:ln>
            <a:effectLst/>
          </p:spPr>
          <p:txBody>
            <a:bodyPr/>
            <a:lstStyle/>
            <a:p>
              <a:endParaRPr lang="en-US" dirty="0"/>
            </a:p>
          </p:txBody>
        </p:sp>
        <p:sp>
          <p:nvSpPr>
            <p:cNvPr id="10" name="Line 13"/>
            <p:cNvSpPr>
              <a:spLocks noChangeShapeType="1"/>
            </p:cNvSpPr>
            <p:nvPr/>
          </p:nvSpPr>
          <p:spPr bwMode="auto">
            <a:xfrm flipH="1">
              <a:off x="3750" y="1123"/>
              <a:ext cx="370" cy="246"/>
            </a:xfrm>
            <a:prstGeom prst="line">
              <a:avLst/>
            </a:prstGeom>
            <a:noFill/>
            <a:ln w="9525">
              <a:solidFill>
                <a:schemeClr val="tx1"/>
              </a:solidFill>
              <a:round/>
              <a:headEnd/>
              <a:tailEnd type="triangle" w="med" len="med"/>
            </a:ln>
            <a:effectLst/>
          </p:spPr>
          <p:txBody>
            <a:bodyPr/>
            <a:lstStyle/>
            <a:p>
              <a:endParaRPr lang="en-US" dirty="0"/>
            </a:p>
          </p:txBody>
        </p:sp>
        <p:sp>
          <p:nvSpPr>
            <p:cNvPr id="11" name="Line 14"/>
            <p:cNvSpPr>
              <a:spLocks noChangeShapeType="1"/>
            </p:cNvSpPr>
            <p:nvPr/>
          </p:nvSpPr>
          <p:spPr bwMode="auto">
            <a:xfrm>
              <a:off x="4291" y="1128"/>
              <a:ext cx="0" cy="247"/>
            </a:xfrm>
            <a:prstGeom prst="line">
              <a:avLst/>
            </a:prstGeom>
            <a:noFill/>
            <a:ln w="9525">
              <a:solidFill>
                <a:schemeClr val="tx1"/>
              </a:solidFill>
              <a:round/>
              <a:headEnd/>
              <a:tailEnd type="triangle" w="med" len="med"/>
            </a:ln>
            <a:effectLst/>
          </p:spPr>
          <p:txBody>
            <a:bodyPr/>
            <a:lstStyle/>
            <a:p>
              <a:endParaRPr lang="en-US" dirty="0"/>
            </a:p>
          </p:txBody>
        </p:sp>
        <p:sp>
          <p:nvSpPr>
            <p:cNvPr id="12" name="Line 15"/>
            <p:cNvSpPr>
              <a:spLocks noChangeShapeType="1"/>
            </p:cNvSpPr>
            <p:nvPr/>
          </p:nvSpPr>
          <p:spPr bwMode="auto">
            <a:xfrm>
              <a:off x="4461" y="1123"/>
              <a:ext cx="317" cy="241"/>
            </a:xfrm>
            <a:prstGeom prst="line">
              <a:avLst/>
            </a:prstGeom>
            <a:noFill/>
            <a:ln w="9525">
              <a:solidFill>
                <a:schemeClr val="tx1"/>
              </a:solidFill>
              <a:round/>
              <a:headEnd/>
              <a:tailEnd type="triangle" w="med" len="med"/>
            </a:ln>
            <a:effectLst/>
          </p:spPr>
          <p:txBody>
            <a:bodyPr/>
            <a:lstStyle/>
            <a:p>
              <a:endParaRPr lang="en-US" dirty="0"/>
            </a:p>
          </p:txBody>
        </p:sp>
        <p:sp>
          <p:nvSpPr>
            <p:cNvPr id="13" name="Line 19"/>
            <p:cNvSpPr>
              <a:spLocks noChangeShapeType="1"/>
            </p:cNvSpPr>
            <p:nvPr/>
          </p:nvSpPr>
          <p:spPr bwMode="auto">
            <a:xfrm flipV="1">
              <a:off x="3862" y="1117"/>
              <a:ext cx="340" cy="247"/>
            </a:xfrm>
            <a:prstGeom prst="line">
              <a:avLst/>
            </a:prstGeom>
            <a:noFill/>
            <a:ln w="9525">
              <a:solidFill>
                <a:schemeClr val="tx1"/>
              </a:solidFill>
              <a:round/>
              <a:headEnd/>
              <a:tailEnd type="triangle" w="med" len="med"/>
            </a:ln>
            <a:effectLst/>
          </p:spPr>
          <p:txBody>
            <a:bodyPr/>
            <a:lstStyle/>
            <a:p>
              <a:endParaRPr lang="en-US" dirty="0"/>
            </a:p>
          </p:txBody>
        </p:sp>
        <p:sp>
          <p:nvSpPr>
            <p:cNvPr id="14" name="Line 20"/>
            <p:cNvSpPr>
              <a:spLocks noChangeShapeType="1"/>
            </p:cNvSpPr>
            <p:nvPr/>
          </p:nvSpPr>
          <p:spPr bwMode="auto">
            <a:xfrm flipV="1">
              <a:off x="4367" y="1128"/>
              <a:ext cx="0" cy="230"/>
            </a:xfrm>
            <a:prstGeom prst="line">
              <a:avLst/>
            </a:prstGeom>
            <a:noFill/>
            <a:ln w="9525">
              <a:solidFill>
                <a:schemeClr val="tx1"/>
              </a:solidFill>
              <a:round/>
              <a:headEnd/>
              <a:tailEnd type="triangle" w="med" len="med"/>
            </a:ln>
            <a:effectLst/>
          </p:spPr>
          <p:txBody>
            <a:bodyPr/>
            <a:lstStyle/>
            <a:p>
              <a:endParaRPr lang="en-US" dirty="0"/>
            </a:p>
          </p:txBody>
        </p:sp>
        <p:sp>
          <p:nvSpPr>
            <p:cNvPr id="15" name="Line 21"/>
            <p:cNvSpPr>
              <a:spLocks noChangeShapeType="1"/>
            </p:cNvSpPr>
            <p:nvPr/>
          </p:nvSpPr>
          <p:spPr bwMode="auto">
            <a:xfrm flipH="1" flipV="1">
              <a:off x="4537" y="1111"/>
              <a:ext cx="335" cy="247"/>
            </a:xfrm>
            <a:prstGeom prst="line">
              <a:avLst/>
            </a:prstGeom>
            <a:noFill/>
            <a:ln w="9525">
              <a:solidFill>
                <a:schemeClr val="tx1"/>
              </a:solidFill>
              <a:round/>
              <a:headEnd/>
              <a:tailEnd type="triangle" w="med" len="med"/>
            </a:ln>
            <a:effectLst/>
          </p:spPr>
          <p:txBody>
            <a:bodyPr/>
            <a:lstStyle/>
            <a:p>
              <a:endParaRPr lang="en-US" dirty="0"/>
            </a:p>
          </p:txBody>
        </p:sp>
        <p:sp>
          <p:nvSpPr>
            <p:cNvPr id="16" name="Line 22"/>
            <p:cNvSpPr>
              <a:spLocks noChangeShapeType="1"/>
            </p:cNvSpPr>
            <p:nvPr/>
          </p:nvSpPr>
          <p:spPr bwMode="auto">
            <a:xfrm>
              <a:off x="4561" y="1023"/>
              <a:ext cx="541" cy="6"/>
            </a:xfrm>
            <a:prstGeom prst="line">
              <a:avLst/>
            </a:prstGeom>
            <a:noFill/>
            <a:ln w="9525">
              <a:solidFill>
                <a:schemeClr val="tx1"/>
              </a:solidFill>
              <a:round/>
              <a:headEnd/>
              <a:tailEnd type="triangle" w="med" len="med"/>
            </a:ln>
            <a:effectLst/>
          </p:spPr>
          <p:txBody>
            <a:bodyPr/>
            <a:lstStyle/>
            <a:p>
              <a:endParaRPr lang="en-US" dirty="0"/>
            </a:p>
          </p:txBody>
        </p:sp>
      </p:grpSp>
      <p:sp>
        <p:nvSpPr>
          <p:cNvPr id="17" name="Slide Number Placeholder 16"/>
          <p:cNvSpPr>
            <a:spLocks noGrp="1"/>
          </p:cNvSpPr>
          <p:nvPr>
            <p:ph type="sldNum" sz="quarter" idx="12"/>
          </p:nvPr>
        </p:nvSpPr>
        <p:spPr/>
        <p:txBody>
          <a:bodyPr/>
          <a:lstStyle/>
          <a:p>
            <a:pPr>
              <a:defRPr/>
            </a:pPr>
            <a:fld id="{BE84A4F1-46A7-4759-8C8C-E84B818DD936}"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(1/2)</a:t>
            </a:r>
          </a:p>
        </p:txBody>
      </p:sp>
      <p:sp>
        <p:nvSpPr>
          <p:cNvPr id="38914" name="Rectangle 3"/>
          <p:cNvSpPr>
            <a:spLocks noGrp="1" noChangeArrowheads="1"/>
          </p:cNvSpPr>
          <p:nvPr>
            <p:ph type="body" idx="1"/>
          </p:nvPr>
        </p:nvSpPr>
        <p:spPr>
          <a:xfrm>
            <a:off x="333375" y="1808018"/>
            <a:ext cx="8467725" cy="4070495"/>
          </a:xfrm>
        </p:spPr>
        <p:txBody>
          <a:bodyPr/>
          <a:lstStyle/>
          <a:p>
            <a:r>
              <a:rPr lang="en-US" dirty="0" smtClean="0"/>
              <a:t>Distributed control and execution</a:t>
            </a:r>
          </a:p>
          <a:p>
            <a:r>
              <a:rPr lang="en-US" dirty="0" smtClean="0"/>
              <a:t>The algorithm is partitioned into multiple blocks.</a:t>
            </a:r>
          </a:p>
          <a:p>
            <a:pPr lvl="1"/>
            <a:r>
              <a:rPr lang="en-US" dirty="0" smtClean="0"/>
              <a:t>Each block is processed by a core.</a:t>
            </a:r>
          </a:p>
          <a:p>
            <a:pPr lvl="1"/>
            <a:r>
              <a:rPr lang="en-US" dirty="0" smtClean="0"/>
              <a:t>The output of one core is the input to the next core.</a:t>
            </a:r>
          </a:p>
          <a:p>
            <a:pPr lvl="1"/>
            <a:r>
              <a:rPr lang="en-US" dirty="0" smtClean="0"/>
              <a:t>Data and messages are exchanged between all cores</a:t>
            </a:r>
          </a:p>
          <a:p>
            <a:r>
              <a:rPr lang="en-US" dirty="0" smtClean="0"/>
              <a:t>Challenge: How should blocks be partitioned to optimize performance?</a:t>
            </a:r>
          </a:p>
          <a:p>
            <a:pPr lvl="1"/>
            <a:r>
              <a:rPr lang="en-US" dirty="0" smtClean="0"/>
              <a:t>Requires a loose link between cores (queue system)</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13053" y="261763"/>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(2/2)</a:t>
            </a:r>
          </a:p>
        </p:txBody>
      </p:sp>
      <p:sp>
        <p:nvSpPr>
          <p:cNvPr id="38914" name="Rectangle 3"/>
          <p:cNvSpPr>
            <a:spLocks noGrp="1" noChangeArrowheads="1"/>
          </p:cNvSpPr>
          <p:nvPr>
            <p:ph type="body" idx="1"/>
          </p:nvPr>
        </p:nvSpPr>
        <p:spPr>
          <a:xfrm>
            <a:off x="333375" y="4003631"/>
            <a:ext cx="8467725" cy="2397205"/>
          </a:xfrm>
        </p:spPr>
        <p:txBody>
          <a:bodyPr/>
          <a:lstStyle/>
          <a:p>
            <a:r>
              <a:rPr lang="en-US" dirty="0" smtClean="0"/>
              <a:t>Applications</a:t>
            </a:r>
          </a:p>
          <a:p>
            <a:pPr lvl="1"/>
            <a:r>
              <a:rPr lang="en-US" dirty="0" smtClean="0"/>
              <a:t>High-quality video encoder</a:t>
            </a:r>
          </a:p>
          <a:p>
            <a:pPr lvl="1"/>
            <a:r>
              <a:rPr lang="en-US" dirty="0" smtClean="0"/>
              <a:t>Video decoder, transcoder</a:t>
            </a:r>
          </a:p>
          <a:p>
            <a:pPr lvl="1"/>
            <a:r>
              <a:rPr lang="en-US" dirty="0" smtClean="0"/>
              <a:t>LTE physical layer</a:t>
            </a:r>
          </a:p>
          <a:p>
            <a:pPr lvl="1"/>
            <a:r>
              <a:rPr lang="en-US" dirty="0" smtClean="0"/>
              <a:t>CAT Scan processing</a:t>
            </a:r>
          </a:p>
        </p:txBody>
      </p:sp>
      <p:sp>
        <p:nvSpPr>
          <p:cNvPr id="12" name="Rectangle 9"/>
          <p:cNvSpPr>
            <a:spLocks noChangeArrowheads="1"/>
          </p:cNvSpPr>
          <p:nvPr/>
        </p:nvSpPr>
        <p:spPr bwMode="auto">
          <a:xfrm>
            <a:off x="5882614" y="1942233"/>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2</a:t>
            </a:r>
          </a:p>
        </p:txBody>
      </p:sp>
      <p:sp>
        <p:nvSpPr>
          <p:cNvPr id="13" name="Rectangle 10"/>
          <p:cNvSpPr>
            <a:spLocks noChangeArrowheads="1"/>
          </p:cNvSpPr>
          <p:nvPr/>
        </p:nvSpPr>
        <p:spPr bwMode="auto">
          <a:xfrm>
            <a:off x="4318972" y="1933485"/>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1</a:t>
            </a:r>
          </a:p>
        </p:txBody>
      </p:sp>
      <p:sp>
        <p:nvSpPr>
          <p:cNvPr id="14" name="Rectangle 11"/>
          <p:cNvSpPr>
            <a:spLocks noChangeArrowheads="1"/>
          </p:cNvSpPr>
          <p:nvPr/>
        </p:nvSpPr>
        <p:spPr bwMode="auto">
          <a:xfrm>
            <a:off x="2631382" y="1952549"/>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0</a:t>
            </a:r>
          </a:p>
        </p:txBody>
      </p:sp>
      <p:sp>
        <p:nvSpPr>
          <p:cNvPr id="15" name="Line 16"/>
          <p:cNvSpPr>
            <a:spLocks noChangeShapeType="1"/>
          </p:cNvSpPr>
          <p:nvPr/>
        </p:nvSpPr>
        <p:spPr bwMode="auto">
          <a:xfrm>
            <a:off x="3818198" y="2819966"/>
            <a:ext cx="485432" cy="0"/>
          </a:xfrm>
          <a:prstGeom prst="line">
            <a:avLst/>
          </a:prstGeom>
          <a:noFill/>
          <a:ln w="25400">
            <a:solidFill>
              <a:schemeClr val="tx1"/>
            </a:solidFill>
            <a:round/>
            <a:headEnd/>
            <a:tailEnd type="triangle" w="lg" len="lg"/>
          </a:ln>
          <a:effectLst/>
        </p:spPr>
        <p:txBody>
          <a:bodyPr/>
          <a:lstStyle/>
          <a:p>
            <a:endParaRPr lang="en-US" dirty="0"/>
          </a:p>
        </p:txBody>
      </p:sp>
      <p:sp>
        <p:nvSpPr>
          <p:cNvPr id="16" name="Line 17"/>
          <p:cNvSpPr>
            <a:spLocks noChangeShapeType="1"/>
          </p:cNvSpPr>
          <p:nvPr/>
        </p:nvSpPr>
        <p:spPr bwMode="auto">
          <a:xfrm>
            <a:off x="5490349" y="2819966"/>
            <a:ext cx="385490" cy="0"/>
          </a:xfrm>
          <a:prstGeom prst="line">
            <a:avLst/>
          </a:prstGeom>
          <a:noFill/>
          <a:ln w="25400">
            <a:solidFill>
              <a:schemeClr val="tx1"/>
            </a:solidFill>
            <a:round/>
            <a:headEnd/>
            <a:tailEnd type="triangle" w="lg" len="lg"/>
          </a:ln>
          <a:effectLst/>
        </p:spPr>
        <p:txBody>
          <a:bodyPr/>
          <a:lstStyle/>
          <a:p>
            <a:endParaRPr lang="en-US" dirty="0"/>
          </a:p>
        </p:txBody>
      </p:sp>
      <p:sp>
        <p:nvSpPr>
          <p:cNvPr id="17" name="Line 18"/>
          <p:cNvSpPr>
            <a:spLocks noChangeShapeType="1"/>
          </p:cNvSpPr>
          <p:nvPr/>
        </p:nvSpPr>
        <p:spPr bwMode="auto">
          <a:xfrm flipV="1">
            <a:off x="1926078" y="2830870"/>
            <a:ext cx="682460" cy="19064"/>
          </a:xfrm>
          <a:prstGeom prst="line">
            <a:avLst/>
          </a:prstGeom>
          <a:noFill/>
          <a:ln w="25400">
            <a:solidFill>
              <a:schemeClr val="tx1"/>
            </a:solidFill>
            <a:round/>
            <a:headEnd/>
            <a:tailEnd type="triangle" w="lg" len="lg"/>
          </a:ln>
          <a:effectLst/>
        </p:spPr>
        <p:txBody>
          <a:bodyPr/>
          <a:lstStyle/>
          <a:p>
            <a:endParaRPr lang="en-US" dirty="0"/>
          </a:p>
        </p:txBody>
      </p:sp>
      <p:sp>
        <p:nvSpPr>
          <p:cNvPr id="10" name="Slide Number Placeholder 9"/>
          <p:cNvSpPr>
            <a:spLocks noGrp="1"/>
          </p:cNvSpPr>
          <p:nvPr>
            <p:ph type="sldNum" sz="quarter" idx="12"/>
          </p:nvPr>
        </p:nvSpPr>
        <p:spPr/>
        <p:txBody>
          <a:bodyPr/>
          <a:lstStyle/>
          <a:p>
            <a:pPr>
              <a:defRPr/>
            </a:pPr>
            <a:fld id="{BE84A4F1-46A7-4759-8C8C-E84B818DD936}"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Partitioning</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62562"/>
            <a:ext cx="8458200" cy="802698"/>
          </a:xfrm>
        </p:spPr>
        <p:txBody>
          <a:bodyPr/>
          <a:lstStyle/>
          <a:p>
            <a:r>
              <a:rPr lang="en-US" dirty="0" smtClean="0"/>
              <a:t>Partitioning Considerations</a:t>
            </a:r>
          </a:p>
        </p:txBody>
      </p:sp>
      <p:sp>
        <p:nvSpPr>
          <p:cNvPr id="23554" name="Rectangle 3"/>
          <p:cNvSpPr>
            <a:spLocks noGrp="1" noChangeArrowheads="1"/>
          </p:cNvSpPr>
          <p:nvPr>
            <p:ph type="body" idx="1"/>
          </p:nvPr>
        </p:nvSpPr>
        <p:spPr>
          <a:xfrm>
            <a:off x="333375" y="848166"/>
            <a:ext cx="8467725" cy="5467863"/>
          </a:xfrm>
        </p:spPr>
        <p:txBody>
          <a:bodyPr/>
          <a:lstStyle/>
          <a:p>
            <a:pPr marL="0" indent="0">
              <a:lnSpc>
                <a:spcPct val="80000"/>
              </a:lnSpc>
              <a:buNone/>
            </a:pPr>
            <a:r>
              <a:rPr lang="en-US" sz="2400" dirty="0" smtClean="0"/>
              <a:t>An application is a set of algorithms. In order to partition an application into multiple cores, the system architect needs to consider the following questions:</a:t>
            </a:r>
          </a:p>
          <a:p>
            <a:pPr>
              <a:lnSpc>
                <a:spcPct val="80000"/>
              </a:lnSpc>
            </a:pPr>
            <a:r>
              <a:rPr lang="en-US" sz="2400" dirty="0" smtClean="0"/>
              <a:t>Can a certain algorithm be executed on multiple cores in parallel?</a:t>
            </a:r>
          </a:p>
          <a:p>
            <a:pPr lvl="1">
              <a:lnSpc>
                <a:spcPct val="80000"/>
              </a:lnSpc>
            </a:pPr>
            <a:r>
              <a:rPr lang="en-US" dirty="0" smtClean="0"/>
              <a:t>Can the data be divided between two cores?</a:t>
            </a:r>
          </a:p>
          <a:p>
            <a:pPr lvl="1">
              <a:lnSpc>
                <a:spcPct val="80000"/>
              </a:lnSpc>
            </a:pPr>
            <a:r>
              <a:rPr lang="en-US" dirty="0" smtClean="0"/>
              <a:t>FIR filter can be, IIR filter cannot</a:t>
            </a:r>
          </a:p>
          <a:p>
            <a:pPr>
              <a:lnSpc>
                <a:spcPct val="80000"/>
              </a:lnSpc>
            </a:pPr>
            <a:r>
              <a:rPr lang="en-US" sz="2400" dirty="0" smtClean="0"/>
              <a:t>What are the dependencies between two (or more) algorithms?</a:t>
            </a:r>
          </a:p>
          <a:p>
            <a:pPr lvl="1">
              <a:lnSpc>
                <a:spcPct val="80000"/>
              </a:lnSpc>
            </a:pPr>
            <a:r>
              <a:rPr lang="en-US" dirty="0" smtClean="0"/>
              <a:t>Can they be processed in parallel?</a:t>
            </a:r>
          </a:p>
          <a:p>
            <a:pPr lvl="1">
              <a:lnSpc>
                <a:spcPct val="80000"/>
              </a:lnSpc>
            </a:pPr>
            <a:r>
              <a:rPr lang="en-US" dirty="0" smtClean="0"/>
              <a:t>Can one algorithm must wait for the next? </a:t>
            </a:r>
          </a:p>
          <a:p>
            <a:pPr lvl="1">
              <a:lnSpc>
                <a:spcPct val="80000"/>
              </a:lnSpc>
            </a:pPr>
            <a:r>
              <a:rPr lang="en-US" dirty="0" smtClean="0"/>
              <a:t>Example: Identification based on fingerprint and face recognition can be done in parallel. Pre-filter and then image reconstruction in CT must be done in sequence.</a:t>
            </a:r>
          </a:p>
          <a:p>
            <a:pPr>
              <a:lnSpc>
                <a:spcPct val="80000"/>
              </a:lnSpc>
            </a:pPr>
            <a:r>
              <a:rPr lang="en-US" sz="2400" dirty="0" smtClean="0"/>
              <a:t> Can the application can run concurrently on two sets of data?</a:t>
            </a:r>
          </a:p>
          <a:p>
            <a:pPr lvl="1">
              <a:lnSpc>
                <a:spcPct val="80000"/>
              </a:lnSpc>
            </a:pPr>
            <a:r>
              <a:rPr lang="en-US" dirty="0" smtClean="0"/>
              <a:t>JPEG2000 video encoder; Yes</a:t>
            </a:r>
          </a:p>
          <a:p>
            <a:pPr lvl="1">
              <a:lnSpc>
                <a:spcPct val="80000"/>
              </a:lnSpc>
            </a:pPr>
            <a:r>
              <a:rPr lang="en-US" dirty="0" smtClean="0"/>
              <a:t>H264 video encoder; No</a:t>
            </a:r>
          </a:p>
          <a:p>
            <a:pPr>
              <a:lnSpc>
                <a:spcPct val="80000"/>
              </a:lnSpc>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Common Partitioning Methods</a:t>
            </a:r>
          </a:p>
        </p:txBody>
      </p:sp>
      <p:sp>
        <p:nvSpPr>
          <p:cNvPr id="23554" name="Rectangle 3"/>
          <p:cNvSpPr>
            <a:spLocks noGrp="1" noChangeArrowheads="1"/>
          </p:cNvSpPr>
          <p:nvPr>
            <p:ph type="body" idx="1"/>
          </p:nvPr>
        </p:nvSpPr>
        <p:spPr>
          <a:xfrm>
            <a:off x="333375" y="1537855"/>
            <a:ext cx="8467725" cy="4340658"/>
          </a:xfrm>
        </p:spPr>
        <p:txBody>
          <a:bodyPr/>
          <a:lstStyle/>
          <a:p>
            <a:pPr>
              <a:lnSpc>
                <a:spcPct val="80000"/>
              </a:lnSpc>
            </a:pPr>
            <a:r>
              <a:rPr lang="en-US" sz="2400" b="1" dirty="0" smtClean="0"/>
              <a:t>Function-driven Partition</a:t>
            </a:r>
          </a:p>
          <a:p>
            <a:pPr marL="690563" lvl="1" indent="-288925">
              <a:lnSpc>
                <a:spcPct val="80000"/>
              </a:lnSpc>
            </a:pPr>
            <a:r>
              <a:rPr lang="en-US" sz="2000" dirty="0" smtClean="0"/>
              <a:t>Large tasks are divided into function blocks</a:t>
            </a:r>
          </a:p>
          <a:p>
            <a:pPr marL="690563" lvl="1" indent="-288925">
              <a:lnSpc>
                <a:spcPct val="80000"/>
              </a:lnSpc>
            </a:pPr>
            <a:r>
              <a:rPr lang="en-US" sz="2000" dirty="0" smtClean="0"/>
              <a:t>Function blocks are assigned to each core</a:t>
            </a:r>
          </a:p>
          <a:p>
            <a:pPr marL="690563" lvl="1" indent="-288925">
              <a:lnSpc>
                <a:spcPct val="80000"/>
              </a:lnSpc>
            </a:pPr>
            <a:r>
              <a:rPr lang="en-US" sz="2000" dirty="0" smtClean="0"/>
              <a:t>The output of one core is the input of the next core</a:t>
            </a:r>
          </a:p>
          <a:p>
            <a:pPr marL="690563" lvl="1" indent="-288925">
              <a:lnSpc>
                <a:spcPct val="80000"/>
              </a:lnSpc>
            </a:pPr>
            <a:r>
              <a:rPr lang="en-US" sz="2000" dirty="0" smtClean="0"/>
              <a:t>Use cases: H.264 high-quality encoding and decoding, LTE</a:t>
            </a:r>
          </a:p>
          <a:p>
            <a:pPr>
              <a:lnSpc>
                <a:spcPct val="80000"/>
              </a:lnSpc>
            </a:pPr>
            <a:r>
              <a:rPr lang="en-US" sz="2400" b="1" dirty="0" smtClean="0"/>
              <a:t>Data-driven Partition</a:t>
            </a:r>
          </a:p>
          <a:p>
            <a:pPr marL="690563" lvl="1" indent="-288925">
              <a:lnSpc>
                <a:spcPct val="80000"/>
              </a:lnSpc>
            </a:pPr>
            <a:r>
              <a:rPr lang="en-US" sz="2000" dirty="0" smtClean="0"/>
              <a:t>Large data sets are divided into smaller data sets</a:t>
            </a:r>
          </a:p>
          <a:p>
            <a:pPr marL="690563" lvl="1" indent="-288925">
              <a:lnSpc>
                <a:spcPct val="80000"/>
              </a:lnSpc>
            </a:pPr>
            <a:r>
              <a:rPr lang="en-US" sz="2000" dirty="0" smtClean="0"/>
              <a:t>All cores perform the same process on different blocks of data</a:t>
            </a:r>
          </a:p>
          <a:p>
            <a:pPr marL="690563" lvl="1" indent="-288925">
              <a:lnSpc>
                <a:spcPct val="80000"/>
              </a:lnSpc>
            </a:pPr>
            <a:r>
              <a:rPr lang="en-US" sz="2000" dirty="0" smtClean="0"/>
              <a:t>Use cases: image processing, multi-channel speech processing, sliced-based encoder </a:t>
            </a:r>
          </a:p>
          <a:p>
            <a:pPr>
              <a:lnSpc>
                <a:spcPct val="80000"/>
              </a:lnSpc>
            </a:pPr>
            <a:r>
              <a:rPr lang="en-US" sz="2400" b="1" dirty="0" smtClean="0"/>
              <a:t>Mixed Partition </a:t>
            </a:r>
          </a:p>
          <a:p>
            <a:pPr marL="690563" lvl="1" indent="-288925">
              <a:lnSpc>
                <a:spcPct val="80000"/>
              </a:lnSpc>
            </a:pPr>
            <a:r>
              <a:rPr lang="en-US" sz="2000" dirty="0" smtClean="0"/>
              <a:t>Consists of both function-driven and data-driven partitioning</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SOC Design Challenges</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176644"/>
            <a:ext cx="8458200" cy="987137"/>
          </a:xfrm>
        </p:spPr>
        <p:txBody>
          <a:bodyPr/>
          <a:lstStyle/>
          <a:p>
            <a:r>
              <a:rPr lang="en-US" dirty="0" smtClean="0"/>
              <a:t>Multicore SOC Design Challenges</a:t>
            </a:r>
          </a:p>
        </p:txBody>
      </p:sp>
      <p:sp>
        <p:nvSpPr>
          <p:cNvPr id="23554" name="Rectangle 3"/>
          <p:cNvSpPr>
            <a:spLocks noGrp="1" noChangeArrowheads="1"/>
          </p:cNvSpPr>
          <p:nvPr>
            <p:ph type="body" idx="1"/>
          </p:nvPr>
        </p:nvSpPr>
        <p:spPr>
          <a:xfrm>
            <a:off x="333375" y="1068388"/>
            <a:ext cx="8467725" cy="5075237"/>
          </a:xfrm>
        </p:spPr>
        <p:txBody>
          <a:bodyPr/>
          <a:lstStyle/>
          <a:p>
            <a:pPr>
              <a:buNone/>
            </a:pPr>
            <a:endParaRPr lang="en-US" sz="2400" dirty="0" smtClean="0"/>
          </a:p>
          <a:p>
            <a:r>
              <a:rPr lang="en-US" sz="2400" dirty="0" smtClean="0"/>
              <a:t>I/O bottlenecks: Getting large amount of data into the device and out of the device</a:t>
            </a:r>
          </a:p>
          <a:p>
            <a:r>
              <a:rPr lang="en-US" sz="2400" dirty="0" smtClean="0"/>
              <a:t>Enabling high-performance computing, where lots of operations are performed on multiple cores</a:t>
            </a:r>
          </a:p>
          <a:p>
            <a:pPr lvl="1"/>
            <a:r>
              <a:rPr lang="en-US" sz="2000" dirty="0" smtClean="0"/>
              <a:t>Powerful fixed-point and floating-point cores</a:t>
            </a:r>
          </a:p>
          <a:p>
            <a:pPr lvl="1"/>
            <a:r>
              <a:rPr lang="en-US" sz="2000" dirty="0" smtClean="0"/>
              <a:t>Ensuring efficient data sharing and signaling between cores without stalling execution </a:t>
            </a:r>
          </a:p>
          <a:p>
            <a:pPr lvl="1"/>
            <a:r>
              <a:rPr lang="en-US" sz="2000" dirty="0" smtClean="0"/>
              <a:t>Minimizing contention for use of shared resources by multiple cores</a:t>
            </a:r>
          </a:p>
          <a:p>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01435"/>
          </a:xfrm>
        </p:spPr>
        <p:txBody>
          <a:bodyPr/>
          <a:lstStyle/>
          <a:p>
            <a:r>
              <a:rPr lang="en-US" dirty="0" smtClean="0"/>
              <a:t>Input and Output Data</a:t>
            </a:r>
          </a:p>
        </p:txBody>
      </p:sp>
      <p:sp>
        <p:nvSpPr>
          <p:cNvPr id="23554" name="Rectangle 3"/>
          <p:cNvSpPr>
            <a:spLocks noGrp="1" noChangeArrowheads="1"/>
          </p:cNvSpPr>
          <p:nvPr>
            <p:ph type="body" idx="1"/>
          </p:nvPr>
        </p:nvSpPr>
        <p:spPr>
          <a:xfrm>
            <a:off x="271029" y="1392381"/>
            <a:ext cx="8467725" cy="4629039"/>
          </a:xfrm>
        </p:spPr>
        <p:txBody>
          <a:bodyPr/>
          <a:lstStyle/>
          <a:p>
            <a:pPr>
              <a:lnSpc>
                <a:spcPct val="80000"/>
              </a:lnSpc>
            </a:pPr>
            <a:r>
              <a:rPr lang="en-US" dirty="0" smtClean="0"/>
              <a:t>Fast peripherals are needed to:</a:t>
            </a:r>
          </a:p>
          <a:p>
            <a:pPr lvl="1">
              <a:lnSpc>
                <a:spcPct val="80000"/>
              </a:lnSpc>
            </a:pPr>
            <a:r>
              <a:rPr lang="en-US" dirty="0" smtClean="0"/>
              <a:t>Receive high bit-rate data into the device</a:t>
            </a:r>
          </a:p>
          <a:p>
            <a:pPr lvl="1">
              <a:lnSpc>
                <a:spcPct val="80000"/>
              </a:lnSpc>
            </a:pPr>
            <a:r>
              <a:rPr lang="en-US" dirty="0" smtClean="0"/>
              <a:t>Transmit the processed HBR data out of the device</a:t>
            </a:r>
          </a:p>
          <a:p>
            <a:pPr>
              <a:lnSpc>
                <a:spcPct val="80000"/>
              </a:lnSpc>
            </a:pPr>
            <a:r>
              <a:rPr lang="en-US" dirty="0" smtClean="0"/>
              <a:t>KeyStone devices have a variety of high bit-rate peripherals, including the following:</a:t>
            </a:r>
          </a:p>
          <a:p>
            <a:pPr lvl="1">
              <a:lnSpc>
                <a:spcPct val="80000"/>
              </a:lnSpc>
            </a:pPr>
            <a:r>
              <a:rPr lang="en-US" dirty="0" smtClean="0"/>
              <a:t>10/100/1000 </a:t>
            </a:r>
            <a:r>
              <a:rPr lang="en-US" dirty="0" err="1" smtClean="0"/>
              <a:t>Mpbs</a:t>
            </a:r>
            <a:r>
              <a:rPr lang="en-US" dirty="0" smtClean="0"/>
              <a:t> Ethernet</a:t>
            </a:r>
          </a:p>
          <a:p>
            <a:pPr lvl="1">
              <a:lnSpc>
                <a:spcPct val="80000"/>
              </a:lnSpc>
            </a:pPr>
            <a:r>
              <a:rPr lang="en-US" dirty="0" smtClean="0"/>
              <a:t>10G Ethernet</a:t>
            </a:r>
          </a:p>
          <a:p>
            <a:pPr lvl="1">
              <a:lnSpc>
                <a:spcPct val="80000"/>
              </a:lnSpc>
            </a:pPr>
            <a:r>
              <a:rPr lang="en-US" dirty="0" smtClean="0"/>
              <a:t>SRIO</a:t>
            </a:r>
          </a:p>
          <a:p>
            <a:pPr lvl="1">
              <a:lnSpc>
                <a:spcPct val="80000"/>
              </a:lnSpc>
            </a:pPr>
            <a:r>
              <a:rPr lang="en-US" dirty="0" smtClean="0"/>
              <a:t>PCIe</a:t>
            </a:r>
          </a:p>
          <a:p>
            <a:pPr lvl="1">
              <a:lnSpc>
                <a:spcPct val="80000"/>
              </a:lnSpc>
            </a:pPr>
            <a:r>
              <a:rPr lang="en-US" dirty="0" smtClean="0"/>
              <a:t>AIF2 </a:t>
            </a:r>
          </a:p>
          <a:p>
            <a:pPr lvl="1">
              <a:lnSpc>
                <a:spcPct val="80000"/>
              </a:lnSpc>
            </a:pPr>
            <a:r>
              <a:rPr lang="en-US" dirty="0" smtClean="0"/>
              <a:t>TSIP</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Objectives</a:t>
            </a:r>
          </a:p>
        </p:txBody>
      </p:sp>
      <p:sp>
        <p:nvSpPr>
          <p:cNvPr id="23554" name="Rectangle 3"/>
          <p:cNvSpPr>
            <a:spLocks noGrp="1" noChangeArrowheads="1"/>
          </p:cNvSpPr>
          <p:nvPr>
            <p:ph type="body" idx="1"/>
          </p:nvPr>
        </p:nvSpPr>
        <p:spPr>
          <a:xfrm>
            <a:off x="333375" y="898242"/>
            <a:ext cx="8467725" cy="5667927"/>
          </a:xfrm>
        </p:spPr>
        <p:txBody>
          <a:bodyPr/>
          <a:lstStyle/>
          <a:p>
            <a:pPr>
              <a:buNone/>
            </a:pPr>
            <a:r>
              <a:rPr lang="en-US" sz="2400" dirty="0" smtClean="0"/>
              <a:t>The purpose of this lesson is to enable you to do the following:</a:t>
            </a:r>
          </a:p>
          <a:p>
            <a:r>
              <a:rPr lang="en-US" sz="2000" dirty="0" smtClean="0"/>
              <a:t>Explain the importance of multicore parallel processing in both current and future applications.</a:t>
            </a:r>
          </a:p>
          <a:p>
            <a:r>
              <a:rPr lang="en-US" sz="2000" dirty="0" smtClean="0"/>
              <a:t>Define different types of parallel processing and the possible limitations and dependencies of each.</a:t>
            </a:r>
          </a:p>
          <a:p>
            <a:r>
              <a:rPr lang="en-US" sz="2000" dirty="0" smtClean="0"/>
              <a:t>Explain the importance of memory features, architecture, and data movement for efficient parallel processing.</a:t>
            </a:r>
          </a:p>
          <a:p>
            <a:r>
              <a:rPr lang="en-US" sz="2000" dirty="0" smtClean="0"/>
              <a:t>Identify the special features of KeyStone SoC devices that facilitate parallel processing.</a:t>
            </a:r>
          </a:p>
          <a:p>
            <a:r>
              <a:rPr lang="en-US" sz="2000" dirty="0" smtClean="0"/>
              <a:t>Build a functionally-driven parallel project:</a:t>
            </a:r>
          </a:p>
          <a:p>
            <a:pPr lvl="1"/>
            <a:r>
              <a:rPr lang="en-US" sz="2000" dirty="0" smtClean="0"/>
              <a:t>Analyze the TI H264 implementation.</a:t>
            </a:r>
          </a:p>
          <a:p>
            <a:r>
              <a:rPr lang="en-US" sz="2000" dirty="0" smtClean="0"/>
              <a:t>Build a data-driven parallel project:</a:t>
            </a:r>
          </a:p>
          <a:p>
            <a:pPr lvl="1"/>
            <a:r>
              <a:rPr lang="en-US" sz="2000" dirty="0" smtClean="0"/>
              <a:t>Build, run, and analyze the TI Very Large FFT (VLFFT) implementation</a:t>
            </a:r>
          </a:p>
          <a:p>
            <a:r>
              <a:rPr lang="en-US" sz="2000" dirty="0" smtClean="0"/>
              <a:t>Build ARM-DSP KeyStone II typical application</a:t>
            </a:r>
          </a:p>
          <a:p>
            <a:pPr lvl="1"/>
            <a:r>
              <a:rPr lang="en-US" sz="2000" dirty="0" smtClean="0"/>
              <a:t>Analyze a possible CAT Scan processing system</a:t>
            </a:r>
          </a:p>
          <a:p>
            <a:pPr>
              <a:buNone/>
            </a:pPr>
            <a:endParaRPr lang="en-US" sz="18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226126"/>
          </a:xfrm>
        </p:spPr>
        <p:txBody>
          <a:bodyPr/>
          <a:lstStyle/>
          <a:p>
            <a:r>
              <a:rPr lang="en-US" dirty="0" smtClean="0"/>
              <a:t>Powerful Cores</a:t>
            </a:r>
          </a:p>
        </p:txBody>
      </p:sp>
      <p:sp>
        <p:nvSpPr>
          <p:cNvPr id="23554" name="Rectangle 3"/>
          <p:cNvSpPr>
            <a:spLocks noGrp="1" noChangeArrowheads="1"/>
          </p:cNvSpPr>
          <p:nvPr>
            <p:ph type="body" idx="1"/>
          </p:nvPr>
        </p:nvSpPr>
        <p:spPr>
          <a:xfrm>
            <a:off x="302202" y="1693718"/>
            <a:ext cx="8467725" cy="4509655"/>
          </a:xfrm>
        </p:spPr>
        <p:txBody>
          <a:bodyPr/>
          <a:lstStyle/>
          <a:p>
            <a:pPr>
              <a:lnSpc>
                <a:spcPct val="80000"/>
              </a:lnSpc>
            </a:pPr>
            <a:r>
              <a:rPr lang="en-US" dirty="0" smtClean="0"/>
              <a:t>8 functional units of the C66x CorePac provide:</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Many Special Purpose Powerful instructions</a:t>
            </a:r>
          </a:p>
          <a:p>
            <a:pPr lvl="1">
              <a:lnSpc>
                <a:spcPct val="80000"/>
              </a:lnSpc>
            </a:pPr>
            <a:r>
              <a:rPr lang="en-US" dirty="0" smtClean="0"/>
              <a:t>Fast (0 wait state) L1 memory</a:t>
            </a:r>
          </a:p>
          <a:p>
            <a:pPr lvl="1">
              <a:lnSpc>
                <a:spcPct val="80000"/>
              </a:lnSpc>
            </a:pPr>
            <a:r>
              <a:rPr lang="en-US" dirty="0" smtClean="0"/>
              <a:t>Fast L2 memory </a:t>
            </a:r>
          </a:p>
          <a:p>
            <a:pPr>
              <a:lnSpc>
                <a:spcPct val="80000"/>
              </a:lnSpc>
            </a:pPr>
            <a:r>
              <a:rPr lang="en-US" dirty="0" smtClean="0"/>
              <a:t>ARM Core provides</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Fast (0 wait state) private L1 cache memory for each A15</a:t>
            </a:r>
          </a:p>
          <a:p>
            <a:pPr lvl="1">
              <a:lnSpc>
                <a:spcPct val="80000"/>
              </a:lnSpc>
            </a:pPr>
            <a:r>
              <a:rPr lang="en-US" dirty="0" smtClean="0"/>
              <a:t>Fast shared coherent L2 cache memory</a:t>
            </a:r>
          </a:p>
          <a:p>
            <a:pPr lvl="1">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Data Sharing Between Cores</a:t>
            </a:r>
          </a:p>
        </p:txBody>
      </p:sp>
      <p:sp>
        <p:nvSpPr>
          <p:cNvPr id="23554" name="Rectangle 3"/>
          <p:cNvSpPr>
            <a:spLocks noGrp="1" noChangeArrowheads="1"/>
          </p:cNvSpPr>
          <p:nvPr>
            <p:ph type="body" idx="1"/>
          </p:nvPr>
        </p:nvSpPr>
        <p:spPr>
          <a:xfrm>
            <a:off x="333375" y="1070264"/>
            <a:ext cx="8467725" cy="5388902"/>
          </a:xfrm>
        </p:spPr>
        <p:txBody>
          <a:bodyPr/>
          <a:lstStyle/>
          <a:p>
            <a:pPr>
              <a:lnSpc>
                <a:spcPct val="80000"/>
              </a:lnSpc>
            </a:pPr>
            <a:r>
              <a:rPr lang="en-US" dirty="0" smtClean="0"/>
              <a:t>Shared memory</a:t>
            </a:r>
          </a:p>
          <a:p>
            <a:pPr lvl="1">
              <a:lnSpc>
                <a:spcPct val="80000"/>
              </a:lnSpc>
            </a:pPr>
            <a:r>
              <a:rPr lang="en-US" dirty="0" smtClean="0"/>
              <a:t>KeyStone SoC devices include very fast and large external DDR interface(s).</a:t>
            </a:r>
          </a:p>
          <a:p>
            <a:pPr lvl="1">
              <a:lnSpc>
                <a:spcPct val="80000"/>
              </a:lnSpc>
            </a:pPr>
            <a:r>
              <a:rPr lang="en-US" dirty="0" smtClean="0"/>
              <a:t>DSP Core provides 32- to 36-bit address translation enables access of up to 10GB of DDR. ARM core uses MMU to translate 32 bits logical address  into 40 bits physical address</a:t>
            </a:r>
          </a:p>
          <a:p>
            <a:pPr lvl="1">
              <a:lnSpc>
                <a:spcPct val="80000"/>
              </a:lnSpc>
            </a:pPr>
            <a:r>
              <a:rPr lang="en-US" dirty="0" smtClean="0"/>
              <a:t>Fast, shared L2 memory is part of the sophisticated and fast MSMC.</a:t>
            </a:r>
          </a:p>
          <a:p>
            <a:pPr>
              <a:lnSpc>
                <a:spcPct val="80000"/>
              </a:lnSpc>
            </a:pPr>
            <a:r>
              <a:rPr lang="en-US" dirty="0" smtClean="0"/>
              <a:t>Hardware provides ability to move data and signals between cores with minimal CPU resources.</a:t>
            </a:r>
          </a:p>
          <a:p>
            <a:pPr lvl="1">
              <a:lnSpc>
                <a:spcPct val="80000"/>
              </a:lnSpc>
            </a:pPr>
            <a:r>
              <a:rPr lang="en-US" dirty="0" smtClean="0"/>
              <a:t>Powerful transport through Multicore Navigator</a:t>
            </a:r>
          </a:p>
          <a:p>
            <a:pPr lvl="1">
              <a:lnSpc>
                <a:spcPct val="80000"/>
              </a:lnSpc>
            </a:pPr>
            <a:r>
              <a:rPr lang="en-US" dirty="0" smtClean="0"/>
              <a:t>Multiple instances of EDMA</a:t>
            </a:r>
          </a:p>
          <a:p>
            <a:pPr>
              <a:lnSpc>
                <a:spcPct val="80000"/>
              </a:lnSpc>
            </a:pPr>
            <a:r>
              <a:rPr lang="en-US" dirty="0" smtClean="0"/>
              <a:t>Other hardware mechanisms that help facilitate messages and communications between cores.</a:t>
            </a:r>
          </a:p>
          <a:p>
            <a:pPr lvl="1">
              <a:lnSpc>
                <a:spcPct val="80000"/>
              </a:lnSpc>
            </a:pPr>
            <a:r>
              <a:rPr lang="en-US" dirty="0" smtClean="0"/>
              <a:t>IPC registers, semaphore block </a:t>
            </a:r>
          </a:p>
          <a:p>
            <a:pPr>
              <a:lnSpc>
                <a:spcPct val="80000"/>
              </a:lnSpc>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Minimizing Resource Contention</a:t>
            </a:r>
          </a:p>
        </p:txBody>
      </p:sp>
      <p:sp>
        <p:nvSpPr>
          <p:cNvPr id="23554" name="Rectangle 3"/>
          <p:cNvSpPr>
            <a:spLocks noGrp="1" noChangeArrowheads="1"/>
          </p:cNvSpPr>
          <p:nvPr>
            <p:ph type="body" idx="1"/>
          </p:nvPr>
        </p:nvSpPr>
        <p:spPr>
          <a:xfrm>
            <a:off x="333375" y="1371600"/>
            <a:ext cx="8467725" cy="4873336"/>
          </a:xfrm>
        </p:spPr>
        <p:txBody>
          <a:bodyPr/>
          <a:lstStyle/>
          <a:p>
            <a:pPr>
              <a:lnSpc>
                <a:spcPct val="80000"/>
              </a:lnSpc>
            </a:pPr>
            <a:r>
              <a:rPr lang="en-US" dirty="0" smtClean="0"/>
              <a:t>Each DSP CorePac has a dedicated port into the MSMC.</a:t>
            </a:r>
          </a:p>
          <a:p>
            <a:pPr>
              <a:lnSpc>
                <a:spcPct val="80000"/>
              </a:lnSpc>
            </a:pPr>
            <a:r>
              <a:rPr lang="en-US" dirty="0" smtClean="0"/>
              <a:t>MSMC supports pre-fetching to speed up loading of data. </a:t>
            </a:r>
          </a:p>
          <a:p>
            <a:pPr>
              <a:lnSpc>
                <a:spcPct val="80000"/>
              </a:lnSpc>
            </a:pPr>
            <a:r>
              <a:rPr lang="en-US" dirty="0" smtClean="0"/>
              <a:t>Shared L2 has multiple banks of memory that support concurrent multiple access.</a:t>
            </a:r>
          </a:p>
          <a:p>
            <a:pPr>
              <a:lnSpc>
                <a:spcPct val="80000"/>
              </a:lnSpc>
            </a:pPr>
            <a:r>
              <a:rPr lang="en-US" dirty="0" smtClean="0"/>
              <a:t>ARM core uses AMBA bus to connect directly to the MSMC, provide coherency and efficiency</a:t>
            </a:r>
          </a:p>
          <a:p>
            <a:pPr>
              <a:lnSpc>
                <a:spcPct val="80000"/>
              </a:lnSpc>
            </a:pPr>
            <a:r>
              <a:rPr lang="en-US" dirty="0" smtClean="0"/>
              <a:t>Wide and fast parallel Teranet switch fabric provides priority-based parallel access.</a:t>
            </a:r>
          </a:p>
          <a:p>
            <a:pPr>
              <a:lnSpc>
                <a:spcPct val="80000"/>
              </a:lnSpc>
            </a:pPr>
            <a:r>
              <a:rPr lang="en-US" dirty="0" smtClean="0"/>
              <a:t>Packet-based HyperLink bus enables the seamless connection of two KeyStone devices to increase performance while minimizing power and cost.  </a:t>
            </a:r>
          </a:p>
          <a:p>
            <a:pPr>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Software</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11826"/>
          </a:xfrm>
        </p:spPr>
        <p:txBody>
          <a:bodyPr/>
          <a:lstStyle/>
          <a:p>
            <a:r>
              <a:rPr lang="en-US" dirty="0" smtClean="0"/>
              <a:t>Software Offerings: System</a:t>
            </a:r>
          </a:p>
        </p:txBody>
      </p:sp>
      <p:sp>
        <p:nvSpPr>
          <p:cNvPr id="23554" name="Rectangle 3"/>
          <p:cNvSpPr>
            <a:spLocks noGrp="1" noChangeArrowheads="1"/>
          </p:cNvSpPr>
          <p:nvPr>
            <p:ph type="body" idx="1"/>
          </p:nvPr>
        </p:nvSpPr>
        <p:spPr>
          <a:xfrm>
            <a:off x="302202" y="1267691"/>
            <a:ext cx="8467725" cy="4842164"/>
          </a:xfrm>
        </p:spPr>
        <p:txBody>
          <a:bodyPr/>
          <a:lstStyle/>
          <a:p>
            <a:pPr>
              <a:lnSpc>
                <a:spcPct val="80000"/>
              </a:lnSpc>
            </a:pPr>
            <a:r>
              <a:rPr lang="en-US" dirty="0" smtClean="0"/>
              <a:t>MCSDK is a complete set of software libraries and utilities developed for KeyStone SoC devices.</a:t>
            </a:r>
          </a:p>
          <a:p>
            <a:pPr>
              <a:lnSpc>
                <a:spcPct val="80000"/>
              </a:lnSpc>
            </a:pPr>
            <a:r>
              <a:rPr lang="en-US" dirty="0" smtClean="0"/>
              <a:t>ARM linux operating system brings the richness of open source Linux utility. Linux kernel supports device control and communications</a:t>
            </a:r>
          </a:p>
          <a:p>
            <a:pPr>
              <a:lnSpc>
                <a:spcPct val="80000"/>
              </a:lnSpc>
            </a:pPr>
            <a:r>
              <a:rPr lang="en-US" dirty="0" smtClean="0"/>
              <a:t>A full set of LLDs is supplemented by CSL utilities to provide software access to all device peripherals and coprocessors.</a:t>
            </a:r>
          </a:p>
          <a:p>
            <a:pPr>
              <a:lnSpc>
                <a:spcPct val="80000"/>
              </a:lnSpc>
            </a:pPr>
            <a:r>
              <a:rPr lang="en-US" dirty="0" smtClean="0"/>
              <a:t>In particular, KeyStone provides a set of software utilities that facilitate messages and communications between cores such as IPC and msgCom for communication, Linux drivers on ARM and LLD on the DSP for easy control of IP and peripherals</a:t>
            </a:r>
          </a:p>
          <a:p>
            <a:pPr>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9"/>
            <a:ext cx="8458200" cy="841664"/>
          </a:xfrm>
        </p:spPr>
        <p:txBody>
          <a:bodyPr/>
          <a:lstStyle/>
          <a:p>
            <a:r>
              <a:rPr lang="en-US" dirty="0" smtClean="0"/>
              <a:t>Software Offering: Applications</a:t>
            </a:r>
          </a:p>
        </p:txBody>
      </p:sp>
      <p:sp>
        <p:nvSpPr>
          <p:cNvPr id="23554" name="Rectangle 3"/>
          <p:cNvSpPr>
            <a:spLocks noGrp="1" noChangeArrowheads="1"/>
          </p:cNvSpPr>
          <p:nvPr>
            <p:ph type="body" idx="1"/>
          </p:nvPr>
        </p:nvSpPr>
        <p:spPr>
          <a:xfrm>
            <a:off x="322984" y="1340427"/>
            <a:ext cx="8467725" cy="4538086"/>
          </a:xfrm>
        </p:spPr>
        <p:txBody>
          <a:bodyPr/>
          <a:lstStyle/>
          <a:p>
            <a:pPr eaLnBrk="1" hangingPunct="1">
              <a:lnSpc>
                <a:spcPct val="80000"/>
              </a:lnSpc>
              <a:buFont typeface="Arial" pitchFamily="34" charset="0"/>
              <a:buChar char="•"/>
              <a:defRPr/>
            </a:pPr>
            <a:r>
              <a:rPr lang="en-US" dirty="0" smtClean="0"/>
              <a:t>TI supports common parallel programming languages:</a:t>
            </a:r>
          </a:p>
          <a:p>
            <a:pPr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OpenMP; Part of the compiler release</a:t>
            </a:r>
          </a:p>
          <a:p>
            <a:pPr eaLnBrk="1" hangingPunct="1">
              <a:lnSpc>
                <a:spcPct val="80000"/>
              </a:lnSpc>
              <a:buFont typeface="Arial" pitchFamily="34" charset="0"/>
              <a:buChar char="•"/>
              <a:defRPr/>
            </a:pPr>
            <a:endParaRPr lang="en-US" sz="2000" dirty="0" smtClean="0">
              <a:solidFill>
                <a:schemeClr val="tx2"/>
              </a:solidFill>
            </a:endParaRPr>
          </a:p>
          <a:p>
            <a:pPr eaLnBrk="1" hangingPunct="1">
              <a:lnSpc>
                <a:spcPct val="80000"/>
              </a:lnSpc>
              <a:buFont typeface="Arial" pitchFamily="34" charset="0"/>
              <a:buChar char="•"/>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OpenCL; Plans to support in future releases</a:t>
            </a:r>
          </a:p>
          <a:p>
            <a:pPr eaLnBrk="1" hangingPunct="1">
              <a:lnSpc>
                <a:spcPct val="80000"/>
              </a:lnSpc>
              <a:buFont typeface="Arial" pitchFamily="34" charset="0"/>
              <a:buChar char="•"/>
              <a:defRPr/>
            </a:pPr>
            <a:endParaRPr lang="en-US" dirty="0" smtClean="0"/>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Software Support: OpenMP</a:t>
            </a:r>
          </a:p>
        </p:txBody>
      </p:sp>
      <p:sp>
        <p:nvSpPr>
          <p:cNvPr id="23554" name="Rectangle 3"/>
          <p:cNvSpPr>
            <a:spLocks noGrp="1" noChangeArrowheads="1"/>
          </p:cNvSpPr>
          <p:nvPr>
            <p:ph type="body" idx="1"/>
          </p:nvPr>
        </p:nvSpPr>
        <p:spPr>
          <a:xfrm>
            <a:off x="322984" y="1101436"/>
            <a:ext cx="8467725" cy="4777077"/>
          </a:xfrm>
        </p:spPr>
        <p:txBody>
          <a:bodyPr/>
          <a:lstStyle/>
          <a:p>
            <a:pPr eaLnBrk="1" hangingPunct="1">
              <a:lnSpc>
                <a:spcPct val="80000"/>
              </a:lnSpc>
              <a:buNone/>
              <a:defRPr/>
            </a:pPr>
            <a:r>
              <a:rPr lang="en-US" dirty="0" smtClean="0"/>
              <a:t>OpenMP</a:t>
            </a:r>
            <a:r>
              <a:rPr lang="en-US" dirty="0" smtClean="0">
                <a:solidFill>
                  <a:schemeClr val="tx2"/>
                </a:solidFill>
              </a:rPr>
              <a:t>  </a:t>
            </a:r>
            <a:r>
              <a:rPr lang="en-US" dirty="0" smtClean="0"/>
              <a:t>(Supported by TI compiler tools)</a:t>
            </a:r>
          </a:p>
          <a:p>
            <a:pPr eaLnBrk="1" hangingPunct="1">
              <a:lnSpc>
                <a:spcPct val="80000"/>
              </a:lnSpc>
              <a:buNone/>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API for writing multi-threaded applications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API includes compiler directives and library routines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C, C++, and Fortran support</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Standardizes last 20 years of Shared-Memory Programming (SMP) practice</a:t>
            </a:r>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Partitioning Method Examples</a:t>
            </a:r>
          </a:p>
        </p:txBody>
      </p:sp>
      <p:sp>
        <p:nvSpPr>
          <p:cNvPr id="23554" name="Rectangle 3"/>
          <p:cNvSpPr>
            <a:spLocks noGrp="1" noChangeArrowheads="1"/>
          </p:cNvSpPr>
          <p:nvPr>
            <p:ph type="body" idx="1"/>
          </p:nvPr>
        </p:nvSpPr>
        <p:spPr>
          <a:xfrm>
            <a:off x="357868" y="1397577"/>
            <a:ext cx="8467725" cy="3013364"/>
          </a:xfrm>
        </p:spPr>
        <p:txBody>
          <a:bodyPr/>
          <a:lstStyle/>
          <a:p>
            <a:pPr>
              <a:lnSpc>
                <a:spcPct val="80000"/>
              </a:lnSpc>
            </a:pPr>
            <a:r>
              <a:rPr lang="en-US" b="1" dirty="0" smtClean="0"/>
              <a:t>Function-driven Partition</a:t>
            </a:r>
          </a:p>
          <a:p>
            <a:pPr lvl="1">
              <a:lnSpc>
                <a:spcPct val="80000"/>
              </a:lnSpc>
            </a:pPr>
            <a:r>
              <a:rPr lang="en-US" sz="2000" dirty="0" smtClean="0"/>
              <a:t>H264 encoder</a:t>
            </a:r>
          </a:p>
          <a:p>
            <a:pPr>
              <a:lnSpc>
                <a:spcPct val="80000"/>
              </a:lnSpc>
            </a:pPr>
            <a:r>
              <a:rPr lang="en-US" b="1" dirty="0" smtClean="0"/>
              <a:t>Data-driven Partition</a:t>
            </a:r>
          </a:p>
          <a:p>
            <a:pPr marL="690563" lvl="1" indent="-288925">
              <a:lnSpc>
                <a:spcPct val="80000"/>
              </a:lnSpc>
            </a:pPr>
            <a:r>
              <a:rPr lang="en-US" sz="2000" dirty="0" smtClean="0"/>
              <a:t>Very Large FFT</a:t>
            </a:r>
          </a:p>
          <a:p>
            <a:pPr>
              <a:lnSpc>
                <a:spcPct val="80000"/>
              </a:lnSpc>
            </a:pPr>
            <a:r>
              <a:rPr lang="en-US" b="1" dirty="0" smtClean="0"/>
              <a:t>ARM – DSP partition</a:t>
            </a:r>
          </a:p>
          <a:p>
            <a:pPr marL="690563" lvl="1" indent="-288925">
              <a:lnSpc>
                <a:spcPct val="80000"/>
              </a:lnSpc>
            </a:pPr>
            <a:r>
              <a:rPr lang="en-US" sz="2000" dirty="0" smtClean="0"/>
              <a:t>CAT Scan application</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1: High Def 1080i60 Video H264 Encoder</a:t>
            </a:r>
          </a:p>
          <a:p>
            <a:r>
              <a:rPr lang="en-US" dirty="0" smtClean="0"/>
              <a:t>Data Flow Model</a:t>
            </a:r>
          </a:p>
          <a:p>
            <a:r>
              <a:rPr lang="en-US" dirty="0" smtClean="0"/>
              <a:t>Function-driven Partition </a:t>
            </a: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Agenda</a:t>
            </a:r>
          </a:p>
        </p:txBody>
      </p:sp>
      <p:sp>
        <p:nvSpPr>
          <p:cNvPr id="23554" name="Rectangle 3"/>
          <p:cNvSpPr>
            <a:spLocks noGrp="1" noChangeArrowheads="1"/>
          </p:cNvSpPr>
          <p:nvPr>
            <p:ph type="body" idx="1"/>
          </p:nvPr>
        </p:nvSpPr>
        <p:spPr>
          <a:xfrm>
            <a:off x="333375" y="898242"/>
            <a:ext cx="8467725" cy="5667927"/>
          </a:xfrm>
        </p:spPr>
        <p:txBody>
          <a:bodyPr/>
          <a:lstStyle/>
          <a:p>
            <a:r>
              <a:rPr lang="en-US" dirty="0" smtClean="0"/>
              <a:t>Multicore Programming Overview</a:t>
            </a:r>
          </a:p>
          <a:p>
            <a:r>
              <a:rPr lang="en-US" dirty="0" smtClean="0"/>
              <a:t>Parallel Processing</a:t>
            </a:r>
          </a:p>
          <a:p>
            <a:r>
              <a:rPr lang="en-US" dirty="0" smtClean="0"/>
              <a:t>Partitioning</a:t>
            </a:r>
          </a:p>
          <a:p>
            <a:r>
              <a:rPr lang="en-US" dirty="0" smtClean="0"/>
              <a:t>Multicore Software</a:t>
            </a:r>
          </a:p>
          <a:p>
            <a:r>
              <a:rPr lang="en-US" dirty="0" smtClean="0"/>
              <a:t>Multicore Partitioning Examples</a:t>
            </a:r>
          </a:p>
          <a:p>
            <a:endParaRPr lang="en-US" dirty="0" smtClean="0"/>
          </a:p>
          <a:p>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sz="3200" dirty="0" smtClean="0"/>
              <a:t>Video Compression Algorithm</a:t>
            </a:r>
          </a:p>
        </p:txBody>
      </p:sp>
      <p:sp>
        <p:nvSpPr>
          <p:cNvPr id="58" name="Rectangle 2339"/>
          <p:cNvSpPr txBox="1">
            <a:spLocks noChangeArrowheads="1"/>
          </p:cNvSpPr>
          <p:nvPr/>
        </p:nvSpPr>
        <p:spPr bwMode="auto">
          <a:xfrm>
            <a:off x="333375" y="887413"/>
            <a:ext cx="8557532" cy="254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a:t>
            </a:r>
            <a:r>
              <a:rPr kumimoji="0" lang="en-US" sz="2400" b="0" i="0" u="none" strike="noStrike" kern="0" cap="none" spc="0" normalizeH="0" noProof="0" dirty="0" smtClean="0">
                <a:ln>
                  <a:noFill/>
                </a:ln>
                <a:solidFill>
                  <a:schemeClr val="tx1"/>
                </a:solidFill>
                <a:effectLst/>
                <a:uLnTx/>
                <a:uFillTx/>
                <a:latin typeface="+mn-lt"/>
              </a:rPr>
              <a:t> </a:t>
            </a:r>
            <a:r>
              <a:rPr lang="en-US" sz="2400" b="0" kern="0" dirty="0" smtClean="0">
                <a:latin typeface="+mn-lt"/>
              </a:rPr>
              <a:t>performed</a:t>
            </a:r>
            <a:r>
              <a:rPr kumimoji="0" lang="en-US" sz="2400" b="0" i="0" u="none" strike="noStrike" kern="0" cap="none" spc="0" normalizeH="0" noProof="0" dirty="0" smtClean="0">
                <a:ln>
                  <a:noFill/>
                </a:ln>
                <a:solidFill>
                  <a:schemeClr val="tx1"/>
                </a:solidFill>
                <a:effectLst/>
                <a:uLnTx/>
                <a:uFillTx/>
                <a:latin typeface="+mn-lt"/>
              </a:rPr>
              <a:t> frame after frame.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baseline="0" dirty="0" smtClean="0">
                <a:latin typeface="+mn-lt"/>
              </a:rPr>
              <a:t>Within a frame, the processing is done row after row.</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 done on macroblocks (16x16 pixels).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dirty="0" smtClean="0">
                <a:latin typeface="+mn-lt"/>
              </a:rPr>
              <a:t>Video compression can be divided into three parts:</a:t>
            </a:r>
            <a:br>
              <a:rPr lang="en-US" sz="2400" b="0" kern="0" dirty="0" smtClean="0">
                <a:latin typeface="+mn-lt"/>
              </a:rPr>
            </a:br>
            <a:r>
              <a:rPr lang="en-US" sz="2400" b="0" kern="0" dirty="0" smtClean="0">
                <a:latin typeface="+mn-lt"/>
              </a:rPr>
              <a:t>pre-processing, main processing and post-processing</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349828" y="3788786"/>
            <a:ext cx="8382000" cy="2085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Dependencies and limitations</a:t>
            </a:r>
          </a:p>
        </p:txBody>
      </p:sp>
      <p:sp>
        <p:nvSpPr>
          <p:cNvPr id="49154" name="Rectangle 2339"/>
          <p:cNvSpPr>
            <a:spLocks noGrp="1" noChangeArrowheads="1"/>
          </p:cNvSpPr>
          <p:nvPr>
            <p:ph type="body" idx="1"/>
          </p:nvPr>
        </p:nvSpPr>
        <p:spPr>
          <a:xfrm>
            <a:off x="333375" y="887413"/>
            <a:ext cx="8467725" cy="3227387"/>
          </a:xfrm>
        </p:spPr>
        <p:txBody>
          <a:bodyPr/>
          <a:lstStyle/>
          <a:p>
            <a:r>
              <a:rPr lang="en-US" sz="2000" dirty="0" smtClean="0"/>
              <a:t>Pre-processing cannot work on frame (N) before frame (N-1) is done, but there is no dependency between macroblock, That is, multiple cores can divide the input data for the preprocessing.</a:t>
            </a:r>
          </a:p>
          <a:p>
            <a:r>
              <a:rPr lang="en-US" sz="2000" dirty="0" smtClean="0"/>
              <a:t>Main processing cannot work on frame (N) before frame (N-1) is done, and each macroblock depends on the macroblocks above and to left. That is, there is no way to use multiple cores on main processing. </a:t>
            </a:r>
          </a:p>
          <a:p>
            <a:r>
              <a:rPr lang="en-US" sz="2000" dirty="0" smtClean="0"/>
              <a:t>Post processing must work on complete frame, but there is no dependency between consecutive frames. That is, post processing can process frame(N) before frame (N-1) is done.</a:t>
            </a:r>
          </a:p>
          <a:p>
            <a:endParaRPr lang="en-US" sz="2000" dirty="0" smtClean="0"/>
          </a:p>
        </p:txBody>
      </p:sp>
      <p:pic>
        <p:nvPicPr>
          <p:cNvPr id="4"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342900" y="83979"/>
            <a:ext cx="8458200" cy="657225"/>
          </a:xfrm>
        </p:spPr>
        <p:txBody>
          <a:bodyPr/>
          <a:lstStyle/>
          <a:p>
            <a:r>
              <a:rPr lang="en-US" dirty="0" smtClean="0"/>
              <a:t>Video Encoder Processing Load</a:t>
            </a:r>
          </a:p>
        </p:txBody>
      </p:sp>
      <p:graphicFrame>
        <p:nvGraphicFramePr>
          <p:cNvPr id="46161" name="Group 81"/>
          <p:cNvGraphicFramePr>
            <a:graphicFrameLocks noGrp="1"/>
          </p:cNvGraphicFramePr>
          <p:nvPr/>
        </p:nvGraphicFramePr>
        <p:xfrm>
          <a:off x="431656" y="1052369"/>
          <a:ext cx="5576887" cy="1177798"/>
        </p:xfrm>
        <a:graphic>
          <a:graphicData uri="http://schemas.openxmlformats.org/drawingml/2006/table">
            <a:tbl>
              <a:tblPr/>
              <a:tblGrid>
                <a:gridCol w="1116012"/>
                <a:gridCol w="1049338"/>
                <a:gridCol w="1101725"/>
                <a:gridCol w="1128712"/>
                <a:gridCol w="1181100"/>
              </a:tblGrid>
              <a:tr h="3365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Coder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Width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Height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Frames/Second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MCycles/Second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D1(NTSC)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 (PAL)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720P30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1280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1850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1920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 (1088)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60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3450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163" name="Group 83"/>
          <p:cNvGraphicFramePr>
            <a:graphicFrameLocks noGrp="1"/>
          </p:cNvGraphicFramePr>
          <p:nvPr/>
        </p:nvGraphicFramePr>
        <p:xfrm>
          <a:off x="537729" y="2660072"/>
          <a:ext cx="5256213" cy="1228598"/>
        </p:xfrm>
        <a:graphic>
          <a:graphicData uri="http://schemas.openxmlformats.org/drawingml/2006/table">
            <a:tbl>
              <a:tblPr/>
              <a:tblGrid>
                <a:gridCol w="1508125"/>
                <a:gridCol w="1087438"/>
                <a:gridCol w="1330325"/>
                <a:gridCol w="1330325"/>
              </a:tblGrid>
              <a:tr h="37992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Percentage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Approximate MIPS (1080i)/Second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Number of Cores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1750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 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52" name="Rectangle 3"/>
          <p:cNvSpPr>
            <a:spLocks noChangeArrowheads="1"/>
          </p:cNvSpPr>
          <p:nvPr/>
        </p:nvSpPr>
        <p:spPr bwMode="auto">
          <a:xfrm>
            <a:off x="0" y="99916"/>
            <a:ext cx="9144000" cy="369332"/>
          </a:xfrm>
          <a:prstGeom prst="rect">
            <a:avLst/>
          </a:prstGeom>
          <a:noFill/>
          <a:ln w="9525">
            <a:noFill/>
            <a:miter lim="800000"/>
            <a:headEnd/>
            <a:tailEnd/>
          </a:ln>
        </p:spPr>
        <p:txBody>
          <a:bodyPr wrap="square" anchor="ctr">
            <a:spAutoFit/>
          </a:bodyPr>
          <a:lstStyle/>
          <a:p>
            <a:pPr eaLnBrk="0" hangingPunct="0"/>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How Many Channels Can One C6678 Process?</a:t>
            </a:r>
          </a:p>
        </p:txBody>
      </p:sp>
      <p:sp>
        <p:nvSpPr>
          <p:cNvPr id="49154" name="Rectangle 2339"/>
          <p:cNvSpPr>
            <a:spLocks noGrp="1" noChangeArrowheads="1"/>
          </p:cNvSpPr>
          <p:nvPr>
            <p:ph type="body" idx="1"/>
          </p:nvPr>
        </p:nvSpPr>
        <p:spPr>
          <a:xfrm>
            <a:off x="333375" y="887413"/>
            <a:ext cx="8467725" cy="5233987"/>
          </a:xfrm>
        </p:spPr>
        <p:txBody>
          <a:bodyPr/>
          <a:lstStyle/>
          <a:p>
            <a:r>
              <a:rPr lang="en-US" dirty="0" smtClean="0"/>
              <a:t>Looks like two channels;</a:t>
            </a:r>
            <a:br>
              <a:rPr lang="en-US" dirty="0" smtClean="0"/>
            </a:br>
            <a:r>
              <a:rPr lang="en-US" dirty="0" smtClean="0"/>
              <a:t>Each one uses four cores.</a:t>
            </a:r>
          </a:p>
          <a:p>
            <a:pPr lvl="1"/>
            <a:r>
              <a:rPr lang="en-US" dirty="0" smtClean="0"/>
              <a:t>Two cores for pre-processing</a:t>
            </a:r>
          </a:p>
          <a:p>
            <a:pPr lvl="1"/>
            <a:r>
              <a:rPr lang="en-US" dirty="0" smtClean="0"/>
              <a:t>One core for main processing</a:t>
            </a:r>
          </a:p>
          <a:p>
            <a:pPr lvl="1"/>
            <a:r>
              <a:rPr lang="en-US" dirty="0" smtClean="0"/>
              <a:t>One core for post-processing</a:t>
            </a:r>
          </a:p>
          <a:p>
            <a:r>
              <a:rPr lang="en-US" dirty="0" smtClean="0"/>
              <a:t>What other resources are needed?</a:t>
            </a:r>
          </a:p>
          <a:p>
            <a:pPr lvl="1"/>
            <a:r>
              <a:rPr lang="en-US" dirty="0" smtClean="0"/>
              <a:t>Streaming data in and out of the system</a:t>
            </a:r>
          </a:p>
          <a:p>
            <a:pPr lvl="1"/>
            <a:r>
              <a:rPr lang="en-US" dirty="0" smtClean="0"/>
              <a:t>Store and load data to and from DDR</a:t>
            </a:r>
          </a:p>
          <a:p>
            <a:pPr lvl="1"/>
            <a:r>
              <a:rPr lang="en-US" dirty="0" smtClean="0"/>
              <a:t>Internal bus bandwidth</a:t>
            </a:r>
          </a:p>
          <a:p>
            <a:pPr lvl="1"/>
            <a:r>
              <a:rPr lang="en-US" dirty="0" smtClean="0"/>
              <a:t>DMA availability</a:t>
            </a:r>
          </a:p>
          <a:p>
            <a:pPr lvl="1"/>
            <a:r>
              <a:rPr lang="en-US" dirty="0" smtClean="0"/>
              <a:t>Synchronization between cores, especially when trying to minimize delay</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smtClean="0"/>
              <a:t>What are the System Input Requirements?</a:t>
            </a:r>
          </a:p>
        </p:txBody>
      </p:sp>
      <p:sp>
        <p:nvSpPr>
          <p:cNvPr id="50178" name="Rectangle 2339"/>
          <p:cNvSpPr>
            <a:spLocks noGrp="1" noChangeArrowheads="1"/>
          </p:cNvSpPr>
          <p:nvPr>
            <p:ph type="body" idx="1"/>
          </p:nvPr>
        </p:nvSpPr>
        <p:spPr>
          <a:xfrm>
            <a:off x="333375" y="887413"/>
            <a:ext cx="8467725" cy="5233987"/>
          </a:xfrm>
        </p:spPr>
        <p:txBody>
          <a:bodyPr/>
          <a:lstStyle/>
          <a:p>
            <a:r>
              <a:rPr lang="en-US" dirty="0" smtClean="0"/>
              <a:t>Stream data in and out of the system:</a:t>
            </a:r>
          </a:p>
          <a:p>
            <a:pPr lvl="1"/>
            <a:r>
              <a:rPr lang="en-US" sz="2000" dirty="0" smtClean="0"/>
              <a:t>Raw data: 1920 * 1080 * 1.5  = 3,110,400 bytes per frame</a:t>
            </a:r>
            <a:br>
              <a:rPr lang="en-US" sz="2000" dirty="0" smtClean="0"/>
            </a:br>
            <a:r>
              <a:rPr lang="en-US" sz="2000" dirty="0" smtClean="0"/>
              <a:t>= 24.883200 bits per frame (~25M bits per frame)</a:t>
            </a:r>
          </a:p>
          <a:p>
            <a:pPr lvl="1"/>
            <a:r>
              <a:rPr lang="en-US" sz="2000" dirty="0" smtClean="0"/>
              <a:t>At 30 frames per second, the input is 750 Mbps</a:t>
            </a:r>
          </a:p>
          <a:p>
            <a:pPr lvl="1"/>
            <a:r>
              <a:rPr lang="en-US" sz="2000" dirty="0" smtClean="0"/>
              <a:t>NOTE: The order of raw data for a frame is Y component first, followed by U and V.</a:t>
            </a:r>
          </a:p>
          <a:p>
            <a:r>
              <a:rPr lang="en-US" dirty="0" smtClean="0"/>
              <a:t>750 Mbps input requires one of the following:</a:t>
            </a:r>
          </a:p>
          <a:p>
            <a:pPr lvl="1"/>
            <a:r>
              <a:rPr lang="en-US" sz="2000" dirty="0" smtClean="0"/>
              <a:t>One SRIO lane (5 Gbps raw; Approximately 3.5 Gbps of payload), </a:t>
            </a:r>
          </a:p>
          <a:p>
            <a:pPr lvl="1"/>
            <a:r>
              <a:rPr lang="en-US" sz="2000" dirty="0" smtClean="0"/>
              <a:t>One PCIe lane (5 Gbps raw)</a:t>
            </a:r>
          </a:p>
          <a:p>
            <a:pPr lvl="1"/>
            <a:r>
              <a:rPr lang="en-US" sz="2000" dirty="0" smtClean="0"/>
              <a:t>NOTE: KeyStone devices provide four SRIO lanes and two PCIe lanes</a:t>
            </a:r>
          </a:p>
          <a:p>
            <a:r>
              <a:rPr lang="en-US" dirty="0" smtClean="0"/>
              <a:t>Compressed data (e.g., 10 to 20 Mbps) can use SGMII (10M/100M/1G) or SRIO or PCIe.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smtClean="0"/>
              <a:t>How Many Accesses to the DDR?</a:t>
            </a:r>
          </a:p>
        </p:txBody>
      </p:sp>
      <p:sp>
        <p:nvSpPr>
          <p:cNvPr id="51202" name="Rectangle 2339"/>
          <p:cNvSpPr>
            <a:spLocks noGrp="1" noChangeArrowheads="1"/>
          </p:cNvSpPr>
          <p:nvPr>
            <p:ph type="body" idx="1"/>
          </p:nvPr>
        </p:nvSpPr>
        <p:spPr>
          <a:xfrm>
            <a:off x="333375" y="887413"/>
            <a:ext cx="8467725" cy="5492750"/>
          </a:xfrm>
        </p:spPr>
        <p:txBody>
          <a:bodyPr/>
          <a:lstStyle/>
          <a:p>
            <a:pPr>
              <a:lnSpc>
                <a:spcPct val="80000"/>
              </a:lnSpc>
            </a:pPr>
            <a:r>
              <a:rPr lang="en-US" sz="2400" dirty="0" smtClean="0"/>
              <a:t>For purposes of this example, only consider frame-size accesses.</a:t>
            </a:r>
          </a:p>
          <a:p>
            <a:pPr>
              <a:lnSpc>
                <a:spcPct val="80000"/>
              </a:lnSpc>
            </a:pPr>
            <a:r>
              <a:rPr lang="en-US" sz="2400" dirty="0" smtClean="0"/>
              <a:t>All other accesses are negligible.</a:t>
            </a:r>
            <a:endParaRPr lang="en-US" dirty="0" smtClean="0"/>
          </a:p>
          <a:p>
            <a:pPr>
              <a:lnSpc>
                <a:spcPct val="80000"/>
              </a:lnSpc>
            </a:pPr>
            <a:r>
              <a:rPr lang="en-US" sz="2400" dirty="0" smtClean="0"/>
              <a:t>Requirements for processing a single frame: </a:t>
            </a:r>
            <a:r>
              <a:rPr lang="en-US" sz="2400" b="1" dirty="0" smtClean="0"/>
              <a:t>Total DDR access for a single frame is less than 32 MB.</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sz="3200" dirty="0" smtClean="0"/>
              <a:t>How Does This Access Avoid Contention?</a:t>
            </a:r>
          </a:p>
        </p:txBody>
      </p:sp>
      <p:sp>
        <p:nvSpPr>
          <p:cNvPr id="52226" name="Rectangle 2339"/>
          <p:cNvSpPr>
            <a:spLocks noGrp="1" noChangeArrowheads="1"/>
          </p:cNvSpPr>
          <p:nvPr>
            <p:ph type="body" idx="1"/>
          </p:nvPr>
        </p:nvSpPr>
        <p:spPr>
          <a:xfrm>
            <a:off x="333375" y="887413"/>
            <a:ext cx="8467725" cy="5492750"/>
          </a:xfrm>
        </p:spPr>
        <p:txBody>
          <a:bodyPr/>
          <a:lstStyle/>
          <a:p>
            <a:r>
              <a:rPr lang="en-US" sz="2400" b="1" dirty="0" smtClean="0"/>
              <a:t>Total DDR access for a single frame is less than 32 MB.</a:t>
            </a:r>
            <a:endParaRPr lang="en-US" sz="2400" dirty="0" smtClean="0"/>
          </a:p>
          <a:p>
            <a:r>
              <a:rPr lang="en-US" sz="2400" dirty="0" smtClean="0"/>
              <a:t>The total DDR access for 30 frames per second (60 fields) is less than 32 * 30 = 960 MBps. </a:t>
            </a:r>
          </a:p>
          <a:p>
            <a:r>
              <a:rPr lang="en-US" sz="2400" dirty="0" smtClean="0"/>
              <a:t>The DDR3 raw bandwidth is more than 10 GBps (1333 MHz clock and 64 bits). 10% utilization reduces contention possibilities.</a:t>
            </a:r>
          </a:p>
          <a:p>
            <a:r>
              <a:rPr lang="en-US" sz="2400" dirty="0" smtClean="0"/>
              <a:t>DDR3 DMA uses TeraNet with clock/3 and 128 bits.</a:t>
            </a:r>
            <a:br>
              <a:rPr lang="en-US" sz="2400" dirty="0" smtClean="0"/>
            </a:br>
            <a:r>
              <a:rPr lang="en-US" sz="2400" dirty="0" smtClean="0"/>
              <a:t>TeraNet bandwidth is 400 MHz * 16B = 6.4 GBps.  </a:t>
            </a:r>
          </a:p>
          <a:p>
            <a:pPr lvl="1"/>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95943" y="18662"/>
            <a:ext cx="8742784" cy="657225"/>
          </a:xfrm>
        </p:spPr>
        <p:txBody>
          <a:bodyPr/>
          <a:lstStyle/>
          <a:p>
            <a:r>
              <a:rPr lang="en-US" dirty="0" smtClean="0"/>
              <a:t>KeyStone SoC Architecture Resources </a:t>
            </a:r>
          </a:p>
        </p:txBody>
      </p:sp>
      <p:sp>
        <p:nvSpPr>
          <p:cNvPr id="53250" name="Rectangle 2339"/>
          <p:cNvSpPr>
            <a:spLocks noGrp="1" noChangeArrowheads="1"/>
          </p:cNvSpPr>
          <p:nvPr>
            <p:ph type="body" idx="1"/>
          </p:nvPr>
        </p:nvSpPr>
        <p:spPr>
          <a:xfrm>
            <a:off x="333375" y="887413"/>
            <a:ext cx="8467725" cy="5492750"/>
          </a:xfrm>
        </p:spPr>
        <p:txBody>
          <a:bodyPr/>
          <a:lstStyle/>
          <a:p>
            <a:pPr>
              <a:lnSpc>
                <a:spcPct val="90000"/>
              </a:lnSpc>
            </a:pPr>
            <a:r>
              <a:rPr lang="en-US" dirty="0" smtClean="0"/>
              <a:t>10 EDMA transfer controllers with 144 EDMA channels and 1152 PaRAM (parameter blocks):</a:t>
            </a:r>
          </a:p>
          <a:p>
            <a:pPr lvl="1">
              <a:lnSpc>
                <a:spcPct val="90000"/>
              </a:lnSpc>
            </a:pPr>
            <a:r>
              <a:rPr lang="en-US" dirty="0" smtClean="0"/>
              <a:t>The EDMA scheme must be designed by the user.</a:t>
            </a:r>
          </a:p>
          <a:p>
            <a:pPr lvl="1">
              <a:lnSpc>
                <a:spcPct val="90000"/>
              </a:lnSpc>
            </a:pPr>
            <a:r>
              <a:rPr lang="en-US" dirty="0" smtClean="0"/>
              <a:t>The LLD provides easy EDMA usage.</a:t>
            </a:r>
          </a:p>
          <a:p>
            <a:pPr>
              <a:lnSpc>
                <a:spcPct val="90000"/>
              </a:lnSpc>
            </a:pPr>
            <a:r>
              <a:rPr lang="en-US" dirty="0" smtClean="0"/>
              <a:t>In addition, Multicore Navigator has its own PKTDMA for each master.</a:t>
            </a:r>
          </a:p>
          <a:p>
            <a:pPr>
              <a:lnSpc>
                <a:spcPct val="90000"/>
              </a:lnSpc>
            </a:pPr>
            <a:r>
              <a:rPr lang="en-US" dirty="0" smtClean="0"/>
              <a:t>Data in and out of the system (SRIO or SGMII) is done using the Multicore Navigator or another master DMA (e.g., PCIe).</a:t>
            </a:r>
          </a:p>
          <a:p>
            <a:pPr>
              <a:lnSpc>
                <a:spcPct val="90000"/>
              </a:lnSpc>
            </a:pPr>
            <a:r>
              <a:rPr lang="en-US" dirty="0" smtClean="0"/>
              <a:t>All synchronization and data movement is done using IPC.</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smtClean="0"/>
              <a:t>Conclusion</a:t>
            </a:r>
          </a:p>
        </p:txBody>
      </p:sp>
      <p:sp>
        <p:nvSpPr>
          <p:cNvPr id="54274" name="Rectangle 2339"/>
          <p:cNvSpPr>
            <a:spLocks noGrp="1" noChangeArrowheads="1"/>
          </p:cNvSpPr>
          <p:nvPr>
            <p:ph type="body" idx="1"/>
          </p:nvPr>
        </p:nvSpPr>
        <p:spPr>
          <a:xfrm>
            <a:off x="333375" y="887413"/>
            <a:ext cx="8467725" cy="5492750"/>
          </a:xfrm>
        </p:spPr>
        <p:txBody>
          <a:bodyPr/>
          <a:lstStyle/>
          <a:p>
            <a:pPr marL="0">
              <a:buNone/>
            </a:pPr>
            <a:r>
              <a:rPr lang="en-US" dirty="0" smtClean="0"/>
              <a:t>Two H264 high-quality 1080i encoders can be processed on a single </a:t>
            </a:r>
            <a:r>
              <a:rPr lang="en-US" b="1" dirty="0" smtClean="0"/>
              <a:t>TMS320C6678.</a:t>
            </a: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smtClean="0"/>
              <a:t>System Architecture</a:t>
            </a:r>
          </a:p>
        </p:txBody>
      </p:sp>
      <p:graphicFrame>
        <p:nvGraphicFramePr>
          <p:cNvPr id="4" name="Object 3"/>
          <p:cNvGraphicFramePr>
            <a:graphicFrameLocks noChangeAspect="1"/>
          </p:cNvGraphicFramePr>
          <p:nvPr/>
        </p:nvGraphicFramePr>
        <p:xfrm>
          <a:off x="546264" y="1330778"/>
          <a:ext cx="7671460" cy="3782456"/>
        </p:xfrm>
        <a:graphic>
          <a:graphicData uri="http://schemas.openxmlformats.org/presentationml/2006/ole">
            <p:oleObj spid="_x0000_s2050" name="Visio" r:id="rId4" imgW="9655632" imgH="4762230" progId="">
              <p:embed/>
            </p:oleObj>
          </a:graphicData>
        </a:graphic>
      </p:graphicFrame>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Overview</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2: Very Large FFT (VLFFT) – 1M Floating Point</a:t>
            </a:r>
          </a:p>
          <a:p>
            <a:r>
              <a:rPr lang="en-US" dirty="0" smtClean="0"/>
              <a:t>Master/Slave Model</a:t>
            </a:r>
          </a:p>
          <a:p>
            <a:r>
              <a:rPr lang="en-US" dirty="0" smtClean="0"/>
              <a:t>Data-driven Partition </a:t>
            </a:r>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Outline</a:t>
            </a:r>
          </a:p>
        </p:txBody>
      </p:sp>
      <p:sp>
        <p:nvSpPr>
          <p:cNvPr id="10243" name="Rectangle 3"/>
          <p:cNvSpPr>
            <a:spLocks noGrp="1" noChangeArrowheads="1"/>
          </p:cNvSpPr>
          <p:nvPr>
            <p:ph idx="1"/>
          </p:nvPr>
        </p:nvSpPr>
        <p:spPr>
          <a:xfrm>
            <a:off x="333375" y="1185863"/>
            <a:ext cx="8573861" cy="5131810"/>
          </a:xfrm>
        </p:spPr>
        <p:txBody>
          <a:bodyPr/>
          <a:lstStyle/>
          <a:p>
            <a:pPr eaLnBrk="1" hangingPunct="1"/>
            <a:r>
              <a:rPr lang="en-US" dirty="0" smtClean="0"/>
              <a:t>Basic Algorithm for Parallelizing DFT</a:t>
            </a:r>
          </a:p>
          <a:p>
            <a:pPr eaLnBrk="1" hangingPunct="1"/>
            <a:r>
              <a:rPr lang="en-US" dirty="0" smtClean="0"/>
              <a:t>Multicore Implementation of DFT</a:t>
            </a:r>
          </a:p>
          <a:p>
            <a:pPr eaLnBrk="1" hangingPunct="1"/>
            <a:r>
              <a:rPr lang="en-US" dirty="0" smtClean="0"/>
              <a:t>Review Benchmark Performance</a:t>
            </a:r>
          </a:p>
          <a:p>
            <a:pPr eaLnBrk="1" hangingPunct="1"/>
            <a:endParaRPr lang="en-US" dirty="0" smtClean="0"/>
          </a:p>
          <a:p>
            <a:pPr algn="ctr" eaLnBrk="1" hangingPunct="1">
              <a:buNone/>
            </a:pPr>
            <a:r>
              <a:rPr lang="en-US" dirty="0" smtClean="0"/>
              <a:t>Algorithm is based on a published paper:</a:t>
            </a:r>
          </a:p>
          <a:p>
            <a:pPr eaLnBrk="1" hangingPunct="1"/>
            <a:r>
              <a:rPr lang="en-US" dirty="0" smtClean="0">
                <a:solidFill>
                  <a:schemeClr val="bg1"/>
                </a:solidFill>
                <a:cs typeface="Calibri" pitchFamily="34" charset="0"/>
              </a:rPr>
              <a:t>Very Large Fast DFT (VL FFT)</a:t>
            </a:r>
          </a:p>
          <a:p>
            <a:pPr eaLnBrk="1" hangingPunct="1"/>
            <a:r>
              <a:rPr lang="en-US" sz="2000" dirty="0" smtClean="0">
                <a:cs typeface="Calibri" pitchFamily="34" charset="0"/>
              </a:rPr>
              <a:t>Implement </a:t>
            </a:r>
            <a:r>
              <a:rPr lang="en-US" sz="2000" dirty="0" smtClean="0"/>
              <a:t>High-Performance Parallel FFT Algorithms for the HITACHI SR8000</a:t>
            </a:r>
          </a:p>
          <a:p>
            <a:pPr eaLnBrk="1" hangingPunct="1"/>
            <a:r>
              <a:rPr lang="en-US" sz="2000" dirty="0" smtClean="0"/>
              <a:t>Daisuke Takahashi, Information Technology Center, University of Tokyo</a:t>
            </a:r>
          </a:p>
          <a:p>
            <a:pPr eaLnBrk="1" hangingPunct="1"/>
            <a:r>
              <a:rPr lang="en-US" sz="2000" dirty="0" smtClean="0"/>
              <a:t>Published in: High Performance Computing in the Asia-Pacific Region, 2000. Proceedings. The Fourth International Conference/Exhibition on  (Volume:1 )</a:t>
            </a:r>
          </a:p>
          <a:p>
            <a:pPr eaLnBrk="1" hangingPunct="1">
              <a:buNone/>
            </a:pPr>
            <a:r>
              <a:rPr lang="en-US" sz="2000" dirty="0" smtClean="0"/>
              <a:t>	</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smtClean="0"/>
              <a:t>Algorithm for Very Large DFT </a:t>
            </a:r>
          </a:p>
        </p:txBody>
      </p:sp>
      <p:sp>
        <p:nvSpPr>
          <p:cNvPr id="1028" name="Rectangle 3"/>
          <p:cNvSpPr>
            <a:spLocks noGrp="1" noChangeArrowheads="1"/>
          </p:cNvSpPr>
          <p:nvPr>
            <p:ph idx="1"/>
          </p:nvPr>
        </p:nvSpPr>
        <p:spPr>
          <a:xfrm>
            <a:off x="457200" y="1600200"/>
            <a:ext cx="8229600" cy="990600"/>
          </a:xfrm>
        </p:spPr>
        <p:txBody>
          <a:bodyPr/>
          <a:lstStyle/>
          <a:p>
            <a:pPr marL="0" indent="0" eaLnBrk="1" hangingPunct="1">
              <a:lnSpc>
                <a:spcPct val="90000"/>
              </a:lnSpc>
              <a:buNone/>
            </a:pPr>
            <a:r>
              <a:rPr lang="en-US" dirty="0" smtClean="0"/>
              <a:t>A generic Discrete Fourier Transform (DFT) is shown below.</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26" name="Object 4"/>
          <p:cNvGraphicFramePr>
            <a:graphicFrameLocks noChangeAspect="1"/>
          </p:cNvGraphicFramePr>
          <p:nvPr/>
        </p:nvGraphicFramePr>
        <p:xfrm>
          <a:off x="1447800" y="3048000"/>
          <a:ext cx="6477000" cy="1219200"/>
        </p:xfrm>
        <a:graphic>
          <a:graphicData uri="http://schemas.openxmlformats.org/presentationml/2006/ole">
            <p:oleObj spid="_x0000_s73730" name="Equation" r:id="rId4" imgW="2413000" imgH="457200" progId="Equation.3">
              <p:embed/>
            </p:oleObj>
          </a:graphicData>
        </a:graphic>
      </p:graphicFrame>
      <p:sp>
        <p:nvSpPr>
          <p:cNvPr id="1030" name="Rectangle 6"/>
          <p:cNvSpPr>
            <a:spLocks noChangeArrowheads="1"/>
          </p:cNvSpPr>
          <p:nvPr/>
        </p:nvSpPr>
        <p:spPr bwMode="auto">
          <a:xfrm>
            <a:off x="533400" y="4724400"/>
            <a:ext cx="8229600" cy="9906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altLang="ja-JP" sz="2800" b="0" dirty="0" smtClean="0">
                <a:latin typeface="Calibri" pitchFamily="34" charset="0"/>
                <a:cs typeface="Calibri" pitchFamily="34" charset="0"/>
              </a:rPr>
              <a:t>Where </a:t>
            </a:r>
            <a:r>
              <a:rPr lang="en-US" altLang="ja-JP" sz="2800" b="0" i="1" dirty="0">
                <a:latin typeface="Calibri" pitchFamily="34" charset="0"/>
                <a:cs typeface="Calibri" pitchFamily="34" charset="0"/>
              </a:rPr>
              <a:t>N</a:t>
            </a:r>
            <a:r>
              <a:rPr lang="en-US" altLang="ja-JP" sz="2800" b="0" dirty="0">
                <a:latin typeface="Calibri" pitchFamily="34" charset="0"/>
                <a:cs typeface="Calibri" pitchFamily="34" charset="0"/>
              </a:rPr>
              <a:t> is the total size of </a:t>
            </a:r>
            <a:r>
              <a:rPr lang="en-US" altLang="ja-JP" sz="2800" b="0" dirty="0" smtClean="0">
                <a:latin typeface="Calibri" pitchFamily="34" charset="0"/>
                <a:cs typeface="Calibri" pitchFamily="34" charset="0"/>
              </a:rPr>
              <a:t>DFT.</a:t>
            </a:r>
            <a:endParaRPr lang="en-US" sz="2800" b="0" dirty="0">
              <a:latin typeface="Calibri" pitchFamily="34" charset="0"/>
              <a:cs typeface="Calibri" pitchFamily="34" charset="0"/>
            </a:endParaRPr>
          </a:p>
        </p:txBody>
      </p:sp>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1</a:t>
            </a:r>
          </a:p>
        </p:txBody>
      </p:sp>
      <p:sp>
        <p:nvSpPr>
          <p:cNvPr id="1028" name="Rectangle 3"/>
          <p:cNvSpPr>
            <a:spLocks noGrp="1" noChangeArrowheads="1"/>
          </p:cNvSpPr>
          <p:nvPr>
            <p:ph idx="1"/>
          </p:nvPr>
        </p:nvSpPr>
        <p:spPr>
          <a:xfrm>
            <a:off x="457200" y="1600199"/>
            <a:ext cx="8229600" cy="2608119"/>
          </a:xfrm>
        </p:spPr>
        <p:txBody>
          <a:bodyPr/>
          <a:lstStyle/>
          <a:p>
            <a:pPr eaLnBrk="1" hangingPunct="1">
              <a:lnSpc>
                <a:spcPct val="90000"/>
              </a:lnSpc>
              <a:buNone/>
            </a:pPr>
            <a:r>
              <a:rPr lang="en-US" dirty="0" smtClean="0"/>
              <a:t>Make a matrix of N</a:t>
            </a:r>
            <a:r>
              <a:rPr lang="en-US" baseline="-25000" dirty="0" smtClean="0"/>
              <a:t>1(rows) </a:t>
            </a:r>
            <a:r>
              <a:rPr lang="en-US" dirty="0" smtClean="0"/>
              <a:t>* N</a:t>
            </a:r>
            <a:r>
              <a:rPr lang="en-US" baseline="-25000" dirty="0" smtClean="0"/>
              <a:t>2(columns) </a:t>
            </a:r>
            <a:r>
              <a:rPr lang="en-US" dirty="0" smtClean="0"/>
              <a:t> = N </a:t>
            </a:r>
          </a:p>
          <a:p>
            <a:pPr eaLnBrk="1" hangingPunct="1">
              <a:lnSpc>
                <a:spcPct val="90000"/>
              </a:lnSpc>
              <a:buNone/>
            </a:pPr>
            <a:r>
              <a:rPr lang="en-US" dirty="0" smtClean="0"/>
              <a:t>such that: </a:t>
            </a:r>
          </a:p>
          <a:p>
            <a:pPr eaLnBrk="1" hangingPunct="1">
              <a:lnSpc>
                <a:spcPct val="90000"/>
              </a:lnSpc>
              <a:buNone/>
            </a:pPr>
            <a:r>
              <a:rPr lang="en-US" sz="2400" dirty="0" smtClean="0"/>
              <a:t>k </a:t>
            </a:r>
            <a:r>
              <a:rPr lang="en-US" sz="2400" baseline="-25000" dirty="0" smtClean="0"/>
              <a:t> </a:t>
            </a:r>
            <a:r>
              <a:rPr lang="en-US" sz="2400" dirty="0" smtClean="0"/>
              <a:t>= k</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k</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k</a:t>
            </a:r>
            <a:r>
              <a:rPr lang="en-US" sz="2000" baseline="-25000" dirty="0" smtClean="0"/>
              <a:t>1</a:t>
            </a:r>
            <a:r>
              <a:rPr lang="en-US" sz="2000" dirty="0" smtClean="0"/>
              <a:t> = 0, 1,..N</a:t>
            </a:r>
            <a:r>
              <a:rPr lang="en-US" sz="2000" baseline="-25000" dirty="0" smtClean="0"/>
              <a:t>2</a:t>
            </a:r>
            <a:r>
              <a:rPr lang="en-US" sz="2000" dirty="0" smtClean="0"/>
              <a:t>-1            k</a:t>
            </a:r>
            <a:r>
              <a:rPr lang="en-US" sz="2000" baseline="-25000" dirty="0" smtClean="0"/>
              <a:t>2</a:t>
            </a:r>
            <a:r>
              <a:rPr lang="en-US" sz="2000" dirty="0" smtClean="0"/>
              <a:t> = 0, 1,..N</a:t>
            </a:r>
            <a:r>
              <a:rPr lang="en-US" sz="2000" baseline="-25000" dirty="0" smtClean="0"/>
              <a:t>1</a:t>
            </a:r>
            <a:r>
              <a:rPr lang="en-US" sz="2000" dirty="0" smtClean="0"/>
              <a:t>-1</a:t>
            </a:r>
            <a:endParaRPr lang="en-US" sz="2000" baseline="-25000" dirty="0" smtClean="0"/>
          </a:p>
          <a:p>
            <a:pPr eaLnBrk="1" hangingPunct="1">
              <a:lnSpc>
                <a:spcPct val="90000"/>
              </a:lnSpc>
              <a:buNone/>
            </a:pPr>
            <a:endParaRPr lang="en-US" sz="2000" baseline="-25000" dirty="0" smtClean="0"/>
          </a:p>
          <a:p>
            <a:pPr eaLnBrk="1" hangingPunct="1">
              <a:lnSpc>
                <a:spcPct val="90000"/>
              </a:lnSpc>
              <a:buNone/>
            </a:pPr>
            <a:r>
              <a:rPr lang="en-US" dirty="0" smtClean="0"/>
              <a:t>It is easy  (just substitution) to show that:</a:t>
            </a:r>
          </a:p>
          <a:p>
            <a:pPr eaLnBrk="1" hangingPunct="1">
              <a:lnSpc>
                <a:spcPct val="90000"/>
              </a:lnSpc>
              <a:buNone/>
            </a:pPr>
            <a:endParaRPr lang="en-US" sz="2000" dirty="0" smtClean="0"/>
          </a:p>
          <a:p>
            <a:pPr eaLnBrk="1" hangingPunct="1">
              <a:lnSpc>
                <a:spcPct val="90000"/>
              </a:lnSpc>
              <a:buNone/>
            </a:pPr>
            <a:r>
              <a:rPr lang="en-US" sz="1600" spc="-100" dirty="0" smtClean="0"/>
              <a:t>           </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9572" name="Object 4"/>
          <p:cNvGraphicFramePr>
            <a:graphicFrameLocks noChangeAspect="1"/>
          </p:cNvGraphicFramePr>
          <p:nvPr/>
        </p:nvGraphicFramePr>
        <p:xfrm>
          <a:off x="877888" y="4313238"/>
          <a:ext cx="6865937" cy="1465262"/>
        </p:xfrm>
        <a:graphic>
          <a:graphicData uri="http://schemas.openxmlformats.org/presentationml/2006/ole">
            <p:oleObj spid="_x0000_s109572" name="Equation" r:id="rId4" imgW="2234880" imgH="812520" progId="Equation.3">
              <p:embed/>
            </p:oleObj>
          </a:graphicData>
        </a:graphic>
      </p:graphicFrame>
      <p:sp>
        <p:nvSpPr>
          <p:cNvPr id="6" name="Slide Number Placeholder 5"/>
          <p:cNvSpPr>
            <a:spLocks noGrp="1"/>
          </p:cNvSpPr>
          <p:nvPr>
            <p:ph type="sldNum" sz="quarter" idx="12"/>
          </p:nvPr>
        </p:nvSpPr>
        <p:spPr/>
        <p:txBody>
          <a:bodyPr/>
          <a:lstStyle/>
          <a:p>
            <a:pPr>
              <a:defRPr/>
            </a:pPr>
            <a:fld id="{BE84A4F1-46A7-4759-8C8C-E84B818DD936}"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2</a:t>
            </a:r>
          </a:p>
        </p:txBody>
      </p:sp>
      <p:sp>
        <p:nvSpPr>
          <p:cNvPr id="1028" name="Rectangle 3"/>
          <p:cNvSpPr>
            <a:spLocks noGrp="1" noChangeArrowheads="1"/>
          </p:cNvSpPr>
          <p:nvPr>
            <p:ph idx="1"/>
          </p:nvPr>
        </p:nvSpPr>
        <p:spPr>
          <a:xfrm>
            <a:off x="457200" y="1600199"/>
            <a:ext cx="8229600" cy="2114551"/>
          </a:xfrm>
        </p:spPr>
        <p:txBody>
          <a:bodyPr/>
          <a:lstStyle/>
          <a:p>
            <a:pPr eaLnBrk="1" hangingPunct="1">
              <a:lnSpc>
                <a:spcPct val="90000"/>
              </a:lnSpc>
              <a:buNone/>
            </a:pPr>
            <a:r>
              <a:rPr lang="en-US" dirty="0" smtClean="0"/>
              <a:t>In a similar way, we can write that: </a:t>
            </a:r>
          </a:p>
          <a:p>
            <a:pPr eaLnBrk="1" hangingPunct="1">
              <a:lnSpc>
                <a:spcPct val="90000"/>
              </a:lnSpc>
              <a:buNone/>
            </a:pPr>
            <a:r>
              <a:rPr lang="en-US" sz="2400" dirty="0" smtClean="0"/>
              <a:t>n </a:t>
            </a:r>
            <a:r>
              <a:rPr lang="en-US" sz="2400" baseline="-25000" dirty="0" smtClean="0"/>
              <a:t> </a:t>
            </a:r>
            <a:r>
              <a:rPr lang="en-US" sz="2400" dirty="0" smtClean="0"/>
              <a:t>= u</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u</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u</a:t>
            </a:r>
            <a:r>
              <a:rPr lang="en-US" sz="2000" baseline="-25000" dirty="0" smtClean="0"/>
              <a:t>1</a:t>
            </a:r>
            <a:r>
              <a:rPr lang="en-US" sz="2000" dirty="0" smtClean="0"/>
              <a:t> = 0, 1,..N</a:t>
            </a:r>
            <a:r>
              <a:rPr lang="en-US" sz="2000" baseline="-25000" dirty="0" smtClean="0"/>
              <a:t>2</a:t>
            </a:r>
            <a:r>
              <a:rPr lang="en-US" sz="2000" dirty="0" smtClean="0"/>
              <a:t>-1      u</a:t>
            </a:r>
            <a:r>
              <a:rPr lang="en-US" sz="2000" baseline="-25000" dirty="0" smtClean="0"/>
              <a:t>2</a:t>
            </a:r>
            <a:r>
              <a:rPr lang="en-US" sz="2000" dirty="0" smtClean="0"/>
              <a:t> = 0, 1,..N</a:t>
            </a:r>
            <a:r>
              <a:rPr lang="en-US" sz="2000" baseline="-25000" dirty="0" smtClean="0"/>
              <a:t>1</a:t>
            </a:r>
            <a:r>
              <a:rPr lang="en-US" sz="2000" dirty="0" smtClean="0"/>
              <a:t>-1</a:t>
            </a:r>
            <a:br>
              <a:rPr lang="en-US" sz="2000" dirty="0" smtClean="0"/>
            </a:br>
            <a:endParaRPr lang="en-US" sz="2000" dirty="0" smtClean="0"/>
          </a:p>
          <a:p>
            <a:pPr eaLnBrk="1" hangingPunct="1">
              <a:lnSpc>
                <a:spcPct val="90000"/>
              </a:lnSpc>
              <a:buNone/>
            </a:pPr>
            <a:r>
              <a:rPr lang="en-US" dirty="0" smtClean="0"/>
              <a:t>and then: </a:t>
            </a:r>
            <a:endParaRPr lang="en-US"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887413" y="3140548"/>
          <a:ext cx="6265862" cy="2408238"/>
        </p:xfrm>
        <a:graphic>
          <a:graphicData uri="http://schemas.openxmlformats.org/presentationml/2006/ole">
            <p:oleObj spid="_x0000_s123907" name="Equation" r:id="rId4" imgW="2400120" imgH="965160" progId="Equation.3">
              <p:embed/>
            </p:oleObj>
          </a:graphicData>
        </a:graphic>
      </p:graphicFrame>
      <p:sp>
        <p:nvSpPr>
          <p:cNvPr id="6" name="Slide Number Placeholder 5"/>
          <p:cNvSpPr>
            <a:spLocks noGrp="1"/>
          </p:cNvSpPr>
          <p:nvPr>
            <p:ph type="sldNum" sz="quarter" idx="12"/>
          </p:nvPr>
        </p:nvSpPr>
        <p:spPr/>
        <p:txBody>
          <a:bodyPr/>
          <a:lstStyle/>
          <a:p>
            <a:pPr>
              <a:defRPr/>
            </a:pPr>
            <a:fld id="{BE84A4F1-46A7-4759-8C8C-E84B818DD936}"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3</a:t>
            </a:r>
          </a:p>
        </p:txBody>
      </p:sp>
      <p:sp>
        <p:nvSpPr>
          <p:cNvPr id="1028" name="Rectangle 3"/>
          <p:cNvSpPr>
            <a:spLocks noGrp="1" noChangeArrowheads="1"/>
          </p:cNvSpPr>
          <p:nvPr>
            <p:ph idx="1"/>
          </p:nvPr>
        </p:nvSpPr>
        <p:spPr>
          <a:xfrm>
            <a:off x="457200" y="1600199"/>
            <a:ext cx="8229600" cy="1028701"/>
          </a:xfrm>
        </p:spPr>
        <p:txBody>
          <a:bodyPr/>
          <a:lstStyle/>
          <a:p>
            <a:pPr marL="0" indent="0" eaLnBrk="1" hangingPunct="1">
              <a:lnSpc>
                <a:spcPct val="90000"/>
              </a:lnSpc>
              <a:buNone/>
            </a:pPr>
            <a:r>
              <a:rPr lang="en-US" sz="2400" dirty="0" smtClean="0"/>
              <a:t>Next, we observe that the exponent can be written as three terms. The fourth term is always one (                 =1)</a:t>
            </a:r>
          </a:p>
          <a:p>
            <a:pPr eaLnBrk="1" hangingPunct="1">
              <a:lnSpc>
                <a:spcPct val="90000"/>
              </a:lnSpc>
              <a:buNone/>
            </a:pPr>
            <a:endParaRPr lang="en-US" sz="2000"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498332" y="2123923"/>
          <a:ext cx="1890712" cy="1539875"/>
        </p:xfrm>
        <a:graphic>
          <a:graphicData uri="http://schemas.openxmlformats.org/presentationml/2006/ole">
            <p:oleObj spid="_x0000_s124930" name="Equation" r:id="rId4" imgW="723600" imgH="761760" progId="Equation.3">
              <p:embed/>
            </p:oleObj>
          </a:graphicData>
        </a:graphic>
      </p:graphicFrame>
      <p:graphicFrame>
        <p:nvGraphicFramePr>
          <p:cNvPr id="124931" name="Object 4"/>
          <p:cNvGraphicFramePr>
            <a:graphicFrameLocks noChangeAspect="1"/>
          </p:cNvGraphicFramePr>
          <p:nvPr/>
        </p:nvGraphicFramePr>
        <p:xfrm>
          <a:off x="2418195" y="2126232"/>
          <a:ext cx="2220913" cy="1590675"/>
        </p:xfrm>
        <a:graphic>
          <a:graphicData uri="http://schemas.openxmlformats.org/presentationml/2006/ole">
            <p:oleObj spid="_x0000_s124931" name="Equation" r:id="rId5" imgW="850680" imgH="787320" progId="Equation.3">
              <p:embed/>
            </p:oleObj>
          </a:graphicData>
        </a:graphic>
      </p:graphicFrame>
      <p:graphicFrame>
        <p:nvGraphicFramePr>
          <p:cNvPr id="124932" name="Object 4"/>
          <p:cNvGraphicFramePr>
            <a:graphicFrameLocks noChangeAspect="1"/>
          </p:cNvGraphicFramePr>
          <p:nvPr/>
        </p:nvGraphicFramePr>
        <p:xfrm>
          <a:off x="4557859" y="2083947"/>
          <a:ext cx="2055813" cy="1590675"/>
        </p:xfrm>
        <a:graphic>
          <a:graphicData uri="http://schemas.openxmlformats.org/presentationml/2006/ole">
            <p:oleObj spid="_x0000_s124932" name="Equation" r:id="rId6" imgW="787320" imgH="787320" progId="Equation.3">
              <p:embed/>
            </p:oleObj>
          </a:graphicData>
        </a:graphic>
      </p:graphicFrame>
      <p:graphicFrame>
        <p:nvGraphicFramePr>
          <p:cNvPr id="124933" name="Object 4"/>
          <p:cNvGraphicFramePr>
            <a:graphicFrameLocks noChangeAspect="1"/>
          </p:cNvGraphicFramePr>
          <p:nvPr/>
        </p:nvGraphicFramePr>
        <p:xfrm>
          <a:off x="5300194" y="1024368"/>
          <a:ext cx="1095375" cy="1539875"/>
        </p:xfrm>
        <a:graphic>
          <a:graphicData uri="http://schemas.openxmlformats.org/presentationml/2006/ole">
            <p:oleObj spid="_x0000_s124933" name="Equation" r:id="rId7" imgW="419040" imgH="761760" progId="Equation.3">
              <p:embed/>
            </p:oleObj>
          </a:graphicData>
        </a:graphic>
      </p:graphicFrame>
      <p:graphicFrame>
        <p:nvGraphicFramePr>
          <p:cNvPr id="124934" name="Object 4"/>
          <p:cNvGraphicFramePr>
            <a:graphicFrameLocks noChangeAspect="1"/>
          </p:cNvGraphicFramePr>
          <p:nvPr/>
        </p:nvGraphicFramePr>
        <p:xfrm>
          <a:off x="357188" y="3612573"/>
          <a:ext cx="2752725" cy="2408238"/>
        </p:xfrm>
        <a:graphic>
          <a:graphicData uri="http://schemas.openxmlformats.org/presentationml/2006/ole">
            <p:oleObj spid="_x0000_s124934" name="Equation" r:id="rId8" imgW="1054080" imgH="965160" progId="Equation.3">
              <p:embed/>
            </p:oleObj>
          </a:graphicData>
        </a:graphic>
      </p:graphicFrame>
      <p:graphicFrame>
        <p:nvGraphicFramePr>
          <p:cNvPr id="124935" name="Object 4"/>
          <p:cNvGraphicFramePr>
            <a:graphicFrameLocks noChangeAspect="1"/>
          </p:cNvGraphicFramePr>
          <p:nvPr/>
        </p:nvGraphicFramePr>
        <p:xfrm>
          <a:off x="2974832" y="4003243"/>
          <a:ext cx="2055812" cy="1590675"/>
        </p:xfrm>
        <a:graphic>
          <a:graphicData uri="http://schemas.openxmlformats.org/presentationml/2006/ole">
            <p:oleObj spid="_x0000_s124935" name="Equation" r:id="rId9" imgW="787320" imgH="787320" progId="Equation.3">
              <p:embed/>
            </p:oleObj>
          </a:graphicData>
        </a:graphic>
      </p:graphicFrame>
      <p:graphicFrame>
        <p:nvGraphicFramePr>
          <p:cNvPr id="11" name="Object 4"/>
          <p:cNvGraphicFramePr>
            <a:graphicFrameLocks noChangeAspect="1"/>
          </p:cNvGraphicFramePr>
          <p:nvPr/>
        </p:nvGraphicFramePr>
        <p:xfrm>
          <a:off x="5064414" y="4076269"/>
          <a:ext cx="2220913" cy="1590675"/>
        </p:xfrm>
        <a:graphic>
          <a:graphicData uri="http://schemas.openxmlformats.org/presentationml/2006/ole">
            <p:oleObj spid="_x0000_s124936" name="Equation" r:id="rId10" imgW="850680" imgH="787320" progId="Equation.3">
              <p:embed/>
            </p:oleObj>
          </a:graphicData>
        </a:graphic>
      </p:graphicFrame>
      <p:graphicFrame>
        <p:nvGraphicFramePr>
          <p:cNvPr id="12" name="Object 4"/>
          <p:cNvGraphicFramePr>
            <a:graphicFrameLocks noChangeAspect="1"/>
          </p:cNvGraphicFramePr>
          <p:nvPr/>
        </p:nvGraphicFramePr>
        <p:xfrm>
          <a:off x="7253288" y="4136304"/>
          <a:ext cx="1890712" cy="1539875"/>
        </p:xfrm>
        <a:graphic>
          <a:graphicData uri="http://schemas.openxmlformats.org/presentationml/2006/ole">
            <p:oleObj spid="_x0000_s124937" name="Equation" r:id="rId11" imgW="723600" imgH="761760" progId="Equation.3">
              <p:embed/>
            </p:oleObj>
          </a:graphicData>
        </a:graphic>
      </p:graphicFrame>
      <p:sp>
        <p:nvSpPr>
          <p:cNvPr id="13" name="Slide Number Placeholder 12"/>
          <p:cNvSpPr>
            <a:spLocks noGrp="1"/>
          </p:cNvSpPr>
          <p:nvPr>
            <p:ph type="sldNum" sz="quarter" idx="12"/>
          </p:nvPr>
        </p:nvSpPr>
        <p:spPr/>
        <p:txBody>
          <a:bodyPr/>
          <a:lstStyle/>
          <a:p>
            <a:pPr>
              <a:defRPr/>
            </a:pPr>
            <a:fld id="{BE84A4F1-46A7-4759-8C8C-E84B818DD936}"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4</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498043" y="4326659"/>
          <a:ext cx="4178300" cy="1933575"/>
        </p:xfrm>
        <a:graphic>
          <a:graphicData uri="http://schemas.openxmlformats.org/presentationml/2006/ole">
            <p:oleObj spid="_x0000_s126982" name="Equation" r:id="rId4" imgW="1600200" imgH="774360" progId="Equation.3">
              <p:embed/>
            </p:oleObj>
          </a:graphicData>
        </a:graphic>
      </p:graphicFrame>
      <p:graphicFrame>
        <p:nvGraphicFramePr>
          <p:cNvPr id="11" name="Object 4"/>
          <p:cNvGraphicFramePr>
            <a:graphicFrameLocks noChangeAspect="1"/>
          </p:cNvGraphicFramePr>
          <p:nvPr/>
        </p:nvGraphicFramePr>
        <p:xfrm>
          <a:off x="4586433" y="4450341"/>
          <a:ext cx="2220913" cy="1590675"/>
        </p:xfrm>
        <a:graphic>
          <a:graphicData uri="http://schemas.openxmlformats.org/presentationml/2006/ole">
            <p:oleObj spid="_x0000_s126984" name="Equation" r:id="rId5" imgW="850680" imgH="787320" progId="Equation.3">
              <p:embed/>
            </p:oleObj>
          </a:graphicData>
        </a:graphic>
      </p:graphicFrame>
      <p:graphicFrame>
        <p:nvGraphicFramePr>
          <p:cNvPr id="12" name="Object 4"/>
          <p:cNvGraphicFramePr>
            <a:graphicFrameLocks noChangeAspect="1"/>
          </p:cNvGraphicFramePr>
          <p:nvPr/>
        </p:nvGraphicFramePr>
        <p:xfrm>
          <a:off x="6816870" y="4396077"/>
          <a:ext cx="1890712" cy="1539875"/>
        </p:xfrm>
        <a:graphic>
          <a:graphicData uri="http://schemas.openxmlformats.org/presentationml/2006/ole">
            <p:oleObj spid="_x0000_s126985" name="Equation" r:id="rId6" imgW="723600" imgH="761760" progId="Equation.3">
              <p:embed/>
            </p:oleObj>
          </a:graphicData>
        </a:graphic>
      </p:graphicFrame>
      <p:sp>
        <p:nvSpPr>
          <p:cNvPr id="13" name="Content Placeholder 12"/>
          <p:cNvSpPr>
            <a:spLocks noGrp="1"/>
          </p:cNvSpPr>
          <p:nvPr>
            <p:ph idx="1"/>
          </p:nvPr>
        </p:nvSpPr>
        <p:spPr>
          <a:xfrm>
            <a:off x="333375" y="1185863"/>
            <a:ext cx="8467725" cy="1921019"/>
          </a:xfrm>
        </p:spPr>
        <p:txBody>
          <a:bodyPr/>
          <a:lstStyle/>
          <a:p>
            <a:pPr>
              <a:buNone/>
            </a:pPr>
            <a:r>
              <a:rPr lang="en-US" sz="2400" dirty="0" smtClean="0"/>
              <a:t>Look at the middle term. This is exactly FFT at the point u</a:t>
            </a:r>
            <a:r>
              <a:rPr lang="en-US" sz="2400" baseline="-25000" dirty="0" smtClean="0"/>
              <a:t>2</a:t>
            </a:r>
            <a:r>
              <a:rPr lang="en-US" sz="2400" dirty="0" smtClean="0"/>
              <a:t>   </a:t>
            </a:r>
          </a:p>
          <a:p>
            <a:pPr marL="0" indent="0">
              <a:buNone/>
            </a:pPr>
            <a:r>
              <a:rPr lang="en-US" sz="2400" dirty="0" smtClean="0"/>
              <a:t>for different K</a:t>
            </a:r>
            <a:r>
              <a:rPr lang="en-US" sz="2400" baseline="-25000" dirty="0" smtClean="0"/>
              <a:t>2</a:t>
            </a:r>
            <a:r>
              <a:rPr lang="en-US" sz="2400" dirty="0" smtClean="0"/>
              <a:t>. (sum on k</a:t>
            </a:r>
            <a:r>
              <a:rPr lang="en-US" sz="2400" baseline="-25000" dirty="0" smtClean="0"/>
              <a:t>1</a:t>
            </a:r>
            <a:r>
              <a:rPr lang="en-US" sz="2400" dirty="0" smtClean="0"/>
              <a:t>, N</a:t>
            </a:r>
            <a:r>
              <a:rPr lang="en-US" sz="2400" baseline="-25000" dirty="0" smtClean="0"/>
              <a:t>2</a:t>
            </a:r>
            <a:r>
              <a:rPr lang="en-US" sz="2400" dirty="0" smtClean="0"/>
              <a:t> is a parameter and u</a:t>
            </a:r>
            <a:r>
              <a:rPr lang="en-US" sz="2400" baseline="-25000" dirty="0" smtClean="0"/>
              <a:t>2</a:t>
            </a:r>
            <a:r>
              <a:rPr lang="en-US" sz="2400" dirty="0" smtClean="0"/>
              <a:t> is the output value).  Let’s write it as FFT</a:t>
            </a:r>
            <a:r>
              <a:rPr lang="en-US" sz="2400" baseline="-25000" dirty="0" smtClean="0"/>
              <a:t>K2</a:t>
            </a:r>
            <a:r>
              <a:rPr lang="en-US" sz="2400" dirty="0" smtClean="0"/>
              <a:t> (u</a:t>
            </a:r>
            <a:r>
              <a:rPr lang="en-US" sz="2400" baseline="-25000" dirty="0" smtClean="0"/>
              <a:t>2</a:t>
            </a:r>
            <a:r>
              <a:rPr lang="en-US" sz="2400" dirty="0" smtClean="0"/>
              <a:t>).  There are N</a:t>
            </a:r>
            <a:r>
              <a:rPr lang="en-US" sz="2400" baseline="-25000" dirty="0" smtClean="0"/>
              <a:t>2</a:t>
            </a:r>
            <a:r>
              <a:rPr lang="en-US" sz="2400" dirty="0" smtClean="0"/>
              <a:t> different</a:t>
            </a:r>
          </a:p>
          <a:p>
            <a:pPr marL="0" indent="0">
              <a:buNone/>
            </a:pPr>
            <a:r>
              <a:rPr lang="en-US" sz="2400" dirty="0" smtClean="0"/>
              <a:t>FFT; Each of them is of size N</a:t>
            </a:r>
            <a:r>
              <a:rPr lang="en-US" sz="2400" baseline="-25000" dirty="0" smtClean="0"/>
              <a:t>1</a:t>
            </a:r>
            <a:r>
              <a:rPr lang="en-US" sz="2400" dirty="0" smtClean="0"/>
              <a:t>.       </a:t>
            </a:r>
            <a:endParaRPr lang="en-US" sz="2400" dirty="0"/>
          </a:p>
        </p:txBody>
      </p:sp>
      <p:graphicFrame>
        <p:nvGraphicFramePr>
          <p:cNvPr id="126988" name="Object 12"/>
          <p:cNvGraphicFramePr>
            <a:graphicFrameLocks noChangeAspect="1"/>
          </p:cNvGraphicFramePr>
          <p:nvPr/>
        </p:nvGraphicFramePr>
        <p:xfrm>
          <a:off x="200397" y="2680855"/>
          <a:ext cx="3511636" cy="1745671"/>
        </p:xfrm>
        <a:graphic>
          <a:graphicData uri="http://schemas.openxmlformats.org/presentationml/2006/ole">
            <p:oleObj spid="_x0000_s126988" name="Equation" r:id="rId7" imgW="812520" imgH="965160" progId="Equation.3">
              <p:embed/>
            </p:oleObj>
          </a:graphicData>
        </a:graphic>
      </p:graphicFrame>
      <p:graphicFrame>
        <p:nvGraphicFramePr>
          <p:cNvPr id="126989" name="Object 13"/>
          <p:cNvGraphicFramePr>
            <a:graphicFrameLocks noChangeAspect="1"/>
          </p:cNvGraphicFramePr>
          <p:nvPr/>
        </p:nvGraphicFramePr>
        <p:xfrm>
          <a:off x="3359439" y="2815935"/>
          <a:ext cx="3158136" cy="1506683"/>
        </p:xfrm>
        <a:graphic>
          <a:graphicData uri="http://schemas.openxmlformats.org/presentationml/2006/ole">
            <p:oleObj spid="_x0000_s126989" name="Equation" r:id="rId8" imgW="787320" imgH="787320" progId="Equation.3">
              <p:embed/>
            </p:oleObj>
          </a:graphicData>
        </a:graphic>
      </p:graphicFrame>
      <p:sp>
        <p:nvSpPr>
          <p:cNvPr id="10" name="Slide Number Placeholder 9"/>
          <p:cNvSpPr>
            <a:spLocks noGrp="1"/>
          </p:cNvSpPr>
          <p:nvPr>
            <p:ph type="sldNum" sz="quarter" idx="12"/>
          </p:nvPr>
        </p:nvSpPr>
        <p:spPr/>
        <p:txBody>
          <a:bodyPr/>
          <a:lstStyle/>
          <a:p>
            <a:pPr>
              <a:defRPr/>
            </a:pPr>
            <a:fld id="{BE84A4F1-46A7-4759-8C8C-E84B818DD936}"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5</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594736" y="1749713"/>
          <a:ext cx="3944937" cy="1933575"/>
        </p:xfrm>
        <a:graphic>
          <a:graphicData uri="http://schemas.openxmlformats.org/presentationml/2006/ole">
            <p:oleObj spid="_x0000_s128002" name="Equation" r:id="rId4" imgW="1511280" imgH="774360" progId="Equation.3">
              <p:embed/>
            </p:oleObj>
          </a:graphicData>
        </a:graphic>
      </p:graphicFrame>
      <p:graphicFrame>
        <p:nvGraphicFramePr>
          <p:cNvPr id="12" name="Object 4"/>
          <p:cNvGraphicFramePr>
            <a:graphicFrameLocks noChangeAspect="1"/>
          </p:cNvGraphicFramePr>
          <p:nvPr/>
        </p:nvGraphicFramePr>
        <p:xfrm>
          <a:off x="4302270" y="1891869"/>
          <a:ext cx="1890712" cy="1539875"/>
        </p:xfrm>
        <a:graphic>
          <a:graphicData uri="http://schemas.openxmlformats.org/presentationml/2006/ole">
            <p:oleObj spid="_x0000_s128004" name="Equation" r:id="rId5" imgW="723600" imgH="761760" progId="Equation.3">
              <p:embed/>
            </p:oleObj>
          </a:graphicData>
        </a:graphic>
      </p:graphicFrame>
      <p:sp>
        <p:nvSpPr>
          <p:cNvPr id="13" name="Content Placeholder 12"/>
          <p:cNvSpPr>
            <a:spLocks noGrp="1"/>
          </p:cNvSpPr>
          <p:nvPr>
            <p:ph idx="1"/>
          </p:nvPr>
        </p:nvSpPr>
        <p:spPr>
          <a:xfrm>
            <a:off x="333375" y="1185863"/>
            <a:ext cx="8467725" cy="4882428"/>
          </a:xfrm>
        </p:spPr>
        <p:txBody>
          <a:bodyPr/>
          <a:lstStyle/>
          <a:p>
            <a:pPr marL="0" indent="0">
              <a:buNone/>
            </a:pPr>
            <a:r>
              <a:rPr lang="en-US" sz="2400" dirty="0" smtClean="0"/>
              <a:t>Look again at the middle term inside the sum.  This is the FFT at the point u</a:t>
            </a:r>
            <a:r>
              <a:rPr lang="en-US" sz="2400" baseline="-25000" dirty="0" smtClean="0"/>
              <a:t>2</a:t>
            </a:r>
            <a:r>
              <a:rPr lang="en-US" sz="2400" dirty="0" smtClean="0"/>
              <a:t>  for different K</a:t>
            </a:r>
            <a:r>
              <a:rPr lang="en-US" sz="2400" baseline="-25000" dirty="0" smtClean="0"/>
              <a:t>2</a:t>
            </a:r>
            <a:r>
              <a:rPr lang="en-US" sz="2400" dirty="0" smtClean="0"/>
              <a:t> multiplied by a function (twiddle factor) of K</a:t>
            </a:r>
            <a:r>
              <a:rPr lang="en-US" sz="2400" baseline="-25000" dirty="0" smtClean="0"/>
              <a:t>2</a:t>
            </a:r>
            <a:r>
              <a:rPr lang="en-US" sz="2400" dirty="0" smtClean="0"/>
              <a:t>  and u</a:t>
            </a:r>
            <a:r>
              <a:rPr lang="en-US" sz="2400" baseline="-25000" dirty="0" smtClean="0"/>
              <a:t>2</a:t>
            </a:r>
            <a:r>
              <a:rPr lang="en-US" sz="2400" dirty="0" smtClean="0"/>
              <a:t> . Let’s write it as Z</a:t>
            </a:r>
            <a:r>
              <a:rPr lang="en-US" sz="2400" baseline="-25000" dirty="0" smtClean="0"/>
              <a:t>u2</a:t>
            </a:r>
            <a:r>
              <a:rPr lang="en-US" sz="2400" dirty="0" smtClean="0"/>
              <a:t> (k</a:t>
            </a:r>
            <a:r>
              <a:rPr lang="en-US" sz="2400" baseline="-25000" dirty="0" smtClean="0"/>
              <a:t>2</a:t>
            </a: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marL="0" indent="0">
              <a:buNone/>
            </a:pPr>
            <a:r>
              <a:rPr lang="en-US" sz="2400" dirty="0" smtClean="0"/>
              <a:t>Next we transpose the matrix, also called a “corner turn.” This means taking the u</a:t>
            </a:r>
            <a:r>
              <a:rPr lang="en-US" sz="2400" baseline="-25000" dirty="0" smtClean="0"/>
              <a:t>2</a:t>
            </a:r>
            <a:r>
              <a:rPr lang="en-US" sz="2400" dirty="0" smtClean="0"/>
              <a:t> element (multiplied by the twiddle factor) from each previously calculated FFT result. We now use this element to perform N</a:t>
            </a:r>
            <a:r>
              <a:rPr lang="en-US" sz="2400" baseline="-25000" dirty="0" smtClean="0"/>
              <a:t>2</a:t>
            </a:r>
            <a:r>
              <a:rPr lang="en-US" sz="2400" dirty="0" smtClean="0"/>
              <a:t> FFTs; Each of them is size N</a:t>
            </a:r>
            <a:r>
              <a:rPr lang="en-US" sz="2400" baseline="-25000" dirty="0" smtClean="0"/>
              <a:t>1</a:t>
            </a:r>
            <a:r>
              <a:rPr lang="en-US" sz="2400" dirty="0" smtClean="0"/>
              <a:t>.</a:t>
            </a:r>
          </a:p>
        </p:txBody>
      </p:sp>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0946" y="561109"/>
            <a:ext cx="8458200" cy="657225"/>
          </a:xfrm>
        </p:spPr>
        <p:txBody>
          <a:bodyPr/>
          <a:lstStyle/>
          <a:p>
            <a:pPr eaLnBrk="1" hangingPunct="1"/>
            <a:r>
              <a:rPr lang="en-US" b="1" dirty="0" smtClean="0"/>
              <a:t>Algorithm for Very Large DFT</a:t>
            </a:r>
          </a:p>
        </p:txBody>
      </p:sp>
      <p:sp>
        <p:nvSpPr>
          <p:cNvPr id="12291" name="Rectangle 3"/>
          <p:cNvSpPr>
            <a:spLocks noGrp="1" noChangeArrowheads="1"/>
          </p:cNvSpPr>
          <p:nvPr>
            <p:ph idx="1"/>
          </p:nvPr>
        </p:nvSpPr>
        <p:spPr>
          <a:xfrm>
            <a:off x="304800" y="1600200"/>
            <a:ext cx="8686800" cy="4953000"/>
          </a:xfrm>
        </p:spPr>
        <p:txBody>
          <a:bodyPr/>
          <a:lstStyle/>
          <a:p>
            <a:pPr marL="0" indent="0" eaLnBrk="1" hangingPunct="1">
              <a:buNone/>
            </a:pPr>
            <a:r>
              <a:rPr lang="en-US" b="1" dirty="0" smtClean="0"/>
              <a:t>A very large DFT of size </a:t>
            </a:r>
            <a:r>
              <a:rPr lang="en-US" b="1" i="1" dirty="0" smtClean="0"/>
              <a:t>N=N1*N2</a:t>
            </a:r>
            <a:r>
              <a:rPr lang="en-US" b="1" dirty="0" smtClean="0"/>
              <a:t> can be computed in the following steps:</a:t>
            </a:r>
          </a:p>
          <a:p>
            <a:pPr marL="609600" indent="-609600" eaLnBrk="1" hangingPunct="1">
              <a:buFontTx/>
              <a:buNone/>
            </a:pPr>
            <a:endParaRPr lang="en-US" sz="800" b="1" dirty="0" smtClean="0"/>
          </a:p>
          <a:p>
            <a:pPr marL="990600" lvl="1" indent="-533400" eaLnBrk="1" hangingPunct="1">
              <a:buFontTx/>
              <a:buAutoNum type="arabicParenR"/>
            </a:pPr>
            <a:r>
              <a:rPr lang="en-US" dirty="0" smtClean="0"/>
              <a:t>Formulate input into N1xN2 matrix</a:t>
            </a:r>
          </a:p>
          <a:p>
            <a:pPr marL="990600" lvl="1" indent="-533400" eaLnBrk="1" hangingPunct="1">
              <a:buFontTx/>
              <a:buAutoNum type="arabicParenR"/>
            </a:pPr>
            <a:r>
              <a:rPr lang="en-US" dirty="0" smtClean="0"/>
              <a:t>Compute N2 FFTs size N1</a:t>
            </a:r>
          </a:p>
          <a:p>
            <a:pPr marL="990600" lvl="1" indent="-533400" eaLnBrk="1" hangingPunct="1">
              <a:buFontTx/>
              <a:buAutoNum type="arabicParenR"/>
            </a:pPr>
            <a:r>
              <a:rPr lang="en-US" dirty="0" smtClean="0"/>
              <a:t>Multiply global twiddle factors</a:t>
            </a:r>
          </a:p>
          <a:p>
            <a:pPr marL="990600" lvl="1" indent="-533400" eaLnBrk="1" hangingPunct="1">
              <a:buFontTx/>
              <a:buAutoNum type="arabicParenR"/>
            </a:pPr>
            <a:r>
              <a:rPr lang="en-US" dirty="0" smtClean="0"/>
              <a:t>Matrix transpose: N2xN1 -&gt; N1xN2</a:t>
            </a:r>
          </a:p>
          <a:p>
            <a:pPr marL="990600" lvl="1" indent="-533400" eaLnBrk="1" hangingPunct="1">
              <a:buFontTx/>
              <a:buAutoNum type="arabicParenR"/>
            </a:pPr>
            <a:r>
              <a:rPr lang="en-US" dirty="0" smtClean="0"/>
              <a:t>Compute N1 FFTs. Each is N2 size.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42900" y="0"/>
            <a:ext cx="8458200" cy="1475509"/>
          </a:xfrm>
        </p:spPr>
        <p:txBody>
          <a:bodyPr/>
          <a:lstStyle/>
          <a:p>
            <a:pPr eaLnBrk="1" hangingPunct="1"/>
            <a:r>
              <a:rPr lang="en-US" sz="4000" dirty="0" smtClean="0"/>
              <a:t>Implementing VLFFT on Multiple Cores</a:t>
            </a:r>
          </a:p>
        </p:txBody>
      </p:sp>
      <p:sp>
        <p:nvSpPr>
          <p:cNvPr id="13315" name="Rectangle 3"/>
          <p:cNvSpPr>
            <a:spLocks noGrp="1" noChangeArrowheads="1"/>
          </p:cNvSpPr>
          <p:nvPr>
            <p:ph idx="1"/>
          </p:nvPr>
        </p:nvSpPr>
        <p:spPr>
          <a:xfrm>
            <a:off x="152400" y="1600200"/>
            <a:ext cx="8839200" cy="4525963"/>
          </a:xfrm>
        </p:spPr>
        <p:txBody>
          <a:bodyPr/>
          <a:lstStyle/>
          <a:p>
            <a:pPr eaLnBrk="1" hangingPunct="1"/>
            <a:r>
              <a:rPr lang="en-US" sz="2800" dirty="0" smtClean="0"/>
              <a:t>Two iterations of computations</a:t>
            </a:r>
          </a:p>
          <a:p>
            <a:pPr eaLnBrk="1" hangingPunct="1"/>
            <a:r>
              <a:rPr lang="en-US" sz="2800" dirty="0" smtClean="0"/>
              <a:t>1</a:t>
            </a:r>
            <a:r>
              <a:rPr lang="en-US" sz="2800" baseline="30000" dirty="0" smtClean="0"/>
              <a:t>st</a:t>
            </a:r>
            <a:r>
              <a:rPr lang="en-US" sz="2800" dirty="0" smtClean="0"/>
              <a:t> iteration</a:t>
            </a:r>
          </a:p>
          <a:p>
            <a:pPr lvl="1" eaLnBrk="1" hangingPunct="1"/>
            <a:r>
              <a:rPr lang="en-US" sz="2400" dirty="0" smtClean="0"/>
              <a:t>N2 FFTs are distributed across all the cores.</a:t>
            </a:r>
          </a:p>
          <a:p>
            <a:pPr lvl="1" eaLnBrk="1" hangingPunct="1"/>
            <a:r>
              <a:rPr lang="en-US" sz="2400" dirty="0" smtClean="0"/>
              <a:t>Each core implements matrix transpose and computes the </a:t>
            </a:r>
            <a:r>
              <a:rPr lang="en-US" sz="2400" b="1" dirty="0" smtClean="0"/>
              <a:t>N2/numCores FFTs and multiplying twiddle factor</a:t>
            </a:r>
            <a:r>
              <a:rPr lang="en-US" sz="2400" dirty="0" smtClean="0"/>
              <a:t>.</a:t>
            </a:r>
          </a:p>
          <a:p>
            <a:pPr eaLnBrk="1" hangingPunct="1"/>
            <a:r>
              <a:rPr lang="en-US" sz="2800" dirty="0" smtClean="0"/>
              <a:t>2</a:t>
            </a:r>
            <a:r>
              <a:rPr lang="en-US" sz="2800" baseline="30000" dirty="0" smtClean="0"/>
              <a:t>nd</a:t>
            </a:r>
            <a:r>
              <a:rPr lang="en-US" sz="2800" dirty="0" smtClean="0"/>
              <a:t> iteration</a:t>
            </a:r>
          </a:p>
          <a:p>
            <a:pPr lvl="1" eaLnBrk="1" hangingPunct="1"/>
            <a:r>
              <a:rPr lang="en-US" sz="2400" dirty="0" smtClean="0"/>
              <a:t>N1 FFTs of N2 size are distributed across all the cores.</a:t>
            </a:r>
          </a:p>
          <a:p>
            <a:pPr lvl="1" eaLnBrk="1" hangingPunct="1"/>
            <a:r>
              <a:rPr lang="en-US" sz="2400" dirty="0" smtClean="0"/>
              <a:t>Each core computes </a:t>
            </a:r>
            <a:r>
              <a:rPr lang="en-US" sz="2400" b="1" dirty="0" smtClean="0"/>
              <a:t>N1/numCores FFTs and </a:t>
            </a:r>
            <a:r>
              <a:rPr lang="en-US" sz="2400" dirty="0" smtClean="0"/>
              <a:t>implements</a:t>
            </a:r>
            <a:r>
              <a:rPr lang="en-US" sz="2400" b="1" dirty="0" smtClean="0"/>
              <a:t> matrix transpose before and after FFT computation</a:t>
            </a:r>
            <a:r>
              <a:rPr lang="en-US" sz="2400" dirty="0" smtClean="0"/>
              <a:t>.</a:t>
            </a:r>
          </a:p>
          <a:p>
            <a:pPr lvl="1" eaLnBrk="1" hangingPunct="1">
              <a:buFontTx/>
              <a:buNone/>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3953" y="278976"/>
            <a:ext cx="8229600" cy="762000"/>
          </a:xfrm>
        </p:spPr>
        <p:txBody>
          <a:bodyPr wrap="none" anchorCtr="1"/>
          <a:lstStyle/>
          <a:p>
            <a:r>
              <a:rPr lang="en-US" dirty="0" smtClean="0"/>
              <a:t>Definitions</a:t>
            </a:r>
          </a:p>
        </p:txBody>
      </p:sp>
      <p:sp>
        <p:nvSpPr>
          <p:cNvPr id="7" name="TextBox 6"/>
          <p:cNvSpPr txBox="1"/>
          <p:nvPr/>
        </p:nvSpPr>
        <p:spPr>
          <a:xfrm>
            <a:off x="539654" y="1732681"/>
            <a:ext cx="8115138" cy="3321645"/>
          </a:xfrm>
          <a:prstGeom prst="rect">
            <a:avLst/>
          </a:prstGeom>
          <a:noFill/>
        </p:spPr>
        <p:txBody>
          <a:bodyPr wrap="square" rtlCol="0" anchor="t" anchorCtr="0">
            <a:noAutofit/>
          </a:bodyPr>
          <a:lstStyle/>
          <a:p>
            <a:pPr marL="342900" indent="-342900">
              <a:lnSpc>
                <a:spcPct val="120000"/>
              </a:lnSpc>
              <a:buSzPct val="100000"/>
              <a:buFont typeface="Arial" pitchFamily="34" charset="0"/>
              <a:buChar char="•"/>
            </a:pPr>
            <a:r>
              <a:rPr lang="en-US" sz="2800" dirty="0" smtClean="0">
                <a:solidFill>
                  <a:schemeClr val="dk1"/>
                </a:solidFill>
                <a:effectLst/>
                <a:latin typeface="Calibri" pitchFamily="34" charset="0"/>
              </a:rPr>
              <a:t>Parallel Processing </a:t>
            </a:r>
            <a:r>
              <a:rPr lang="en-US" sz="2800" b="0" dirty="0" smtClean="0">
                <a:solidFill>
                  <a:schemeClr val="dk1"/>
                </a:solidFill>
                <a:effectLst/>
                <a:latin typeface="Calibri" pitchFamily="34" charset="0"/>
              </a:rPr>
              <a:t>refers to the </a:t>
            </a:r>
            <a:r>
              <a:rPr lang="en-US" altLang="zh-CN" sz="2800" b="0" dirty="0" smtClean="0">
                <a:latin typeface="Calibri" pitchFamily="34" charset="0"/>
                <a:ea typeface="SimSun" charset="-122"/>
                <a:cs typeface="Calibri" pitchFamily="34" charset="0"/>
              </a:rPr>
              <a:t>usage of simultaneous processors to execute an application or multiple computational threads.</a:t>
            </a:r>
          </a:p>
          <a:p>
            <a:pPr marL="342900" indent="-342900">
              <a:lnSpc>
                <a:spcPct val="120000"/>
              </a:lnSpc>
              <a:buSzPct val="100000"/>
              <a:buFont typeface="Arial" pitchFamily="34" charset="0"/>
              <a:buChar char="•"/>
            </a:pPr>
            <a:r>
              <a:rPr lang="en-US" sz="2800" dirty="0" smtClean="0">
                <a:solidFill>
                  <a:schemeClr val="dk1"/>
                </a:solidFill>
                <a:latin typeface="Calibri" pitchFamily="34" charset="0"/>
              </a:rPr>
              <a:t>Multicore Parallel Processing </a:t>
            </a:r>
            <a:r>
              <a:rPr lang="en-US" sz="2800" b="0" dirty="0" smtClean="0">
                <a:solidFill>
                  <a:schemeClr val="dk1"/>
                </a:solidFill>
                <a:latin typeface="Calibri" pitchFamily="34" charset="0"/>
              </a:rPr>
              <a:t>refers to the </a:t>
            </a:r>
            <a:r>
              <a:rPr lang="en-US" altLang="zh-CN" sz="2800" b="0" dirty="0" smtClean="0">
                <a:latin typeface="Calibri" pitchFamily="34" charset="0"/>
                <a:ea typeface="SimSun" charset="-122"/>
                <a:cs typeface="Calibri" pitchFamily="34" charset="0"/>
              </a:rPr>
              <a:t>usage of multiple cores in the same device to execute an application or multiple computational threads.</a:t>
            </a:r>
            <a:endParaRPr lang="en-US" sz="2800" b="0" dirty="0" smtClean="0">
              <a:solidFill>
                <a:schemeClr val="tx2"/>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C839B8DC-59A4-4126-A6DA-521F0371D5DB}"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z="4000" b="1" dirty="0" smtClean="0"/>
              <a:t>Data Buffers</a:t>
            </a:r>
          </a:p>
        </p:txBody>
      </p:sp>
      <p:sp>
        <p:nvSpPr>
          <p:cNvPr id="14339" name="Rectangle 3"/>
          <p:cNvSpPr>
            <a:spLocks noGrp="1" noChangeArrowheads="1"/>
          </p:cNvSpPr>
          <p:nvPr>
            <p:ph idx="1"/>
          </p:nvPr>
        </p:nvSpPr>
        <p:spPr>
          <a:xfrm>
            <a:off x="152400" y="1219200"/>
            <a:ext cx="8915400" cy="4906963"/>
          </a:xfrm>
        </p:spPr>
        <p:txBody>
          <a:bodyPr/>
          <a:lstStyle/>
          <a:p>
            <a:pPr eaLnBrk="1" hangingPunct="1"/>
            <a:r>
              <a:rPr lang="en-US" b="1" dirty="0" smtClean="0"/>
              <a:t>DDR3: Three float complex arrays of size N</a:t>
            </a:r>
          </a:p>
          <a:p>
            <a:pPr lvl="1" eaLnBrk="1" hangingPunct="1"/>
            <a:r>
              <a:rPr lang="en-US" dirty="0" smtClean="0"/>
              <a:t>Input buffer</a:t>
            </a:r>
          </a:p>
          <a:p>
            <a:pPr lvl="1" eaLnBrk="1" hangingPunct="1"/>
            <a:r>
              <a:rPr lang="en-US" dirty="0" smtClean="0"/>
              <a:t>Output buffer</a:t>
            </a:r>
          </a:p>
          <a:p>
            <a:pPr lvl="1" eaLnBrk="1" hangingPunct="1"/>
            <a:r>
              <a:rPr lang="en-US" dirty="0" smtClean="0"/>
              <a:t>Working buffer</a:t>
            </a:r>
          </a:p>
          <a:p>
            <a:pPr eaLnBrk="1" hangingPunct="1"/>
            <a:r>
              <a:rPr lang="en-US" b="1" dirty="0" smtClean="0"/>
              <a:t>L2 SRAM: </a:t>
            </a:r>
          </a:p>
          <a:p>
            <a:pPr lvl="1" eaLnBrk="1" hangingPunct="1"/>
            <a:r>
              <a:rPr lang="en-US" dirty="0" smtClean="0"/>
              <a:t>Two ping-pong buffers; Each buffer is the size of 16 FFT input/output</a:t>
            </a:r>
          </a:p>
          <a:p>
            <a:pPr lvl="1" eaLnBrk="1" hangingPunct="1"/>
            <a:r>
              <a:rPr lang="en-US" dirty="0" smtClean="0"/>
              <a:t>Some working buffer</a:t>
            </a:r>
          </a:p>
          <a:p>
            <a:pPr lvl="1" eaLnBrk="1" hangingPunct="1"/>
            <a:r>
              <a:rPr lang="en-US" dirty="0" smtClean="0"/>
              <a:t>Buffers for twiddle factors:</a:t>
            </a:r>
          </a:p>
          <a:p>
            <a:pPr lvl="2" eaLnBrk="1" hangingPunct="1"/>
            <a:r>
              <a:rPr lang="en-US" dirty="0" smtClean="0"/>
              <a:t>Twiddle factors for N1 and N2 FFT</a:t>
            </a:r>
          </a:p>
          <a:p>
            <a:pPr lvl="2" eaLnBrk="1" hangingPunct="1"/>
            <a:r>
              <a:rPr lang="en-US" dirty="0" smtClean="0"/>
              <a:t>N2 global twiddle factors</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en-US" dirty="0" smtClean="0"/>
              <a:t>Global Twiddle Factors</a:t>
            </a:r>
          </a:p>
        </p:txBody>
      </p:sp>
      <p:graphicFrame>
        <p:nvGraphicFramePr>
          <p:cNvPr id="4098" name="Object 4"/>
          <p:cNvGraphicFramePr>
            <a:graphicFrameLocks noChangeAspect="1"/>
          </p:cNvGraphicFramePr>
          <p:nvPr>
            <p:ph sz="half" idx="1"/>
          </p:nvPr>
        </p:nvGraphicFramePr>
        <p:xfrm>
          <a:off x="782638" y="1738996"/>
          <a:ext cx="1481137" cy="685800"/>
        </p:xfrm>
        <a:graphic>
          <a:graphicData uri="http://schemas.openxmlformats.org/presentationml/2006/ole">
            <p:oleObj spid="_x0000_s74754" name="Equation" r:id="rId4" imgW="685800" imgH="317160" progId="Equation.3">
              <p:embed/>
            </p:oleObj>
          </a:graphicData>
        </a:graphic>
      </p:graphicFrame>
      <p:graphicFrame>
        <p:nvGraphicFramePr>
          <p:cNvPr id="4099" name="Object 13"/>
          <p:cNvGraphicFramePr>
            <a:graphicFrameLocks noChangeAspect="1"/>
          </p:cNvGraphicFramePr>
          <p:nvPr>
            <p:ph sz="quarter" idx="2"/>
          </p:nvPr>
        </p:nvGraphicFramePr>
        <p:xfrm>
          <a:off x="2895600" y="1913621"/>
          <a:ext cx="2362200" cy="411163"/>
        </p:xfrm>
        <a:graphic>
          <a:graphicData uri="http://schemas.openxmlformats.org/presentationml/2006/ole">
            <p:oleObj spid="_x0000_s74755" name="Equation" r:id="rId5" imgW="1168200" imgH="203040" progId="Equation.3">
              <p:embed/>
            </p:oleObj>
          </a:graphicData>
        </a:graphic>
      </p:graphicFrame>
      <p:graphicFrame>
        <p:nvGraphicFramePr>
          <p:cNvPr id="4100" name="Object 15"/>
          <p:cNvGraphicFramePr>
            <a:graphicFrameLocks noChangeAspect="1"/>
          </p:cNvGraphicFramePr>
          <p:nvPr>
            <p:ph sz="quarter" idx="3"/>
          </p:nvPr>
        </p:nvGraphicFramePr>
        <p:xfrm>
          <a:off x="5791200" y="1912034"/>
          <a:ext cx="2286000" cy="415925"/>
        </p:xfrm>
        <a:graphic>
          <a:graphicData uri="http://schemas.openxmlformats.org/presentationml/2006/ole">
            <p:oleObj spid="_x0000_s74756" name="Equation" r:id="rId6" imgW="1117440" imgH="203040" progId="Equation.3">
              <p:embed/>
            </p:oleObj>
          </a:graphicData>
        </a:graphic>
      </p:graphicFrame>
      <p:sp>
        <p:nvSpPr>
          <p:cNvPr id="5128" name="Rectangle 8"/>
          <p:cNvSpPr>
            <a:spLocks noChangeArrowheads="1"/>
          </p:cNvSpPr>
          <p:nvPr/>
        </p:nvSpPr>
        <p:spPr bwMode="auto">
          <a:xfrm>
            <a:off x="217712" y="1055920"/>
            <a:ext cx="8915400" cy="5334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Global Twiddle Factors:</a:t>
            </a:r>
          </a:p>
        </p:txBody>
      </p:sp>
      <p:sp>
        <p:nvSpPr>
          <p:cNvPr id="5129" name="Rectangle 11"/>
          <p:cNvSpPr>
            <a:spLocks noChangeArrowheads="1"/>
          </p:cNvSpPr>
          <p:nvPr/>
        </p:nvSpPr>
        <p:spPr bwMode="auto">
          <a:xfrm>
            <a:off x="228600" y="2667000"/>
            <a:ext cx="8686800" cy="1317171"/>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Total of N1*N2 global twiddle factors are required</a:t>
            </a:r>
            <a:r>
              <a:rPr lang="en-US" sz="2800" b="0" dirty="0" smtClean="0">
                <a:latin typeface="Calibri" pitchFamily="34" charset="0"/>
                <a:cs typeface="Calibri" pitchFamily="34" charset="0"/>
              </a:rPr>
              <a:t>.</a:t>
            </a:r>
            <a:br>
              <a:rPr lang="en-US" sz="2800" b="0" dirty="0" smtClean="0">
                <a:latin typeface="Calibri" pitchFamily="34" charset="0"/>
                <a:cs typeface="Calibri" pitchFamily="34" charset="0"/>
              </a:rPr>
            </a:br>
            <a:endParaRPr lang="en-US" sz="1000" b="0" dirty="0">
              <a:latin typeface="Calibri" pitchFamily="34" charset="0"/>
              <a:cs typeface="Calibri" pitchFamily="34" charset="0"/>
            </a:endParaRPr>
          </a:p>
          <a:p>
            <a:pPr marL="342900" indent="-342900" eaLnBrk="1" hangingPunct="1">
              <a:spcBef>
                <a:spcPct val="20000"/>
              </a:spcBef>
              <a:buFontTx/>
              <a:buChar char="•"/>
              <a:defRPr/>
            </a:pPr>
            <a:r>
              <a:rPr lang="en-US" sz="2800" b="0" dirty="0">
                <a:latin typeface="Calibri" pitchFamily="34" charset="0"/>
                <a:cs typeface="Calibri" pitchFamily="34" charset="0"/>
              </a:rPr>
              <a:t>N1 </a:t>
            </a:r>
            <a:r>
              <a:rPr lang="en-US" sz="2800" b="0" dirty="0" smtClean="0">
                <a:latin typeface="Calibri" pitchFamily="34" charset="0"/>
                <a:cs typeface="Calibri" pitchFamily="34" charset="0"/>
              </a:rPr>
              <a:t>(N2 is N2&gt;N1) are </a:t>
            </a:r>
            <a:r>
              <a:rPr lang="en-US" sz="2800" b="0" dirty="0">
                <a:latin typeface="Calibri" pitchFamily="34" charset="0"/>
                <a:cs typeface="Calibri" pitchFamily="34" charset="0"/>
              </a:rPr>
              <a:t>actually pre-computed and saved.</a:t>
            </a:r>
          </a:p>
        </p:txBody>
      </p:sp>
      <p:sp>
        <p:nvSpPr>
          <p:cNvPr id="5130" name="Rectangle 17"/>
          <p:cNvSpPr>
            <a:spLocks noChangeArrowheads="1"/>
          </p:cNvSpPr>
          <p:nvPr/>
        </p:nvSpPr>
        <p:spPr bwMode="auto">
          <a:xfrm>
            <a:off x="304800" y="5260532"/>
            <a:ext cx="8686800" cy="6858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b="0" dirty="0">
                <a:latin typeface="Calibri" pitchFamily="34" charset="0"/>
                <a:cs typeface="Calibri" pitchFamily="34" charset="0"/>
              </a:rPr>
              <a:t>The rest are computed during run time.</a:t>
            </a:r>
          </a:p>
        </p:txBody>
      </p:sp>
      <p:graphicFrame>
        <p:nvGraphicFramePr>
          <p:cNvPr id="4101" name="Object 18"/>
          <p:cNvGraphicFramePr>
            <a:graphicFrameLocks noChangeAspect="1"/>
          </p:cNvGraphicFramePr>
          <p:nvPr/>
        </p:nvGraphicFramePr>
        <p:xfrm>
          <a:off x="1873250" y="3989632"/>
          <a:ext cx="1968500" cy="1066800"/>
        </p:xfrm>
        <a:graphic>
          <a:graphicData uri="http://schemas.openxmlformats.org/presentationml/2006/ole">
            <p:oleObj spid="_x0000_s74757" name="Equation" r:id="rId7" imgW="571320" imgH="317160" progId="Equation.3">
              <p:embed/>
            </p:oleObj>
          </a:graphicData>
        </a:graphic>
      </p:graphicFrame>
      <p:graphicFrame>
        <p:nvGraphicFramePr>
          <p:cNvPr id="4102" name="Object 19"/>
          <p:cNvGraphicFramePr>
            <a:graphicFrameLocks noChangeAspect="1"/>
          </p:cNvGraphicFramePr>
          <p:nvPr/>
        </p:nvGraphicFramePr>
        <p:xfrm>
          <a:off x="4572000" y="4294432"/>
          <a:ext cx="2362200" cy="457200"/>
        </p:xfrm>
        <a:graphic>
          <a:graphicData uri="http://schemas.openxmlformats.org/presentationml/2006/ole">
            <p:oleObj spid="_x0000_s74758" name="Equation" r:id="rId8" imgW="1168200" imgH="203040" progId="Equation.3">
              <p:embed/>
            </p:oleObj>
          </a:graphicData>
        </a:graphic>
      </p:graphicFrame>
      <p:sp>
        <p:nvSpPr>
          <p:cNvPr id="11" name="Slide Number Placeholder 10"/>
          <p:cNvSpPr>
            <a:spLocks noGrp="1"/>
          </p:cNvSpPr>
          <p:nvPr>
            <p:ph type="sldNum" sz="quarter" idx="12"/>
          </p:nvPr>
        </p:nvSpPr>
        <p:spPr/>
        <p:txBody>
          <a:bodyPr/>
          <a:lstStyle/>
          <a:p>
            <a:pPr>
              <a:defRPr/>
            </a:pPr>
            <a:fld id="{360C2C7B-56C3-456D-A602-8F272609B3FF}"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smtClean="0"/>
              <a:t>DMA Scheme</a:t>
            </a:r>
          </a:p>
        </p:txBody>
      </p:sp>
      <p:sp>
        <p:nvSpPr>
          <p:cNvPr id="15363" name="Rectangle 3"/>
          <p:cNvSpPr>
            <a:spLocks noGrp="1" noChangeArrowheads="1"/>
          </p:cNvSpPr>
          <p:nvPr>
            <p:ph idx="1"/>
          </p:nvPr>
        </p:nvSpPr>
        <p:spPr>
          <a:xfrm>
            <a:off x="228600" y="1295400"/>
            <a:ext cx="8686800" cy="5105400"/>
          </a:xfrm>
        </p:spPr>
        <p:txBody>
          <a:bodyPr/>
          <a:lstStyle/>
          <a:p>
            <a:pPr eaLnBrk="1" hangingPunct="1">
              <a:lnSpc>
                <a:spcPct val="90000"/>
              </a:lnSpc>
            </a:pPr>
            <a:r>
              <a:rPr lang="en-US" dirty="0" smtClean="0"/>
              <a:t>Each core has dedicated in/out DMA channels.</a:t>
            </a:r>
          </a:p>
          <a:p>
            <a:pPr eaLnBrk="1" hangingPunct="1">
              <a:lnSpc>
                <a:spcPct val="90000"/>
              </a:lnSpc>
            </a:pPr>
            <a:r>
              <a:rPr lang="en-US" dirty="0" smtClean="0"/>
              <a:t>Each core configures and triggers its own DMA channels for input/output.</a:t>
            </a:r>
          </a:p>
          <a:p>
            <a:pPr eaLnBrk="1" hangingPunct="1">
              <a:lnSpc>
                <a:spcPct val="90000"/>
              </a:lnSpc>
            </a:pPr>
            <a:r>
              <a:rPr lang="en-US" dirty="0" smtClean="0"/>
              <a:t>On each core, the processing is divided into blocks of 8 FFT each.</a:t>
            </a:r>
          </a:p>
          <a:p>
            <a:pPr eaLnBrk="1" hangingPunct="1">
              <a:lnSpc>
                <a:spcPct val="90000"/>
              </a:lnSpc>
            </a:pPr>
            <a:r>
              <a:rPr lang="en-US" dirty="0" smtClean="0"/>
              <a:t>For each block on every core:</a:t>
            </a:r>
          </a:p>
          <a:p>
            <a:pPr lvl="1" eaLnBrk="1" hangingPunct="1">
              <a:lnSpc>
                <a:spcPct val="90000"/>
              </a:lnSpc>
            </a:pPr>
            <a:r>
              <a:rPr lang="en-US" dirty="0" smtClean="0"/>
              <a:t>DMA transfers 8 lines of FFT input</a:t>
            </a:r>
          </a:p>
          <a:p>
            <a:pPr lvl="1" eaLnBrk="1" hangingPunct="1">
              <a:lnSpc>
                <a:spcPct val="90000"/>
              </a:lnSpc>
            </a:pPr>
            <a:r>
              <a:rPr lang="en-US" dirty="0" smtClean="0"/>
              <a:t>DSP computes FFT/transpose</a:t>
            </a:r>
          </a:p>
          <a:p>
            <a:pPr lvl="1" eaLnBrk="1" hangingPunct="1">
              <a:lnSpc>
                <a:spcPct val="90000"/>
              </a:lnSpc>
            </a:pPr>
            <a:r>
              <a:rPr lang="en-US" dirty="0" smtClean="0"/>
              <a:t>DMA transfers 8 lines of FFT output</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Matrix Transpose</a:t>
            </a:r>
          </a:p>
        </p:txBody>
      </p:sp>
      <p:sp>
        <p:nvSpPr>
          <p:cNvPr id="17411" name="Rectangle 3"/>
          <p:cNvSpPr>
            <a:spLocks noGrp="1" noChangeArrowheads="1"/>
          </p:cNvSpPr>
          <p:nvPr>
            <p:ph idx="1"/>
          </p:nvPr>
        </p:nvSpPr>
        <p:spPr/>
        <p:txBody>
          <a:bodyPr/>
          <a:lstStyle/>
          <a:p>
            <a:pPr eaLnBrk="1" hangingPunct="1"/>
            <a:r>
              <a:rPr lang="en-US" dirty="0" smtClean="0"/>
              <a:t>The transpose is required for the following matrixes from each core:</a:t>
            </a:r>
          </a:p>
          <a:p>
            <a:pPr lvl="1" eaLnBrk="1" hangingPunct="1"/>
            <a:r>
              <a:rPr lang="en-US" dirty="0" smtClean="0"/>
              <a:t>N1x8 -&gt; 8xN1</a:t>
            </a:r>
          </a:p>
          <a:p>
            <a:pPr lvl="1" eaLnBrk="1" hangingPunct="1"/>
            <a:r>
              <a:rPr lang="en-US" dirty="0" smtClean="0"/>
              <a:t>N2x8 -&gt; 8xN2</a:t>
            </a:r>
          </a:p>
          <a:p>
            <a:pPr lvl="1" eaLnBrk="1" hangingPunct="1"/>
            <a:r>
              <a:rPr lang="en-US" dirty="0" smtClean="0"/>
              <a:t>8xN2 -&gt; N2x8</a:t>
            </a:r>
          </a:p>
          <a:p>
            <a:pPr eaLnBrk="1" hangingPunct="1"/>
            <a:r>
              <a:rPr lang="en-US" dirty="0" smtClean="0"/>
              <a:t>DSP computes matrix transpose from L2 SRAM</a:t>
            </a:r>
          </a:p>
          <a:p>
            <a:pPr lvl="1" eaLnBrk="1" hangingPunct="1"/>
            <a:r>
              <a:rPr lang="en-US" dirty="0" smtClean="0"/>
              <a:t>DMA brings samples from DDR to L2 SRAM</a:t>
            </a:r>
          </a:p>
          <a:p>
            <a:pPr lvl="1" eaLnBrk="1" hangingPunct="1"/>
            <a:r>
              <a:rPr lang="en-US" dirty="0" smtClean="0"/>
              <a:t>DSP implements transpose for matrixes in L2 SRAM</a:t>
            </a:r>
          </a:p>
          <a:p>
            <a:pPr lvl="1" eaLnBrk="1" hangingPunct="1"/>
            <a:r>
              <a:rPr lang="en-US" dirty="0" smtClean="0"/>
              <a:t>32K L1 Cache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lstStyle/>
          <a:p>
            <a:pPr eaLnBrk="1" hangingPunct="1"/>
            <a:r>
              <a:rPr lang="en-US" dirty="0" smtClean="0"/>
              <a:t>Major Kernels</a:t>
            </a:r>
          </a:p>
        </p:txBody>
      </p:sp>
      <p:sp>
        <p:nvSpPr>
          <p:cNvPr id="18435" name="Rectangle 3"/>
          <p:cNvSpPr>
            <a:spLocks noGrp="1" noChangeArrowheads="1"/>
          </p:cNvSpPr>
          <p:nvPr>
            <p:ph idx="1"/>
          </p:nvPr>
        </p:nvSpPr>
        <p:spPr>
          <a:xfrm>
            <a:off x="228600" y="1295400"/>
            <a:ext cx="8686800" cy="4830763"/>
          </a:xfrm>
        </p:spPr>
        <p:txBody>
          <a:bodyPr/>
          <a:lstStyle/>
          <a:p>
            <a:pPr eaLnBrk="1" hangingPunct="1"/>
            <a:r>
              <a:rPr lang="en-US" dirty="0" smtClean="0"/>
              <a:t>FFT: single-precision, floating-point FFT from c66x DSPLIB</a:t>
            </a:r>
          </a:p>
          <a:p>
            <a:pPr eaLnBrk="1" hangingPunct="1"/>
            <a:r>
              <a:rPr lang="en-US" dirty="0" smtClean="0"/>
              <a:t>Global twiddle factor compute and multiplication: 1 cycle per complex sample</a:t>
            </a:r>
          </a:p>
          <a:p>
            <a:pPr eaLnBrk="1" hangingPunct="1"/>
            <a:r>
              <a:rPr lang="en-US" dirty="0" smtClean="0"/>
              <a:t>Transpose: 1 cycle per complex sample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Major Software Tools</a:t>
            </a:r>
          </a:p>
        </p:txBody>
      </p:sp>
      <p:sp>
        <p:nvSpPr>
          <p:cNvPr id="19459" name="Rectangle 3"/>
          <p:cNvSpPr>
            <a:spLocks noGrp="1" noChangeArrowheads="1"/>
          </p:cNvSpPr>
          <p:nvPr>
            <p:ph idx="1"/>
          </p:nvPr>
        </p:nvSpPr>
        <p:spPr/>
        <p:txBody>
          <a:bodyPr/>
          <a:lstStyle/>
          <a:p>
            <a:pPr eaLnBrk="1" hangingPunct="1"/>
            <a:r>
              <a:rPr lang="en-US" dirty="0" smtClean="0"/>
              <a:t>SYS BIOS 6</a:t>
            </a:r>
          </a:p>
          <a:p>
            <a:pPr eaLnBrk="1" hangingPunct="1"/>
            <a:r>
              <a:rPr lang="en-US" dirty="0" smtClean="0"/>
              <a:t>CSL for EDMA configuration</a:t>
            </a:r>
          </a:p>
          <a:p>
            <a:pPr eaLnBrk="1" hangingPunct="1"/>
            <a:r>
              <a:rPr lang="en-US" dirty="0" smtClean="0"/>
              <a:t>IPC for inter-processor communication </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Conclusion</a:t>
            </a:r>
          </a:p>
        </p:txBody>
      </p:sp>
      <p:sp>
        <p:nvSpPr>
          <p:cNvPr id="20483" name="Rectangle 3"/>
          <p:cNvSpPr>
            <a:spLocks noGrp="1" noChangeArrowheads="1"/>
          </p:cNvSpPr>
          <p:nvPr>
            <p:ph idx="1"/>
          </p:nvPr>
        </p:nvSpPr>
        <p:spPr/>
        <p:txBody>
          <a:bodyPr/>
          <a:lstStyle/>
          <a:p>
            <a:pPr eaLnBrk="1" hangingPunct="1"/>
            <a:r>
              <a:rPr lang="en-US" dirty="0" smtClean="0"/>
              <a:t>After the demo …</a:t>
            </a:r>
          </a:p>
          <a:p>
            <a:pPr eaLnBrk="1" hangingPunct="1">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3: ARM – DSP partition</a:t>
            </a:r>
          </a:p>
          <a:p>
            <a:r>
              <a:rPr lang="en-US" dirty="0" smtClean="0"/>
              <a:t>CAT Scan application</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259899" y="990600"/>
            <a:ext cx="4391025" cy="4405993"/>
          </a:xfrm>
        </p:spPr>
        <p:txBody>
          <a:bodyPr/>
          <a:lstStyle/>
          <a:p>
            <a:pPr eaLnBrk="1" hangingPunct="1"/>
            <a:r>
              <a:rPr lang="en-US" sz="2400" dirty="0" smtClean="0"/>
              <a:t>X-Ray source rotates around the  body while a set of detectors (1D, 2D) collects values</a:t>
            </a:r>
          </a:p>
          <a:p>
            <a:pPr eaLnBrk="1" hangingPunct="1"/>
            <a:r>
              <a:rPr lang="en-US" sz="2400" dirty="0" smtClean="0"/>
              <a:t>Requirements:</a:t>
            </a:r>
          </a:p>
          <a:p>
            <a:pPr lvl="1" eaLnBrk="1" hangingPunct="1"/>
            <a:r>
              <a:rPr lang="en-US" sz="2000" dirty="0" smtClean="0"/>
              <a:t>Minimize exposure to X-Ray</a:t>
            </a:r>
          </a:p>
          <a:p>
            <a:pPr lvl="1" eaLnBrk="1" hangingPunct="1"/>
            <a:r>
              <a:rPr lang="en-US" sz="2000" dirty="0" smtClean="0"/>
              <a:t>Obtain quality view of internal anatomy</a:t>
            </a:r>
          </a:p>
          <a:p>
            <a:pPr eaLnBrk="1" hangingPunct="1"/>
            <a:r>
              <a:rPr lang="en-US" sz="2400" dirty="0" smtClean="0"/>
              <a:t>Technician monitors in real-time the quality of the imaging</a:t>
            </a:r>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Tomography: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determine if there is internal damage. Each slice takes about a second.</a:t>
            </a:r>
          </a:p>
          <a:p>
            <a:pPr algn="l"/>
            <a:r>
              <a:rPr lang="en-US" sz="2800" dirty="0" smtClean="0">
                <a:solidFill>
                  <a:schemeClr val="tx1"/>
                </a:solidFill>
              </a:rPr>
              <a:t>At the same time, a physician sits in front of the display and has the ability to manipulate the images:</a:t>
            </a:r>
          </a:p>
          <a:p>
            <a:pPr lvl="1"/>
            <a:r>
              <a:rPr lang="en-US" sz="2400" dirty="0" smtClean="0">
                <a:solidFill>
                  <a:schemeClr val="tx1"/>
                </a:solidFill>
              </a:rPr>
              <a:t>Rotate the images</a:t>
            </a:r>
          </a:p>
          <a:p>
            <a:pPr lvl="1"/>
            <a:r>
              <a:rPr lang="en-US" sz="2400" dirty="0" smtClean="0"/>
              <a:t>Color certain values</a:t>
            </a:r>
          </a:p>
          <a:p>
            <a:pPr lvl="1"/>
            <a:r>
              <a:rPr lang="en-US" sz="2400" dirty="0" smtClean="0">
                <a:solidFill>
                  <a:schemeClr val="tx1"/>
                </a:solidFill>
              </a:rPr>
              <a:t>Edge detection</a:t>
            </a:r>
          </a:p>
          <a:p>
            <a:pPr lvl="1"/>
            <a:r>
              <a:rPr lang="en-US" dirty="0" smtClean="0"/>
              <a:t>O</a:t>
            </a:r>
            <a:r>
              <a:rPr lang="en-US" sz="2400" dirty="0" smtClean="0">
                <a:solidFill>
                  <a:schemeClr val="tx1"/>
                </a:solidFill>
              </a:rPr>
              <a:t>ther image processing algorithms</a:t>
            </a:r>
          </a:p>
          <a:p>
            <a:pPr algn="l">
              <a:buNone/>
            </a:pPr>
            <a:r>
              <a:rPr lang="en-US" sz="2800" dirty="0">
                <a:solidFill>
                  <a:schemeClr val="tx1"/>
                </a:solidFill>
              </a:rPr>
              <a:t>	</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38979" y="290945"/>
            <a:ext cx="8821737" cy="935182"/>
          </a:xfrm>
        </p:spPr>
        <p:txBody>
          <a:bodyPr/>
          <a:lstStyle/>
          <a:p>
            <a:r>
              <a:rPr lang="en-US" sz="3200" dirty="0" smtClean="0"/>
              <a:t>Multicore: The Forefront of Computing Technology </a:t>
            </a:r>
          </a:p>
        </p:txBody>
      </p:sp>
      <p:sp>
        <p:nvSpPr>
          <p:cNvPr id="34818" name="Content Placeholder 2"/>
          <p:cNvSpPr>
            <a:spLocks/>
          </p:cNvSpPr>
          <p:nvPr/>
        </p:nvSpPr>
        <p:spPr bwMode="auto">
          <a:xfrm>
            <a:off x="305409" y="1341787"/>
            <a:ext cx="8523288" cy="475746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sz="2000" i="1" dirty="0" smtClean="0"/>
              <a:t>Multicore supports Moore’s Law by adding multiple core performance to a device.</a:t>
            </a:r>
          </a:p>
          <a:p>
            <a:pPr marL="342900" indent="-342900" eaLnBrk="0" hangingPunct="0">
              <a:spcBef>
                <a:spcPct val="20000"/>
              </a:spcBef>
              <a:buFont typeface="Wingdings" pitchFamily="2" charset="2"/>
              <a:buChar char="§"/>
            </a:pPr>
            <a:r>
              <a:rPr lang="en-US" sz="2000" i="1" dirty="0" smtClean="0"/>
              <a:t>Quality criteria: </a:t>
            </a:r>
            <a:r>
              <a:rPr lang="en-US" sz="2000" b="0" i="1" dirty="0" smtClean="0"/>
              <a:t>Number of watts per cycle</a:t>
            </a:r>
          </a:p>
          <a:p>
            <a:pPr marL="342900" indent="-342900" algn="ctr" eaLnBrk="0" hangingPunct="0">
              <a:spcBef>
                <a:spcPct val="20000"/>
              </a:spcBef>
            </a:pPr>
            <a:endParaRPr lang="en-US" sz="2000" i="1" dirty="0" smtClean="0"/>
          </a:p>
          <a:p>
            <a:pPr marL="342900" indent="-342900" algn="ctr" eaLnBrk="0" hangingPunct="0">
              <a:spcBef>
                <a:spcPct val="20000"/>
              </a:spcBef>
            </a:pPr>
            <a:r>
              <a:rPr lang="en-US" sz="2000" i="1" dirty="0" smtClean="0"/>
              <a:t>“We’re not going to have faster processors. Instead, making software run faster in the future will mean using parallel programming techniques. This will be a huge shift.” </a:t>
            </a:r>
            <a:br>
              <a:rPr lang="en-US" sz="2000" i="1" dirty="0" smtClean="0"/>
            </a:br>
            <a:r>
              <a:rPr lang="en-US" sz="2000" b="0" i="1" dirty="0" smtClean="0"/>
              <a:t>-- Katherine Yelick, Lawrence Berkeley National Laboratory</a:t>
            </a:r>
            <a:br>
              <a:rPr lang="en-US" sz="2000" b="0" i="1" dirty="0" smtClean="0"/>
            </a:br>
            <a:r>
              <a:rPr lang="en-US" sz="2000" b="0" i="1" dirty="0" smtClean="0"/>
              <a:t>from </a:t>
            </a:r>
            <a:r>
              <a:rPr lang="en-US" sz="2000" b="0" i="1" dirty="0" smtClean="0">
                <a:hlinkClick r:id="rId3"/>
              </a:rPr>
              <a:t>The </a:t>
            </a:r>
            <a:r>
              <a:rPr lang="en-US" altLang="zh-CN" sz="2000" b="0" i="1" dirty="0" smtClean="0">
                <a:ea typeface="SimSun" charset="-122"/>
                <a:hlinkClick r:id="rId3"/>
              </a:rPr>
              <a:t>Economist: Parallel Bars</a:t>
            </a:r>
            <a:r>
              <a:rPr lang="en-US" altLang="zh-CN" sz="2000" b="0" i="1" dirty="0" smtClean="0">
                <a:ea typeface="SimSun" charset="-122"/>
              </a:rPr>
              <a:t/>
            </a:r>
            <a:br>
              <a:rPr lang="en-US" altLang="zh-CN" sz="2000" b="0" i="1" dirty="0" smtClean="0">
                <a:ea typeface="SimSun" charset="-122"/>
              </a:rPr>
            </a:br>
            <a:endParaRPr lang="en-US" altLang="zh-CN" sz="2400" b="0" dirty="0" smtClean="0">
              <a:ea typeface="SimSun" charset="-122"/>
            </a:endParaRPr>
          </a:p>
          <a:p>
            <a:pPr marL="342900" indent="-342900" eaLnBrk="0" hangingPunct="0">
              <a:spcBef>
                <a:spcPct val="20000"/>
              </a:spcBef>
              <a:buFontTx/>
              <a:buChar char="•"/>
            </a:pPr>
            <a:endParaRPr lang="en-US" altLang="zh-CN" sz="2000" b="0" dirty="0">
              <a:ea typeface="SimSun" charset="-122"/>
            </a:endParaRPr>
          </a:p>
          <a:p>
            <a:pPr marL="342900"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400" dirty="0">
              <a:ea typeface="SimSun" charset="-122"/>
            </a:endParaRP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Overview</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a:t>
            </a:r>
            <a:r>
              <a:rPr lang="en-US" dirty="0" smtClean="0"/>
              <a:t>x</a:t>
            </a:r>
            <a:r>
              <a:rPr lang="en-US" sz="2800" dirty="0" smtClean="0"/>
              <a:t>-rays and a set of detectors.</a:t>
            </a:r>
          </a:p>
          <a:p>
            <a:pPr eaLnBrk="1" hangingPunct="1"/>
            <a:r>
              <a:rPr lang="en-US" sz="2800" dirty="0" smtClean="0"/>
              <a:t>Each detector detects the absorption of the line integral between the source and the detector.</a:t>
            </a:r>
          </a:p>
          <a:p>
            <a:pPr eaLnBrk="1" hangingPunct="1"/>
            <a:r>
              <a:rPr lang="en-US" sz="2800" dirty="0" smtClean="0"/>
              <a:t>The source rotates around the body and the detectors collect N sets of data.</a:t>
            </a:r>
          </a:p>
          <a:p>
            <a:pPr eaLnBrk="1" hangingPunct="1"/>
            <a:r>
              <a:rPr lang="en-US" sz="2800" dirty="0" smtClean="0"/>
              <a:t>The next slide demonstrates the geometry</a:t>
            </a:r>
            <a:br>
              <a:rPr lang="en-US" sz="2800" dirty="0" smtClean="0"/>
            </a:br>
            <a:endParaRPr lang="en-US" sz="2400" dirty="0" smtClean="0"/>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Geometry</a:t>
            </a:r>
          </a:p>
        </p:txBody>
      </p:sp>
      <p:pic>
        <p:nvPicPr>
          <p:cNvPr id="2050" name="Picture 2"/>
          <p:cNvPicPr>
            <a:picLocks noChangeAspect="1" noChangeArrowheads="1"/>
          </p:cNvPicPr>
          <p:nvPr/>
        </p:nvPicPr>
        <p:blipFill>
          <a:blip r:embed="rId3" cstate="print"/>
          <a:srcRect/>
          <a:stretch>
            <a:fillRect/>
          </a:stretch>
        </p:blipFill>
        <p:spPr bwMode="auto">
          <a:xfrm>
            <a:off x="2057400" y="1162052"/>
            <a:ext cx="4726385" cy="4746994"/>
          </a:xfrm>
          <a:prstGeom prst="rect">
            <a:avLst/>
          </a:prstGeom>
          <a:noFill/>
          <a:ln w="9525">
            <a:noFill/>
            <a:miter lim="800000"/>
            <a:headEnd/>
            <a:tailEnd/>
          </a:ln>
        </p:spPr>
      </p:pic>
      <p:sp>
        <p:nvSpPr>
          <p:cNvPr id="4" name="Rectangle 3"/>
          <p:cNvSpPr/>
          <p:nvPr/>
        </p:nvSpPr>
        <p:spPr>
          <a:xfrm>
            <a:off x="1322614" y="5987826"/>
            <a:ext cx="6621236" cy="369332"/>
          </a:xfrm>
          <a:prstGeom prst="rect">
            <a:avLst/>
          </a:prstGeom>
        </p:spPr>
        <p:txBody>
          <a:bodyPr wrap="square">
            <a:spAutoFit/>
          </a:bodyPr>
          <a:lstStyle/>
          <a:p>
            <a:pPr algn="ctr"/>
            <a:r>
              <a:rPr lang="en-US" b="0" dirty="0" smtClean="0"/>
              <a:t>Source: Digital Picture Processing, Rosenfeld and </a:t>
            </a:r>
            <a:r>
              <a:rPr lang="en-US" b="0" dirty="0" err="1" smtClean="0"/>
              <a:t>Kak</a:t>
            </a:r>
            <a:endParaRPr lang="en-US" b="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Partitions</a:t>
            </a:r>
          </a:p>
        </p:txBody>
      </p:sp>
      <p:sp>
        <p:nvSpPr>
          <p:cNvPr id="7171" name="Text Placeholder 2"/>
          <p:cNvSpPr>
            <a:spLocks noGrp="1"/>
          </p:cNvSpPr>
          <p:nvPr>
            <p:ph type="body" sz="half" idx="1"/>
          </p:nvPr>
        </p:nvSpPr>
        <p:spPr>
          <a:xfrm>
            <a:off x="381000" y="1676400"/>
            <a:ext cx="8505825" cy="3657600"/>
          </a:xfrm>
        </p:spPr>
        <p:txBody>
          <a:bodyPr/>
          <a:lstStyle/>
          <a:p>
            <a:pPr eaLnBrk="1" hangingPunct="1">
              <a:buNone/>
            </a:pPr>
            <a:r>
              <a:rPr lang="en-US" sz="2800" dirty="0" smtClean="0"/>
              <a:t>CT processing has </a:t>
            </a:r>
            <a:r>
              <a:rPr lang="en-US" dirty="0" smtClean="0"/>
              <a:t>four</a:t>
            </a:r>
            <a:r>
              <a:rPr lang="en-US" sz="2800" dirty="0" smtClean="0"/>
              <a:t> parts:</a:t>
            </a:r>
          </a:p>
          <a:p>
            <a:pPr marL="914400" lvl="1" indent="-457200" eaLnBrk="1" hangingPunct="1">
              <a:buFont typeface="+mj-lt"/>
              <a:buAutoNum type="arabicPeriod"/>
            </a:pPr>
            <a:r>
              <a:rPr lang="en-US" dirty="0" smtClean="0"/>
              <a:t>Pre-processing</a:t>
            </a:r>
          </a:p>
          <a:p>
            <a:pPr marL="914400" lvl="1" indent="-457200" eaLnBrk="1" hangingPunct="1">
              <a:buFont typeface="+mj-lt"/>
              <a:buAutoNum type="arabicPeriod"/>
            </a:pPr>
            <a:r>
              <a:rPr lang="en-US" dirty="0" smtClean="0"/>
              <a:t>Back projector</a:t>
            </a:r>
          </a:p>
          <a:p>
            <a:pPr marL="914400" lvl="1" indent="-457200" eaLnBrk="1" hangingPunct="1">
              <a:buFont typeface="+mj-lt"/>
              <a:buAutoNum type="arabicPeriod"/>
            </a:pPr>
            <a:r>
              <a:rPr lang="en-US" dirty="0" smtClean="0"/>
              <a:t>Post processing</a:t>
            </a:r>
          </a:p>
          <a:p>
            <a:pPr marL="914400" lvl="1" indent="-457200" eaLnBrk="1" hangingPunct="1">
              <a:buFont typeface="+mj-lt"/>
              <a:buAutoNum type="arabicPeriod"/>
            </a:pPr>
            <a:r>
              <a:rPr lang="en-US" dirty="0" smtClean="0"/>
              <a:t>3D processing</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Performed on each individual set of data collected from all detectors in single angle</a:t>
            </a:r>
          </a:p>
          <a:p>
            <a:pPr eaLnBrk="1" hangingPunct="1"/>
            <a:r>
              <a:rPr lang="en-US" sz="2800" dirty="0" smtClean="0"/>
              <a:t>Converts from absorption values to real values</a:t>
            </a:r>
          </a:p>
          <a:p>
            <a:pPr eaLnBrk="1" hangingPunct="1"/>
            <a:r>
              <a:rPr lang="en-US" sz="2800" dirty="0" smtClean="0"/>
              <a:t>Compensates on the variance in the geometry and detectors; </a:t>
            </a:r>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 (secret sauce) </a:t>
            </a:r>
          </a:p>
        </p:txBody>
      </p:sp>
      <p:sp>
        <p:nvSpPr>
          <p:cNvPr id="4" name="Slide Number Placeholder 3"/>
          <p:cNvSpPr>
            <a:spLocks noGrp="1"/>
          </p:cNvSpPr>
          <p:nvPr>
            <p:ph type="sldNum" sz="quarter" idx="4"/>
          </p:nvPr>
        </p:nvSpPr>
        <p:spPr/>
        <p:txBody>
          <a:bodyPr/>
          <a:lstStyle/>
          <a:p>
            <a:fld id="{3144B24B-BAB1-431A-82C6-36E096187F50}"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Involves interpolation between two rays …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150530" name="Visio" r:id="rId4" imgW="6111105" imgH="5196696"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
        <p:nvSpPr>
          <p:cNvPr id="4" name="Slide Number Placeholder 3"/>
          <p:cNvSpPr>
            <a:spLocks noGrp="1"/>
          </p:cNvSpPr>
          <p:nvPr>
            <p:ph type="sldNum" sz="quarter" idx="4"/>
          </p:nvPr>
        </p:nvSpPr>
        <p:spPr/>
        <p:txBody>
          <a:bodyPr/>
          <a:lstStyle/>
          <a:p>
            <a:fld id="{3144B24B-BAB1-431A-82C6-36E096187F50}"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
        <p:nvSpPr>
          <p:cNvPr id="4" name="Slide Number Placeholder 3"/>
          <p:cNvSpPr>
            <a:spLocks noGrp="1"/>
          </p:cNvSpPr>
          <p:nvPr>
            <p:ph type="sldNum" sz="quarter" idx="4"/>
          </p:nvPr>
        </p:nvSpPr>
        <p:spPr/>
        <p:txBody>
          <a:bodyPr/>
          <a:lstStyle/>
          <a:p>
            <a:fld id="{3144B24B-BAB1-431A-82C6-36E096187F50}"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second: 800 * 360 * 2 = 562.5 K Bytes</a:t>
            </a:r>
          </a:p>
          <a:p>
            <a:pPr eaLnBrk="1" hangingPunct="1"/>
            <a:r>
              <a:rPr lang="en-US" sz="2800" dirty="0" smtClean="0"/>
              <a:t>Total input data (562.5K x 360) = ~ 198MB</a:t>
            </a:r>
          </a:p>
          <a:p>
            <a:pPr eaLnBrk="1" hangingPunct="1"/>
            <a:r>
              <a:rPr lang="en-US" sz="2800" dirty="0" smtClean="0"/>
              <a:t>Image memory holds:</a:t>
            </a:r>
          </a:p>
          <a:p>
            <a:pPr lvl="1" eaLnBrk="1" hangingPunct="1"/>
            <a:r>
              <a:rPr lang="en-US" sz="2200" dirty="0" smtClean="0"/>
              <a:t>400 slices</a:t>
            </a:r>
          </a:p>
          <a:p>
            <a:pPr lvl="1" eaLnBrk="1" hangingPunct="1"/>
            <a:r>
              <a:rPr lang="en-US" sz="2200" dirty="0" smtClean="0"/>
              <a:t>512x512 floating point each</a:t>
            </a:r>
          </a:p>
          <a:p>
            <a:pPr lvl="1" eaLnBrk="1" hangingPunct="1"/>
            <a:r>
              <a:rPr lang="en-US" sz="2200" dirty="0" smtClean="0"/>
              <a:t>512 x 512 x 4 x 400 = 400MB </a:t>
            </a:r>
          </a:p>
          <a:p>
            <a:pPr eaLnBrk="1" hangingPunct="1"/>
            <a:r>
              <a:rPr lang="en-US" sz="2800" dirty="0" smtClean="0"/>
              <a:t>Pre-process single vector</a:t>
            </a:r>
          </a:p>
          <a:p>
            <a:pPr lvl="1" eaLnBrk="1" hangingPunct="1"/>
            <a:r>
              <a:rPr lang="en-US" sz="2200" dirty="0" smtClean="0"/>
              <a:t>Input size (single vector) 800 samples by 2 bytes –less than 2KB</a:t>
            </a:r>
          </a:p>
          <a:p>
            <a:pPr lvl="1" eaLnBrk="1" hangingPunct="1"/>
            <a:r>
              <a:rPr lang="en-US" sz="2200" dirty="0" smtClean="0"/>
              <a:t>Largest intermediate size (interpolated to 2048, complex floating point) 2048*4*2 = 16KB</a:t>
            </a:r>
          </a:p>
          <a:p>
            <a:pPr lvl="1" eaLnBrk="1" hangingPunct="1"/>
            <a:r>
              <a:rPr lang="en-US" sz="2200" dirty="0" smtClean="0"/>
              <a:t>Output size (real) 2047 x 4 = 8KB</a:t>
            </a:r>
          </a:p>
          <a:p>
            <a:pPr lvl="1" eaLnBrk="1" hangingPunct="1"/>
            <a:r>
              <a:rPr lang="en-US" sz="2200" dirty="0" smtClean="0"/>
              <a:t>Filters coefficients, convolution coefficients etc –&gt; 16KB</a:t>
            </a:r>
          </a:p>
          <a:p>
            <a:pPr lvl="1"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Considerations</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
        <p:nvSpPr>
          <p:cNvPr id="4" name="Slide Number Placeholder 3"/>
          <p:cNvSpPr>
            <a:spLocks noGrp="1"/>
          </p:cNvSpPr>
          <p:nvPr>
            <p:ph type="sldNum" sz="quarter" idx="4"/>
          </p:nvPr>
        </p:nvSpPr>
        <p:spPr/>
        <p:txBody>
          <a:bodyPr/>
          <a:lstStyle/>
          <a:p>
            <a:fld id="{3144B24B-BAB1-431A-82C6-36E096187F50}"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0"/>
            <a:ext cx="8458200" cy="966355"/>
          </a:xfrm>
        </p:spPr>
        <p:txBody>
          <a:bodyPr/>
          <a:lstStyle/>
          <a:p>
            <a:r>
              <a:rPr lang="en-US" dirty="0" smtClean="0"/>
              <a:t>Marketplace Challenges </a:t>
            </a:r>
          </a:p>
        </p:txBody>
      </p:sp>
      <p:sp>
        <p:nvSpPr>
          <p:cNvPr id="23554" name="Rectangle 3"/>
          <p:cNvSpPr>
            <a:spLocks noGrp="1" noChangeArrowheads="1"/>
          </p:cNvSpPr>
          <p:nvPr>
            <p:ph type="body" idx="1"/>
          </p:nvPr>
        </p:nvSpPr>
        <p:spPr>
          <a:xfrm>
            <a:off x="333375" y="924792"/>
            <a:ext cx="8810625" cy="5455226"/>
          </a:xfrm>
        </p:spPr>
        <p:txBody>
          <a:bodyPr/>
          <a:lstStyle/>
          <a:p>
            <a:r>
              <a:rPr lang="en-US" dirty="0" smtClean="0"/>
              <a:t>Increased data rate </a:t>
            </a:r>
          </a:p>
          <a:p>
            <a:pPr lvl="1"/>
            <a:r>
              <a:rPr lang="en-US" dirty="0" smtClean="0"/>
              <a:t>For example, Ethernet; From 10Mbps to 10Gbps</a:t>
            </a:r>
          </a:p>
          <a:p>
            <a:r>
              <a:rPr lang="en-US" dirty="0" smtClean="0"/>
              <a:t>Increased algorithm complexity </a:t>
            </a:r>
          </a:p>
          <a:p>
            <a:pPr lvl="1"/>
            <a:r>
              <a:rPr lang="en-US" dirty="0" smtClean="0"/>
              <a:t>For example, biometrics (facial recognition, fingerprints, etc.)</a:t>
            </a:r>
          </a:p>
          <a:p>
            <a:r>
              <a:rPr lang="en-US" dirty="0" smtClean="0"/>
              <a:t>Increased development cost</a:t>
            </a:r>
          </a:p>
          <a:p>
            <a:pPr lvl="1"/>
            <a:r>
              <a:rPr lang="en-US" dirty="0" smtClean="0"/>
              <a:t>Hardware and software development</a:t>
            </a:r>
          </a:p>
          <a:p>
            <a:r>
              <a:rPr lang="en-US" dirty="0" smtClean="0"/>
              <a:t>Multicore SOC devices are a solution</a:t>
            </a:r>
          </a:p>
          <a:p>
            <a:pPr lvl="1"/>
            <a:r>
              <a:rPr lang="en-US" dirty="0" smtClean="0"/>
              <a:t>Fast peripherals incorporated into the device</a:t>
            </a:r>
          </a:p>
          <a:p>
            <a:pPr lvl="1"/>
            <a:r>
              <a:rPr lang="en-US" dirty="0" smtClean="0"/>
              <a:t>High-performance, fixed- and floating-point processing power</a:t>
            </a:r>
          </a:p>
          <a:p>
            <a:pPr lvl="1"/>
            <a:r>
              <a:rPr lang="en-US" dirty="0" smtClean="0"/>
              <a:t>Parallel data movement</a:t>
            </a:r>
          </a:p>
          <a:p>
            <a:pPr lvl="1"/>
            <a:r>
              <a:rPr lang="en-US" dirty="0" smtClean="0"/>
              <a:t>Off-the-shelf devices</a:t>
            </a:r>
          </a:p>
          <a:p>
            <a:pPr lvl="1"/>
            <a:r>
              <a:rPr lang="en-US" dirty="0" smtClean="0"/>
              <a:t>Elaborate set of software development tools </a:t>
            </a:r>
          </a:p>
          <a:p>
            <a:endParaRPr lang="en-US" dirty="0" smtClean="0"/>
          </a:p>
          <a:p>
            <a:pPr>
              <a:buNone/>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at the rate of one image per second.</a:t>
            </a:r>
          </a:p>
          <a:p>
            <a:pPr eaLnBrk="1" hangingPunct="1"/>
            <a:r>
              <a:rPr lang="en-US" sz="2400" dirty="0" smtClean="0"/>
              <a:t>The operator verifies that all settings and configuration are correct by viewing one image at a time and adjusting the image settings</a:t>
            </a:r>
          </a:p>
          <a:p>
            <a:pPr eaLnBrk="1" hangingPunct="1"/>
            <a:r>
              <a:rPr lang="en-US" sz="2400" dirty="0" smtClean="0"/>
              <a:t>The operator looks at images slower than one per second and needs flexibility in setting image parameters and configurations. The same is true for 3D manipulations</a:t>
            </a:r>
          </a:p>
          <a:p>
            <a:pPr eaLnBrk="1" hangingPunct="1"/>
            <a:r>
              <a:rPr lang="en-US" sz="2400" dirty="0" smtClean="0"/>
              <a:t>The operator does not have to look at all the images. The image reconstruction rate is 1 per second. The image display rate (or 3D display) is much slower.</a:t>
            </a:r>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 </a:t>
            </a:r>
          </a:p>
          <a:p>
            <a:pPr eaLnBrk="1" hangingPunct="1"/>
            <a:r>
              <a:rPr lang="en-US" sz="2400" dirty="0" smtClean="0"/>
              <a:t>Intuitively, it looks like the ARM core will do all the image processing and the 3D processing.</a:t>
            </a:r>
          </a:p>
          <a:p>
            <a:pPr eaLnBrk="1" hangingPunct="1"/>
            <a:r>
              <a:rPr lang="en-US" sz="2400" dirty="0" smtClean="0"/>
              <a:t>DSP cores are very good in filtering, FFT, convolution and the like. The back projector algorithm can be easily implemented in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151554" name="Visio" r:id="rId4" imgW="8899081" imgH="4625260" progId="">
              <p:embed/>
            </p:oleObj>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a:t>
            </a:r>
            <a:br>
              <a:rPr lang="en-US" sz="3600" dirty="0" smtClean="0"/>
            </a:br>
            <a:r>
              <a:rPr lang="en-US" sz="3600" dirty="0" smtClean="0"/>
              <a:t>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algorithm</a:t>
            </a:r>
          </a:p>
          <a:p>
            <a:pPr eaLnBrk="1" hangingPunct="1"/>
            <a:r>
              <a:rPr lang="en-US" sz="2400" dirty="0" smtClean="0"/>
              <a:t>3D processing partition depends on the algorithm.</a:t>
            </a:r>
          </a:p>
        </p:txBody>
      </p:sp>
      <p:sp>
        <p:nvSpPr>
          <p:cNvPr id="4" name="Slide Number Placeholder 3"/>
          <p:cNvSpPr>
            <a:spLocks noGrp="1"/>
          </p:cNvSpPr>
          <p:nvPr>
            <p:ph type="sldNum" sz="quarter" idx="4"/>
          </p:nvPr>
        </p:nvSpPr>
        <p:spPr/>
        <p:txBody>
          <a:bodyPr/>
          <a:lstStyle/>
          <a:p>
            <a:fld id="{3144B24B-BAB1-431A-82C6-36E096187F50}"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2242"/>
            <a:ext cx="8458200" cy="1228725"/>
          </a:xfrm>
        </p:spPr>
        <p:txBody>
          <a:bodyPr/>
          <a:lstStyle/>
          <a:p>
            <a:pPr eaLnBrk="1" hangingPunct="1"/>
            <a:r>
              <a:rPr lang="en-US" sz="3600" dirty="0" smtClean="0"/>
              <a:t>Image Processing:</a:t>
            </a:r>
            <a:br>
              <a:rPr lang="en-US" sz="3600" dirty="0" smtClean="0"/>
            </a:br>
            <a:r>
              <a:rPr lang="en-US" sz="3600" dirty="0" smtClean="0"/>
              <a:t>Each A15 Processes a Different Image</a:t>
            </a:r>
          </a:p>
        </p:txBody>
      </p:sp>
      <p:sp>
        <p:nvSpPr>
          <p:cNvPr id="7171" name="Text Placeholder 2"/>
          <p:cNvSpPr>
            <a:spLocks noGrp="1"/>
          </p:cNvSpPr>
          <p:nvPr>
            <p:ph type="body" sz="half" idx="1"/>
          </p:nvPr>
        </p:nvSpPr>
        <p:spPr>
          <a:xfrm>
            <a:off x="212272" y="1143000"/>
            <a:ext cx="3292928" cy="5176157"/>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Longer delay; Inefficient if intermediate results are needed (for 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152578" name="Visio" r:id="rId4" imgW="7368416" imgH="5951977"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a:t>
            </a:r>
            <a:br>
              <a:rPr lang="en-US" sz="3600" dirty="0" smtClean="0"/>
            </a:br>
            <a:r>
              <a:rPr lang="en-US" sz="3600" dirty="0" smtClean="0"/>
              <a:t>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153602" name="Visio" r:id="rId4" imgW="3965552" imgH="5269149" progId="">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a:t>
            </a:r>
            <a:br>
              <a:rPr lang="en-US" sz="3600" dirty="0" smtClean="0"/>
            </a:br>
            <a:r>
              <a:rPr lang="en-US" sz="3600" dirty="0" smtClean="0"/>
              <a:t>Each A15 Processes a Part of the Algorithm</a:t>
            </a:r>
          </a:p>
        </p:txBody>
      </p:sp>
      <p:sp>
        <p:nvSpPr>
          <p:cNvPr id="7171" name="Text Placeholder 2"/>
          <p:cNvSpPr>
            <a:spLocks noGrp="1"/>
          </p:cNvSpPr>
          <p:nvPr>
            <p:ph type="body" sz="half" idx="1"/>
          </p:nvPr>
        </p:nvSpPr>
        <p:spPr>
          <a:xfrm>
            <a:off x="381000" y="1371600"/>
            <a:ext cx="8000999" cy="1608364"/>
          </a:xfrm>
        </p:spPr>
        <p:txBody>
          <a:bodyPr/>
          <a:lstStyle/>
          <a:p>
            <a:pPr eaLnBrk="1" hangingPunct="1"/>
            <a:r>
              <a:rPr lang="en-US" sz="2000" dirty="0" smtClean="0"/>
              <a:t>Pipeline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Complex algorithm, difficult to balance between A15, not efficient if memory does not fit inside the cache.</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154626" name="Visio" r:id="rId4" imgW="8397082" imgH="3253632"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second case (each A15 processes quarter of the image) is the preferred model</a:t>
            </a:r>
          </a:p>
        </p:txBody>
      </p:sp>
      <p:sp>
        <p:nvSpPr>
          <p:cNvPr id="4" name="Slide Number Placeholder 3"/>
          <p:cNvSpPr>
            <a:spLocks noGrp="1"/>
          </p:cNvSpPr>
          <p:nvPr>
            <p:ph type="sldNum" sz="quarter" idx="4"/>
          </p:nvPr>
        </p:nvSpPr>
        <p:spPr/>
        <p:txBody>
          <a:bodyPr/>
          <a:lstStyle/>
          <a:p>
            <a:fld id="{3144B24B-BAB1-431A-82C6-36E096187F50}"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Partition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complete preprocessing of each vector is done by a single DSP core</a:t>
            </a:r>
          </a:p>
          <a:p>
            <a:pPr eaLnBrk="1" hangingPunct="1"/>
            <a:r>
              <a:rPr lang="en-US" sz="2400" dirty="0" smtClean="0"/>
              <a:t>There is no reason to divide preprocessing of a single vector between multiple DSPs.</a:t>
            </a:r>
          </a:p>
          <a:p>
            <a:pPr eaLnBrk="1" hangingPunct="1"/>
            <a:r>
              <a:rPr lang="en-US" sz="2400" dirty="0" smtClean="0"/>
              <a:t>Partition pre-processing and back projector options:</a:t>
            </a:r>
          </a:p>
          <a:p>
            <a:pPr lvl="1" eaLnBrk="1" hangingPunct="1"/>
            <a:r>
              <a:rPr lang="en-US" sz="2000" dirty="0" smtClean="0"/>
              <a:t>Some DSPs do pre-processing and some do back projector (Functional Partition)</a:t>
            </a:r>
          </a:p>
          <a:p>
            <a:pPr lvl="1" eaLnBrk="1" hangingPunct="1"/>
            <a:r>
              <a:rPr lang="en-US" sz="2000" dirty="0" smtClean="0"/>
              <a:t>All DSPs do both preprocessing and back projector (Data Partition)</a:t>
            </a:r>
          </a:p>
        </p:txBody>
      </p:sp>
      <p:sp>
        <p:nvSpPr>
          <p:cNvPr id="4" name="Slide Number Placeholder 3"/>
          <p:cNvSpPr>
            <a:spLocks noGrp="1"/>
          </p:cNvSpPr>
          <p:nvPr>
            <p:ph type="sldNum" sz="quarter" idx="4"/>
          </p:nvPr>
        </p:nvSpPr>
        <p:spPr/>
        <p:txBody>
          <a:bodyPr/>
          <a:lstStyle/>
          <a:p>
            <a:fld id="{3144B24B-BAB1-431A-82C6-36E096187F50}"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737754" y="228600"/>
            <a:ext cx="8083983" cy="800100"/>
          </a:xfrm>
        </p:spPr>
        <p:txBody>
          <a:bodyPr/>
          <a:lstStyle/>
          <a:p>
            <a:r>
              <a:rPr lang="en-US" dirty="0" smtClean="0"/>
              <a:t>Common Use Cases</a:t>
            </a:r>
          </a:p>
        </p:txBody>
      </p:sp>
      <p:sp>
        <p:nvSpPr>
          <p:cNvPr id="35842" name="Content Placeholder 2"/>
          <p:cNvSpPr>
            <a:spLocks/>
          </p:cNvSpPr>
          <p:nvPr/>
        </p:nvSpPr>
        <p:spPr bwMode="auto">
          <a:xfrm>
            <a:off x="316922" y="1246909"/>
            <a:ext cx="8523288" cy="4759036"/>
          </a:xfrm>
          <a:prstGeom prst="rect">
            <a:avLst/>
          </a:prstGeom>
          <a:noFill/>
          <a:ln w="9525">
            <a:noFill/>
            <a:miter lim="800000"/>
            <a:headEnd/>
            <a:tailEnd/>
          </a:ln>
        </p:spPr>
        <p:txBody>
          <a:bodyPr/>
          <a:lstStyle/>
          <a:p>
            <a:pPr marL="342900" indent="-342900" eaLnBrk="0" hangingPunct="0">
              <a:spcBef>
                <a:spcPct val="20000"/>
              </a:spcBef>
              <a:buFontTx/>
              <a:buChar char="•"/>
            </a:pPr>
            <a:r>
              <a:rPr lang="en-US" altLang="zh-CN" sz="2400" b="0" dirty="0" smtClean="0">
                <a:ea typeface="SimSun" charset="-122"/>
              </a:rPr>
              <a:t>Voice processing in network gateways: </a:t>
            </a:r>
            <a:endParaRPr lang="en-US" altLang="zh-CN" sz="2400" b="0" dirty="0">
              <a:ea typeface="SimSun" charset="-122"/>
            </a:endParaRPr>
          </a:p>
          <a:p>
            <a:pPr marL="742950" lvl="1" indent="-285750" eaLnBrk="0" hangingPunct="0">
              <a:spcBef>
                <a:spcPct val="20000"/>
              </a:spcBef>
              <a:buFontTx/>
              <a:buChar char="–"/>
            </a:pPr>
            <a:r>
              <a:rPr lang="en-US" altLang="zh-CN" sz="2400" b="0" dirty="0">
                <a:latin typeface="Calibri" pitchFamily="34" charset="0"/>
                <a:cs typeface="Calibri" pitchFamily="34" charset="0"/>
              </a:rPr>
              <a:t>Typically hundreds or thousands of channels</a:t>
            </a:r>
          </a:p>
          <a:p>
            <a:pPr marL="742950" lvl="1" indent="-285750" eaLnBrk="0" hangingPunct="0">
              <a:spcBef>
                <a:spcPct val="20000"/>
              </a:spcBef>
              <a:buFontTx/>
              <a:buChar char="–"/>
            </a:pPr>
            <a:r>
              <a:rPr lang="en-US" altLang="zh-CN" sz="2400" b="0" dirty="0">
                <a:latin typeface="Calibri" pitchFamily="34" charset="0"/>
                <a:cs typeface="Calibri" pitchFamily="34" charset="0"/>
              </a:rPr>
              <a:t>Each channel consumes about 30 MIPS </a:t>
            </a:r>
          </a:p>
          <a:p>
            <a:pPr marL="342900" indent="-342900" eaLnBrk="0" hangingPunct="0">
              <a:spcBef>
                <a:spcPct val="20000"/>
              </a:spcBef>
              <a:buFontTx/>
              <a:buChar char="•"/>
            </a:pPr>
            <a:r>
              <a:rPr lang="en-US" altLang="zh-CN" sz="2400" b="0" dirty="0">
                <a:ea typeface="SimSun" charset="-122"/>
              </a:rPr>
              <a:t>Large, complex, </a:t>
            </a:r>
            <a:r>
              <a:rPr lang="en-US" altLang="zh-CN" sz="2400" b="0" dirty="0" smtClean="0">
                <a:ea typeface="SimSun" charset="-122"/>
              </a:rPr>
              <a:t>floating-point FFT</a:t>
            </a:r>
            <a:br>
              <a:rPr lang="en-US" altLang="zh-CN" sz="2400" b="0" dirty="0" smtClean="0">
                <a:ea typeface="SimSun" charset="-122"/>
              </a:rPr>
            </a:br>
            <a:r>
              <a:rPr lang="en-US" altLang="zh-CN" sz="2400" b="0" dirty="0" smtClean="0">
                <a:ea typeface="SimSun" charset="-122"/>
              </a:rPr>
              <a:t>(Radar applications and others)</a:t>
            </a:r>
            <a:endParaRPr lang="en-US" altLang="zh-CN" sz="2400" b="0" dirty="0">
              <a:ea typeface="SimSun" charset="-122"/>
            </a:endParaRPr>
          </a:p>
          <a:p>
            <a:pPr marL="342900" indent="-342900" eaLnBrk="0" hangingPunct="0">
              <a:spcBef>
                <a:spcPct val="20000"/>
              </a:spcBef>
              <a:buFontTx/>
              <a:buChar char="•"/>
            </a:pPr>
            <a:r>
              <a:rPr lang="en-US" altLang="zh-CN" sz="2400" b="0" dirty="0">
                <a:ea typeface="SimSun" charset="-122"/>
              </a:rPr>
              <a:t>Video </a:t>
            </a:r>
            <a:r>
              <a:rPr lang="en-US" altLang="zh-CN" sz="2400" b="0" dirty="0" smtClean="0">
                <a:ea typeface="SimSun" charset="-122"/>
              </a:rPr>
              <a:t>processing</a:t>
            </a:r>
          </a:p>
          <a:p>
            <a:pPr marL="342900" indent="-342900" eaLnBrk="0" hangingPunct="0">
              <a:spcBef>
                <a:spcPct val="20000"/>
              </a:spcBef>
              <a:buFontTx/>
              <a:buChar char="•"/>
            </a:pPr>
            <a:r>
              <a:rPr lang="en-US" altLang="zh-CN" sz="2400" b="0" dirty="0" smtClean="0">
                <a:ea typeface="SimSun" charset="-122"/>
              </a:rPr>
              <a:t>Medical imaging</a:t>
            </a:r>
          </a:p>
          <a:p>
            <a:pPr marL="342900" indent="-342900" eaLnBrk="0" hangingPunct="0">
              <a:spcBef>
                <a:spcPct val="20000"/>
              </a:spcBef>
              <a:buFontTx/>
              <a:buChar char="•"/>
            </a:pPr>
            <a:r>
              <a:rPr lang="en-US" altLang="zh-CN" sz="2400" b="0" dirty="0" smtClean="0">
                <a:ea typeface="SimSun" charset="-122"/>
              </a:rPr>
              <a:t>LTE, WiMAX, and other wireless physical layers </a:t>
            </a:r>
          </a:p>
          <a:p>
            <a:pPr marL="342900" indent="-342900" eaLnBrk="0" hangingPunct="0">
              <a:spcBef>
                <a:spcPct val="20000"/>
              </a:spcBef>
              <a:buFontTx/>
              <a:buChar char="•"/>
            </a:pPr>
            <a:r>
              <a:rPr lang="en-US" altLang="zh-CN" sz="2400" b="0" dirty="0" smtClean="0">
                <a:ea typeface="SimSun" charset="-122"/>
              </a:rPr>
              <a:t>Scientific processing of large, complex matrix manipulations (e.g., oil exploration)</a:t>
            </a:r>
          </a:p>
          <a:p>
            <a:pPr marL="342900"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pPr>
            <a:endParaRPr lang="en-US" altLang="zh-CN" sz="2400" b="0" dirty="0">
              <a:ea typeface="SimSun" charset="-122"/>
            </a:endParaRP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Functional Partition</a:t>
            </a:r>
            <a:endParaRPr lang="en-US" sz="3600" dirty="0" smtClean="0"/>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Multicore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155650" name="Visio" r:id="rId4" imgW="6311248" imgH="2058523"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032783"/>
          </a:xfrm>
        </p:spPr>
        <p:txBody>
          <a:bodyPr/>
          <a:lstStyle/>
          <a:p>
            <a:pPr eaLnBrk="1" hangingPunct="1"/>
            <a:r>
              <a:rPr lang="en-US" sz="3600" dirty="0" smtClean="0"/>
              <a:t>Input Vector Functional Partition:</a:t>
            </a:r>
            <a:br>
              <a:rPr lang="en-US" sz="3600" dirty="0" smtClean="0"/>
            </a:br>
            <a:r>
              <a:rPr lang="en-US" sz="3600" dirty="0" smtClean="0"/>
              <a:t>Complete Image</a:t>
            </a:r>
          </a:p>
        </p:txBody>
      </p:sp>
      <p:sp>
        <p:nvSpPr>
          <p:cNvPr id="7171" name="Text Placeholder 2"/>
          <p:cNvSpPr>
            <a:spLocks noGrp="1"/>
          </p:cNvSpPr>
          <p:nvPr>
            <p:ph type="body" sz="half" idx="1"/>
          </p:nvPr>
        </p:nvSpPr>
        <p:spPr>
          <a:xfrm>
            <a:off x="195944" y="1148448"/>
            <a:ext cx="8776606" cy="1847840"/>
          </a:xfrm>
        </p:spPr>
        <p:txBody>
          <a:bodyPr/>
          <a:lstStyle/>
          <a:p>
            <a:pPr eaLnBrk="1" hangingPunct="1">
              <a:buNone/>
            </a:pPr>
            <a:r>
              <a:rPr lang="en-US" sz="2000" dirty="0" smtClean="0"/>
              <a:t>Each DSP sums a complete image:</a:t>
            </a:r>
          </a:p>
          <a:p>
            <a:pPr eaLnBrk="1" hangingPunct="1"/>
            <a:r>
              <a:rPr lang="en-US" sz="1800" dirty="0" smtClean="0"/>
              <a:t>Vectors are divided between DSPs.</a:t>
            </a:r>
          </a:p>
          <a:p>
            <a:pPr eaLnBrk="1" hangingPunct="1"/>
            <a:r>
              <a:rPr lang="en-US" sz="1800" dirty="0" smtClean="0"/>
              <a:t>Because of race conditions, each DSP has a local (private) image. At the end, one DSP (or ARM) combines together all the local images. Private image resides outside of the core.</a:t>
            </a:r>
          </a:p>
          <a:p>
            <a:pPr eaLnBrk="1" hangingPunct="1"/>
            <a:r>
              <a:rPr lang="en-US" sz="18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156674" name="Visio" r:id="rId4" imgW="6882546" imgH="3373773"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65440"/>
          </a:xfrm>
        </p:spPr>
        <p:txBody>
          <a:bodyPr/>
          <a:lstStyle/>
          <a:p>
            <a:pPr eaLnBrk="1" hangingPunct="1"/>
            <a:r>
              <a:rPr lang="en-US" sz="3600" dirty="0" smtClean="0"/>
              <a:t>Input Vector Functional Partition:</a:t>
            </a:r>
            <a:br>
              <a:rPr lang="en-US" sz="3600" dirty="0" smtClean="0"/>
            </a:br>
            <a:r>
              <a:rPr lang="en-US" sz="3600" dirty="0" smtClean="0"/>
              <a:t>Partial Image</a:t>
            </a:r>
          </a:p>
        </p:txBody>
      </p:sp>
      <p:sp>
        <p:nvSpPr>
          <p:cNvPr id="7171" name="Text Placeholder 2"/>
          <p:cNvSpPr>
            <a:spLocks noGrp="1"/>
          </p:cNvSpPr>
          <p:nvPr>
            <p:ph type="body" sz="half" idx="1"/>
          </p:nvPr>
        </p:nvSpPr>
        <p:spPr>
          <a:xfrm>
            <a:off x="146956" y="1295400"/>
            <a:ext cx="3731079" cy="4876800"/>
          </a:xfrm>
        </p:spPr>
        <p:txBody>
          <a:bodyPr/>
          <a:lstStyle/>
          <a:p>
            <a:pPr eaLnBrk="1" hangingPunct="1">
              <a:buNone/>
            </a:pPr>
            <a:r>
              <a:rPr lang="en-US" sz="2000" dirty="0" smtClean="0"/>
              <a:t>Each DSP sums partial image:</a:t>
            </a:r>
          </a:p>
          <a:p>
            <a:pPr eaLnBrk="1" hangingPunct="1"/>
            <a:r>
              <a:rPr lang="en-US" sz="2000" dirty="0" smtClean="0"/>
              <a:t>Vectors are broadcast to all DSPs</a:t>
            </a:r>
          </a:p>
          <a:p>
            <a:pPr eaLnBrk="1" hangingPunct="1"/>
            <a:r>
              <a:rPr lang="en-US" sz="2000" dirty="0" smtClean="0"/>
              <a:t>Depends on the number of cores; Partial image can fit inside L2</a:t>
            </a:r>
          </a:p>
          <a:p>
            <a:pPr eaLnBrk="1" hangingPunct="1"/>
            <a:r>
              <a:rPr lang="en-US" sz="2000" dirty="0" smtClean="0"/>
              <a:t>Merged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856260" y="1143619"/>
          <a:ext cx="5172075" cy="4427201"/>
        </p:xfrm>
        <a:graphic>
          <a:graphicData uri="http://schemas.openxmlformats.org/presentationml/2006/ole">
            <p:oleObj spid="_x0000_s157698" name="Visio" r:id="rId4" imgW="5468301" imgH="4679545" progId="">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Data Partition</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All DSPs do preprocessing and back projector</a:t>
            </a:r>
          </a:p>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537608" y="3325586"/>
          <a:ext cx="6100763" cy="2339975"/>
        </p:xfrm>
        <a:graphic>
          <a:graphicData uri="http://schemas.openxmlformats.org/presentationml/2006/ole">
            <p:oleObj spid="_x0000_s158722" name="Visio" r:id="rId4" imgW="6100952" imgH="2339232" progId="">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57276"/>
          </a:xfrm>
        </p:spPr>
        <p:txBody>
          <a:bodyPr/>
          <a:lstStyle/>
          <a:p>
            <a:pPr eaLnBrk="1" hangingPunct="1"/>
            <a:r>
              <a:rPr lang="en-US" sz="3600" dirty="0" smtClean="0"/>
              <a:t>Input Vector Data Partition:</a:t>
            </a:r>
            <a:br>
              <a:rPr lang="en-US" sz="3600" dirty="0" smtClean="0"/>
            </a:br>
            <a:r>
              <a:rPr lang="en-US" dirty="0" smtClean="0"/>
              <a:t>Complete Image</a:t>
            </a:r>
            <a:endParaRPr lang="en-US" sz="3600" dirty="0" smtClean="0"/>
          </a:p>
        </p:txBody>
      </p:sp>
      <p:sp>
        <p:nvSpPr>
          <p:cNvPr id="7171" name="Text Placeholder 2"/>
          <p:cNvSpPr>
            <a:spLocks noGrp="1"/>
          </p:cNvSpPr>
          <p:nvPr>
            <p:ph type="body" sz="half" idx="1"/>
          </p:nvPr>
        </p:nvSpPr>
        <p:spPr>
          <a:xfrm>
            <a:off x="381000" y="1172936"/>
            <a:ext cx="8505825" cy="1676400"/>
          </a:xfrm>
        </p:spPr>
        <p:txBody>
          <a:bodyPr/>
          <a:lstStyle/>
          <a:p>
            <a:pPr eaLnBrk="1" hangingPunct="1">
              <a:buNone/>
            </a:pPr>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combines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1039576" y="2890160"/>
          <a:ext cx="6881813" cy="3373437"/>
        </p:xfrm>
        <a:graphic>
          <a:graphicData uri="http://schemas.openxmlformats.org/presentationml/2006/ole">
            <p:oleObj spid="_x0000_s159746" name="Visio" r:id="rId4" imgW="6882546" imgH="3373773" progId="">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Data Partition:</a:t>
            </a:r>
            <a:br>
              <a:rPr lang="en-US" sz="3600" dirty="0" smtClean="0"/>
            </a:br>
            <a:r>
              <a:rPr lang="en-US" dirty="0" smtClean="0"/>
              <a:t>Partial Image</a:t>
            </a:r>
            <a:endParaRPr lang="en-US" sz="3600" dirty="0" smtClean="0"/>
          </a:p>
        </p:txBody>
      </p:sp>
      <p:sp>
        <p:nvSpPr>
          <p:cNvPr id="7171" name="Text Placeholder 2"/>
          <p:cNvSpPr>
            <a:spLocks noGrp="1"/>
          </p:cNvSpPr>
          <p:nvPr>
            <p:ph type="body" sz="half" idx="1"/>
          </p:nvPr>
        </p:nvSpPr>
        <p:spPr>
          <a:xfrm>
            <a:off x="155121" y="1401532"/>
            <a:ext cx="3657600" cy="4876800"/>
          </a:xfrm>
        </p:spPr>
        <p:txBody>
          <a:bodyPr/>
          <a:lstStyle/>
          <a:p>
            <a:pPr eaLnBrk="1" hangingPunct="1">
              <a:buNone/>
            </a:pPr>
            <a:r>
              <a:rPr lang="en-US" sz="2000" dirty="0" smtClean="0"/>
              <a:t>Each DSP sums a partial image:</a:t>
            </a:r>
          </a:p>
          <a:p>
            <a:pPr eaLnBrk="1" hangingPunct="1"/>
            <a:r>
              <a:rPr lang="en-US" sz="2000" dirty="0" smtClean="0"/>
              <a:t>Raw vectors are broadcast to all DSPs.</a:t>
            </a:r>
          </a:p>
          <a:p>
            <a:pPr eaLnBrk="1" hangingPunct="1"/>
            <a:r>
              <a:rPr lang="en-US" sz="2000" dirty="0" smtClean="0"/>
              <a:t>Depends on the number of cores; Partial image can fit inside L2 in addition to the filter coefficients. </a:t>
            </a:r>
          </a:p>
          <a:p>
            <a:pPr eaLnBrk="1" hangingPunct="1"/>
            <a:r>
              <a:rPr lang="en-US" sz="2000" dirty="0" smtClean="0"/>
              <a:t>Merged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815440" y="1380375"/>
          <a:ext cx="5172075" cy="4427201"/>
        </p:xfrm>
        <a:graphic>
          <a:graphicData uri="http://schemas.openxmlformats.org/presentationml/2006/ole">
            <p:oleObj spid="_x0000_s160770" name="Visio" r:id="rId4" imgW="5468301" imgH="4679545" progId="">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benchmarking all (or subset) of the possibilities and choose the best one for a specific problem.</a:t>
            </a:r>
          </a:p>
          <a:p>
            <a:pPr eaLnBrk="1" hangingPunct="1"/>
            <a:endParaRPr lang="en-US" sz="2400" dirty="0" smtClean="0"/>
          </a:p>
        </p:txBody>
      </p:sp>
      <p:sp>
        <p:nvSpPr>
          <p:cNvPr id="4" name="TextBox 3"/>
          <p:cNvSpPr txBox="1"/>
          <p:nvPr/>
        </p:nvSpPr>
        <p:spPr>
          <a:xfrm>
            <a:off x="2571750" y="4191000"/>
            <a:ext cx="4267200" cy="769441"/>
          </a:xfrm>
          <a:prstGeom prst="rect">
            <a:avLst/>
          </a:prstGeom>
          <a:noFill/>
        </p:spPr>
        <p:txBody>
          <a:bodyPr wrap="square" rtlCol="0">
            <a:spAutoFit/>
          </a:bodyPr>
          <a:lstStyle/>
          <a:p>
            <a:pPr algn="ctr" fontAlgn="auto">
              <a:spcBef>
                <a:spcPts val="0"/>
              </a:spcBef>
              <a:spcAft>
                <a:spcPts val="0"/>
              </a:spcAft>
            </a:pPr>
            <a:r>
              <a:rPr lang="en-US" sz="4400" dirty="0" smtClean="0">
                <a:solidFill>
                  <a:srgbClr val="FF0000"/>
                </a:solidFill>
                <a:effectLst>
                  <a:outerShdw blurRad="38100" dist="38100" dir="2700000" algn="tl">
                    <a:srgbClr val="000000">
                      <a:alpha val="43137"/>
                    </a:srgbClr>
                  </a:outerShdw>
                </a:effectLst>
                <a:latin typeface="Calibri"/>
              </a:rPr>
              <a:t>Any Questions?</a:t>
            </a:r>
            <a:endParaRPr lang="en-US" sz="4400" dirty="0">
              <a:solidFill>
                <a:srgbClr val="FF0000"/>
              </a:solidFill>
              <a:effectLst>
                <a:outerShdw blurRad="38100" dist="38100" dir="2700000" algn="tl">
                  <a:srgbClr val="000000">
                    <a:alpha val="43137"/>
                  </a:srgbClr>
                </a:outerShdw>
              </a:effectLst>
              <a:latin typeface="Calibri"/>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86</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Processing</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22885</TotalTime>
  <Words>4218</Words>
  <Application>Microsoft Office PowerPoint</Application>
  <PresentationFormat>On-screen Show (4:3)</PresentationFormat>
  <Paragraphs>677</Paragraphs>
  <Slides>86</Slides>
  <Notes>75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89" baseType="lpstr">
      <vt:lpstr>FinalPowerpoint</vt:lpstr>
      <vt:lpstr>Visio</vt:lpstr>
      <vt:lpstr>Equation</vt:lpstr>
      <vt:lpstr>Multicore Design Considerations</vt:lpstr>
      <vt:lpstr>Objectives</vt:lpstr>
      <vt:lpstr>Agenda</vt:lpstr>
      <vt:lpstr>Multicore Programming Overview</vt:lpstr>
      <vt:lpstr>Definitions</vt:lpstr>
      <vt:lpstr>Multicore: The Forefront of Computing Technology </vt:lpstr>
      <vt:lpstr>Marketplace Challenges </vt:lpstr>
      <vt:lpstr>Common Use Cases</vt:lpstr>
      <vt:lpstr>Parallel Processing</vt:lpstr>
      <vt:lpstr>Parallel Processing Models Master-Slave Model (1/2) </vt:lpstr>
      <vt:lpstr>Parallel Processing Models Master-Slave Model (2/2) </vt:lpstr>
      <vt:lpstr>Parallel Processing Models  Data Flow Model (1/2)</vt:lpstr>
      <vt:lpstr>Parallel Processing Models  Data Flow Model (2/2)</vt:lpstr>
      <vt:lpstr>Partitioning</vt:lpstr>
      <vt:lpstr>Partitioning Considerations</vt:lpstr>
      <vt:lpstr>Common Partitioning Methods</vt:lpstr>
      <vt:lpstr>Multicore SOC Design Challenges</vt:lpstr>
      <vt:lpstr>Multicore SOC Design Challenges</vt:lpstr>
      <vt:lpstr>Input and Output Data</vt:lpstr>
      <vt:lpstr>Powerful Cores</vt:lpstr>
      <vt:lpstr>Data Sharing Between Cores</vt:lpstr>
      <vt:lpstr>Minimizing Resource Contention</vt:lpstr>
      <vt:lpstr>Multicore Software</vt:lpstr>
      <vt:lpstr>Software Offerings: System</vt:lpstr>
      <vt:lpstr>Software Offering: Applications</vt:lpstr>
      <vt:lpstr>Software Support: OpenMP</vt:lpstr>
      <vt:lpstr>Multicore Partitioning Examples</vt:lpstr>
      <vt:lpstr>Partitioning Method Examples</vt:lpstr>
      <vt:lpstr>Multicore Partitioning Examples</vt:lpstr>
      <vt:lpstr>Video Compression Algorithm</vt:lpstr>
      <vt:lpstr>Dependencies and limitations</vt:lpstr>
      <vt:lpstr>Video Encoder Processing Load</vt:lpstr>
      <vt:lpstr>How Many Channels Can One C6678 Process?</vt:lpstr>
      <vt:lpstr>What are the System Input Requirements?</vt:lpstr>
      <vt:lpstr>How Many Accesses to the DDR?</vt:lpstr>
      <vt:lpstr>How Does This Access Avoid Contention?</vt:lpstr>
      <vt:lpstr>KeyStone SoC Architecture Resources </vt:lpstr>
      <vt:lpstr>Conclusion</vt:lpstr>
      <vt:lpstr>System Architecture</vt:lpstr>
      <vt:lpstr>Multicore Partitioning Examples</vt:lpstr>
      <vt:lpstr>Outline</vt:lpstr>
      <vt:lpstr>Algorithm for Very Large DFT </vt:lpstr>
      <vt:lpstr>Develop The Algorithm: Step 1</vt:lpstr>
      <vt:lpstr>Develop The Algorithm: Step 2</vt:lpstr>
      <vt:lpstr>Develop The Algorithm: Step 3</vt:lpstr>
      <vt:lpstr>Develop The Algorithm: Step 4</vt:lpstr>
      <vt:lpstr>Develop The Algorithm: Step 5</vt:lpstr>
      <vt:lpstr>Algorithm for Very Large DFT</vt:lpstr>
      <vt:lpstr>Implementing VLFFT on Multiple Cores</vt:lpstr>
      <vt:lpstr>Data Buffers</vt:lpstr>
      <vt:lpstr>Global Twiddle Factors</vt:lpstr>
      <vt:lpstr>DMA Scheme</vt:lpstr>
      <vt:lpstr>Matrix Transpose</vt:lpstr>
      <vt:lpstr>Major Kernels</vt:lpstr>
      <vt:lpstr>Major Software Tools</vt:lpstr>
      <vt:lpstr>Conclusion</vt:lpstr>
      <vt:lpstr>Multicore Partitioning Examples</vt:lpstr>
      <vt:lpstr>CT Scan Machine</vt:lpstr>
      <vt:lpstr>Computerized Tomography: Trauma case</vt:lpstr>
      <vt:lpstr>CT Algorithm Overview</vt:lpstr>
      <vt:lpstr>CT Algorithm Geometry</vt:lpstr>
      <vt:lpstr>CT Algorithm Partitions</vt:lpstr>
      <vt:lpstr>CT Pre-processing</vt:lpstr>
      <vt:lpstr>CT 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Image Processing</vt:lpstr>
      <vt:lpstr>Image Processing: Each A15 Processes a Different Image</vt:lpstr>
      <vt:lpstr>Image Processing: Each A15 Processes a Part of the Image</vt:lpstr>
      <vt:lpstr>Image Processing: Each A15 Processes a Part of the Algorithm</vt:lpstr>
      <vt:lpstr>Conclusion</vt:lpstr>
      <vt:lpstr>DSP Cores Partition</vt:lpstr>
      <vt:lpstr>Functional Partition</vt:lpstr>
      <vt:lpstr>Input Vector Functional Partition: Complete Image</vt:lpstr>
      <vt:lpstr>Input Vector Functional Partition: Partial Image</vt:lpstr>
      <vt:lpstr>Data Partition</vt:lpstr>
      <vt:lpstr>Input Vector Data Partition: Complete Image</vt:lpstr>
      <vt:lpstr>Input Vector Data Partition: Partial Image</vt:lpstr>
      <vt:lpstr>Conclusion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Tifany</dc:creator>
  <cp:lastModifiedBy>a0850458</cp:lastModifiedBy>
  <cp:revision>892</cp:revision>
  <dcterms:created xsi:type="dcterms:W3CDTF">2010-05-24T20:22:24Z</dcterms:created>
  <dcterms:modified xsi:type="dcterms:W3CDTF">2013-10-28T18:38:59Z</dcterms:modified>
</cp:coreProperties>
</file>