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tags/tag8.xml" ContentType="application/vnd.openxmlformats-officedocument.presentationml.tags+xml"/>
  <Override PartName="/ppt/slides/slide36.xml" ContentType="application/vnd.openxmlformats-officedocument.presentationml.slide+xml"/>
  <Override PartName="/ppt/slideLayouts/slideLayout46.xml" ContentType="application/vnd.openxmlformats-officedocument.presentationml.slideLayout+xml"/>
  <Override PartName="/ppt/slides/slide25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Override PartName="/ppt/tags/tag49.xml" ContentType="application/vnd.openxmlformats-officedocument.presentationml.tag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Override1.xml" ContentType="application/vnd.openxmlformats-officedocument.themeOverride+xml"/>
  <Override PartName="/ppt/tags/tag38.xml" ContentType="application/vnd.openxmlformats-officedocument.presentationml.tags+xml"/>
  <Override PartName="/ppt/tableStyles.xml" ContentType="application/vnd.openxmlformats-officedocument.presentationml.tableStyles+xml"/>
  <Override PartName="/ppt/tags/tag16.xml" ContentType="application/vnd.openxmlformats-officedocument.presentationml.tags+xml"/>
  <Override PartName="/ppt/tags/tag27.xml" ContentType="application/vnd.openxmlformats-officedocument.presentationml.tags+xml"/>
  <Override PartName="/ppt/tags/tag63.xml" ContentType="application/vnd.openxmlformats-officedocument.presentationml.tags+xml"/>
  <Override PartName="/ppt/tags/tag74.xml" ContentType="application/vnd.openxmlformats-officedocument.presentationml.tags+xml"/>
  <Override PartName="/ppt/tags/tag52.xml" ContentType="application/vnd.openxmlformats-officedocument.presentationml.tags+xml"/>
  <Override PartName="/ppt/tags/tag12.xml" ContentType="application/vnd.openxmlformats-officedocument.presentationml.tags+xml"/>
  <Override PartName="/ppt/notesSlides/notesSlide7.xml" ContentType="application/vnd.openxmlformats-officedocument.presentationml.notesSlide+xml"/>
  <Override PartName="/ppt/tags/tag23.xml" ContentType="application/vnd.openxmlformats-officedocument.presentationml.tags+xml"/>
  <Override PartName="/ppt/tags/tag41.xml" ContentType="application/vnd.openxmlformats-officedocument.presentationml.tags+xml"/>
  <Override PartName="/ppt/tags/tag70.xml" ContentType="application/vnd.openxmlformats-officedocument.presentationml.tags+xml"/>
  <Override PartName="/ppt/slideMasters/slideMaster4.xml" ContentType="application/vnd.openxmlformats-officedocument.presentationml.slideMaster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69.xml" ContentType="application/vnd.openxmlformats-officedocument.presentationml.slideLayout+xml"/>
  <Override PartName="/ppt/theme/theme6.xml" ContentType="application/vnd.openxmlformats-officedocument.theme+xml"/>
  <Override PartName="/ppt/tags/tag9.xml" ContentType="application/vnd.openxmlformats-officedocument.presentationml.tags+xml"/>
  <Override PartName="/ppt/tags/tag30.xml" ContentType="application/vnd.openxmlformats-officedocument.presentationml.tag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slideLayouts/slideLayout58.xml" ContentType="application/vnd.openxmlformats-officedocument.presentationml.slideLayout+xml"/>
  <Override PartName="/ppt/notesSlides/notesSlide3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65.xml" ContentType="application/vnd.openxmlformats-officedocument.presentationml.slideLayout+xml"/>
  <Override PartName="/ppt/tags/tag5.xml" ContentType="application/vnd.openxmlformats-officedocument.presentationml.tags+xml"/>
  <Override PartName="/ppt/tags/tag79.xml" ContentType="application/vnd.openxmlformats-officedocument.presentationml.tag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ags/tag39.xml" ContentType="application/vnd.openxmlformats-officedocument.presentationml.tags+xml"/>
  <Override PartName="/ppt/tags/tag68.xml" ContentType="application/vnd.openxmlformats-officedocument.presentationml.tags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tags/tag1.xml" ContentType="application/vnd.openxmlformats-officedocument.presentationml.tags+xml"/>
  <Override PartName="/ppt/slideLayouts/slideLayout14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61.xml" ContentType="application/vnd.openxmlformats-officedocument.presentationml.slideLayout+xml"/>
  <Override PartName="/ppt/tags/tag28.xml" ContentType="application/vnd.openxmlformats-officedocument.presentationml.tags+xml"/>
  <Override PartName="/ppt/tags/tag57.xml" ContentType="application/vnd.openxmlformats-officedocument.presentationml.tags+xml"/>
  <Override PartName="/ppt/tags/tag75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21.xml" ContentType="application/vnd.openxmlformats-officedocument.presentationml.slideLayout+xml"/>
  <Override PartName="/ppt/slideLayouts/slideLayout50.xml" ContentType="application/vnd.openxmlformats-officedocument.presentationml.slideLayout+xml"/>
  <Override PartName="/ppt/tags/tag17.xml" ContentType="application/vnd.openxmlformats-officedocument.presentationml.tags+xml"/>
  <Override PartName="/ppt/tags/tag35.xml" ContentType="application/vnd.openxmlformats-officedocument.presentationml.tags+xml"/>
  <Override PartName="/ppt/tags/tag46.xml" ContentType="application/vnd.openxmlformats-officedocument.presentationml.tags+xml"/>
  <Override PartName="/ppt/tags/tag64.xml" ContentType="application/vnd.openxmlformats-officedocument.presentationml.tags+xml"/>
  <Override PartName="/ppt/tags/tag82.xml" ContentType="application/vnd.openxmlformats-officedocument.presentationml.tags+xml"/>
  <Override PartName="/ppt/slideLayouts/slideLayout10.xml" ContentType="application/vnd.openxmlformats-officedocument.presentationml.slideLayout+xml"/>
  <Override PartName="/ppt/tags/tag24.xml" ContentType="application/vnd.openxmlformats-officedocument.presentationml.tags+xml"/>
  <Override PartName="/ppt/notesSlides/notesSlide8.xml" ContentType="application/vnd.openxmlformats-officedocument.presentationml.notesSlide+xml"/>
  <Override PartName="/ppt/tags/tag53.xml" ContentType="application/vnd.openxmlformats-officedocument.presentationml.tags+xml"/>
  <Override PartName="/ppt/tags/tag71.xml" ContentType="application/vnd.openxmlformats-officedocument.presentationml.tags+xml"/>
  <Override PartName="/ppt/tags/tag13.xml" ContentType="application/vnd.openxmlformats-officedocument.presentationml.tags+xml"/>
  <Override PartName="/ppt/tags/tag31.xml" ContentType="application/vnd.openxmlformats-officedocument.presentationml.tags+xml"/>
  <Override PartName="/ppt/tags/tag42.xml" ContentType="application/vnd.openxmlformats-officedocument.presentationml.tags+xml"/>
  <Override PartName="/ppt/tags/tag60.xml" ContentType="application/vnd.openxmlformats-officedocument.presentationml.tags+xml"/>
  <Override PartName="/ppt/slideMasters/slideMaster5.xml" ContentType="application/vnd.openxmlformats-officedocument.presentationml.slideMaster+xml"/>
  <Override PartName="/ppt/handoutMasters/handoutMaster1.xml" ContentType="application/vnd.openxmlformats-officedocument.presentationml.handoutMaster+xml"/>
  <Override PartName="/ppt/slideLayouts/slideLayout59.xml" ContentType="application/vnd.openxmlformats-officedocument.presentationml.slideLayout+xml"/>
  <Override PartName="/ppt/theme/theme7.xml" ContentType="application/vnd.openxmlformats-officedocument.theme+xml"/>
  <Override PartName="/ppt/notesSlides/notesSlide4.xml" ContentType="application/vnd.openxmlformats-officedocument.presentationml.notesSlide+xml"/>
  <Override PartName="/ppt/tags/tag20.xml" ContentType="application/vnd.openxmlformats-officedocument.presentationml.tag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66.xml" ContentType="application/vnd.openxmlformats-officedocument.presentationml.slideLayout+xml"/>
  <Override PartName="/ppt/tags/tag6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slideLayouts/slideLayout55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2.xml" ContentType="application/vnd.openxmlformats-officedocument.presentationml.slideLayout+xml"/>
  <Override PartName="/ppt/tags/tag2.xml" ContentType="application/vnd.openxmlformats-officedocument.presentationml.tags+xml"/>
  <Default Extension="wmf" ContentType="image/x-wmf"/>
  <Override PartName="/ppt/tags/tag58.xml" ContentType="application/vnd.openxmlformats-officedocument.presentationml.tags+xml"/>
  <Override PartName="/ppt/tags/tag69.xml" ContentType="application/vnd.openxmlformats-officedocument.presentationml.tags+xml"/>
  <Default Extension="rels" ContentType="application/vnd.openxmlformats-package.relationships+xml"/>
  <Override PartName="/ppt/slides/slide23.xml" ContentType="application/vnd.openxmlformats-officedocument.presentationml.slide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1.xml" ContentType="application/vnd.openxmlformats-officedocument.presentationml.slideLayout+xml"/>
  <Override PartName="/ppt/tags/tag29.xml" ContentType="application/vnd.openxmlformats-officedocument.presentationml.tags+xml"/>
  <Override PartName="/ppt/tags/tag47.xml" ContentType="application/vnd.openxmlformats-officedocument.presentationml.tags+xml"/>
  <Override PartName="/ppt/tags/tag76.xml" ContentType="application/vnd.openxmlformats-officedocument.presentationml.tags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40.xml" ContentType="application/vnd.openxmlformats-officedocument.presentationml.slideLayout+xml"/>
  <Override PartName="/ppt/tags/tag18.xml" ContentType="application/vnd.openxmlformats-officedocument.presentationml.tags+xml"/>
  <Override PartName="/ppt/tags/tag36.xml" ContentType="application/vnd.openxmlformats-officedocument.presentationml.tags+xml"/>
  <Override PartName="/ppt/tags/tag54.xml" ContentType="application/vnd.openxmlformats-officedocument.presentationml.tags+xml"/>
  <Override PartName="/ppt/tags/tag65.xml" ContentType="application/vnd.openxmlformats-officedocument.presentationml.tags+xml"/>
  <Override PartName="/ppt/tags/tag83.xml" ContentType="application/vnd.openxmlformats-officedocument.presentationml.tags+xml"/>
  <Override PartName="/ppt/tags/tag14.xml" ContentType="application/vnd.openxmlformats-officedocument.presentationml.tags+xml"/>
  <Override PartName="/ppt/tags/tag25.xml" ContentType="application/vnd.openxmlformats-officedocument.presentationml.tags+xml"/>
  <Override PartName="/ppt/tags/tag43.xml" ContentType="application/vnd.openxmlformats-officedocument.presentationml.tags+xml"/>
  <Override PartName="/ppt/tags/tag61.xml" ContentType="application/vnd.openxmlformats-officedocument.presentationml.tags+xml"/>
  <Override PartName="/ppt/tags/tag72.xml" ContentType="application/vnd.openxmlformats-officedocument.presentationml.tags+xml"/>
  <Override PartName="/ppt/notesSlides/notesSlide9.xml" ContentType="application/vnd.openxmlformats-officedocument.presentationml.notesSlide+xml"/>
  <Override PartName="/ppt/tags/tag32.xml" ContentType="application/vnd.openxmlformats-officedocument.presentationml.tags+xml"/>
  <Override PartName="/ppt/tags/tag50.xml" ContentType="application/vnd.openxmlformats-officedocument.presentationml.tags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tags/tag10.xml" ContentType="application/vnd.openxmlformats-officedocument.presentationml.tags+xml"/>
  <Override PartName="/ppt/tags/tag21.xml" ContentType="application/vnd.openxmlformats-officedocument.presentationml.tags+xml"/>
  <Override PartName="/ppt/slideMasters/slideMaster2.xml" ContentType="application/vnd.openxmlformats-officedocument.presentationml.slideMaster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3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4.xml" ContentType="application/vnd.openxmlformats-officedocument.theme+xml"/>
  <Override PartName="/ppt/slideLayouts/slideLayout67.xml" ContentType="application/vnd.openxmlformats-officedocument.presentationml.slideLayout+xml"/>
  <Override PartName="/ppt/notesSlides/notesSlide1.xml" ContentType="application/vnd.openxmlformats-officedocument.presentationml.notesSlide+xml"/>
  <Override PartName="/ppt/tags/tag7.xml" ContentType="application/vnd.openxmlformats-officedocument.presentationml.tag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Layouts/slideLayout16.xml" ContentType="application/vnd.openxmlformats-officedocument.presentationml.slideLayout+xml"/>
  <Override PartName="/ppt/slideLayouts/slideLayout34.xml" ContentType="application/vnd.openxmlformats-officedocument.presentationml.slideLayout+xml"/>
  <Default Extension="jpeg" ContentType="image/jpeg"/>
  <Override PartName="/ppt/slideLayouts/slideLayout63.xml" ContentType="application/vnd.openxmlformats-officedocument.presentationml.slideLayout+xml"/>
  <Override PartName="/ppt/tags/tag3.xml" ContentType="application/vnd.openxmlformats-officedocument.presentationml.tags+xml"/>
  <Override PartName="/ppt/tags/tag59.xml" ContentType="application/vnd.openxmlformats-officedocument.presentationml.tags+xml"/>
  <Override PartName="/ppt/tags/tag77.xml" ContentType="application/vnd.openxmlformats-officedocument.presentationml.tags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70.xml" ContentType="application/vnd.openxmlformats-officedocument.presentationml.slideLayout+xml"/>
  <Override PartName="/ppt/tags/tag19.xml" ContentType="application/vnd.openxmlformats-officedocument.presentationml.tags+xml"/>
  <Override PartName="/ppt/tags/tag37.xml" ContentType="application/vnd.openxmlformats-officedocument.presentationml.tags+xml"/>
  <Override PartName="/ppt/tags/tag48.xml" ContentType="application/vnd.openxmlformats-officedocument.presentationml.tags+xml"/>
  <Override PartName="/ppt/tags/tag66.xml" ContentType="application/vnd.openxmlformats-officedocument.presentationml.tags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30.xml" ContentType="application/vnd.openxmlformats-officedocument.presentationml.slideLayout+xml"/>
  <Override PartName="/ppt/tags/tag26.xml" ContentType="application/vnd.openxmlformats-officedocument.presentationml.tags+xml"/>
  <Override PartName="/ppt/tags/tag55.xml" ContentType="application/vnd.openxmlformats-officedocument.presentationml.tags+xml"/>
  <Override PartName="/ppt/tags/tag73.xml" ContentType="application/vnd.openxmlformats-officedocument.presentationml.tags+xml"/>
  <Override PartName="/ppt/tags/tag15.xml" ContentType="application/vnd.openxmlformats-officedocument.presentationml.tags+xml"/>
  <Override PartName="/ppt/tags/tag33.xml" ContentType="application/vnd.openxmlformats-officedocument.presentationml.tags+xml"/>
  <Override PartName="/ppt/tags/tag44.xml" ContentType="application/vnd.openxmlformats-officedocument.presentationml.tags+xml"/>
  <Override PartName="/ppt/tags/tag62.xml" ContentType="application/vnd.openxmlformats-officedocument.presentationml.tags+xml"/>
  <Override PartName="/ppt/tags/tag80.xml" ContentType="application/vnd.openxmlformats-officedocument.presentationml.tags+xml"/>
  <Override PartName="/ppt/notesSlides/notesSlide6.xml" ContentType="application/vnd.openxmlformats-officedocument.presentationml.notesSlide+xml"/>
  <Override PartName="/ppt/tags/tag22.xml" ContentType="application/vnd.openxmlformats-officedocument.presentationml.tags+xml"/>
  <Override PartName="/ppt/tags/tag40.xml" ContentType="application/vnd.openxmlformats-officedocument.presentationml.tags+xml"/>
  <Override PartName="/ppt/tags/tag51.xml" ContentType="application/vnd.openxmlformats-officedocument.presentationml.tags+xml"/>
  <Override PartName="/ppt/slides/slide8.xml" ContentType="application/vnd.openxmlformats-officedocument.presentationml.slide+xml"/>
  <Override PartName="/ppt/slideLayouts/slideLayout68.xml" ContentType="application/vnd.openxmlformats-officedocument.presentationml.slideLayout+xml"/>
  <Override PartName="/ppt/tags/tag11.xml" ContentType="application/vnd.openxmlformats-officedocument.presentationml.tags+xml"/>
  <Override PartName="/ppt/slides/slide29.xml" ContentType="application/vnd.openxmlformats-officedocument.presentationml.slide+xml"/>
  <Override PartName="/ppt/slideLayouts/slideLayout39.xml" ContentType="application/vnd.openxmlformats-officedocument.presentationml.slideLayout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64.xml" ContentType="application/vnd.openxmlformats-officedocument.presentationml.slideLayout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slideLayouts/slideLayout53.xml" ContentType="application/vnd.openxmlformats-officedocument.presentationml.slideLayout+xml"/>
  <Override PartName="/ppt/tags/tag78.xml" ContentType="application/vnd.openxmlformats-officedocument.presentationml.tags+xml"/>
  <Override PartName="/ppt/slides/slide32.xml" ContentType="application/vnd.openxmlformats-officedocument.presentationml.slide+xml"/>
  <Override PartName="/ppt/slideLayouts/slideLayout42.xml" ContentType="application/vnd.openxmlformats-officedocument.presentationml.slideLayout+xml"/>
  <Override PartName="/ppt/tags/tag56.xml" ContentType="application/vnd.openxmlformats-officedocument.presentationml.tags+xml"/>
  <Override PartName="/ppt/tags/tag67.xml" ContentType="application/vnd.openxmlformats-officedocument.presentationml.tags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ags/tag45.xml" ContentType="application/vnd.openxmlformats-officedocument.presentationml.tags+xml"/>
  <Override PartName="/ppt/tags/tag34.xml" ContentType="application/vnd.openxmlformats-officedocument.presentationml.tags+xml"/>
  <Override PartName="/ppt/tags/tag81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07" r:id="rId1"/>
    <p:sldMasterId id="2147483739" r:id="rId2"/>
    <p:sldMasterId id="2147483752" r:id="rId3"/>
    <p:sldMasterId id="2147483772" r:id="rId4"/>
    <p:sldMasterId id="2147483788" r:id="rId5"/>
  </p:sldMasterIdLst>
  <p:notesMasterIdLst>
    <p:notesMasterId r:id="rId45"/>
  </p:notesMasterIdLst>
  <p:handoutMasterIdLst>
    <p:handoutMasterId r:id="rId46"/>
  </p:handoutMasterIdLst>
  <p:sldIdLst>
    <p:sldId id="2234" r:id="rId6"/>
    <p:sldId id="734" r:id="rId7"/>
    <p:sldId id="2423" r:id="rId8"/>
    <p:sldId id="2223" r:id="rId9"/>
    <p:sldId id="2317" r:id="rId10"/>
    <p:sldId id="2318" r:id="rId11"/>
    <p:sldId id="2319" r:id="rId12"/>
    <p:sldId id="2424" r:id="rId13"/>
    <p:sldId id="2320" r:id="rId14"/>
    <p:sldId id="2425" r:id="rId15"/>
    <p:sldId id="2362" r:id="rId16"/>
    <p:sldId id="2321" r:id="rId17"/>
    <p:sldId id="2308" r:id="rId18"/>
    <p:sldId id="2426" r:id="rId19"/>
    <p:sldId id="2361" r:id="rId20"/>
    <p:sldId id="2323" r:id="rId21"/>
    <p:sldId id="2324" r:id="rId22"/>
    <p:sldId id="2427" r:id="rId23"/>
    <p:sldId id="2379" r:id="rId24"/>
    <p:sldId id="2367" r:id="rId25"/>
    <p:sldId id="2371" r:id="rId26"/>
    <p:sldId id="2375" r:id="rId27"/>
    <p:sldId id="2376" r:id="rId28"/>
    <p:sldId id="2377" r:id="rId29"/>
    <p:sldId id="2378" r:id="rId30"/>
    <p:sldId id="2428" r:id="rId31"/>
    <p:sldId id="2238" r:id="rId32"/>
    <p:sldId id="2380" r:id="rId33"/>
    <p:sldId id="2429" r:id="rId34"/>
    <p:sldId id="2382" r:id="rId35"/>
    <p:sldId id="2381" r:id="rId36"/>
    <p:sldId id="2430" r:id="rId37"/>
    <p:sldId id="2410" r:id="rId38"/>
    <p:sldId id="2420" r:id="rId39"/>
    <p:sldId id="2422" r:id="rId40"/>
    <p:sldId id="2431" r:id="rId41"/>
    <p:sldId id="2256" r:id="rId42"/>
    <p:sldId id="2290" r:id="rId43"/>
    <p:sldId id="1094" r:id="rId44"/>
  </p:sldIdLst>
  <p:sldSz cx="9144000" cy="6858000" type="screen4x3"/>
  <p:notesSz cx="7315200" cy="9601200"/>
  <p:custDataLst>
    <p:tags r:id="rId47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</p:showPr>
  <p:clrMru>
    <a:srgbClr val="C0C0C0"/>
    <a:srgbClr val="FF99CC"/>
    <a:srgbClr val="FFFF66"/>
    <a:srgbClr val="CCFF66"/>
    <a:srgbClr val="808080"/>
    <a:srgbClr val="969696"/>
    <a:srgbClr val="B2B2B2"/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86" autoAdjust="0"/>
    <p:restoredTop sz="89863" autoAdjust="0"/>
  </p:normalViewPr>
  <p:slideViewPr>
    <p:cSldViewPr>
      <p:cViewPr>
        <p:scale>
          <a:sx n="90" d="100"/>
          <a:sy n="90" d="100"/>
        </p:scale>
        <p:origin x="-2244" y="-7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tags" Target="tags/tag1.xml"/><Relationship Id="rId50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slide" Target="slides/slide3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presProps" Target="presProps.xml"/><Relationship Id="rId8" Type="http://schemas.openxmlformats.org/officeDocument/2006/relationships/slide" Target="slides/slide3.xml"/><Relationship Id="rId51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8" tIns="0" rIns="20138" bIns="0" numCol="1" anchor="t" anchorCtr="0" compatLnSpc="1">
            <a:prstTxWarp prst="textNoShape">
              <a:avLst/>
            </a:prstTxWarp>
          </a:bodyPr>
          <a:lstStyle>
            <a:lvl1pPr defTabSz="966788" eaLnBrk="0" hangingPunct="0">
              <a:lnSpc>
                <a:spcPct val="80000"/>
              </a:lnSpc>
              <a:spcBef>
                <a:spcPct val="50000"/>
              </a:spcBef>
              <a:defRPr sz="1100" b="0" i="1"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8" tIns="0" rIns="20138" bIns="0" numCol="1" anchor="t" anchorCtr="0" compatLnSpc="1">
            <a:prstTxWarp prst="textNoShape">
              <a:avLst/>
            </a:prstTxWarp>
          </a:bodyPr>
          <a:lstStyle>
            <a:lvl1pPr algn="r" defTabSz="966788" eaLnBrk="0" hangingPunct="0">
              <a:lnSpc>
                <a:spcPct val="80000"/>
              </a:lnSpc>
              <a:spcBef>
                <a:spcPct val="50000"/>
              </a:spcBef>
              <a:defRPr sz="1100" b="0" i="1"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8" tIns="0" rIns="20138" bIns="0" numCol="1" anchor="b" anchorCtr="0" compatLnSpc="1">
            <a:prstTxWarp prst="textNoShape">
              <a:avLst/>
            </a:prstTxWarp>
          </a:bodyPr>
          <a:lstStyle>
            <a:lvl1pPr defTabSz="966788" eaLnBrk="0" hangingPunct="0">
              <a:lnSpc>
                <a:spcPct val="80000"/>
              </a:lnSpc>
              <a:spcBef>
                <a:spcPct val="50000"/>
              </a:spcBef>
              <a:defRPr sz="1100" b="0" i="1"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8" tIns="0" rIns="20138" bIns="0" numCol="1" anchor="b" anchorCtr="0" compatLnSpc="1">
            <a:prstTxWarp prst="textNoShape">
              <a:avLst/>
            </a:prstTxWarp>
          </a:bodyPr>
          <a:lstStyle>
            <a:lvl1pPr algn="r" defTabSz="966788" eaLnBrk="0" hangingPunct="0">
              <a:lnSpc>
                <a:spcPct val="80000"/>
              </a:lnSpc>
              <a:spcBef>
                <a:spcPct val="50000"/>
              </a:spcBef>
              <a:defRPr sz="1100" b="0" i="1"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fld id="{77A63E9D-5D81-4488-A847-69FE9FA5E2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8" tIns="0" rIns="20138" bIns="0" numCol="1" anchor="t" anchorCtr="0" compatLnSpc="1">
            <a:prstTxWarp prst="textNoShape">
              <a:avLst/>
            </a:prstTxWarp>
          </a:bodyPr>
          <a:lstStyle>
            <a:lvl1pPr defTabSz="966788" eaLnBrk="0" hangingPunct="0">
              <a:lnSpc>
                <a:spcPct val="100000"/>
              </a:lnSpc>
              <a:spcBef>
                <a:spcPct val="0"/>
              </a:spcBef>
              <a:defRPr sz="1100" b="0" i="1"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8" tIns="0" rIns="20138" bIns="0" numCol="1" anchor="t" anchorCtr="0" compatLnSpc="1">
            <a:prstTxWarp prst="textNoShape">
              <a:avLst/>
            </a:prstTxWarp>
          </a:bodyPr>
          <a:lstStyle>
            <a:lvl1pPr algn="r" defTabSz="966788" eaLnBrk="0" hangingPunct="0">
              <a:lnSpc>
                <a:spcPct val="100000"/>
              </a:lnSpc>
              <a:spcBef>
                <a:spcPct val="0"/>
              </a:spcBef>
              <a:defRPr sz="1100" b="0" i="1"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8" tIns="0" rIns="20138" bIns="0" numCol="1" anchor="b" anchorCtr="0" compatLnSpc="1">
            <a:prstTxWarp prst="textNoShape">
              <a:avLst/>
            </a:prstTxWarp>
          </a:bodyPr>
          <a:lstStyle>
            <a:lvl1pPr defTabSz="966788" eaLnBrk="0" hangingPunct="0">
              <a:lnSpc>
                <a:spcPct val="100000"/>
              </a:lnSpc>
              <a:spcBef>
                <a:spcPct val="0"/>
              </a:spcBef>
              <a:defRPr sz="1100" b="0" i="1"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8" tIns="0" rIns="20138" bIns="0" numCol="1" anchor="b" anchorCtr="0" compatLnSpc="1">
            <a:prstTxWarp prst="textNoShape">
              <a:avLst/>
            </a:prstTxWarp>
          </a:bodyPr>
          <a:lstStyle>
            <a:lvl1pPr algn="r" defTabSz="966788" eaLnBrk="0" hangingPunct="0">
              <a:lnSpc>
                <a:spcPct val="100000"/>
              </a:lnSpc>
              <a:spcBef>
                <a:spcPct val="0"/>
              </a:spcBef>
              <a:defRPr sz="1100" b="0" i="1"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fld id="{7ECDD63F-2AFC-428B-BB59-1F672FC4E2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332" tIns="48667" rIns="97332" bIns="4866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5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6825" y="727075"/>
            <a:ext cx="4781550" cy="35861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3C2F1B-7A00-4E70-8896-FBAB1A03BE5E}" type="slidenum">
              <a:rPr lang="en-US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224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22425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564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0697F53-233E-4945-9440-56A4D37FD7EB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ECDD63F-2AFC-428B-BB59-1F672FC4E289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ECDD63F-2AFC-428B-BB59-1F672FC4E289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ECDD63F-2AFC-428B-BB59-1F672FC4E289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ECDD63F-2AFC-428B-BB59-1F672FC4E289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ECDD63F-2AFC-428B-BB59-1F672FC4E289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8B1DFA-B3AC-48C4-A020-6903E38D181E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FF64B04-1992-4103-8674-0CC1B4BCFB3D}" type="slidenum">
              <a:rPr lang="en-US" smtClean="0"/>
              <a:pPr/>
              <a:t>37</a:t>
            </a:fld>
            <a:endParaRPr lang="en-US" smtClean="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89BD6-E300-4C67-B175-76E5828D27B4}" type="datetimeFigureOut">
              <a:rPr lang="en-US" smtClean="0"/>
              <a:pPr/>
              <a:t>8/2/2012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82210-5FCA-4178-AB04-4337EADA3D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89BD6-E300-4C67-B175-76E5828D27B4}" type="datetimeFigureOut">
              <a:rPr lang="en-US" smtClean="0"/>
              <a:pPr/>
              <a:t>8/2/2012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82210-5FCA-4178-AB04-4337EADA3D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89BD6-E300-4C67-B175-76E5828D27B4}" type="datetimeFigureOut">
              <a:rPr lang="en-US" smtClean="0"/>
              <a:pPr/>
              <a:t>8/2/2012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82210-5FCA-4178-AB04-4337EADA3D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914400"/>
            <a:ext cx="3810000" cy="21669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3810000" cy="21669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89BD6-E300-4C67-B175-76E5828D27B4}" type="datetimeFigureOut">
              <a:rPr lang="en-US" smtClean="0"/>
              <a:pPr/>
              <a:t>8/2/2012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82210-5FCA-4178-AB04-4337EADA3D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0800"/>
            <a:ext cx="2286000" cy="30305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50800"/>
            <a:ext cx="6705600" cy="30305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0800"/>
            <a:ext cx="9144000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914400"/>
            <a:ext cx="7772400" cy="2166938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E1B3F75-8152-4CD3-A815-F0FCC1FD3AB5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0C3A32E-F7A1-45FB-9A36-FA94B9915E1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2BE2BDF-073A-4939-9E2E-5394649D2C48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89BD6-E300-4C67-B175-76E5828D27B4}" type="datetimeFigureOut">
              <a:rPr lang="en-US" smtClean="0"/>
              <a:pPr/>
              <a:t>8/2/2012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82210-5FCA-4178-AB04-4337EADA3D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51025" y="1493838"/>
            <a:ext cx="3484563" cy="41735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7988" y="1493838"/>
            <a:ext cx="3486150" cy="41735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CFC7C38-0DFC-4572-85D3-41B010A35315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C1928E7-7EA3-4B32-9820-FD062BB7A75B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059D990-A6FC-43CA-98B5-C01585D3748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C9E62B4-CF23-4F9F-B87B-8BEEEF5B8B87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15B143B-A5C5-4453-AA98-EAC81F8EF43D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0A93730-76B6-4EC4-8A85-841B7C6893AB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3BDA514-3845-4D4C-BA79-EC4E6BEC9290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2963" y="17463"/>
            <a:ext cx="1781175" cy="56499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49438" y="17463"/>
            <a:ext cx="5191125" cy="56499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A3269CB-FE6B-470A-BB58-F2A748A16227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9438" y="17463"/>
            <a:ext cx="7124700" cy="731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851025" y="1493838"/>
            <a:ext cx="3484563" cy="41735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7988" y="1493838"/>
            <a:ext cx="3486150" cy="41735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794500" y="5802313"/>
            <a:ext cx="2190750" cy="476250"/>
          </a:xfrm>
        </p:spPr>
        <p:txBody>
          <a:bodyPr/>
          <a:lstStyle>
            <a:lvl1pPr>
              <a:defRPr/>
            </a:lvl1pPr>
          </a:lstStyle>
          <a:p>
            <a:fld id="{72C925D3-4A6F-45DA-9682-96F7BA09F72C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9438" y="17463"/>
            <a:ext cx="7124700" cy="731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1851025" y="1493838"/>
            <a:ext cx="3484563" cy="4173537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7988" y="1493838"/>
            <a:ext cx="3486150" cy="41735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794500" y="5802313"/>
            <a:ext cx="2190750" cy="476250"/>
          </a:xfrm>
        </p:spPr>
        <p:txBody>
          <a:bodyPr/>
          <a:lstStyle>
            <a:lvl1pPr>
              <a:defRPr/>
            </a:lvl1pPr>
          </a:lstStyle>
          <a:p>
            <a:fld id="{921F9D37-EBD3-4EC5-A830-079C4951A86D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89BD6-E300-4C67-B175-76E5828D27B4}" type="datetimeFigureOut">
              <a:rPr lang="en-US" smtClean="0"/>
              <a:pPr/>
              <a:t>8/2/2012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82210-5FCA-4178-AB04-4337EADA3D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 and 2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9438" y="17463"/>
            <a:ext cx="7124700" cy="731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851025" y="1493838"/>
            <a:ext cx="3484563" cy="20097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487988" y="1493838"/>
            <a:ext cx="3486150" cy="20097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1851025" y="3656013"/>
            <a:ext cx="7123113" cy="20113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794500" y="5802313"/>
            <a:ext cx="2190750" cy="476250"/>
          </a:xfrm>
        </p:spPr>
        <p:txBody>
          <a:bodyPr/>
          <a:lstStyle>
            <a:lvl1pPr>
              <a:defRPr/>
            </a:lvl1pPr>
          </a:lstStyle>
          <a:p>
            <a:fld id="{336BD8E4-AF13-42BD-8CF3-1092CC993A26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89BD6-E300-4C67-B175-76E5828D27B4}" type="datetimeFigureOut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8/2/2012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82210-5FCA-4178-AB04-4337EADA3D81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89BD6-E300-4C67-B175-76E5828D27B4}" type="datetimeFigureOut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8/2/2012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82210-5FCA-4178-AB04-4337EADA3D81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89BD6-E300-4C67-B175-76E5828D27B4}" type="datetimeFigureOut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8/2/2012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82210-5FCA-4178-AB04-4337EADA3D81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89BD6-E300-4C67-B175-76E5828D27B4}" type="datetimeFigureOut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8/2/2012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82210-5FCA-4178-AB04-4337EADA3D81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89BD6-E300-4C67-B175-76E5828D27B4}" type="datetimeFigureOut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8/2/2012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82210-5FCA-4178-AB04-4337EADA3D81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89BD6-E300-4C67-B175-76E5828D27B4}" type="datetimeFigureOut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8/2/2012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82210-5FCA-4178-AB04-4337EADA3D81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89BD6-E300-4C67-B175-76E5828D27B4}" type="datetimeFigureOut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8/2/2012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82210-5FCA-4178-AB04-4337EADA3D81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89BD6-E300-4C67-B175-76E5828D27B4}" type="datetimeFigureOut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8/2/2012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82210-5FCA-4178-AB04-4337EADA3D81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89BD6-E300-4C67-B175-76E5828D27B4}" type="datetimeFigureOut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8/2/2012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82210-5FCA-4178-AB04-4337EADA3D81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89BD6-E300-4C67-B175-76E5828D27B4}" type="datetimeFigureOut">
              <a:rPr lang="en-US" smtClean="0"/>
              <a:pPr/>
              <a:t>8/2/2012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82210-5FCA-4178-AB04-4337EADA3D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89BD6-E300-4C67-B175-76E5828D27B4}" type="datetimeFigureOut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8/2/2012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82210-5FCA-4178-AB04-4337EADA3D81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89BD6-E300-4C67-B175-76E5828D27B4}" type="datetimeFigureOut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8/2/2012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82210-5FCA-4178-AB04-4337EADA3D81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>
  <p:cSld name="Title and 2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9438" y="17463"/>
            <a:ext cx="7124700" cy="731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851025" y="1493838"/>
            <a:ext cx="3484563" cy="20097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487988" y="1493838"/>
            <a:ext cx="3486150" cy="20097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1851025" y="3656013"/>
            <a:ext cx="7123113" cy="20113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794500" y="5802313"/>
            <a:ext cx="2190750" cy="476250"/>
          </a:xfrm>
        </p:spPr>
        <p:txBody>
          <a:bodyPr/>
          <a:lstStyle>
            <a:lvl1pPr>
              <a:defRPr/>
            </a:lvl1pPr>
          </a:lstStyle>
          <a:p>
            <a:fld id="{336BD8E4-AF13-42BD-8CF3-1092CC993A26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89BD6-E300-4C67-B175-76E5828D27B4}" type="datetimeFigureOut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8/2/2012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82210-5FCA-4178-AB04-4337EADA3D81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89BD6-E300-4C67-B175-76E5828D27B4}" type="datetimeFigureOut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8/2/2012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82210-5FCA-4178-AB04-4337EADA3D81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89BD6-E300-4C67-B175-76E5828D27B4}" type="datetimeFigureOut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8/2/2012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82210-5FCA-4178-AB04-4337EADA3D81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89BD6-E300-4C67-B175-76E5828D27B4}" type="datetimeFigureOut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8/2/2012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82210-5FCA-4178-AB04-4337EADA3D81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89BD6-E300-4C67-B175-76E5828D27B4}" type="datetimeFigureOut">
              <a:rPr lang="en-US" smtClean="0"/>
              <a:pPr/>
              <a:t>8/2/2012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82210-5FCA-4178-AB04-4337EADA3D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89BD6-E300-4C67-B175-76E5828D27B4}" type="datetimeFigureOut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8/2/2012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82210-5FCA-4178-AB04-4337EADA3D81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89BD6-E300-4C67-B175-76E5828D27B4}" type="datetimeFigureOut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8/2/2012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82210-5FCA-4178-AB04-4337EADA3D81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89BD6-E300-4C67-B175-76E5828D27B4}" type="datetimeFigureOut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8/2/2012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82210-5FCA-4178-AB04-4337EADA3D81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89BD6-E300-4C67-B175-76E5828D27B4}" type="datetimeFigureOut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8/2/2012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82210-5FCA-4178-AB04-4337EADA3D81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89BD6-E300-4C67-B175-76E5828D27B4}" type="datetimeFigureOut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8/2/2012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82210-5FCA-4178-AB04-4337EADA3D81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89BD6-E300-4C67-B175-76E5828D27B4}" type="datetimeFigureOut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8/2/2012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82210-5FCA-4178-AB04-4337EADA3D81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89BD6-E300-4C67-B175-76E5828D27B4}" type="datetimeFigureOut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8/2/2012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82210-5FCA-4178-AB04-4337EADA3D81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89BD6-E300-4C67-B175-76E5828D27B4}" type="datetimeFigureOut">
              <a:rPr lang="en-US" smtClean="0"/>
              <a:pPr/>
              <a:t>8/2/2012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82210-5FCA-4178-AB04-4337EADA3D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>
  <p:cSld name="Title and 2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9438" y="17463"/>
            <a:ext cx="7124700" cy="731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851025" y="1493838"/>
            <a:ext cx="3484563" cy="20097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487988" y="1493838"/>
            <a:ext cx="3486150" cy="20097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1851025" y="3656013"/>
            <a:ext cx="7123113" cy="20113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794500" y="5802313"/>
            <a:ext cx="2190750" cy="476250"/>
          </a:xfrm>
        </p:spPr>
        <p:txBody>
          <a:bodyPr/>
          <a:lstStyle>
            <a:lvl1pPr>
              <a:defRPr/>
            </a:lvl1pPr>
          </a:lstStyle>
          <a:p>
            <a:fld id="{336BD8E4-AF13-42BD-8CF3-1092CC993A26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89BD6-E300-4C67-B175-76E5828D27B4}" type="datetimeFigureOut">
              <a:rPr lang="en-US" smtClean="0"/>
              <a:pPr/>
              <a:t>8/2/2012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82210-5FCA-4178-AB04-4337EADA3D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89BD6-E300-4C67-B175-76E5828D27B4}" type="datetimeFigureOut">
              <a:rPr lang="en-US" smtClean="0"/>
              <a:pPr/>
              <a:t>8/2/2012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82210-5FCA-4178-AB04-4337EADA3D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9.xml"/><Relationship Id="rId18" Type="http://schemas.openxmlformats.org/officeDocument/2006/relationships/image" Target="../media/image7.png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17" Type="http://schemas.openxmlformats.org/officeDocument/2006/relationships/image" Target="../media/image6.png"/><Relationship Id="rId2" Type="http://schemas.openxmlformats.org/officeDocument/2006/relationships/slideLayout" Target="../slideLayouts/slideLayout28.xml"/><Relationship Id="rId16" Type="http://schemas.openxmlformats.org/officeDocument/2006/relationships/image" Target="../media/image5.jpeg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40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8.xml"/><Relationship Id="rId13" Type="http://schemas.openxmlformats.org/officeDocument/2006/relationships/slideLayout" Target="../slideLayouts/slideLayout5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43.xml"/><Relationship Id="rId7" Type="http://schemas.openxmlformats.org/officeDocument/2006/relationships/slideLayout" Target="../slideLayouts/slideLayout47.xml"/><Relationship Id="rId12" Type="http://schemas.openxmlformats.org/officeDocument/2006/relationships/slideLayout" Target="../slideLayouts/slideLayout5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42.xml"/><Relationship Id="rId16" Type="http://schemas.openxmlformats.org/officeDocument/2006/relationships/theme" Target="../theme/theme4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6.xml"/><Relationship Id="rId11" Type="http://schemas.openxmlformats.org/officeDocument/2006/relationships/slideLayout" Target="../slideLayouts/slideLayout51.xml"/><Relationship Id="rId5" Type="http://schemas.openxmlformats.org/officeDocument/2006/relationships/slideLayout" Target="../slideLayouts/slideLayout45.xml"/><Relationship Id="rId15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4.xml"/><Relationship Id="rId9" Type="http://schemas.openxmlformats.org/officeDocument/2006/relationships/slideLayout" Target="../slideLayouts/slideLayout49.xml"/><Relationship Id="rId14" Type="http://schemas.openxmlformats.org/officeDocument/2006/relationships/slideLayout" Target="../slideLayouts/slideLayout5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slideLayout" Target="../slideLayouts/slideLayout68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slideLayout" Target="../slideLayouts/slideLayout67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57.xml"/><Relationship Id="rId16" Type="http://schemas.openxmlformats.org/officeDocument/2006/relationships/theme" Target="../theme/theme5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5" Type="http://schemas.openxmlformats.org/officeDocument/2006/relationships/slideLayout" Target="../slideLayouts/slideLayout70.xml"/><Relationship Id="rId10" Type="http://schemas.openxmlformats.org/officeDocument/2006/relationships/slideLayout" Target="../slideLayouts/slideLayout65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Relationship Id="rId14" Type="http://schemas.openxmlformats.org/officeDocument/2006/relationships/slideLayout" Target="../slideLayouts/slideLayout6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74295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762000"/>
            <a:ext cx="8229600" cy="556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ffectLst/>
              </a:defRPr>
            </a:lvl1pPr>
          </a:lstStyle>
          <a:p>
            <a:fld id="{AEF89BD6-E300-4C67-B175-76E5828D27B4}" type="datetimeFigureOut">
              <a:rPr lang="en-US" smtClean="0"/>
              <a:pPr/>
              <a:t>8/2/2012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ffectLst/>
              </a:defRPr>
            </a:lvl1pPr>
          </a:lstStyle>
          <a:p>
            <a:fld id="{4E582210-5FCA-4178-AB04-4337EADA3D8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TI Logo Color One Line" descr="tilogo_color_oneline.png" hidden="1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47730" y="6101890"/>
            <a:ext cx="1840840" cy="237724"/>
          </a:xfrm>
          <a:prstGeom prst="rect">
            <a:avLst/>
          </a:prstGeom>
        </p:spPr>
      </p:pic>
      <p:pic>
        <p:nvPicPr>
          <p:cNvPr id="8" name="TI Logo White One Line" descr="tilogo_bw_oneline.png" hidden="1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36939" y="5288938"/>
            <a:ext cx="1822553" cy="237724"/>
          </a:xfrm>
          <a:prstGeom prst="rect">
            <a:avLst/>
          </a:prstGeom>
        </p:spPr>
      </p:pic>
      <p:pic>
        <p:nvPicPr>
          <p:cNvPr id="9" name="TI Logo White Stack" descr="tilogo_bw_twoline.png" hidden="1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21847" y="5656160"/>
            <a:ext cx="1456824" cy="353539"/>
          </a:xfrm>
          <a:prstGeom prst="rect">
            <a:avLst/>
          </a:prstGeom>
        </p:spPr>
      </p:pic>
      <p:pic>
        <p:nvPicPr>
          <p:cNvPr id="10" name="TI Logo Color Stack" descr="tilogo_color_twoline.png" hidden="1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27241" y="6399926"/>
            <a:ext cx="1438537" cy="34744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3600" b="1" kern="1200" baseline="0"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tx2"/>
        </a:buClr>
        <a:buSzPct val="75000"/>
        <a:buFont typeface="Wingdings" pitchFamily="2" charset="2"/>
        <a:buChar char=""/>
        <a:defRPr sz="3200" b="1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tx2"/>
        </a:buClr>
        <a:buSzPct val="75000"/>
        <a:buFont typeface="Wingdings" pitchFamily="2" charset="2"/>
        <a:buChar char=""/>
        <a:defRPr sz="2800" b="1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SzPct val="75000"/>
        <a:buFont typeface="Wingdings" pitchFamily="2" charset="2"/>
        <a:buChar char=""/>
        <a:defRPr sz="2400" b="1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SzPct val="75000"/>
        <a:buFont typeface="Wingdings" pitchFamily="2" charset="2"/>
        <a:buChar char=""/>
        <a:defRPr sz="2000" b="1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SzPct val="75000"/>
        <a:buFont typeface="Wingdings" pitchFamily="2" charset="2"/>
        <a:buChar char=""/>
        <a:defRPr sz="2000" b="1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0" y="50800"/>
            <a:ext cx="9144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6038" tIns="46038" rIns="46038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914400"/>
            <a:ext cx="7772400" cy="2166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1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</p:sldLayoutIdLst>
  <p:transition spd="med">
    <p:fade/>
  </p:transition>
  <p:txStyles>
    <p:titleStyle>
      <a:lvl1pPr algn="ctr" rtl="0" eaLnBrk="0" fontAlgn="base" hangingPunct="0">
        <a:lnSpc>
          <a:spcPct val="7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7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2pPr>
      <a:lvl3pPr algn="ctr" rtl="0" eaLnBrk="0" fontAlgn="base" hangingPunct="0">
        <a:lnSpc>
          <a:spcPct val="7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3pPr>
      <a:lvl4pPr algn="ctr" rtl="0" eaLnBrk="0" fontAlgn="base" hangingPunct="0">
        <a:lnSpc>
          <a:spcPct val="7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4pPr>
      <a:lvl5pPr algn="ctr" rtl="0" eaLnBrk="0" fontAlgn="base" hangingPunct="0">
        <a:lnSpc>
          <a:spcPct val="7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5pPr>
      <a:lvl6pPr marL="457200" algn="ctr" rtl="0" eaLnBrk="0" fontAlgn="base" hangingPunct="0">
        <a:lnSpc>
          <a:spcPct val="7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6pPr>
      <a:lvl7pPr marL="914400" algn="ctr" rtl="0" eaLnBrk="0" fontAlgn="base" hangingPunct="0">
        <a:lnSpc>
          <a:spcPct val="7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7pPr>
      <a:lvl8pPr marL="1371600" algn="ctr" rtl="0" eaLnBrk="0" fontAlgn="base" hangingPunct="0">
        <a:lnSpc>
          <a:spcPct val="7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8pPr>
      <a:lvl9pPr marL="1828800" algn="ctr" rtl="0" eaLnBrk="0" fontAlgn="base" hangingPunct="0">
        <a:lnSpc>
          <a:spcPct val="7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9pPr>
    </p:titleStyle>
    <p:bodyStyle>
      <a:lvl1pPr marL="552450" indent="-552450" algn="l" rtl="0" eaLnBrk="0" fontAlgn="base" hangingPunct="0">
        <a:lnSpc>
          <a:spcPct val="80000"/>
        </a:lnSpc>
        <a:spcBef>
          <a:spcPct val="4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u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971550" indent="-304800" algn="l" rtl="0" eaLnBrk="0" fontAlgn="base" hangingPunct="0">
        <a:lnSpc>
          <a:spcPct val="80000"/>
        </a:lnSpc>
        <a:spcBef>
          <a:spcPct val="4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w"/>
        <a:defRPr sz="2800" b="1">
          <a:solidFill>
            <a:schemeClr val="tx1"/>
          </a:solidFill>
          <a:latin typeface="+mn-lt"/>
        </a:defRPr>
      </a:lvl2pPr>
      <a:lvl3pPr marL="1371600" indent="-285750" algn="l" rtl="0" eaLnBrk="0" fontAlgn="base" hangingPunct="0">
        <a:lnSpc>
          <a:spcPct val="80000"/>
        </a:lnSpc>
        <a:spcBef>
          <a:spcPct val="4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w"/>
        <a:defRPr sz="2400" b="1">
          <a:solidFill>
            <a:schemeClr val="tx1"/>
          </a:solidFill>
          <a:latin typeface="+mn-lt"/>
        </a:defRPr>
      </a:lvl3pPr>
      <a:lvl4pPr marL="1771650" indent="-285750" algn="l" rtl="0" eaLnBrk="0" fontAlgn="base" hangingPunct="0">
        <a:lnSpc>
          <a:spcPct val="80000"/>
        </a:lnSpc>
        <a:spcBef>
          <a:spcPct val="4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w"/>
        <a:defRPr sz="2000" b="1">
          <a:solidFill>
            <a:schemeClr val="tx1"/>
          </a:solidFill>
          <a:latin typeface="+mn-lt"/>
        </a:defRPr>
      </a:lvl4pPr>
      <a:lvl5pPr marL="2190750" indent="-304800" algn="l" rtl="0" eaLnBrk="0" fontAlgn="base" hangingPunct="0">
        <a:lnSpc>
          <a:spcPct val="80000"/>
        </a:lnSpc>
        <a:spcBef>
          <a:spcPct val="4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w"/>
        <a:defRPr sz="2000" b="1">
          <a:solidFill>
            <a:schemeClr val="tx1"/>
          </a:solidFill>
          <a:latin typeface="+mn-lt"/>
        </a:defRPr>
      </a:lvl5pPr>
      <a:lvl6pPr marL="2647950" indent="-304800" algn="l" rtl="0" eaLnBrk="0" fontAlgn="base" hangingPunct="0">
        <a:lnSpc>
          <a:spcPct val="80000"/>
        </a:lnSpc>
        <a:spcBef>
          <a:spcPct val="4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w"/>
        <a:defRPr sz="2000" b="1">
          <a:solidFill>
            <a:schemeClr val="tx1"/>
          </a:solidFill>
          <a:latin typeface="+mn-lt"/>
        </a:defRPr>
      </a:lvl6pPr>
      <a:lvl7pPr marL="3105150" indent="-304800" algn="l" rtl="0" eaLnBrk="0" fontAlgn="base" hangingPunct="0">
        <a:lnSpc>
          <a:spcPct val="80000"/>
        </a:lnSpc>
        <a:spcBef>
          <a:spcPct val="4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w"/>
        <a:defRPr sz="2000" b="1">
          <a:solidFill>
            <a:schemeClr val="tx1"/>
          </a:solidFill>
          <a:latin typeface="+mn-lt"/>
        </a:defRPr>
      </a:lvl7pPr>
      <a:lvl8pPr marL="3562350" indent="-304800" algn="l" rtl="0" eaLnBrk="0" fontAlgn="base" hangingPunct="0">
        <a:lnSpc>
          <a:spcPct val="80000"/>
        </a:lnSpc>
        <a:spcBef>
          <a:spcPct val="4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w"/>
        <a:defRPr sz="2000" b="1">
          <a:solidFill>
            <a:schemeClr val="tx1"/>
          </a:solidFill>
          <a:latin typeface="+mn-lt"/>
        </a:defRPr>
      </a:lvl8pPr>
      <a:lvl9pPr marL="4019550" indent="-304800" algn="l" rtl="0" eaLnBrk="0" fontAlgn="base" hangingPunct="0">
        <a:lnSpc>
          <a:spcPct val="80000"/>
        </a:lnSpc>
        <a:spcBef>
          <a:spcPct val="4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w"/>
        <a:defRPr sz="20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82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851025" y="1493838"/>
            <a:ext cx="7123113" cy="41735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Priority 1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34883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49438" y="17463"/>
            <a:ext cx="7124700" cy="731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Business Priorities</a:t>
            </a:r>
          </a:p>
        </p:txBody>
      </p:sp>
      <p:sp>
        <p:nvSpPr>
          <p:cNvPr id="63488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94500" y="5802313"/>
            <a:ext cx="21907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 b="0"/>
            </a:lvl1pPr>
          </a:lstStyle>
          <a:p>
            <a:fld id="{CFEEDF4F-D247-4912-8C69-B2D95A771519}" type="slidenum">
              <a:rPr lang="en-US" smtClean="0">
                <a:solidFill>
                  <a:srgbClr val="000000"/>
                </a:solidFill>
                <a:latin typeface="Arial Narrow" pitchFamily="34" charset="0"/>
              </a:rPr>
              <a:pPr/>
              <a:t>‹#›</a:t>
            </a:fld>
            <a:endParaRPr lang="en-US" smtClean="0">
              <a:solidFill>
                <a:srgbClr val="000000"/>
              </a:solidFill>
              <a:latin typeface="Arial Narrow" pitchFamily="34" charset="0"/>
            </a:endParaRPr>
          </a:p>
        </p:txBody>
      </p:sp>
      <p:sp>
        <p:nvSpPr>
          <p:cNvPr id="634885" name="Line 5"/>
          <p:cNvSpPr>
            <a:spLocks noChangeShapeType="1"/>
          </p:cNvSpPr>
          <p:nvPr/>
        </p:nvSpPr>
        <p:spPr bwMode="auto">
          <a:xfrm>
            <a:off x="1944688" y="747713"/>
            <a:ext cx="7010400" cy="0"/>
          </a:xfrm>
          <a:prstGeom prst="line">
            <a:avLst/>
          </a:prstGeom>
          <a:noFill/>
          <a:ln w="12700">
            <a:solidFill>
              <a:srgbClr val="FF0D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endParaRPr lang="en-US" smtClean="0">
              <a:solidFill>
                <a:srgbClr val="000000"/>
              </a:solidFill>
              <a:latin typeface="Arial Narrow" pitchFamily="34" charset="0"/>
            </a:endParaRPr>
          </a:p>
        </p:txBody>
      </p:sp>
      <p:pic>
        <p:nvPicPr>
          <p:cNvPr id="634886" name="Picture 6" descr="Powerpoint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128588" y="92075"/>
            <a:ext cx="1309687" cy="1049338"/>
          </a:xfrm>
          <a:prstGeom prst="rect">
            <a:avLst/>
          </a:prstGeom>
          <a:noFill/>
        </p:spPr>
      </p:pic>
      <p:pic>
        <p:nvPicPr>
          <p:cNvPr id="634887" name="Picture 7" descr="band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0" y="6343650"/>
            <a:ext cx="9220200" cy="520700"/>
          </a:xfrm>
          <a:prstGeom prst="rect">
            <a:avLst/>
          </a:prstGeom>
          <a:noFill/>
        </p:spPr>
      </p:pic>
      <p:pic>
        <p:nvPicPr>
          <p:cNvPr id="634888" name="Picture 8" descr="band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0" y="6337300"/>
            <a:ext cx="9220200" cy="520700"/>
          </a:xfrm>
          <a:prstGeom prst="rect">
            <a:avLst/>
          </a:prstGeom>
          <a:noFill/>
        </p:spPr>
      </p:pic>
      <p:sp>
        <p:nvSpPr>
          <p:cNvPr id="634889" name="Text Box 9"/>
          <p:cNvSpPr txBox="1">
            <a:spLocks noChangeArrowheads="1"/>
          </p:cNvSpPr>
          <p:nvPr/>
        </p:nvSpPr>
        <p:spPr bwMode="auto">
          <a:xfrm>
            <a:off x="0" y="6094413"/>
            <a:ext cx="2257425" cy="2286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900" b="0" smtClean="0">
                <a:solidFill>
                  <a:srgbClr val="000000"/>
                </a:solidFill>
                <a:sym typeface="Wingdings" pitchFamily="2" charset="2"/>
              </a:rPr>
              <a:t> </a:t>
            </a:r>
            <a:r>
              <a:rPr lang="en-US" sz="900" b="0" smtClean="0">
                <a:solidFill>
                  <a:srgbClr val="0000CC"/>
                </a:solidFill>
                <a:sym typeface="Wingdings" pitchFamily="2" charset="2"/>
              </a:rPr>
              <a:t> </a:t>
            </a:r>
            <a:r>
              <a:rPr lang="en-US" sz="900" b="0" smtClean="0">
                <a:solidFill>
                  <a:srgbClr val="0000CC"/>
                </a:solidFill>
              </a:rPr>
              <a:t>  </a:t>
            </a:r>
            <a:r>
              <a:rPr lang="en-US" sz="900" b="0" smtClean="0">
                <a:solidFill>
                  <a:srgbClr val="000000"/>
                </a:solidFill>
              </a:rPr>
              <a:t>TI Information – Selective Disclosure</a:t>
            </a:r>
          </a:p>
        </p:txBody>
      </p:sp>
      <p:pic>
        <p:nvPicPr>
          <p:cNvPr id="634890" name="Picture 10" descr="band"/>
          <p:cNvPicPr>
            <a:picLocks noChangeAspect="1" noChangeArrowheads="1"/>
          </p:cNvPicPr>
          <p:nvPr userDrawn="1"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0" y="6337300"/>
            <a:ext cx="9220200" cy="5207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  <p:sldLayoutId id="2147483765" r:id="rId13"/>
    <p:sldLayoutId id="2147483766" r:id="rId14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74295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762000"/>
            <a:ext cx="8229600" cy="556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ffectLst/>
              </a:defRPr>
            </a:lvl1pPr>
          </a:lstStyle>
          <a:p>
            <a:fld id="{AEF89BD6-E300-4C67-B175-76E5828D27B4}" type="datetimeFigureOut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8/2/2012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ffectLst/>
              </a:defRPr>
            </a:lvl1pPr>
          </a:lstStyle>
          <a:p>
            <a:fld id="{4E582210-5FCA-4178-AB04-4337EADA3D81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pic>
        <p:nvPicPr>
          <p:cNvPr id="7" name="TI Logo Color One Line" descr="tilogo_color_oneline.png" hidden="1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47730" y="6101890"/>
            <a:ext cx="1840840" cy="237724"/>
          </a:xfrm>
          <a:prstGeom prst="rect">
            <a:avLst/>
          </a:prstGeom>
        </p:spPr>
      </p:pic>
      <p:pic>
        <p:nvPicPr>
          <p:cNvPr id="8" name="TI Logo White One Line" descr="tilogo_bw_oneline.png" hidden="1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36939" y="5288938"/>
            <a:ext cx="1822553" cy="237724"/>
          </a:xfrm>
          <a:prstGeom prst="rect">
            <a:avLst/>
          </a:prstGeom>
        </p:spPr>
      </p:pic>
      <p:pic>
        <p:nvPicPr>
          <p:cNvPr id="9" name="TI Logo White Stack" descr="tilogo_bw_twoline.png" hidden="1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21847" y="5656160"/>
            <a:ext cx="1456824" cy="353539"/>
          </a:xfrm>
          <a:prstGeom prst="rect">
            <a:avLst/>
          </a:prstGeom>
        </p:spPr>
      </p:pic>
      <p:pic>
        <p:nvPicPr>
          <p:cNvPr id="10" name="TI Logo Color Stack" descr="tilogo_color_twoline.png" hidden="1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7241" y="6399926"/>
            <a:ext cx="1438537" cy="34744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2" r:id="rId10"/>
    <p:sldLayoutId id="2147483783" r:id="rId11"/>
    <p:sldLayoutId id="2147483784" r:id="rId12"/>
    <p:sldLayoutId id="2147483785" r:id="rId13"/>
    <p:sldLayoutId id="2147483786" r:id="rId14"/>
    <p:sldLayoutId id="2147483787" r:id="rId15"/>
  </p:sldLayoutIdLst>
  <p:txStyles>
    <p:titleStyle>
      <a:lvl1pPr algn="ctr" defTabSz="914400" rtl="0" eaLnBrk="1" latinLnBrk="0" hangingPunct="1">
        <a:spcBef>
          <a:spcPct val="0"/>
        </a:spcBef>
        <a:buNone/>
        <a:defRPr sz="3600" b="1" kern="1200" baseline="0"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tx2"/>
        </a:buClr>
        <a:buSzPct val="75000"/>
        <a:buFont typeface="Wingdings" pitchFamily="2" charset="2"/>
        <a:buChar char=""/>
        <a:defRPr sz="3200" b="1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tx2"/>
        </a:buClr>
        <a:buSzPct val="75000"/>
        <a:buFont typeface="Wingdings" pitchFamily="2" charset="2"/>
        <a:buChar char=""/>
        <a:defRPr sz="2800" b="1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SzPct val="75000"/>
        <a:buFont typeface="Wingdings" pitchFamily="2" charset="2"/>
        <a:buChar char=""/>
        <a:defRPr sz="2400" b="1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SzPct val="75000"/>
        <a:buFont typeface="Wingdings" pitchFamily="2" charset="2"/>
        <a:buChar char=""/>
        <a:defRPr sz="2000" b="1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SzPct val="75000"/>
        <a:buFont typeface="Wingdings" pitchFamily="2" charset="2"/>
        <a:buChar char=""/>
        <a:defRPr sz="2000" b="1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74295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762000"/>
            <a:ext cx="8229600" cy="556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ffectLst/>
              </a:defRPr>
            </a:lvl1pPr>
          </a:lstStyle>
          <a:p>
            <a:fld id="{AEF89BD6-E300-4C67-B175-76E5828D27B4}" type="datetimeFigureOut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8/2/2012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ffectLst/>
              </a:defRPr>
            </a:lvl1pPr>
          </a:lstStyle>
          <a:p>
            <a:fld id="{4E582210-5FCA-4178-AB04-4337EADA3D81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pic>
        <p:nvPicPr>
          <p:cNvPr id="7" name="TI Logo Color One Line" descr="tilogo_color_oneline.png" hidden="1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47730" y="6101890"/>
            <a:ext cx="1840840" cy="237724"/>
          </a:xfrm>
          <a:prstGeom prst="rect">
            <a:avLst/>
          </a:prstGeom>
        </p:spPr>
      </p:pic>
      <p:pic>
        <p:nvPicPr>
          <p:cNvPr id="8" name="TI Logo White One Line" descr="tilogo_bw_oneline.png" hidden="1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36939" y="5288938"/>
            <a:ext cx="1822553" cy="237724"/>
          </a:xfrm>
          <a:prstGeom prst="rect">
            <a:avLst/>
          </a:prstGeom>
        </p:spPr>
      </p:pic>
      <p:pic>
        <p:nvPicPr>
          <p:cNvPr id="9" name="TI Logo White Stack" descr="tilogo_bw_twoline.png" hidden="1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21847" y="5656160"/>
            <a:ext cx="1456824" cy="353539"/>
          </a:xfrm>
          <a:prstGeom prst="rect">
            <a:avLst/>
          </a:prstGeom>
        </p:spPr>
      </p:pic>
      <p:pic>
        <p:nvPicPr>
          <p:cNvPr id="10" name="TI Logo Color Stack" descr="tilogo_color_twoline.png" hidden="1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7241" y="6399926"/>
            <a:ext cx="1438537" cy="34744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89" r:id="rId1"/>
    <p:sldLayoutId id="2147483790" r:id="rId2"/>
    <p:sldLayoutId id="2147483791" r:id="rId3"/>
    <p:sldLayoutId id="2147483792" r:id="rId4"/>
    <p:sldLayoutId id="2147483793" r:id="rId5"/>
    <p:sldLayoutId id="2147483794" r:id="rId6"/>
    <p:sldLayoutId id="2147483795" r:id="rId7"/>
    <p:sldLayoutId id="2147483796" r:id="rId8"/>
    <p:sldLayoutId id="2147483797" r:id="rId9"/>
    <p:sldLayoutId id="2147483798" r:id="rId10"/>
    <p:sldLayoutId id="2147483799" r:id="rId11"/>
    <p:sldLayoutId id="2147483800" r:id="rId12"/>
    <p:sldLayoutId id="2147483801" r:id="rId13"/>
    <p:sldLayoutId id="2147483802" r:id="rId14"/>
    <p:sldLayoutId id="2147483803" r:id="rId15"/>
  </p:sldLayoutIdLst>
  <p:txStyles>
    <p:titleStyle>
      <a:lvl1pPr algn="ctr" defTabSz="914400" rtl="0" eaLnBrk="1" latinLnBrk="0" hangingPunct="1">
        <a:spcBef>
          <a:spcPct val="0"/>
        </a:spcBef>
        <a:buNone/>
        <a:defRPr sz="3600" b="1" kern="1200" baseline="0"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tx2"/>
        </a:buClr>
        <a:buSzPct val="75000"/>
        <a:buFont typeface="Wingdings" pitchFamily="2" charset="2"/>
        <a:buChar char=""/>
        <a:defRPr sz="3200" b="1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tx2"/>
        </a:buClr>
        <a:buSzPct val="75000"/>
        <a:buFont typeface="Wingdings" pitchFamily="2" charset="2"/>
        <a:buChar char=""/>
        <a:defRPr sz="2800" b="1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SzPct val="75000"/>
        <a:buFont typeface="Wingdings" pitchFamily="2" charset="2"/>
        <a:buChar char=""/>
        <a:defRPr sz="2400" b="1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SzPct val="75000"/>
        <a:buFont typeface="Wingdings" pitchFamily="2" charset="2"/>
        <a:buChar char=""/>
        <a:defRPr sz="2000" b="1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SzPct val="75000"/>
        <a:buFont typeface="Wingdings" pitchFamily="2" charset="2"/>
        <a:buChar char=""/>
        <a:defRPr sz="2000" b="1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tags" Target="../tags/tag2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8.jpe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27.xml"/><Relationship Id="rId13" Type="http://schemas.openxmlformats.org/officeDocument/2006/relationships/image" Target="../media/image4.png"/><Relationship Id="rId18" Type="http://schemas.openxmlformats.org/officeDocument/2006/relationships/slide" Target="slide18.xml"/><Relationship Id="rId3" Type="http://schemas.openxmlformats.org/officeDocument/2006/relationships/tags" Target="../tags/tag22.xml"/><Relationship Id="rId21" Type="http://schemas.openxmlformats.org/officeDocument/2006/relationships/slide" Target="slide32.xml"/><Relationship Id="rId7" Type="http://schemas.openxmlformats.org/officeDocument/2006/relationships/tags" Target="../tags/tag26.xml"/><Relationship Id="rId12" Type="http://schemas.openxmlformats.org/officeDocument/2006/relationships/image" Target="../media/image10.png"/><Relationship Id="rId17" Type="http://schemas.openxmlformats.org/officeDocument/2006/relationships/slide" Target="slide14.xml"/><Relationship Id="rId2" Type="http://schemas.openxmlformats.org/officeDocument/2006/relationships/tags" Target="../tags/tag21.xml"/><Relationship Id="rId16" Type="http://schemas.openxmlformats.org/officeDocument/2006/relationships/slide" Target="slide10.xml"/><Relationship Id="rId20" Type="http://schemas.openxmlformats.org/officeDocument/2006/relationships/slide" Target="slide29.xml"/><Relationship Id="rId1" Type="http://schemas.openxmlformats.org/officeDocument/2006/relationships/tags" Target="../tags/tag20.xml"/><Relationship Id="rId6" Type="http://schemas.openxmlformats.org/officeDocument/2006/relationships/tags" Target="../tags/tag25.xml"/><Relationship Id="rId11" Type="http://schemas.openxmlformats.org/officeDocument/2006/relationships/slideLayout" Target="../slideLayouts/slideLayout6.xml"/><Relationship Id="rId5" Type="http://schemas.openxmlformats.org/officeDocument/2006/relationships/tags" Target="../tags/tag24.xml"/><Relationship Id="rId15" Type="http://schemas.openxmlformats.org/officeDocument/2006/relationships/slide" Target="slide8.xml"/><Relationship Id="rId10" Type="http://schemas.openxmlformats.org/officeDocument/2006/relationships/tags" Target="../tags/tag29.xml"/><Relationship Id="rId19" Type="http://schemas.openxmlformats.org/officeDocument/2006/relationships/slide" Target="slide26.xml"/><Relationship Id="rId4" Type="http://schemas.openxmlformats.org/officeDocument/2006/relationships/tags" Target="../tags/tag23.xml"/><Relationship Id="rId9" Type="http://schemas.openxmlformats.org/officeDocument/2006/relationships/tags" Target="../tags/tag28.xml"/><Relationship Id="rId14" Type="http://schemas.openxmlformats.org/officeDocument/2006/relationships/slide" Target="slide3.xml"/><Relationship Id="rId22" Type="http://schemas.openxmlformats.org/officeDocument/2006/relationships/slide" Target="slide3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37.xml"/><Relationship Id="rId13" Type="http://schemas.openxmlformats.org/officeDocument/2006/relationships/image" Target="../media/image4.png"/><Relationship Id="rId18" Type="http://schemas.openxmlformats.org/officeDocument/2006/relationships/slide" Target="slide18.xml"/><Relationship Id="rId3" Type="http://schemas.openxmlformats.org/officeDocument/2006/relationships/tags" Target="../tags/tag32.xml"/><Relationship Id="rId21" Type="http://schemas.openxmlformats.org/officeDocument/2006/relationships/slide" Target="slide32.xml"/><Relationship Id="rId7" Type="http://schemas.openxmlformats.org/officeDocument/2006/relationships/tags" Target="../tags/tag36.xml"/><Relationship Id="rId12" Type="http://schemas.openxmlformats.org/officeDocument/2006/relationships/image" Target="../media/image10.png"/><Relationship Id="rId17" Type="http://schemas.openxmlformats.org/officeDocument/2006/relationships/slide" Target="slide14.xml"/><Relationship Id="rId2" Type="http://schemas.openxmlformats.org/officeDocument/2006/relationships/tags" Target="../tags/tag31.xml"/><Relationship Id="rId16" Type="http://schemas.openxmlformats.org/officeDocument/2006/relationships/slide" Target="slide10.xml"/><Relationship Id="rId20" Type="http://schemas.openxmlformats.org/officeDocument/2006/relationships/slide" Target="slide29.xml"/><Relationship Id="rId1" Type="http://schemas.openxmlformats.org/officeDocument/2006/relationships/tags" Target="../tags/tag30.xml"/><Relationship Id="rId6" Type="http://schemas.openxmlformats.org/officeDocument/2006/relationships/tags" Target="../tags/tag35.xml"/><Relationship Id="rId11" Type="http://schemas.openxmlformats.org/officeDocument/2006/relationships/slideLayout" Target="../slideLayouts/slideLayout6.xml"/><Relationship Id="rId5" Type="http://schemas.openxmlformats.org/officeDocument/2006/relationships/tags" Target="../tags/tag34.xml"/><Relationship Id="rId15" Type="http://schemas.openxmlformats.org/officeDocument/2006/relationships/slide" Target="slide8.xml"/><Relationship Id="rId10" Type="http://schemas.openxmlformats.org/officeDocument/2006/relationships/tags" Target="../tags/tag39.xml"/><Relationship Id="rId19" Type="http://schemas.openxmlformats.org/officeDocument/2006/relationships/slide" Target="slide26.xml"/><Relationship Id="rId4" Type="http://schemas.openxmlformats.org/officeDocument/2006/relationships/tags" Target="../tags/tag33.xml"/><Relationship Id="rId9" Type="http://schemas.openxmlformats.org/officeDocument/2006/relationships/tags" Target="../tags/tag38.xml"/><Relationship Id="rId14" Type="http://schemas.openxmlformats.org/officeDocument/2006/relationships/slide" Target="slide3.xml"/><Relationship Id="rId22" Type="http://schemas.openxmlformats.org/officeDocument/2006/relationships/slide" Target="slide3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6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tags" Target="../tags/tag47.xml"/><Relationship Id="rId13" Type="http://schemas.openxmlformats.org/officeDocument/2006/relationships/image" Target="../media/image4.png"/><Relationship Id="rId18" Type="http://schemas.openxmlformats.org/officeDocument/2006/relationships/slide" Target="slide18.xml"/><Relationship Id="rId3" Type="http://schemas.openxmlformats.org/officeDocument/2006/relationships/tags" Target="../tags/tag42.xml"/><Relationship Id="rId21" Type="http://schemas.openxmlformats.org/officeDocument/2006/relationships/slide" Target="slide32.xml"/><Relationship Id="rId7" Type="http://schemas.openxmlformats.org/officeDocument/2006/relationships/tags" Target="../tags/tag46.xml"/><Relationship Id="rId12" Type="http://schemas.openxmlformats.org/officeDocument/2006/relationships/image" Target="../media/image10.png"/><Relationship Id="rId17" Type="http://schemas.openxmlformats.org/officeDocument/2006/relationships/slide" Target="slide14.xml"/><Relationship Id="rId2" Type="http://schemas.openxmlformats.org/officeDocument/2006/relationships/tags" Target="../tags/tag41.xml"/><Relationship Id="rId16" Type="http://schemas.openxmlformats.org/officeDocument/2006/relationships/slide" Target="slide10.xml"/><Relationship Id="rId20" Type="http://schemas.openxmlformats.org/officeDocument/2006/relationships/slide" Target="slide29.xml"/><Relationship Id="rId1" Type="http://schemas.openxmlformats.org/officeDocument/2006/relationships/tags" Target="../tags/tag40.xml"/><Relationship Id="rId6" Type="http://schemas.openxmlformats.org/officeDocument/2006/relationships/tags" Target="../tags/tag45.xml"/><Relationship Id="rId11" Type="http://schemas.openxmlformats.org/officeDocument/2006/relationships/slideLayout" Target="../slideLayouts/slideLayout6.xml"/><Relationship Id="rId5" Type="http://schemas.openxmlformats.org/officeDocument/2006/relationships/tags" Target="../tags/tag44.xml"/><Relationship Id="rId15" Type="http://schemas.openxmlformats.org/officeDocument/2006/relationships/slide" Target="slide8.xml"/><Relationship Id="rId10" Type="http://schemas.openxmlformats.org/officeDocument/2006/relationships/tags" Target="../tags/tag49.xml"/><Relationship Id="rId19" Type="http://schemas.openxmlformats.org/officeDocument/2006/relationships/slide" Target="slide26.xml"/><Relationship Id="rId4" Type="http://schemas.openxmlformats.org/officeDocument/2006/relationships/tags" Target="../tags/tag43.xml"/><Relationship Id="rId9" Type="http://schemas.openxmlformats.org/officeDocument/2006/relationships/tags" Target="../tags/tag48.xml"/><Relationship Id="rId14" Type="http://schemas.openxmlformats.org/officeDocument/2006/relationships/slide" Target="slide3.xml"/><Relationship Id="rId22" Type="http://schemas.openxmlformats.org/officeDocument/2006/relationships/slide" Target="slide3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.xml"/><Relationship Id="rId4" Type="http://schemas.openxmlformats.org/officeDocument/2006/relationships/image" Target="../media/image9.wmf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tags" Target="../tags/tag57.xml"/><Relationship Id="rId13" Type="http://schemas.openxmlformats.org/officeDocument/2006/relationships/image" Target="../media/image4.png"/><Relationship Id="rId18" Type="http://schemas.openxmlformats.org/officeDocument/2006/relationships/slide" Target="slide18.xml"/><Relationship Id="rId3" Type="http://schemas.openxmlformats.org/officeDocument/2006/relationships/tags" Target="../tags/tag52.xml"/><Relationship Id="rId21" Type="http://schemas.openxmlformats.org/officeDocument/2006/relationships/slide" Target="slide32.xml"/><Relationship Id="rId7" Type="http://schemas.openxmlformats.org/officeDocument/2006/relationships/tags" Target="../tags/tag56.xml"/><Relationship Id="rId12" Type="http://schemas.openxmlformats.org/officeDocument/2006/relationships/image" Target="../media/image10.png"/><Relationship Id="rId17" Type="http://schemas.openxmlformats.org/officeDocument/2006/relationships/slide" Target="slide14.xml"/><Relationship Id="rId2" Type="http://schemas.openxmlformats.org/officeDocument/2006/relationships/tags" Target="../tags/tag51.xml"/><Relationship Id="rId16" Type="http://schemas.openxmlformats.org/officeDocument/2006/relationships/slide" Target="slide10.xml"/><Relationship Id="rId20" Type="http://schemas.openxmlformats.org/officeDocument/2006/relationships/slide" Target="slide29.xml"/><Relationship Id="rId1" Type="http://schemas.openxmlformats.org/officeDocument/2006/relationships/tags" Target="../tags/tag50.xml"/><Relationship Id="rId6" Type="http://schemas.openxmlformats.org/officeDocument/2006/relationships/tags" Target="../tags/tag55.xml"/><Relationship Id="rId11" Type="http://schemas.openxmlformats.org/officeDocument/2006/relationships/slideLayout" Target="../slideLayouts/slideLayout6.xml"/><Relationship Id="rId5" Type="http://schemas.openxmlformats.org/officeDocument/2006/relationships/tags" Target="../tags/tag54.xml"/><Relationship Id="rId15" Type="http://schemas.openxmlformats.org/officeDocument/2006/relationships/slide" Target="slide8.xml"/><Relationship Id="rId10" Type="http://schemas.openxmlformats.org/officeDocument/2006/relationships/tags" Target="../tags/tag59.xml"/><Relationship Id="rId19" Type="http://schemas.openxmlformats.org/officeDocument/2006/relationships/slide" Target="slide26.xml"/><Relationship Id="rId4" Type="http://schemas.openxmlformats.org/officeDocument/2006/relationships/tags" Target="../tags/tag53.xml"/><Relationship Id="rId9" Type="http://schemas.openxmlformats.org/officeDocument/2006/relationships/tags" Target="../tags/tag58.xml"/><Relationship Id="rId14" Type="http://schemas.openxmlformats.org/officeDocument/2006/relationships/slide" Target="slide3.xml"/><Relationship Id="rId22" Type="http://schemas.openxmlformats.org/officeDocument/2006/relationships/slide" Target="slide3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slide" Target="slide32.xml"/><Relationship Id="rId3" Type="http://schemas.openxmlformats.org/officeDocument/2006/relationships/tags" Target="../tags/tag62.xml"/><Relationship Id="rId7" Type="http://schemas.openxmlformats.org/officeDocument/2006/relationships/slideLayout" Target="../slideLayouts/slideLayout6.xml"/><Relationship Id="rId12" Type="http://schemas.openxmlformats.org/officeDocument/2006/relationships/slide" Target="slide29.xml"/><Relationship Id="rId2" Type="http://schemas.openxmlformats.org/officeDocument/2006/relationships/tags" Target="../tags/tag61.xml"/><Relationship Id="rId1" Type="http://schemas.openxmlformats.org/officeDocument/2006/relationships/tags" Target="../tags/tag60.xml"/><Relationship Id="rId6" Type="http://schemas.openxmlformats.org/officeDocument/2006/relationships/tags" Target="../tags/tag65.xml"/><Relationship Id="rId11" Type="http://schemas.openxmlformats.org/officeDocument/2006/relationships/slide" Target="slide8.xml"/><Relationship Id="rId5" Type="http://schemas.openxmlformats.org/officeDocument/2006/relationships/tags" Target="../tags/tag64.xml"/><Relationship Id="rId10" Type="http://schemas.openxmlformats.org/officeDocument/2006/relationships/slide" Target="slide3.xml"/><Relationship Id="rId4" Type="http://schemas.openxmlformats.org/officeDocument/2006/relationships/tags" Target="../tags/tag63.xml"/><Relationship Id="rId9" Type="http://schemas.openxmlformats.org/officeDocument/2006/relationships/image" Target="../media/image4.png"/><Relationship Id="rId14" Type="http://schemas.openxmlformats.org/officeDocument/2006/relationships/slide" Target="slide3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slide" Target="slide32.xml"/><Relationship Id="rId3" Type="http://schemas.openxmlformats.org/officeDocument/2006/relationships/tags" Target="../tags/tag6.xml"/><Relationship Id="rId7" Type="http://schemas.openxmlformats.org/officeDocument/2006/relationships/slideLayout" Target="../slideLayouts/slideLayout6.xml"/><Relationship Id="rId12" Type="http://schemas.openxmlformats.org/officeDocument/2006/relationships/slide" Target="slide29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tags" Target="../tags/tag9.xml"/><Relationship Id="rId11" Type="http://schemas.openxmlformats.org/officeDocument/2006/relationships/slide" Target="slide8.xml"/><Relationship Id="rId5" Type="http://schemas.openxmlformats.org/officeDocument/2006/relationships/tags" Target="../tags/tag8.xml"/><Relationship Id="rId10" Type="http://schemas.openxmlformats.org/officeDocument/2006/relationships/slide" Target="slide3.xml"/><Relationship Id="rId4" Type="http://schemas.openxmlformats.org/officeDocument/2006/relationships/tags" Target="../tags/tag7.xml"/><Relationship Id="rId9" Type="http://schemas.openxmlformats.org/officeDocument/2006/relationships/image" Target="../media/image4.png"/><Relationship Id="rId14" Type="http://schemas.openxmlformats.org/officeDocument/2006/relationships/slide" Target="slide3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slide" Target="slide32.xml"/><Relationship Id="rId3" Type="http://schemas.openxmlformats.org/officeDocument/2006/relationships/tags" Target="../tags/tag68.xml"/><Relationship Id="rId7" Type="http://schemas.openxmlformats.org/officeDocument/2006/relationships/slideLayout" Target="../slideLayouts/slideLayout6.xml"/><Relationship Id="rId12" Type="http://schemas.openxmlformats.org/officeDocument/2006/relationships/slide" Target="slide29.xml"/><Relationship Id="rId2" Type="http://schemas.openxmlformats.org/officeDocument/2006/relationships/tags" Target="../tags/tag67.xml"/><Relationship Id="rId1" Type="http://schemas.openxmlformats.org/officeDocument/2006/relationships/tags" Target="../tags/tag66.xml"/><Relationship Id="rId6" Type="http://schemas.openxmlformats.org/officeDocument/2006/relationships/tags" Target="../tags/tag71.xml"/><Relationship Id="rId11" Type="http://schemas.openxmlformats.org/officeDocument/2006/relationships/slide" Target="slide8.xml"/><Relationship Id="rId5" Type="http://schemas.openxmlformats.org/officeDocument/2006/relationships/tags" Target="../tags/tag70.xml"/><Relationship Id="rId10" Type="http://schemas.openxmlformats.org/officeDocument/2006/relationships/slide" Target="slide3.xml"/><Relationship Id="rId4" Type="http://schemas.openxmlformats.org/officeDocument/2006/relationships/tags" Target="../tags/tag69.xml"/><Relationship Id="rId9" Type="http://schemas.openxmlformats.org/officeDocument/2006/relationships/image" Target="../media/image4.png"/><Relationship Id="rId14" Type="http://schemas.openxmlformats.org/officeDocument/2006/relationships/slide" Target="slide3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slide" Target="slide32.xml"/><Relationship Id="rId3" Type="http://schemas.openxmlformats.org/officeDocument/2006/relationships/tags" Target="../tags/tag74.xml"/><Relationship Id="rId7" Type="http://schemas.openxmlformats.org/officeDocument/2006/relationships/slideLayout" Target="../slideLayouts/slideLayout6.xml"/><Relationship Id="rId12" Type="http://schemas.openxmlformats.org/officeDocument/2006/relationships/slide" Target="slide29.xml"/><Relationship Id="rId2" Type="http://schemas.openxmlformats.org/officeDocument/2006/relationships/tags" Target="../tags/tag73.xml"/><Relationship Id="rId1" Type="http://schemas.openxmlformats.org/officeDocument/2006/relationships/tags" Target="../tags/tag72.xml"/><Relationship Id="rId6" Type="http://schemas.openxmlformats.org/officeDocument/2006/relationships/tags" Target="../tags/tag77.xml"/><Relationship Id="rId11" Type="http://schemas.openxmlformats.org/officeDocument/2006/relationships/slide" Target="slide8.xml"/><Relationship Id="rId5" Type="http://schemas.openxmlformats.org/officeDocument/2006/relationships/tags" Target="../tags/tag76.xml"/><Relationship Id="rId10" Type="http://schemas.openxmlformats.org/officeDocument/2006/relationships/slide" Target="slide3.xml"/><Relationship Id="rId4" Type="http://schemas.openxmlformats.org/officeDocument/2006/relationships/tags" Target="../tags/tag75.xml"/><Relationship Id="rId9" Type="http://schemas.openxmlformats.org/officeDocument/2006/relationships/image" Target="../media/image4.png"/><Relationship Id="rId14" Type="http://schemas.openxmlformats.org/officeDocument/2006/relationships/slide" Target="slide3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81.xml"/><Relationship Id="rId7" Type="http://schemas.openxmlformats.org/officeDocument/2006/relationships/image" Target="../media/image10.png"/><Relationship Id="rId2" Type="http://schemas.openxmlformats.org/officeDocument/2006/relationships/tags" Target="../tags/tag80.xml"/><Relationship Id="rId1" Type="http://schemas.openxmlformats.org/officeDocument/2006/relationships/tags" Target="../tags/tag79.xml"/><Relationship Id="rId6" Type="http://schemas.openxmlformats.org/officeDocument/2006/relationships/slideLayout" Target="../slideLayouts/slideLayout6.xml"/><Relationship Id="rId5" Type="http://schemas.openxmlformats.org/officeDocument/2006/relationships/tags" Target="../tags/tag83.xml"/><Relationship Id="rId4" Type="http://schemas.openxmlformats.org/officeDocument/2006/relationships/tags" Target="../tags/tag8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17.xml"/><Relationship Id="rId13" Type="http://schemas.openxmlformats.org/officeDocument/2006/relationships/image" Target="../media/image4.png"/><Relationship Id="rId18" Type="http://schemas.openxmlformats.org/officeDocument/2006/relationships/slide" Target="slide18.xml"/><Relationship Id="rId3" Type="http://schemas.openxmlformats.org/officeDocument/2006/relationships/tags" Target="../tags/tag12.xml"/><Relationship Id="rId21" Type="http://schemas.openxmlformats.org/officeDocument/2006/relationships/slide" Target="slide32.xml"/><Relationship Id="rId7" Type="http://schemas.openxmlformats.org/officeDocument/2006/relationships/tags" Target="../tags/tag16.xml"/><Relationship Id="rId12" Type="http://schemas.openxmlformats.org/officeDocument/2006/relationships/image" Target="../media/image10.png"/><Relationship Id="rId17" Type="http://schemas.openxmlformats.org/officeDocument/2006/relationships/slide" Target="slide14.xml"/><Relationship Id="rId2" Type="http://schemas.openxmlformats.org/officeDocument/2006/relationships/tags" Target="../tags/tag11.xml"/><Relationship Id="rId16" Type="http://schemas.openxmlformats.org/officeDocument/2006/relationships/slide" Target="slide10.xml"/><Relationship Id="rId20" Type="http://schemas.openxmlformats.org/officeDocument/2006/relationships/slide" Target="slide29.xml"/><Relationship Id="rId1" Type="http://schemas.openxmlformats.org/officeDocument/2006/relationships/tags" Target="../tags/tag10.xml"/><Relationship Id="rId6" Type="http://schemas.openxmlformats.org/officeDocument/2006/relationships/tags" Target="../tags/tag15.xml"/><Relationship Id="rId11" Type="http://schemas.openxmlformats.org/officeDocument/2006/relationships/slideLayout" Target="../slideLayouts/slideLayout6.xml"/><Relationship Id="rId5" Type="http://schemas.openxmlformats.org/officeDocument/2006/relationships/tags" Target="../tags/tag14.xml"/><Relationship Id="rId15" Type="http://schemas.openxmlformats.org/officeDocument/2006/relationships/slide" Target="slide8.xml"/><Relationship Id="rId10" Type="http://schemas.openxmlformats.org/officeDocument/2006/relationships/tags" Target="../tags/tag19.xml"/><Relationship Id="rId19" Type="http://schemas.openxmlformats.org/officeDocument/2006/relationships/slide" Target="slide26.xml"/><Relationship Id="rId4" Type="http://schemas.openxmlformats.org/officeDocument/2006/relationships/tags" Target="../tags/tag13.xml"/><Relationship Id="rId9" Type="http://schemas.openxmlformats.org/officeDocument/2006/relationships/tags" Target="../tags/tag18.xml"/><Relationship Id="rId14" Type="http://schemas.openxmlformats.org/officeDocument/2006/relationships/slide" Target="slide3.xml"/><Relationship Id="rId22" Type="http://schemas.openxmlformats.org/officeDocument/2006/relationships/slide" Target="slide3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838200"/>
            <a:ext cx="7772400" cy="2743200"/>
          </a:xfrm>
        </p:spPr>
        <p:txBody>
          <a:bodyPr/>
          <a:lstStyle/>
          <a:p>
            <a:pPr>
              <a:lnSpc>
                <a:spcPct val="105000"/>
              </a:lnSpc>
            </a:pPr>
            <a:r>
              <a:rPr lang="en-US" sz="5400" dirty="0" smtClean="0"/>
              <a:t>Intro to:   </a:t>
            </a:r>
            <a:br>
              <a:rPr lang="en-US" sz="5400" dirty="0" smtClean="0"/>
            </a:br>
            <a:r>
              <a:rPr lang="en-US" sz="5400" dirty="0" smtClean="0"/>
              <a:t>Inter-Processor Communications (IPC)</a:t>
            </a:r>
            <a:endParaRPr lang="en-US" sz="5400" dirty="0"/>
          </a:p>
        </p:txBody>
      </p:sp>
      <p:sp>
        <p:nvSpPr>
          <p:cNvPr id="223236" name="copyright"/>
          <p:cNvSpPr>
            <a:spLocks noChangeArrowheads="1"/>
          </p:cNvSpPr>
          <p:nvPr/>
        </p:nvSpPr>
        <p:spPr bwMode="auto">
          <a:xfrm>
            <a:off x="0" y="6567488"/>
            <a:ext cx="4057650" cy="319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46038" tIns="46038" rIns="46038" bIns="46038" anchor="ctr"/>
          <a:lstStyle/>
          <a:p>
            <a:pPr algn="ctr" eaLnBrk="0" hangingPunct="0"/>
            <a:r>
              <a:rPr lang="en-US" sz="1200" b="0" dirty="0" smtClean="0">
                <a:solidFill>
                  <a:srgbClr val="0066FF"/>
                </a:solidFill>
              </a:rPr>
              <a:t>Copyright © 2012 Texas Instruments. All rights reserved.</a:t>
            </a:r>
            <a:r>
              <a:rPr lang="en-US" sz="1200" b="0" dirty="0" smtClean="0">
                <a:solidFill>
                  <a:srgbClr val="000000"/>
                </a:solidFill>
              </a:rPr>
              <a:t> </a:t>
            </a:r>
            <a:endParaRPr lang="en-US" sz="1400" b="0" dirty="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23261" name="Rectangle 29"/>
          <p:cNvSpPr>
            <a:spLocks noGrp="1" noChangeArrowheads="1"/>
          </p:cNvSpPr>
          <p:nvPr>
            <p:ph type="subTitle" idx="1"/>
          </p:nvPr>
        </p:nvSpPr>
        <p:spPr>
          <a:xfrm>
            <a:off x="0" y="4114800"/>
            <a:ext cx="9144000" cy="1068387"/>
          </a:xfrm>
          <a:noFill/>
          <a:ln/>
        </p:spPr>
        <p:txBody>
          <a:bodyPr/>
          <a:lstStyle/>
          <a:p>
            <a:r>
              <a:rPr lang="en-US" dirty="0">
                <a:latin typeface="Arial Narrow" pitchFamily="34" charset="0"/>
              </a:rPr>
              <a:t>Chapter </a:t>
            </a:r>
            <a:r>
              <a:rPr lang="en-US" dirty="0" smtClean="0">
                <a:latin typeface="Arial Narrow" pitchFamily="34" charset="0"/>
              </a:rPr>
              <a:t>x</a:t>
            </a:r>
            <a:endParaRPr lang="en-US" dirty="0">
              <a:latin typeface="Arial Narrow" pitchFamily="34" charset="0"/>
            </a:endParaRPr>
          </a:p>
          <a:p>
            <a:r>
              <a:rPr lang="en-US" dirty="0" smtClean="0">
                <a:latin typeface="Arial Narrow" pitchFamily="34" charset="0"/>
              </a:rPr>
              <a:t>C66x </a:t>
            </a:r>
            <a:r>
              <a:rPr lang="en-US" dirty="0">
                <a:latin typeface="Arial Narrow" pitchFamily="34" charset="0"/>
              </a:rPr>
              <a:t>Embedded Design </a:t>
            </a:r>
            <a:r>
              <a:rPr lang="en-US" dirty="0" smtClean="0">
                <a:latin typeface="Arial Narrow" pitchFamily="34" charset="0"/>
              </a:rPr>
              <a:t>Workshop</a:t>
            </a:r>
            <a:endParaRPr lang="en-US" dirty="0">
              <a:latin typeface="Arial Narrow" pitchFamily="34" charset="0"/>
            </a:endParaRPr>
          </a:p>
        </p:txBody>
      </p:sp>
      <p:pic>
        <p:nvPicPr>
          <p:cNvPr id="6" name="Picture 2" descr="C:\Documents and Settings\a0159877\Desktop\2011022413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62800" y="5672138"/>
            <a:ext cx="1371600" cy="1109662"/>
          </a:xfrm>
          <a:prstGeom prst="rect">
            <a:avLst/>
          </a:prstGeom>
          <a:noFill/>
        </p:spPr>
      </p:pic>
      <p:sp>
        <p:nvSpPr>
          <p:cNvPr id="8" name="Slide number"/>
          <p:cNvSpPr txBox="1"/>
          <p:nvPr/>
        </p:nvSpPr>
        <p:spPr>
          <a:xfrm>
            <a:off x="8636000" y="6642100"/>
            <a:ext cx="6350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1000" b="0" smtClean="0">
                <a:solidFill>
                  <a:schemeClr val="tx2"/>
                </a:solidFill>
                <a:latin typeface="Arial"/>
              </a:rPr>
              <a:t>1</a:t>
            </a:r>
            <a:endParaRPr lang="en-US" sz="1000" b="0">
              <a:solidFill>
                <a:schemeClr val="tx2"/>
              </a:solidFill>
              <a:latin typeface="Arial"/>
            </a:endParaRPr>
          </a:p>
        </p:txBody>
      </p:sp>
    </p:spTree>
    <p:custDataLst>
      <p:tags r:id="rId2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704" name="Rectangle 8"/>
          <p:cNvSpPr>
            <a:spLocks noChangeArrowheads="1"/>
          </p:cNvSpPr>
          <p:nvPr/>
        </p:nvSpPr>
        <p:spPr bwMode="auto">
          <a:xfrm>
            <a:off x="304800" y="1066800"/>
            <a:ext cx="5562600" cy="4495800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blurRad="50800" dist="1016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2706" name="Picture 2" descr="C:\Documents and Settings\a0159877\Desktop\250px-Operating_system_placement.svg.pn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6160824" y="1153041"/>
            <a:ext cx="2819400" cy="4172713"/>
          </a:xfrm>
          <a:prstGeom prst="rect">
            <a:avLst/>
          </a:prstGeom>
          <a:noFill/>
        </p:spPr>
      </p:pic>
      <p:pic>
        <p:nvPicPr>
          <p:cNvPr id="10" name="Animated Logo" descr="tilogo_color_twoline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50800" y="6477000"/>
            <a:ext cx="1438537" cy="347443"/>
          </a:xfrm>
          <a:prstGeom prst="rect">
            <a:avLst/>
          </a:prstGeom>
        </p:spPr>
      </p:pic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tx1"/>
                </a:solidFill>
              </a:rPr>
              <a:t>Outline</a:t>
            </a:r>
          </a:p>
        </p:txBody>
      </p:sp>
      <p:sp>
        <p:nvSpPr>
          <p:cNvPr id="11" name="Text Box 4">
            <a:hlinkClick r:id="rId14" action="ppaction://hlinksldjump"/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01576" y="1168962"/>
            <a:ext cx="5642024" cy="44319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 tIns="27432" bIns="27432" anchor="ctr" anchorCtr="0">
            <a:spAutoFit/>
          </a:bodyPr>
          <a:lstStyle/>
          <a:p>
            <a:pPr marL="342900" indent="-342900" eaLnBrk="0" hangingPunct="0">
              <a:lnSpc>
                <a:spcPct val="90000"/>
              </a:lnSpc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z="2800" smtClean="0">
                <a:solidFill>
                  <a:srgbClr val="000000"/>
                </a:solidFill>
              </a:rPr>
              <a:t>Basic Concepts</a:t>
            </a: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12" name="Text Box 4">
            <a:hlinkClick r:id="rId15" action="ppaction://hlinksldjump"/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01576" y="1672613"/>
            <a:ext cx="5642024" cy="44319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 tIns="27432" bIns="27432" anchor="ctr" anchorCtr="0">
            <a:spAutoFit/>
          </a:bodyPr>
          <a:lstStyle/>
          <a:p>
            <a:pPr marL="342900" indent="-342900" eaLnBrk="0" hangingPunct="0">
              <a:lnSpc>
                <a:spcPct val="90000"/>
              </a:lnSpc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z="2800" smtClean="0">
                <a:solidFill>
                  <a:srgbClr val="000000"/>
                </a:solidFill>
              </a:rPr>
              <a:t>IPC Services</a:t>
            </a: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13" name="Text Box 5">
            <a:hlinkClick r:id="rId16" action="ppaction://hlinksldjump"/>
          </p:cNvPr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774000" y="2168903"/>
            <a:ext cx="4255200" cy="4247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ct val="90000"/>
              </a:lnSpc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mtClean="0">
                <a:solidFill>
                  <a:srgbClr val="000000"/>
                </a:solidFill>
              </a:rPr>
              <a:t>Notify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4" name="Text Box 6">
            <a:hlinkClick r:id="rId17" action="ppaction://hlinksldjump"/>
          </p:cNvPr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769877" y="2683551"/>
            <a:ext cx="4868924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 tIns="18288" bIns="18288">
            <a:spAutoFit/>
          </a:bodyPr>
          <a:lstStyle/>
          <a:p>
            <a:pPr marL="342900" indent="-342900" eaLnBrk="0" hangingPunct="0">
              <a:lnSpc>
                <a:spcPct val="90000"/>
              </a:lnSpc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mtClean="0">
                <a:solidFill>
                  <a:srgbClr val="000000"/>
                </a:solidFill>
              </a:rPr>
              <a:t>Data Passing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5" name="Text Box 6">
            <a:hlinkClick r:id="rId18" action="ppaction://hlinksldjump"/>
          </p:cNvPr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769877" y="3091999"/>
            <a:ext cx="4868924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 tIns="18288" bIns="18288">
            <a:spAutoFit/>
          </a:bodyPr>
          <a:lstStyle/>
          <a:p>
            <a:pPr marL="342900" indent="-342900" eaLnBrk="0" hangingPunct="0">
              <a:lnSpc>
                <a:spcPct val="90000"/>
              </a:lnSpc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mtClean="0">
                <a:solidFill>
                  <a:srgbClr val="000000"/>
                </a:solidFill>
              </a:rPr>
              <a:t>Message Queue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6" name="Text Box 6">
            <a:hlinkClick r:id="rId19" action="ppaction://hlinksldjump"/>
          </p:cNvPr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769877" y="3500447"/>
            <a:ext cx="4868924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 tIns="18288" bIns="18288">
            <a:spAutoFit/>
          </a:bodyPr>
          <a:lstStyle/>
          <a:p>
            <a:pPr marL="342900" indent="-342900" eaLnBrk="0" hangingPunct="0">
              <a:lnSpc>
                <a:spcPct val="90000"/>
              </a:lnSpc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mtClean="0">
                <a:solidFill>
                  <a:srgbClr val="000000"/>
                </a:solidFill>
              </a:rPr>
              <a:t>Support Utilities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7" name="Text Box 4">
            <a:hlinkClick r:id="rId20" action="ppaction://hlinksldjump"/>
          </p:cNvPr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301576" y="3916255"/>
            <a:ext cx="5642024" cy="44319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 tIns="27432" bIns="27432" anchor="ctr" anchorCtr="0">
            <a:spAutoFit/>
          </a:bodyPr>
          <a:lstStyle/>
          <a:p>
            <a:pPr marL="342900" indent="-342900" eaLnBrk="0" hangingPunct="0">
              <a:lnSpc>
                <a:spcPct val="90000"/>
              </a:lnSpc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z="2800" smtClean="0">
                <a:solidFill>
                  <a:srgbClr val="000000"/>
                </a:solidFill>
              </a:rPr>
              <a:t>Setup and Examples</a:t>
            </a: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18" name="Text Box 4">
            <a:hlinkClick r:id="rId21" action="ppaction://hlinksldjump"/>
          </p:cNvPr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301576" y="4419905"/>
            <a:ext cx="5642024" cy="44319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 tIns="27432" bIns="27432" anchor="ctr" anchorCtr="0">
            <a:spAutoFit/>
          </a:bodyPr>
          <a:lstStyle/>
          <a:p>
            <a:pPr marL="342900" indent="-342900" eaLnBrk="0" hangingPunct="0">
              <a:lnSpc>
                <a:spcPct val="90000"/>
              </a:lnSpc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z="2800" smtClean="0">
                <a:solidFill>
                  <a:srgbClr val="000000"/>
                </a:solidFill>
              </a:rPr>
              <a:t>IPC Transports</a:t>
            </a: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19" name="Text Box 4">
            <a:hlinkClick r:id="rId22" action="ppaction://hlinksldjump"/>
          </p:cNvPr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301576" y="4923554"/>
            <a:ext cx="5642024" cy="44319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 tIns="27432" bIns="27432" anchor="ctr" anchorCtr="0">
            <a:spAutoFit/>
          </a:bodyPr>
          <a:lstStyle/>
          <a:p>
            <a:pPr marL="342900" indent="-342900" eaLnBrk="0" hangingPunct="0">
              <a:lnSpc>
                <a:spcPct val="90000"/>
              </a:lnSpc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z="2800" smtClean="0">
                <a:solidFill>
                  <a:srgbClr val="000000"/>
                </a:solidFill>
              </a:rPr>
              <a:t>Lab or Demo</a:t>
            </a:r>
            <a:endParaRPr lang="en-US" sz="2800" dirty="0">
              <a:solidFill>
                <a:srgbClr val="000000"/>
              </a:solidFill>
            </a:endParaRPr>
          </a:p>
        </p:txBody>
      </p:sp>
    </p:spTree>
    <p:custDataLst>
      <p:tags r:id="rId1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/>
          <p:cNvSpPr>
            <a:spLocks noGrp="1" noChangeArrowheads="1"/>
          </p:cNvSpPr>
          <p:nvPr>
            <p:ph type="title"/>
          </p:nvPr>
        </p:nvSpPr>
        <p:spPr/>
        <p:txBody>
          <a:bodyPr wrap="none" anchorCtr="1"/>
          <a:lstStyle/>
          <a:p>
            <a:r>
              <a:rPr lang="en-US" dirty="0" smtClean="0"/>
              <a:t>Using Notify – Concepts</a:t>
            </a:r>
          </a:p>
        </p:txBody>
      </p:sp>
      <p:pic>
        <p:nvPicPr>
          <p:cNvPr id="25" name="Animated Logo" descr="tilogo_color_twolin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800" y="6477000"/>
            <a:ext cx="1438537" cy="34744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2400" y="707207"/>
            <a:ext cx="8974573" cy="188359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ts val="1200"/>
              </a:spcBef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Notify is the </a:t>
            </a:r>
            <a:r>
              <a:rPr lang="en-US" b="0" u="sng" dirty="0" smtClean="0">
                <a:solidFill>
                  <a:schemeClr val="dk1"/>
                </a:solidFill>
                <a:effectLst/>
                <a:latin typeface="Calibri" pitchFamily="34" charset="0"/>
              </a:rPr>
              <a:t>SIMPLEST</a:t>
            </a:r>
            <a:r>
              <a:rPr lang="en-US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 form of IPC communication.</a:t>
            </a:r>
          </a:p>
          <a:p>
            <a:pPr marL="342900" indent="-342900">
              <a:lnSpc>
                <a:spcPct val="90000"/>
              </a:lnSpc>
              <a:spcBef>
                <a:spcPts val="1200"/>
              </a:spcBef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b="0" dirty="0" smtClean="0">
                <a:solidFill>
                  <a:schemeClr val="dk1"/>
                </a:solidFill>
                <a:latin typeface="Calibri" pitchFamily="34" charset="0"/>
              </a:rPr>
              <a:t>Use: Send simple 32-bit payload to another CPU.</a:t>
            </a:r>
          </a:p>
          <a:p>
            <a:pPr marL="342900" indent="-342900">
              <a:lnSpc>
                <a:spcPct val="90000"/>
              </a:lnSpc>
              <a:spcBef>
                <a:spcPts val="1200"/>
              </a:spcBef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Sender: Transmit </a:t>
            </a:r>
            <a:r>
              <a:rPr lang="en-US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payload and </a:t>
            </a:r>
            <a:r>
              <a:rPr lang="en-US" b="0" dirty="0" err="1" smtClean="0">
                <a:solidFill>
                  <a:schemeClr val="dk1"/>
                </a:solidFill>
                <a:effectLst/>
                <a:latin typeface="Calibri" pitchFamily="34" charset="0"/>
              </a:rPr>
              <a:t>eventId</a:t>
            </a:r>
            <a:r>
              <a:rPr lang="en-US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 (INT) to destination CPU.</a:t>
            </a:r>
          </a:p>
          <a:p>
            <a:pPr marL="342900" indent="-342900">
              <a:lnSpc>
                <a:spcPct val="90000"/>
              </a:lnSpc>
              <a:spcBef>
                <a:spcPts val="1200"/>
              </a:spcBef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b="0" dirty="0" smtClean="0">
                <a:solidFill>
                  <a:schemeClr val="dk1"/>
                </a:solidFill>
                <a:latin typeface="Calibri" pitchFamily="34" charset="0"/>
              </a:rPr>
              <a:t>Receiver: </a:t>
            </a:r>
            <a:r>
              <a:rPr lang="en-US" b="0" dirty="0" smtClean="0">
                <a:solidFill>
                  <a:schemeClr val="dk1"/>
                </a:solidFill>
                <a:latin typeface="Calibri" pitchFamily="34" charset="0"/>
              </a:rPr>
              <a:t>Receive </a:t>
            </a:r>
            <a:r>
              <a:rPr lang="en-US" b="0" dirty="0" smtClean="0">
                <a:solidFill>
                  <a:schemeClr val="dk1"/>
                </a:solidFill>
                <a:latin typeface="Calibri" pitchFamily="34" charset="0"/>
              </a:rPr>
              <a:t>payload/</a:t>
            </a:r>
            <a:r>
              <a:rPr lang="en-US" b="0" dirty="0" err="1" smtClean="0">
                <a:solidFill>
                  <a:schemeClr val="dk1"/>
                </a:solidFill>
                <a:latin typeface="Calibri" pitchFamily="34" charset="0"/>
              </a:rPr>
              <a:t>eventId</a:t>
            </a:r>
            <a:r>
              <a:rPr lang="en-US" b="0" dirty="0" smtClean="0">
                <a:solidFill>
                  <a:schemeClr val="dk1"/>
                </a:solidFill>
                <a:latin typeface="Calibri" pitchFamily="34" charset="0"/>
              </a:rPr>
              <a:t> and run associated callback </a:t>
            </a:r>
            <a:r>
              <a:rPr lang="en-US" b="0" dirty="0" err="1" smtClean="0">
                <a:solidFill>
                  <a:schemeClr val="dk1"/>
                </a:solidFill>
                <a:latin typeface="Calibri" pitchFamily="34" charset="0"/>
              </a:rPr>
              <a:t>fxn</a:t>
            </a:r>
            <a:r>
              <a:rPr lang="en-US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.</a:t>
            </a:r>
            <a:endParaRPr lang="en-US" b="0" dirty="0" smtClean="0">
              <a:solidFill>
                <a:schemeClr val="tx2"/>
              </a:solidFill>
              <a:effectLst/>
              <a:latin typeface="Calibri" pitchFamily="34" charset="0"/>
            </a:endParaRPr>
          </a:p>
        </p:txBody>
      </p:sp>
      <p:grpSp>
        <p:nvGrpSpPr>
          <p:cNvPr id="2" name="Group 76"/>
          <p:cNvGrpSpPr/>
          <p:nvPr/>
        </p:nvGrpSpPr>
        <p:grpSpPr>
          <a:xfrm>
            <a:off x="2286000" y="2819400"/>
            <a:ext cx="4267200" cy="3200400"/>
            <a:chOff x="2286000" y="3048000"/>
            <a:chExt cx="4267200" cy="3200400"/>
          </a:xfrm>
        </p:grpSpPr>
        <p:sp>
          <p:nvSpPr>
            <p:cNvPr id="42" name="Cube 41"/>
            <p:cNvSpPr/>
            <p:nvPr/>
          </p:nvSpPr>
          <p:spPr bwMode="auto">
            <a:xfrm>
              <a:off x="2286000" y="3048000"/>
              <a:ext cx="4267200" cy="3200400"/>
            </a:xfrm>
            <a:prstGeom prst="cube">
              <a:avLst>
                <a:gd name="adj" fmla="val 2700"/>
              </a:avLst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635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1" i="0" u="none" strike="noStrike" cap="none" normalizeH="0" baseline="0" dirty="0" smtClean="0">
                  <a:ln>
                    <a:noFill/>
                  </a:ln>
                  <a:solidFill>
                    <a:schemeClr val="dk1"/>
                  </a:solidFill>
                  <a:effectLst/>
                  <a:latin typeface="Calibri" pitchFamily="34" charset="0"/>
                </a:rPr>
                <a:t>Device 1</a:t>
              </a:r>
            </a:p>
          </p:txBody>
        </p:sp>
        <p:grpSp>
          <p:nvGrpSpPr>
            <p:cNvPr id="3" name="Group 60"/>
            <p:cNvGrpSpPr/>
            <p:nvPr/>
          </p:nvGrpSpPr>
          <p:grpSpPr>
            <a:xfrm>
              <a:off x="2590800" y="3581400"/>
              <a:ext cx="1600200" cy="1905000"/>
              <a:chOff x="990600" y="2362200"/>
              <a:chExt cx="1371600" cy="1905000"/>
            </a:xfrm>
          </p:grpSpPr>
          <p:sp>
            <p:nvSpPr>
              <p:cNvPr id="67" name="Rectangle 66"/>
              <p:cNvSpPr/>
              <p:nvPr/>
            </p:nvSpPr>
            <p:spPr bwMode="auto">
              <a:xfrm>
                <a:off x="990600" y="2362200"/>
                <a:ext cx="1371600" cy="1905000"/>
              </a:xfrm>
              <a:prstGeom prst="rect">
                <a:avLst/>
              </a:prstGeom>
              <a:solidFill>
                <a:schemeClr val="accent3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635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t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8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1" i="0" u="none" strike="noStrike" cap="none" normalizeH="0" baseline="0" dirty="0" smtClean="0">
                    <a:ln>
                      <a:noFill/>
                    </a:ln>
                    <a:solidFill>
                      <a:schemeClr val="dk1"/>
                    </a:solidFill>
                    <a:effectLst/>
                    <a:latin typeface="Calibri" pitchFamily="34" charset="0"/>
                  </a:rPr>
                  <a:t>Core 1</a:t>
                </a:r>
              </a:p>
            </p:txBody>
          </p:sp>
          <p:sp>
            <p:nvSpPr>
              <p:cNvPr id="68" name="Rounded Rectangle 67"/>
              <p:cNvSpPr/>
              <p:nvPr/>
            </p:nvSpPr>
            <p:spPr bwMode="auto">
              <a:xfrm rot="16200000">
                <a:off x="821367" y="3003697"/>
                <a:ext cx="1039333" cy="365937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635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9144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8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dirty="0" smtClean="0">
                    <a:ln>
                      <a:noFill/>
                    </a:ln>
                    <a:solidFill>
                      <a:schemeClr val="dk1"/>
                    </a:solidFill>
                    <a:effectLst/>
                    <a:latin typeface="Calibri" pitchFamily="34" charset="0"/>
                  </a:rPr>
                  <a:t>Thread 1</a:t>
                </a:r>
              </a:p>
            </p:txBody>
          </p:sp>
          <p:sp>
            <p:nvSpPr>
              <p:cNvPr id="69" name="Rounded Rectangle 68"/>
              <p:cNvSpPr/>
              <p:nvPr/>
            </p:nvSpPr>
            <p:spPr bwMode="auto">
              <a:xfrm>
                <a:off x="1143000" y="3854301"/>
                <a:ext cx="1089835" cy="294167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635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9144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8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i="0" u="none" strike="noStrike" cap="none" normalizeH="0" baseline="0" dirty="0" smtClean="0">
                    <a:ln>
                      <a:noFill/>
                    </a:ln>
                    <a:solidFill>
                      <a:schemeClr val="dk1"/>
                    </a:solidFill>
                    <a:effectLst/>
                    <a:latin typeface="Calibri" pitchFamily="34" charset="0"/>
                  </a:rPr>
                  <a:t>IPC</a:t>
                </a:r>
              </a:p>
            </p:txBody>
          </p:sp>
          <p:sp>
            <p:nvSpPr>
              <p:cNvPr id="70" name="Rounded Rectangle 69"/>
              <p:cNvSpPr/>
              <p:nvPr/>
            </p:nvSpPr>
            <p:spPr bwMode="auto">
              <a:xfrm rot="16200000">
                <a:off x="1492102" y="3003697"/>
                <a:ext cx="1039333" cy="365937"/>
              </a:xfrm>
              <a:prstGeom prst="roundRect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635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9144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8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dirty="0" smtClean="0">
                    <a:ln>
                      <a:noFill/>
                    </a:ln>
                    <a:solidFill>
                      <a:schemeClr val="dk1"/>
                    </a:solidFill>
                    <a:effectLst/>
                    <a:latin typeface="Calibri" pitchFamily="34" charset="0"/>
                  </a:rPr>
                  <a:t>Thread 2</a:t>
                </a:r>
              </a:p>
            </p:txBody>
          </p:sp>
        </p:grpSp>
        <p:sp>
          <p:nvSpPr>
            <p:cNvPr id="63" name="Rectangle 62"/>
            <p:cNvSpPr/>
            <p:nvPr/>
          </p:nvSpPr>
          <p:spPr bwMode="auto">
            <a:xfrm>
              <a:off x="3903928" y="5652971"/>
              <a:ext cx="1004771" cy="4572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dk1"/>
                </a:solidFill>
                <a:effectLst/>
                <a:latin typeface="Arial Narrow" pitchFamily="34" charset="0"/>
              </a:endParaRPr>
            </a:p>
          </p:txBody>
        </p:sp>
        <p:sp>
          <p:nvSpPr>
            <p:cNvPr id="64" name="Rectangle 63"/>
            <p:cNvSpPr/>
            <p:nvPr/>
          </p:nvSpPr>
          <p:spPr bwMode="auto">
            <a:xfrm>
              <a:off x="4047464" y="5716769"/>
              <a:ext cx="715930" cy="317202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9144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dk1"/>
                  </a:solidFill>
                  <a:effectLst/>
                  <a:latin typeface="Calibri" pitchFamily="34" charset="0"/>
                </a:rPr>
                <a:t>MEM</a:t>
              </a:r>
            </a:p>
          </p:txBody>
        </p:sp>
        <p:grpSp>
          <p:nvGrpSpPr>
            <p:cNvPr id="4" name="Group 68"/>
            <p:cNvGrpSpPr/>
            <p:nvPr/>
          </p:nvGrpSpPr>
          <p:grpSpPr>
            <a:xfrm>
              <a:off x="4572000" y="3581400"/>
              <a:ext cx="1600200" cy="1905000"/>
              <a:chOff x="990600" y="2362200"/>
              <a:chExt cx="1371600" cy="1905000"/>
            </a:xfrm>
          </p:grpSpPr>
          <p:sp>
            <p:nvSpPr>
              <p:cNvPr id="59" name="Rectangle 58"/>
              <p:cNvSpPr/>
              <p:nvPr/>
            </p:nvSpPr>
            <p:spPr bwMode="auto">
              <a:xfrm>
                <a:off x="990600" y="2362200"/>
                <a:ext cx="1371600" cy="1905000"/>
              </a:xfrm>
              <a:prstGeom prst="rect">
                <a:avLst/>
              </a:prstGeom>
              <a:solidFill>
                <a:schemeClr val="accent3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635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t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8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1" i="0" u="none" strike="noStrike" cap="none" normalizeH="0" baseline="0" dirty="0" smtClean="0">
                    <a:ln>
                      <a:noFill/>
                    </a:ln>
                    <a:solidFill>
                      <a:schemeClr val="dk1"/>
                    </a:solidFill>
                    <a:effectLst/>
                    <a:latin typeface="Calibri" pitchFamily="34" charset="0"/>
                  </a:rPr>
                  <a:t>Core 2</a:t>
                </a:r>
              </a:p>
            </p:txBody>
          </p:sp>
          <p:sp>
            <p:nvSpPr>
              <p:cNvPr id="60" name="Rounded Rectangle 59"/>
              <p:cNvSpPr/>
              <p:nvPr/>
            </p:nvSpPr>
            <p:spPr bwMode="auto">
              <a:xfrm rot="16200000">
                <a:off x="821367" y="3003697"/>
                <a:ext cx="1039333" cy="365937"/>
              </a:xfrm>
              <a:prstGeom prst="roundRect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635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9144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8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dirty="0" smtClean="0">
                    <a:ln>
                      <a:noFill/>
                    </a:ln>
                    <a:solidFill>
                      <a:schemeClr val="dk1"/>
                    </a:solidFill>
                    <a:effectLst/>
                    <a:latin typeface="Calibri" pitchFamily="34" charset="0"/>
                  </a:rPr>
                  <a:t>Thread 1</a:t>
                </a:r>
              </a:p>
            </p:txBody>
          </p:sp>
          <p:sp>
            <p:nvSpPr>
              <p:cNvPr id="61" name="Rounded Rectangle 60"/>
              <p:cNvSpPr/>
              <p:nvPr/>
            </p:nvSpPr>
            <p:spPr bwMode="auto">
              <a:xfrm>
                <a:off x="1143000" y="3854301"/>
                <a:ext cx="1089835" cy="294167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635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9144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8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i="0" u="none" strike="noStrike" cap="none" normalizeH="0" baseline="0" dirty="0" smtClean="0">
                    <a:ln>
                      <a:noFill/>
                    </a:ln>
                    <a:solidFill>
                      <a:schemeClr val="dk1"/>
                    </a:solidFill>
                    <a:effectLst/>
                    <a:latin typeface="Calibri" pitchFamily="34" charset="0"/>
                  </a:rPr>
                  <a:t>IPC</a:t>
                </a:r>
              </a:p>
            </p:txBody>
          </p:sp>
          <p:sp>
            <p:nvSpPr>
              <p:cNvPr id="62" name="Rounded Rectangle 61"/>
              <p:cNvSpPr/>
              <p:nvPr/>
            </p:nvSpPr>
            <p:spPr bwMode="auto">
              <a:xfrm rot="16200000">
                <a:off x="1492102" y="3003697"/>
                <a:ext cx="1039333" cy="365937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635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9144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8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dirty="0" smtClean="0">
                    <a:ln>
                      <a:noFill/>
                    </a:ln>
                    <a:solidFill>
                      <a:schemeClr val="dk1"/>
                    </a:solidFill>
                    <a:effectLst/>
                    <a:latin typeface="Calibri" pitchFamily="34" charset="0"/>
                  </a:rPr>
                  <a:t>Thread 2</a:t>
                </a:r>
              </a:p>
            </p:txBody>
          </p:sp>
        </p:grpSp>
        <p:cxnSp>
          <p:nvCxnSpPr>
            <p:cNvPr id="50" name="Shape 49"/>
            <p:cNvCxnSpPr>
              <a:stCxn id="68" idx="1"/>
              <a:endCxn id="63" idx="1"/>
            </p:cNvCxnSpPr>
            <p:nvPr/>
          </p:nvCxnSpPr>
          <p:spPr bwMode="auto">
            <a:xfrm rot="16200000" flipH="1">
              <a:off x="2973765" y="4951407"/>
              <a:ext cx="956039" cy="904288"/>
            </a:xfrm>
            <a:prstGeom prst="bentConnector2">
              <a:avLst/>
            </a:prstGeom>
            <a:solidFill>
              <a:schemeClr val="accent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1" name="Shape 50"/>
            <p:cNvCxnSpPr>
              <a:stCxn id="63" idx="3"/>
              <a:endCxn id="62" idx="1"/>
            </p:cNvCxnSpPr>
            <p:nvPr/>
          </p:nvCxnSpPr>
          <p:spPr bwMode="auto">
            <a:xfrm flipV="1">
              <a:off x="4908699" y="4925532"/>
              <a:ext cx="854665" cy="956039"/>
            </a:xfrm>
            <a:prstGeom prst="bentConnector2">
              <a:avLst/>
            </a:prstGeom>
            <a:solidFill>
              <a:schemeClr val="accent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  <p:sp>
        <p:nvSpPr>
          <p:cNvPr id="78" name="Leading Question"/>
          <p:cNvSpPr txBox="1"/>
          <p:nvPr/>
        </p:nvSpPr>
        <p:spPr>
          <a:xfrm>
            <a:off x="6400800" y="6400800"/>
            <a:ext cx="2152832" cy="246221"/>
          </a:xfrm>
          <a:prstGeom prst="rect">
            <a:avLst/>
          </a:prstGeom>
          <a:noFill/>
        </p:spPr>
        <p:txBody>
          <a:bodyPr vert="horz" wrap="none" lIns="0" tIns="0" rIns="0" bIns="0" rtlCol="0" anchor="b" anchorCtr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sz="2000" b="0" dirty="0" smtClean="0">
                <a:solidFill>
                  <a:schemeClr val="tx2"/>
                </a:solidFill>
                <a:latin typeface="Arial Narrow"/>
              </a:rPr>
              <a:t>Let's see an example...</a:t>
            </a:r>
          </a:p>
        </p:txBody>
      </p:sp>
      <p:sp>
        <p:nvSpPr>
          <p:cNvPr id="24" name="Slide number"/>
          <p:cNvSpPr txBox="1"/>
          <p:nvPr/>
        </p:nvSpPr>
        <p:spPr>
          <a:xfrm>
            <a:off x="8636000" y="6645990"/>
            <a:ext cx="635000" cy="246221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pPr algn="ctr"/>
            <a:r>
              <a:rPr lang="en-US" sz="1000" b="0" smtClean="0">
                <a:solidFill>
                  <a:schemeClr val="tx2"/>
                </a:solidFill>
                <a:effectLst/>
                <a:latin typeface="Arial"/>
              </a:rPr>
              <a:t>11</a:t>
            </a:r>
            <a:endParaRPr lang="en-US" sz="1000" b="0" dirty="0" smtClean="0">
              <a:solidFill>
                <a:schemeClr val="tx2"/>
              </a:solidFill>
              <a:effectLst/>
              <a:latin typeface="Arial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 bwMode="auto">
          <a:xfrm>
            <a:off x="1905000" y="1905000"/>
            <a:ext cx="4419600" cy="16764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dk1"/>
              </a:solidFill>
              <a:effectLst/>
              <a:latin typeface="Arial Narrow" pitchFamily="34" charset="0"/>
            </a:endParaRPr>
          </a:p>
        </p:txBody>
      </p:sp>
      <p:sp>
        <p:nvSpPr>
          <p:cNvPr id="9218" name="Rectangle 6"/>
          <p:cNvSpPr>
            <a:spLocks noGrp="1" noChangeArrowheads="1"/>
          </p:cNvSpPr>
          <p:nvPr>
            <p:ph type="title"/>
          </p:nvPr>
        </p:nvSpPr>
        <p:spPr/>
        <p:txBody>
          <a:bodyPr wrap="none" anchorCtr="1"/>
          <a:lstStyle/>
          <a:p>
            <a:r>
              <a:rPr lang="en-US" dirty="0" smtClean="0"/>
              <a:t>Using Notify – Example</a:t>
            </a:r>
          </a:p>
        </p:txBody>
      </p:sp>
      <p:pic>
        <p:nvPicPr>
          <p:cNvPr id="25" name="Animated Logo" descr="tilogo_color_twolin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800" y="6477000"/>
            <a:ext cx="1438537" cy="34744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28600" y="661583"/>
            <a:ext cx="9166292" cy="124341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Notify APIs interact with IPC Notify module.</a:t>
            </a:r>
          </a:p>
          <a:p>
            <a:pPr marL="342900" indent="-342900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b="0" dirty="0" smtClean="0">
                <a:solidFill>
                  <a:schemeClr val="dk1"/>
                </a:solidFill>
                <a:latin typeface="Calibri" pitchFamily="34" charset="0"/>
              </a:rPr>
              <a:t>Configuration is done via the IPC </a:t>
            </a:r>
            <a:r>
              <a:rPr lang="en-US" b="0" dirty="0" err="1" smtClean="0">
                <a:solidFill>
                  <a:schemeClr val="dk1"/>
                </a:solidFill>
                <a:latin typeface="Calibri" pitchFamily="34" charset="0"/>
              </a:rPr>
              <a:t>MultiProc</a:t>
            </a:r>
            <a:r>
              <a:rPr lang="en-US" b="0" dirty="0" smtClean="0">
                <a:solidFill>
                  <a:schemeClr val="dk1"/>
                </a:solidFill>
                <a:latin typeface="Calibri" pitchFamily="34" charset="0"/>
              </a:rPr>
              <a:t> module.</a:t>
            </a:r>
          </a:p>
          <a:p>
            <a:pPr marL="342900" indent="-342900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Notify manager handles multiple interrupt events via single INT line.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2057400" y="2057400"/>
            <a:ext cx="4038600" cy="1371600"/>
            <a:chOff x="2057400" y="2057400"/>
            <a:chExt cx="4038600" cy="1371600"/>
          </a:xfrm>
        </p:grpSpPr>
        <p:sp>
          <p:nvSpPr>
            <p:cNvPr id="21" name="Rounded Rectangle 20"/>
            <p:cNvSpPr/>
            <p:nvPr/>
          </p:nvSpPr>
          <p:spPr bwMode="auto">
            <a:xfrm>
              <a:off x="4343400" y="2057400"/>
              <a:ext cx="1752600" cy="457200"/>
            </a:xfrm>
            <a:prstGeom prst="roundRect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dk1"/>
                  </a:solidFill>
                  <a:effectLst/>
                  <a:latin typeface="Calibri" pitchFamily="34" charset="0"/>
                </a:rPr>
                <a:t>Notify</a:t>
              </a:r>
            </a:p>
          </p:txBody>
        </p:sp>
        <p:sp>
          <p:nvSpPr>
            <p:cNvPr id="22" name="Rounded Rectangle 21"/>
            <p:cNvSpPr/>
            <p:nvPr/>
          </p:nvSpPr>
          <p:spPr bwMode="auto">
            <a:xfrm>
              <a:off x="4343400" y="2971800"/>
              <a:ext cx="1752600" cy="4572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err="1" smtClean="0">
                  <a:ln>
                    <a:noFill/>
                  </a:ln>
                  <a:solidFill>
                    <a:schemeClr val="dk1"/>
                  </a:solidFill>
                  <a:effectLst/>
                  <a:latin typeface="Calibri" pitchFamily="34" charset="0"/>
                </a:rPr>
                <a:t>MultiProc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dk1"/>
                </a:solidFill>
                <a:effectLst/>
                <a:latin typeface="Calibri" pitchFamily="34" charset="0"/>
              </a:endParaRPr>
            </a:p>
          </p:txBody>
        </p:sp>
        <p:cxnSp>
          <p:nvCxnSpPr>
            <p:cNvPr id="24" name="Straight Arrow Connector 23"/>
            <p:cNvCxnSpPr>
              <a:stCxn id="21" idx="2"/>
              <a:endCxn id="22" idx="0"/>
            </p:cNvCxnSpPr>
            <p:nvPr/>
          </p:nvCxnSpPr>
          <p:spPr bwMode="auto">
            <a:xfrm>
              <a:off x="5219700" y="2514600"/>
              <a:ext cx="0" cy="45720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26" name="Folded Corner 25"/>
            <p:cNvSpPr/>
            <p:nvPr/>
          </p:nvSpPr>
          <p:spPr bwMode="auto">
            <a:xfrm>
              <a:off x="2057400" y="2057400"/>
              <a:ext cx="1447800" cy="838200"/>
            </a:xfrm>
            <a:prstGeom prst="foldedCorner">
              <a:avLst>
                <a:gd name="adj" fmla="val 30621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9144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dk1"/>
                  </a:solidFill>
                  <a:effectLst/>
                  <a:latin typeface="Arial Narrow" pitchFamily="34" charset="0"/>
                </a:rPr>
                <a:t>User APIs</a:t>
              </a:r>
            </a:p>
          </p:txBody>
        </p:sp>
        <p:cxnSp>
          <p:nvCxnSpPr>
            <p:cNvPr id="28" name="Straight Arrow Connector 27"/>
            <p:cNvCxnSpPr/>
            <p:nvPr/>
          </p:nvCxnSpPr>
          <p:spPr bwMode="auto">
            <a:xfrm>
              <a:off x="3505200" y="2284231"/>
              <a:ext cx="838200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30" name="TextBox 29"/>
            <p:cNvSpPr txBox="1"/>
            <p:nvPr/>
          </p:nvSpPr>
          <p:spPr>
            <a:xfrm>
              <a:off x="5186235" y="2557132"/>
              <a:ext cx="736099" cy="369332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r>
                <a:rPr lang="en-US" sz="1800" b="0" i="1" dirty="0" smtClean="0">
                  <a:solidFill>
                    <a:schemeClr val="dk1"/>
                  </a:solidFill>
                  <a:effectLst/>
                </a:rPr>
                <a:t>Uses</a:t>
              </a: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304800" y="4648200"/>
            <a:ext cx="8458200" cy="7232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 anchorCtr="0">
            <a:spAutoFit/>
          </a:bodyPr>
          <a:lstStyle/>
          <a:p>
            <a:pPr lvl="0" eaLnBrk="0" hangingPunct="0">
              <a:spcBef>
                <a:spcPts val="600"/>
              </a:spcBef>
            </a:pPr>
            <a:r>
              <a:rPr lang="en-US" sz="1800" b="0" i="1" dirty="0" smtClean="0">
                <a:solidFill>
                  <a:srgbClr val="000000"/>
                </a:solidFill>
                <a:latin typeface="Calibri" pitchFamily="34" charset="0"/>
              </a:rPr>
              <a:t>//  </a:t>
            </a:r>
            <a:r>
              <a:rPr lang="en-US" sz="2000" i="1" dirty="0" smtClean="0">
                <a:solidFill>
                  <a:schemeClr val="tx2"/>
                </a:solidFill>
                <a:latin typeface="Calibri" pitchFamily="34" charset="0"/>
              </a:rPr>
              <a:t>RECEIVER</a:t>
            </a:r>
            <a:endParaRPr lang="en-US" sz="1800" i="1" dirty="0" smtClean="0">
              <a:solidFill>
                <a:schemeClr val="tx2"/>
              </a:solidFill>
              <a:latin typeface="Calibri" pitchFamily="34" charset="0"/>
            </a:endParaRPr>
          </a:p>
          <a:p>
            <a:pPr lvl="0" eaLnBrk="0" hangingPunct="0">
              <a:spcBef>
                <a:spcPts val="600"/>
              </a:spcBef>
            </a:pPr>
            <a:r>
              <a:rPr lang="en-US" sz="1600" noProof="1" smtClean="0">
                <a:solidFill>
                  <a:srgbClr val="000000"/>
                </a:solidFill>
                <a:latin typeface="Courier New" pitchFamily="49" charset="0"/>
              </a:rPr>
              <a:t>Void 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</a:rPr>
              <a:t>Notify_registerEvent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</a:rPr>
              <a:t>srcId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</a:rPr>
              <a:t>lineId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</a:rPr>
              <a:t>eventId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</a:rPr>
              <a:t>cbFxn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</a:rPr>
              <a:t>cbArg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</a:rPr>
              <a:t>);</a:t>
            </a:r>
            <a:endParaRPr lang="en-US" dirty="0" smtClean="0">
              <a:solidFill>
                <a:schemeClr val="dk1"/>
              </a:solidFill>
              <a:effectLst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04800" y="3733800"/>
            <a:ext cx="8458200" cy="7232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lvl="0" eaLnBrk="0" hangingPunct="0">
              <a:spcBef>
                <a:spcPts val="600"/>
              </a:spcBef>
            </a:pPr>
            <a:r>
              <a:rPr lang="en-US" sz="1800" b="0" i="1" dirty="0" smtClean="0">
                <a:solidFill>
                  <a:srgbClr val="000000"/>
                </a:solidFill>
                <a:latin typeface="Calibri" pitchFamily="34" charset="0"/>
              </a:rPr>
              <a:t>//  </a:t>
            </a:r>
            <a:r>
              <a:rPr lang="en-US" sz="2000" i="1" dirty="0" smtClean="0">
                <a:solidFill>
                  <a:schemeClr val="tx2"/>
                </a:solidFill>
                <a:latin typeface="Calibri" pitchFamily="34" charset="0"/>
              </a:rPr>
              <a:t>SENDER</a:t>
            </a:r>
            <a:endParaRPr lang="en-US" sz="1800" i="1" dirty="0" smtClean="0">
              <a:solidFill>
                <a:schemeClr val="tx2"/>
              </a:solidFill>
              <a:latin typeface="Calibri" pitchFamily="34" charset="0"/>
            </a:endParaRPr>
          </a:p>
          <a:p>
            <a:pPr lvl="0" eaLnBrk="0" hangingPunct="0">
              <a:spcBef>
                <a:spcPts val="600"/>
              </a:spcBef>
            </a:pP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</a:rPr>
              <a:t>Void 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</a:rPr>
              <a:t>Notify_sendEvent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</a:rPr>
              <a:t>dstId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</a:rPr>
              <a:t>lineId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</a:rPr>
              <a:t>eventId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</a:rPr>
              <a:t>, payload, 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</a:rPr>
              <a:t>waitClear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</a:rPr>
              <a:t>);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228600" y="5562600"/>
            <a:ext cx="8517781" cy="75713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When </a:t>
            </a:r>
            <a:r>
              <a:rPr lang="en-US" b="0" dirty="0" smtClean="0">
                <a:solidFill>
                  <a:schemeClr val="tx2"/>
                </a:solidFill>
                <a:effectLst/>
                <a:latin typeface="Calibri" pitchFamily="34" charset="0"/>
              </a:rPr>
              <a:t>RECEIVER</a:t>
            </a:r>
            <a:r>
              <a:rPr lang="en-US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 gets this </a:t>
            </a:r>
            <a:r>
              <a:rPr lang="en-US" b="0" dirty="0" err="1" smtClean="0">
                <a:solidFill>
                  <a:schemeClr val="dk1"/>
                </a:solidFill>
                <a:effectLst/>
                <a:latin typeface="Calibri" pitchFamily="34" charset="0"/>
              </a:rPr>
              <a:t>eventId</a:t>
            </a:r>
            <a:r>
              <a:rPr lang="en-US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 from the </a:t>
            </a:r>
            <a:r>
              <a:rPr lang="en-US" b="0" dirty="0" smtClean="0">
                <a:solidFill>
                  <a:schemeClr val="tx2"/>
                </a:solidFill>
                <a:effectLst/>
                <a:latin typeface="Calibri" pitchFamily="34" charset="0"/>
              </a:rPr>
              <a:t>SENDER</a:t>
            </a:r>
            <a:r>
              <a:rPr lang="en-US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, the </a:t>
            </a:r>
            <a:r>
              <a:rPr lang="en-US" b="0" dirty="0" err="1" smtClean="0">
                <a:solidFill>
                  <a:schemeClr val="dk1"/>
                </a:solidFill>
                <a:effectLst/>
                <a:latin typeface="Calibri" pitchFamily="34" charset="0"/>
              </a:rPr>
              <a:t>cbFxn</a:t>
            </a:r>
            <a:r>
              <a:rPr lang="en-US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 is</a:t>
            </a:r>
            <a:br>
              <a:rPr lang="en-US" b="0" dirty="0" smtClean="0">
                <a:solidFill>
                  <a:schemeClr val="dk1"/>
                </a:solidFill>
                <a:effectLst/>
                <a:latin typeface="Calibri" pitchFamily="34" charset="0"/>
              </a:rPr>
            </a:br>
            <a:r>
              <a:rPr lang="en-US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called and passes the </a:t>
            </a:r>
            <a:r>
              <a:rPr lang="en-US" b="0" dirty="0" err="1" smtClean="0">
                <a:solidFill>
                  <a:schemeClr val="dk1"/>
                </a:solidFill>
                <a:effectLst/>
                <a:latin typeface="Calibri" pitchFamily="34" charset="0"/>
              </a:rPr>
              <a:t>srcId</a:t>
            </a:r>
            <a:r>
              <a:rPr lang="en-US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, </a:t>
            </a:r>
            <a:r>
              <a:rPr lang="en-US" b="0" dirty="0" err="1" smtClean="0">
                <a:solidFill>
                  <a:schemeClr val="dk1"/>
                </a:solidFill>
                <a:effectLst/>
                <a:latin typeface="Calibri" pitchFamily="34" charset="0"/>
              </a:rPr>
              <a:t>eventId</a:t>
            </a:r>
            <a:r>
              <a:rPr lang="en-US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, payload and </a:t>
            </a:r>
            <a:r>
              <a:rPr lang="en-US" b="0" dirty="0" err="1" smtClean="0">
                <a:solidFill>
                  <a:schemeClr val="dk1"/>
                </a:solidFill>
                <a:effectLst/>
                <a:latin typeface="Calibri" pitchFamily="34" charset="0"/>
              </a:rPr>
              <a:t>cbArg</a:t>
            </a:r>
            <a:r>
              <a:rPr lang="en-US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.</a:t>
            </a:r>
          </a:p>
        </p:txBody>
      </p:sp>
      <p:sp>
        <p:nvSpPr>
          <p:cNvPr id="18" name="Slide number"/>
          <p:cNvSpPr txBox="1"/>
          <p:nvPr/>
        </p:nvSpPr>
        <p:spPr>
          <a:xfrm>
            <a:off x="8636000" y="6645990"/>
            <a:ext cx="635000" cy="246221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pPr algn="ctr"/>
            <a:r>
              <a:rPr lang="en-US" sz="1000" b="0" smtClean="0">
                <a:solidFill>
                  <a:schemeClr val="tx2"/>
                </a:solidFill>
                <a:effectLst/>
                <a:latin typeface="Arial"/>
              </a:rPr>
              <a:t>12</a:t>
            </a:r>
            <a:endParaRPr lang="en-US" sz="1000" b="0" dirty="0" smtClean="0">
              <a:solidFill>
                <a:schemeClr val="tx2"/>
              </a:solidFill>
              <a:effectLst/>
              <a:latin typeface="Arial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Callback Function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 bwMode="auto">
          <a:xfrm>
            <a:off x="457200" y="990600"/>
            <a:ext cx="8305800" cy="4114800"/>
          </a:xfrm>
          <a:prstGeom prst="rect">
            <a:avLst/>
          </a:prstGeom>
          <a:solidFill>
            <a:schemeClr val="accent1">
              <a:lumMod val="90000"/>
              <a:alpha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000" b="0" dirty="0">
                <a:solidFill>
                  <a:schemeClr val="tx2"/>
                </a:solidFill>
                <a:latin typeface="Arial Narrow" pitchFamily="34" charset="0"/>
                <a:cs typeface="Courier New" pitchFamily="49" charset="0"/>
              </a:rPr>
              <a:t>/*</a:t>
            </a:r>
          </a:p>
          <a:p>
            <a:r>
              <a:rPr lang="en-US" sz="2000" b="0" dirty="0">
                <a:solidFill>
                  <a:schemeClr val="tx2"/>
                </a:solidFill>
                <a:latin typeface="Arial Narrow" pitchFamily="34" charset="0"/>
                <a:cs typeface="Courier New" pitchFamily="49" charset="0"/>
              </a:rPr>
              <a:t> *  ======== </a:t>
            </a:r>
            <a:r>
              <a:rPr lang="en-US" sz="2000" b="0" dirty="0" err="1">
                <a:solidFill>
                  <a:schemeClr val="tx2"/>
                </a:solidFill>
                <a:latin typeface="Arial Narrow" pitchFamily="34" charset="0"/>
                <a:cs typeface="Courier New" pitchFamily="49" charset="0"/>
              </a:rPr>
              <a:t>cbFxn</a:t>
            </a:r>
            <a:r>
              <a:rPr lang="en-US" sz="2000" b="0" dirty="0">
                <a:solidFill>
                  <a:schemeClr val="tx2"/>
                </a:solidFill>
                <a:latin typeface="Arial Narrow" pitchFamily="34" charset="0"/>
                <a:cs typeface="Courier New" pitchFamily="49" charset="0"/>
              </a:rPr>
              <a:t> ========</a:t>
            </a:r>
          </a:p>
          <a:p>
            <a:r>
              <a:rPr lang="en-US" sz="2000" b="0" dirty="0">
                <a:solidFill>
                  <a:schemeClr val="tx2"/>
                </a:solidFill>
                <a:latin typeface="Arial Narrow" pitchFamily="34" charset="0"/>
                <a:cs typeface="Courier New" pitchFamily="49" charset="0"/>
              </a:rPr>
              <a:t> *  This </a:t>
            </a:r>
            <a:r>
              <a:rPr lang="en-US" sz="2000" b="0" dirty="0" err="1" smtClean="0">
                <a:solidFill>
                  <a:schemeClr val="tx2"/>
                </a:solidFill>
                <a:latin typeface="Arial Narrow" pitchFamily="34" charset="0"/>
                <a:cs typeface="Courier New" pitchFamily="49" charset="0"/>
              </a:rPr>
              <a:t>fxn</a:t>
            </a:r>
            <a:r>
              <a:rPr lang="en-US" sz="2000" b="0" dirty="0" smtClean="0">
                <a:solidFill>
                  <a:schemeClr val="tx2"/>
                </a:solidFill>
                <a:latin typeface="Arial Narrow" pitchFamily="34" charset="0"/>
                <a:cs typeface="Courier New" pitchFamily="49" charset="0"/>
              </a:rPr>
              <a:t> </a:t>
            </a:r>
            <a:r>
              <a:rPr lang="en-US" sz="2000" b="0" dirty="0">
                <a:solidFill>
                  <a:schemeClr val="tx2"/>
                </a:solidFill>
                <a:latin typeface="Arial Narrow" pitchFamily="34" charset="0"/>
                <a:cs typeface="Courier New" pitchFamily="49" charset="0"/>
              </a:rPr>
              <a:t>was registered with Notify. It is called when any event </a:t>
            </a:r>
            <a:r>
              <a:rPr lang="en-US" sz="2000" b="0" dirty="0" smtClean="0">
                <a:solidFill>
                  <a:schemeClr val="tx2"/>
                </a:solidFill>
                <a:latin typeface="Arial Narrow" pitchFamily="34" charset="0"/>
                <a:cs typeface="Courier New" pitchFamily="49" charset="0"/>
              </a:rPr>
              <a:t>is sent </a:t>
            </a:r>
            <a:r>
              <a:rPr lang="en-US" sz="2000" b="0" dirty="0">
                <a:solidFill>
                  <a:schemeClr val="tx2"/>
                </a:solidFill>
                <a:latin typeface="Arial Narrow" pitchFamily="34" charset="0"/>
                <a:cs typeface="Courier New" pitchFamily="49" charset="0"/>
              </a:rPr>
              <a:t>to </a:t>
            </a:r>
            <a:r>
              <a:rPr lang="en-US" sz="2000" b="0" dirty="0" smtClean="0">
                <a:solidFill>
                  <a:schemeClr val="tx2"/>
                </a:solidFill>
                <a:latin typeface="Arial Narrow" pitchFamily="34" charset="0"/>
                <a:cs typeface="Courier New" pitchFamily="49" charset="0"/>
              </a:rPr>
              <a:t>this CPU.</a:t>
            </a:r>
            <a:endParaRPr lang="en-US" sz="2000" b="0" dirty="0">
              <a:solidFill>
                <a:schemeClr val="tx2"/>
              </a:solidFill>
              <a:latin typeface="Arial Narrow" pitchFamily="34" charset="0"/>
              <a:cs typeface="Courier New" pitchFamily="49" charset="0"/>
            </a:endParaRPr>
          </a:p>
          <a:p>
            <a:r>
              <a:rPr lang="en-US" sz="2000" b="0" dirty="0">
                <a:solidFill>
                  <a:schemeClr val="tx2"/>
                </a:solidFill>
                <a:latin typeface="Arial Narrow" pitchFamily="34" charset="0"/>
                <a:cs typeface="Courier New" pitchFamily="49" charset="0"/>
              </a:rPr>
              <a:t> */</a:t>
            </a:r>
          </a:p>
          <a:p>
            <a:endParaRPr lang="en-US" sz="2000" b="0" dirty="0" smtClean="0">
              <a:latin typeface="Arial Narrow" pitchFamily="34" charset="0"/>
              <a:cs typeface="Courier New" pitchFamily="49" charset="0"/>
            </a:endParaRPr>
          </a:p>
          <a:p>
            <a:r>
              <a:rPr lang="en-US" sz="2000" b="0" dirty="0" smtClean="0">
                <a:latin typeface="Arial Narrow" pitchFamily="34" charset="0"/>
                <a:cs typeface="Courier New" pitchFamily="49" charset="0"/>
              </a:rPr>
              <a:t>void </a:t>
            </a:r>
            <a:r>
              <a:rPr lang="en-US" sz="2000" b="0" dirty="0" err="1" smtClean="0">
                <a:latin typeface="Arial Narrow" pitchFamily="34" charset="0"/>
                <a:cs typeface="Courier New" pitchFamily="49" charset="0"/>
              </a:rPr>
              <a:t>cbFxn</a:t>
            </a:r>
            <a:r>
              <a:rPr lang="en-US" sz="2000" b="0" dirty="0" smtClean="0">
                <a:latin typeface="Arial Narrow" pitchFamily="34" charset="0"/>
                <a:cs typeface="Courier New" pitchFamily="49" charset="0"/>
              </a:rPr>
              <a:t>(UInt16 </a:t>
            </a:r>
            <a:r>
              <a:rPr lang="en-US" sz="2000" b="0" dirty="0" err="1">
                <a:latin typeface="Arial Narrow" pitchFamily="34" charset="0"/>
                <a:cs typeface="Courier New" pitchFamily="49" charset="0"/>
              </a:rPr>
              <a:t>procId</a:t>
            </a:r>
            <a:r>
              <a:rPr lang="en-US" sz="2000" b="0" dirty="0">
                <a:latin typeface="Arial Narrow" pitchFamily="34" charset="0"/>
                <a:cs typeface="Courier New" pitchFamily="49" charset="0"/>
              </a:rPr>
              <a:t>, UInt16 </a:t>
            </a:r>
            <a:r>
              <a:rPr lang="en-US" sz="2000" b="0" dirty="0" err="1" smtClean="0">
                <a:latin typeface="Arial Narrow" pitchFamily="34" charset="0"/>
                <a:cs typeface="Courier New" pitchFamily="49" charset="0"/>
              </a:rPr>
              <a:t>lineId</a:t>
            </a:r>
            <a:r>
              <a:rPr lang="en-US" sz="2000" b="0" dirty="0" smtClean="0">
                <a:latin typeface="Arial Narrow" pitchFamily="34" charset="0"/>
                <a:cs typeface="Courier New" pitchFamily="49" charset="0"/>
              </a:rPr>
              <a:t>, UInt32 </a:t>
            </a:r>
            <a:r>
              <a:rPr lang="en-US" sz="2000" b="0" dirty="0" err="1">
                <a:latin typeface="Arial Narrow" pitchFamily="34" charset="0"/>
                <a:cs typeface="Courier New" pitchFamily="49" charset="0"/>
              </a:rPr>
              <a:t>eventId</a:t>
            </a:r>
            <a:r>
              <a:rPr lang="en-US" sz="2000" b="0" dirty="0">
                <a:latin typeface="Arial Narrow" pitchFamily="34" charset="0"/>
                <a:cs typeface="Courier New" pitchFamily="49" charset="0"/>
              </a:rPr>
              <a:t>, </a:t>
            </a:r>
            <a:r>
              <a:rPr lang="en-US" sz="2000" b="0" dirty="0" err="1">
                <a:latin typeface="Arial Narrow" pitchFamily="34" charset="0"/>
                <a:cs typeface="Courier New" pitchFamily="49" charset="0"/>
              </a:rPr>
              <a:t>UArg</a:t>
            </a:r>
            <a:r>
              <a:rPr lang="en-US" sz="2000" b="0" dirty="0">
                <a:latin typeface="Arial Narrow" pitchFamily="34" charset="0"/>
                <a:cs typeface="Courier New" pitchFamily="49" charset="0"/>
              </a:rPr>
              <a:t> </a:t>
            </a:r>
            <a:r>
              <a:rPr lang="en-US" sz="2000" b="0" dirty="0" err="1">
                <a:latin typeface="Arial Narrow" pitchFamily="34" charset="0"/>
                <a:cs typeface="Courier New" pitchFamily="49" charset="0"/>
              </a:rPr>
              <a:t>arg</a:t>
            </a:r>
            <a:r>
              <a:rPr lang="en-US" sz="2000" b="0" dirty="0">
                <a:latin typeface="Arial Narrow" pitchFamily="34" charset="0"/>
                <a:cs typeface="Courier New" pitchFamily="49" charset="0"/>
              </a:rPr>
              <a:t>, UInt32 payload)</a:t>
            </a:r>
          </a:p>
          <a:p>
            <a:r>
              <a:rPr lang="en-US" sz="2000" b="0" dirty="0">
                <a:latin typeface="Arial Narrow" pitchFamily="34" charset="0"/>
                <a:cs typeface="Courier New" pitchFamily="49" charset="0"/>
              </a:rPr>
              <a:t>{</a:t>
            </a:r>
          </a:p>
          <a:p>
            <a:r>
              <a:rPr lang="en-US" sz="2000" b="0" dirty="0">
                <a:latin typeface="Arial Narrow" pitchFamily="34" charset="0"/>
                <a:cs typeface="Courier New" pitchFamily="49" charset="0"/>
              </a:rPr>
              <a:t>    </a:t>
            </a:r>
            <a:r>
              <a:rPr lang="en-US" sz="2000" b="0" dirty="0">
                <a:solidFill>
                  <a:schemeClr val="tx2"/>
                </a:solidFill>
                <a:latin typeface="Arial Narrow" pitchFamily="34" charset="0"/>
                <a:cs typeface="Courier New" pitchFamily="49" charset="0"/>
              </a:rPr>
              <a:t>/* The payload is a sequence number. */</a:t>
            </a:r>
          </a:p>
          <a:p>
            <a:r>
              <a:rPr lang="en-US" sz="2000" b="0" dirty="0">
                <a:latin typeface="Arial Narrow" pitchFamily="34" charset="0"/>
                <a:cs typeface="Courier New" pitchFamily="49" charset="0"/>
              </a:rPr>
              <a:t>    </a:t>
            </a:r>
            <a:r>
              <a:rPr lang="en-US" sz="2000" b="0" dirty="0" err="1">
                <a:latin typeface="Arial Narrow" pitchFamily="34" charset="0"/>
                <a:cs typeface="Courier New" pitchFamily="49" charset="0"/>
              </a:rPr>
              <a:t>recvProcId</a:t>
            </a:r>
            <a:r>
              <a:rPr lang="en-US" sz="2000" b="0" dirty="0">
                <a:latin typeface="Arial Narrow" pitchFamily="34" charset="0"/>
                <a:cs typeface="Courier New" pitchFamily="49" charset="0"/>
              </a:rPr>
              <a:t> = </a:t>
            </a:r>
            <a:r>
              <a:rPr lang="en-US" sz="2000" b="0" dirty="0" err="1">
                <a:latin typeface="Arial Narrow" pitchFamily="34" charset="0"/>
                <a:cs typeface="Courier New" pitchFamily="49" charset="0"/>
              </a:rPr>
              <a:t>procId</a:t>
            </a:r>
            <a:r>
              <a:rPr lang="en-US" sz="2000" b="0" dirty="0">
                <a:latin typeface="Arial Narrow" pitchFamily="34" charset="0"/>
                <a:cs typeface="Courier New" pitchFamily="49" charset="0"/>
              </a:rPr>
              <a:t>;</a:t>
            </a:r>
          </a:p>
          <a:p>
            <a:r>
              <a:rPr lang="en-US" sz="2000" b="0" dirty="0">
                <a:latin typeface="Arial Narrow" pitchFamily="34" charset="0"/>
                <a:cs typeface="Courier New" pitchFamily="49" charset="0"/>
              </a:rPr>
              <a:t>    </a:t>
            </a:r>
            <a:r>
              <a:rPr lang="en-US" sz="2000" b="0" dirty="0" err="1">
                <a:latin typeface="Arial Narrow" pitchFamily="34" charset="0"/>
                <a:cs typeface="Courier New" pitchFamily="49" charset="0"/>
              </a:rPr>
              <a:t>seq</a:t>
            </a:r>
            <a:r>
              <a:rPr lang="en-US" sz="2000" b="0" dirty="0">
                <a:latin typeface="Arial Narrow" pitchFamily="34" charset="0"/>
                <a:cs typeface="Courier New" pitchFamily="49" charset="0"/>
              </a:rPr>
              <a:t> = payload;</a:t>
            </a:r>
          </a:p>
          <a:p>
            <a:r>
              <a:rPr lang="en-US" sz="2000" b="0" dirty="0">
                <a:latin typeface="Arial Narrow" pitchFamily="34" charset="0"/>
                <a:cs typeface="Courier New" pitchFamily="49" charset="0"/>
              </a:rPr>
              <a:t>    </a:t>
            </a:r>
            <a:r>
              <a:rPr lang="en-US" sz="2000" b="0" dirty="0" err="1">
                <a:latin typeface="Arial Narrow" pitchFamily="34" charset="0"/>
                <a:cs typeface="Courier New" pitchFamily="49" charset="0"/>
              </a:rPr>
              <a:t>Semaphore_post</a:t>
            </a:r>
            <a:r>
              <a:rPr lang="en-US" sz="2000" b="0" dirty="0">
                <a:latin typeface="Arial Narrow" pitchFamily="34" charset="0"/>
                <a:cs typeface="Courier New" pitchFamily="49" charset="0"/>
              </a:rPr>
              <a:t>(</a:t>
            </a:r>
            <a:r>
              <a:rPr lang="en-US" sz="2000" b="0" dirty="0" err="1">
                <a:latin typeface="Arial Narrow" pitchFamily="34" charset="0"/>
                <a:cs typeface="Courier New" pitchFamily="49" charset="0"/>
              </a:rPr>
              <a:t>semHandle</a:t>
            </a:r>
            <a:r>
              <a:rPr lang="en-US" sz="2000" b="0" dirty="0">
                <a:latin typeface="Arial Narrow" pitchFamily="34" charset="0"/>
                <a:cs typeface="Courier New" pitchFamily="49" charset="0"/>
              </a:rPr>
              <a:t>);</a:t>
            </a:r>
          </a:p>
          <a:p>
            <a:r>
              <a:rPr lang="en-US" sz="2000" b="0" dirty="0">
                <a:latin typeface="Arial Narrow" pitchFamily="34" charset="0"/>
                <a:cs typeface="Courier New" pitchFamily="49" charset="0"/>
              </a:rPr>
              <a:t>}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cs typeface="Courier New" pitchFamily="49" charset="0"/>
            </a:endParaRP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704" name="Rectangle 8"/>
          <p:cNvSpPr>
            <a:spLocks noChangeArrowheads="1"/>
          </p:cNvSpPr>
          <p:nvPr/>
        </p:nvSpPr>
        <p:spPr bwMode="auto">
          <a:xfrm>
            <a:off x="304800" y="1066800"/>
            <a:ext cx="5562600" cy="4495800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blurRad="50800" dist="1016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2706" name="Picture 2" descr="C:\Documents and Settings\a0159877\Desktop\250px-Operating_system_placement.svg.pn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6160824" y="1153041"/>
            <a:ext cx="2819400" cy="4172713"/>
          </a:xfrm>
          <a:prstGeom prst="rect">
            <a:avLst/>
          </a:prstGeom>
          <a:noFill/>
        </p:spPr>
      </p:pic>
      <p:pic>
        <p:nvPicPr>
          <p:cNvPr id="10" name="Animated Logo" descr="tilogo_color_twoline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50800" y="6477000"/>
            <a:ext cx="1438537" cy="347443"/>
          </a:xfrm>
          <a:prstGeom prst="rect">
            <a:avLst/>
          </a:prstGeom>
        </p:spPr>
      </p:pic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tx1"/>
                </a:solidFill>
              </a:rPr>
              <a:t>Outline</a:t>
            </a:r>
          </a:p>
        </p:txBody>
      </p:sp>
      <p:sp>
        <p:nvSpPr>
          <p:cNvPr id="11" name="Text Box 4">
            <a:hlinkClick r:id="rId14" action="ppaction://hlinksldjump"/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01576" y="1168962"/>
            <a:ext cx="5642024" cy="44319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 tIns="27432" bIns="27432" anchor="ctr" anchorCtr="0">
            <a:spAutoFit/>
          </a:bodyPr>
          <a:lstStyle/>
          <a:p>
            <a:pPr marL="342900" indent="-342900" eaLnBrk="0" hangingPunct="0">
              <a:lnSpc>
                <a:spcPct val="90000"/>
              </a:lnSpc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z="2800" smtClean="0">
                <a:solidFill>
                  <a:srgbClr val="000000"/>
                </a:solidFill>
              </a:rPr>
              <a:t>Basic Concepts</a:t>
            </a: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12" name="Text Box 4">
            <a:hlinkClick r:id="rId15" action="ppaction://hlinksldjump"/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01576" y="1672613"/>
            <a:ext cx="5642024" cy="44319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 tIns="27432" bIns="27432" anchor="ctr" anchorCtr="0">
            <a:spAutoFit/>
          </a:bodyPr>
          <a:lstStyle/>
          <a:p>
            <a:pPr marL="342900" indent="-342900" eaLnBrk="0" hangingPunct="0">
              <a:lnSpc>
                <a:spcPct val="90000"/>
              </a:lnSpc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z="2800" smtClean="0">
                <a:solidFill>
                  <a:srgbClr val="000000"/>
                </a:solidFill>
              </a:rPr>
              <a:t>IPC Services</a:t>
            </a: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13" name="Text Box 6">
            <a:hlinkClick r:id="rId16" action="ppaction://hlinksldjump"/>
          </p:cNvPr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769877" y="2168903"/>
            <a:ext cx="4868924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 tIns="18288" bIns="18288">
            <a:spAutoFit/>
          </a:bodyPr>
          <a:lstStyle/>
          <a:p>
            <a:pPr marL="342900" indent="-342900" eaLnBrk="0" hangingPunct="0">
              <a:lnSpc>
                <a:spcPct val="90000"/>
              </a:lnSpc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mtClean="0">
                <a:solidFill>
                  <a:srgbClr val="000000"/>
                </a:solidFill>
              </a:rPr>
              <a:t>Notify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4" name="Text Box 5">
            <a:hlinkClick r:id="rId17" action="ppaction://hlinksldjump"/>
          </p:cNvPr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774000" y="2577351"/>
            <a:ext cx="4255200" cy="4247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ct val="90000"/>
              </a:lnSpc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mtClean="0">
                <a:solidFill>
                  <a:srgbClr val="000000"/>
                </a:solidFill>
              </a:rPr>
              <a:t>Data Passing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5" name="Text Box 6">
            <a:hlinkClick r:id="rId18" action="ppaction://hlinksldjump"/>
          </p:cNvPr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769877" y="3091999"/>
            <a:ext cx="4868924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 tIns="18288" bIns="18288">
            <a:spAutoFit/>
          </a:bodyPr>
          <a:lstStyle/>
          <a:p>
            <a:pPr marL="342900" indent="-342900" eaLnBrk="0" hangingPunct="0">
              <a:lnSpc>
                <a:spcPct val="90000"/>
              </a:lnSpc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mtClean="0">
                <a:solidFill>
                  <a:srgbClr val="000000"/>
                </a:solidFill>
              </a:rPr>
              <a:t>Message Queue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6" name="Text Box 6">
            <a:hlinkClick r:id="rId19" action="ppaction://hlinksldjump"/>
          </p:cNvPr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769877" y="3500447"/>
            <a:ext cx="4868924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 tIns="18288" bIns="18288">
            <a:spAutoFit/>
          </a:bodyPr>
          <a:lstStyle/>
          <a:p>
            <a:pPr marL="342900" indent="-342900" eaLnBrk="0" hangingPunct="0">
              <a:lnSpc>
                <a:spcPct val="90000"/>
              </a:lnSpc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mtClean="0">
                <a:solidFill>
                  <a:srgbClr val="000000"/>
                </a:solidFill>
              </a:rPr>
              <a:t>Support Utilities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7" name="Text Box 4">
            <a:hlinkClick r:id="rId20" action="ppaction://hlinksldjump"/>
          </p:cNvPr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301576" y="3916255"/>
            <a:ext cx="5642024" cy="44319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 tIns="27432" bIns="27432" anchor="ctr" anchorCtr="0">
            <a:spAutoFit/>
          </a:bodyPr>
          <a:lstStyle/>
          <a:p>
            <a:pPr marL="342900" indent="-342900" eaLnBrk="0" hangingPunct="0">
              <a:lnSpc>
                <a:spcPct val="90000"/>
              </a:lnSpc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z="2800" smtClean="0">
                <a:solidFill>
                  <a:srgbClr val="000000"/>
                </a:solidFill>
              </a:rPr>
              <a:t>Setup and Examples</a:t>
            </a: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18" name="Text Box 4">
            <a:hlinkClick r:id="rId21" action="ppaction://hlinksldjump"/>
          </p:cNvPr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301576" y="4419905"/>
            <a:ext cx="5642024" cy="44319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 tIns="27432" bIns="27432" anchor="ctr" anchorCtr="0">
            <a:spAutoFit/>
          </a:bodyPr>
          <a:lstStyle/>
          <a:p>
            <a:pPr marL="342900" indent="-342900" eaLnBrk="0" hangingPunct="0">
              <a:lnSpc>
                <a:spcPct val="90000"/>
              </a:lnSpc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z="2800" smtClean="0">
                <a:solidFill>
                  <a:srgbClr val="000000"/>
                </a:solidFill>
              </a:rPr>
              <a:t>IPC Transports</a:t>
            </a: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19" name="Text Box 4">
            <a:hlinkClick r:id="rId22" action="ppaction://hlinksldjump"/>
          </p:cNvPr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301576" y="4923554"/>
            <a:ext cx="5642024" cy="44319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 tIns="27432" bIns="27432" anchor="ctr" anchorCtr="0">
            <a:spAutoFit/>
          </a:bodyPr>
          <a:lstStyle/>
          <a:p>
            <a:pPr marL="342900" indent="-342900" eaLnBrk="0" hangingPunct="0">
              <a:lnSpc>
                <a:spcPct val="90000"/>
              </a:lnSpc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z="2800" smtClean="0">
                <a:solidFill>
                  <a:srgbClr val="000000"/>
                </a:solidFill>
              </a:rPr>
              <a:t>Lab or Demo</a:t>
            </a:r>
            <a:endParaRPr lang="en-US" sz="2800" dirty="0">
              <a:solidFill>
                <a:srgbClr val="000000"/>
              </a:solidFill>
            </a:endParaRPr>
          </a:p>
        </p:txBody>
      </p:sp>
    </p:spTree>
    <p:custDataLst>
      <p:tags r:id="rId1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/>
          <p:cNvSpPr>
            <a:spLocks noGrp="1" noChangeArrowheads="1"/>
          </p:cNvSpPr>
          <p:nvPr>
            <p:ph type="title"/>
          </p:nvPr>
        </p:nvSpPr>
        <p:spPr/>
        <p:txBody>
          <a:bodyPr wrap="none" anchorCtr="1"/>
          <a:lstStyle/>
          <a:p>
            <a:r>
              <a:rPr lang="en-US" dirty="0" smtClean="0"/>
              <a:t>Data Passing – Concepts</a:t>
            </a:r>
          </a:p>
        </p:txBody>
      </p:sp>
      <p:pic>
        <p:nvPicPr>
          <p:cNvPr id="25" name="Animated Logo" descr="tilogo_color_twolin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800" y="6477000"/>
            <a:ext cx="1438537" cy="34744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2400" y="707207"/>
            <a:ext cx="9032857" cy="188359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ts val="1200"/>
              </a:spcBef>
              <a:buClr>
                <a:srgbClr val="0066FF"/>
              </a:buClr>
              <a:buSzPct val="75000"/>
              <a:buFont typeface="Wingdings"/>
              <a:buChar char=""/>
            </a:pPr>
            <a:r>
              <a:rPr lang="en-US" b="0" dirty="0" smtClean="0">
                <a:solidFill>
                  <a:srgbClr val="000000"/>
                </a:solidFill>
                <a:latin typeface="Calibri" pitchFamily="34" charset="0"/>
              </a:rPr>
              <a:t>Uses </a:t>
            </a:r>
            <a:r>
              <a:rPr lang="en-US" i="1" dirty="0" smtClean="0">
                <a:solidFill>
                  <a:schemeClr val="tx2"/>
                </a:solidFill>
                <a:latin typeface="Calibri" pitchFamily="34" charset="0"/>
              </a:rPr>
              <a:t>double linked lists </a:t>
            </a:r>
            <a:r>
              <a:rPr lang="en-US" b="0" dirty="0" smtClean="0">
                <a:solidFill>
                  <a:srgbClr val="000000"/>
                </a:solidFill>
                <a:latin typeface="Calibri" pitchFamily="34" charset="0"/>
              </a:rPr>
              <a:t>to share data between CPUs</a:t>
            </a:r>
          </a:p>
          <a:p>
            <a:pPr marL="342900" indent="-342900">
              <a:lnSpc>
                <a:spcPct val="90000"/>
              </a:lnSpc>
              <a:spcBef>
                <a:spcPts val="1200"/>
              </a:spcBef>
              <a:buClr>
                <a:srgbClr val="0066FF"/>
              </a:buClr>
              <a:buSzPct val="75000"/>
              <a:buFont typeface="Wingdings"/>
              <a:buChar char=""/>
            </a:pPr>
            <a:r>
              <a:rPr lang="en-US" b="0" dirty="0" smtClean="0">
                <a:solidFill>
                  <a:srgbClr val="000000"/>
                </a:solidFill>
                <a:latin typeface="Calibri" pitchFamily="34" charset="0"/>
              </a:rPr>
              <a:t>Use: Send more complex data elements to another CPU.</a:t>
            </a:r>
          </a:p>
          <a:p>
            <a:pPr marL="342900" indent="-342900">
              <a:lnSpc>
                <a:spcPct val="90000"/>
              </a:lnSpc>
              <a:spcBef>
                <a:spcPts val="1200"/>
              </a:spcBef>
              <a:buClr>
                <a:srgbClr val="0066FF"/>
              </a:buClr>
              <a:buSzPct val="75000"/>
              <a:buFont typeface="Wingdings"/>
              <a:buChar char=""/>
            </a:pPr>
            <a:r>
              <a:rPr lang="en-US" b="0" dirty="0" smtClean="0">
                <a:solidFill>
                  <a:srgbClr val="000000"/>
                </a:solidFill>
                <a:latin typeface="Calibri" pitchFamily="34" charset="0"/>
              </a:rPr>
              <a:t>Linked lists can be configured statically or dynamically.</a:t>
            </a:r>
          </a:p>
          <a:p>
            <a:pPr marL="342900" indent="-342900">
              <a:lnSpc>
                <a:spcPct val="90000"/>
              </a:lnSpc>
              <a:spcBef>
                <a:spcPts val="1200"/>
              </a:spcBef>
              <a:buClr>
                <a:srgbClr val="0066FF"/>
              </a:buClr>
              <a:buSzPct val="75000"/>
              <a:buFont typeface="Wingdings"/>
              <a:buChar char=""/>
            </a:pPr>
            <a:r>
              <a:rPr lang="en-US" b="0" dirty="0" smtClean="0">
                <a:solidFill>
                  <a:srgbClr val="000000"/>
                </a:solidFill>
                <a:latin typeface="Calibri" pitchFamily="34" charset="0"/>
              </a:rPr>
              <a:t>Not typically used by itself – but as a building block for </a:t>
            </a:r>
            <a:r>
              <a:rPr lang="en-US" b="0" dirty="0" err="1" smtClean="0">
                <a:solidFill>
                  <a:schemeClr val="tx2"/>
                </a:solidFill>
                <a:latin typeface="Calibri" pitchFamily="34" charset="0"/>
              </a:rPr>
              <a:t>MessageQ</a:t>
            </a:r>
            <a:endParaRPr lang="en-US" b="0" dirty="0" smtClean="0">
              <a:solidFill>
                <a:schemeClr val="tx2"/>
              </a:solidFill>
              <a:latin typeface="Calibri" pitchFamily="34" charset="0"/>
            </a:endParaRPr>
          </a:p>
        </p:txBody>
      </p:sp>
      <p:grpSp>
        <p:nvGrpSpPr>
          <p:cNvPr id="2" name="Group 76"/>
          <p:cNvGrpSpPr/>
          <p:nvPr/>
        </p:nvGrpSpPr>
        <p:grpSpPr>
          <a:xfrm>
            <a:off x="2286000" y="2819400"/>
            <a:ext cx="4267200" cy="3200400"/>
            <a:chOff x="2286000" y="3048000"/>
            <a:chExt cx="4267200" cy="3200400"/>
          </a:xfrm>
        </p:grpSpPr>
        <p:sp>
          <p:nvSpPr>
            <p:cNvPr id="42" name="Cube 41"/>
            <p:cNvSpPr/>
            <p:nvPr/>
          </p:nvSpPr>
          <p:spPr bwMode="auto">
            <a:xfrm>
              <a:off x="2286000" y="3048000"/>
              <a:ext cx="4267200" cy="3200400"/>
            </a:xfrm>
            <a:prstGeom prst="cube">
              <a:avLst>
                <a:gd name="adj" fmla="val 2700"/>
              </a:avLst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635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1" compatLnSpc="1">
              <a:prstTxWarp prst="textNoShape">
                <a:avLst/>
              </a:prstTxWarp>
            </a:bodyPr>
            <a:lstStyle/>
            <a:p>
              <a:pPr eaLnBrk="0" hangingPunct="0">
                <a:lnSpc>
                  <a:spcPct val="80000"/>
                </a:lnSpc>
                <a:spcBef>
                  <a:spcPct val="50000"/>
                </a:spcBef>
              </a:pPr>
              <a:r>
                <a:rPr lang="en-US" dirty="0" smtClean="0">
                  <a:solidFill>
                    <a:srgbClr val="000000"/>
                  </a:solidFill>
                  <a:latin typeface="Calibri" pitchFamily="34" charset="0"/>
                </a:rPr>
                <a:t>Device 1</a:t>
              </a:r>
            </a:p>
          </p:txBody>
        </p:sp>
        <p:grpSp>
          <p:nvGrpSpPr>
            <p:cNvPr id="3" name="Group 60"/>
            <p:cNvGrpSpPr/>
            <p:nvPr/>
          </p:nvGrpSpPr>
          <p:grpSpPr>
            <a:xfrm>
              <a:off x="2590800" y="3581400"/>
              <a:ext cx="1600200" cy="1905000"/>
              <a:chOff x="990600" y="2362200"/>
              <a:chExt cx="1371600" cy="1905000"/>
            </a:xfrm>
          </p:grpSpPr>
          <p:sp>
            <p:nvSpPr>
              <p:cNvPr id="67" name="Rectangle 66"/>
              <p:cNvSpPr/>
              <p:nvPr/>
            </p:nvSpPr>
            <p:spPr bwMode="auto">
              <a:xfrm>
                <a:off x="990600" y="2362200"/>
                <a:ext cx="1371600" cy="1905000"/>
              </a:xfrm>
              <a:prstGeom prst="rect">
                <a:avLst/>
              </a:prstGeom>
              <a:solidFill>
                <a:schemeClr val="accent3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635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t" anchorCtr="1" compatLnSpc="1">
                <a:prstTxWarp prst="textNoShape">
                  <a:avLst/>
                </a:prstTxWarp>
              </a:bodyPr>
              <a:lstStyle/>
              <a:p>
                <a:pPr eaLnBrk="0" hangingPunct="0"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en-US" sz="2000" dirty="0" smtClean="0">
                    <a:solidFill>
                      <a:srgbClr val="000000"/>
                    </a:solidFill>
                    <a:latin typeface="Calibri" pitchFamily="34" charset="0"/>
                  </a:rPr>
                  <a:t>Core 1</a:t>
                </a:r>
              </a:p>
            </p:txBody>
          </p:sp>
          <p:sp>
            <p:nvSpPr>
              <p:cNvPr id="68" name="Rounded Rectangle 67"/>
              <p:cNvSpPr/>
              <p:nvPr/>
            </p:nvSpPr>
            <p:spPr bwMode="auto">
              <a:xfrm rot="16200000">
                <a:off x="821367" y="3003697"/>
                <a:ext cx="1039333" cy="365937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635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9144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en-US" sz="1600" b="0" dirty="0" smtClean="0">
                    <a:solidFill>
                      <a:srgbClr val="000000"/>
                    </a:solidFill>
                    <a:latin typeface="Calibri" pitchFamily="34" charset="0"/>
                  </a:rPr>
                  <a:t>Thread 1</a:t>
                </a:r>
              </a:p>
            </p:txBody>
          </p:sp>
          <p:sp>
            <p:nvSpPr>
              <p:cNvPr id="69" name="Rounded Rectangle 68"/>
              <p:cNvSpPr/>
              <p:nvPr/>
            </p:nvSpPr>
            <p:spPr bwMode="auto">
              <a:xfrm>
                <a:off x="1143000" y="3854301"/>
                <a:ext cx="1089835" cy="294167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635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9144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en-US" sz="1800" dirty="0" smtClean="0">
                    <a:solidFill>
                      <a:srgbClr val="000000"/>
                    </a:solidFill>
                    <a:latin typeface="Calibri" pitchFamily="34" charset="0"/>
                  </a:rPr>
                  <a:t>IPC</a:t>
                </a:r>
              </a:p>
            </p:txBody>
          </p:sp>
          <p:sp>
            <p:nvSpPr>
              <p:cNvPr id="70" name="Rounded Rectangle 69"/>
              <p:cNvSpPr/>
              <p:nvPr/>
            </p:nvSpPr>
            <p:spPr bwMode="auto">
              <a:xfrm rot="16200000">
                <a:off x="1492102" y="3003697"/>
                <a:ext cx="1039333" cy="365937"/>
              </a:xfrm>
              <a:prstGeom prst="roundRect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635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9144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en-US" sz="1600" b="0" dirty="0" smtClean="0">
                    <a:solidFill>
                      <a:srgbClr val="000000"/>
                    </a:solidFill>
                    <a:latin typeface="Calibri" pitchFamily="34" charset="0"/>
                  </a:rPr>
                  <a:t>Thread 2</a:t>
                </a:r>
              </a:p>
            </p:txBody>
          </p:sp>
        </p:grpSp>
        <p:sp>
          <p:nvSpPr>
            <p:cNvPr id="63" name="Rectangle 62"/>
            <p:cNvSpPr/>
            <p:nvPr/>
          </p:nvSpPr>
          <p:spPr bwMode="auto">
            <a:xfrm>
              <a:off x="3903928" y="5652971"/>
              <a:ext cx="1004771" cy="4572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eaLnBrk="0" hangingPunct="0">
                <a:lnSpc>
                  <a:spcPct val="80000"/>
                </a:lnSpc>
                <a:spcBef>
                  <a:spcPct val="50000"/>
                </a:spcBef>
              </a:pPr>
              <a:endParaRPr lang="en-US" sz="2800" dirty="0" smtClean="0">
                <a:solidFill>
                  <a:srgbClr val="000000"/>
                </a:solidFill>
                <a:latin typeface="Arial Narrow" pitchFamily="34" charset="0"/>
              </a:endParaRPr>
            </a:p>
          </p:txBody>
        </p:sp>
        <p:sp>
          <p:nvSpPr>
            <p:cNvPr id="64" name="Rectangle 63"/>
            <p:cNvSpPr/>
            <p:nvPr/>
          </p:nvSpPr>
          <p:spPr bwMode="auto">
            <a:xfrm>
              <a:off x="4047464" y="5716769"/>
              <a:ext cx="715930" cy="317202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9144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>
                <a:lnSpc>
                  <a:spcPct val="80000"/>
                </a:lnSpc>
                <a:spcBef>
                  <a:spcPct val="50000"/>
                </a:spcBef>
              </a:pPr>
              <a:r>
                <a:rPr lang="en-US" sz="1800" b="0" dirty="0" smtClean="0">
                  <a:solidFill>
                    <a:srgbClr val="000000"/>
                  </a:solidFill>
                  <a:latin typeface="Calibri" pitchFamily="34" charset="0"/>
                </a:rPr>
                <a:t>MEM</a:t>
              </a:r>
            </a:p>
          </p:txBody>
        </p:sp>
        <p:grpSp>
          <p:nvGrpSpPr>
            <p:cNvPr id="4" name="Group 68"/>
            <p:cNvGrpSpPr/>
            <p:nvPr/>
          </p:nvGrpSpPr>
          <p:grpSpPr>
            <a:xfrm>
              <a:off x="4572000" y="3581400"/>
              <a:ext cx="1600200" cy="1905000"/>
              <a:chOff x="990600" y="2362200"/>
              <a:chExt cx="1371600" cy="1905000"/>
            </a:xfrm>
          </p:grpSpPr>
          <p:sp>
            <p:nvSpPr>
              <p:cNvPr id="59" name="Rectangle 58"/>
              <p:cNvSpPr/>
              <p:nvPr/>
            </p:nvSpPr>
            <p:spPr bwMode="auto">
              <a:xfrm>
                <a:off x="990600" y="2362200"/>
                <a:ext cx="1371600" cy="1905000"/>
              </a:xfrm>
              <a:prstGeom prst="rect">
                <a:avLst/>
              </a:prstGeom>
              <a:solidFill>
                <a:schemeClr val="accent3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635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t" anchorCtr="1" compatLnSpc="1">
                <a:prstTxWarp prst="textNoShape">
                  <a:avLst/>
                </a:prstTxWarp>
              </a:bodyPr>
              <a:lstStyle/>
              <a:p>
                <a:pPr eaLnBrk="0" hangingPunct="0"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en-US" sz="2000" dirty="0" smtClean="0">
                    <a:solidFill>
                      <a:srgbClr val="000000"/>
                    </a:solidFill>
                    <a:latin typeface="Calibri" pitchFamily="34" charset="0"/>
                  </a:rPr>
                  <a:t>Core 2</a:t>
                </a:r>
              </a:p>
            </p:txBody>
          </p:sp>
          <p:sp>
            <p:nvSpPr>
              <p:cNvPr id="60" name="Rounded Rectangle 59"/>
              <p:cNvSpPr/>
              <p:nvPr/>
            </p:nvSpPr>
            <p:spPr bwMode="auto">
              <a:xfrm rot="16200000">
                <a:off x="821367" y="3003697"/>
                <a:ext cx="1039333" cy="365937"/>
              </a:xfrm>
              <a:prstGeom prst="roundRect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635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9144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en-US" sz="1600" b="0" dirty="0" smtClean="0">
                    <a:solidFill>
                      <a:srgbClr val="000000"/>
                    </a:solidFill>
                    <a:latin typeface="Calibri" pitchFamily="34" charset="0"/>
                  </a:rPr>
                  <a:t>Thread 1</a:t>
                </a:r>
              </a:p>
            </p:txBody>
          </p:sp>
          <p:sp>
            <p:nvSpPr>
              <p:cNvPr id="61" name="Rounded Rectangle 60"/>
              <p:cNvSpPr/>
              <p:nvPr/>
            </p:nvSpPr>
            <p:spPr bwMode="auto">
              <a:xfrm>
                <a:off x="1143000" y="3854301"/>
                <a:ext cx="1089835" cy="294167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635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9144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en-US" sz="1800" dirty="0" smtClean="0">
                    <a:solidFill>
                      <a:srgbClr val="000000"/>
                    </a:solidFill>
                    <a:latin typeface="Calibri" pitchFamily="34" charset="0"/>
                  </a:rPr>
                  <a:t>IPC</a:t>
                </a:r>
              </a:p>
            </p:txBody>
          </p:sp>
          <p:sp>
            <p:nvSpPr>
              <p:cNvPr id="62" name="Rounded Rectangle 61"/>
              <p:cNvSpPr/>
              <p:nvPr/>
            </p:nvSpPr>
            <p:spPr bwMode="auto">
              <a:xfrm rot="16200000">
                <a:off x="1492102" y="3003697"/>
                <a:ext cx="1039333" cy="365937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635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9144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en-US" sz="1600" b="0" dirty="0" smtClean="0">
                    <a:solidFill>
                      <a:srgbClr val="000000"/>
                    </a:solidFill>
                    <a:latin typeface="Calibri" pitchFamily="34" charset="0"/>
                  </a:rPr>
                  <a:t>Thread 2</a:t>
                </a:r>
              </a:p>
            </p:txBody>
          </p:sp>
        </p:grpSp>
        <p:cxnSp>
          <p:nvCxnSpPr>
            <p:cNvPr id="50" name="Shape 49"/>
            <p:cNvCxnSpPr>
              <a:stCxn id="68" idx="1"/>
              <a:endCxn id="63" idx="1"/>
            </p:cNvCxnSpPr>
            <p:nvPr/>
          </p:nvCxnSpPr>
          <p:spPr bwMode="auto">
            <a:xfrm rot="16200000" flipH="1">
              <a:off x="2973765" y="4951407"/>
              <a:ext cx="956039" cy="904288"/>
            </a:xfrm>
            <a:prstGeom prst="bentConnector2">
              <a:avLst/>
            </a:prstGeom>
            <a:solidFill>
              <a:schemeClr val="accent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1" name="Shape 50"/>
            <p:cNvCxnSpPr>
              <a:stCxn id="63" idx="3"/>
              <a:endCxn id="62" idx="1"/>
            </p:cNvCxnSpPr>
            <p:nvPr/>
          </p:nvCxnSpPr>
          <p:spPr bwMode="auto">
            <a:xfrm flipV="1">
              <a:off x="4908699" y="4925532"/>
              <a:ext cx="854665" cy="956039"/>
            </a:xfrm>
            <a:prstGeom prst="bentConnector2">
              <a:avLst/>
            </a:prstGeom>
            <a:solidFill>
              <a:schemeClr val="accent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  <p:sp>
        <p:nvSpPr>
          <p:cNvPr id="78" name="Leading Question"/>
          <p:cNvSpPr txBox="1"/>
          <p:nvPr/>
        </p:nvSpPr>
        <p:spPr>
          <a:xfrm>
            <a:off x="5195790" y="6400800"/>
            <a:ext cx="3357842" cy="246221"/>
          </a:xfrm>
          <a:prstGeom prst="rect">
            <a:avLst/>
          </a:prstGeom>
          <a:noFill/>
        </p:spPr>
        <p:txBody>
          <a:bodyPr vert="horz" wrap="none" lIns="0" tIns="0" rIns="0" bIns="0" rtlCol="0" anchor="b" anchorCtr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sz="2000" b="0" dirty="0" smtClean="0">
                <a:solidFill>
                  <a:srgbClr val="0066FF"/>
                </a:solidFill>
                <a:latin typeface="Arial Narrow"/>
              </a:rPr>
              <a:t>Let’s look at the static version first…</a:t>
            </a:r>
          </a:p>
        </p:txBody>
      </p:sp>
      <p:sp>
        <p:nvSpPr>
          <p:cNvPr id="24" name="Slide number"/>
          <p:cNvSpPr txBox="1"/>
          <p:nvPr/>
        </p:nvSpPr>
        <p:spPr>
          <a:xfrm>
            <a:off x="8636000" y="6645990"/>
            <a:ext cx="635000" cy="246221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pPr algn="ctr"/>
            <a:r>
              <a:rPr lang="en-US" sz="1000" b="0" smtClean="0">
                <a:solidFill>
                  <a:schemeClr val="tx2"/>
                </a:solidFill>
                <a:effectLst/>
                <a:latin typeface="Arial"/>
              </a:rPr>
              <a:t>15</a:t>
            </a:r>
            <a:endParaRPr lang="en-US" sz="1000" b="0" dirty="0" smtClean="0">
              <a:solidFill>
                <a:schemeClr val="tx2"/>
              </a:solidFill>
              <a:effectLst/>
              <a:latin typeface="Arial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/>
          <p:cNvSpPr>
            <a:spLocks noGrp="1" noChangeArrowheads="1"/>
          </p:cNvSpPr>
          <p:nvPr>
            <p:ph type="title"/>
          </p:nvPr>
        </p:nvSpPr>
        <p:spPr/>
        <p:txBody>
          <a:bodyPr wrap="none" anchorCtr="1"/>
          <a:lstStyle/>
          <a:p>
            <a:r>
              <a:rPr lang="en-US" dirty="0" smtClean="0"/>
              <a:t>Data Passing – Static</a:t>
            </a:r>
          </a:p>
        </p:txBody>
      </p:sp>
      <p:pic>
        <p:nvPicPr>
          <p:cNvPr id="25" name="Animated Logo" descr="tilogo_color_twolin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800" y="6477000"/>
            <a:ext cx="1438537" cy="34744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28600" y="608483"/>
            <a:ext cx="8931163" cy="1762021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342900" indent="-342900">
              <a:lnSpc>
                <a:spcPct val="80000"/>
              </a:lnSpc>
              <a:spcBef>
                <a:spcPts val="500"/>
              </a:spcBef>
              <a:buClr>
                <a:srgbClr val="0066FF"/>
              </a:buClr>
              <a:buSzPct val="75000"/>
              <a:buFont typeface="Wingdings"/>
              <a:buChar char=""/>
            </a:pPr>
            <a:r>
              <a:rPr lang="en-US" b="0" dirty="0" smtClean="0">
                <a:solidFill>
                  <a:srgbClr val="000000"/>
                </a:solidFill>
                <a:latin typeface="Calibri" pitchFamily="34" charset="0"/>
              </a:rPr>
              <a:t>Data Passing uses a </a:t>
            </a:r>
            <a:r>
              <a:rPr lang="en-US" i="1" dirty="0" smtClean="0">
                <a:solidFill>
                  <a:schemeClr val="tx2"/>
                </a:solidFill>
                <a:latin typeface="Calibri" pitchFamily="34" charset="0"/>
              </a:rPr>
              <a:t>double linked list </a:t>
            </a:r>
            <a:r>
              <a:rPr lang="en-US" b="0" dirty="0" smtClean="0">
                <a:solidFill>
                  <a:srgbClr val="000000"/>
                </a:solidFill>
                <a:latin typeface="Calibri" pitchFamily="34" charset="0"/>
              </a:rPr>
              <a:t>that can be shared </a:t>
            </a:r>
            <a:br>
              <a:rPr lang="en-US" b="0" dirty="0" smtClean="0">
                <a:solidFill>
                  <a:srgbClr val="000000"/>
                </a:solidFill>
                <a:latin typeface="Calibri" pitchFamily="34" charset="0"/>
              </a:rPr>
            </a:br>
            <a:r>
              <a:rPr lang="en-US" b="0" dirty="0" smtClean="0">
                <a:solidFill>
                  <a:srgbClr val="000000"/>
                </a:solidFill>
                <a:latin typeface="Calibri" pitchFamily="34" charset="0"/>
              </a:rPr>
              <a:t>between CPUs; Linked list is defined </a:t>
            </a:r>
            <a:r>
              <a:rPr lang="en-US" b="0" dirty="0" smtClean="0">
                <a:solidFill>
                  <a:schemeClr val="tx2"/>
                </a:solidFill>
                <a:latin typeface="Calibri" pitchFamily="34" charset="0"/>
              </a:rPr>
              <a:t>STATICALLY</a:t>
            </a:r>
            <a:r>
              <a:rPr lang="en-US" b="0" dirty="0" smtClean="0">
                <a:latin typeface="Calibri" pitchFamily="34" charset="0"/>
              </a:rPr>
              <a:t>.</a:t>
            </a:r>
          </a:p>
          <a:p>
            <a:pPr marL="342900" indent="-342900">
              <a:lnSpc>
                <a:spcPct val="80000"/>
              </a:lnSpc>
              <a:spcBef>
                <a:spcPts val="500"/>
              </a:spcBef>
              <a:buClr>
                <a:srgbClr val="0066FF"/>
              </a:buClr>
              <a:buSzPct val="75000"/>
              <a:buFont typeface="Wingdings"/>
              <a:buChar char=""/>
            </a:pPr>
            <a:r>
              <a:rPr lang="en-US" b="0" dirty="0" err="1" smtClean="0">
                <a:solidFill>
                  <a:srgbClr val="000000"/>
                </a:solidFill>
                <a:latin typeface="Calibri" pitchFamily="34" charset="0"/>
              </a:rPr>
              <a:t>ListMP</a:t>
            </a:r>
            <a:r>
              <a:rPr lang="en-US" b="0" dirty="0" smtClean="0">
                <a:solidFill>
                  <a:srgbClr val="000000"/>
                </a:solidFill>
                <a:latin typeface="Calibri" pitchFamily="34" charset="0"/>
              </a:rPr>
              <a:t> handles address translation and cache coherency.</a:t>
            </a:r>
          </a:p>
          <a:p>
            <a:pPr marL="342900" indent="-342900">
              <a:lnSpc>
                <a:spcPct val="80000"/>
              </a:lnSpc>
              <a:spcBef>
                <a:spcPts val="500"/>
              </a:spcBef>
              <a:buClr>
                <a:srgbClr val="0066FF"/>
              </a:buClr>
              <a:buSzPct val="75000"/>
              <a:buFont typeface="Wingdings"/>
              <a:buChar char=""/>
            </a:pPr>
            <a:r>
              <a:rPr lang="en-US" b="0" dirty="0" err="1" smtClean="0">
                <a:solidFill>
                  <a:srgbClr val="000000"/>
                </a:solidFill>
                <a:latin typeface="Calibri" pitchFamily="34" charset="0"/>
              </a:rPr>
              <a:t>GateMP</a:t>
            </a:r>
            <a:r>
              <a:rPr lang="en-US" b="0" dirty="0" smtClean="0">
                <a:solidFill>
                  <a:srgbClr val="000000"/>
                </a:solidFill>
                <a:latin typeface="Calibri" pitchFamily="34" charset="0"/>
              </a:rPr>
              <a:t> protects read/write accesses.</a:t>
            </a:r>
          </a:p>
          <a:p>
            <a:pPr marL="342900" indent="-342900">
              <a:lnSpc>
                <a:spcPct val="80000"/>
              </a:lnSpc>
              <a:spcBef>
                <a:spcPts val="500"/>
              </a:spcBef>
              <a:buClr>
                <a:srgbClr val="0066FF"/>
              </a:buClr>
              <a:buSzPct val="75000"/>
              <a:buFont typeface="Wingdings"/>
              <a:buChar char=""/>
            </a:pPr>
            <a:r>
              <a:rPr lang="en-US" b="0" dirty="0" err="1" smtClean="0">
                <a:solidFill>
                  <a:srgbClr val="000000"/>
                </a:solidFill>
                <a:latin typeface="Calibri" pitchFamily="34" charset="0"/>
              </a:rPr>
              <a:t>ListMP</a:t>
            </a:r>
            <a:r>
              <a:rPr lang="en-US" b="0" dirty="0" smtClean="0">
                <a:solidFill>
                  <a:srgbClr val="000000"/>
                </a:solidFill>
                <a:latin typeface="Calibri" pitchFamily="34" charset="0"/>
              </a:rPr>
              <a:t> is typically used by </a:t>
            </a:r>
            <a:r>
              <a:rPr lang="en-US" b="0" dirty="0" err="1" smtClean="0">
                <a:solidFill>
                  <a:srgbClr val="000000"/>
                </a:solidFill>
                <a:latin typeface="Calibri" pitchFamily="34" charset="0"/>
              </a:rPr>
              <a:t>MessageQ</a:t>
            </a:r>
            <a:r>
              <a:rPr lang="en-US" b="0" dirty="0" smtClean="0">
                <a:solidFill>
                  <a:srgbClr val="000000"/>
                </a:solidFill>
                <a:latin typeface="Calibri" pitchFamily="34" charset="0"/>
              </a:rPr>
              <a:t> (covered later…), not by itself.</a:t>
            </a:r>
          </a:p>
        </p:txBody>
      </p:sp>
      <p:sp>
        <p:nvSpPr>
          <p:cNvPr id="28" name="Leading Question"/>
          <p:cNvSpPr txBox="1"/>
          <p:nvPr/>
        </p:nvSpPr>
        <p:spPr>
          <a:xfrm>
            <a:off x="5867400" y="6535579"/>
            <a:ext cx="2569293" cy="246221"/>
          </a:xfrm>
          <a:prstGeom prst="rect">
            <a:avLst/>
          </a:prstGeom>
          <a:noFill/>
        </p:spPr>
        <p:txBody>
          <a:bodyPr vert="horz" wrap="none" lIns="0" tIns="0" rIns="0" bIns="0" rtlCol="0" anchor="b" anchorCtr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sz="2000" b="0" dirty="0" smtClean="0">
                <a:solidFill>
                  <a:schemeClr val="tx2"/>
                </a:solidFill>
                <a:latin typeface="Arial Narrow"/>
              </a:rPr>
              <a:t>Now, the dynamic version...</a:t>
            </a:r>
          </a:p>
        </p:txBody>
      </p:sp>
      <p:sp>
        <p:nvSpPr>
          <p:cNvPr id="38" name="Rectangle 37"/>
          <p:cNvSpPr/>
          <p:nvPr/>
        </p:nvSpPr>
        <p:spPr bwMode="auto">
          <a:xfrm>
            <a:off x="393402" y="2472068"/>
            <a:ext cx="8382000" cy="38862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dk1"/>
              </a:solidFill>
              <a:effectLst/>
              <a:latin typeface="Arial Narrow" pitchFamily="34" charset="0"/>
            </a:endParaRPr>
          </a:p>
        </p:txBody>
      </p:sp>
      <p:sp>
        <p:nvSpPr>
          <p:cNvPr id="42" name="Rounded Rectangle 41"/>
          <p:cNvSpPr/>
          <p:nvPr/>
        </p:nvSpPr>
        <p:spPr bwMode="auto">
          <a:xfrm>
            <a:off x="545802" y="3551270"/>
            <a:ext cx="1752600" cy="457200"/>
          </a:xfrm>
          <a:prstGeom prst="round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b="0" dirty="0" smtClean="0">
                <a:solidFill>
                  <a:srgbClr val="000000"/>
                </a:solidFill>
                <a:latin typeface="Calibri" pitchFamily="34" charset="0"/>
              </a:rPr>
              <a:t>Notify</a:t>
            </a:r>
          </a:p>
        </p:txBody>
      </p:sp>
      <p:sp>
        <p:nvSpPr>
          <p:cNvPr id="44" name="Rounded Rectangle 43"/>
          <p:cNvSpPr/>
          <p:nvPr/>
        </p:nvSpPr>
        <p:spPr bwMode="auto">
          <a:xfrm>
            <a:off x="545802" y="4541870"/>
            <a:ext cx="1752600" cy="4572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b="0" dirty="0" err="1" smtClean="0">
                <a:solidFill>
                  <a:srgbClr val="000000"/>
                </a:solidFill>
                <a:latin typeface="Calibri" pitchFamily="34" charset="0"/>
              </a:rPr>
              <a:t>MultiProc</a:t>
            </a:r>
            <a:endParaRPr lang="en-US" b="0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  <p:cxnSp>
        <p:nvCxnSpPr>
          <p:cNvPr id="45" name="Straight Arrow Connector 44"/>
          <p:cNvCxnSpPr>
            <a:stCxn id="42" idx="2"/>
            <a:endCxn id="44" idx="0"/>
          </p:cNvCxnSpPr>
          <p:nvPr/>
        </p:nvCxnSpPr>
        <p:spPr bwMode="auto">
          <a:xfrm>
            <a:off x="1422102" y="4008470"/>
            <a:ext cx="0" cy="5334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48" name="Folded Corner 47"/>
          <p:cNvSpPr/>
          <p:nvPr/>
        </p:nvSpPr>
        <p:spPr bwMode="auto">
          <a:xfrm>
            <a:off x="3191536" y="2636870"/>
            <a:ext cx="1676400" cy="609600"/>
          </a:xfrm>
          <a:prstGeom prst="foldedCorner">
            <a:avLst>
              <a:gd name="adj" fmla="val 30621"/>
            </a:avLst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9144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b="0" dirty="0" smtClean="0">
                <a:solidFill>
                  <a:srgbClr val="000000"/>
                </a:solidFill>
                <a:latin typeface="Arial Narrow" pitchFamily="34" charset="0"/>
              </a:rPr>
              <a:t>User APIs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388637" y="4084670"/>
            <a:ext cx="736099" cy="36933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1800" b="0" i="1" dirty="0" smtClean="0">
                <a:solidFill>
                  <a:srgbClr val="000000"/>
                </a:solidFill>
              </a:rPr>
              <a:t>Uses</a:t>
            </a:r>
          </a:p>
        </p:txBody>
      </p:sp>
      <p:sp>
        <p:nvSpPr>
          <p:cNvPr id="50" name="Rounded Rectangle 49"/>
          <p:cNvSpPr/>
          <p:nvPr/>
        </p:nvSpPr>
        <p:spPr bwMode="auto">
          <a:xfrm>
            <a:off x="3136602" y="3551270"/>
            <a:ext cx="1752600" cy="457200"/>
          </a:xfrm>
          <a:prstGeom prst="round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b="0" dirty="0" err="1" smtClean="0">
                <a:solidFill>
                  <a:srgbClr val="000000"/>
                </a:solidFill>
                <a:latin typeface="Calibri" pitchFamily="34" charset="0"/>
              </a:rPr>
              <a:t>ListMP</a:t>
            </a:r>
            <a:endParaRPr lang="en-US" b="0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51" name="Rounded Rectangle 50"/>
          <p:cNvSpPr/>
          <p:nvPr/>
        </p:nvSpPr>
        <p:spPr bwMode="auto">
          <a:xfrm>
            <a:off x="4427366" y="4541870"/>
            <a:ext cx="2138236" cy="4572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b="0" dirty="0" smtClean="0">
                <a:solidFill>
                  <a:srgbClr val="000000"/>
                </a:solidFill>
                <a:latin typeface="Calibri" pitchFamily="34" charset="0"/>
              </a:rPr>
              <a:t>Shared Region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323767" y="4455037"/>
            <a:ext cx="736099" cy="36933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1800" b="0" i="1" dirty="0" smtClean="0">
                <a:solidFill>
                  <a:srgbClr val="000000"/>
                </a:solidFill>
              </a:rPr>
              <a:t>Uses</a:t>
            </a:r>
          </a:p>
        </p:txBody>
      </p:sp>
      <p:sp>
        <p:nvSpPr>
          <p:cNvPr id="53" name="Rounded Rectangle 52"/>
          <p:cNvSpPr/>
          <p:nvPr/>
        </p:nvSpPr>
        <p:spPr bwMode="auto">
          <a:xfrm>
            <a:off x="4427366" y="5151470"/>
            <a:ext cx="2138236" cy="4572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b="0" dirty="0" err="1" smtClean="0">
                <a:solidFill>
                  <a:srgbClr val="000000"/>
                </a:solidFill>
                <a:latin typeface="Calibri" pitchFamily="34" charset="0"/>
              </a:rPr>
              <a:t>GateMP</a:t>
            </a:r>
            <a:endParaRPr lang="en-US" b="0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54" name="Rounded Rectangle 53"/>
          <p:cNvSpPr/>
          <p:nvPr/>
        </p:nvSpPr>
        <p:spPr bwMode="auto">
          <a:xfrm>
            <a:off x="4427366" y="5761070"/>
            <a:ext cx="2138236" cy="457200"/>
          </a:xfrm>
          <a:prstGeom prst="round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b="0" dirty="0" err="1" smtClean="0">
                <a:solidFill>
                  <a:srgbClr val="000000"/>
                </a:solidFill>
                <a:latin typeface="Calibri" pitchFamily="34" charset="0"/>
              </a:rPr>
              <a:t>NameServer</a:t>
            </a:r>
            <a:endParaRPr lang="en-US" b="0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  <p:cxnSp>
        <p:nvCxnSpPr>
          <p:cNvPr id="55" name="Shape 54"/>
          <p:cNvCxnSpPr>
            <a:stCxn id="50" idx="2"/>
            <a:endCxn id="54" idx="1"/>
          </p:cNvCxnSpPr>
          <p:nvPr/>
        </p:nvCxnSpPr>
        <p:spPr bwMode="auto">
          <a:xfrm rot="16200000" flipH="1">
            <a:off x="3229534" y="4791838"/>
            <a:ext cx="1981200" cy="414464"/>
          </a:xfrm>
          <a:prstGeom prst="bentConnector2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56" name="Shape 55"/>
          <p:cNvCxnSpPr>
            <a:stCxn id="50" idx="2"/>
            <a:endCxn id="53" idx="1"/>
          </p:cNvCxnSpPr>
          <p:nvPr/>
        </p:nvCxnSpPr>
        <p:spPr bwMode="auto">
          <a:xfrm rot="16200000" flipH="1">
            <a:off x="3534334" y="4487038"/>
            <a:ext cx="1371600" cy="414464"/>
          </a:xfrm>
          <a:prstGeom prst="bentConnector2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57" name="Shape 56"/>
          <p:cNvCxnSpPr>
            <a:stCxn id="50" idx="2"/>
            <a:endCxn id="51" idx="1"/>
          </p:cNvCxnSpPr>
          <p:nvPr/>
        </p:nvCxnSpPr>
        <p:spPr bwMode="auto">
          <a:xfrm rot="16200000" flipH="1">
            <a:off x="3839134" y="4182238"/>
            <a:ext cx="762000" cy="414464"/>
          </a:xfrm>
          <a:prstGeom prst="bentConnector2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58" name="Straight Arrow Connector 57"/>
          <p:cNvCxnSpPr>
            <a:stCxn id="44" idx="3"/>
            <a:endCxn id="51" idx="1"/>
          </p:cNvCxnSpPr>
          <p:nvPr/>
        </p:nvCxnSpPr>
        <p:spPr bwMode="auto">
          <a:xfrm>
            <a:off x="2298402" y="4770470"/>
            <a:ext cx="2128964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59" name="Straight Arrow Connector 58"/>
          <p:cNvCxnSpPr/>
          <p:nvPr/>
        </p:nvCxnSpPr>
        <p:spPr bwMode="auto">
          <a:xfrm flipH="1">
            <a:off x="2146002" y="3094070"/>
            <a:ext cx="1295400" cy="6858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60" name="Straight Arrow Connector 59"/>
          <p:cNvCxnSpPr/>
          <p:nvPr/>
        </p:nvCxnSpPr>
        <p:spPr bwMode="auto">
          <a:xfrm>
            <a:off x="4008470" y="3094070"/>
            <a:ext cx="0" cy="4572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67" name="Rounded Rectangle 66"/>
          <p:cNvSpPr/>
          <p:nvPr/>
        </p:nvSpPr>
        <p:spPr bwMode="auto">
          <a:xfrm>
            <a:off x="2831802" y="5151470"/>
            <a:ext cx="538036" cy="4572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800" b="0" dirty="0" err="1" smtClean="0">
                <a:solidFill>
                  <a:srgbClr val="000000"/>
                </a:solidFill>
                <a:latin typeface="Calibri" pitchFamily="34" charset="0"/>
              </a:rPr>
              <a:t>Cfg</a:t>
            </a:r>
            <a:endParaRPr lang="en-US" sz="1800" b="0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7" name="Slide number"/>
          <p:cNvSpPr txBox="1"/>
          <p:nvPr/>
        </p:nvSpPr>
        <p:spPr>
          <a:xfrm>
            <a:off x="8636000" y="6645990"/>
            <a:ext cx="635000" cy="246221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pPr algn="ctr"/>
            <a:r>
              <a:rPr lang="en-US" sz="1000" b="0" smtClean="0">
                <a:solidFill>
                  <a:schemeClr val="tx2"/>
                </a:solidFill>
                <a:effectLst/>
                <a:latin typeface="Arial"/>
              </a:rPr>
              <a:t>16</a:t>
            </a:r>
            <a:endParaRPr lang="en-US" sz="1000" b="0" dirty="0" smtClean="0">
              <a:solidFill>
                <a:schemeClr val="tx2"/>
              </a:solidFill>
              <a:effectLst/>
              <a:latin typeface="Arial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/>
          <p:cNvSpPr>
            <a:spLocks noGrp="1" noChangeArrowheads="1"/>
          </p:cNvSpPr>
          <p:nvPr>
            <p:ph type="title"/>
          </p:nvPr>
        </p:nvSpPr>
        <p:spPr/>
        <p:txBody>
          <a:bodyPr wrap="none" anchorCtr="1"/>
          <a:lstStyle/>
          <a:p>
            <a:r>
              <a:rPr lang="en-US" dirty="0" smtClean="0"/>
              <a:t>Data Passing – Dynamic</a:t>
            </a:r>
          </a:p>
        </p:txBody>
      </p:sp>
      <p:pic>
        <p:nvPicPr>
          <p:cNvPr id="25" name="Animated Logo" descr="tilogo_color_twolin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800" y="6477000"/>
            <a:ext cx="1438537" cy="34744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6200" y="762000"/>
            <a:ext cx="9139361" cy="1575816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ts val="600"/>
              </a:spcBef>
              <a:buClr>
                <a:srgbClr val="0066FF"/>
              </a:buClr>
              <a:buSzPct val="75000"/>
              <a:buFont typeface="Wingdings"/>
              <a:buChar char=""/>
            </a:pPr>
            <a:r>
              <a:rPr lang="en-US" b="0" dirty="0" smtClean="0">
                <a:solidFill>
                  <a:srgbClr val="000000"/>
                </a:solidFill>
                <a:latin typeface="Calibri" pitchFamily="34" charset="0"/>
              </a:rPr>
              <a:t>Data Passing uses a </a:t>
            </a:r>
            <a:r>
              <a:rPr lang="en-US" i="1" dirty="0" smtClean="0">
                <a:solidFill>
                  <a:schemeClr val="tx2"/>
                </a:solidFill>
                <a:latin typeface="Calibri" pitchFamily="34" charset="0"/>
              </a:rPr>
              <a:t>double linked list </a:t>
            </a:r>
            <a:r>
              <a:rPr lang="en-US" b="0" dirty="0" smtClean="0">
                <a:solidFill>
                  <a:srgbClr val="000000"/>
                </a:solidFill>
                <a:latin typeface="Calibri" pitchFamily="34" charset="0"/>
              </a:rPr>
              <a:t>that can be shared </a:t>
            </a:r>
            <a:br>
              <a:rPr lang="en-US" b="0" dirty="0" smtClean="0">
                <a:solidFill>
                  <a:srgbClr val="000000"/>
                </a:solidFill>
                <a:latin typeface="Calibri" pitchFamily="34" charset="0"/>
              </a:rPr>
            </a:br>
            <a:r>
              <a:rPr lang="en-US" b="0" dirty="0" smtClean="0">
                <a:solidFill>
                  <a:srgbClr val="000000"/>
                </a:solidFill>
                <a:latin typeface="Calibri" pitchFamily="34" charset="0"/>
              </a:rPr>
              <a:t>between </a:t>
            </a:r>
            <a:r>
              <a:rPr lang="en-US" b="0" dirty="0" smtClean="0">
                <a:solidFill>
                  <a:srgbClr val="000000"/>
                </a:solidFill>
                <a:latin typeface="Calibri" pitchFamily="34" charset="0"/>
              </a:rPr>
              <a:t>CPUs. Linked </a:t>
            </a:r>
            <a:r>
              <a:rPr lang="en-US" b="0" dirty="0" smtClean="0">
                <a:solidFill>
                  <a:srgbClr val="000000"/>
                </a:solidFill>
                <a:latin typeface="Calibri" pitchFamily="34" charset="0"/>
              </a:rPr>
              <a:t>list is defined </a:t>
            </a:r>
            <a:r>
              <a:rPr lang="en-US" b="0" dirty="0" smtClean="0">
                <a:solidFill>
                  <a:schemeClr val="tx2"/>
                </a:solidFill>
                <a:latin typeface="Calibri" pitchFamily="34" charset="0"/>
              </a:rPr>
              <a:t>DYNAMICALLY</a:t>
            </a:r>
            <a:r>
              <a:rPr lang="en-US" b="0" dirty="0" smtClean="0">
                <a:solidFill>
                  <a:srgbClr val="000000"/>
                </a:solidFill>
                <a:latin typeface="Calibri" pitchFamily="34" charset="0"/>
              </a:rPr>
              <a:t> (via heap</a:t>
            </a:r>
            <a:r>
              <a:rPr lang="en-US" b="0" dirty="0" smtClean="0">
                <a:solidFill>
                  <a:srgbClr val="000000"/>
                </a:solidFill>
                <a:latin typeface="Calibri" pitchFamily="34" charset="0"/>
              </a:rPr>
              <a:t>).</a:t>
            </a:r>
            <a:endParaRPr lang="en-US" b="0" dirty="0" smtClean="0">
              <a:solidFill>
                <a:srgbClr val="000000"/>
              </a:solidFill>
              <a:latin typeface="Calibri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ts val="600"/>
              </a:spcBef>
              <a:buClr>
                <a:srgbClr val="0066FF"/>
              </a:buClr>
              <a:buSzPct val="75000"/>
              <a:buFont typeface="Wingdings"/>
              <a:buChar char=""/>
            </a:pPr>
            <a:r>
              <a:rPr lang="en-US" b="0" dirty="0" smtClean="0">
                <a:solidFill>
                  <a:srgbClr val="000000"/>
                </a:solidFill>
                <a:latin typeface="Calibri" pitchFamily="34" charset="0"/>
              </a:rPr>
              <a:t>Same as previous, except linked lists are allocated from Heap</a:t>
            </a:r>
          </a:p>
          <a:p>
            <a:pPr marL="342900" indent="-342900">
              <a:lnSpc>
                <a:spcPct val="90000"/>
              </a:lnSpc>
              <a:spcBef>
                <a:spcPts val="600"/>
              </a:spcBef>
              <a:buClr>
                <a:srgbClr val="0066FF"/>
              </a:buClr>
              <a:buSzPct val="75000"/>
              <a:buFont typeface="Wingdings"/>
              <a:buChar char=""/>
            </a:pPr>
            <a:r>
              <a:rPr lang="en-US" b="0" dirty="0" smtClean="0">
                <a:solidFill>
                  <a:srgbClr val="000000"/>
                </a:solidFill>
                <a:latin typeface="Calibri" pitchFamily="34" charset="0"/>
              </a:rPr>
              <a:t>Again, typically not used alone – but as a building block for </a:t>
            </a:r>
            <a:r>
              <a:rPr lang="en-US" b="0" dirty="0" err="1" smtClean="0">
                <a:solidFill>
                  <a:srgbClr val="000000"/>
                </a:solidFill>
                <a:latin typeface="Calibri" pitchFamily="34" charset="0"/>
              </a:rPr>
              <a:t>MessageQ</a:t>
            </a:r>
            <a:endParaRPr lang="en-US" b="0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8" name="Leading Question"/>
          <p:cNvSpPr txBox="1"/>
          <p:nvPr/>
        </p:nvSpPr>
        <p:spPr>
          <a:xfrm>
            <a:off x="5204635" y="6535579"/>
            <a:ext cx="3225242" cy="246221"/>
          </a:xfrm>
          <a:prstGeom prst="rect">
            <a:avLst/>
          </a:prstGeom>
          <a:noFill/>
        </p:spPr>
        <p:txBody>
          <a:bodyPr vert="horz" wrap="none" lIns="0" tIns="0" rIns="0" bIns="0" rtlCol="0" anchor="b" anchorCtr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sz="2000" b="0" dirty="0" smtClean="0">
                <a:solidFill>
                  <a:schemeClr val="tx2"/>
                </a:solidFill>
                <a:latin typeface="Arial Narrow"/>
              </a:rPr>
              <a:t>And last...let's look at </a:t>
            </a:r>
            <a:r>
              <a:rPr lang="en-US" sz="2000" b="0" dirty="0" err="1" smtClean="0">
                <a:solidFill>
                  <a:schemeClr val="tx2"/>
                </a:solidFill>
                <a:latin typeface="Arial Narrow"/>
              </a:rPr>
              <a:t>MessageQ</a:t>
            </a:r>
            <a:r>
              <a:rPr lang="en-US" sz="2000" b="0" dirty="0" smtClean="0">
                <a:solidFill>
                  <a:schemeClr val="tx2"/>
                </a:solidFill>
                <a:latin typeface="Arial Narrow"/>
              </a:rPr>
              <a:t>...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393402" y="2472068"/>
            <a:ext cx="8382000" cy="3886200"/>
            <a:chOff x="457200" y="2578398"/>
            <a:chExt cx="8382000" cy="3886200"/>
          </a:xfrm>
        </p:grpSpPr>
        <p:sp>
          <p:nvSpPr>
            <p:cNvPr id="34" name="Rectangle 33"/>
            <p:cNvSpPr/>
            <p:nvPr/>
          </p:nvSpPr>
          <p:spPr bwMode="auto">
            <a:xfrm>
              <a:off x="457200" y="2578398"/>
              <a:ext cx="8382000" cy="38862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dk1"/>
                </a:solidFill>
                <a:effectLst/>
                <a:latin typeface="Arial Narrow" pitchFamily="34" charset="0"/>
              </a:endParaRPr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609600" y="2743200"/>
              <a:ext cx="8077200" cy="3581400"/>
              <a:chOff x="609600" y="2743200"/>
              <a:chExt cx="8077200" cy="3581400"/>
            </a:xfrm>
          </p:grpSpPr>
          <p:sp>
            <p:nvSpPr>
              <p:cNvPr id="21" name="Rounded Rectangle 20"/>
              <p:cNvSpPr/>
              <p:nvPr/>
            </p:nvSpPr>
            <p:spPr bwMode="auto">
              <a:xfrm>
                <a:off x="609600" y="3657600"/>
                <a:ext cx="1752600" cy="457200"/>
              </a:xfrm>
              <a:prstGeom prst="roundRect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en-US" b="0" dirty="0" smtClean="0">
                    <a:solidFill>
                      <a:srgbClr val="000000"/>
                    </a:solidFill>
                    <a:latin typeface="Calibri" pitchFamily="34" charset="0"/>
                  </a:rPr>
                  <a:t>Notify</a:t>
                </a:r>
              </a:p>
            </p:txBody>
          </p:sp>
          <p:sp>
            <p:nvSpPr>
              <p:cNvPr id="22" name="Rounded Rectangle 21"/>
              <p:cNvSpPr/>
              <p:nvPr/>
            </p:nvSpPr>
            <p:spPr bwMode="auto">
              <a:xfrm>
                <a:off x="609600" y="4648200"/>
                <a:ext cx="1752600" cy="4572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en-US" b="0" dirty="0" err="1" smtClean="0">
                    <a:solidFill>
                      <a:srgbClr val="000000"/>
                    </a:solidFill>
                    <a:latin typeface="Calibri" pitchFamily="34" charset="0"/>
                  </a:rPr>
                  <a:t>MultiProc</a:t>
                </a:r>
                <a:endParaRPr lang="en-US" b="0" dirty="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cxnSp>
            <p:nvCxnSpPr>
              <p:cNvPr id="24" name="Straight Arrow Connector 23"/>
              <p:cNvCxnSpPr>
                <a:stCxn id="21" idx="2"/>
                <a:endCxn id="22" idx="0"/>
              </p:cNvCxnSpPr>
              <p:nvPr/>
            </p:nvCxnSpPr>
            <p:spPr bwMode="auto">
              <a:xfrm>
                <a:off x="1485900" y="4114800"/>
                <a:ext cx="0" cy="53340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sp>
            <p:nvSpPr>
              <p:cNvPr id="26" name="Folded Corner 25"/>
              <p:cNvSpPr/>
              <p:nvPr/>
            </p:nvSpPr>
            <p:spPr bwMode="auto">
              <a:xfrm>
                <a:off x="3255334" y="2743200"/>
                <a:ext cx="1676400" cy="609600"/>
              </a:xfrm>
              <a:prstGeom prst="foldedCorner">
                <a:avLst>
                  <a:gd name="adj" fmla="val 30621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9144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en-US" b="0" dirty="0" smtClean="0">
                    <a:solidFill>
                      <a:srgbClr val="000000"/>
                    </a:solidFill>
                    <a:latin typeface="Arial Narrow" pitchFamily="34" charset="0"/>
                  </a:rPr>
                  <a:t>User APIs</a:t>
                </a: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1452435" y="4191000"/>
                <a:ext cx="736099" cy="369332"/>
              </a:xfrm>
              <a:prstGeom prst="rect">
                <a:avLst/>
              </a:prstGeom>
              <a:noFill/>
            </p:spPr>
            <p:txBody>
              <a:bodyPr wrap="none" rtlCol="0" anchor="ctr" anchorCtr="0">
                <a:spAutoFit/>
              </a:bodyPr>
              <a:lstStyle/>
              <a:p>
                <a:r>
                  <a:rPr lang="en-US" sz="1800" b="0" i="1" dirty="0" smtClean="0">
                    <a:solidFill>
                      <a:srgbClr val="000000"/>
                    </a:solidFill>
                  </a:rPr>
                  <a:t>Uses</a:t>
                </a:r>
              </a:p>
            </p:txBody>
          </p:sp>
          <p:sp>
            <p:nvSpPr>
              <p:cNvPr id="16" name="Rounded Rectangle 15"/>
              <p:cNvSpPr/>
              <p:nvPr/>
            </p:nvSpPr>
            <p:spPr bwMode="auto">
              <a:xfrm>
                <a:off x="3200400" y="3657600"/>
                <a:ext cx="1752600" cy="457200"/>
              </a:xfrm>
              <a:prstGeom prst="roundRect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en-US" b="0" dirty="0" err="1" smtClean="0">
                    <a:solidFill>
                      <a:srgbClr val="000000"/>
                    </a:solidFill>
                    <a:latin typeface="Calibri" pitchFamily="34" charset="0"/>
                  </a:rPr>
                  <a:t>ListMP</a:t>
                </a:r>
                <a:endParaRPr lang="en-US" b="0" dirty="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7" name="Rounded Rectangle 16"/>
              <p:cNvSpPr/>
              <p:nvPr/>
            </p:nvSpPr>
            <p:spPr bwMode="auto">
              <a:xfrm>
                <a:off x="4491164" y="4648200"/>
                <a:ext cx="2138236" cy="4572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en-US" b="0" dirty="0" smtClean="0">
                    <a:solidFill>
                      <a:srgbClr val="000000"/>
                    </a:solidFill>
                    <a:latin typeface="Calibri" pitchFamily="34" charset="0"/>
                  </a:rPr>
                  <a:t>Shared Region</a:t>
                </a: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3387565" y="4561367"/>
                <a:ext cx="736099" cy="369332"/>
              </a:xfrm>
              <a:prstGeom prst="rect">
                <a:avLst/>
              </a:prstGeom>
              <a:noFill/>
            </p:spPr>
            <p:txBody>
              <a:bodyPr wrap="none" rtlCol="0" anchor="ctr" anchorCtr="0">
                <a:spAutoFit/>
              </a:bodyPr>
              <a:lstStyle/>
              <a:p>
                <a:r>
                  <a:rPr lang="en-US" sz="1800" b="0" i="1" dirty="0" smtClean="0">
                    <a:solidFill>
                      <a:srgbClr val="000000"/>
                    </a:solidFill>
                  </a:rPr>
                  <a:t>Uses</a:t>
                </a:r>
              </a:p>
            </p:txBody>
          </p:sp>
          <p:sp>
            <p:nvSpPr>
              <p:cNvPr id="23" name="Rounded Rectangle 22"/>
              <p:cNvSpPr/>
              <p:nvPr/>
            </p:nvSpPr>
            <p:spPr bwMode="auto">
              <a:xfrm>
                <a:off x="4491164" y="5257800"/>
                <a:ext cx="2138236" cy="4572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en-US" b="0" dirty="0" err="1" smtClean="0">
                    <a:solidFill>
                      <a:srgbClr val="000000"/>
                    </a:solidFill>
                    <a:latin typeface="Calibri" pitchFamily="34" charset="0"/>
                  </a:rPr>
                  <a:t>GateMP</a:t>
                </a:r>
                <a:endParaRPr lang="en-US" b="0" dirty="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27" name="Rounded Rectangle 26"/>
              <p:cNvSpPr/>
              <p:nvPr/>
            </p:nvSpPr>
            <p:spPr bwMode="auto">
              <a:xfrm>
                <a:off x="4491164" y="5867400"/>
                <a:ext cx="2138236" cy="457200"/>
              </a:xfrm>
              <a:prstGeom prst="round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dash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en-US" b="0" dirty="0" err="1" smtClean="0">
                    <a:solidFill>
                      <a:srgbClr val="000000"/>
                    </a:solidFill>
                    <a:latin typeface="Calibri" pitchFamily="34" charset="0"/>
                  </a:rPr>
                  <a:t>NameServer</a:t>
                </a:r>
                <a:endParaRPr lang="en-US" b="0" dirty="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cxnSp>
            <p:nvCxnSpPr>
              <p:cNvPr id="35" name="Shape 34"/>
              <p:cNvCxnSpPr>
                <a:stCxn id="16" idx="2"/>
                <a:endCxn id="27" idx="1"/>
              </p:cNvCxnSpPr>
              <p:nvPr/>
            </p:nvCxnSpPr>
            <p:spPr bwMode="auto">
              <a:xfrm rot="16200000" flipH="1">
                <a:off x="3293332" y="4898168"/>
                <a:ext cx="1981200" cy="414464"/>
              </a:xfrm>
              <a:prstGeom prst="bentConnector2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cxnSp>
            <p:nvCxnSpPr>
              <p:cNvPr id="37" name="Shape 36"/>
              <p:cNvCxnSpPr>
                <a:stCxn id="16" idx="2"/>
                <a:endCxn id="23" idx="1"/>
              </p:cNvCxnSpPr>
              <p:nvPr/>
            </p:nvCxnSpPr>
            <p:spPr bwMode="auto">
              <a:xfrm rot="16200000" flipH="1">
                <a:off x="3598132" y="4593368"/>
                <a:ext cx="1371600" cy="414464"/>
              </a:xfrm>
              <a:prstGeom prst="bentConnector2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cxnSp>
            <p:nvCxnSpPr>
              <p:cNvPr id="39" name="Shape 38"/>
              <p:cNvCxnSpPr>
                <a:stCxn id="16" idx="2"/>
                <a:endCxn id="17" idx="1"/>
              </p:cNvCxnSpPr>
              <p:nvPr/>
            </p:nvCxnSpPr>
            <p:spPr bwMode="auto">
              <a:xfrm rot="16200000" flipH="1">
                <a:off x="3902932" y="4288568"/>
                <a:ext cx="762000" cy="414464"/>
              </a:xfrm>
              <a:prstGeom prst="bentConnector2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cxnSp>
            <p:nvCxnSpPr>
              <p:cNvPr id="41" name="Straight Arrow Connector 40"/>
              <p:cNvCxnSpPr>
                <a:stCxn id="22" idx="3"/>
                <a:endCxn id="17" idx="1"/>
              </p:cNvCxnSpPr>
              <p:nvPr/>
            </p:nvCxnSpPr>
            <p:spPr bwMode="auto">
              <a:xfrm>
                <a:off x="2362200" y="4876800"/>
                <a:ext cx="2128964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cxnSp>
            <p:nvCxnSpPr>
              <p:cNvPr id="43" name="Straight Arrow Connector 42"/>
              <p:cNvCxnSpPr/>
              <p:nvPr/>
            </p:nvCxnSpPr>
            <p:spPr bwMode="auto">
              <a:xfrm flipH="1">
                <a:off x="2209800" y="3200400"/>
                <a:ext cx="1295400" cy="68580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cxnSp>
            <p:nvCxnSpPr>
              <p:cNvPr id="46" name="Straight Arrow Connector 45"/>
              <p:cNvCxnSpPr/>
              <p:nvPr/>
            </p:nvCxnSpPr>
            <p:spPr bwMode="auto">
              <a:xfrm>
                <a:off x="4072268" y="3200400"/>
                <a:ext cx="0" cy="45720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sp>
            <p:nvSpPr>
              <p:cNvPr id="33" name="Rounded Rectangle 32"/>
              <p:cNvSpPr/>
              <p:nvPr/>
            </p:nvSpPr>
            <p:spPr bwMode="auto">
              <a:xfrm>
                <a:off x="6400800" y="3657600"/>
                <a:ext cx="2286000" cy="457200"/>
              </a:xfrm>
              <a:prstGeom prst="roundRect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en-US" b="0" dirty="0" err="1" smtClean="0">
                    <a:solidFill>
                      <a:srgbClr val="000000"/>
                    </a:solidFill>
                    <a:latin typeface="Calibri" pitchFamily="34" charset="0"/>
                  </a:rPr>
                  <a:t>HeapMemMP</a:t>
                </a:r>
                <a:r>
                  <a:rPr lang="en-US" b="0" dirty="0" smtClean="0">
                    <a:solidFill>
                      <a:srgbClr val="000000"/>
                    </a:solidFill>
                    <a:latin typeface="Calibri" pitchFamily="34" charset="0"/>
                  </a:rPr>
                  <a:t> +</a:t>
                </a:r>
              </a:p>
            </p:txBody>
          </p:sp>
          <p:cxnSp>
            <p:nvCxnSpPr>
              <p:cNvPr id="36" name="Shape 35"/>
              <p:cNvCxnSpPr>
                <a:stCxn id="33" idx="2"/>
                <a:endCxn id="17" idx="3"/>
              </p:cNvCxnSpPr>
              <p:nvPr/>
            </p:nvCxnSpPr>
            <p:spPr bwMode="auto">
              <a:xfrm rot="5400000">
                <a:off x="6705600" y="4038600"/>
                <a:ext cx="762000" cy="914400"/>
              </a:xfrm>
              <a:prstGeom prst="bentConnector2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arrow"/>
              </a:ln>
              <a:effectLst/>
            </p:spPr>
          </p:cxnSp>
          <p:cxnSp>
            <p:nvCxnSpPr>
              <p:cNvPr id="40" name="Shape 39"/>
              <p:cNvCxnSpPr>
                <a:stCxn id="33" idx="2"/>
                <a:endCxn id="23" idx="3"/>
              </p:cNvCxnSpPr>
              <p:nvPr/>
            </p:nvCxnSpPr>
            <p:spPr bwMode="auto">
              <a:xfrm rot="5400000">
                <a:off x="6400800" y="4343400"/>
                <a:ext cx="1371600" cy="914400"/>
              </a:xfrm>
              <a:prstGeom prst="bentConnector2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arrow"/>
              </a:ln>
              <a:effectLst/>
            </p:spPr>
          </p:cxnSp>
          <p:cxnSp>
            <p:nvCxnSpPr>
              <p:cNvPr id="44" name="Shape 43"/>
              <p:cNvCxnSpPr>
                <a:stCxn id="33" idx="2"/>
                <a:endCxn id="27" idx="3"/>
              </p:cNvCxnSpPr>
              <p:nvPr/>
            </p:nvCxnSpPr>
            <p:spPr bwMode="auto">
              <a:xfrm rot="5400000">
                <a:off x="6096000" y="4648200"/>
                <a:ext cx="1981200" cy="914400"/>
              </a:xfrm>
              <a:prstGeom prst="bentConnector2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arrow"/>
              </a:ln>
              <a:effectLst/>
            </p:spPr>
          </p:cxnSp>
          <p:sp>
            <p:nvSpPr>
              <p:cNvPr id="45" name="TextBox 44"/>
              <p:cNvSpPr txBox="1"/>
              <p:nvPr/>
            </p:nvSpPr>
            <p:spPr>
              <a:xfrm>
                <a:off x="6862635" y="4561367"/>
                <a:ext cx="736099" cy="369332"/>
              </a:xfrm>
              <a:prstGeom prst="rect">
                <a:avLst/>
              </a:prstGeom>
              <a:noFill/>
            </p:spPr>
            <p:txBody>
              <a:bodyPr wrap="none" rtlCol="0" anchor="ctr" anchorCtr="0">
                <a:spAutoFit/>
              </a:bodyPr>
              <a:lstStyle/>
              <a:p>
                <a:r>
                  <a:rPr lang="en-US" sz="1800" b="0" i="1" dirty="0" smtClean="0">
                    <a:solidFill>
                      <a:srgbClr val="000000"/>
                    </a:solidFill>
                  </a:rPr>
                  <a:t>Uses</a:t>
                </a:r>
              </a:p>
            </p:txBody>
          </p:sp>
          <p:cxnSp>
            <p:nvCxnSpPr>
              <p:cNvPr id="50" name="Straight Arrow Connector 49"/>
              <p:cNvCxnSpPr/>
              <p:nvPr/>
            </p:nvCxnSpPr>
            <p:spPr bwMode="auto">
              <a:xfrm>
                <a:off x="4800600" y="3048000"/>
                <a:ext cx="1752600" cy="83820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sp>
            <p:nvSpPr>
              <p:cNvPr id="31" name="Rounded Rectangle 30"/>
              <p:cNvSpPr/>
              <p:nvPr/>
            </p:nvSpPr>
            <p:spPr bwMode="auto">
              <a:xfrm>
                <a:off x="2895600" y="5257800"/>
                <a:ext cx="538036" cy="4572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en-US" sz="1800" b="0" dirty="0" err="1" smtClean="0">
                    <a:solidFill>
                      <a:srgbClr val="000000"/>
                    </a:solidFill>
                    <a:latin typeface="Calibri" pitchFamily="34" charset="0"/>
                  </a:rPr>
                  <a:t>Cfg</a:t>
                </a:r>
                <a:endParaRPr lang="en-US" sz="1800" b="0" dirty="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</p:grpSp>
      <p:sp>
        <p:nvSpPr>
          <p:cNvPr id="47" name="Slide number"/>
          <p:cNvSpPr txBox="1"/>
          <p:nvPr/>
        </p:nvSpPr>
        <p:spPr>
          <a:xfrm>
            <a:off x="8636000" y="6645990"/>
            <a:ext cx="635000" cy="246221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pPr algn="ctr"/>
            <a:r>
              <a:rPr lang="en-US" sz="1000" b="0" smtClean="0">
                <a:solidFill>
                  <a:schemeClr val="tx2"/>
                </a:solidFill>
                <a:effectLst/>
                <a:latin typeface="Arial"/>
              </a:rPr>
              <a:t>17</a:t>
            </a:r>
            <a:endParaRPr lang="en-US" sz="1000" b="0" dirty="0" smtClean="0">
              <a:solidFill>
                <a:schemeClr val="tx2"/>
              </a:solidFill>
              <a:effectLst/>
              <a:latin typeface="Arial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704" name="Rectangle 8"/>
          <p:cNvSpPr>
            <a:spLocks noChangeArrowheads="1"/>
          </p:cNvSpPr>
          <p:nvPr/>
        </p:nvSpPr>
        <p:spPr bwMode="auto">
          <a:xfrm>
            <a:off x="304800" y="1066800"/>
            <a:ext cx="5562600" cy="4495800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blurRad="50800" dist="1016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2706" name="Picture 2" descr="C:\Documents and Settings\a0159877\Desktop\250px-Operating_system_placement.svg.pn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6160824" y="1153041"/>
            <a:ext cx="2819400" cy="4172713"/>
          </a:xfrm>
          <a:prstGeom prst="rect">
            <a:avLst/>
          </a:prstGeom>
          <a:noFill/>
        </p:spPr>
      </p:pic>
      <p:pic>
        <p:nvPicPr>
          <p:cNvPr id="10" name="Animated Logo" descr="tilogo_color_twoline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50800" y="6477000"/>
            <a:ext cx="1438537" cy="347443"/>
          </a:xfrm>
          <a:prstGeom prst="rect">
            <a:avLst/>
          </a:prstGeom>
        </p:spPr>
      </p:pic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tx1"/>
                </a:solidFill>
              </a:rPr>
              <a:t>Outline</a:t>
            </a:r>
          </a:p>
        </p:txBody>
      </p:sp>
      <p:sp>
        <p:nvSpPr>
          <p:cNvPr id="11" name="Text Box 4">
            <a:hlinkClick r:id="rId14" action="ppaction://hlinksldjump"/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01576" y="1168962"/>
            <a:ext cx="5642024" cy="44319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 tIns="27432" bIns="27432" anchor="ctr" anchorCtr="0">
            <a:spAutoFit/>
          </a:bodyPr>
          <a:lstStyle/>
          <a:p>
            <a:pPr marL="342900" indent="-342900" eaLnBrk="0" hangingPunct="0">
              <a:lnSpc>
                <a:spcPct val="90000"/>
              </a:lnSpc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z="2800" smtClean="0">
                <a:solidFill>
                  <a:srgbClr val="000000"/>
                </a:solidFill>
              </a:rPr>
              <a:t>Basic Concepts</a:t>
            </a: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12" name="Text Box 4">
            <a:hlinkClick r:id="rId15" action="ppaction://hlinksldjump"/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01576" y="1672613"/>
            <a:ext cx="5642024" cy="44319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 tIns="27432" bIns="27432" anchor="ctr" anchorCtr="0">
            <a:spAutoFit/>
          </a:bodyPr>
          <a:lstStyle/>
          <a:p>
            <a:pPr marL="342900" indent="-342900" eaLnBrk="0" hangingPunct="0">
              <a:lnSpc>
                <a:spcPct val="90000"/>
              </a:lnSpc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z="2800" smtClean="0">
                <a:solidFill>
                  <a:srgbClr val="000000"/>
                </a:solidFill>
              </a:rPr>
              <a:t>IPC Services</a:t>
            </a: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13" name="Text Box 6">
            <a:hlinkClick r:id="rId16" action="ppaction://hlinksldjump"/>
          </p:cNvPr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769877" y="2168903"/>
            <a:ext cx="4868924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 tIns="18288" bIns="18288">
            <a:spAutoFit/>
          </a:bodyPr>
          <a:lstStyle/>
          <a:p>
            <a:pPr marL="342900" indent="-342900" eaLnBrk="0" hangingPunct="0">
              <a:lnSpc>
                <a:spcPct val="90000"/>
              </a:lnSpc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mtClean="0">
                <a:solidFill>
                  <a:srgbClr val="000000"/>
                </a:solidFill>
              </a:rPr>
              <a:t>Notify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4" name="Text Box 6">
            <a:hlinkClick r:id="rId17" action="ppaction://hlinksldjump"/>
          </p:cNvPr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769877" y="2577351"/>
            <a:ext cx="4868924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 tIns="18288" bIns="18288">
            <a:spAutoFit/>
          </a:bodyPr>
          <a:lstStyle/>
          <a:p>
            <a:pPr marL="342900" indent="-342900" eaLnBrk="0" hangingPunct="0">
              <a:lnSpc>
                <a:spcPct val="90000"/>
              </a:lnSpc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mtClean="0">
                <a:solidFill>
                  <a:srgbClr val="000000"/>
                </a:solidFill>
              </a:rPr>
              <a:t>Data Passing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5" name="Text Box 5">
            <a:hlinkClick r:id="rId18" action="ppaction://hlinksldjump"/>
          </p:cNvPr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774000" y="2985798"/>
            <a:ext cx="4255200" cy="4247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ct val="90000"/>
              </a:lnSpc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mtClean="0">
                <a:solidFill>
                  <a:srgbClr val="000000"/>
                </a:solidFill>
              </a:rPr>
              <a:t>Message Queue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6" name="Text Box 6">
            <a:hlinkClick r:id="rId19" action="ppaction://hlinksldjump"/>
          </p:cNvPr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769877" y="3500446"/>
            <a:ext cx="4868924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 tIns="18288" bIns="18288">
            <a:spAutoFit/>
          </a:bodyPr>
          <a:lstStyle/>
          <a:p>
            <a:pPr marL="342900" indent="-342900" eaLnBrk="0" hangingPunct="0">
              <a:lnSpc>
                <a:spcPct val="90000"/>
              </a:lnSpc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mtClean="0">
                <a:solidFill>
                  <a:srgbClr val="000000"/>
                </a:solidFill>
              </a:rPr>
              <a:t>Support Utilities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7" name="Text Box 4">
            <a:hlinkClick r:id="rId20" action="ppaction://hlinksldjump"/>
          </p:cNvPr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301576" y="3916254"/>
            <a:ext cx="5642024" cy="44319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 tIns="27432" bIns="27432" anchor="ctr" anchorCtr="0">
            <a:spAutoFit/>
          </a:bodyPr>
          <a:lstStyle/>
          <a:p>
            <a:pPr marL="342900" indent="-342900" eaLnBrk="0" hangingPunct="0">
              <a:lnSpc>
                <a:spcPct val="90000"/>
              </a:lnSpc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z="2800" smtClean="0">
                <a:solidFill>
                  <a:srgbClr val="000000"/>
                </a:solidFill>
              </a:rPr>
              <a:t>Setup and Examples</a:t>
            </a: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18" name="Text Box 4">
            <a:hlinkClick r:id="rId21" action="ppaction://hlinksldjump"/>
          </p:cNvPr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301576" y="4419904"/>
            <a:ext cx="5642024" cy="44319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 tIns="27432" bIns="27432" anchor="ctr" anchorCtr="0">
            <a:spAutoFit/>
          </a:bodyPr>
          <a:lstStyle/>
          <a:p>
            <a:pPr marL="342900" indent="-342900" eaLnBrk="0" hangingPunct="0">
              <a:lnSpc>
                <a:spcPct val="90000"/>
              </a:lnSpc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z="2800" smtClean="0">
                <a:solidFill>
                  <a:srgbClr val="000000"/>
                </a:solidFill>
              </a:rPr>
              <a:t>IPC Transports</a:t>
            </a: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19" name="Text Box 4">
            <a:hlinkClick r:id="rId22" action="ppaction://hlinksldjump"/>
          </p:cNvPr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301576" y="4923554"/>
            <a:ext cx="5642024" cy="44319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 tIns="27432" bIns="27432" anchor="ctr" anchorCtr="0">
            <a:spAutoFit/>
          </a:bodyPr>
          <a:lstStyle/>
          <a:p>
            <a:pPr marL="342900" indent="-342900" eaLnBrk="0" hangingPunct="0">
              <a:lnSpc>
                <a:spcPct val="90000"/>
              </a:lnSpc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z="2800" smtClean="0">
                <a:solidFill>
                  <a:srgbClr val="000000"/>
                </a:solidFill>
              </a:rPr>
              <a:t>Lab or Demo</a:t>
            </a:r>
            <a:endParaRPr lang="en-US" sz="2800" dirty="0">
              <a:solidFill>
                <a:srgbClr val="000000"/>
              </a:solidFill>
            </a:endParaRPr>
          </a:p>
        </p:txBody>
      </p:sp>
    </p:spTree>
    <p:custDataLst>
      <p:tags r:id="rId1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/>
          <p:cNvSpPr>
            <a:spLocks noGrp="1" noChangeArrowheads="1"/>
          </p:cNvSpPr>
          <p:nvPr>
            <p:ph type="title"/>
          </p:nvPr>
        </p:nvSpPr>
        <p:spPr>
          <a:xfrm>
            <a:off x="0" y="-31898"/>
            <a:ext cx="9144000" cy="742950"/>
          </a:xfrm>
        </p:spPr>
        <p:txBody>
          <a:bodyPr wrap="none" anchorCtr="1"/>
          <a:lstStyle/>
          <a:p>
            <a:r>
              <a:rPr lang="en-US" dirty="0" err="1" smtClean="0"/>
              <a:t>MessageQ</a:t>
            </a:r>
            <a:r>
              <a:rPr lang="en-US" dirty="0" smtClean="0"/>
              <a:t> – Concepts</a:t>
            </a:r>
          </a:p>
        </p:txBody>
      </p:sp>
      <p:pic>
        <p:nvPicPr>
          <p:cNvPr id="25" name="Animated Logo" descr="tilogo_color_twolin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800" y="6477000"/>
            <a:ext cx="1438537" cy="34744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2400" y="557339"/>
            <a:ext cx="9150838" cy="2215991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ts val="1200"/>
              </a:spcBef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Supports structured sending/receiving of variable-length messages</a:t>
            </a:r>
          </a:p>
          <a:p>
            <a:pPr marL="342900" indent="-342900">
              <a:lnSpc>
                <a:spcPct val="90000"/>
              </a:lnSpc>
              <a:spcBef>
                <a:spcPts val="1200"/>
              </a:spcBef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b="0" dirty="0" smtClean="0">
                <a:solidFill>
                  <a:schemeClr val="dk1"/>
                </a:solidFill>
                <a:latin typeface="Calibri" pitchFamily="34" charset="0"/>
              </a:rPr>
              <a:t>Default “transport” is shared memory, but other transports</a:t>
            </a:r>
            <a:br>
              <a:rPr lang="en-US" b="0" dirty="0" smtClean="0">
                <a:solidFill>
                  <a:schemeClr val="dk1"/>
                </a:solidFill>
                <a:latin typeface="Calibri" pitchFamily="34" charset="0"/>
              </a:rPr>
            </a:br>
            <a:r>
              <a:rPr lang="en-US" b="0" dirty="0" smtClean="0">
                <a:solidFill>
                  <a:schemeClr val="dk1"/>
                </a:solidFill>
                <a:latin typeface="Calibri" pitchFamily="34" charset="0"/>
              </a:rPr>
              <a:t>(Multicore Navigator, SRIO) can be configured.</a:t>
            </a:r>
          </a:p>
          <a:p>
            <a:pPr marL="342900" indent="-342900">
              <a:lnSpc>
                <a:spcPct val="90000"/>
              </a:lnSpc>
              <a:spcBef>
                <a:spcPts val="1200"/>
              </a:spcBef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APIs do NOT change based on transport – only the CFG (init) code</a:t>
            </a:r>
          </a:p>
          <a:p>
            <a:pPr marL="342900" indent="-342900">
              <a:lnSpc>
                <a:spcPct val="90000"/>
              </a:lnSpc>
              <a:spcBef>
                <a:spcPts val="1200"/>
              </a:spcBef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b="0" dirty="0" smtClean="0">
                <a:solidFill>
                  <a:schemeClr val="dk1"/>
                </a:solidFill>
                <a:latin typeface="Calibri" pitchFamily="34" charset="0"/>
              </a:rPr>
              <a:t>Supports SINGLE reader, multiple WRITER (READER owns mailbox).</a:t>
            </a:r>
            <a:endParaRPr lang="en-US" b="0" dirty="0" smtClean="0">
              <a:solidFill>
                <a:schemeClr val="dk1"/>
              </a:solidFill>
              <a:effectLst/>
              <a:latin typeface="Calibri" pitchFamily="34" charset="0"/>
            </a:endParaRPr>
          </a:p>
        </p:txBody>
      </p:sp>
      <p:sp>
        <p:nvSpPr>
          <p:cNvPr id="78" name="Leading Question"/>
          <p:cNvSpPr txBox="1"/>
          <p:nvPr/>
        </p:nvSpPr>
        <p:spPr>
          <a:xfrm>
            <a:off x="6400800" y="6567478"/>
            <a:ext cx="2152832" cy="246221"/>
          </a:xfrm>
          <a:prstGeom prst="rect">
            <a:avLst/>
          </a:prstGeom>
          <a:noFill/>
        </p:spPr>
        <p:txBody>
          <a:bodyPr vert="horz" wrap="none" lIns="0" tIns="0" rIns="0" bIns="0" rtlCol="0" anchor="b" anchorCtr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sz="2000" b="0" dirty="0" smtClean="0">
                <a:solidFill>
                  <a:schemeClr val="tx2"/>
                </a:solidFill>
                <a:latin typeface="Arial Narrow"/>
              </a:rPr>
              <a:t>Let's see an example...</a:t>
            </a:r>
          </a:p>
        </p:txBody>
      </p:sp>
      <p:grpSp>
        <p:nvGrpSpPr>
          <p:cNvPr id="2" name="Group 22"/>
          <p:cNvGrpSpPr/>
          <p:nvPr/>
        </p:nvGrpSpPr>
        <p:grpSpPr>
          <a:xfrm>
            <a:off x="1056167" y="2819400"/>
            <a:ext cx="6858000" cy="3657600"/>
            <a:chOff x="1066800" y="2667000"/>
            <a:chExt cx="6858000" cy="3657600"/>
          </a:xfrm>
        </p:grpSpPr>
        <p:sp>
          <p:nvSpPr>
            <p:cNvPr id="24" name="Cube 23"/>
            <p:cNvSpPr/>
            <p:nvPr/>
          </p:nvSpPr>
          <p:spPr bwMode="auto">
            <a:xfrm>
              <a:off x="1066800" y="2667000"/>
              <a:ext cx="4267200" cy="3657600"/>
            </a:xfrm>
            <a:prstGeom prst="cube">
              <a:avLst>
                <a:gd name="adj" fmla="val 2700"/>
              </a:avLst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635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1" i="0" u="none" strike="noStrike" cap="none" normalizeH="0" baseline="0" dirty="0" smtClean="0">
                  <a:ln>
                    <a:noFill/>
                  </a:ln>
                  <a:solidFill>
                    <a:schemeClr val="dk1"/>
                  </a:solidFill>
                  <a:effectLst/>
                  <a:latin typeface="Calibri" pitchFamily="34" charset="0"/>
                </a:rPr>
                <a:t>Device 1</a:t>
              </a:r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3886200" y="5769934"/>
              <a:ext cx="1219200" cy="381000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635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9144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dk1"/>
                  </a:solidFill>
                  <a:effectLst/>
                  <a:latin typeface="Calibri" pitchFamily="34" charset="0"/>
                </a:rPr>
                <a:t>SRIO</a:t>
              </a:r>
            </a:p>
          </p:txBody>
        </p:sp>
        <p:grpSp>
          <p:nvGrpSpPr>
            <p:cNvPr id="3" name="Group 60"/>
            <p:cNvGrpSpPr/>
            <p:nvPr/>
          </p:nvGrpSpPr>
          <p:grpSpPr>
            <a:xfrm>
              <a:off x="1371600" y="3124200"/>
              <a:ext cx="1600200" cy="1905000"/>
              <a:chOff x="990600" y="2362200"/>
              <a:chExt cx="1371600" cy="1905000"/>
            </a:xfrm>
          </p:grpSpPr>
          <p:sp>
            <p:nvSpPr>
              <p:cNvPr id="56" name="Rectangle 55"/>
              <p:cNvSpPr/>
              <p:nvPr/>
            </p:nvSpPr>
            <p:spPr bwMode="auto">
              <a:xfrm>
                <a:off x="990600" y="2362200"/>
                <a:ext cx="1371600" cy="1905000"/>
              </a:xfrm>
              <a:prstGeom prst="rect">
                <a:avLst/>
              </a:prstGeom>
              <a:solidFill>
                <a:schemeClr val="accent3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635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t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8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1" i="0" u="none" strike="noStrike" cap="none" normalizeH="0" baseline="0" dirty="0" smtClean="0">
                    <a:ln>
                      <a:noFill/>
                    </a:ln>
                    <a:solidFill>
                      <a:schemeClr val="dk1"/>
                    </a:solidFill>
                    <a:effectLst/>
                    <a:latin typeface="Calibri" pitchFamily="34" charset="0"/>
                  </a:rPr>
                  <a:t>Core 1</a:t>
                </a:r>
              </a:p>
            </p:txBody>
          </p:sp>
          <p:sp>
            <p:nvSpPr>
              <p:cNvPr id="57" name="Rounded Rectangle 56"/>
              <p:cNvSpPr/>
              <p:nvPr/>
            </p:nvSpPr>
            <p:spPr bwMode="auto">
              <a:xfrm rot="16200000">
                <a:off x="821367" y="3003697"/>
                <a:ext cx="1039333" cy="365937"/>
              </a:xfrm>
              <a:prstGeom prst="roundRect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635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9144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8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dirty="0" smtClean="0">
                    <a:ln>
                      <a:noFill/>
                    </a:ln>
                    <a:solidFill>
                      <a:schemeClr val="dk1"/>
                    </a:solidFill>
                    <a:effectLst/>
                    <a:latin typeface="Calibri" pitchFamily="34" charset="0"/>
                  </a:rPr>
                  <a:t>Thread 1</a:t>
                </a:r>
              </a:p>
            </p:txBody>
          </p:sp>
          <p:sp>
            <p:nvSpPr>
              <p:cNvPr id="58" name="Rounded Rectangle 57"/>
              <p:cNvSpPr/>
              <p:nvPr/>
            </p:nvSpPr>
            <p:spPr bwMode="auto">
              <a:xfrm>
                <a:off x="1143000" y="3854301"/>
                <a:ext cx="1089835" cy="294167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635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9144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8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i="0" u="none" strike="noStrike" cap="none" normalizeH="0" baseline="0" dirty="0" smtClean="0">
                    <a:ln>
                      <a:noFill/>
                    </a:ln>
                    <a:solidFill>
                      <a:schemeClr val="dk1"/>
                    </a:solidFill>
                    <a:effectLst/>
                    <a:latin typeface="Calibri" pitchFamily="34" charset="0"/>
                  </a:rPr>
                  <a:t>IPC</a:t>
                </a:r>
              </a:p>
            </p:txBody>
          </p:sp>
          <p:sp>
            <p:nvSpPr>
              <p:cNvPr id="65" name="Rounded Rectangle 64"/>
              <p:cNvSpPr/>
              <p:nvPr/>
            </p:nvSpPr>
            <p:spPr bwMode="auto">
              <a:xfrm rot="16200000">
                <a:off x="1492102" y="3003697"/>
                <a:ext cx="1039333" cy="365937"/>
              </a:xfrm>
              <a:prstGeom prst="roundRect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635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9144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8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dirty="0" smtClean="0">
                    <a:ln>
                      <a:noFill/>
                    </a:ln>
                    <a:solidFill>
                      <a:schemeClr val="dk1"/>
                    </a:solidFill>
                    <a:effectLst/>
                    <a:latin typeface="Calibri" pitchFamily="34" charset="0"/>
                  </a:rPr>
                  <a:t>Thread 2</a:t>
                </a:r>
              </a:p>
            </p:txBody>
          </p:sp>
        </p:grpSp>
        <p:grpSp>
          <p:nvGrpSpPr>
            <p:cNvPr id="4" name="Group 67"/>
            <p:cNvGrpSpPr/>
            <p:nvPr/>
          </p:nvGrpSpPr>
          <p:grpSpPr>
            <a:xfrm>
              <a:off x="2043229" y="5195771"/>
              <a:ext cx="2286000" cy="457200"/>
              <a:chOff x="2294864" y="4572000"/>
              <a:chExt cx="2286000" cy="457200"/>
            </a:xfrm>
          </p:grpSpPr>
          <p:sp>
            <p:nvSpPr>
              <p:cNvPr id="52" name="Rectangle 51"/>
              <p:cNvSpPr/>
              <p:nvPr/>
            </p:nvSpPr>
            <p:spPr bwMode="auto">
              <a:xfrm>
                <a:off x="2294864" y="4572000"/>
                <a:ext cx="2286000" cy="45720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8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1" i="0" u="none" strike="noStrike" cap="none" normalizeH="0" baseline="0" dirty="0" smtClean="0">
                  <a:ln>
                    <a:noFill/>
                  </a:ln>
                  <a:solidFill>
                    <a:schemeClr val="dk1"/>
                  </a:solidFill>
                  <a:effectLst/>
                  <a:latin typeface="Arial Narrow" pitchFamily="34" charset="0"/>
                </a:endParaRPr>
              </a:p>
            </p:txBody>
          </p:sp>
          <p:sp>
            <p:nvSpPr>
              <p:cNvPr id="53" name="Rectangle 52"/>
              <p:cNvSpPr/>
              <p:nvPr/>
            </p:nvSpPr>
            <p:spPr bwMode="auto">
              <a:xfrm>
                <a:off x="2438400" y="4635798"/>
                <a:ext cx="715930" cy="317202"/>
              </a:xfrm>
              <a:prstGeom prst="rect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9144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8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dk1"/>
                    </a:solidFill>
                    <a:effectLst/>
                    <a:latin typeface="Calibri" pitchFamily="34" charset="0"/>
                  </a:rPr>
                  <a:t>MEM</a:t>
                </a:r>
              </a:p>
            </p:txBody>
          </p:sp>
          <p:sp>
            <p:nvSpPr>
              <p:cNvPr id="54" name="Rectangle 53"/>
              <p:cNvSpPr/>
              <p:nvPr/>
            </p:nvSpPr>
            <p:spPr bwMode="auto">
              <a:xfrm>
                <a:off x="3528235" y="4637567"/>
                <a:ext cx="891365" cy="317202"/>
              </a:xfrm>
              <a:prstGeom prst="rect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9144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8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0" u="none" strike="noStrike" cap="none" normalizeH="0" baseline="0" dirty="0" smtClean="0">
                    <a:ln>
                      <a:noFill/>
                    </a:ln>
                    <a:solidFill>
                      <a:schemeClr val="dk1"/>
                    </a:solidFill>
                    <a:effectLst/>
                    <a:latin typeface="Calibri" pitchFamily="34" charset="0"/>
                  </a:rPr>
                  <a:t>Multicore</a:t>
                </a:r>
                <a:br>
                  <a:rPr kumimoji="0" lang="en-US" sz="1200" b="0" i="0" u="none" strike="noStrike" cap="none" normalizeH="0" baseline="0" dirty="0" smtClean="0">
                    <a:ln>
                      <a:noFill/>
                    </a:ln>
                    <a:solidFill>
                      <a:schemeClr val="dk1"/>
                    </a:solidFill>
                    <a:effectLst/>
                    <a:latin typeface="Calibri" pitchFamily="34" charset="0"/>
                  </a:rPr>
                </a:br>
                <a:r>
                  <a:rPr lang="en-US" sz="1200" b="0" dirty="0" smtClean="0">
                    <a:solidFill>
                      <a:schemeClr val="dk1"/>
                    </a:solidFill>
                    <a:latin typeface="Calibri" pitchFamily="34" charset="0"/>
                  </a:rPr>
                  <a:t>Navigator</a:t>
                </a:r>
                <a:endPara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dk1"/>
                  </a:solidFill>
                  <a:effectLst/>
                  <a:latin typeface="Calibri" pitchFamily="34" charset="0"/>
                </a:endParaRP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3124200" y="4572000"/>
                <a:ext cx="413896" cy="400110"/>
              </a:xfrm>
              <a:prstGeom prst="rect">
                <a:avLst/>
              </a:prstGeom>
              <a:noFill/>
            </p:spPr>
            <p:txBody>
              <a:bodyPr wrap="none" rtlCol="0" anchor="ctr" anchorCtr="0">
                <a:spAutoFit/>
              </a:bodyPr>
              <a:lstStyle/>
              <a:p>
                <a:r>
                  <a:rPr lang="en-US" sz="2000" dirty="0" smtClean="0">
                    <a:solidFill>
                      <a:schemeClr val="dk1"/>
                    </a:solidFill>
                    <a:effectLst/>
                    <a:latin typeface="Calibri" pitchFamily="34" charset="0"/>
                  </a:rPr>
                  <a:t>or</a:t>
                </a:r>
              </a:p>
            </p:txBody>
          </p:sp>
        </p:grpSp>
        <p:grpSp>
          <p:nvGrpSpPr>
            <p:cNvPr id="5" name="Group 68"/>
            <p:cNvGrpSpPr/>
            <p:nvPr/>
          </p:nvGrpSpPr>
          <p:grpSpPr>
            <a:xfrm>
              <a:off x="3352800" y="3124200"/>
              <a:ext cx="1600200" cy="1905000"/>
              <a:chOff x="990600" y="2362200"/>
              <a:chExt cx="1371600" cy="1905000"/>
            </a:xfrm>
          </p:grpSpPr>
          <p:sp>
            <p:nvSpPr>
              <p:cNvPr id="45" name="Rectangle 44"/>
              <p:cNvSpPr/>
              <p:nvPr/>
            </p:nvSpPr>
            <p:spPr bwMode="auto">
              <a:xfrm>
                <a:off x="990600" y="2362200"/>
                <a:ext cx="1371600" cy="1905000"/>
              </a:xfrm>
              <a:prstGeom prst="rect">
                <a:avLst/>
              </a:prstGeom>
              <a:solidFill>
                <a:schemeClr val="accent3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635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t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8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1" i="0" u="none" strike="noStrike" cap="none" normalizeH="0" baseline="0" dirty="0" smtClean="0">
                    <a:ln>
                      <a:noFill/>
                    </a:ln>
                    <a:solidFill>
                      <a:schemeClr val="dk1"/>
                    </a:solidFill>
                    <a:effectLst/>
                    <a:latin typeface="Calibri" pitchFamily="34" charset="0"/>
                  </a:rPr>
                  <a:t>Core 2</a:t>
                </a:r>
              </a:p>
            </p:txBody>
          </p:sp>
          <p:sp>
            <p:nvSpPr>
              <p:cNvPr id="47" name="Rounded Rectangle 46"/>
              <p:cNvSpPr/>
              <p:nvPr/>
            </p:nvSpPr>
            <p:spPr bwMode="auto">
              <a:xfrm rot="16200000">
                <a:off x="821367" y="3003697"/>
                <a:ext cx="1039333" cy="365937"/>
              </a:xfrm>
              <a:prstGeom prst="roundRect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635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9144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8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dirty="0" smtClean="0">
                    <a:ln>
                      <a:noFill/>
                    </a:ln>
                    <a:solidFill>
                      <a:schemeClr val="dk1"/>
                    </a:solidFill>
                    <a:effectLst/>
                    <a:latin typeface="Calibri" pitchFamily="34" charset="0"/>
                  </a:rPr>
                  <a:t>Thread 1</a:t>
                </a:r>
              </a:p>
            </p:txBody>
          </p:sp>
          <p:sp>
            <p:nvSpPr>
              <p:cNvPr id="48" name="Rounded Rectangle 47"/>
              <p:cNvSpPr/>
              <p:nvPr/>
            </p:nvSpPr>
            <p:spPr bwMode="auto">
              <a:xfrm>
                <a:off x="1143000" y="3854301"/>
                <a:ext cx="1089835" cy="294167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635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9144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8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i="0" u="none" strike="noStrike" cap="none" normalizeH="0" baseline="0" dirty="0" smtClean="0">
                    <a:ln>
                      <a:noFill/>
                    </a:ln>
                    <a:solidFill>
                      <a:schemeClr val="dk1"/>
                    </a:solidFill>
                    <a:effectLst/>
                    <a:latin typeface="Calibri" pitchFamily="34" charset="0"/>
                  </a:rPr>
                  <a:t>IPC</a:t>
                </a:r>
              </a:p>
            </p:txBody>
          </p:sp>
          <p:sp>
            <p:nvSpPr>
              <p:cNvPr id="49" name="Rounded Rectangle 48"/>
              <p:cNvSpPr/>
              <p:nvPr/>
            </p:nvSpPr>
            <p:spPr bwMode="auto">
              <a:xfrm rot="16200000">
                <a:off x="1492102" y="3003697"/>
                <a:ext cx="1039333" cy="365937"/>
              </a:xfrm>
              <a:prstGeom prst="roundRect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635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9144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8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dirty="0" smtClean="0">
                    <a:ln>
                      <a:noFill/>
                    </a:ln>
                    <a:solidFill>
                      <a:schemeClr val="dk1"/>
                    </a:solidFill>
                    <a:effectLst/>
                    <a:latin typeface="Calibri" pitchFamily="34" charset="0"/>
                  </a:rPr>
                  <a:t>Thread 2</a:t>
                </a:r>
              </a:p>
            </p:txBody>
          </p:sp>
        </p:grpSp>
        <p:sp>
          <p:nvSpPr>
            <p:cNvPr id="31" name="Cube 30"/>
            <p:cNvSpPr/>
            <p:nvPr/>
          </p:nvSpPr>
          <p:spPr bwMode="auto">
            <a:xfrm>
              <a:off x="5791200" y="2667000"/>
              <a:ext cx="2133600" cy="3657600"/>
            </a:xfrm>
            <a:prstGeom prst="cube">
              <a:avLst>
                <a:gd name="adj" fmla="val 5192"/>
              </a:avLst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1" i="0" u="none" strike="noStrike" cap="none" normalizeH="0" baseline="0" dirty="0" smtClean="0">
                  <a:ln>
                    <a:noFill/>
                  </a:ln>
                  <a:solidFill>
                    <a:schemeClr val="dk1"/>
                  </a:solidFill>
                  <a:effectLst/>
                  <a:latin typeface="Calibri" pitchFamily="34" charset="0"/>
                </a:rPr>
                <a:t>Device 2</a:t>
              </a: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5943600" y="5769934"/>
              <a:ext cx="1219200" cy="381000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635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9144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dk1"/>
                  </a:solidFill>
                  <a:effectLst/>
                  <a:latin typeface="Calibri" pitchFamily="34" charset="0"/>
                </a:rPr>
                <a:t>SRIO</a:t>
              </a:r>
            </a:p>
          </p:txBody>
        </p:sp>
        <p:grpSp>
          <p:nvGrpSpPr>
            <p:cNvPr id="7" name="Group 75"/>
            <p:cNvGrpSpPr/>
            <p:nvPr/>
          </p:nvGrpSpPr>
          <p:grpSpPr>
            <a:xfrm>
              <a:off x="6019800" y="3124200"/>
              <a:ext cx="1600200" cy="1905000"/>
              <a:chOff x="990600" y="2362200"/>
              <a:chExt cx="1371600" cy="1905000"/>
            </a:xfrm>
          </p:grpSpPr>
          <p:sp>
            <p:nvSpPr>
              <p:cNvPr id="39" name="Rectangle 38"/>
              <p:cNvSpPr/>
              <p:nvPr/>
            </p:nvSpPr>
            <p:spPr bwMode="auto">
              <a:xfrm>
                <a:off x="990600" y="2362200"/>
                <a:ext cx="1371600" cy="1905000"/>
              </a:xfrm>
              <a:prstGeom prst="rect">
                <a:avLst/>
              </a:prstGeom>
              <a:solidFill>
                <a:schemeClr val="accent3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635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t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8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1" i="0" u="none" strike="noStrike" cap="none" normalizeH="0" baseline="0" dirty="0" smtClean="0">
                    <a:ln>
                      <a:noFill/>
                    </a:ln>
                    <a:solidFill>
                      <a:schemeClr val="dk1"/>
                    </a:solidFill>
                    <a:effectLst/>
                    <a:latin typeface="Calibri" pitchFamily="34" charset="0"/>
                  </a:rPr>
                  <a:t>Core 1</a:t>
                </a:r>
              </a:p>
            </p:txBody>
          </p:sp>
          <p:sp>
            <p:nvSpPr>
              <p:cNvPr id="40" name="Rounded Rectangle 39"/>
              <p:cNvSpPr/>
              <p:nvPr/>
            </p:nvSpPr>
            <p:spPr bwMode="auto">
              <a:xfrm rot="16200000">
                <a:off x="821367" y="3003697"/>
                <a:ext cx="1039333" cy="365937"/>
              </a:xfrm>
              <a:prstGeom prst="roundRect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635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9144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8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dirty="0" smtClean="0">
                    <a:ln>
                      <a:noFill/>
                    </a:ln>
                    <a:solidFill>
                      <a:schemeClr val="dk1"/>
                    </a:solidFill>
                    <a:effectLst/>
                    <a:latin typeface="Calibri" pitchFamily="34" charset="0"/>
                  </a:rPr>
                  <a:t>Thread 1</a:t>
                </a:r>
              </a:p>
            </p:txBody>
          </p:sp>
          <p:sp>
            <p:nvSpPr>
              <p:cNvPr id="41" name="Rounded Rectangle 40"/>
              <p:cNvSpPr/>
              <p:nvPr/>
            </p:nvSpPr>
            <p:spPr bwMode="auto">
              <a:xfrm>
                <a:off x="1143000" y="3854301"/>
                <a:ext cx="1089835" cy="294167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635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9144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8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i="0" u="none" strike="noStrike" cap="none" normalizeH="0" baseline="0" dirty="0" smtClean="0">
                    <a:ln>
                      <a:noFill/>
                    </a:ln>
                    <a:solidFill>
                      <a:schemeClr val="dk1"/>
                    </a:solidFill>
                    <a:effectLst/>
                    <a:latin typeface="Calibri" pitchFamily="34" charset="0"/>
                  </a:rPr>
                  <a:t>IPC</a:t>
                </a:r>
              </a:p>
            </p:txBody>
          </p:sp>
          <p:sp>
            <p:nvSpPr>
              <p:cNvPr id="43" name="Rounded Rectangle 42"/>
              <p:cNvSpPr/>
              <p:nvPr/>
            </p:nvSpPr>
            <p:spPr bwMode="auto">
              <a:xfrm rot="16200000">
                <a:off x="1492102" y="3003697"/>
                <a:ext cx="1039333" cy="365937"/>
              </a:xfrm>
              <a:prstGeom prst="roundRect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635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9144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8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dirty="0" smtClean="0">
                    <a:ln>
                      <a:noFill/>
                    </a:ln>
                    <a:solidFill>
                      <a:schemeClr val="dk1"/>
                    </a:solidFill>
                    <a:effectLst/>
                    <a:latin typeface="Calibri" pitchFamily="34" charset="0"/>
                  </a:rPr>
                  <a:t>Thread 2</a:t>
                </a:r>
              </a:p>
            </p:txBody>
          </p:sp>
        </p:grpSp>
        <p:cxnSp>
          <p:nvCxnSpPr>
            <p:cNvPr id="34" name="Shape 33"/>
            <p:cNvCxnSpPr>
              <a:stCxn id="57" idx="1"/>
              <a:endCxn id="52" idx="1"/>
            </p:cNvCxnSpPr>
            <p:nvPr/>
          </p:nvCxnSpPr>
          <p:spPr bwMode="auto">
            <a:xfrm rot="16200000" flipH="1">
              <a:off x="1433815" y="4814956"/>
              <a:ext cx="956039" cy="262789"/>
            </a:xfrm>
            <a:prstGeom prst="bentConnector2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5" name="Shape 34"/>
            <p:cNvCxnSpPr>
              <a:stCxn id="52" idx="3"/>
              <a:endCxn id="49" idx="1"/>
            </p:cNvCxnSpPr>
            <p:nvPr/>
          </p:nvCxnSpPr>
          <p:spPr bwMode="auto">
            <a:xfrm flipV="1">
              <a:off x="4329229" y="4468332"/>
              <a:ext cx="214935" cy="956039"/>
            </a:xfrm>
            <a:prstGeom prst="bentConnector2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6" name="Shape 35"/>
            <p:cNvCxnSpPr>
              <a:stCxn id="57" idx="1"/>
              <a:endCxn id="26" idx="1"/>
            </p:cNvCxnSpPr>
            <p:nvPr/>
          </p:nvCxnSpPr>
          <p:spPr bwMode="auto">
            <a:xfrm rot="16200000" flipH="1">
              <a:off x="2087269" y="4161503"/>
              <a:ext cx="1492102" cy="2105760"/>
            </a:xfrm>
            <a:prstGeom prst="bentConnector2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7" name="Straight Arrow Connector 36"/>
            <p:cNvCxnSpPr>
              <a:stCxn id="26" idx="3"/>
              <a:endCxn id="32" idx="1"/>
            </p:cNvCxnSpPr>
            <p:nvPr/>
          </p:nvCxnSpPr>
          <p:spPr bwMode="auto">
            <a:xfrm>
              <a:off x="5105400" y="5960434"/>
              <a:ext cx="838200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8" name="Straight Arrow Connector 37"/>
            <p:cNvCxnSpPr/>
            <p:nvPr/>
          </p:nvCxnSpPr>
          <p:spPr bwMode="auto">
            <a:xfrm flipV="1">
              <a:off x="6422066" y="4474534"/>
              <a:ext cx="0" cy="129540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  <p:sp>
        <p:nvSpPr>
          <p:cNvPr id="44" name="Slide number"/>
          <p:cNvSpPr txBox="1"/>
          <p:nvPr/>
        </p:nvSpPr>
        <p:spPr>
          <a:xfrm>
            <a:off x="8636000" y="6645990"/>
            <a:ext cx="635000" cy="246221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pPr algn="ctr"/>
            <a:r>
              <a:rPr lang="en-US" sz="1000" b="0" smtClean="0">
                <a:solidFill>
                  <a:schemeClr val="tx2"/>
                </a:solidFill>
                <a:effectLst/>
                <a:latin typeface="Arial"/>
              </a:rPr>
              <a:t>19</a:t>
            </a:r>
            <a:endParaRPr lang="en-US" sz="1000" b="0" dirty="0" smtClean="0">
              <a:solidFill>
                <a:schemeClr val="tx2"/>
              </a:solidFill>
              <a:effectLst/>
              <a:latin typeface="Arial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22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rgbClr val="FFFF66"/>
                </a:solidFill>
              </a:rPr>
              <a:t>Objectives</a:t>
            </a:r>
          </a:p>
        </p:txBody>
      </p:sp>
      <p:pic>
        <p:nvPicPr>
          <p:cNvPr id="3076" name="Picture 4" descr="dglxasset[3]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" y="762000"/>
            <a:ext cx="8458200" cy="5894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1455738" y="1611313"/>
            <a:ext cx="6309741" cy="366869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287338" indent="-287338" eaLnBrk="0" hangingPunct="0">
              <a:lnSpc>
                <a:spcPct val="90000"/>
              </a:lnSpc>
              <a:spcBef>
                <a:spcPct val="50000"/>
              </a:spcBef>
              <a:buClr>
                <a:srgbClr val="D60093"/>
              </a:buClr>
              <a:buSzPct val="120000"/>
              <a:buFont typeface="Wingdings" pitchFamily="2" charset="2"/>
              <a:buChar char="§"/>
            </a:pPr>
            <a:r>
              <a:rPr lang="en-US" sz="2800" dirty="0" smtClean="0">
                <a:latin typeface="Arial Narrow" pitchFamily="34" charset="0"/>
              </a:rPr>
              <a:t>Describe the </a:t>
            </a:r>
            <a:r>
              <a:rPr lang="en-US" sz="2800" u="sng" dirty="0" smtClean="0">
                <a:latin typeface="Arial Narrow" pitchFamily="34" charset="0"/>
              </a:rPr>
              <a:t>basic concepts </a:t>
            </a:r>
            <a:r>
              <a:rPr lang="en-US" sz="2800" dirty="0" smtClean="0">
                <a:latin typeface="Arial Narrow" pitchFamily="34" charset="0"/>
              </a:rPr>
              <a:t>of IPC.</a:t>
            </a:r>
            <a:endParaRPr lang="en-US" sz="2800" dirty="0">
              <a:latin typeface="Arial Narrow" pitchFamily="34" charset="0"/>
            </a:endParaRPr>
          </a:p>
          <a:p>
            <a:pPr marL="287338" indent="-287338" eaLnBrk="0" hangingPunct="0">
              <a:lnSpc>
                <a:spcPct val="90000"/>
              </a:lnSpc>
              <a:spcBef>
                <a:spcPct val="50000"/>
              </a:spcBef>
              <a:buClr>
                <a:srgbClr val="D60093"/>
              </a:buClr>
              <a:buSzPct val="120000"/>
              <a:buFont typeface="Wingdings" pitchFamily="2" charset="2"/>
              <a:buChar char="§"/>
            </a:pPr>
            <a:r>
              <a:rPr lang="en-US" sz="2800" dirty="0" smtClean="0">
                <a:latin typeface="Arial Narrow" pitchFamily="34" charset="0"/>
              </a:rPr>
              <a:t>Compare and contrast different </a:t>
            </a:r>
            <a:r>
              <a:rPr lang="en-US" sz="2800" u="sng" dirty="0" smtClean="0">
                <a:latin typeface="Arial Narrow" pitchFamily="34" charset="0"/>
              </a:rPr>
              <a:t>services</a:t>
            </a:r>
            <a:r>
              <a:rPr lang="en-US" sz="2800" dirty="0" smtClean="0">
                <a:latin typeface="Arial Narrow" pitchFamily="34" charset="0"/>
              </a:rPr>
              <a:t/>
            </a:r>
            <a:br>
              <a:rPr lang="en-US" sz="2800" dirty="0" smtClean="0">
                <a:latin typeface="Arial Narrow" pitchFamily="34" charset="0"/>
              </a:rPr>
            </a:br>
            <a:r>
              <a:rPr lang="en-US" sz="2800" dirty="0" smtClean="0">
                <a:latin typeface="Arial Narrow" pitchFamily="34" charset="0"/>
              </a:rPr>
              <a:t>provided within the IPC framework.</a:t>
            </a:r>
            <a:endParaRPr lang="en-US" sz="2800" dirty="0">
              <a:latin typeface="Arial Narrow" pitchFamily="34" charset="0"/>
            </a:endParaRPr>
          </a:p>
          <a:p>
            <a:pPr marL="287338" indent="-287338" eaLnBrk="0" hangingPunct="0">
              <a:lnSpc>
                <a:spcPct val="90000"/>
              </a:lnSpc>
              <a:spcBef>
                <a:spcPct val="50000"/>
              </a:spcBef>
              <a:buClr>
                <a:srgbClr val="D60093"/>
              </a:buClr>
              <a:buSzPct val="120000"/>
              <a:buFont typeface="Wingdings" pitchFamily="2" charset="2"/>
              <a:buChar char="§"/>
            </a:pPr>
            <a:r>
              <a:rPr lang="en-US" sz="2800" dirty="0" smtClean="0">
                <a:latin typeface="Arial Narrow" pitchFamily="34" charset="0"/>
              </a:rPr>
              <a:t>Analyze </a:t>
            </a:r>
            <a:r>
              <a:rPr lang="en-US" sz="2800" dirty="0">
                <a:latin typeface="Arial Narrow" pitchFamily="34" charset="0"/>
              </a:rPr>
              <a:t>several </a:t>
            </a:r>
            <a:r>
              <a:rPr lang="en-US" sz="2800" i="1" u="sng" dirty="0" smtClean="0">
                <a:latin typeface="Arial Narrow" pitchFamily="34" charset="0"/>
              </a:rPr>
              <a:t>support utilities.</a:t>
            </a:r>
            <a:endParaRPr lang="en-US" sz="2800" dirty="0">
              <a:latin typeface="Arial Narrow" pitchFamily="34" charset="0"/>
            </a:endParaRPr>
          </a:p>
          <a:p>
            <a:pPr marL="287338" indent="-287338" eaLnBrk="0" hangingPunct="0">
              <a:lnSpc>
                <a:spcPct val="90000"/>
              </a:lnSpc>
              <a:spcBef>
                <a:spcPct val="50000"/>
              </a:spcBef>
              <a:buClr>
                <a:srgbClr val="D60093"/>
              </a:buClr>
              <a:buSzPct val="120000"/>
              <a:buFont typeface="Wingdings" pitchFamily="2" charset="2"/>
              <a:buChar char="§"/>
            </a:pPr>
            <a:r>
              <a:rPr lang="en-US" sz="2800" dirty="0" smtClean="0">
                <a:latin typeface="Arial Narrow" pitchFamily="34" charset="0"/>
              </a:rPr>
              <a:t>Describe the </a:t>
            </a:r>
            <a:r>
              <a:rPr lang="en-US" sz="2800" u="sng" dirty="0" smtClean="0">
                <a:latin typeface="Arial Narrow" pitchFamily="34" charset="0"/>
              </a:rPr>
              <a:t>setup configuration </a:t>
            </a:r>
            <a:r>
              <a:rPr lang="en-US" sz="2800" dirty="0" smtClean="0">
                <a:latin typeface="Arial Narrow" pitchFamily="34" charset="0"/>
              </a:rPr>
              <a:t>required</a:t>
            </a:r>
            <a:br>
              <a:rPr lang="en-US" sz="2800" dirty="0" smtClean="0">
                <a:latin typeface="Arial Narrow" pitchFamily="34" charset="0"/>
              </a:rPr>
            </a:br>
            <a:r>
              <a:rPr lang="en-US" sz="2800" dirty="0" smtClean="0">
                <a:latin typeface="Arial Narrow" pitchFamily="34" charset="0"/>
              </a:rPr>
              <a:t>to use the IPC framework.</a:t>
            </a:r>
          </a:p>
          <a:p>
            <a:pPr marL="287338" indent="-287338" eaLnBrk="0" hangingPunct="0">
              <a:lnSpc>
                <a:spcPct val="90000"/>
              </a:lnSpc>
              <a:spcBef>
                <a:spcPct val="50000"/>
              </a:spcBef>
              <a:buClr>
                <a:srgbClr val="D60093"/>
              </a:buClr>
              <a:buSzPct val="120000"/>
              <a:buFont typeface="Wingdings" pitchFamily="2" charset="2"/>
              <a:buChar char="§"/>
            </a:pPr>
            <a:r>
              <a:rPr lang="en-US" sz="2800" dirty="0" smtClean="0">
                <a:latin typeface="Arial Narrow" pitchFamily="34" charset="0"/>
              </a:rPr>
              <a:t>Examine a few </a:t>
            </a:r>
            <a:r>
              <a:rPr lang="en-US" sz="2800" u="sng" dirty="0" smtClean="0">
                <a:latin typeface="Arial Narrow" pitchFamily="34" charset="0"/>
              </a:rPr>
              <a:t>IPC examples.</a:t>
            </a:r>
            <a:endParaRPr lang="en-US" sz="2800" u="sng" dirty="0">
              <a:latin typeface="Arial Narrow" pitchFamily="34" charset="0"/>
            </a:endParaRPr>
          </a:p>
        </p:txBody>
      </p:sp>
      <p:sp>
        <p:nvSpPr>
          <p:cNvPr id="8" name="Slide number"/>
          <p:cNvSpPr txBox="1"/>
          <p:nvPr/>
        </p:nvSpPr>
        <p:spPr>
          <a:xfrm>
            <a:off x="8636000" y="6645990"/>
            <a:ext cx="635000" cy="246221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pPr algn="ctr"/>
            <a:r>
              <a:rPr lang="en-US" sz="1000" b="0" smtClean="0">
                <a:solidFill>
                  <a:schemeClr val="tx2"/>
                </a:solidFill>
                <a:effectLst/>
                <a:latin typeface="Arial"/>
              </a:rPr>
              <a:t>2</a:t>
            </a:r>
            <a:endParaRPr lang="en-US" sz="1000" b="0" dirty="0" smtClean="0">
              <a:solidFill>
                <a:schemeClr val="tx2"/>
              </a:solidFill>
              <a:effectLst/>
              <a:latin typeface="Arial"/>
            </a:endParaRPr>
          </a:p>
        </p:txBody>
      </p:sp>
    </p:spTree>
    <p:custDataLst>
      <p:tags r:id="rId1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/>
          <p:cNvSpPr>
            <a:spLocks noGrp="1" noChangeArrowheads="1"/>
          </p:cNvSpPr>
          <p:nvPr>
            <p:ph type="title"/>
          </p:nvPr>
        </p:nvSpPr>
        <p:spPr/>
        <p:txBody>
          <a:bodyPr wrap="none" anchorCtr="1"/>
          <a:lstStyle/>
          <a:p>
            <a:r>
              <a:rPr lang="en-US" dirty="0" smtClean="0"/>
              <a:t>Using </a:t>
            </a:r>
            <a:r>
              <a:rPr lang="en-US" dirty="0" err="1" smtClean="0"/>
              <a:t>MessageQ</a:t>
            </a:r>
            <a:r>
              <a:rPr lang="en-US" dirty="0" smtClean="0"/>
              <a:t> (1/4)</a:t>
            </a:r>
          </a:p>
        </p:txBody>
      </p:sp>
      <p:pic>
        <p:nvPicPr>
          <p:cNvPr id="25" name="Animated Logo" descr="tilogo_color_twolin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800" y="6477000"/>
            <a:ext cx="1438537" cy="347443"/>
          </a:xfrm>
          <a:prstGeom prst="rect">
            <a:avLst/>
          </a:prstGeom>
        </p:spPr>
      </p:pic>
      <p:sp>
        <p:nvSpPr>
          <p:cNvPr id="33" name="Rounded Rectangle 32"/>
          <p:cNvSpPr/>
          <p:nvPr/>
        </p:nvSpPr>
        <p:spPr bwMode="auto">
          <a:xfrm>
            <a:off x="5638800" y="1066800"/>
            <a:ext cx="3352800" cy="2438400"/>
          </a:xfrm>
          <a:prstGeom prst="round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i="0" u="none" strike="noStrike" cap="none" normalizeH="0" baseline="0" dirty="0" err="1" smtClean="0">
                <a:ln>
                  <a:noFill/>
                </a:ln>
                <a:solidFill>
                  <a:schemeClr val="dk1"/>
                </a:solidFill>
                <a:effectLst/>
                <a:latin typeface="Arial Narrow" pitchFamily="34" charset="0"/>
              </a:rPr>
              <a:t>MessageQ_create</a:t>
            </a:r>
            <a:r>
              <a:rPr kumimoji="0" lang="en-US" sz="1800" i="0" u="none" strike="noStrike" cap="none" normalizeH="0" baseline="0" dirty="0" smtClean="0">
                <a:ln>
                  <a:noFill/>
                </a:ln>
                <a:solidFill>
                  <a:schemeClr val="dk1"/>
                </a:solidFill>
                <a:effectLst/>
                <a:latin typeface="Arial Narrow" pitchFamily="34" charset="0"/>
              </a:rPr>
              <a:t>(“</a:t>
            </a:r>
            <a:r>
              <a:rPr kumimoji="0" lang="en-US" sz="1800" i="0" u="none" strike="noStrike" cap="none" normalizeH="0" baseline="0" dirty="0" err="1" smtClean="0">
                <a:ln>
                  <a:noFill/>
                </a:ln>
                <a:solidFill>
                  <a:schemeClr val="dk1"/>
                </a:solidFill>
                <a:effectLst/>
                <a:latin typeface="Arial Narrow" pitchFamily="34" charset="0"/>
              </a:rPr>
              <a:t>myQ</a:t>
            </a:r>
            <a:r>
              <a:rPr kumimoji="0" lang="en-US" sz="1800" i="0" u="none" strike="noStrike" cap="none" normalizeH="0" baseline="0" dirty="0" smtClean="0">
                <a:ln>
                  <a:noFill/>
                </a:ln>
                <a:solidFill>
                  <a:schemeClr val="dk1"/>
                </a:solidFill>
                <a:effectLst/>
                <a:latin typeface="Arial Narrow" pitchFamily="34" charset="0"/>
              </a:rPr>
              <a:t>”, …);</a:t>
            </a:r>
          </a:p>
          <a:p>
            <a:pPr marL="0" marR="0" indent="0" algn="l" defTabSz="914400" rtl="0" eaLnBrk="0" fontAlgn="base" latinLnBrk="0" hangingPunct="0"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err="1" smtClean="0">
                <a:solidFill>
                  <a:schemeClr val="dk1"/>
                </a:solidFill>
                <a:latin typeface="Arial Narrow" pitchFamily="34" charset="0"/>
              </a:rPr>
              <a:t>MessageQ_get</a:t>
            </a:r>
            <a:r>
              <a:rPr lang="en-US" sz="1800" dirty="0" smtClean="0">
                <a:solidFill>
                  <a:schemeClr val="dk1"/>
                </a:solidFill>
                <a:latin typeface="Arial Narrow" pitchFamily="34" charset="0"/>
              </a:rPr>
              <a:t>(“</a:t>
            </a:r>
            <a:r>
              <a:rPr lang="en-US" sz="1800" dirty="0" err="1" smtClean="0">
                <a:solidFill>
                  <a:schemeClr val="dk1"/>
                </a:solidFill>
                <a:latin typeface="Arial Narrow" pitchFamily="34" charset="0"/>
              </a:rPr>
              <a:t>myQ</a:t>
            </a:r>
            <a:r>
              <a:rPr lang="en-US" sz="1800" dirty="0" smtClean="0">
                <a:solidFill>
                  <a:schemeClr val="dk1"/>
                </a:solidFill>
                <a:latin typeface="Arial Narrow" pitchFamily="34" charset="0"/>
              </a:rPr>
              <a:t>”, &amp;</a:t>
            </a:r>
            <a:r>
              <a:rPr lang="en-US" sz="1800" dirty="0" err="1" smtClean="0">
                <a:solidFill>
                  <a:schemeClr val="dk1"/>
                </a:solidFill>
                <a:latin typeface="Arial Narrow" pitchFamily="34" charset="0"/>
              </a:rPr>
              <a:t>msg</a:t>
            </a:r>
            <a:r>
              <a:rPr lang="en-US" sz="1800" dirty="0" smtClean="0">
                <a:solidFill>
                  <a:schemeClr val="dk1"/>
                </a:solidFill>
                <a:latin typeface="Arial Narrow" pitchFamily="34" charset="0"/>
              </a:rPr>
              <a:t>…);</a:t>
            </a:r>
          </a:p>
          <a:p>
            <a:pPr marL="0" marR="0" indent="0" algn="l" defTabSz="914400" rtl="0" eaLnBrk="0" fontAlgn="base" latinLnBrk="0" hangingPunct="0"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b="0" i="1" dirty="0" smtClean="0">
                <a:solidFill>
                  <a:schemeClr val="dk1"/>
                </a:solidFill>
                <a:latin typeface="Arial Narrow" pitchFamily="34" charset="0"/>
              </a:rPr>
              <a:t> </a:t>
            </a:r>
          </a:p>
          <a:p>
            <a:pPr marL="0" marR="0" indent="0" algn="l" defTabSz="914400" rtl="0" eaLnBrk="0" fontAlgn="base" latinLnBrk="0" hangingPunct="0"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i="0" u="none" strike="noStrike" cap="none" normalizeH="0" baseline="0" dirty="0" smtClean="0">
                <a:ln>
                  <a:noFill/>
                </a:ln>
                <a:solidFill>
                  <a:schemeClr val="dk1"/>
                </a:solidFill>
                <a:effectLst/>
                <a:latin typeface="Arial Narrow" pitchFamily="34" charset="0"/>
              </a:rPr>
              <a:t> </a:t>
            </a:r>
            <a:endParaRPr lang="en-US" sz="1800" dirty="0" smtClean="0">
              <a:solidFill>
                <a:schemeClr val="dk1"/>
              </a:solidFill>
              <a:latin typeface="Arial Narrow" pitchFamily="34" charset="0"/>
            </a:endParaRPr>
          </a:p>
          <a:p>
            <a:pPr marL="0" marR="0" indent="0" algn="l" defTabSz="914400" rtl="0" eaLnBrk="0" fontAlgn="base" latinLnBrk="0" hangingPunct="0"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i="0" u="none" strike="noStrike" cap="none" normalizeH="0" baseline="0" dirty="0" smtClean="0">
                <a:ln>
                  <a:noFill/>
                </a:ln>
                <a:solidFill>
                  <a:schemeClr val="dk1"/>
                </a:solidFill>
                <a:effectLst/>
                <a:latin typeface="Arial Narrow" pitchFamily="34" charset="0"/>
              </a:rPr>
              <a:t> 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172200" y="643268"/>
            <a:ext cx="2254913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  <a:effectLst/>
                <a:latin typeface="Calibri" pitchFamily="34" charset="0"/>
              </a:rPr>
              <a:t>Core 2 - READER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04800" y="4578695"/>
            <a:ext cx="8661667" cy="113261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342900" indent="-342900">
              <a:lnSpc>
                <a:spcPct val="80000"/>
              </a:lnSpc>
              <a:spcBef>
                <a:spcPts val="1200"/>
              </a:spcBef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b="0" dirty="0" err="1" smtClean="0">
                <a:solidFill>
                  <a:schemeClr val="dk1"/>
                </a:solidFill>
                <a:effectLst/>
                <a:latin typeface="Calibri" pitchFamily="34" charset="0"/>
              </a:rPr>
              <a:t>MessageQ</a:t>
            </a:r>
            <a:r>
              <a:rPr lang="en-US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 transactions </a:t>
            </a:r>
            <a:r>
              <a:rPr lang="en-US" b="0" u="sng" dirty="0" smtClean="0">
                <a:solidFill>
                  <a:schemeClr val="dk1"/>
                </a:solidFill>
                <a:effectLst/>
                <a:latin typeface="Calibri" pitchFamily="34" charset="0"/>
              </a:rPr>
              <a:t>begin</a:t>
            </a:r>
            <a:r>
              <a:rPr lang="en-US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 with </a:t>
            </a:r>
            <a:r>
              <a:rPr lang="en-US" dirty="0" smtClean="0">
                <a:solidFill>
                  <a:schemeClr val="tx2"/>
                </a:solidFill>
                <a:effectLst/>
                <a:latin typeface="Calibri" pitchFamily="34" charset="0"/>
              </a:rPr>
              <a:t>READER</a:t>
            </a:r>
            <a:r>
              <a:rPr lang="en-US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 creating a </a:t>
            </a:r>
            <a:r>
              <a:rPr lang="en-US" b="0" dirty="0" err="1" smtClean="0">
                <a:solidFill>
                  <a:schemeClr val="dk1"/>
                </a:solidFill>
                <a:effectLst/>
                <a:latin typeface="Calibri" pitchFamily="34" charset="0"/>
              </a:rPr>
              <a:t>MessageQ</a:t>
            </a:r>
            <a:r>
              <a:rPr lang="en-US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.</a:t>
            </a:r>
          </a:p>
          <a:p>
            <a:pPr marL="342900" indent="-342900">
              <a:lnSpc>
                <a:spcPct val="80000"/>
              </a:lnSpc>
              <a:spcBef>
                <a:spcPts val="1200"/>
              </a:spcBef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dirty="0" smtClean="0">
                <a:solidFill>
                  <a:schemeClr val="tx2"/>
                </a:solidFill>
                <a:latin typeface="Calibri" pitchFamily="34" charset="0"/>
              </a:rPr>
              <a:t>READER’s</a:t>
            </a:r>
            <a:r>
              <a:rPr lang="en-US" b="0" dirty="0" smtClean="0">
                <a:solidFill>
                  <a:schemeClr val="dk1"/>
                </a:solidFill>
                <a:latin typeface="Calibri" pitchFamily="34" charset="0"/>
              </a:rPr>
              <a:t> attempt to get a message results in a block (when</a:t>
            </a:r>
            <a:br>
              <a:rPr lang="en-US" b="0" dirty="0" smtClean="0">
                <a:solidFill>
                  <a:schemeClr val="dk1"/>
                </a:solidFill>
                <a:latin typeface="Calibri" pitchFamily="34" charset="0"/>
              </a:rPr>
            </a:br>
            <a:r>
              <a:rPr lang="en-US" b="0" dirty="0" smtClean="0">
                <a:solidFill>
                  <a:schemeClr val="dk1"/>
                </a:solidFill>
                <a:latin typeface="Calibri" pitchFamily="34" charset="0"/>
              </a:rPr>
              <a:t>semaphore specified), since no messages are in the queue yet.</a:t>
            </a:r>
            <a:endParaRPr lang="en-US" b="0" dirty="0" smtClean="0">
              <a:solidFill>
                <a:schemeClr val="dk1"/>
              </a:solidFill>
              <a:effectLst/>
              <a:latin typeface="Calibri" pitchFamily="34" charset="0"/>
            </a:endParaRPr>
          </a:p>
        </p:txBody>
      </p:sp>
      <p:sp>
        <p:nvSpPr>
          <p:cNvPr id="48" name="Flowchart: Magnetic Disk 47"/>
          <p:cNvSpPr/>
          <p:nvPr/>
        </p:nvSpPr>
        <p:spPr bwMode="auto">
          <a:xfrm>
            <a:off x="4548965" y="1339701"/>
            <a:ext cx="914400" cy="1219200"/>
          </a:xfrm>
          <a:prstGeom prst="flowChartMagneticDisk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dk1"/>
                </a:solidFill>
                <a:effectLst/>
                <a:latin typeface="Calibri" pitchFamily="34" charset="0"/>
              </a:rPr>
              <a:t>“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dk1"/>
                </a:solidFill>
                <a:effectLst/>
                <a:latin typeface="Calibri" pitchFamily="34" charset="0"/>
              </a:rPr>
              <a:t>myQ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dk1"/>
                </a:solidFill>
                <a:effectLst/>
                <a:latin typeface="Calibri" pitchFamily="34" charset="0"/>
              </a:rPr>
              <a:t>”</a:t>
            </a:r>
          </a:p>
        </p:txBody>
      </p:sp>
      <p:sp>
        <p:nvSpPr>
          <p:cNvPr id="9" name="Leading Question"/>
          <p:cNvSpPr txBox="1"/>
          <p:nvPr/>
        </p:nvSpPr>
        <p:spPr>
          <a:xfrm>
            <a:off x="6808532" y="6324600"/>
            <a:ext cx="1928413" cy="246221"/>
          </a:xfrm>
          <a:prstGeom prst="rect">
            <a:avLst/>
          </a:prstGeom>
          <a:noFill/>
        </p:spPr>
        <p:txBody>
          <a:bodyPr vert="horz" wrap="none" lIns="0" tIns="0" rIns="0" bIns="0" rtlCol="0" anchor="b" anchorCtr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sz="2000" b="0" dirty="0" smtClean="0">
                <a:solidFill>
                  <a:schemeClr val="tx2"/>
                </a:solidFill>
                <a:latin typeface="Arial Narrow"/>
              </a:rPr>
              <a:t>What happens next?</a:t>
            </a:r>
          </a:p>
        </p:txBody>
      </p:sp>
      <p:sp>
        <p:nvSpPr>
          <p:cNvPr id="11" name="Slide number"/>
          <p:cNvSpPr txBox="1"/>
          <p:nvPr/>
        </p:nvSpPr>
        <p:spPr>
          <a:xfrm>
            <a:off x="8636000" y="6645990"/>
            <a:ext cx="635000" cy="246221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pPr algn="ctr"/>
            <a:r>
              <a:rPr lang="en-US" sz="1000" b="0" smtClean="0">
                <a:solidFill>
                  <a:schemeClr val="tx2"/>
                </a:solidFill>
                <a:effectLst/>
                <a:latin typeface="Arial"/>
              </a:rPr>
              <a:t>20</a:t>
            </a:r>
            <a:endParaRPr lang="en-US" sz="1000" b="0" dirty="0" smtClean="0">
              <a:solidFill>
                <a:schemeClr val="tx2"/>
              </a:solidFill>
              <a:effectLst/>
              <a:latin typeface="Arial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/>
          <p:cNvSpPr>
            <a:spLocks noGrp="1" noChangeArrowheads="1"/>
          </p:cNvSpPr>
          <p:nvPr>
            <p:ph type="title"/>
          </p:nvPr>
        </p:nvSpPr>
        <p:spPr/>
        <p:txBody>
          <a:bodyPr wrap="none" anchorCtr="1"/>
          <a:lstStyle/>
          <a:p>
            <a:r>
              <a:rPr lang="en-US" dirty="0" smtClean="0"/>
              <a:t>Using </a:t>
            </a:r>
            <a:r>
              <a:rPr lang="en-US" dirty="0" err="1" smtClean="0"/>
              <a:t>MessageQ</a:t>
            </a:r>
            <a:r>
              <a:rPr lang="en-US" dirty="0" smtClean="0"/>
              <a:t> (2/4)</a:t>
            </a:r>
          </a:p>
        </p:txBody>
      </p:sp>
      <p:pic>
        <p:nvPicPr>
          <p:cNvPr id="25" name="Animated Logo" descr="tilogo_color_twolin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800" y="6477000"/>
            <a:ext cx="1438537" cy="347443"/>
          </a:xfrm>
          <a:prstGeom prst="rect">
            <a:avLst/>
          </a:prstGeom>
        </p:spPr>
      </p:pic>
      <p:sp>
        <p:nvSpPr>
          <p:cNvPr id="31" name="Flowchart: Magnetic Disk 30"/>
          <p:cNvSpPr/>
          <p:nvPr/>
        </p:nvSpPr>
        <p:spPr bwMode="auto">
          <a:xfrm>
            <a:off x="4548965" y="1339701"/>
            <a:ext cx="914400" cy="1219200"/>
          </a:xfrm>
          <a:prstGeom prst="flowChartMagneticDisk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dk1"/>
                </a:solidFill>
                <a:effectLst/>
                <a:latin typeface="Calibri" pitchFamily="34" charset="0"/>
              </a:rPr>
              <a:t>“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dk1"/>
                </a:solidFill>
                <a:effectLst/>
                <a:latin typeface="Calibri" pitchFamily="34" charset="0"/>
              </a:rPr>
              <a:t>myQ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dk1"/>
                </a:solidFill>
                <a:effectLst/>
                <a:latin typeface="Calibri" pitchFamily="34" charset="0"/>
              </a:rPr>
              <a:t>”</a:t>
            </a:r>
          </a:p>
        </p:txBody>
      </p:sp>
      <p:sp>
        <p:nvSpPr>
          <p:cNvPr id="33" name="Rounded Rectangle 32"/>
          <p:cNvSpPr/>
          <p:nvPr/>
        </p:nvSpPr>
        <p:spPr bwMode="auto">
          <a:xfrm>
            <a:off x="5638800" y="1066800"/>
            <a:ext cx="3352800" cy="2438400"/>
          </a:xfrm>
          <a:prstGeom prst="round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i="0" u="none" strike="noStrike" cap="none" normalizeH="0" baseline="0" dirty="0" err="1" smtClean="0">
                <a:ln>
                  <a:noFill/>
                </a:ln>
                <a:solidFill>
                  <a:schemeClr val="dk1"/>
                </a:solidFill>
                <a:effectLst/>
                <a:latin typeface="Arial Narrow" pitchFamily="34" charset="0"/>
              </a:rPr>
              <a:t>MessageQ_create</a:t>
            </a:r>
            <a:r>
              <a:rPr kumimoji="0" lang="en-US" sz="1800" i="0" u="none" strike="noStrike" cap="none" normalizeH="0" baseline="0" dirty="0" smtClean="0">
                <a:ln>
                  <a:noFill/>
                </a:ln>
                <a:solidFill>
                  <a:schemeClr val="dk1"/>
                </a:solidFill>
                <a:effectLst/>
                <a:latin typeface="Arial Narrow" pitchFamily="34" charset="0"/>
              </a:rPr>
              <a:t>(“</a:t>
            </a:r>
            <a:r>
              <a:rPr kumimoji="0" lang="en-US" sz="1800" i="0" u="none" strike="noStrike" cap="none" normalizeH="0" baseline="0" dirty="0" err="1" smtClean="0">
                <a:ln>
                  <a:noFill/>
                </a:ln>
                <a:solidFill>
                  <a:schemeClr val="dk1"/>
                </a:solidFill>
                <a:effectLst/>
                <a:latin typeface="Arial Narrow" pitchFamily="34" charset="0"/>
              </a:rPr>
              <a:t>myQ</a:t>
            </a:r>
            <a:r>
              <a:rPr kumimoji="0" lang="en-US" sz="1800" i="0" u="none" strike="noStrike" cap="none" normalizeH="0" baseline="0" dirty="0" smtClean="0">
                <a:ln>
                  <a:noFill/>
                </a:ln>
                <a:solidFill>
                  <a:schemeClr val="dk1"/>
                </a:solidFill>
                <a:effectLst/>
                <a:latin typeface="Arial Narrow" pitchFamily="34" charset="0"/>
              </a:rPr>
              <a:t>”, …);</a:t>
            </a:r>
          </a:p>
          <a:p>
            <a:pPr marL="0" marR="0" indent="0" algn="l" defTabSz="914400" rtl="0" eaLnBrk="0" fontAlgn="base" latinLnBrk="0" hangingPunct="0"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err="1" smtClean="0">
                <a:solidFill>
                  <a:schemeClr val="dk1"/>
                </a:solidFill>
                <a:latin typeface="Arial Narrow" pitchFamily="34" charset="0"/>
              </a:rPr>
              <a:t>MessageQ_get</a:t>
            </a:r>
            <a:r>
              <a:rPr lang="en-US" sz="1800" dirty="0" smtClean="0">
                <a:solidFill>
                  <a:schemeClr val="dk1"/>
                </a:solidFill>
                <a:latin typeface="Arial Narrow" pitchFamily="34" charset="0"/>
              </a:rPr>
              <a:t>(“</a:t>
            </a:r>
            <a:r>
              <a:rPr lang="en-US" sz="1800" dirty="0" err="1" smtClean="0">
                <a:solidFill>
                  <a:schemeClr val="dk1"/>
                </a:solidFill>
                <a:latin typeface="Arial Narrow" pitchFamily="34" charset="0"/>
              </a:rPr>
              <a:t>myQ</a:t>
            </a:r>
            <a:r>
              <a:rPr lang="en-US" sz="1800" dirty="0" smtClean="0">
                <a:solidFill>
                  <a:schemeClr val="dk1"/>
                </a:solidFill>
                <a:latin typeface="Arial Narrow" pitchFamily="34" charset="0"/>
              </a:rPr>
              <a:t>”, &amp;</a:t>
            </a:r>
            <a:r>
              <a:rPr lang="en-US" sz="1800" dirty="0" err="1" smtClean="0">
                <a:solidFill>
                  <a:schemeClr val="dk1"/>
                </a:solidFill>
                <a:latin typeface="Arial Narrow" pitchFamily="34" charset="0"/>
              </a:rPr>
              <a:t>msg</a:t>
            </a:r>
            <a:r>
              <a:rPr lang="en-US" sz="1800" dirty="0" smtClean="0">
                <a:solidFill>
                  <a:schemeClr val="dk1"/>
                </a:solidFill>
                <a:latin typeface="Arial Narrow" pitchFamily="34" charset="0"/>
              </a:rPr>
              <a:t>…);</a:t>
            </a:r>
          </a:p>
          <a:p>
            <a:pPr marL="0" marR="0" indent="0" algn="l" defTabSz="914400" rtl="0" eaLnBrk="0" fontAlgn="base" latinLnBrk="0" hangingPunct="0"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b="0" i="1" dirty="0" smtClean="0">
                <a:solidFill>
                  <a:schemeClr val="dk1"/>
                </a:solidFill>
                <a:latin typeface="Arial Narrow" pitchFamily="34" charset="0"/>
              </a:rPr>
              <a:t> </a:t>
            </a:r>
          </a:p>
          <a:p>
            <a:pPr marL="0" marR="0" indent="0" algn="l" defTabSz="914400" rtl="0" eaLnBrk="0" fontAlgn="base" latinLnBrk="0" hangingPunct="0"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i="0" u="none" strike="noStrike" cap="none" normalizeH="0" baseline="0" dirty="0" smtClean="0">
                <a:ln>
                  <a:noFill/>
                </a:ln>
                <a:solidFill>
                  <a:schemeClr val="dk1"/>
                </a:solidFill>
                <a:effectLst/>
                <a:latin typeface="Arial Narrow" pitchFamily="34" charset="0"/>
              </a:rPr>
              <a:t> </a:t>
            </a:r>
            <a:endParaRPr lang="en-US" sz="1800" dirty="0" smtClean="0">
              <a:solidFill>
                <a:schemeClr val="dk1"/>
              </a:solidFill>
              <a:latin typeface="Arial Narrow" pitchFamily="34" charset="0"/>
            </a:endParaRPr>
          </a:p>
          <a:p>
            <a:pPr marL="0" marR="0" indent="0" algn="l" defTabSz="914400" rtl="0" eaLnBrk="0" fontAlgn="base" latinLnBrk="0" hangingPunct="0"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i="0" u="none" strike="noStrike" cap="none" normalizeH="0" baseline="0" dirty="0" smtClean="0">
                <a:ln>
                  <a:noFill/>
                </a:ln>
                <a:solidFill>
                  <a:schemeClr val="dk1"/>
                </a:solidFill>
                <a:effectLst/>
                <a:latin typeface="Arial Narrow" pitchFamily="34" charset="0"/>
              </a:rPr>
              <a:t> </a:t>
            </a:r>
          </a:p>
        </p:txBody>
      </p:sp>
      <p:sp>
        <p:nvSpPr>
          <p:cNvPr id="40" name="Rounded Rectangle 39"/>
          <p:cNvSpPr/>
          <p:nvPr/>
        </p:nvSpPr>
        <p:spPr bwMode="auto">
          <a:xfrm>
            <a:off x="152400" y="1066800"/>
            <a:ext cx="4191000" cy="19812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i="0" u="none" strike="noStrike" cap="none" normalizeH="0" baseline="0" dirty="0" err="1" smtClean="0">
                <a:ln>
                  <a:noFill/>
                </a:ln>
                <a:solidFill>
                  <a:schemeClr val="dk1"/>
                </a:solidFill>
                <a:effectLst/>
                <a:latin typeface="Arial Narrow" pitchFamily="34" charset="0"/>
              </a:rPr>
              <a:t>MessageQ_open</a:t>
            </a:r>
            <a:r>
              <a:rPr kumimoji="0" lang="en-US" sz="1800" i="0" u="none" strike="noStrike" cap="none" normalizeH="0" baseline="0" dirty="0" smtClean="0">
                <a:ln>
                  <a:noFill/>
                </a:ln>
                <a:solidFill>
                  <a:schemeClr val="dk1"/>
                </a:solidFill>
                <a:effectLst/>
                <a:latin typeface="Arial Narrow" pitchFamily="34" charset="0"/>
              </a:rPr>
              <a:t> (“</a:t>
            </a:r>
            <a:r>
              <a:rPr kumimoji="0" lang="en-US" sz="1800" i="0" u="none" strike="noStrike" cap="none" normalizeH="0" baseline="0" dirty="0" err="1" smtClean="0">
                <a:ln>
                  <a:noFill/>
                </a:ln>
                <a:solidFill>
                  <a:schemeClr val="dk1"/>
                </a:solidFill>
                <a:effectLst/>
                <a:latin typeface="Arial Narrow" pitchFamily="34" charset="0"/>
              </a:rPr>
              <a:t>myQ</a:t>
            </a:r>
            <a:r>
              <a:rPr kumimoji="0" lang="en-US" sz="1800" i="0" u="none" strike="noStrike" cap="none" normalizeH="0" baseline="0" dirty="0" smtClean="0">
                <a:ln>
                  <a:noFill/>
                </a:ln>
                <a:solidFill>
                  <a:schemeClr val="dk1"/>
                </a:solidFill>
                <a:effectLst/>
                <a:latin typeface="Arial Narrow" pitchFamily="34" charset="0"/>
              </a:rPr>
              <a:t>”, …);</a:t>
            </a:r>
          </a:p>
          <a:p>
            <a:pPr marL="0" marR="0" indent="0" algn="l" defTabSz="914400" rtl="0" eaLnBrk="0" fontAlgn="base" latinLnBrk="0" hangingPunct="0"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err="1" smtClean="0">
                <a:solidFill>
                  <a:schemeClr val="dk1"/>
                </a:solidFill>
                <a:latin typeface="Arial Narrow" pitchFamily="34" charset="0"/>
              </a:rPr>
              <a:t>msg</a:t>
            </a:r>
            <a:r>
              <a:rPr lang="en-US" sz="1800" dirty="0" smtClean="0">
                <a:solidFill>
                  <a:schemeClr val="dk1"/>
                </a:solidFill>
                <a:latin typeface="Arial Narrow" pitchFamily="34" charset="0"/>
              </a:rPr>
              <a:t> = </a:t>
            </a:r>
            <a:r>
              <a:rPr lang="en-US" sz="1800" dirty="0" err="1" smtClean="0">
                <a:solidFill>
                  <a:schemeClr val="dk1"/>
                </a:solidFill>
                <a:latin typeface="Arial Narrow" pitchFamily="34" charset="0"/>
              </a:rPr>
              <a:t>MessageQ_alloc</a:t>
            </a:r>
            <a:r>
              <a:rPr lang="en-US" sz="1800" dirty="0" smtClean="0">
                <a:solidFill>
                  <a:schemeClr val="dk1"/>
                </a:solidFill>
                <a:latin typeface="Arial Narrow" pitchFamily="34" charset="0"/>
              </a:rPr>
              <a:t> (heap, size,…);</a:t>
            </a:r>
          </a:p>
          <a:p>
            <a:pPr marL="0" marR="0" indent="0" algn="l" defTabSz="914400" rtl="0" eaLnBrk="0" fontAlgn="base" latinLnBrk="0" hangingPunct="0"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i="0" u="none" strike="noStrike" cap="none" normalizeH="0" baseline="0" dirty="0" err="1" smtClean="0">
                <a:ln>
                  <a:noFill/>
                </a:ln>
                <a:solidFill>
                  <a:schemeClr val="dk1"/>
                </a:solidFill>
                <a:effectLst/>
                <a:latin typeface="Arial Narrow" pitchFamily="34" charset="0"/>
              </a:rPr>
              <a:t>MessageQ_put</a:t>
            </a:r>
            <a:r>
              <a:rPr lang="en-US" sz="1800" dirty="0" smtClean="0">
                <a:solidFill>
                  <a:schemeClr val="dk1"/>
                </a:solidFill>
                <a:latin typeface="Arial Narrow" pitchFamily="34" charset="0"/>
              </a:rPr>
              <a:t>(“</a:t>
            </a:r>
            <a:r>
              <a:rPr lang="en-US" sz="1800" dirty="0" err="1" smtClean="0">
                <a:solidFill>
                  <a:schemeClr val="dk1"/>
                </a:solidFill>
                <a:latin typeface="Arial Narrow" pitchFamily="34" charset="0"/>
              </a:rPr>
              <a:t>myQ</a:t>
            </a:r>
            <a:r>
              <a:rPr lang="en-US" sz="1800" dirty="0" smtClean="0">
                <a:solidFill>
                  <a:schemeClr val="dk1"/>
                </a:solidFill>
                <a:latin typeface="Arial Narrow" pitchFamily="34" charset="0"/>
              </a:rPr>
              <a:t>”, </a:t>
            </a:r>
            <a:r>
              <a:rPr lang="en-US" sz="1800" dirty="0" err="1" smtClean="0">
                <a:solidFill>
                  <a:schemeClr val="dk1"/>
                </a:solidFill>
                <a:latin typeface="Arial Narrow" pitchFamily="34" charset="0"/>
              </a:rPr>
              <a:t>msg</a:t>
            </a:r>
            <a:r>
              <a:rPr lang="en-US" sz="1800" dirty="0" smtClean="0">
                <a:solidFill>
                  <a:schemeClr val="dk1"/>
                </a:solidFill>
                <a:latin typeface="Arial Narrow" pitchFamily="34" charset="0"/>
              </a:rPr>
              <a:t>, …);</a:t>
            </a:r>
          </a:p>
          <a:p>
            <a:pPr marL="0" marR="0" indent="0" algn="l" defTabSz="914400" rtl="0" eaLnBrk="0" fontAlgn="base" latinLnBrk="0" hangingPunct="0"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i="0" u="none" strike="noStrike" cap="none" normalizeH="0" baseline="0" dirty="0" smtClean="0">
                <a:ln>
                  <a:noFill/>
                </a:ln>
                <a:solidFill>
                  <a:schemeClr val="dk1"/>
                </a:solidFill>
                <a:effectLst/>
                <a:latin typeface="Arial Narrow" pitchFamily="34" charset="0"/>
              </a:rPr>
              <a:t> 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7433" y="643268"/>
            <a:ext cx="2241063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  <a:effectLst/>
                <a:latin typeface="Calibri" pitchFamily="34" charset="0"/>
              </a:rPr>
              <a:t>Core 1 - WRITER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172200" y="643268"/>
            <a:ext cx="2254913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  <a:effectLst/>
                <a:latin typeface="Calibri" pitchFamily="34" charset="0"/>
              </a:rPr>
              <a:t>Core 2 - READER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81000" y="5050496"/>
            <a:ext cx="8573437" cy="1286506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342900" indent="-342900">
              <a:lnSpc>
                <a:spcPct val="80000"/>
              </a:lnSpc>
              <a:spcBef>
                <a:spcPts val="1200"/>
              </a:spcBef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dirty="0" smtClean="0">
                <a:solidFill>
                  <a:schemeClr val="tx2"/>
                </a:solidFill>
                <a:effectLst/>
                <a:latin typeface="Calibri" pitchFamily="34" charset="0"/>
              </a:rPr>
              <a:t>WRITER</a:t>
            </a:r>
            <a:r>
              <a:rPr lang="en-US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 begins by opening </a:t>
            </a:r>
            <a:r>
              <a:rPr lang="en-US" b="0" dirty="0" err="1" smtClean="0">
                <a:solidFill>
                  <a:schemeClr val="dk1"/>
                </a:solidFill>
                <a:effectLst/>
                <a:latin typeface="Calibri" pitchFamily="34" charset="0"/>
              </a:rPr>
              <a:t>MessageQ</a:t>
            </a:r>
            <a:r>
              <a:rPr lang="en-US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 created by </a:t>
            </a:r>
            <a:r>
              <a:rPr lang="en-US" dirty="0" smtClean="0">
                <a:solidFill>
                  <a:schemeClr val="tx2"/>
                </a:solidFill>
                <a:effectLst/>
                <a:latin typeface="Calibri" pitchFamily="34" charset="0"/>
              </a:rPr>
              <a:t>READER</a:t>
            </a:r>
            <a:r>
              <a:rPr lang="en-US" b="0" dirty="0" smtClean="0">
                <a:effectLst/>
                <a:latin typeface="Calibri" pitchFamily="34" charset="0"/>
              </a:rPr>
              <a:t>.</a:t>
            </a:r>
          </a:p>
          <a:p>
            <a:pPr marL="342900" indent="-342900">
              <a:lnSpc>
                <a:spcPct val="80000"/>
              </a:lnSpc>
              <a:spcBef>
                <a:spcPts val="1200"/>
              </a:spcBef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dirty="0" smtClean="0">
                <a:solidFill>
                  <a:schemeClr val="tx2"/>
                </a:solidFill>
                <a:latin typeface="Calibri" pitchFamily="34" charset="0"/>
              </a:rPr>
              <a:t>WRITER</a:t>
            </a:r>
            <a:r>
              <a:rPr lang="en-US" b="0" dirty="0" smtClean="0">
                <a:solidFill>
                  <a:schemeClr val="dk1"/>
                </a:solidFill>
                <a:latin typeface="Calibri" pitchFamily="34" charset="0"/>
              </a:rPr>
              <a:t> gets a message block from a heap and fills it, as desired.</a:t>
            </a:r>
          </a:p>
          <a:p>
            <a:pPr marL="342900" indent="-342900">
              <a:lnSpc>
                <a:spcPct val="80000"/>
              </a:lnSpc>
              <a:spcBef>
                <a:spcPts val="1200"/>
              </a:spcBef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dirty="0" smtClean="0">
                <a:solidFill>
                  <a:schemeClr val="tx2"/>
                </a:solidFill>
                <a:effectLst/>
                <a:latin typeface="Calibri" pitchFamily="34" charset="0"/>
              </a:rPr>
              <a:t>WRITER</a:t>
            </a:r>
            <a:r>
              <a:rPr lang="en-US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 puts the message into the </a:t>
            </a:r>
            <a:r>
              <a:rPr lang="en-US" b="0" dirty="0" err="1" smtClean="0">
                <a:solidFill>
                  <a:schemeClr val="dk1"/>
                </a:solidFill>
                <a:effectLst/>
                <a:latin typeface="Calibri" pitchFamily="34" charset="0"/>
              </a:rPr>
              <a:t>MessageQ</a:t>
            </a:r>
            <a:r>
              <a:rPr lang="en-US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.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3200400" y="3244701"/>
            <a:ext cx="1905000" cy="1524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dk1"/>
                </a:solidFill>
                <a:effectLst/>
                <a:latin typeface="Calibri" pitchFamily="34" charset="0"/>
              </a:rPr>
              <a:t>Heap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3526466" y="3701901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dk1"/>
              </a:solidFill>
              <a:effectLst/>
              <a:latin typeface="Arial Narrow" pitchFamily="34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3831266" y="3701901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dk1"/>
              </a:solidFill>
              <a:effectLst/>
              <a:latin typeface="Arial Narrow" pitchFamily="34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4136066" y="3701901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dk1"/>
              </a:solidFill>
              <a:effectLst/>
              <a:latin typeface="Arial Narrow" pitchFamily="34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4440866" y="3701901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dk1"/>
              </a:solidFill>
              <a:effectLst/>
              <a:latin typeface="Arial Narrow" pitchFamily="34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3526466" y="4006701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dk1"/>
              </a:solidFill>
              <a:effectLst/>
              <a:latin typeface="Arial Narrow" pitchFamily="34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4136066" y="4006701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dk1"/>
              </a:solidFill>
              <a:effectLst/>
              <a:latin typeface="Arial Narrow" pitchFamily="34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4440866" y="4006701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dk1"/>
              </a:solidFill>
              <a:effectLst/>
              <a:latin typeface="Arial Narrow" pitchFamily="34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3526466" y="4311501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dk1"/>
              </a:solidFill>
              <a:effectLst/>
              <a:latin typeface="Arial Narrow" pitchFamily="34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3831266" y="4311501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dk1"/>
              </a:solidFill>
              <a:effectLst/>
              <a:latin typeface="Arial Narrow" pitchFamily="34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4136066" y="4311501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dk1"/>
              </a:solidFill>
              <a:effectLst/>
              <a:latin typeface="Arial Narrow" pitchFamily="34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4440866" y="4311501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dk1"/>
              </a:solidFill>
              <a:effectLst/>
              <a:latin typeface="Arial Narrow" pitchFamily="34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3831266" y="4006701"/>
            <a:ext cx="304800" cy="3048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dk1"/>
              </a:solidFill>
              <a:effectLst/>
              <a:latin typeface="Arial Narrow" pitchFamily="34" charset="0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4866167" y="2122967"/>
            <a:ext cx="304800" cy="3048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dk1"/>
              </a:solidFill>
              <a:effectLst/>
              <a:latin typeface="Arial Narrow" pitchFamily="34" charset="0"/>
            </a:endParaRPr>
          </a:p>
        </p:txBody>
      </p:sp>
      <p:cxnSp>
        <p:nvCxnSpPr>
          <p:cNvPr id="32" name="Shape 31"/>
          <p:cNvCxnSpPr>
            <a:stCxn id="17" idx="1"/>
          </p:cNvCxnSpPr>
          <p:nvPr/>
        </p:nvCxnSpPr>
        <p:spPr bwMode="auto">
          <a:xfrm rot="10800000">
            <a:off x="3352800" y="1949301"/>
            <a:ext cx="478466" cy="2209800"/>
          </a:xfrm>
          <a:prstGeom prst="bentConnector2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35" name="Straight Arrow Connector 34"/>
          <p:cNvCxnSpPr/>
          <p:nvPr/>
        </p:nvCxnSpPr>
        <p:spPr bwMode="auto">
          <a:xfrm>
            <a:off x="3429000" y="2286000"/>
            <a:ext cx="13716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27" name="Leading Question"/>
          <p:cNvSpPr txBox="1"/>
          <p:nvPr/>
        </p:nvSpPr>
        <p:spPr>
          <a:xfrm>
            <a:off x="4876800" y="6477000"/>
            <a:ext cx="3707745" cy="246221"/>
          </a:xfrm>
          <a:prstGeom prst="rect">
            <a:avLst/>
          </a:prstGeom>
          <a:noFill/>
        </p:spPr>
        <p:txBody>
          <a:bodyPr vert="horz" wrap="none" lIns="0" tIns="0" rIns="0" bIns="0" rtlCol="0" anchor="b" anchorCtr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sz="2000" b="0" dirty="0" smtClean="0">
                <a:solidFill>
                  <a:schemeClr val="tx2"/>
                </a:solidFill>
                <a:latin typeface="Arial Narrow"/>
              </a:rPr>
              <a:t>How does the READER get unblocked?</a:t>
            </a:r>
          </a:p>
        </p:txBody>
      </p:sp>
      <p:sp>
        <p:nvSpPr>
          <p:cNvPr id="29" name="Slide number"/>
          <p:cNvSpPr txBox="1"/>
          <p:nvPr/>
        </p:nvSpPr>
        <p:spPr>
          <a:xfrm>
            <a:off x="8636000" y="6645990"/>
            <a:ext cx="635000" cy="246221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pPr algn="ctr"/>
            <a:r>
              <a:rPr lang="en-US" sz="1000" b="0" smtClean="0">
                <a:solidFill>
                  <a:schemeClr val="tx2"/>
                </a:solidFill>
                <a:effectLst/>
                <a:latin typeface="Arial"/>
              </a:rPr>
              <a:t>21</a:t>
            </a:r>
            <a:endParaRPr lang="en-US" sz="1000" b="0" dirty="0" smtClean="0">
              <a:solidFill>
                <a:schemeClr val="tx2"/>
              </a:solidFill>
              <a:effectLst/>
              <a:latin typeface="Arial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/>
          <p:cNvSpPr>
            <a:spLocks noGrp="1" noChangeArrowheads="1"/>
          </p:cNvSpPr>
          <p:nvPr>
            <p:ph type="title"/>
          </p:nvPr>
        </p:nvSpPr>
        <p:spPr/>
        <p:txBody>
          <a:bodyPr wrap="none" anchorCtr="1"/>
          <a:lstStyle/>
          <a:p>
            <a:r>
              <a:rPr lang="en-US" dirty="0" smtClean="0"/>
              <a:t>Using </a:t>
            </a:r>
            <a:r>
              <a:rPr lang="en-US" dirty="0" err="1" smtClean="0"/>
              <a:t>MessageQ</a:t>
            </a:r>
            <a:r>
              <a:rPr lang="en-US" dirty="0" smtClean="0"/>
              <a:t> (3/4)</a:t>
            </a:r>
          </a:p>
        </p:txBody>
      </p:sp>
      <p:pic>
        <p:nvPicPr>
          <p:cNvPr id="25" name="Animated Logo" descr="tilogo_color_twolin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800" y="6477000"/>
            <a:ext cx="1438537" cy="347443"/>
          </a:xfrm>
          <a:prstGeom prst="rect">
            <a:avLst/>
          </a:prstGeom>
        </p:spPr>
      </p:pic>
      <p:sp>
        <p:nvSpPr>
          <p:cNvPr id="31" name="Flowchart: Magnetic Disk 30"/>
          <p:cNvSpPr/>
          <p:nvPr/>
        </p:nvSpPr>
        <p:spPr bwMode="auto">
          <a:xfrm>
            <a:off x="4548965" y="1339701"/>
            <a:ext cx="914400" cy="1219200"/>
          </a:xfrm>
          <a:prstGeom prst="flowChartMagneticDisk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dk1"/>
                </a:solidFill>
                <a:effectLst/>
                <a:latin typeface="Calibri" pitchFamily="34" charset="0"/>
              </a:rPr>
              <a:t>“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dk1"/>
                </a:solidFill>
                <a:effectLst/>
                <a:latin typeface="Calibri" pitchFamily="34" charset="0"/>
              </a:rPr>
              <a:t>myQ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dk1"/>
                </a:solidFill>
                <a:effectLst/>
                <a:latin typeface="Calibri" pitchFamily="34" charset="0"/>
              </a:rPr>
              <a:t>”</a:t>
            </a:r>
          </a:p>
        </p:txBody>
      </p:sp>
      <p:sp>
        <p:nvSpPr>
          <p:cNvPr id="33" name="Rounded Rectangle 32"/>
          <p:cNvSpPr/>
          <p:nvPr/>
        </p:nvSpPr>
        <p:spPr bwMode="auto">
          <a:xfrm>
            <a:off x="5638800" y="1066800"/>
            <a:ext cx="3352800" cy="2438400"/>
          </a:xfrm>
          <a:prstGeom prst="round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i="0" u="none" strike="noStrike" cap="none" normalizeH="0" baseline="0" dirty="0" err="1" smtClean="0">
                <a:ln>
                  <a:noFill/>
                </a:ln>
                <a:solidFill>
                  <a:schemeClr val="dk1"/>
                </a:solidFill>
                <a:effectLst/>
                <a:latin typeface="Arial Narrow" pitchFamily="34" charset="0"/>
              </a:rPr>
              <a:t>MessageQ_create</a:t>
            </a:r>
            <a:r>
              <a:rPr kumimoji="0" lang="en-US" sz="1800" i="0" u="none" strike="noStrike" cap="none" normalizeH="0" baseline="0" dirty="0" smtClean="0">
                <a:ln>
                  <a:noFill/>
                </a:ln>
                <a:solidFill>
                  <a:schemeClr val="dk1"/>
                </a:solidFill>
                <a:effectLst/>
                <a:latin typeface="Arial Narrow" pitchFamily="34" charset="0"/>
              </a:rPr>
              <a:t>(“</a:t>
            </a:r>
            <a:r>
              <a:rPr kumimoji="0" lang="en-US" sz="1800" i="0" u="none" strike="noStrike" cap="none" normalizeH="0" baseline="0" dirty="0" err="1" smtClean="0">
                <a:ln>
                  <a:noFill/>
                </a:ln>
                <a:solidFill>
                  <a:schemeClr val="dk1"/>
                </a:solidFill>
                <a:effectLst/>
                <a:latin typeface="Arial Narrow" pitchFamily="34" charset="0"/>
              </a:rPr>
              <a:t>myQ</a:t>
            </a:r>
            <a:r>
              <a:rPr kumimoji="0" lang="en-US" sz="1800" i="0" u="none" strike="noStrike" cap="none" normalizeH="0" baseline="0" dirty="0" smtClean="0">
                <a:ln>
                  <a:noFill/>
                </a:ln>
                <a:solidFill>
                  <a:schemeClr val="dk1"/>
                </a:solidFill>
                <a:effectLst/>
                <a:latin typeface="Arial Narrow" pitchFamily="34" charset="0"/>
              </a:rPr>
              <a:t>”, …);</a:t>
            </a:r>
          </a:p>
          <a:p>
            <a:pPr marL="0" marR="0" indent="0" algn="l" defTabSz="914400" rtl="0" eaLnBrk="0" fontAlgn="base" latinLnBrk="0" hangingPunct="0"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err="1" smtClean="0">
                <a:solidFill>
                  <a:schemeClr val="dk1"/>
                </a:solidFill>
                <a:latin typeface="Arial Narrow" pitchFamily="34" charset="0"/>
              </a:rPr>
              <a:t>MessageQ_get</a:t>
            </a:r>
            <a:r>
              <a:rPr lang="en-US" sz="1800" dirty="0" smtClean="0">
                <a:solidFill>
                  <a:schemeClr val="dk1"/>
                </a:solidFill>
                <a:latin typeface="Arial Narrow" pitchFamily="34" charset="0"/>
              </a:rPr>
              <a:t>(“</a:t>
            </a:r>
            <a:r>
              <a:rPr lang="en-US" sz="1800" dirty="0" err="1" smtClean="0">
                <a:solidFill>
                  <a:schemeClr val="dk1"/>
                </a:solidFill>
                <a:latin typeface="Arial Narrow" pitchFamily="34" charset="0"/>
              </a:rPr>
              <a:t>myQ</a:t>
            </a:r>
            <a:r>
              <a:rPr lang="en-US" sz="1800" dirty="0" smtClean="0">
                <a:solidFill>
                  <a:schemeClr val="dk1"/>
                </a:solidFill>
                <a:latin typeface="Arial Narrow" pitchFamily="34" charset="0"/>
              </a:rPr>
              <a:t>”, &amp;</a:t>
            </a:r>
            <a:r>
              <a:rPr lang="en-US" sz="1800" dirty="0" err="1" smtClean="0">
                <a:solidFill>
                  <a:schemeClr val="dk1"/>
                </a:solidFill>
                <a:latin typeface="Arial Narrow" pitchFamily="34" charset="0"/>
              </a:rPr>
              <a:t>msg</a:t>
            </a:r>
            <a:r>
              <a:rPr lang="en-US" sz="1800" dirty="0" smtClean="0">
                <a:solidFill>
                  <a:schemeClr val="dk1"/>
                </a:solidFill>
                <a:latin typeface="Arial Narrow" pitchFamily="34" charset="0"/>
              </a:rPr>
              <a:t>…);</a:t>
            </a:r>
          </a:p>
          <a:p>
            <a:pPr eaLnBrk="0" hangingPunct="0">
              <a:spcBef>
                <a:spcPts val="1200"/>
              </a:spcBef>
            </a:pPr>
            <a:r>
              <a:rPr lang="en-US" sz="1800" b="0" i="1" dirty="0" smtClean="0">
                <a:solidFill>
                  <a:schemeClr val="dk1"/>
                </a:solidFill>
                <a:latin typeface="Arial Narrow" pitchFamily="34" charset="0"/>
              </a:rPr>
              <a:t>*** PROCESS MSG ***</a:t>
            </a:r>
          </a:p>
          <a:p>
            <a:pPr eaLnBrk="0" hangingPunct="0">
              <a:spcBef>
                <a:spcPts val="1200"/>
              </a:spcBef>
            </a:pPr>
            <a:r>
              <a:rPr lang="en-US" sz="1800" dirty="0" err="1" smtClean="0">
                <a:solidFill>
                  <a:schemeClr val="dk1"/>
                </a:solidFill>
                <a:latin typeface="Arial Narrow" pitchFamily="34" charset="0"/>
              </a:rPr>
              <a:t>MessageQ_free</a:t>
            </a:r>
            <a:r>
              <a:rPr lang="en-US" sz="1800" dirty="0" smtClean="0">
                <a:solidFill>
                  <a:schemeClr val="dk1"/>
                </a:solidFill>
                <a:latin typeface="Arial Narrow" pitchFamily="34" charset="0"/>
              </a:rPr>
              <a:t>(“</a:t>
            </a:r>
            <a:r>
              <a:rPr lang="en-US" sz="1800" dirty="0" err="1" smtClean="0">
                <a:solidFill>
                  <a:schemeClr val="dk1"/>
                </a:solidFill>
                <a:latin typeface="Arial Narrow" pitchFamily="34" charset="0"/>
              </a:rPr>
              <a:t>myQ</a:t>
            </a:r>
            <a:r>
              <a:rPr lang="en-US" sz="1800" dirty="0" smtClean="0">
                <a:solidFill>
                  <a:schemeClr val="dk1"/>
                </a:solidFill>
                <a:latin typeface="Arial Narrow" pitchFamily="34" charset="0"/>
              </a:rPr>
              <a:t>”, …);</a:t>
            </a:r>
          </a:p>
          <a:p>
            <a:pPr eaLnBrk="0" hangingPunct="0">
              <a:spcBef>
                <a:spcPts val="1200"/>
              </a:spcBef>
            </a:pPr>
            <a:r>
              <a:rPr lang="en-US" sz="1800" dirty="0" err="1" smtClean="0">
                <a:solidFill>
                  <a:schemeClr val="dk1"/>
                </a:solidFill>
                <a:latin typeface="Arial Narrow" pitchFamily="34" charset="0"/>
              </a:rPr>
              <a:t>MessageQ_delete</a:t>
            </a:r>
            <a:r>
              <a:rPr lang="en-US" sz="1800" dirty="0" smtClean="0">
                <a:solidFill>
                  <a:schemeClr val="dk1"/>
                </a:solidFill>
                <a:latin typeface="Arial Narrow" pitchFamily="34" charset="0"/>
              </a:rPr>
              <a:t>(“</a:t>
            </a:r>
            <a:r>
              <a:rPr lang="en-US" sz="1800" dirty="0" err="1" smtClean="0">
                <a:solidFill>
                  <a:schemeClr val="dk1"/>
                </a:solidFill>
                <a:latin typeface="Arial Narrow" pitchFamily="34" charset="0"/>
              </a:rPr>
              <a:t>myQ</a:t>
            </a:r>
            <a:r>
              <a:rPr lang="en-US" sz="1800" dirty="0" smtClean="0">
                <a:solidFill>
                  <a:schemeClr val="dk1"/>
                </a:solidFill>
                <a:latin typeface="Arial Narrow" pitchFamily="34" charset="0"/>
              </a:rPr>
              <a:t>”, …);</a:t>
            </a:r>
          </a:p>
        </p:txBody>
      </p:sp>
      <p:sp>
        <p:nvSpPr>
          <p:cNvPr id="40" name="Rounded Rectangle 39"/>
          <p:cNvSpPr/>
          <p:nvPr/>
        </p:nvSpPr>
        <p:spPr bwMode="auto">
          <a:xfrm>
            <a:off x="152400" y="1066800"/>
            <a:ext cx="4191000" cy="19812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i="0" u="none" strike="noStrike" cap="none" normalizeH="0" baseline="0" dirty="0" err="1" smtClean="0">
                <a:ln>
                  <a:noFill/>
                </a:ln>
                <a:solidFill>
                  <a:schemeClr val="dk1"/>
                </a:solidFill>
                <a:effectLst/>
                <a:latin typeface="Arial Narrow" pitchFamily="34" charset="0"/>
              </a:rPr>
              <a:t>MessageQ_open</a:t>
            </a:r>
            <a:r>
              <a:rPr kumimoji="0" lang="en-US" sz="1800" i="0" u="none" strike="noStrike" cap="none" normalizeH="0" baseline="0" dirty="0" smtClean="0">
                <a:ln>
                  <a:noFill/>
                </a:ln>
                <a:solidFill>
                  <a:schemeClr val="dk1"/>
                </a:solidFill>
                <a:effectLst/>
                <a:latin typeface="Arial Narrow" pitchFamily="34" charset="0"/>
              </a:rPr>
              <a:t> (“</a:t>
            </a:r>
            <a:r>
              <a:rPr kumimoji="0" lang="en-US" sz="1800" i="0" u="none" strike="noStrike" cap="none" normalizeH="0" baseline="0" dirty="0" err="1" smtClean="0">
                <a:ln>
                  <a:noFill/>
                </a:ln>
                <a:solidFill>
                  <a:schemeClr val="dk1"/>
                </a:solidFill>
                <a:effectLst/>
                <a:latin typeface="Arial Narrow" pitchFamily="34" charset="0"/>
              </a:rPr>
              <a:t>myQ</a:t>
            </a:r>
            <a:r>
              <a:rPr kumimoji="0" lang="en-US" sz="1800" i="0" u="none" strike="noStrike" cap="none" normalizeH="0" baseline="0" dirty="0" smtClean="0">
                <a:ln>
                  <a:noFill/>
                </a:ln>
                <a:solidFill>
                  <a:schemeClr val="dk1"/>
                </a:solidFill>
                <a:effectLst/>
                <a:latin typeface="Arial Narrow" pitchFamily="34" charset="0"/>
              </a:rPr>
              <a:t>”, …);</a:t>
            </a:r>
          </a:p>
          <a:p>
            <a:pPr marL="0" marR="0" indent="0" algn="l" defTabSz="914400" rtl="0" eaLnBrk="0" fontAlgn="base" latinLnBrk="0" hangingPunct="0"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err="1" smtClean="0">
                <a:solidFill>
                  <a:schemeClr val="dk1"/>
                </a:solidFill>
                <a:latin typeface="Arial Narrow" pitchFamily="34" charset="0"/>
              </a:rPr>
              <a:t>msg</a:t>
            </a:r>
            <a:r>
              <a:rPr lang="en-US" sz="1800" dirty="0" smtClean="0">
                <a:solidFill>
                  <a:schemeClr val="dk1"/>
                </a:solidFill>
                <a:latin typeface="Arial Narrow" pitchFamily="34" charset="0"/>
              </a:rPr>
              <a:t> = </a:t>
            </a:r>
            <a:r>
              <a:rPr lang="en-US" sz="1800" dirty="0" err="1" smtClean="0">
                <a:solidFill>
                  <a:schemeClr val="dk1"/>
                </a:solidFill>
                <a:latin typeface="Arial Narrow" pitchFamily="34" charset="0"/>
              </a:rPr>
              <a:t>MessageQ_alloc</a:t>
            </a:r>
            <a:r>
              <a:rPr lang="en-US" sz="1800" dirty="0" smtClean="0">
                <a:solidFill>
                  <a:schemeClr val="dk1"/>
                </a:solidFill>
                <a:latin typeface="Arial Narrow" pitchFamily="34" charset="0"/>
              </a:rPr>
              <a:t> (heap, size,…);</a:t>
            </a:r>
          </a:p>
          <a:p>
            <a:pPr marL="0" marR="0" indent="0" algn="l" defTabSz="914400" rtl="0" eaLnBrk="0" fontAlgn="base" latinLnBrk="0" hangingPunct="0"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i="0" u="none" strike="noStrike" cap="none" normalizeH="0" baseline="0" dirty="0" err="1" smtClean="0">
                <a:ln>
                  <a:noFill/>
                </a:ln>
                <a:solidFill>
                  <a:schemeClr val="dk1"/>
                </a:solidFill>
                <a:effectLst/>
                <a:latin typeface="Arial Narrow" pitchFamily="34" charset="0"/>
              </a:rPr>
              <a:t>MessageQ_put</a:t>
            </a:r>
            <a:r>
              <a:rPr lang="en-US" sz="1800" dirty="0" smtClean="0">
                <a:solidFill>
                  <a:schemeClr val="dk1"/>
                </a:solidFill>
                <a:latin typeface="Arial Narrow" pitchFamily="34" charset="0"/>
              </a:rPr>
              <a:t>(“</a:t>
            </a:r>
            <a:r>
              <a:rPr lang="en-US" sz="1800" dirty="0" err="1" smtClean="0">
                <a:solidFill>
                  <a:schemeClr val="dk1"/>
                </a:solidFill>
                <a:latin typeface="Arial Narrow" pitchFamily="34" charset="0"/>
              </a:rPr>
              <a:t>myQ</a:t>
            </a:r>
            <a:r>
              <a:rPr lang="en-US" sz="1800" dirty="0" smtClean="0">
                <a:solidFill>
                  <a:schemeClr val="dk1"/>
                </a:solidFill>
                <a:latin typeface="Arial Narrow" pitchFamily="34" charset="0"/>
              </a:rPr>
              <a:t>”, </a:t>
            </a:r>
            <a:r>
              <a:rPr lang="en-US" sz="1800" dirty="0" err="1" smtClean="0">
                <a:solidFill>
                  <a:schemeClr val="dk1"/>
                </a:solidFill>
                <a:latin typeface="Arial Narrow" pitchFamily="34" charset="0"/>
              </a:rPr>
              <a:t>msg</a:t>
            </a:r>
            <a:r>
              <a:rPr lang="en-US" sz="1800" dirty="0" smtClean="0">
                <a:solidFill>
                  <a:schemeClr val="dk1"/>
                </a:solidFill>
                <a:latin typeface="Arial Narrow" pitchFamily="34" charset="0"/>
              </a:rPr>
              <a:t>, …);</a:t>
            </a:r>
          </a:p>
          <a:p>
            <a:pPr eaLnBrk="0" hangingPunct="0">
              <a:spcBef>
                <a:spcPts val="1200"/>
              </a:spcBef>
            </a:pPr>
            <a:r>
              <a:rPr lang="en-US" sz="1800" dirty="0" err="1" smtClean="0">
                <a:solidFill>
                  <a:schemeClr val="dk1"/>
                </a:solidFill>
                <a:latin typeface="Arial Narrow" pitchFamily="34" charset="0"/>
              </a:rPr>
              <a:t>MessageQ_close</a:t>
            </a:r>
            <a:r>
              <a:rPr lang="en-US" sz="1800" dirty="0" smtClean="0">
                <a:solidFill>
                  <a:schemeClr val="dk1"/>
                </a:solidFill>
                <a:latin typeface="Arial Narrow" pitchFamily="34" charset="0"/>
              </a:rPr>
              <a:t>(“</a:t>
            </a:r>
            <a:r>
              <a:rPr lang="en-US" sz="1800" dirty="0" err="1" smtClean="0">
                <a:solidFill>
                  <a:schemeClr val="dk1"/>
                </a:solidFill>
                <a:latin typeface="Arial Narrow" pitchFamily="34" charset="0"/>
              </a:rPr>
              <a:t>myQ</a:t>
            </a:r>
            <a:r>
              <a:rPr lang="en-US" sz="1800" dirty="0" smtClean="0">
                <a:solidFill>
                  <a:schemeClr val="dk1"/>
                </a:solidFill>
                <a:latin typeface="Arial Narrow" pitchFamily="34" charset="0"/>
              </a:rPr>
              <a:t>”, …);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7433" y="643268"/>
            <a:ext cx="2241063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  <a:effectLst/>
                <a:latin typeface="Calibri" pitchFamily="34" charset="0"/>
              </a:rPr>
              <a:t>Core 1 - WRITER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172200" y="643268"/>
            <a:ext cx="2254913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  <a:effectLst/>
                <a:latin typeface="Calibri" pitchFamily="34" charset="0"/>
              </a:rPr>
              <a:t>Core 2 - READER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3200400" y="3244701"/>
            <a:ext cx="1905000" cy="1524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dk1"/>
                </a:solidFill>
                <a:effectLst/>
                <a:latin typeface="Calibri" pitchFamily="34" charset="0"/>
              </a:rPr>
              <a:t>Heap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3526466" y="3701901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dk1"/>
              </a:solidFill>
              <a:effectLst/>
              <a:latin typeface="Arial Narrow" pitchFamily="34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3831266" y="3701901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dk1"/>
              </a:solidFill>
              <a:effectLst/>
              <a:latin typeface="Arial Narrow" pitchFamily="34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4136066" y="3701901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dk1"/>
              </a:solidFill>
              <a:effectLst/>
              <a:latin typeface="Arial Narrow" pitchFamily="34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4440866" y="3701901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dk1"/>
              </a:solidFill>
              <a:effectLst/>
              <a:latin typeface="Arial Narrow" pitchFamily="34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3526466" y="4006701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dk1"/>
              </a:solidFill>
              <a:effectLst/>
              <a:latin typeface="Arial Narrow" pitchFamily="34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4136066" y="4006701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dk1"/>
              </a:solidFill>
              <a:effectLst/>
              <a:latin typeface="Arial Narrow" pitchFamily="34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4440866" y="4006701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dk1"/>
              </a:solidFill>
              <a:effectLst/>
              <a:latin typeface="Arial Narrow" pitchFamily="34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3526466" y="4311501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dk1"/>
              </a:solidFill>
              <a:effectLst/>
              <a:latin typeface="Arial Narrow" pitchFamily="34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3831266" y="4311501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dk1"/>
              </a:solidFill>
              <a:effectLst/>
              <a:latin typeface="Arial Narrow" pitchFamily="34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4136066" y="4311501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dk1"/>
              </a:solidFill>
              <a:effectLst/>
              <a:latin typeface="Arial Narrow" pitchFamily="34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4440866" y="4311501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dk1"/>
              </a:solidFill>
              <a:effectLst/>
              <a:latin typeface="Arial Narrow" pitchFamily="34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3831266" y="4006701"/>
            <a:ext cx="304800" cy="3048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dk1"/>
              </a:solidFill>
              <a:effectLst/>
              <a:latin typeface="Arial Narrow" pitchFamily="34" charset="0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4866167" y="2122967"/>
            <a:ext cx="304800" cy="3048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dk1"/>
              </a:solidFill>
              <a:effectLst/>
              <a:latin typeface="Arial Narrow" pitchFamily="34" charset="0"/>
            </a:endParaRPr>
          </a:p>
        </p:txBody>
      </p:sp>
      <p:cxnSp>
        <p:nvCxnSpPr>
          <p:cNvPr id="32" name="Shape 31"/>
          <p:cNvCxnSpPr>
            <a:stCxn id="17" idx="1"/>
          </p:cNvCxnSpPr>
          <p:nvPr/>
        </p:nvCxnSpPr>
        <p:spPr bwMode="auto">
          <a:xfrm rot="10800000">
            <a:off x="3352800" y="1949301"/>
            <a:ext cx="478466" cy="2209800"/>
          </a:xfrm>
          <a:prstGeom prst="bentConnector2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35" name="Straight Arrow Connector 34"/>
          <p:cNvCxnSpPr/>
          <p:nvPr/>
        </p:nvCxnSpPr>
        <p:spPr bwMode="auto">
          <a:xfrm>
            <a:off x="3429000" y="2286000"/>
            <a:ext cx="13716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30" name="TextBox 29"/>
          <p:cNvSpPr txBox="1"/>
          <p:nvPr/>
        </p:nvSpPr>
        <p:spPr>
          <a:xfrm>
            <a:off x="516037" y="4813417"/>
            <a:ext cx="8514510" cy="173586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342900" indent="-342900">
              <a:lnSpc>
                <a:spcPct val="80000"/>
              </a:lnSpc>
              <a:spcBef>
                <a:spcPts val="1200"/>
              </a:spcBef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Once </a:t>
            </a:r>
            <a:r>
              <a:rPr lang="en-US" dirty="0" smtClean="0">
                <a:solidFill>
                  <a:schemeClr val="tx2"/>
                </a:solidFill>
                <a:effectLst/>
                <a:latin typeface="Calibri" pitchFamily="34" charset="0"/>
              </a:rPr>
              <a:t>WRITER</a:t>
            </a:r>
            <a:r>
              <a:rPr lang="en-US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 puts </a:t>
            </a:r>
            <a:r>
              <a:rPr lang="en-US" b="0" dirty="0" err="1" smtClean="0">
                <a:solidFill>
                  <a:schemeClr val="dk1"/>
                </a:solidFill>
                <a:effectLst/>
                <a:latin typeface="Calibri" pitchFamily="34" charset="0"/>
              </a:rPr>
              <a:t>msg</a:t>
            </a:r>
            <a:r>
              <a:rPr lang="en-US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 in </a:t>
            </a:r>
            <a:r>
              <a:rPr lang="en-US" b="0" dirty="0" err="1" smtClean="0">
                <a:solidFill>
                  <a:schemeClr val="dk1"/>
                </a:solidFill>
                <a:effectLst/>
                <a:latin typeface="Calibri" pitchFamily="34" charset="0"/>
              </a:rPr>
              <a:t>MessageQ</a:t>
            </a:r>
            <a:r>
              <a:rPr lang="en-US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, </a:t>
            </a:r>
            <a:r>
              <a:rPr lang="en-US" dirty="0" smtClean="0">
                <a:solidFill>
                  <a:schemeClr val="tx2"/>
                </a:solidFill>
                <a:effectLst/>
                <a:latin typeface="Calibri" pitchFamily="34" charset="0"/>
              </a:rPr>
              <a:t>READER</a:t>
            </a:r>
            <a:r>
              <a:rPr lang="en-US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 is unblocked.</a:t>
            </a:r>
          </a:p>
          <a:p>
            <a:pPr marL="342900" indent="-342900">
              <a:lnSpc>
                <a:spcPct val="80000"/>
              </a:lnSpc>
              <a:spcBef>
                <a:spcPts val="1200"/>
              </a:spcBef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dirty="0" smtClean="0">
                <a:solidFill>
                  <a:schemeClr val="tx2"/>
                </a:solidFill>
                <a:latin typeface="Calibri" pitchFamily="34" charset="0"/>
              </a:rPr>
              <a:t>READER</a:t>
            </a:r>
            <a:r>
              <a:rPr lang="en-US" b="0" dirty="0" smtClean="0">
                <a:solidFill>
                  <a:schemeClr val="dk1"/>
                </a:solidFill>
                <a:latin typeface="Calibri" pitchFamily="34" charset="0"/>
              </a:rPr>
              <a:t> can now read/evaluate the received message.</a:t>
            </a:r>
          </a:p>
          <a:p>
            <a:pPr marL="342900" indent="-342900">
              <a:lnSpc>
                <a:spcPct val="80000"/>
              </a:lnSpc>
              <a:spcBef>
                <a:spcPts val="1200"/>
              </a:spcBef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dirty="0" smtClean="0">
                <a:solidFill>
                  <a:schemeClr val="tx2"/>
                </a:solidFill>
                <a:effectLst/>
                <a:latin typeface="Calibri" pitchFamily="34" charset="0"/>
              </a:rPr>
              <a:t>READER</a:t>
            </a:r>
            <a:r>
              <a:rPr lang="en-US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 frees message back to Heap.</a:t>
            </a:r>
          </a:p>
          <a:p>
            <a:pPr marL="342900" indent="-342900">
              <a:lnSpc>
                <a:spcPct val="80000"/>
              </a:lnSpc>
              <a:spcBef>
                <a:spcPts val="1200"/>
              </a:spcBef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dirty="0" smtClean="0">
                <a:solidFill>
                  <a:schemeClr val="tx2"/>
                </a:solidFill>
                <a:latin typeface="Calibri" pitchFamily="34" charset="0"/>
              </a:rPr>
              <a:t>READER</a:t>
            </a:r>
            <a:r>
              <a:rPr lang="en-US" b="0" dirty="0" smtClean="0">
                <a:solidFill>
                  <a:schemeClr val="dk1"/>
                </a:solidFill>
                <a:latin typeface="Calibri" pitchFamily="34" charset="0"/>
              </a:rPr>
              <a:t> can optionally delete the created </a:t>
            </a:r>
            <a:r>
              <a:rPr lang="en-US" b="0" dirty="0" err="1" smtClean="0">
                <a:solidFill>
                  <a:schemeClr val="dk1"/>
                </a:solidFill>
                <a:latin typeface="Calibri" pitchFamily="34" charset="0"/>
              </a:rPr>
              <a:t>MessageQ</a:t>
            </a:r>
            <a:r>
              <a:rPr lang="en-US" b="0" dirty="0" smtClean="0">
                <a:solidFill>
                  <a:schemeClr val="dk1"/>
                </a:solidFill>
                <a:latin typeface="Calibri" pitchFamily="34" charset="0"/>
              </a:rPr>
              <a:t>, if desired.</a:t>
            </a:r>
            <a:endParaRPr lang="en-US" b="0" dirty="0" smtClean="0">
              <a:solidFill>
                <a:schemeClr val="dk1"/>
              </a:solidFill>
              <a:effectLst/>
              <a:latin typeface="Calibri" pitchFamily="34" charset="0"/>
            </a:endParaRPr>
          </a:p>
        </p:txBody>
      </p:sp>
      <p:cxnSp>
        <p:nvCxnSpPr>
          <p:cNvPr id="36" name="Elbow Connector 35"/>
          <p:cNvCxnSpPr>
            <a:stCxn id="17" idx="3"/>
          </p:cNvCxnSpPr>
          <p:nvPr/>
        </p:nvCxnSpPr>
        <p:spPr bwMode="auto">
          <a:xfrm flipV="1">
            <a:off x="4136066" y="2743200"/>
            <a:ext cx="1655134" cy="1415901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triangle" w="med" len="med"/>
            <a:tailEnd type="none" w="med" len="med"/>
          </a:ln>
          <a:effectLst/>
        </p:spPr>
      </p:cxnSp>
      <p:sp>
        <p:nvSpPr>
          <p:cNvPr id="29" name="Slide number"/>
          <p:cNvSpPr txBox="1"/>
          <p:nvPr/>
        </p:nvSpPr>
        <p:spPr>
          <a:xfrm>
            <a:off x="8636000" y="6645990"/>
            <a:ext cx="635000" cy="246221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pPr algn="ctr"/>
            <a:r>
              <a:rPr lang="en-US" sz="1000" b="0" smtClean="0">
                <a:solidFill>
                  <a:schemeClr val="tx2"/>
                </a:solidFill>
                <a:effectLst/>
                <a:latin typeface="Arial"/>
              </a:rPr>
              <a:t>22</a:t>
            </a:r>
            <a:endParaRPr lang="en-US" sz="1000" b="0" dirty="0" smtClean="0">
              <a:solidFill>
                <a:schemeClr val="tx2"/>
              </a:solidFill>
              <a:effectLst/>
              <a:latin typeface="Arial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/>
          <p:cNvSpPr>
            <a:spLocks noGrp="1" noChangeArrowheads="1"/>
          </p:cNvSpPr>
          <p:nvPr>
            <p:ph type="title"/>
          </p:nvPr>
        </p:nvSpPr>
        <p:spPr/>
        <p:txBody>
          <a:bodyPr wrap="none" anchorCtr="1"/>
          <a:lstStyle/>
          <a:p>
            <a:r>
              <a:rPr lang="en-US" dirty="0" smtClean="0"/>
              <a:t>Using </a:t>
            </a:r>
            <a:r>
              <a:rPr lang="en-US" dirty="0" err="1" smtClean="0"/>
              <a:t>MessageQ</a:t>
            </a:r>
            <a:r>
              <a:rPr lang="en-US" dirty="0" smtClean="0"/>
              <a:t> (4/4)</a:t>
            </a:r>
          </a:p>
        </p:txBody>
      </p:sp>
      <p:pic>
        <p:nvPicPr>
          <p:cNvPr id="25" name="Animated Logo" descr="tilogo_color_twolin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800" y="6477000"/>
            <a:ext cx="1438537" cy="347443"/>
          </a:xfrm>
          <a:prstGeom prst="rect">
            <a:avLst/>
          </a:prstGeom>
        </p:spPr>
      </p:pic>
      <p:sp>
        <p:nvSpPr>
          <p:cNvPr id="31" name="Flowchart: Magnetic Disk 30"/>
          <p:cNvSpPr/>
          <p:nvPr/>
        </p:nvSpPr>
        <p:spPr bwMode="auto">
          <a:xfrm>
            <a:off x="4548965" y="1339701"/>
            <a:ext cx="914400" cy="1219200"/>
          </a:xfrm>
          <a:prstGeom prst="flowChartMagneticDisk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dk1"/>
                </a:solidFill>
                <a:effectLst/>
                <a:latin typeface="Calibri" pitchFamily="34" charset="0"/>
              </a:rPr>
              <a:t>“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dk1"/>
                </a:solidFill>
                <a:effectLst/>
                <a:latin typeface="Calibri" pitchFamily="34" charset="0"/>
              </a:rPr>
              <a:t>myQ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dk1"/>
                </a:solidFill>
                <a:effectLst/>
                <a:latin typeface="Calibri" pitchFamily="34" charset="0"/>
              </a:rPr>
              <a:t>”</a:t>
            </a:r>
          </a:p>
        </p:txBody>
      </p:sp>
      <p:sp>
        <p:nvSpPr>
          <p:cNvPr id="33" name="Rounded Rectangle 32"/>
          <p:cNvSpPr/>
          <p:nvPr/>
        </p:nvSpPr>
        <p:spPr bwMode="auto">
          <a:xfrm>
            <a:off x="5638800" y="1066800"/>
            <a:ext cx="3352800" cy="2438400"/>
          </a:xfrm>
          <a:prstGeom prst="round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i="0" u="none" strike="noStrike" cap="none" normalizeH="0" baseline="0" dirty="0" err="1" smtClean="0">
                <a:ln>
                  <a:noFill/>
                </a:ln>
                <a:solidFill>
                  <a:schemeClr val="dk1"/>
                </a:solidFill>
                <a:effectLst/>
                <a:latin typeface="Arial Narrow" pitchFamily="34" charset="0"/>
              </a:rPr>
              <a:t>MessageQ_create</a:t>
            </a:r>
            <a:r>
              <a:rPr kumimoji="0" lang="en-US" sz="1800" i="0" u="none" strike="noStrike" cap="none" normalizeH="0" baseline="0" dirty="0" smtClean="0">
                <a:ln>
                  <a:noFill/>
                </a:ln>
                <a:solidFill>
                  <a:schemeClr val="dk1"/>
                </a:solidFill>
                <a:effectLst/>
                <a:latin typeface="Arial Narrow" pitchFamily="34" charset="0"/>
              </a:rPr>
              <a:t>(“</a:t>
            </a:r>
            <a:r>
              <a:rPr kumimoji="0" lang="en-US" sz="1800" i="0" u="none" strike="noStrike" cap="none" normalizeH="0" baseline="0" dirty="0" err="1" smtClean="0">
                <a:ln>
                  <a:noFill/>
                </a:ln>
                <a:solidFill>
                  <a:schemeClr val="dk1"/>
                </a:solidFill>
                <a:effectLst/>
                <a:latin typeface="Arial Narrow" pitchFamily="34" charset="0"/>
              </a:rPr>
              <a:t>myQ</a:t>
            </a:r>
            <a:r>
              <a:rPr kumimoji="0" lang="en-US" sz="1800" i="0" u="none" strike="noStrike" cap="none" normalizeH="0" baseline="0" dirty="0" smtClean="0">
                <a:ln>
                  <a:noFill/>
                </a:ln>
                <a:solidFill>
                  <a:schemeClr val="dk1"/>
                </a:solidFill>
                <a:effectLst/>
                <a:latin typeface="Arial Narrow" pitchFamily="34" charset="0"/>
              </a:rPr>
              <a:t>”, …);</a:t>
            </a:r>
          </a:p>
          <a:p>
            <a:pPr marL="0" marR="0" indent="0" algn="l" defTabSz="914400" rtl="0" eaLnBrk="0" fontAlgn="base" latinLnBrk="0" hangingPunct="0"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err="1" smtClean="0">
                <a:solidFill>
                  <a:schemeClr val="dk1"/>
                </a:solidFill>
                <a:latin typeface="Arial Narrow" pitchFamily="34" charset="0"/>
              </a:rPr>
              <a:t>MessageQ_get</a:t>
            </a:r>
            <a:r>
              <a:rPr lang="en-US" sz="1800" dirty="0" smtClean="0">
                <a:solidFill>
                  <a:schemeClr val="dk1"/>
                </a:solidFill>
                <a:latin typeface="Arial Narrow" pitchFamily="34" charset="0"/>
              </a:rPr>
              <a:t>(“</a:t>
            </a:r>
            <a:r>
              <a:rPr lang="en-US" sz="1800" dirty="0" err="1" smtClean="0">
                <a:solidFill>
                  <a:schemeClr val="dk1"/>
                </a:solidFill>
                <a:latin typeface="Arial Narrow" pitchFamily="34" charset="0"/>
              </a:rPr>
              <a:t>myQ</a:t>
            </a:r>
            <a:r>
              <a:rPr lang="en-US" sz="1800" dirty="0" smtClean="0">
                <a:solidFill>
                  <a:schemeClr val="dk1"/>
                </a:solidFill>
                <a:latin typeface="Arial Narrow" pitchFamily="34" charset="0"/>
              </a:rPr>
              <a:t>”, &amp;</a:t>
            </a:r>
            <a:r>
              <a:rPr lang="en-US" sz="1800" dirty="0" err="1" smtClean="0">
                <a:solidFill>
                  <a:schemeClr val="dk1"/>
                </a:solidFill>
                <a:latin typeface="Arial Narrow" pitchFamily="34" charset="0"/>
              </a:rPr>
              <a:t>msg</a:t>
            </a:r>
            <a:r>
              <a:rPr lang="en-US" sz="1800" dirty="0" smtClean="0">
                <a:solidFill>
                  <a:schemeClr val="dk1"/>
                </a:solidFill>
                <a:latin typeface="Arial Narrow" pitchFamily="34" charset="0"/>
              </a:rPr>
              <a:t>…);</a:t>
            </a:r>
          </a:p>
          <a:p>
            <a:pPr eaLnBrk="0" hangingPunct="0">
              <a:spcBef>
                <a:spcPts val="1200"/>
              </a:spcBef>
            </a:pPr>
            <a:r>
              <a:rPr lang="en-US" sz="1800" b="0" i="1" dirty="0" smtClean="0">
                <a:solidFill>
                  <a:schemeClr val="dk1"/>
                </a:solidFill>
                <a:latin typeface="Arial Narrow" pitchFamily="34" charset="0"/>
              </a:rPr>
              <a:t>*** PROCESS MSG ***</a:t>
            </a:r>
          </a:p>
          <a:p>
            <a:pPr eaLnBrk="0" hangingPunct="0">
              <a:spcBef>
                <a:spcPts val="1200"/>
              </a:spcBef>
            </a:pPr>
            <a:r>
              <a:rPr lang="en-US" sz="1800" dirty="0" err="1" smtClean="0">
                <a:solidFill>
                  <a:schemeClr val="dk1"/>
                </a:solidFill>
                <a:latin typeface="Arial Narrow" pitchFamily="34" charset="0"/>
              </a:rPr>
              <a:t>MessageQ_free</a:t>
            </a:r>
            <a:r>
              <a:rPr lang="en-US" sz="1800" dirty="0" smtClean="0">
                <a:solidFill>
                  <a:schemeClr val="dk1"/>
                </a:solidFill>
                <a:latin typeface="Arial Narrow" pitchFamily="34" charset="0"/>
              </a:rPr>
              <a:t>(“</a:t>
            </a:r>
            <a:r>
              <a:rPr lang="en-US" sz="1800" dirty="0" err="1" smtClean="0">
                <a:solidFill>
                  <a:schemeClr val="dk1"/>
                </a:solidFill>
                <a:latin typeface="Arial Narrow" pitchFamily="34" charset="0"/>
              </a:rPr>
              <a:t>myQ</a:t>
            </a:r>
            <a:r>
              <a:rPr lang="en-US" sz="1800" dirty="0" smtClean="0">
                <a:solidFill>
                  <a:schemeClr val="dk1"/>
                </a:solidFill>
                <a:latin typeface="Arial Narrow" pitchFamily="34" charset="0"/>
              </a:rPr>
              <a:t>”, …);</a:t>
            </a:r>
          </a:p>
          <a:p>
            <a:pPr eaLnBrk="0" hangingPunct="0">
              <a:spcBef>
                <a:spcPts val="1200"/>
              </a:spcBef>
            </a:pPr>
            <a:r>
              <a:rPr lang="en-US" sz="1800" dirty="0" err="1" smtClean="0">
                <a:solidFill>
                  <a:schemeClr val="dk1"/>
                </a:solidFill>
                <a:latin typeface="Arial Narrow" pitchFamily="34" charset="0"/>
              </a:rPr>
              <a:t>MessageQ_delete</a:t>
            </a:r>
            <a:r>
              <a:rPr lang="en-US" sz="1800" dirty="0" smtClean="0">
                <a:solidFill>
                  <a:schemeClr val="dk1"/>
                </a:solidFill>
                <a:latin typeface="Arial Narrow" pitchFamily="34" charset="0"/>
              </a:rPr>
              <a:t>(“</a:t>
            </a:r>
            <a:r>
              <a:rPr lang="en-US" sz="1800" dirty="0" err="1" smtClean="0">
                <a:solidFill>
                  <a:schemeClr val="dk1"/>
                </a:solidFill>
                <a:latin typeface="Arial Narrow" pitchFamily="34" charset="0"/>
              </a:rPr>
              <a:t>myQ</a:t>
            </a:r>
            <a:r>
              <a:rPr lang="en-US" sz="1800" dirty="0" smtClean="0">
                <a:solidFill>
                  <a:schemeClr val="dk1"/>
                </a:solidFill>
                <a:latin typeface="Arial Narrow" pitchFamily="34" charset="0"/>
              </a:rPr>
              <a:t>”, …);</a:t>
            </a:r>
          </a:p>
        </p:txBody>
      </p:sp>
      <p:sp>
        <p:nvSpPr>
          <p:cNvPr id="40" name="Rounded Rectangle 39"/>
          <p:cNvSpPr/>
          <p:nvPr/>
        </p:nvSpPr>
        <p:spPr bwMode="auto">
          <a:xfrm>
            <a:off x="152400" y="1066800"/>
            <a:ext cx="4191000" cy="19812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i="0" u="none" strike="noStrike" cap="none" normalizeH="0" baseline="0" dirty="0" err="1" smtClean="0">
                <a:ln>
                  <a:noFill/>
                </a:ln>
                <a:solidFill>
                  <a:schemeClr val="dk1"/>
                </a:solidFill>
                <a:effectLst/>
                <a:latin typeface="Arial Narrow" pitchFamily="34" charset="0"/>
              </a:rPr>
              <a:t>MessageQ_open</a:t>
            </a:r>
            <a:r>
              <a:rPr kumimoji="0" lang="en-US" sz="1800" i="0" u="none" strike="noStrike" cap="none" normalizeH="0" baseline="0" dirty="0" smtClean="0">
                <a:ln>
                  <a:noFill/>
                </a:ln>
                <a:solidFill>
                  <a:schemeClr val="dk1"/>
                </a:solidFill>
                <a:effectLst/>
                <a:latin typeface="Arial Narrow" pitchFamily="34" charset="0"/>
              </a:rPr>
              <a:t> (“</a:t>
            </a:r>
            <a:r>
              <a:rPr kumimoji="0" lang="en-US" sz="1800" i="0" u="none" strike="noStrike" cap="none" normalizeH="0" baseline="0" dirty="0" err="1" smtClean="0">
                <a:ln>
                  <a:noFill/>
                </a:ln>
                <a:solidFill>
                  <a:schemeClr val="dk1"/>
                </a:solidFill>
                <a:effectLst/>
                <a:latin typeface="Arial Narrow" pitchFamily="34" charset="0"/>
              </a:rPr>
              <a:t>myQ</a:t>
            </a:r>
            <a:r>
              <a:rPr kumimoji="0" lang="en-US" sz="1800" i="0" u="none" strike="noStrike" cap="none" normalizeH="0" baseline="0" dirty="0" smtClean="0">
                <a:ln>
                  <a:noFill/>
                </a:ln>
                <a:solidFill>
                  <a:schemeClr val="dk1"/>
                </a:solidFill>
                <a:effectLst/>
                <a:latin typeface="Arial Narrow" pitchFamily="34" charset="0"/>
              </a:rPr>
              <a:t>”, …);</a:t>
            </a:r>
          </a:p>
          <a:p>
            <a:pPr marL="0" marR="0" indent="0" algn="l" defTabSz="914400" rtl="0" eaLnBrk="0" fontAlgn="base" latinLnBrk="0" hangingPunct="0"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err="1" smtClean="0">
                <a:solidFill>
                  <a:schemeClr val="dk1"/>
                </a:solidFill>
                <a:latin typeface="Arial Narrow" pitchFamily="34" charset="0"/>
              </a:rPr>
              <a:t>msg</a:t>
            </a:r>
            <a:r>
              <a:rPr lang="en-US" sz="1800" dirty="0" smtClean="0">
                <a:solidFill>
                  <a:schemeClr val="dk1"/>
                </a:solidFill>
                <a:latin typeface="Arial Narrow" pitchFamily="34" charset="0"/>
              </a:rPr>
              <a:t> = </a:t>
            </a:r>
            <a:r>
              <a:rPr lang="en-US" sz="1800" dirty="0" err="1" smtClean="0">
                <a:solidFill>
                  <a:schemeClr val="dk1"/>
                </a:solidFill>
                <a:latin typeface="Arial Narrow" pitchFamily="34" charset="0"/>
              </a:rPr>
              <a:t>MessageQ_alloc</a:t>
            </a:r>
            <a:r>
              <a:rPr lang="en-US" sz="1800" dirty="0" smtClean="0">
                <a:solidFill>
                  <a:schemeClr val="dk1"/>
                </a:solidFill>
                <a:latin typeface="Arial Narrow" pitchFamily="34" charset="0"/>
              </a:rPr>
              <a:t> (heap, size,…);</a:t>
            </a:r>
          </a:p>
          <a:p>
            <a:pPr marL="0" marR="0" indent="0" algn="l" defTabSz="914400" rtl="0" eaLnBrk="0" fontAlgn="base" latinLnBrk="0" hangingPunct="0"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i="0" u="none" strike="noStrike" cap="none" normalizeH="0" baseline="0" dirty="0" err="1" smtClean="0">
                <a:ln>
                  <a:noFill/>
                </a:ln>
                <a:solidFill>
                  <a:schemeClr val="dk1"/>
                </a:solidFill>
                <a:effectLst/>
                <a:latin typeface="Arial Narrow" pitchFamily="34" charset="0"/>
              </a:rPr>
              <a:t>MessageQ_put</a:t>
            </a:r>
            <a:r>
              <a:rPr lang="en-US" sz="1800" dirty="0" smtClean="0">
                <a:solidFill>
                  <a:schemeClr val="dk1"/>
                </a:solidFill>
                <a:latin typeface="Arial Narrow" pitchFamily="34" charset="0"/>
              </a:rPr>
              <a:t>(“</a:t>
            </a:r>
            <a:r>
              <a:rPr lang="en-US" sz="1800" dirty="0" err="1" smtClean="0">
                <a:solidFill>
                  <a:schemeClr val="dk1"/>
                </a:solidFill>
                <a:latin typeface="Arial Narrow" pitchFamily="34" charset="0"/>
              </a:rPr>
              <a:t>myQ</a:t>
            </a:r>
            <a:r>
              <a:rPr lang="en-US" sz="1800" dirty="0" smtClean="0">
                <a:solidFill>
                  <a:schemeClr val="dk1"/>
                </a:solidFill>
                <a:latin typeface="Arial Narrow" pitchFamily="34" charset="0"/>
              </a:rPr>
              <a:t>”, </a:t>
            </a:r>
            <a:r>
              <a:rPr lang="en-US" sz="1800" dirty="0" err="1" smtClean="0">
                <a:solidFill>
                  <a:schemeClr val="dk1"/>
                </a:solidFill>
                <a:latin typeface="Arial Narrow" pitchFamily="34" charset="0"/>
              </a:rPr>
              <a:t>msg</a:t>
            </a:r>
            <a:r>
              <a:rPr lang="en-US" sz="1800" dirty="0" smtClean="0">
                <a:solidFill>
                  <a:schemeClr val="dk1"/>
                </a:solidFill>
                <a:latin typeface="Arial Narrow" pitchFamily="34" charset="0"/>
              </a:rPr>
              <a:t>, …);</a:t>
            </a:r>
          </a:p>
          <a:p>
            <a:pPr eaLnBrk="0" hangingPunct="0">
              <a:spcBef>
                <a:spcPts val="1200"/>
              </a:spcBef>
            </a:pPr>
            <a:r>
              <a:rPr lang="en-US" sz="1800" dirty="0" err="1" smtClean="0">
                <a:solidFill>
                  <a:schemeClr val="dk1"/>
                </a:solidFill>
                <a:latin typeface="Arial Narrow" pitchFamily="34" charset="0"/>
              </a:rPr>
              <a:t>MessageQ_close</a:t>
            </a:r>
            <a:r>
              <a:rPr lang="en-US" sz="1800" dirty="0" smtClean="0">
                <a:solidFill>
                  <a:schemeClr val="dk1"/>
                </a:solidFill>
                <a:latin typeface="Arial Narrow" pitchFamily="34" charset="0"/>
              </a:rPr>
              <a:t>(“</a:t>
            </a:r>
            <a:r>
              <a:rPr lang="en-US" sz="1800" dirty="0" err="1" smtClean="0">
                <a:solidFill>
                  <a:schemeClr val="dk1"/>
                </a:solidFill>
                <a:latin typeface="Arial Narrow" pitchFamily="34" charset="0"/>
              </a:rPr>
              <a:t>myQ</a:t>
            </a:r>
            <a:r>
              <a:rPr lang="en-US" sz="1800" dirty="0" smtClean="0">
                <a:solidFill>
                  <a:schemeClr val="dk1"/>
                </a:solidFill>
                <a:latin typeface="Arial Narrow" pitchFamily="34" charset="0"/>
              </a:rPr>
              <a:t>”, …);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7433" y="643268"/>
            <a:ext cx="2241063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  <a:effectLst/>
                <a:latin typeface="Calibri" pitchFamily="34" charset="0"/>
              </a:rPr>
              <a:t>Core 1 - WRITER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172200" y="643268"/>
            <a:ext cx="2254913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  <a:effectLst/>
                <a:latin typeface="Calibri" pitchFamily="34" charset="0"/>
              </a:rPr>
              <a:t>Core 2 - READER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3200400" y="3244701"/>
            <a:ext cx="1905000" cy="1524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dk1"/>
                </a:solidFill>
                <a:effectLst/>
                <a:latin typeface="Calibri" pitchFamily="34" charset="0"/>
              </a:rPr>
              <a:t>Heap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3526466" y="3701901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dk1"/>
              </a:solidFill>
              <a:effectLst/>
              <a:latin typeface="Arial Narrow" pitchFamily="34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3831266" y="3701901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dk1"/>
              </a:solidFill>
              <a:effectLst/>
              <a:latin typeface="Arial Narrow" pitchFamily="34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4136066" y="3701901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dk1"/>
              </a:solidFill>
              <a:effectLst/>
              <a:latin typeface="Arial Narrow" pitchFamily="34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4440866" y="3701901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dk1"/>
              </a:solidFill>
              <a:effectLst/>
              <a:latin typeface="Arial Narrow" pitchFamily="34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3526466" y="4006701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dk1"/>
              </a:solidFill>
              <a:effectLst/>
              <a:latin typeface="Arial Narrow" pitchFamily="34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4136066" y="4006701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dk1"/>
              </a:solidFill>
              <a:effectLst/>
              <a:latin typeface="Arial Narrow" pitchFamily="34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4440866" y="4006701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dk1"/>
              </a:solidFill>
              <a:effectLst/>
              <a:latin typeface="Arial Narrow" pitchFamily="34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3526466" y="4311501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dk1"/>
              </a:solidFill>
              <a:effectLst/>
              <a:latin typeface="Arial Narrow" pitchFamily="34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3831266" y="4311501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dk1"/>
              </a:solidFill>
              <a:effectLst/>
              <a:latin typeface="Arial Narrow" pitchFamily="34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4136066" y="4311501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dk1"/>
              </a:solidFill>
              <a:effectLst/>
              <a:latin typeface="Arial Narrow" pitchFamily="34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4440866" y="4311501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dk1"/>
              </a:solidFill>
              <a:effectLst/>
              <a:latin typeface="Arial Narrow" pitchFamily="34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3831266" y="4006701"/>
            <a:ext cx="304800" cy="3048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dk1"/>
              </a:solidFill>
              <a:effectLst/>
              <a:latin typeface="Arial Narrow" pitchFamily="34" charset="0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4866167" y="2122967"/>
            <a:ext cx="304800" cy="3048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dk1"/>
              </a:solidFill>
              <a:effectLst/>
              <a:latin typeface="Arial Narrow" pitchFamily="34" charset="0"/>
            </a:endParaRPr>
          </a:p>
        </p:txBody>
      </p:sp>
      <p:cxnSp>
        <p:nvCxnSpPr>
          <p:cNvPr id="32" name="Shape 31"/>
          <p:cNvCxnSpPr>
            <a:stCxn id="17" idx="1"/>
          </p:cNvCxnSpPr>
          <p:nvPr/>
        </p:nvCxnSpPr>
        <p:spPr bwMode="auto">
          <a:xfrm rot="10800000">
            <a:off x="3352800" y="1949301"/>
            <a:ext cx="478466" cy="2209800"/>
          </a:xfrm>
          <a:prstGeom prst="bentConnector2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35" name="Straight Arrow Connector 34"/>
          <p:cNvCxnSpPr/>
          <p:nvPr/>
        </p:nvCxnSpPr>
        <p:spPr bwMode="auto">
          <a:xfrm>
            <a:off x="3429000" y="2286000"/>
            <a:ext cx="13716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30" name="TextBox 29"/>
          <p:cNvSpPr txBox="1"/>
          <p:nvPr/>
        </p:nvSpPr>
        <p:spPr>
          <a:xfrm>
            <a:off x="44301" y="4805297"/>
            <a:ext cx="8742393" cy="158197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342900" indent="-342900">
              <a:lnSpc>
                <a:spcPct val="80000"/>
              </a:lnSpc>
              <a:spcBef>
                <a:spcPts val="1200"/>
              </a:spcBef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The message object manages queuing of messages passed.</a:t>
            </a:r>
          </a:p>
          <a:p>
            <a:pPr marL="342900" indent="-342900">
              <a:lnSpc>
                <a:spcPct val="80000"/>
              </a:lnSpc>
              <a:spcBef>
                <a:spcPts val="1200"/>
              </a:spcBef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b="0" dirty="0" smtClean="0">
                <a:solidFill>
                  <a:schemeClr val="dk1"/>
                </a:solidFill>
                <a:latin typeface="Calibri" pitchFamily="34" charset="0"/>
              </a:rPr>
              <a:t>An </a:t>
            </a:r>
            <a:r>
              <a:rPr lang="en-US" dirty="0" smtClean="0">
                <a:solidFill>
                  <a:schemeClr val="tx2"/>
                </a:solidFill>
                <a:latin typeface="Calibri" pitchFamily="34" charset="0"/>
              </a:rPr>
              <a:t>ALLOCATOR</a:t>
            </a:r>
            <a:r>
              <a:rPr lang="en-US" b="0" dirty="0" smtClean="0">
                <a:solidFill>
                  <a:schemeClr val="dk1"/>
                </a:solidFill>
                <a:latin typeface="Calibri" pitchFamily="34" charset="0"/>
              </a:rPr>
              <a:t> mechanism </a:t>
            </a:r>
            <a:r>
              <a:rPr lang="en-US" b="0" dirty="0" smtClean="0">
                <a:solidFill>
                  <a:schemeClr val="dk1"/>
                </a:solidFill>
                <a:latin typeface="Calibri" pitchFamily="34" charset="0"/>
              </a:rPr>
              <a:t>gets the </a:t>
            </a:r>
            <a:r>
              <a:rPr lang="en-US" b="0" dirty="0" smtClean="0">
                <a:solidFill>
                  <a:schemeClr val="dk1"/>
                </a:solidFill>
                <a:latin typeface="Calibri" pitchFamily="34" charset="0"/>
              </a:rPr>
              <a:t>buffers (std is </a:t>
            </a:r>
            <a:r>
              <a:rPr lang="en-US" b="0" dirty="0" err="1" smtClean="0">
                <a:solidFill>
                  <a:schemeClr val="dk1"/>
                </a:solidFill>
                <a:latin typeface="Calibri" pitchFamily="34" charset="0"/>
              </a:rPr>
              <a:t>HeapMemMP</a:t>
            </a:r>
            <a:r>
              <a:rPr lang="en-US" b="0" dirty="0" smtClean="0">
                <a:solidFill>
                  <a:schemeClr val="dk1"/>
                </a:solidFill>
                <a:latin typeface="Calibri" pitchFamily="34" charset="0"/>
              </a:rPr>
              <a:t>).</a:t>
            </a:r>
            <a:endParaRPr lang="en-US" b="0" dirty="0" smtClean="0">
              <a:solidFill>
                <a:schemeClr val="dk1"/>
              </a:solidFill>
              <a:latin typeface="Calibri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ts val="1200"/>
              </a:spcBef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A </a:t>
            </a:r>
            <a:r>
              <a:rPr lang="en-US" dirty="0" smtClean="0">
                <a:solidFill>
                  <a:schemeClr val="tx2"/>
                </a:solidFill>
                <a:effectLst/>
                <a:latin typeface="Calibri" pitchFamily="34" charset="0"/>
              </a:rPr>
              <a:t>TRANSPORT</a:t>
            </a:r>
            <a:r>
              <a:rPr lang="en-US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 mechanism can be specified during init (</a:t>
            </a:r>
            <a:r>
              <a:rPr lang="en-US" b="0" dirty="0" smtClean="0">
                <a:solidFill>
                  <a:schemeClr val="dk1"/>
                </a:solidFill>
                <a:latin typeface="Calibri" pitchFamily="34" charset="0"/>
              </a:rPr>
              <a:t>default</a:t>
            </a:r>
            <a:br>
              <a:rPr lang="en-US" b="0" dirty="0" smtClean="0">
                <a:solidFill>
                  <a:schemeClr val="dk1"/>
                </a:solidFill>
                <a:latin typeface="Calibri" pitchFamily="34" charset="0"/>
              </a:rPr>
            </a:br>
            <a:r>
              <a:rPr lang="en-US" b="0" dirty="0" smtClean="0">
                <a:solidFill>
                  <a:schemeClr val="dk1"/>
                </a:solidFill>
                <a:latin typeface="Calibri" pitchFamily="34" charset="0"/>
              </a:rPr>
              <a:t>is shared memory, can also use Multi-core Navigator or SRIO</a:t>
            </a:r>
            <a:r>
              <a:rPr lang="en-US" b="0" dirty="0" smtClean="0">
                <a:solidFill>
                  <a:schemeClr val="dk1"/>
                </a:solidFill>
                <a:latin typeface="Calibri" pitchFamily="34" charset="0"/>
              </a:rPr>
              <a:t>).</a:t>
            </a:r>
            <a:endParaRPr lang="en-US" b="0" dirty="0" smtClean="0">
              <a:solidFill>
                <a:schemeClr val="dk1"/>
              </a:solidFill>
              <a:latin typeface="Calibri" pitchFamily="34" charset="0"/>
            </a:endParaRPr>
          </a:p>
        </p:txBody>
      </p:sp>
      <p:cxnSp>
        <p:nvCxnSpPr>
          <p:cNvPr id="36" name="Elbow Connector 35"/>
          <p:cNvCxnSpPr>
            <a:stCxn id="17" idx="3"/>
          </p:cNvCxnSpPr>
          <p:nvPr/>
        </p:nvCxnSpPr>
        <p:spPr bwMode="auto">
          <a:xfrm flipV="1">
            <a:off x="4136066" y="2743200"/>
            <a:ext cx="1655134" cy="1415901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triangle" w="med" len="med"/>
            <a:tailEnd type="none" w="med" len="med"/>
          </a:ln>
          <a:effectLst/>
        </p:spPr>
      </p:cxnSp>
      <p:sp>
        <p:nvSpPr>
          <p:cNvPr id="37" name="Leading Question"/>
          <p:cNvSpPr txBox="1"/>
          <p:nvPr/>
        </p:nvSpPr>
        <p:spPr>
          <a:xfrm>
            <a:off x="4953000" y="6528468"/>
            <a:ext cx="3563475" cy="221599"/>
          </a:xfrm>
          <a:prstGeom prst="rect">
            <a:avLst/>
          </a:prstGeom>
          <a:noFill/>
        </p:spPr>
        <p:txBody>
          <a:bodyPr vert="horz" wrap="none" lIns="0" tIns="0" rIns="0" bIns="0" rtlCol="0" anchor="b" anchorCtr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sz="1800" b="0" dirty="0" smtClean="0">
                <a:solidFill>
                  <a:schemeClr val="tx2"/>
                </a:solidFill>
                <a:latin typeface="Arial Narrow"/>
              </a:rPr>
              <a:t>Which IPC modules does </a:t>
            </a:r>
            <a:r>
              <a:rPr lang="en-US" sz="1800" b="0" dirty="0" err="1" smtClean="0">
                <a:solidFill>
                  <a:schemeClr val="tx2"/>
                </a:solidFill>
                <a:latin typeface="Arial Narrow"/>
              </a:rPr>
              <a:t>MessageQ</a:t>
            </a:r>
            <a:r>
              <a:rPr lang="en-US" sz="1800" b="0" dirty="0" smtClean="0">
                <a:solidFill>
                  <a:schemeClr val="tx2"/>
                </a:solidFill>
                <a:latin typeface="Arial Narrow"/>
              </a:rPr>
              <a:t> use?</a:t>
            </a:r>
          </a:p>
        </p:txBody>
      </p:sp>
      <p:sp>
        <p:nvSpPr>
          <p:cNvPr id="29" name="Slide number"/>
          <p:cNvSpPr txBox="1"/>
          <p:nvPr/>
        </p:nvSpPr>
        <p:spPr>
          <a:xfrm>
            <a:off x="8636000" y="6645990"/>
            <a:ext cx="635000" cy="246221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pPr algn="ctr"/>
            <a:r>
              <a:rPr lang="en-US" sz="1000" b="0" smtClean="0">
                <a:solidFill>
                  <a:schemeClr val="tx2"/>
                </a:solidFill>
                <a:effectLst/>
                <a:latin typeface="Arial"/>
              </a:rPr>
              <a:t>23</a:t>
            </a:r>
            <a:endParaRPr lang="en-US" sz="1000" b="0" dirty="0" smtClean="0">
              <a:solidFill>
                <a:schemeClr val="tx2"/>
              </a:solidFill>
              <a:effectLst/>
              <a:latin typeface="Arial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/>
          <p:cNvSpPr>
            <a:spLocks noGrp="1" noChangeArrowheads="1"/>
          </p:cNvSpPr>
          <p:nvPr>
            <p:ph type="title"/>
          </p:nvPr>
        </p:nvSpPr>
        <p:spPr/>
        <p:txBody>
          <a:bodyPr wrap="none" anchorCtr="1"/>
          <a:lstStyle/>
          <a:p>
            <a:r>
              <a:rPr lang="en-US" dirty="0" err="1" smtClean="0"/>
              <a:t>MessageQ</a:t>
            </a:r>
            <a:r>
              <a:rPr lang="en-US" dirty="0" smtClean="0"/>
              <a:t> – Configuration</a:t>
            </a:r>
          </a:p>
        </p:txBody>
      </p:sp>
      <p:pic>
        <p:nvPicPr>
          <p:cNvPr id="25" name="Animated Logo" descr="tilogo_color_twolin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800" y="6477000"/>
            <a:ext cx="1438537" cy="34744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98542" y="838200"/>
            <a:ext cx="8388258" cy="124341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ts val="600"/>
              </a:spcBef>
              <a:buClr>
                <a:srgbClr val="0066FF"/>
              </a:buClr>
              <a:buSzPct val="75000"/>
              <a:buFont typeface="Wingdings"/>
              <a:buChar char=""/>
            </a:pPr>
            <a:r>
              <a:rPr lang="en-US" b="0" dirty="0" smtClean="0">
                <a:solidFill>
                  <a:srgbClr val="000000"/>
                </a:solidFill>
                <a:latin typeface="Calibri" pitchFamily="34" charset="0"/>
              </a:rPr>
              <a:t>All API calls use the </a:t>
            </a:r>
            <a:r>
              <a:rPr lang="en-US" b="0" dirty="0" err="1" smtClean="0">
                <a:solidFill>
                  <a:srgbClr val="000000"/>
                </a:solidFill>
                <a:latin typeface="Calibri" pitchFamily="34" charset="0"/>
              </a:rPr>
              <a:t>MessageQ</a:t>
            </a:r>
            <a:r>
              <a:rPr lang="en-US" b="0" dirty="0" smtClean="0">
                <a:solidFill>
                  <a:srgbClr val="000000"/>
                </a:solidFill>
                <a:latin typeface="Calibri" pitchFamily="34" charset="0"/>
              </a:rPr>
              <a:t> module in IPC.</a:t>
            </a:r>
          </a:p>
          <a:p>
            <a:pPr marL="342900" indent="-342900">
              <a:lnSpc>
                <a:spcPct val="90000"/>
              </a:lnSpc>
              <a:spcBef>
                <a:spcPts val="600"/>
              </a:spcBef>
              <a:buClr>
                <a:srgbClr val="0066FF"/>
              </a:buClr>
              <a:buSzPct val="75000"/>
              <a:buFont typeface="Wingdings"/>
              <a:buChar char=""/>
            </a:pPr>
            <a:r>
              <a:rPr lang="en-US" b="0" dirty="0" smtClean="0">
                <a:solidFill>
                  <a:srgbClr val="000000"/>
                </a:solidFill>
                <a:latin typeface="Calibri" pitchFamily="34" charset="0"/>
              </a:rPr>
              <a:t>User must also configure </a:t>
            </a:r>
            <a:r>
              <a:rPr lang="en-US" b="0" dirty="0" err="1" smtClean="0">
                <a:solidFill>
                  <a:srgbClr val="000000"/>
                </a:solidFill>
                <a:latin typeface="Calibri" pitchFamily="34" charset="0"/>
              </a:rPr>
              <a:t>MultiProc</a:t>
            </a:r>
            <a:r>
              <a:rPr lang="en-US" b="0" dirty="0" smtClean="0">
                <a:solidFill>
                  <a:srgbClr val="000000"/>
                </a:solidFill>
                <a:latin typeface="Calibri" pitchFamily="34" charset="0"/>
              </a:rPr>
              <a:t> and </a:t>
            </a:r>
            <a:r>
              <a:rPr lang="en-US" b="0" dirty="0" err="1" smtClean="0">
                <a:solidFill>
                  <a:srgbClr val="000000"/>
                </a:solidFill>
                <a:latin typeface="Calibri" pitchFamily="34" charset="0"/>
              </a:rPr>
              <a:t>SharedRegion</a:t>
            </a:r>
            <a:r>
              <a:rPr lang="en-US" b="0" dirty="0" smtClean="0">
                <a:solidFill>
                  <a:srgbClr val="000000"/>
                </a:solidFill>
                <a:latin typeface="Calibri" pitchFamily="34" charset="0"/>
              </a:rPr>
              <a:t> modules.</a:t>
            </a:r>
          </a:p>
          <a:p>
            <a:pPr marL="342900" indent="-342900">
              <a:lnSpc>
                <a:spcPct val="90000"/>
              </a:lnSpc>
              <a:spcBef>
                <a:spcPts val="600"/>
              </a:spcBef>
              <a:buClr>
                <a:srgbClr val="0066FF"/>
              </a:buClr>
              <a:buSzPct val="75000"/>
              <a:buFont typeface="Wingdings"/>
              <a:buChar char=""/>
            </a:pPr>
            <a:r>
              <a:rPr lang="en-US" b="0" dirty="0" smtClean="0">
                <a:solidFill>
                  <a:srgbClr val="000000"/>
                </a:solidFill>
                <a:latin typeface="Calibri" pitchFamily="34" charset="0"/>
              </a:rPr>
              <a:t>All other configuration/setup is performed by </a:t>
            </a:r>
            <a:r>
              <a:rPr lang="en-US" b="0" dirty="0" err="1" smtClean="0">
                <a:solidFill>
                  <a:srgbClr val="000000"/>
                </a:solidFill>
                <a:latin typeface="Calibri" pitchFamily="34" charset="0"/>
              </a:rPr>
              <a:t>MessageQ</a:t>
            </a:r>
            <a:r>
              <a:rPr lang="en-US" b="0" dirty="0" smtClean="0">
                <a:solidFill>
                  <a:srgbClr val="000000"/>
                </a:solidFill>
                <a:latin typeface="Calibri" pitchFamily="34" charset="0"/>
              </a:rPr>
              <a:t>.</a:t>
            </a:r>
          </a:p>
        </p:txBody>
      </p:sp>
      <p:grpSp>
        <p:nvGrpSpPr>
          <p:cNvPr id="74" name="Group 73"/>
          <p:cNvGrpSpPr/>
          <p:nvPr/>
        </p:nvGrpSpPr>
        <p:grpSpPr>
          <a:xfrm>
            <a:off x="338468" y="2298402"/>
            <a:ext cx="8458200" cy="3962400"/>
            <a:chOff x="381000" y="2514600"/>
            <a:chExt cx="8458200" cy="3962400"/>
          </a:xfrm>
        </p:grpSpPr>
        <p:sp>
          <p:nvSpPr>
            <p:cNvPr id="73" name="Rectangle 72"/>
            <p:cNvSpPr/>
            <p:nvPr/>
          </p:nvSpPr>
          <p:spPr bwMode="auto">
            <a:xfrm>
              <a:off x="381000" y="2514600"/>
              <a:ext cx="8458200" cy="39624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dk1"/>
                </a:solidFill>
                <a:effectLst/>
                <a:latin typeface="Arial Narrow" pitchFamily="34" charset="0"/>
              </a:endParaRPr>
            </a:p>
          </p:txBody>
        </p:sp>
        <p:sp>
          <p:nvSpPr>
            <p:cNvPr id="32" name="Rounded Rectangle 31"/>
            <p:cNvSpPr/>
            <p:nvPr/>
          </p:nvSpPr>
          <p:spPr bwMode="auto">
            <a:xfrm>
              <a:off x="609600" y="3657600"/>
              <a:ext cx="1752600" cy="457200"/>
            </a:xfrm>
            <a:prstGeom prst="round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>
                <a:lnSpc>
                  <a:spcPct val="80000"/>
                </a:lnSpc>
                <a:spcBef>
                  <a:spcPct val="50000"/>
                </a:spcBef>
              </a:pPr>
              <a:r>
                <a:rPr lang="en-US" b="0" dirty="0" smtClean="0">
                  <a:solidFill>
                    <a:srgbClr val="000000"/>
                  </a:solidFill>
                  <a:latin typeface="Calibri" pitchFamily="34" charset="0"/>
                </a:rPr>
                <a:t>Notify</a:t>
              </a:r>
            </a:p>
          </p:txBody>
        </p:sp>
        <p:sp>
          <p:nvSpPr>
            <p:cNvPr id="34" name="Rounded Rectangle 33"/>
            <p:cNvSpPr/>
            <p:nvPr/>
          </p:nvSpPr>
          <p:spPr bwMode="auto">
            <a:xfrm>
              <a:off x="609600" y="4648200"/>
              <a:ext cx="1752600" cy="4572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>
                <a:lnSpc>
                  <a:spcPct val="80000"/>
                </a:lnSpc>
                <a:spcBef>
                  <a:spcPct val="50000"/>
                </a:spcBef>
              </a:pPr>
              <a:r>
                <a:rPr lang="en-US" b="0" dirty="0" err="1" smtClean="0">
                  <a:solidFill>
                    <a:srgbClr val="000000"/>
                  </a:solidFill>
                  <a:latin typeface="Calibri" pitchFamily="34" charset="0"/>
                </a:rPr>
                <a:t>MultiProc</a:t>
              </a:r>
              <a:endParaRPr lang="en-US" b="0" dirty="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cxnSp>
          <p:nvCxnSpPr>
            <p:cNvPr id="38" name="Straight Arrow Connector 37"/>
            <p:cNvCxnSpPr>
              <a:stCxn id="32" idx="2"/>
              <a:endCxn id="34" idx="0"/>
            </p:cNvCxnSpPr>
            <p:nvPr/>
          </p:nvCxnSpPr>
          <p:spPr bwMode="auto">
            <a:xfrm>
              <a:off x="1485900" y="4114800"/>
              <a:ext cx="0" cy="5334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42" name="Folded Corner 41"/>
            <p:cNvSpPr/>
            <p:nvPr/>
          </p:nvSpPr>
          <p:spPr bwMode="auto">
            <a:xfrm>
              <a:off x="609600" y="2667000"/>
              <a:ext cx="1676400" cy="609600"/>
            </a:xfrm>
            <a:prstGeom prst="foldedCorner">
              <a:avLst>
                <a:gd name="adj" fmla="val 30621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9144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>
                <a:lnSpc>
                  <a:spcPct val="80000"/>
                </a:lnSpc>
                <a:spcBef>
                  <a:spcPct val="50000"/>
                </a:spcBef>
              </a:pPr>
              <a:r>
                <a:rPr lang="en-US" b="0" dirty="0" smtClean="0">
                  <a:solidFill>
                    <a:srgbClr val="000000"/>
                  </a:solidFill>
                  <a:latin typeface="Arial Narrow" pitchFamily="34" charset="0"/>
                </a:rPr>
                <a:t>User APIs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452435" y="4191000"/>
              <a:ext cx="736099" cy="369332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r>
                <a:rPr lang="en-US" sz="1800" b="0" i="1" dirty="0" smtClean="0">
                  <a:solidFill>
                    <a:srgbClr val="000000"/>
                  </a:solidFill>
                </a:rPr>
                <a:t>Uses</a:t>
              </a:r>
            </a:p>
          </p:txBody>
        </p:sp>
        <p:sp>
          <p:nvSpPr>
            <p:cNvPr id="48" name="Rounded Rectangle 47"/>
            <p:cNvSpPr/>
            <p:nvPr/>
          </p:nvSpPr>
          <p:spPr bwMode="auto">
            <a:xfrm>
              <a:off x="3200400" y="3657600"/>
              <a:ext cx="1752600" cy="457200"/>
            </a:xfrm>
            <a:prstGeom prst="round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>
                <a:lnSpc>
                  <a:spcPct val="80000"/>
                </a:lnSpc>
                <a:spcBef>
                  <a:spcPct val="50000"/>
                </a:spcBef>
              </a:pPr>
              <a:r>
                <a:rPr lang="en-US" b="0" dirty="0" err="1" smtClean="0">
                  <a:solidFill>
                    <a:srgbClr val="000000"/>
                  </a:solidFill>
                  <a:latin typeface="Calibri" pitchFamily="34" charset="0"/>
                </a:rPr>
                <a:t>ListMP</a:t>
              </a:r>
              <a:endParaRPr lang="en-US" b="0" dirty="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49" name="Rounded Rectangle 48"/>
            <p:cNvSpPr/>
            <p:nvPr/>
          </p:nvSpPr>
          <p:spPr bwMode="auto">
            <a:xfrm>
              <a:off x="4491164" y="4648200"/>
              <a:ext cx="2138236" cy="4572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>
                <a:lnSpc>
                  <a:spcPct val="80000"/>
                </a:lnSpc>
                <a:spcBef>
                  <a:spcPct val="50000"/>
                </a:spcBef>
              </a:pPr>
              <a:r>
                <a:rPr lang="en-US" b="0" dirty="0" smtClean="0">
                  <a:solidFill>
                    <a:srgbClr val="000000"/>
                  </a:solidFill>
                  <a:latin typeface="Calibri" pitchFamily="34" charset="0"/>
                </a:rPr>
                <a:t>Shared Region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387565" y="4561367"/>
              <a:ext cx="736099" cy="369332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r>
                <a:rPr lang="en-US" sz="1800" b="0" i="1" dirty="0" smtClean="0">
                  <a:solidFill>
                    <a:srgbClr val="000000"/>
                  </a:solidFill>
                </a:rPr>
                <a:t>Uses</a:t>
              </a:r>
            </a:p>
          </p:txBody>
        </p:sp>
        <p:sp>
          <p:nvSpPr>
            <p:cNvPr id="52" name="Rounded Rectangle 51"/>
            <p:cNvSpPr/>
            <p:nvPr/>
          </p:nvSpPr>
          <p:spPr bwMode="auto">
            <a:xfrm>
              <a:off x="4491164" y="5257800"/>
              <a:ext cx="2138236" cy="457200"/>
            </a:xfrm>
            <a:prstGeom prst="round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>
                <a:lnSpc>
                  <a:spcPct val="80000"/>
                </a:lnSpc>
                <a:spcBef>
                  <a:spcPct val="50000"/>
                </a:spcBef>
              </a:pPr>
              <a:r>
                <a:rPr lang="en-US" b="0" dirty="0" err="1" smtClean="0">
                  <a:solidFill>
                    <a:srgbClr val="000000"/>
                  </a:solidFill>
                  <a:latin typeface="Calibri" pitchFamily="34" charset="0"/>
                </a:rPr>
                <a:t>GateMP</a:t>
              </a:r>
              <a:endParaRPr lang="en-US" b="0" dirty="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53" name="Rounded Rectangle 52"/>
            <p:cNvSpPr/>
            <p:nvPr/>
          </p:nvSpPr>
          <p:spPr bwMode="auto">
            <a:xfrm>
              <a:off x="4491164" y="5867400"/>
              <a:ext cx="2138236" cy="457200"/>
            </a:xfrm>
            <a:prstGeom prst="round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>
                <a:lnSpc>
                  <a:spcPct val="80000"/>
                </a:lnSpc>
                <a:spcBef>
                  <a:spcPct val="50000"/>
                </a:spcBef>
              </a:pPr>
              <a:r>
                <a:rPr lang="en-US" b="0" dirty="0" err="1" smtClean="0">
                  <a:solidFill>
                    <a:srgbClr val="000000"/>
                  </a:solidFill>
                  <a:latin typeface="Calibri" pitchFamily="34" charset="0"/>
                </a:rPr>
                <a:t>NameServer</a:t>
              </a:r>
              <a:endParaRPr lang="en-US" b="0" dirty="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cxnSp>
          <p:nvCxnSpPr>
            <p:cNvPr id="54" name="Shape 53"/>
            <p:cNvCxnSpPr>
              <a:stCxn id="48" idx="2"/>
              <a:endCxn id="53" idx="1"/>
            </p:cNvCxnSpPr>
            <p:nvPr/>
          </p:nvCxnSpPr>
          <p:spPr bwMode="auto">
            <a:xfrm rot="16200000" flipH="1">
              <a:off x="3293332" y="4898168"/>
              <a:ext cx="1981200" cy="414464"/>
            </a:xfrm>
            <a:prstGeom prst="bentConnector2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5" name="Shape 54"/>
            <p:cNvCxnSpPr>
              <a:stCxn id="48" idx="2"/>
              <a:endCxn id="52" idx="1"/>
            </p:cNvCxnSpPr>
            <p:nvPr/>
          </p:nvCxnSpPr>
          <p:spPr bwMode="auto">
            <a:xfrm rot="16200000" flipH="1">
              <a:off x="3598132" y="4593368"/>
              <a:ext cx="1371600" cy="414464"/>
            </a:xfrm>
            <a:prstGeom prst="bentConnector2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6" name="Shape 55"/>
            <p:cNvCxnSpPr>
              <a:stCxn id="48" idx="2"/>
              <a:endCxn id="49" idx="1"/>
            </p:cNvCxnSpPr>
            <p:nvPr/>
          </p:nvCxnSpPr>
          <p:spPr bwMode="auto">
            <a:xfrm rot="16200000" flipH="1">
              <a:off x="3902932" y="4288568"/>
              <a:ext cx="762000" cy="414464"/>
            </a:xfrm>
            <a:prstGeom prst="bentConnector2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7" name="Straight Arrow Connector 56"/>
            <p:cNvCxnSpPr>
              <a:stCxn id="34" idx="3"/>
              <a:endCxn id="49" idx="1"/>
            </p:cNvCxnSpPr>
            <p:nvPr/>
          </p:nvCxnSpPr>
          <p:spPr bwMode="auto">
            <a:xfrm>
              <a:off x="2362200" y="4876800"/>
              <a:ext cx="2128964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8" name="Straight Arrow Connector 57"/>
            <p:cNvCxnSpPr/>
            <p:nvPr/>
          </p:nvCxnSpPr>
          <p:spPr bwMode="auto">
            <a:xfrm flipH="1">
              <a:off x="2209800" y="3200400"/>
              <a:ext cx="1295400" cy="68580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9" name="Straight Arrow Connector 58"/>
            <p:cNvCxnSpPr/>
            <p:nvPr/>
          </p:nvCxnSpPr>
          <p:spPr bwMode="auto">
            <a:xfrm>
              <a:off x="4072268" y="3200400"/>
              <a:ext cx="0" cy="45720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60" name="Rounded Rectangle 59"/>
            <p:cNvSpPr/>
            <p:nvPr/>
          </p:nvSpPr>
          <p:spPr bwMode="auto">
            <a:xfrm>
              <a:off x="6400800" y="3657600"/>
              <a:ext cx="2286000" cy="457200"/>
            </a:xfrm>
            <a:prstGeom prst="round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>
                <a:lnSpc>
                  <a:spcPct val="80000"/>
                </a:lnSpc>
                <a:spcBef>
                  <a:spcPct val="50000"/>
                </a:spcBef>
              </a:pPr>
              <a:r>
                <a:rPr lang="en-US" b="0" dirty="0" err="1" smtClean="0">
                  <a:solidFill>
                    <a:srgbClr val="000000"/>
                  </a:solidFill>
                  <a:latin typeface="Calibri" pitchFamily="34" charset="0"/>
                </a:rPr>
                <a:t>HeapMemMP</a:t>
              </a:r>
              <a:r>
                <a:rPr lang="en-US" b="0" dirty="0" smtClean="0">
                  <a:solidFill>
                    <a:srgbClr val="000000"/>
                  </a:solidFill>
                  <a:latin typeface="Calibri" pitchFamily="34" charset="0"/>
                </a:rPr>
                <a:t> +</a:t>
              </a:r>
            </a:p>
          </p:txBody>
        </p:sp>
        <p:cxnSp>
          <p:nvCxnSpPr>
            <p:cNvPr id="61" name="Shape 60"/>
            <p:cNvCxnSpPr>
              <a:stCxn id="60" idx="2"/>
              <a:endCxn id="49" idx="3"/>
            </p:cNvCxnSpPr>
            <p:nvPr/>
          </p:nvCxnSpPr>
          <p:spPr bwMode="auto">
            <a:xfrm rot="5400000">
              <a:off x="6705600" y="4038600"/>
              <a:ext cx="762000" cy="914400"/>
            </a:xfrm>
            <a:prstGeom prst="bentConnector2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62" name="Shape 61"/>
            <p:cNvCxnSpPr>
              <a:stCxn id="60" idx="2"/>
              <a:endCxn id="52" idx="3"/>
            </p:cNvCxnSpPr>
            <p:nvPr/>
          </p:nvCxnSpPr>
          <p:spPr bwMode="auto">
            <a:xfrm rot="5400000">
              <a:off x="6400800" y="4343400"/>
              <a:ext cx="1371600" cy="914400"/>
            </a:xfrm>
            <a:prstGeom prst="bentConnector2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63" name="Shape 62"/>
            <p:cNvCxnSpPr>
              <a:stCxn id="60" idx="2"/>
              <a:endCxn id="53" idx="3"/>
            </p:cNvCxnSpPr>
            <p:nvPr/>
          </p:nvCxnSpPr>
          <p:spPr bwMode="auto">
            <a:xfrm rot="5400000">
              <a:off x="6096000" y="4648200"/>
              <a:ext cx="1981200" cy="914400"/>
            </a:xfrm>
            <a:prstGeom prst="bentConnector2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64" name="TextBox 63"/>
            <p:cNvSpPr txBox="1"/>
            <p:nvPr/>
          </p:nvSpPr>
          <p:spPr>
            <a:xfrm>
              <a:off x="6862635" y="4561367"/>
              <a:ext cx="736099" cy="369332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r>
                <a:rPr lang="en-US" sz="1800" b="0" i="1" dirty="0" smtClean="0">
                  <a:solidFill>
                    <a:srgbClr val="000000"/>
                  </a:solidFill>
                </a:rPr>
                <a:t>Uses</a:t>
              </a:r>
            </a:p>
          </p:txBody>
        </p:sp>
        <p:cxnSp>
          <p:nvCxnSpPr>
            <p:cNvPr id="65" name="Straight Arrow Connector 64"/>
            <p:cNvCxnSpPr/>
            <p:nvPr/>
          </p:nvCxnSpPr>
          <p:spPr bwMode="auto">
            <a:xfrm>
              <a:off x="4800600" y="3048000"/>
              <a:ext cx="1752600" cy="83820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66" name="Rounded Rectangle 65"/>
            <p:cNvSpPr/>
            <p:nvPr/>
          </p:nvSpPr>
          <p:spPr bwMode="auto">
            <a:xfrm>
              <a:off x="3124200" y="5257800"/>
              <a:ext cx="538036" cy="4572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>
                <a:lnSpc>
                  <a:spcPct val="80000"/>
                </a:lnSpc>
                <a:spcBef>
                  <a:spcPct val="50000"/>
                </a:spcBef>
              </a:pPr>
              <a:r>
                <a:rPr lang="en-US" sz="1800" b="0" dirty="0" err="1" smtClean="0">
                  <a:solidFill>
                    <a:srgbClr val="000000"/>
                  </a:solidFill>
                  <a:latin typeface="Calibri" pitchFamily="34" charset="0"/>
                </a:rPr>
                <a:t>Cfg</a:t>
              </a:r>
              <a:endParaRPr lang="en-US" sz="1800" b="0" dirty="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70" name="Rounded Rectangle 69"/>
            <p:cNvSpPr/>
            <p:nvPr/>
          </p:nvSpPr>
          <p:spPr bwMode="auto">
            <a:xfrm>
              <a:off x="3200400" y="2743200"/>
              <a:ext cx="1752600" cy="457200"/>
            </a:xfrm>
            <a:prstGeom prst="roundRect">
              <a:avLst/>
            </a:prstGeom>
            <a:solidFill>
              <a:schemeClr val="accent1">
                <a:lumMod val="9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>
                <a:lnSpc>
                  <a:spcPct val="80000"/>
                </a:lnSpc>
                <a:spcBef>
                  <a:spcPct val="50000"/>
                </a:spcBef>
              </a:pPr>
              <a:r>
                <a:rPr lang="en-US" b="0" dirty="0" err="1" smtClean="0">
                  <a:solidFill>
                    <a:srgbClr val="000000"/>
                  </a:solidFill>
                  <a:latin typeface="Calibri" pitchFamily="34" charset="0"/>
                </a:rPr>
                <a:t>MessageQ</a:t>
              </a:r>
              <a:endParaRPr lang="en-US" b="0" dirty="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cxnSp>
          <p:nvCxnSpPr>
            <p:cNvPr id="72" name="Straight Arrow Connector 71"/>
            <p:cNvCxnSpPr>
              <a:stCxn id="42" idx="3"/>
              <a:endCxn id="70" idx="1"/>
            </p:cNvCxnSpPr>
            <p:nvPr/>
          </p:nvCxnSpPr>
          <p:spPr bwMode="auto">
            <a:xfrm>
              <a:off x="2286000" y="2971800"/>
              <a:ext cx="914400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  <p:sp>
        <p:nvSpPr>
          <p:cNvPr id="75" name="Leading Question"/>
          <p:cNvSpPr txBox="1"/>
          <p:nvPr/>
        </p:nvSpPr>
        <p:spPr>
          <a:xfrm>
            <a:off x="5410200" y="6455734"/>
            <a:ext cx="3105016" cy="246221"/>
          </a:xfrm>
          <a:prstGeom prst="rect">
            <a:avLst/>
          </a:prstGeom>
          <a:noFill/>
        </p:spPr>
        <p:txBody>
          <a:bodyPr vert="horz" wrap="none" lIns="0" tIns="0" rIns="0" bIns="0" rtlCol="0" anchor="b" anchorCtr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sz="2000" b="0" dirty="0" smtClean="0">
                <a:solidFill>
                  <a:schemeClr val="tx2"/>
                </a:solidFill>
                <a:latin typeface="Arial Narrow"/>
              </a:rPr>
              <a:t>Some final notes on </a:t>
            </a:r>
            <a:r>
              <a:rPr lang="en-US" sz="2000" b="0" dirty="0" err="1" smtClean="0">
                <a:solidFill>
                  <a:schemeClr val="tx2"/>
                </a:solidFill>
                <a:latin typeface="Arial Narrow"/>
              </a:rPr>
              <a:t>MessageQ</a:t>
            </a:r>
            <a:r>
              <a:rPr lang="en-US" sz="2000" b="0" dirty="0" smtClean="0">
                <a:solidFill>
                  <a:schemeClr val="tx2"/>
                </a:solidFill>
                <a:latin typeface="Arial Narrow"/>
              </a:rPr>
              <a:t>...</a:t>
            </a:r>
          </a:p>
        </p:txBody>
      </p:sp>
      <p:sp>
        <p:nvSpPr>
          <p:cNvPr id="36" name="Slide number"/>
          <p:cNvSpPr txBox="1"/>
          <p:nvPr/>
        </p:nvSpPr>
        <p:spPr>
          <a:xfrm>
            <a:off x="8636000" y="6645990"/>
            <a:ext cx="635000" cy="246221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pPr algn="ctr"/>
            <a:r>
              <a:rPr lang="en-US" sz="1000" b="0" smtClean="0">
                <a:solidFill>
                  <a:schemeClr val="tx2"/>
                </a:solidFill>
                <a:effectLst/>
                <a:latin typeface="Arial"/>
              </a:rPr>
              <a:t>24</a:t>
            </a:r>
            <a:endParaRPr lang="en-US" sz="1000" b="0" dirty="0" smtClean="0">
              <a:solidFill>
                <a:schemeClr val="tx2"/>
              </a:solidFill>
              <a:effectLst/>
              <a:latin typeface="Arial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/>
          <p:cNvSpPr>
            <a:spLocks noGrp="1" noChangeArrowheads="1"/>
          </p:cNvSpPr>
          <p:nvPr>
            <p:ph type="title"/>
          </p:nvPr>
        </p:nvSpPr>
        <p:spPr/>
        <p:txBody>
          <a:bodyPr wrap="none" anchorCtr="1"/>
          <a:lstStyle/>
          <a:p>
            <a:r>
              <a:rPr lang="en-US" dirty="0" err="1" smtClean="0"/>
              <a:t>MessageQ</a:t>
            </a:r>
            <a:r>
              <a:rPr lang="en-US" dirty="0" smtClean="0"/>
              <a:t> – Miscellaneous Notes</a:t>
            </a:r>
          </a:p>
        </p:txBody>
      </p:sp>
      <p:pic>
        <p:nvPicPr>
          <p:cNvPr id="25" name="Animated Logo" descr="tilogo_color_twolin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800" y="6477000"/>
            <a:ext cx="1438537" cy="34744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54950" y="697635"/>
            <a:ext cx="7943137" cy="31885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ts val="1200"/>
              </a:spcBef>
              <a:buClr>
                <a:srgbClr val="0066FF"/>
              </a:buClr>
              <a:buSzPct val="75000"/>
              <a:buFont typeface="Wingdings"/>
              <a:buChar char=""/>
            </a:pPr>
            <a:r>
              <a:rPr lang="en-US" b="0" dirty="0" smtClean="0">
                <a:solidFill>
                  <a:srgbClr val="000000"/>
                </a:solidFill>
                <a:latin typeface="Calibri" pitchFamily="34" charset="0"/>
              </a:rPr>
              <a:t>O/S independent; If one core is running LINUX and</a:t>
            </a:r>
            <a:br>
              <a:rPr lang="en-US" b="0" dirty="0" smtClean="0">
                <a:solidFill>
                  <a:srgbClr val="000000"/>
                </a:solidFill>
                <a:latin typeface="Calibri" pitchFamily="34" charset="0"/>
              </a:rPr>
            </a:br>
            <a:r>
              <a:rPr lang="en-US" b="0" dirty="0" smtClean="0">
                <a:solidFill>
                  <a:srgbClr val="000000"/>
                </a:solidFill>
                <a:latin typeface="Calibri" pitchFamily="34" charset="0"/>
              </a:rPr>
              <a:t>using SYS/Link, the API calls do not change.</a:t>
            </a:r>
          </a:p>
          <a:p>
            <a:pPr marL="342900" indent="-342900">
              <a:lnSpc>
                <a:spcPct val="90000"/>
              </a:lnSpc>
              <a:spcBef>
                <a:spcPts val="1200"/>
              </a:spcBef>
              <a:buClr>
                <a:srgbClr val="0066FF"/>
              </a:buClr>
              <a:buSzPct val="75000"/>
              <a:buFont typeface="Wingdings"/>
              <a:buChar char=""/>
            </a:pPr>
            <a:r>
              <a:rPr lang="en-US" b="0" dirty="0" smtClean="0">
                <a:solidFill>
                  <a:srgbClr val="000000"/>
                </a:solidFill>
                <a:latin typeface="Calibri" pitchFamily="34" charset="0"/>
              </a:rPr>
              <a:t>Messages can be allocated statically or dynamically.</a:t>
            </a:r>
          </a:p>
          <a:p>
            <a:pPr marL="342900" indent="-342900">
              <a:lnSpc>
                <a:spcPct val="90000"/>
              </a:lnSpc>
              <a:spcBef>
                <a:spcPts val="1200"/>
              </a:spcBef>
              <a:buClr>
                <a:srgbClr val="0066FF"/>
              </a:buClr>
              <a:buSzPct val="75000"/>
              <a:buFont typeface="Wingdings"/>
              <a:buChar char=""/>
            </a:pPr>
            <a:r>
              <a:rPr lang="en-US" b="0" dirty="0" smtClean="0">
                <a:solidFill>
                  <a:srgbClr val="000000"/>
                </a:solidFill>
                <a:latin typeface="Calibri" pitchFamily="34" charset="0"/>
              </a:rPr>
              <a:t>Works with all threading modules (HWI, SWI, Task)</a:t>
            </a:r>
          </a:p>
          <a:p>
            <a:pPr marL="342900" indent="-342900">
              <a:lnSpc>
                <a:spcPct val="90000"/>
              </a:lnSpc>
              <a:spcBef>
                <a:spcPts val="1200"/>
              </a:spcBef>
              <a:buClr>
                <a:srgbClr val="0066FF"/>
              </a:buClr>
              <a:buSzPct val="75000"/>
              <a:buFont typeface="Wingdings"/>
              <a:buChar char=""/>
            </a:pPr>
            <a:r>
              <a:rPr lang="en-US" b="0" dirty="0" smtClean="0">
                <a:solidFill>
                  <a:srgbClr val="000000"/>
                </a:solidFill>
                <a:latin typeface="Calibri" pitchFamily="34" charset="0"/>
              </a:rPr>
              <a:t>Can synchronize via semaphores, SWIs, events, wait</a:t>
            </a:r>
          </a:p>
          <a:p>
            <a:pPr marL="342900" indent="-342900">
              <a:lnSpc>
                <a:spcPct val="90000"/>
              </a:lnSpc>
              <a:spcBef>
                <a:spcPts val="1200"/>
              </a:spcBef>
              <a:buClr>
                <a:srgbClr val="0066FF"/>
              </a:buClr>
              <a:buSzPct val="75000"/>
              <a:buFont typeface="Wingdings"/>
              <a:buChar char=""/>
            </a:pPr>
            <a:r>
              <a:rPr lang="en-US" b="0" dirty="0" smtClean="0">
                <a:solidFill>
                  <a:srgbClr val="000000"/>
                </a:solidFill>
                <a:latin typeface="Calibri" pitchFamily="34" charset="0"/>
              </a:rPr>
              <a:t>Timeouts are allowed when Tasks receives message.</a:t>
            </a:r>
          </a:p>
          <a:p>
            <a:pPr marL="342900" indent="-342900">
              <a:lnSpc>
                <a:spcPct val="90000"/>
              </a:lnSpc>
              <a:spcBef>
                <a:spcPts val="1200"/>
              </a:spcBef>
              <a:buClr>
                <a:srgbClr val="0066FF"/>
              </a:buClr>
              <a:buSzPct val="75000"/>
              <a:buFont typeface="Wingdings"/>
              <a:buChar char=""/>
            </a:pPr>
            <a:r>
              <a:rPr lang="en-US" b="0" dirty="0" smtClean="0">
                <a:solidFill>
                  <a:srgbClr val="000000"/>
                </a:solidFill>
                <a:latin typeface="Calibri" pitchFamily="34" charset="0"/>
              </a:rPr>
              <a:t>User can specify three priority levels (normal, high, urgent).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000" y="3963323"/>
            <a:ext cx="5172075" cy="24374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Slide number"/>
          <p:cNvSpPr txBox="1"/>
          <p:nvPr/>
        </p:nvSpPr>
        <p:spPr>
          <a:xfrm>
            <a:off x="8636000" y="6645990"/>
            <a:ext cx="635000" cy="246221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pPr algn="ctr"/>
            <a:r>
              <a:rPr lang="en-US" sz="1000" b="0" smtClean="0">
                <a:solidFill>
                  <a:schemeClr val="tx2"/>
                </a:solidFill>
                <a:effectLst/>
                <a:latin typeface="Arial"/>
              </a:rPr>
              <a:t>25</a:t>
            </a:r>
            <a:endParaRPr lang="en-US" sz="1000" b="0" dirty="0" smtClean="0">
              <a:solidFill>
                <a:schemeClr val="tx2"/>
              </a:solidFill>
              <a:effectLst/>
              <a:latin typeface="Arial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704" name="Rectangle 8"/>
          <p:cNvSpPr>
            <a:spLocks noChangeArrowheads="1"/>
          </p:cNvSpPr>
          <p:nvPr/>
        </p:nvSpPr>
        <p:spPr bwMode="auto">
          <a:xfrm>
            <a:off x="304800" y="1066800"/>
            <a:ext cx="5562600" cy="4495800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blurRad="50800" dist="1016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2706" name="Picture 2" descr="C:\Documents and Settings\a0159877\Desktop\250px-Operating_system_placement.svg.pn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6160824" y="1153041"/>
            <a:ext cx="2819400" cy="4172713"/>
          </a:xfrm>
          <a:prstGeom prst="rect">
            <a:avLst/>
          </a:prstGeom>
          <a:noFill/>
        </p:spPr>
      </p:pic>
      <p:pic>
        <p:nvPicPr>
          <p:cNvPr id="10" name="Animated Logo" descr="tilogo_color_twoline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50800" y="6477000"/>
            <a:ext cx="1438537" cy="347443"/>
          </a:xfrm>
          <a:prstGeom prst="rect">
            <a:avLst/>
          </a:prstGeom>
        </p:spPr>
      </p:pic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tx1"/>
                </a:solidFill>
              </a:rPr>
              <a:t>Outline</a:t>
            </a:r>
          </a:p>
        </p:txBody>
      </p:sp>
      <p:sp>
        <p:nvSpPr>
          <p:cNvPr id="11" name="Text Box 4">
            <a:hlinkClick r:id="rId14" action="ppaction://hlinksldjump"/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01576" y="1168962"/>
            <a:ext cx="5642024" cy="44319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 tIns="27432" bIns="27432" anchor="ctr" anchorCtr="0">
            <a:spAutoFit/>
          </a:bodyPr>
          <a:lstStyle/>
          <a:p>
            <a:pPr marL="342900" indent="-342900" eaLnBrk="0" hangingPunct="0">
              <a:lnSpc>
                <a:spcPct val="90000"/>
              </a:lnSpc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z="2800" smtClean="0">
                <a:solidFill>
                  <a:srgbClr val="000000"/>
                </a:solidFill>
              </a:rPr>
              <a:t>Basic Concepts</a:t>
            </a: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12" name="Text Box 4">
            <a:hlinkClick r:id="rId15" action="ppaction://hlinksldjump"/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01576" y="1672613"/>
            <a:ext cx="5642024" cy="44319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 tIns="27432" bIns="27432" anchor="ctr" anchorCtr="0">
            <a:spAutoFit/>
          </a:bodyPr>
          <a:lstStyle/>
          <a:p>
            <a:pPr marL="342900" indent="-342900" eaLnBrk="0" hangingPunct="0">
              <a:lnSpc>
                <a:spcPct val="90000"/>
              </a:lnSpc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z="2800" smtClean="0">
                <a:solidFill>
                  <a:srgbClr val="000000"/>
                </a:solidFill>
              </a:rPr>
              <a:t>IPC Services</a:t>
            </a: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13" name="Text Box 6">
            <a:hlinkClick r:id="rId16" action="ppaction://hlinksldjump"/>
          </p:cNvPr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769877" y="2168903"/>
            <a:ext cx="4868924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 tIns="18288" bIns="18288">
            <a:spAutoFit/>
          </a:bodyPr>
          <a:lstStyle/>
          <a:p>
            <a:pPr marL="342900" indent="-342900" eaLnBrk="0" hangingPunct="0">
              <a:lnSpc>
                <a:spcPct val="90000"/>
              </a:lnSpc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mtClean="0">
                <a:solidFill>
                  <a:srgbClr val="000000"/>
                </a:solidFill>
              </a:rPr>
              <a:t>Notify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4" name="Text Box 6">
            <a:hlinkClick r:id="rId17" action="ppaction://hlinksldjump"/>
          </p:cNvPr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769877" y="2577351"/>
            <a:ext cx="4868924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 tIns="18288" bIns="18288">
            <a:spAutoFit/>
          </a:bodyPr>
          <a:lstStyle/>
          <a:p>
            <a:pPr marL="342900" indent="-342900" eaLnBrk="0" hangingPunct="0">
              <a:lnSpc>
                <a:spcPct val="90000"/>
              </a:lnSpc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mtClean="0">
                <a:solidFill>
                  <a:srgbClr val="000000"/>
                </a:solidFill>
              </a:rPr>
              <a:t>Data Passing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5" name="Text Box 6">
            <a:hlinkClick r:id="rId18" action="ppaction://hlinksldjump"/>
          </p:cNvPr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769877" y="2985798"/>
            <a:ext cx="4868924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 tIns="18288" bIns="18288">
            <a:spAutoFit/>
          </a:bodyPr>
          <a:lstStyle/>
          <a:p>
            <a:pPr marL="342900" indent="-342900" eaLnBrk="0" hangingPunct="0">
              <a:lnSpc>
                <a:spcPct val="90000"/>
              </a:lnSpc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mtClean="0">
                <a:solidFill>
                  <a:srgbClr val="000000"/>
                </a:solidFill>
              </a:rPr>
              <a:t>Message Queue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6" name="Text Box 5">
            <a:hlinkClick r:id="rId19" action="ppaction://hlinksldjump"/>
          </p:cNvPr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774000" y="3394247"/>
            <a:ext cx="4255200" cy="4247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ct val="90000"/>
              </a:lnSpc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mtClean="0">
                <a:solidFill>
                  <a:srgbClr val="000000"/>
                </a:solidFill>
              </a:rPr>
              <a:t>Support Utilities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7" name="Text Box 4">
            <a:hlinkClick r:id="rId20" action="ppaction://hlinksldjump"/>
          </p:cNvPr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301576" y="3916255"/>
            <a:ext cx="5642024" cy="44319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 tIns="27432" bIns="27432" anchor="ctr" anchorCtr="0">
            <a:spAutoFit/>
          </a:bodyPr>
          <a:lstStyle/>
          <a:p>
            <a:pPr marL="342900" indent="-342900" eaLnBrk="0" hangingPunct="0">
              <a:lnSpc>
                <a:spcPct val="90000"/>
              </a:lnSpc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z="2800" smtClean="0">
                <a:solidFill>
                  <a:srgbClr val="000000"/>
                </a:solidFill>
              </a:rPr>
              <a:t>Setup and Examples</a:t>
            </a: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18" name="Text Box 4">
            <a:hlinkClick r:id="rId21" action="ppaction://hlinksldjump"/>
          </p:cNvPr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301576" y="4419905"/>
            <a:ext cx="5642024" cy="44319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 tIns="27432" bIns="27432" anchor="ctr" anchorCtr="0">
            <a:spAutoFit/>
          </a:bodyPr>
          <a:lstStyle/>
          <a:p>
            <a:pPr marL="342900" indent="-342900" eaLnBrk="0" hangingPunct="0">
              <a:lnSpc>
                <a:spcPct val="90000"/>
              </a:lnSpc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z="2800" smtClean="0">
                <a:solidFill>
                  <a:srgbClr val="000000"/>
                </a:solidFill>
              </a:rPr>
              <a:t>IPC Transports</a:t>
            </a: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19" name="Text Box 4">
            <a:hlinkClick r:id="rId22" action="ppaction://hlinksldjump"/>
          </p:cNvPr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301576" y="4923554"/>
            <a:ext cx="5642024" cy="44319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 tIns="27432" bIns="27432" anchor="ctr" anchorCtr="0">
            <a:spAutoFit/>
          </a:bodyPr>
          <a:lstStyle/>
          <a:p>
            <a:pPr marL="342900" indent="-342900" eaLnBrk="0" hangingPunct="0">
              <a:lnSpc>
                <a:spcPct val="90000"/>
              </a:lnSpc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z="2800" smtClean="0">
                <a:solidFill>
                  <a:srgbClr val="000000"/>
                </a:solidFill>
              </a:rPr>
              <a:t>Lab or Demo</a:t>
            </a:r>
            <a:endParaRPr lang="en-US" sz="2800" dirty="0">
              <a:solidFill>
                <a:srgbClr val="000000"/>
              </a:solidFill>
            </a:endParaRPr>
          </a:p>
        </p:txBody>
      </p:sp>
    </p:spTree>
    <p:custDataLst>
      <p:tags r:id="rId1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/>
          <p:cNvSpPr>
            <a:spLocks noGrp="1" noChangeArrowheads="1"/>
          </p:cNvSpPr>
          <p:nvPr>
            <p:ph type="title"/>
          </p:nvPr>
        </p:nvSpPr>
        <p:spPr>
          <a:xfrm>
            <a:off x="0" y="-31898"/>
            <a:ext cx="9144000" cy="742950"/>
          </a:xfrm>
        </p:spPr>
        <p:txBody>
          <a:bodyPr wrap="none" anchorCtr="1"/>
          <a:lstStyle/>
          <a:p>
            <a:r>
              <a:rPr lang="en-US" dirty="0" smtClean="0"/>
              <a:t>IPC Support Utilities (1/2)</a:t>
            </a:r>
          </a:p>
        </p:txBody>
      </p:sp>
      <p:pic>
        <p:nvPicPr>
          <p:cNvPr id="25" name="Animated Logo" descr="tilogo_color_twolin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800" y="6477000"/>
            <a:ext cx="1438537" cy="34744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2400" y="609600"/>
            <a:ext cx="8467896" cy="124341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ts val="1200"/>
              </a:spcBef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IPC contains several utilities, most of which do NOT need to be</a:t>
            </a:r>
            <a:br>
              <a:rPr lang="en-US" b="0" dirty="0" smtClean="0">
                <a:solidFill>
                  <a:schemeClr val="dk1"/>
                </a:solidFill>
                <a:effectLst/>
                <a:latin typeface="Calibri" pitchFamily="34" charset="0"/>
              </a:rPr>
            </a:br>
            <a:r>
              <a:rPr lang="en-US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configured by the user.</a:t>
            </a:r>
          </a:p>
          <a:p>
            <a:pPr marL="342900" indent="-342900">
              <a:lnSpc>
                <a:spcPct val="90000"/>
              </a:lnSpc>
              <a:spcBef>
                <a:spcPts val="1200"/>
              </a:spcBef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b="0" dirty="0" smtClean="0">
                <a:solidFill>
                  <a:schemeClr val="dk1"/>
                </a:solidFill>
                <a:latin typeface="Calibri" pitchFamily="34" charset="0"/>
              </a:rPr>
              <a:t>Here is a short description of each IPC utility:</a:t>
            </a:r>
            <a:endParaRPr lang="en-US" b="0" dirty="0" smtClean="0">
              <a:solidFill>
                <a:schemeClr val="dk1"/>
              </a:solidFill>
              <a:effectLst/>
              <a:latin typeface="Calibri" pitchFamily="34" charset="0"/>
            </a:endParaRPr>
          </a:p>
        </p:txBody>
      </p:sp>
      <p:sp>
        <p:nvSpPr>
          <p:cNvPr id="78" name="Leading Question"/>
          <p:cNvSpPr txBox="1"/>
          <p:nvPr/>
        </p:nvSpPr>
        <p:spPr>
          <a:xfrm>
            <a:off x="6934200" y="6400800"/>
            <a:ext cx="1388201" cy="246221"/>
          </a:xfrm>
          <a:prstGeom prst="rect">
            <a:avLst/>
          </a:prstGeom>
          <a:noFill/>
        </p:spPr>
        <p:txBody>
          <a:bodyPr vert="horz" wrap="none" lIns="0" tIns="0" rIns="0" bIns="0" rtlCol="0" anchor="b" anchorCtr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sz="2000" b="0" dirty="0" smtClean="0">
                <a:solidFill>
                  <a:schemeClr val="tx2"/>
                </a:solidFill>
                <a:latin typeface="Arial Narrow"/>
              </a:rPr>
              <a:t>More utilities…</a:t>
            </a:r>
          </a:p>
        </p:txBody>
      </p:sp>
      <p:sp>
        <p:nvSpPr>
          <p:cNvPr id="42" name="Rounded Rectangle 41"/>
          <p:cNvSpPr/>
          <p:nvPr/>
        </p:nvSpPr>
        <p:spPr bwMode="auto">
          <a:xfrm>
            <a:off x="609600" y="2133600"/>
            <a:ext cx="1752600" cy="838200"/>
          </a:xfrm>
          <a:prstGeom prst="round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9144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dk1"/>
                </a:solidFill>
                <a:effectLst/>
                <a:latin typeface="Calibri" pitchFamily="34" charset="0"/>
              </a:rPr>
              <a:t>IPC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752467" y="2087113"/>
            <a:ext cx="5952527" cy="1231106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169863" indent="-169863">
              <a:lnSpc>
                <a:spcPct val="8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US" sz="2000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Initializes IPC subsystems</a:t>
            </a:r>
          </a:p>
          <a:p>
            <a:pPr marL="169863" indent="-169863">
              <a:lnSpc>
                <a:spcPct val="8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US" sz="2000" b="0" dirty="0" smtClean="0">
                <a:solidFill>
                  <a:schemeClr val="dk1"/>
                </a:solidFill>
                <a:latin typeface="Calibri" pitchFamily="34" charset="0"/>
              </a:rPr>
              <a:t>All applications that use IPC must call </a:t>
            </a:r>
            <a:r>
              <a:rPr lang="en-US" sz="2000" b="0" dirty="0" err="1" smtClean="0">
                <a:solidFill>
                  <a:schemeClr val="dk1"/>
                </a:solidFill>
                <a:latin typeface="Calibri" pitchFamily="34" charset="0"/>
              </a:rPr>
              <a:t>IPC_start</a:t>
            </a:r>
            <a:r>
              <a:rPr lang="en-US" sz="2000" b="0" dirty="0" smtClean="0">
                <a:solidFill>
                  <a:schemeClr val="dk1"/>
                </a:solidFill>
                <a:latin typeface="Calibri" pitchFamily="34" charset="0"/>
              </a:rPr>
              <a:t>()</a:t>
            </a:r>
          </a:p>
          <a:p>
            <a:pPr marL="169863" indent="-169863">
              <a:lnSpc>
                <a:spcPct val="8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US" sz="1800" b="0" dirty="0" err="1" smtClean="0">
                <a:solidFill>
                  <a:schemeClr val="dk1"/>
                </a:solidFill>
                <a:latin typeface="Courier New" pitchFamily="49" charset="0"/>
                <a:cs typeface="Courier New" pitchFamily="49" charset="0"/>
              </a:rPr>
              <a:t>setupNotify</a:t>
            </a:r>
            <a:r>
              <a:rPr lang="en-US" sz="2000" b="0" dirty="0" smtClean="0">
                <a:solidFill>
                  <a:schemeClr val="dk1"/>
                </a:solidFill>
                <a:latin typeface="Calibri" pitchFamily="34" charset="0"/>
              </a:rPr>
              <a:t>  and </a:t>
            </a:r>
            <a:r>
              <a:rPr lang="en-US" sz="1800" b="0" dirty="0" err="1" smtClean="0">
                <a:solidFill>
                  <a:schemeClr val="dk1"/>
                </a:solidFill>
                <a:latin typeface="Courier New" pitchFamily="49" charset="0"/>
                <a:cs typeface="Courier New" pitchFamily="49" charset="0"/>
              </a:rPr>
              <a:t>setupMessageQ</a:t>
            </a:r>
            <a:r>
              <a:rPr lang="en-US" sz="1800" b="0" dirty="0" smtClean="0">
                <a:solidFill>
                  <a:schemeClr val="dk1"/>
                </a:solidFill>
                <a:latin typeface="Calibri" pitchFamily="34" charset="0"/>
              </a:rPr>
              <a:t>  </a:t>
            </a:r>
            <a:r>
              <a:rPr lang="en-US" sz="2000" b="0" dirty="0" smtClean="0">
                <a:solidFill>
                  <a:schemeClr val="dk1"/>
                </a:solidFill>
                <a:latin typeface="Calibri" pitchFamily="34" charset="0"/>
              </a:rPr>
              <a:t>specify whether</a:t>
            </a:r>
            <a:br>
              <a:rPr lang="en-US" sz="2000" b="0" dirty="0" smtClean="0">
                <a:solidFill>
                  <a:schemeClr val="dk1"/>
                </a:solidFill>
                <a:latin typeface="Calibri" pitchFamily="34" charset="0"/>
              </a:rPr>
            </a:br>
            <a:r>
              <a:rPr lang="en-US" sz="2000" b="0" dirty="0" smtClean="0">
                <a:solidFill>
                  <a:schemeClr val="dk1"/>
                </a:solidFill>
                <a:latin typeface="Calibri" pitchFamily="34" charset="0"/>
              </a:rPr>
              <a:t>to set up these IPC modules</a:t>
            </a:r>
            <a:endParaRPr lang="en-US" sz="2000" b="0" dirty="0" smtClean="0">
              <a:solidFill>
                <a:schemeClr val="dk1"/>
              </a:solidFill>
              <a:effectLst/>
              <a:latin typeface="Calibri" pitchFamily="34" charset="0"/>
            </a:endParaRPr>
          </a:p>
        </p:txBody>
      </p:sp>
      <p:sp>
        <p:nvSpPr>
          <p:cNvPr id="46" name="Rounded Rectangle 45"/>
          <p:cNvSpPr/>
          <p:nvPr/>
        </p:nvSpPr>
        <p:spPr bwMode="auto">
          <a:xfrm>
            <a:off x="609600" y="3707165"/>
            <a:ext cx="1752600" cy="636235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9144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dk1"/>
                </a:solidFill>
                <a:effectLst/>
                <a:latin typeface="Calibri" pitchFamily="34" charset="0"/>
              </a:rPr>
              <a:t>MultiProc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dk1"/>
              </a:solidFill>
              <a:effectLst/>
              <a:latin typeface="Calibri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752467" y="3733800"/>
            <a:ext cx="5789277" cy="33855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169863" indent="-169863">
              <a:lnSpc>
                <a:spcPct val="8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US" sz="2000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Lightweight module that simply stores processor IDs</a:t>
            </a:r>
          </a:p>
        </p:txBody>
      </p:sp>
      <p:sp>
        <p:nvSpPr>
          <p:cNvPr id="51" name="Rounded Rectangle 50"/>
          <p:cNvSpPr/>
          <p:nvPr/>
        </p:nvSpPr>
        <p:spPr bwMode="auto">
          <a:xfrm>
            <a:off x="609600" y="4876800"/>
            <a:ext cx="1981200" cy="8382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9144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dk1"/>
                </a:solidFill>
                <a:effectLst/>
                <a:latin typeface="Calibri" pitchFamily="34" charset="0"/>
              </a:rPr>
              <a:t>SharedRegion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dk1"/>
              </a:solidFill>
              <a:effectLst/>
              <a:latin typeface="Calibri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743200" y="4903435"/>
            <a:ext cx="6129435" cy="66172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169863" indent="-169863">
              <a:lnSpc>
                <a:spcPct val="8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US" sz="2000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Manages shared memory using </a:t>
            </a:r>
            <a:r>
              <a:rPr lang="en-US" sz="2000" b="0" dirty="0" err="1" smtClean="0">
                <a:solidFill>
                  <a:schemeClr val="dk1"/>
                </a:solidFill>
                <a:effectLst/>
                <a:latin typeface="Calibri" pitchFamily="34" charset="0"/>
              </a:rPr>
              <a:t>HeapMemMP</a:t>
            </a:r>
            <a:r>
              <a:rPr lang="en-US" sz="2000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 allocator</a:t>
            </a:r>
          </a:p>
          <a:p>
            <a:pPr marL="169863" indent="-169863">
              <a:lnSpc>
                <a:spcPct val="8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US" sz="2000" b="0" dirty="0" smtClean="0">
                <a:solidFill>
                  <a:schemeClr val="dk1"/>
                </a:solidFill>
                <a:latin typeface="Calibri" pitchFamily="34" charset="0"/>
              </a:rPr>
              <a:t>Handles address translation for shared memory regions</a:t>
            </a:r>
            <a:endParaRPr lang="en-US" sz="2000" b="0" dirty="0" smtClean="0">
              <a:solidFill>
                <a:schemeClr val="dk1"/>
              </a:solidFill>
              <a:effectLst/>
              <a:latin typeface="Calibri" pitchFamily="34" charset="0"/>
            </a:endParaRPr>
          </a:p>
        </p:txBody>
      </p:sp>
      <p:sp>
        <p:nvSpPr>
          <p:cNvPr id="14" name="Slide number"/>
          <p:cNvSpPr txBox="1"/>
          <p:nvPr/>
        </p:nvSpPr>
        <p:spPr>
          <a:xfrm>
            <a:off x="8636000" y="6645990"/>
            <a:ext cx="635000" cy="246221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pPr algn="ctr"/>
            <a:r>
              <a:rPr lang="en-US" sz="1000" b="0" smtClean="0">
                <a:solidFill>
                  <a:schemeClr val="tx2"/>
                </a:solidFill>
                <a:effectLst/>
                <a:latin typeface="Arial"/>
              </a:rPr>
              <a:t>27</a:t>
            </a:r>
            <a:endParaRPr lang="en-US" sz="1000" b="0" dirty="0" smtClean="0">
              <a:solidFill>
                <a:schemeClr val="tx2"/>
              </a:solidFill>
              <a:effectLst/>
              <a:latin typeface="Arial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/>
          <p:cNvSpPr>
            <a:spLocks noGrp="1" noChangeArrowheads="1"/>
          </p:cNvSpPr>
          <p:nvPr>
            <p:ph type="title"/>
          </p:nvPr>
        </p:nvSpPr>
        <p:spPr>
          <a:xfrm>
            <a:off x="0" y="-31898"/>
            <a:ext cx="9144000" cy="742950"/>
          </a:xfrm>
        </p:spPr>
        <p:txBody>
          <a:bodyPr wrap="none" anchorCtr="1"/>
          <a:lstStyle/>
          <a:p>
            <a:r>
              <a:rPr lang="en-US" dirty="0" smtClean="0"/>
              <a:t>IPC Support Utilities (2/2)</a:t>
            </a:r>
          </a:p>
        </p:txBody>
      </p:sp>
      <p:pic>
        <p:nvPicPr>
          <p:cNvPr id="25" name="Animated Logo" descr="tilogo_color_twolin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800" y="6477000"/>
            <a:ext cx="1438537" cy="34744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2400" y="609600"/>
            <a:ext cx="8467896" cy="124341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ts val="1200"/>
              </a:spcBef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b="0" dirty="0" smtClean="0">
                <a:solidFill>
                  <a:schemeClr val="dk1"/>
                </a:solidFill>
                <a:latin typeface="Calibri" pitchFamily="34" charset="0"/>
              </a:rPr>
              <a:t>IPC contains several utilities, most of which do NOT need to be</a:t>
            </a:r>
            <a:br>
              <a:rPr lang="en-US" b="0" dirty="0" smtClean="0">
                <a:solidFill>
                  <a:schemeClr val="dk1"/>
                </a:solidFill>
                <a:latin typeface="Calibri" pitchFamily="34" charset="0"/>
              </a:rPr>
            </a:br>
            <a:r>
              <a:rPr lang="en-US" b="0" dirty="0" smtClean="0">
                <a:solidFill>
                  <a:schemeClr val="dk1"/>
                </a:solidFill>
                <a:latin typeface="Calibri" pitchFamily="34" charset="0"/>
              </a:rPr>
              <a:t>configured by the user.</a:t>
            </a:r>
          </a:p>
          <a:p>
            <a:pPr marL="342900" indent="-342900">
              <a:lnSpc>
                <a:spcPct val="90000"/>
              </a:lnSpc>
              <a:spcBef>
                <a:spcPts val="1200"/>
              </a:spcBef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b="0" dirty="0" smtClean="0">
                <a:solidFill>
                  <a:schemeClr val="dk1"/>
                </a:solidFill>
                <a:latin typeface="Calibri" pitchFamily="34" charset="0"/>
              </a:rPr>
              <a:t>Here is a short description of each IPC utility:</a:t>
            </a:r>
          </a:p>
        </p:txBody>
      </p:sp>
      <p:sp>
        <p:nvSpPr>
          <p:cNvPr id="42" name="Rounded Rectangle 41"/>
          <p:cNvSpPr/>
          <p:nvPr/>
        </p:nvSpPr>
        <p:spPr bwMode="auto">
          <a:xfrm>
            <a:off x="609600" y="2133600"/>
            <a:ext cx="1752600" cy="838200"/>
          </a:xfrm>
          <a:prstGeom prst="round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9144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dk1"/>
                </a:solidFill>
                <a:effectLst/>
                <a:latin typeface="Calibri" pitchFamily="34" charset="0"/>
              </a:rPr>
              <a:t>ListMP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dk1"/>
              </a:solidFill>
              <a:effectLst/>
              <a:latin typeface="Calibri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752467" y="2010490"/>
            <a:ext cx="6270371" cy="907941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169863" indent="-169863">
              <a:lnSpc>
                <a:spcPct val="8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US" sz="2000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Provides linked list in shared memory</a:t>
            </a:r>
          </a:p>
          <a:p>
            <a:pPr marL="169863" indent="-169863">
              <a:lnSpc>
                <a:spcPct val="8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US" sz="2000" b="0" dirty="0" smtClean="0">
                <a:solidFill>
                  <a:schemeClr val="dk1"/>
                </a:solidFill>
                <a:latin typeface="Calibri" pitchFamily="34" charset="0"/>
              </a:rPr>
              <a:t>Uses multi-processor gate (</a:t>
            </a:r>
            <a:r>
              <a:rPr lang="en-US" sz="2000" b="0" dirty="0" err="1" smtClean="0">
                <a:solidFill>
                  <a:schemeClr val="dk1"/>
                </a:solidFill>
                <a:latin typeface="Calibri" pitchFamily="34" charset="0"/>
              </a:rPr>
              <a:t>GateMP</a:t>
            </a:r>
            <a:r>
              <a:rPr lang="en-US" sz="2000" b="0" dirty="0" smtClean="0">
                <a:solidFill>
                  <a:schemeClr val="dk1"/>
                </a:solidFill>
                <a:latin typeface="Calibri" pitchFamily="34" charset="0"/>
              </a:rPr>
              <a:t>) to prevent collisions</a:t>
            </a:r>
            <a:br>
              <a:rPr lang="en-US" sz="2000" b="0" dirty="0" smtClean="0">
                <a:solidFill>
                  <a:schemeClr val="dk1"/>
                </a:solidFill>
                <a:latin typeface="Calibri" pitchFamily="34" charset="0"/>
              </a:rPr>
            </a:br>
            <a:r>
              <a:rPr lang="en-US" sz="2000" b="0" dirty="0" smtClean="0">
                <a:solidFill>
                  <a:schemeClr val="dk1"/>
                </a:solidFill>
                <a:latin typeface="Calibri" pitchFamily="34" charset="0"/>
              </a:rPr>
              <a:t>on lists</a:t>
            </a:r>
          </a:p>
        </p:txBody>
      </p:sp>
      <p:sp>
        <p:nvSpPr>
          <p:cNvPr id="46" name="Rounded Rectangle 45"/>
          <p:cNvSpPr/>
          <p:nvPr/>
        </p:nvSpPr>
        <p:spPr bwMode="auto">
          <a:xfrm>
            <a:off x="609600" y="3505200"/>
            <a:ext cx="1752600" cy="636235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9144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dk1"/>
                </a:solidFill>
                <a:effectLst/>
                <a:latin typeface="Calibri" pitchFamily="34" charset="0"/>
              </a:rPr>
              <a:t>GateMP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dk1"/>
              </a:solidFill>
              <a:effectLst/>
              <a:latin typeface="Calibri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752467" y="3550504"/>
            <a:ext cx="6006196" cy="590931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169863" indent="-169863">
              <a:lnSpc>
                <a:spcPct val="8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US" sz="2000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Multi-processor gate that provides local (against other</a:t>
            </a:r>
            <a:br>
              <a:rPr lang="en-US" sz="2000" b="0" dirty="0" smtClean="0">
                <a:solidFill>
                  <a:schemeClr val="dk1"/>
                </a:solidFill>
                <a:effectLst/>
                <a:latin typeface="Calibri" pitchFamily="34" charset="0"/>
              </a:rPr>
            </a:br>
            <a:r>
              <a:rPr lang="en-US" sz="2000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threads on local core) and remote context protection</a:t>
            </a:r>
          </a:p>
        </p:txBody>
      </p:sp>
      <p:sp>
        <p:nvSpPr>
          <p:cNvPr id="51" name="Rounded Rectangle 50"/>
          <p:cNvSpPr/>
          <p:nvPr/>
        </p:nvSpPr>
        <p:spPr bwMode="auto">
          <a:xfrm>
            <a:off x="609600" y="4697765"/>
            <a:ext cx="2057400" cy="8382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9144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dk1"/>
                </a:solidFill>
                <a:effectLst/>
                <a:latin typeface="Calibri" pitchFamily="34" charset="0"/>
              </a:rPr>
              <a:t>HeapMemMP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dk1"/>
              </a:solidFill>
              <a:effectLst/>
              <a:latin typeface="Calibri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743200" y="4724400"/>
            <a:ext cx="5674887" cy="66172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169863" indent="-169863">
              <a:lnSpc>
                <a:spcPct val="8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US" sz="2000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Traditional heap; Supports variable-sized </a:t>
            </a:r>
            <a:r>
              <a:rPr lang="en-US" sz="2000" b="0" dirty="0" err="1" smtClean="0">
                <a:solidFill>
                  <a:schemeClr val="dk1"/>
                </a:solidFill>
                <a:effectLst/>
                <a:latin typeface="Calibri" pitchFamily="34" charset="0"/>
              </a:rPr>
              <a:t>alloc</a:t>
            </a:r>
            <a:r>
              <a:rPr lang="en-US" sz="2000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/free</a:t>
            </a:r>
          </a:p>
          <a:p>
            <a:pPr marL="169863" indent="-169863">
              <a:lnSpc>
                <a:spcPct val="8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US" sz="2000" b="0" dirty="0" smtClean="0">
                <a:solidFill>
                  <a:schemeClr val="dk1"/>
                </a:solidFill>
                <a:latin typeface="Calibri" pitchFamily="34" charset="0"/>
              </a:rPr>
              <a:t>All allocations are aligned on cache line boundaries</a:t>
            </a:r>
          </a:p>
        </p:txBody>
      </p:sp>
      <p:sp>
        <p:nvSpPr>
          <p:cNvPr id="13" name="Slide number"/>
          <p:cNvSpPr txBox="1"/>
          <p:nvPr/>
        </p:nvSpPr>
        <p:spPr>
          <a:xfrm>
            <a:off x="8636000" y="6645990"/>
            <a:ext cx="635000" cy="246221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pPr algn="ctr"/>
            <a:r>
              <a:rPr lang="en-US" sz="1000" b="0" smtClean="0">
                <a:solidFill>
                  <a:schemeClr val="tx2"/>
                </a:solidFill>
                <a:effectLst/>
                <a:latin typeface="Arial"/>
              </a:rPr>
              <a:t>28</a:t>
            </a:r>
            <a:endParaRPr lang="en-US" sz="1000" b="0" dirty="0" smtClean="0">
              <a:solidFill>
                <a:schemeClr val="tx2"/>
              </a:solidFill>
              <a:effectLst/>
              <a:latin typeface="Arial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704" name="Rectangle 8"/>
          <p:cNvSpPr>
            <a:spLocks noChangeArrowheads="1"/>
          </p:cNvSpPr>
          <p:nvPr/>
        </p:nvSpPr>
        <p:spPr bwMode="auto">
          <a:xfrm>
            <a:off x="304800" y="1066800"/>
            <a:ext cx="5562600" cy="4495800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blurRad="50800" dist="1016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2706" name="Picture 2" descr="C:\Documents and Settings\a0159877\Desktop\250px-Operating_system_placement.svg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160824" y="1153041"/>
            <a:ext cx="2819400" cy="4172713"/>
          </a:xfrm>
          <a:prstGeom prst="rect">
            <a:avLst/>
          </a:prstGeom>
          <a:noFill/>
        </p:spPr>
      </p:pic>
      <p:pic>
        <p:nvPicPr>
          <p:cNvPr id="10" name="Animated Logo" descr="tilogo_color_twoline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0800" y="6477000"/>
            <a:ext cx="1438537" cy="347443"/>
          </a:xfrm>
          <a:prstGeom prst="rect">
            <a:avLst/>
          </a:prstGeom>
        </p:spPr>
      </p:pic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tx1"/>
                </a:solidFill>
              </a:rPr>
              <a:t>Outline</a:t>
            </a:r>
          </a:p>
        </p:txBody>
      </p:sp>
      <p:sp>
        <p:nvSpPr>
          <p:cNvPr id="11" name="Text Box 4">
            <a:hlinkClick r:id="rId10" action="ppaction://hlinksldjump"/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01576" y="1168962"/>
            <a:ext cx="5642024" cy="44319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 tIns="27432" bIns="27432" anchor="ctr" anchorCtr="0">
            <a:spAutoFit/>
          </a:bodyPr>
          <a:lstStyle/>
          <a:p>
            <a:pPr marL="342900" indent="-342900" eaLnBrk="0" hangingPunct="0">
              <a:lnSpc>
                <a:spcPct val="90000"/>
              </a:lnSpc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z="2800" smtClean="0">
                <a:solidFill>
                  <a:srgbClr val="000000"/>
                </a:solidFill>
              </a:rPr>
              <a:t>Basic Concepts</a:t>
            </a: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12" name="Text Box 4">
            <a:hlinkClick r:id="rId11" action="ppaction://hlinksldjump"/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01576" y="1672613"/>
            <a:ext cx="5642024" cy="44319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 tIns="27432" bIns="27432" anchor="ctr" anchorCtr="0">
            <a:spAutoFit/>
          </a:bodyPr>
          <a:lstStyle/>
          <a:p>
            <a:pPr marL="342900" indent="-342900" eaLnBrk="0" hangingPunct="0">
              <a:lnSpc>
                <a:spcPct val="90000"/>
              </a:lnSpc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z="2800" smtClean="0">
                <a:solidFill>
                  <a:srgbClr val="000000"/>
                </a:solidFill>
              </a:rPr>
              <a:t>IPC Services</a:t>
            </a: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13" name="Text Box 3">
            <a:hlinkClick r:id="rId12" action="ppaction://hlinksldjump"/>
          </p:cNvPr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04800" y="2176263"/>
            <a:ext cx="5562600" cy="44319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 tIns="27432" bIns="27432" anchor="ctr" anchorCtr="0">
            <a:spAutoFit/>
          </a:bodyPr>
          <a:lstStyle/>
          <a:p>
            <a:pPr marL="342900" indent="-342900" eaLnBrk="0" hangingPunct="0">
              <a:lnSpc>
                <a:spcPct val="90000"/>
              </a:lnSpc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z="2800" smtClean="0">
                <a:solidFill>
                  <a:srgbClr val="000000"/>
                </a:solidFill>
              </a:rPr>
              <a:t>Setup and Examples</a:t>
            </a: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14" name="Text Box 4">
            <a:hlinkClick r:id="rId13" action="ppaction://hlinksldjump"/>
          </p:cNvPr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301576" y="2679913"/>
            <a:ext cx="5642024" cy="44319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 tIns="27432" bIns="27432" anchor="ctr" anchorCtr="0">
            <a:spAutoFit/>
          </a:bodyPr>
          <a:lstStyle/>
          <a:p>
            <a:pPr marL="342900" indent="-342900" eaLnBrk="0" hangingPunct="0">
              <a:lnSpc>
                <a:spcPct val="90000"/>
              </a:lnSpc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z="2800" smtClean="0">
                <a:solidFill>
                  <a:srgbClr val="000000"/>
                </a:solidFill>
              </a:rPr>
              <a:t>IPC Transports</a:t>
            </a: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15" name="Text Box 4">
            <a:hlinkClick r:id="rId14" action="ppaction://hlinksldjump"/>
          </p:cNvPr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301576" y="3183563"/>
            <a:ext cx="5642024" cy="44319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 tIns="27432" bIns="27432" anchor="ctr" anchorCtr="0">
            <a:spAutoFit/>
          </a:bodyPr>
          <a:lstStyle/>
          <a:p>
            <a:pPr marL="342900" indent="-342900" eaLnBrk="0" hangingPunct="0">
              <a:lnSpc>
                <a:spcPct val="90000"/>
              </a:lnSpc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z="2800" smtClean="0">
                <a:solidFill>
                  <a:srgbClr val="000000"/>
                </a:solidFill>
              </a:rPr>
              <a:t>Lab or Demo</a:t>
            </a:r>
            <a:endParaRPr lang="en-US" sz="2800" dirty="0">
              <a:solidFill>
                <a:srgbClr val="000000"/>
              </a:solidFill>
            </a:endParaRPr>
          </a:p>
        </p:txBody>
      </p:sp>
    </p:spTree>
    <p:custDataLst>
      <p:tags r:id="rId1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704" name="Rectangle 8"/>
          <p:cNvSpPr>
            <a:spLocks noChangeArrowheads="1"/>
          </p:cNvSpPr>
          <p:nvPr/>
        </p:nvSpPr>
        <p:spPr bwMode="auto">
          <a:xfrm>
            <a:off x="304800" y="1066800"/>
            <a:ext cx="5562600" cy="4495800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blurRad="50800" dist="1016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2706" name="Picture 2" descr="C:\Documents and Settings\a0159877\Desktop\250px-Operating_system_placement.svg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160824" y="1153041"/>
            <a:ext cx="2819400" cy="4172713"/>
          </a:xfrm>
          <a:prstGeom prst="rect">
            <a:avLst/>
          </a:prstGeom>
          <a:noFill/>
        </p:spPr>
      </p:pic>
      <p:pic>
        <p:nvPicPr>
          <p:cNvPr id="10" name="Animated Logo" descr="tilogo_color_twoline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0800" y="6477000"/>
            <a:ext cx="1438537" cy="347443"/>
          </a:xfrm>
          <a:prstGeom prst="rect">
            <a:avLst/>
          </a:prstGeom>
        </p:spPr>
      </p:pic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tx1"/>
                </a:solidFill>
              </a:rPr>
              <a:t>Outline</a:t>
            </a:r>
          </a:p>
        </p:txBody>
      </p:sp>
      <p:sp>
        <p:nvSpPr>
          <p:cNvPr id="11" name="Text Box 3">
            <a:hlinkClick r:id="rId10" action="ppaction://hlinksldjump"/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04800" y="1168962"/>
            <a:ext cx="5562600" cy="44319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 tIns="27432" bIns="27432" anchor="ctr" anchorCtr="0">
            <a:spAutoFit/>
          </a:bodyPr>
          <a:lstStyle/>
          <a:p>
            <a:pPr marL="342900" indent="-342900" eaLnBrk="0" hangingPunct="0">
              <a:lnSpc>
                <a:spcPct val="90000"/>
              </a:lnSpc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z="2800" smtClean="0">
                <a:solidFill>
                  <a:srgbClr val="000000"/>
                </a:solidFill>
              </a:rPr>
              <a:t>Basic Concepts</a:t>
            </a: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12" name="Text Box 4">
            <a:hlinkClick r:id="rId11" action="ppaction://hlinksldjump"/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01576" y="1672613"/>
            <a:ext cx="5642024" cy="44319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 tIns="27432" bIns="27432" anchor="ctr" anchorCtr="0">
            <a:spAutoFit/>
          </a:bodyPr>
          <a:lstStyle/>
          <a:p>
            <a:pPr marL="342900" indent="-342900" eaLnBrk="0" hangingPunct="0">
              <a:lnSpc>
                <a:spcPct val="90000"/>
              </a:lnSpc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z="2800" smtClean="0">
                <a:solidFill>
                  <a:srgbClr val="000000"/>
                </a:solidFill>
              </a:rPr>
              <a:t>IPC Services</a:t>
            </a: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13" name="Text Box 4">
            <a:hlinkClick r:id="rId12" action="ppaction://hlinksldjump"/>
          </p:cNvPr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01576" y="2176263"/>
            <a:ext cx="5642024" cy="44319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 tIns="27432" bIns="27432" anchor="ctr" anchorCtr="0">
            <a:spAutoFit/>
          </a:bodyPr>
          <a:lstStyle/>
          <a:p>
            <a:pPr marL="342900" indent="-342900" eaLnBrk="0" hangingPunct="0">
              <a:lnSpc>
                <a:spcPct val="90000"/>
              </a:lnSpc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z="2800" smtClean="0">
                <a:solidFill>
                  <a:srgbClr val="000000"/>
                </a:solidFill>
              </a:rPr>
              <a:t>Setup and Examples</a:t>
            </a: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14" name="Text Box 4">
            <a:hlinkClick r:id="rId13" action="ppaction://hlinksldjump"/>
          </p:cNvPr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301576" y="2679913"/>
            <a:ext cx="5642024" cy="44319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 tIns="27432" bIns="27432" anchor="ctr" anchorCtr="0">
            <a:spAutoFit/>
          </a:bodyPr>
          <a:lstStyle/>
          <a:p>
            <a:pPr marL="342900" indent="-342900" eaLnBrk="0" hangingPunct="0">
              <a:lnSpc>
                <a:spcPct val="90000"/>
              </a:lnSpc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z="2800" smtClean="0">
                <a:solidFill>
                  <a:srgbClr val="000000"/>
                </a:solidFill>
              </a:rPr>
              <a:t>IPC Transports</a:t>
            </a: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15" name="Text Box 4">
            <a:hlinkClick r:id="rId14" action="ppaction://hlinksldjump"/>
          </p:cNvPr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301576" y="3183563"/>
            <a:ext cx="5642024" cy="44319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 tIns="27432" bIns="27432" anchor="ctr" anchorCtr="0">
            <a:spAutoFit/>
          </a:bodyPr>
          <a:lstStyle/>
          <a:p>
            <a:pPr marL="342900" indent="-342900" eaLnBrk="0" hangingPunct="0">
              <a:lnSpc>
                <a:spcPct val="90000"/>
              </a:lnSpc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z="2800" smtClean="0">
                <a:solidFill>
                  <a:srgbClr val="000000"/>
                </a:solidFill>
              </a:rPr>
              <a:t>Lab or Demo</a:t>
            </a:r>
            <a:endParaRPr lang="en-US" sz="2800" dirty="0">
              <a:solidFill>
                <a:srgbClr val="000000"/>
              </a:solidFill>
            </a:endParaRPr>
          </a:p>
        </p:txBody>
      </p:sp>
    </p:spTree>
    <p:custDataLst>
      <p:tags r:id="rId1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/>
          <p:cNvSpPr>
            <a:spLocks noGrp="1" noChangeArrowheads="1"/>
          </p:cNvSpPr>
          <p:nvPr>
            <p:ph type="title"/>
          </p:nvPr>
        </p:nvSpPr>
        <p:spPr>
          <a:xfrm>
            <a:off x="0" y="-31898"/>
            <a:ext cx="9144000" cy="742950"/>
          </a:xfrm>
        </p:spPr>
        <p:txBody>
          <a:bodyPr wrap="none" anchorCtr="1"/>
          <a:lstStyle/>
          <a:p>
            <a:r>
              <a:rPr lang="en-US" dirty="0" smtClean="0"/>
              <a:t>IPC – Tools/Setup Required</a:t>
            </a:r>
          </a:p>
        </p:txBody>
      </p:sp>
      <p:pic>
        <p:nvPicPr>
          <p:cNvPr id="25" name="Animated Logo" descr="tilogo_color_twolin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800" y="6477000"/>
            <a:ext cx="1438537" cy="34744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2400" y="528697"/>
            <a:ext cx="8856592" cy="206210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ts val="1200"/>
              </a:spcBef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IPC is a package (library) that is installed with the MCSDK.</a:t>
            </a:r>
          </a:p>
          <a:p>
            <a:pPr marL="342900" indent="-342900">
              <a:lnSpc>
                <a:spcPct val="90000"/>
              </a:lnSpc>
              <a:spcBef>
                <a:spcPts val="1200"/>
              </a:spcBef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b="0" dirty="0" smtClean="0">
                <a:solidFill>
                  <a:schemeClr val="dk1"/>
                </a:solidFill>
                <a:latin typeface="Calibri" pitchFamily="34" charset="0"/>
              </a:rPr>
              <a:t>IPC also requires SYS/BIOS (threading) and XDC tools (packaging) – </a:t>
            </a:r>
            <a:br>
              <a:rPr lang="en-US" b="0" dirty="0" smtClean="0">
                <a:solidFill>
                  <a:schemeClr val="dk1"/>
                </a:solidFill>
                <a:latin typeface="Calibri" pitchFamily="34" charset="0"/>
              </a:rPr>
            </a:br>
            <a:r>
              <a:rPr lang="en-US" b="0" dirty="0" smtClean="0">
                <a:solidFill>
                  <a:schemeClr val="dk1"/>
                </a:solidFill>
                <a:latin typeface="Calibri" pitchFamily="34" charset="0"/>
              </a:rPr>
              <a:t>installed with the MCSDK (supported by SYS/BIOS ROV and RTA).</a:t>
            </a:r>
          </a:p>
          <a:p>
            <a:pPr marL="342900" indent="-342900">
              <a:lnSpc>
                <a:spcPct val="90000"/>
              </a:lnSpc>
              <a:spcBef>
                <a:spcPts val="1200"/>
              </a:spcBef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IPC will run on </a:t>
            </a:r>
            <a:r>
              <a:rPr lang="en-US" b="0" dirty="0" smtClean="0">
                <a:solidFill>
                  <a:schemeClr val="dk1"/>
                </a:solidFill>
                <a:latin typeface="Calibri" pitchFamily="34" charset="0"/>
              </a:rPr>
              <a:t>the latest</a:t>
            </a:r>
            <a:r>
              <a:rPr lang="en-US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 TI multi-core devices (C667x, C665x),</a:t>
            </a:r>
            <a:br>
              <a:rPr lang="en-US" b="0" dirty="0" smtClean="0">
                <a:solidFill>
                  <a:schemeClr val="dk1"/>
                </a:solidFill>
                <a:effectLst/>
                <a:latin typeface="Calibri" pitchFamily="34" charset="0"/>
              </a:rPr>
            </a:br>
            <a:r>
              <a:rPr lang="en-US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as well as C647x and ARM+DSP devices.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81200" y="2819400"/>
            <a:ext cx="2695833" cy="3733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3" name="Right Arrow 12"/>
          <p:cNvSpPr/>
          <p:nvPr/>
        </p:nvSpPr>
        <p:spPr bwMode="auto">
          <a:xfrm rot="10800000">
            <a:off x="4277829" y="3035598"/>
            <a:ext cx="675167" cy="412900"/>
          </a:xfrm>
          <a:prstGeom prst="rightArrow">
            <a:avLst/>
          </a:prstGeom>
          <a:solidFill>
            <a:schemeClr val="accent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dk1"/>
              </a:solidFill>
              <a:effectLst/>
              <a:latin typeface="Arial Narrow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452260" y="3459540"/>
            <a:ext cx="3234540" cy="156966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342900" indent="-342900"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Users can either</a:t>
            </a:r>
            <a:br>
              <a:rPr lang="en-US" b="0" dirty="0" smtClean="0">
                <a:solidFill>
                  <a:schemeClr val="dk1"/>
                </a:solidFill>
                <a:effectLst/>
                <a:latin typeface="Calibri" pitchFamily="34" charset="0"/>
              </a:rPr>
            </a:br>
            <a:r>
              <a:rPr lang="en-US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install these packages</a:t>
            </a:r>
            <a:br>
              <a:rPr lang="en-US" b="0" dirty="0" smtClean="0">
                <a:solidFill>
                  <a:schemeClr val="dk1"/>
                </a:solidFill>
                <a:effectLst/>
                <a:latin typeface="Calibri" pitchFamily="34" charset="0"/>
              </a:rPr>
            </a:br>
            <a:r>
              <a:rPr lang="en-US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separately or via the</a:t>
            </a:r>
            <a:br>
              <a:rPr lang="en-US" b="0" dirty="0" smtClean="0">
                <a:solidFill>
                  <a:schemeClr val="dk1"/>
                </a:solidFill>
                <a:effectLst/>
                <a:latin typeface="Calibri" pitchFamily="34" charset="0"/>
              </a:rPr>
            </a:br>
            <a:r>
              <a:rPr lang="en-US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MCSDK install.</a:t>
            </a:r>
          </a:p>
        </p:txBody>
      </p:sp>
      <p:sp>
        <p:nvSpPr>
          <p:cNvPr id="17" name="Right Arrow 16"/>
          <p:cNvSpPr/>
          <p:nvPr/>
        </p:nvSpPr>
        <p:spPr bwMode="auto">
          <a:xfrm rot="10800000">
            <a:off x="4277829" y="3505200"/>
            <a:ext cx="675167" cy="412900"/>
          </a:xfrm>
          <a:prstGeom prst="rightArrow">
            <a:avLst/>
          </a:prstGeom>
          <a:solidFill>
            <a:schemeClr val="accent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dk1"/>
              </a:solidFill>
              <a:effectLst/>
              <a:latin typeface="Arial Narrow" pitchFamily="34" charset="0"/>
            </a:endParaRPr>
          </a:p>
        </p:txBody>
      </p:sp>
      <p:sp>
        <p:nvSpPr>
          <p:cNvPr id="18" name="Right Arrow 17"/>
          <p:cNvSpPr/>
          <p:nvPr/>
        </p:nvSpPr>
        <p:spPr bwMode="auto">
          <a:xfrm rot="10800000">
            <a:off x="4495800" y="6205868"/>
            <a:ext cx="675167" cy="412900"/>
          </a:xfrm>
          <a:prstGeom prst="rightArrow">
            <a:avLst/>
          </a:prstGeom>
          <a:solidFill>
            <a:schemeClr val="accent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dk1"/>
              </a:solidFill>
              <a:effectLst/>
              <a:latin typeface="Arial Narrow" pitchFamily="34" charset="0"/>
            </a:endParaRPr>
          </a:p>
        </p:txBody>
      </p:sp>
      <p:sp>
        <p:nvSpPr>
          <p:cNvPr id="11" name="Leading Question"/>
          <p:cNvSpPr txBox="1"/>
          <p:nvPr/>
        </p:nvSpPr>
        <p:spPr>
          <a:xfrm>
            <a:off x="5105400" y="5849779"/>
            <a:ext cx="3855222" cy="246221"/>
          </a:xfrm>
          <a:prstGeom prst="rect">
            <a:avLst/>
          </a:prstGeom>
          <a:noFill/>
        </p:spPr>
        <p:txBody>
          <a:bodyPr vert="horz" wrap="none" lIns="0" tIns="0" rIns="0" bIns="0" rtlCol="0" anchor="b" anchorCtr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sz="2000" b="0" dirty="0" smtClean="0">
                <a:solidFill>
                  <a:schemeClr val="tx2"/>
                </a:solidFill>
                <a:latin typeface="Arial Narrow"/>
              </a:rPr>
              <a:t>What IPC examples exist in the MCSDK?</a:t>
            </a:r>
          </a:p>
        </p:txBody>
      </p:sp>
      <p:sp>
        <p:nvSpPr>
          <p:cNvPr id="14" name="Slide number"/>
          <p:cNvSpPr txBox="1"/>
          <p:nvPr/>
        </p:nvSpPr>
        <p:spPr>
          <a:xfrm>
            <a:off x="8636000" y="6645990"/>
            <a:ext cx="635000" cy="246221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pPr algn="ctr"/>
            <a:r>
              <a:rPr lang="en-US" sz="1000" b="0" smtClean="0">
                <a:solidFill>
                  <a:schemeClr val="tx2"/>
                </a:solidFill>
                <a:effectLst/>
                <a:latin typeface="Arial"/>
              </a:rPr>
              <a:t>30</a:t>
            </a:r>
            <a:endParaRPr lang="en-US" sz="1000" b="0" dirty="0" smtClean="0">
              <a:solidFill>
                <a:schemeClr val="tx2"/>
              </a:solidFill>
              <a:effectLst/>
              <a:latin typeface="Arial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/>
          <p:cNvSpPr>
            <a:spLocks noGrp="1" noChangeArrowheads="1"/>
          </p:cNvSpPr>
          <p:nvPr>
            <p:ph type="title"/>
          </p:nvPr>
        </p:nvSpPr>
        <p:spPr>
          <a:xfrm>
            <a:off x="0" y="-31898"/>
            <a:ext cx="9144000" cy="742950"/>
          </a:xfrm>
        </p:spPr>
        <p:txBody>
          <a:bodyPr wrap="none" anchorCtr="1"/>
          <a:lstStyle/>
          <a:p>
            <a:r>
              <a:rPr lang="en-US" dirty="0" smtClean="0"/>
              <a:t>IPC – Examples</a:t>
            </a:r>
          </a:p>
        </p:txBody>
      </p:sp>
      <p:pic>
        <p:nvPicPr>
          <p:cNvPr id="25" name="Animated Logo" descr="tilogo_color_twolin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800" y="6477000"/>
            <a:ext cx="1438537" cy="34744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2400" y="685800"/>
            <a:ext cx="8800038" cy="1397306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ts val="1200"/>
              </a:spcBef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IPC examples are installed along with the MCSDK in the PDK folder.</a:t>
            </a:r>
          </a:p>
          <a:p>
            <a:pPr marL="342900" indent="-342900">
              <a:lnSpc>
                <a:spcPct val="90000"/>
              </a:lnSpc>
              <a:spcBef>
                <a:spcPts val="1200"/>
              </a:spcBef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b="0" dirty="0" smtClean="0">
                <a:solidFill>
                  <a:schemeClr val="dk1"/>
                </a:solidFill>
                <a:latin typeface="Calibri" pitchFamily="34" charset="0"/>
              </a:rPr>
              <a:t>Simply import these projects into CCS and analyze them.</a:t>
            </a:r>
          </a:p>
          <a:p>
            <a:pPr marL="342900" indent="-342900">
              <a:lnSpc>
                <a:spcPct val="90000"/>
              </a:lnSpc>
              <a:spcBef>
                <a:spcPts val="1200"/>
              </a:spcBef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Some users start with this example code and modify as necessary.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11111" y="2438400"/>
            <a:ext cx="7428089" cy="3581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>
            <a:outerShdw blurRad="50800" dist="889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0" name="Rounded Rectangle 19"/>
          <p:cNvSpPr/>
          <p:nvPr/>
        </p:nvSpPr>
        <p:spPr bwMode="auto">
          <a:xfrm>
            <a:off x="163033" y="3494567"/>
            <a:ext cx="3265967" cy="1600200"/>
          </a:xfrm>
          <a:prstGeom prst="round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69863" marR="0" indent="-169863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dk1"/>
                </a:solidFill>
                <a:effectLst/>
                <a:latin typeface="Calibri" pitchFamily="34" charset="0"/>
              </a:rPr>
              <a:t>QMSS – Multicore Navigator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dk1"/>
                </a:solidFill>
                <a:effectLst/>
                <a:latin typeface="Calibri" pitchFamily="34" charset="0"/>
              </a:rPr>
              <a:t> (Queue Manager Subsystem)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dk1"/>
              </a:solidFill>
              <a:effectLst/>
              <a:latin typeface="Calibri" pitchFamily="34" charset="0"/>
            </a:endParaRPr>
          </a:p>
          <a:p>
            <a:pPr marL="169863" marR="0" indent="-169863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sz="1800" b="0" dirty="0" smtClean="0">
                <a:solidFill>
                  <a:schemeClr val="dk1"/>
                </a:solidFill>
                <a:latin typeface="Calibri" pitchFamily="34" charset="0"/>
              </a:rPr>
              <a:t>SHM – Shared Memory</a:t>
            </a:r>
          </a:p>
          <a:p>
            <a:pPr marL="169863" marR="0" indent="-169863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dk1"/>
                </a:solidFill>
                <a:effectLst/>
                <a:latin typeface="Calibri" pitchFamily="34" charset="0"/>
              </a:rPr>
              <a:t>SRIO – SRIO (loopback)</a:t>
            </a:r>
          </a:p>
          <a:p>
            <a:pPr marL="169863" marR="0" indent="-169863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sz="1800" b="0" dirty="0" smtClean="0">
                <a:solidFill>
                  <a:schemeClr val="dk1"/>
                </a:solidFill>
                <a:latin typeface="Calibri" pitchFamily="34" charset="0"/>
              </a:rPr>
              <a:t>SRIO – Chip to Chip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dk1"/>
              </a:solidFill>
              <a:effectLst/>
              <a:latin typeface="Calibri" pitchFamily="34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3253565" y="2491565"/>
            <a:ext cx="1699435" cy="3810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dk1"/>
              </a:solidFill>
              <a:effectLst/>
              <a:latin typeface="Arial Narrow" pitchFamily="34" charset="0"/>
            </a:endParaRPr>
          </a:p>
        </p:txBody>
      </p:sp>
      <p:sp>
        <p:nvSpPr>
          <p:cNvPr id="10" name="Slide number"/>
          <p:cNvSpPr txBox="1"/>
          <p:nvPr/>
        </p:nvSpPr>
        <p:spPr>
          <a:xfrm>
            <a:off x="8636000" y="6645990"/>
            <a:ext cx="635000" cy="246221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pPr algn="ctr"/>
            <a:r>
              <a:rPr lang="en-US" sz="1000" b="0" smtClean="0">
                <a:solidFill>
                  <a:schemeClr val="tx2"/>
                </a:solidFill>
                <a:effectLst/>
                <a:latin typeface="Arial"/>
              </a:rPr>
              <a:t>31</a:t>
            </a:r>
            <a:endParaRPr lang="en-US" sz="1000" b="0" dirty="0" smtClean="0">
              <a:solidFill>
                <a:schemeClr val="tx2"/>
              </a:solidFill>
              <a:effectLst/>
              <a:latin typeface="Arial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704" name="Rectangle 8"/>
          <p:cNvSpPr>
            <a:spLocks noChangeArrowheads="1"/>
          </p:cNvSpPr>
          <p:nvPr/>
        </p:nvSpPr>
        <p:spPr bwMode="auto">
          <a:xfrm>
            <a:off x="304800" y="1066800"/>
            <a:ext cx="5562600" cy="4495800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blurRad="50800" dist="1016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2706" name="Picture 2" descr="C:\Documents and Settings\a0159877\Desktop\250px-Operating_system_placement.svg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160824" y="1153041"/>
            <a:ext cx="2819400" cy="4172713"/>
          </a:xfrm>
          <a:prstGeom prst="rect">
            <a:avLst/>
          </a:prstGeom>
          <a:noFill/>
        </p:spPr>
      </p:pic>
      <p:pic>
        <p:nvPicPr>
          <p:cNvPr id="10" name="Animated Logo" descr="tilogo_color_twoline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0800" y="6477000"/>
            <a:ext cx="1438537" cy="347443"/>
          </a:xfrm>
          <a:prstGeom prst="rect">
            <a:avLst/>
          </a:prstGeom>
        </p:spPr>
      </p:pic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tx1"/>
                </a:solidFill>
              </a:rPr>
              <a:t>Outline</a:t>
            </a:r>
          </a:p>
        </p:txBody>
      </p:sp>
      <p:sp>
        <p:nvSpPr>
          <p:cNvPr id="11" name="Text Box 4">
            <a:hlinkClick r:id="rId10" action="ppaction://hlinksldjump"/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01576" y="1168962"/>
            <a:ext cx="5642024" cy="44319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 tIns="27432" bIns="27432" anchor="ctr" anchorCtr="0">
            <a:spAutoFit/>
          </a:bodyPr>
          <a:lstStyle/>
          <a:p>
            <a:pPr marL="342900" indent="-342900" eaLnBrk="0" hangingPunct="0">
              <a:lnSpc>
                <a:spcPct val="90000"/>
              </a:lnSpc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z="2800" smtClean="0">
                <a:solidFill>
                  <a:srgbClr val="000000"/>
                </a:solidFill>
              </a:rPr>
              <a:t>Basic Concepts</a:t>
            </a: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12" name="Text Box 4">
            <a:hlinkClick r:id="rId11" action="ppaction://hlinksldjump"/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01576" y="1672613"/>
            <a:ext cx="5642024" cy="44319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 tIns="27432" bIns="27432" anchor="ctr" anchorCtr="0">
            <a:spAutoFit/>
          </a:bodyPr>
          <a:lstStyle/>
          <a:p>
            <a:pPr marL="342900" indent="-342900" eaLnBrk="0" hangingPunct="0">
              <a:lnSpc>
                <a:spcPct val="90000"/>
              </a:lnSpc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z="2800" smtClean="0">
                <a:solidFill>
                  <a:srgbClr val="000000"/>
                </a:solidFill>
              </a:rPr>
              <a:t>IPC Services</a:t>
            </a: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13" name="Text Box 4">
            <a:hlinkClick r:id="rId12" action="ppaction://hlinksldjump"/>
          </p:cNvPr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01576" y="2176263"/>
            <a:ext cx="5642024" cy="44319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 tIns="27432" bIns="27432" anchor="ctr" anchorCtr="0">
            <a:spAutoFit/>
          </a:bodyPr>
          <a:lstStyle/>
          <a:p>
            <a:pPr marL="342900" indent="-342900" eaLnBrk="0" hangingPunct="0">
              <a:lnSpc>
                <a:spcPct val="90000"/>
              </a:lnSpc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z="2800" smtClean="0">
                <a:solidFill>
                  <a:srgbClr val="000000"/>
                </a:solidFill>
              </a:rPr>
              <a:t>Setup and Examples</a:t>
            </a: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14" name="Text Box 3">
            <a:hlinkClick r:id="rId13" action="ppaction://hlinksldjump"/>
          </p:cNvPr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304800" y="2679913"/>
            <a:ext cx="5562600" cy="44319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 tIns="27432" bIns="27432" anchor="ctr" anchorCtr="0">
            <a:spAutoFit/>
          </a:bodyPr>
          <a:lstStyle/>
          <a:p>
            <a:pPr marL="342900" indent="-342900" eaLnBrk="0" hangingPunct="0">
              <a:lnSpc>
                <a:spcPct val="90000"/>
              </a:lnSpc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z="2800" smtClean="0">
                <a:solidFill>
                  <a:srgbClr val="000000"/>
                </a:solidFill>
              </a:rPr>
              <a:t>IPC Transports</a:t>
            </a: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15" name="Text Box 4">
            <a:hlinkClick r:id="rId14" action="ppaction://hlinksldjump"/>
          </p:cNvPr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301576" y="3183563"/>
            <a:ext cx="5642024" cy="44319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 tIns="27432" bIns="27432" anchor="ctr" anchorCtr="0">
            <a:spAutoFit/>
          </a:bodyPr>
          <a:lstStyle/>
          <a:p>
            <a:pPr marL="342900" indent="-342900" eaLnBrk="0" hangingPunct="0">
              <a:lnSpc>
                <a:spcPct val="90000"/>
              </a:lnSpc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z="2800" smtClean="0">
                <a:solidFill>
                  <a:srgbClr val="000000"/>
                </a:solidFill>
              </a:rPr>
              <a:t>Lab or Demo</a:t>
            </a:r>
            <a:endParaRPr lang="en-US" sz="2800" dirty="0">
              <a:solidFill>
                <a:srgbClr val="000000"/>
              </a:solidFill>
            </a:endParaRPr>
          </a:p>
        </p:txBody>
      </p:sp>
    </p:spTree>
    <p:custDataLst>
      <p:tags r:id="rId1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/>
          <p:cNvSpPr>
            <a:spLocks noGrp="1" noChangeArrowheads="1"/>
          </p:cNvSpPr>
          <p:nvPr>
            <p:ph type="title"/>
          </p:nvPr>
        </p:nvSpPr>
        <p:spPr>
          <a:xfrm>
            <a:off x="0" y="-31898"/>
            <a:ext cx="9144000" cy="742950"/>
          </a:xfrm>
        </p:spPr>
        <p:txBody>
          <a:bodyPr wrap="none" anchorCtr="1"/>
          <a:lstStyle/>
          <a:p>
            <a:r>
              <a:rPr lang="en-US" dirty="0" smtClean="0"/>
              <a:t>IPC Transports – Intro</a:t>
            </a:r>
          </a:p>
        </p:txBody>
      </p:sp>
      <p:pic>
        <p:nvPicPr>
          <p:cNvPr id="25" name="Animated Logo" descr="tilogo_color_twolin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800" y="6477000"/>
            <a:ext cx="1438537" cy="34744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2400" y="533400"/>
            <a:ext cx="4286430" cy="480131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ts val="1200"/>
              </a:spcBef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sz="2800" b="0" dirty="0" smtClean="0">
                <a:solidFill>
                  <a:schemeClr val="dk1"/>
                </a:solidFill>
                <a:latin typeface="Calibri" pitchFamily="34" charset="0"/>
              </a:rPr>
              <a:t>An IPC </a:t>
            </a:r>
            <a:r>
              <a:rPr lang="en-US" sz="2800" dirty="0" smtClean="0">
                <a:solidFill>
                  <a:schemeClr val="tx2"/>
                </a:solidFill>
                <a:latin typeface="Calibri" pitchFamily="34" charset="0"/>
              </a:rPr>
              <a:t>TRANSPORT</a:t>
            </a:r>
            <a:r>
              <a:rPr lang="en-US" sz="2800" b="0" dirty="0" smtClean="0">
                <a:solidFill>
                  <a:schemeClr val="dk1"/>
                </a:solidFill>
                <a:latin typeface="Calibri" pitchFamily="34" charset="0"/>
              </a:rPr>
              <a:t> is a …</a:t>
            </a:r>
          </a:p>
        </p:txBody>
      </p:sp>
      <p:sp>
        <p:nvSpPr>
          <p:cNvPr id="42" name="Rounded Rectangle 41"/>
          <p:cNvSpPr/>
          <p:nvPr/>
        </p:nvSpPr>
        <p:spPr bwMode="auto">
          <a:xfrm>
            <a:off x="609600" y="2456067"/>
            <a:ext cx="2362200" cy="659165"/>
          </a:xfrm>
          <a:prstGeom prst="round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9144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dk1"/>
                </a:solidFill>
                <a:effectLst/>
                <a:latin typeface="Calibri" pitchFamily="34" charset="0"/>
              </a:rPr>
              <a:t>Shared Memory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018092" y="2427027"/>
            <a:ext cx="5911362" cy="907941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169863" indent="-169863">
              <a:lnSpc>
                <a:spcPct val="8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US" sz="2000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This is the default transport.</a:t>
            </a:r>
          </a:p>
          <a:p>
            <a:pPr marL="169863" indent="-169863">
              <a:lnSpc>
                <a:spcPct val="8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US" sz="2000" b="0" dirty="0" smtClean="0">
                <a:solidFill>
                  <a:schemeClr val="dk1"/>
                </a:solidFill>
                <a:latin typeface="Calibri" pitchFamily="34" charset="0"/>
              </a:rPr>
              <a:t>Uses on-chip shared memory resources and interrupt</a:t>
            </a:r>
            <a:br>
              <a:rPr lang="en-US" sz="2000" b="0" dirty="0" smtClean="0">
                <a:solidFill>
                  <a:schemeClr val="dk1"/>
                </a:solidFill>
                <a:latin typeface="Calibri" pitchFamily="34" charset="0"/>
              </a:rPr>
            </a:br>
            <a:r>
              <a:rPr lang="en-US" sz="2000" b="0" dirty="0" smtClean="0">
                <a:solidFill>
                  <a:schemeClr val="dk1"/>
                </a:solidFill>
                <a:latin typeface="Calibri" pitchFamily="34" charset="0"/>
              </a:rPr>
              <a:t>lines to signal the availability of data</a:t>
            </a:r>
          </a:p>
        </p:txBody>
      </p:sp>
      <p:sp>
        <p:nvSpPr>
          <p:cNvPr id="46" name="Rounded Rectangle 45"/>
          <p:cNvSpPr/>
          <p:nvPr/>
        </p:nvSpPr>
        <p:spPr bwMode="auto">
          <a:xfrm>
            <a:off x="609600" y="3531835"/>
            <a:ext cx="2362200" cy="636235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9144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dk1"/>
                </a:solidFill>
                <a:effectLst/>
                <a:latin typeface="Calibri" pitchFamily="34" charset="0"/>
              </a:rPr>
              <a:t>Multicore Navigator</a:t>
            </a:r>
          </a:p>
        </p:txBody>
      </p:sp>
      <p:sp>
        <p:nvSpPr>
          <p:cNvPr id="51" name="Rounded Rectangle 50"/>
          <p:cNvSpPr/>
          <p:nvPr/>
        </p:nvSpPr>
        <p:spPr bwMode="auto">
          <a:xfrm>
            <a:off x="609600" y="4616301"/>
            <a:ext cx="2362200" cy="6858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9144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dk1"/>
                </a:solidFill>
                <a:effectLst/>
                <a:latin typeface="Calibri" pitchFamily="34" charset="0"/>
              </a:rPr>
              <a:t>SRIO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41499" y="1003469"/>
            <a:ext cx="8157169" cy="7571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 anchor="ctr" anchorCtr="0">
            <a:spAutoFit/>
          </a:bodyPr>
          <a:lstStyle/>
          <a:p>
            <a:pPr>
              <a:lnSpc>
                <a:spcPct val="90000"/>
              </a:lnSpc>
            </a:pPr>
            <a:r>
              <a:rPr lang="en-US" b="0" dirty="0" smtClean="0">
                <a:solidFill>
                  <a:schemeClr val="dk1"/>
                </a:solidFill>
                <a:latin typeface="Calibri" pitchFamily="34" charset="0"/>
              </a:rPr>
              <a:t>“combination of physical H/W and </a:t>
            </a:r>
            <a:r>
              <a:rPr lang="en-US" b="0" i="1" dirty="0" smtClean="0">
                <a:solidFill>
                  <a:schemeClr val="dk1"/>
                </a:solidFill>
                <a:latin typeface="Calibri" pitchFamily="34" charset="0"/>
              </a:rPr>
              <a:t>driver code </a:t>
            </a:r>
            <a:r>
              <a:rPr lang="en-US" b="0" dirty="0" smtClean="0">
                <a:solidFill>
                  <a:schemeClr val="dk1"/>
                </a:solidFill>
                <a:latin typeface="Calibri" pitchFamily="34" charset="0"/>
              </a:rPr>
              <a:t>that allows two</a:t>
            </a:r>
            <a:br>
              <a:rPr lang="en-US" b="0" dirty="0" smtClean="0">
                <a:solidFill>
                  <a:schemeClr val="dk1"/>
                </a:solidFill>
                <a:latin typeface="Calibri" pitchFamily="34" charset="0"/>
              </a:rPr>
            </a:br>
            <a:r>
              <a:rPr lang="en-US" b="0" dirty="0" smtClean="0">
                <a:solidFill>
                  <a:schemeClr val="dk1"/>
                </a:solidFill>
                <a:latin typeface="Calibri" pitchFamily="34" charset="0"/>
              </a:rPr>
              <a:t>threads to communicate on the same device or across devices.”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52400" y="1873101"/>
            <a:ext cx="6253058" cy="480131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ts val="1200"/>
              </a:spcBef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sz="2800" b="0" dirty="0" smtClean="0">
                <a:solidFill>
                  <a:schemeClr val="dk1"/>
                </a:solidFill>
                <a:latin typeface="Calibri" pitchFamily="34" charset="0"/>
              </a:rPr>
              <a:t>IPC supports three different transports: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018092" y="3505200"/>
            <a:ext cx="6125908" cy="907941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169863" indent="-169863">
              <a:lnSpc>
                <a:spcPct val="8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US" sz="2000" b="0" dirty="0" smtClean="0">
                <a:solidFill>
                  <a:schemeClr val="dk1"/>
                </a:solidFill>
                <a:latin typeface="Calibri" pitchFamily="34" charset="0"/>
              </a:rPr>
              <a:t>Available on C667x and C665x processors</a:t>
            </a:r>
            <a:endParaRPr lang="en-US" sz="2000" b="0" dirty="0" smtClean="0">
              <a:solidFill>
                <a:schemeClr val="dk1"/>
              </a:solidFill>
              <a:effectLst/>
              <a:latin typeface="Calibri" pitchFamily="34" charset="0"/>
            </a:endParaRPr>
          </a:p>
          <a:p>
            <a:pPr marL="169863" indent="-169863">
              <a:lnSpc>
                <a:spcPct val="8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US" sz="2000" b="0" dirty="0" smtClean="0">
                <a:solidFill>
                  <a:schemeClr val="dk1"/>
                </a:solidFill>
                <a:latin typeface="Calibri" pitchFamily="34" charset="0"/>
              </a:rPr>
              <a:t>Uses queues and descriptors plus built-in signaling</a:t>
            </a:r>
            <a:br>
              <a:rPr lang="en-US" sz="2000" b="0" dirty="0" smtClean="0">
                <a:solidFill>
                  <a:schemeClr val="dk1"/>
                </a:solidFill>
                <a:latin typeface="Calibri" pitchFamily="34" charset="0"/>
              </a:rPr>
            </a:br>
            <a:r>
              <a:rPr lang="en-US" sz="2000" b="0" dirty="0" smtClean="0">
                <a:solidFill>
                  <a:schemeClr val="dk1"/>
                </a:solidFill>
                <a:latin typeface="Calibri" pitchFamily="34" charset="0"/>
              </a:rPr>
              <a:t>to transmit/receive “packets” or </a:t>
            </a:r>
            <a:r>
              <a:rPr lang="en-US" sz="2000" b="0" dirty="0" err="1" smtClean="0">
                <a:solidFill>
                  <a:schemeClr val="dk1"/>
                </a:solidFill>
                <a:latin typeface="Calibri" pitchFamily="34" charset="0"/>
              </a:rPr>
              <a:t>msgs</a:t>
            </a:r>
            <a:r>
              <a:rPr lang="en-US" sz="2000" b="0" dirty="0" smtClean="0">
                <a:solidFill>
                  <a:schemeClr val="dk1"/>
                </a:solidFill>
                <a:latin typeface="Calibri" pitchFamily="34" charset="0"/>
              </a:rPr>
              <a:t> between threads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018092" y="4616301"/>
            <a:ext cx="5411290" cy="590931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169863" indent="-169863">
              <a:lnSpc>
                <a:spcPct val="8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US" sz="2000" b="0" dirty="0" smtClean="0">
                <a:solidFill>
                  <a:schemeClr val="dk1"/>
                </a:solidFill>
                <a:latin typeface="Calibri" pitchFamily="34" charset="0"/>
              </a:rPr>
              <a:t>Hardware serial peripheral that connects two or </a:t>
            </a:r>
            <a:br>
              <a:rPr lang="en-US" sz="2000" b="0" dirty="0" smtClean="0">
                <a:solidFill>
                  <a:schemeClr val="dk1"/>
                </a:solidFill>
                <a:latin typeface="Calibri" pitchFamily="34" charset="0"/>
              </a:rPr>
            </a:br>
            <a:r>
              <a:rPr lang="en-US" sz="2000" b="0" dirty="0" smtClean="0">
                <a:solidFill>
                  <a:schemeClr val="dk1"/>
                </a:solidFill>
                <a:latin typeface="Calibri" pitchFamily="34" charset="0"/>
              </a:rPr>
              <a:t>more DEVICES together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52400" y="5486400"/>
            <a:ext cx="8933921" cy="86793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ts val="1200"/>
              </a:spcBef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sz="2800" b="0" dirty="0" smtClean="0">
                <a:solidFill>
                  <a:schemeClr val="dk1"/>
                </a:solidFill>
                <a:latin typeface="Calibri" pitchFamily="34" charset="0"/>
              </a:rPr>
              <a:t>For </a:t>
            </a:r>
            <a:r>
              <a:rPr lang="en-US" sz="2800" b="0" dirty="0" err="1" smtClean="0">
                <a:solidFill>
                  <a:schemeClr val="dk1"/>
                </a:solidFill>
                <a:latin typeface="Calibri" pitchFamily="34" charset="0"/>
              </a:rPr>
              <a:t>MessageQ</a:t>
            </a:r>
            <a:r>
              <a:rPr lang="en-US" sz="2800" b="0" dirty="0" smtClean="0">
                <a:solidFill>
                  <a:schemeClr val="dk1"/>
                </a:solidFill>
                <a:latin typeface="Calibri" pitchFamily="34" charset="0"/>
              </a:rPr>
              <a:t>, only the configuration (init) code changes.</a:t>
            </a:r>
            <a:br>
              <a:rPr lang="en-US" sz="2800" b="0" dirty="0" smtClean="0">
                <a:solidFill>
                  <a:schemeClr val="dk1"/>
                </a:solidFill>
                <a:latin typeface="Calibri" pitchFamily="34" charset="0"/>
              </a:rPr>
            </a:br>
            <a:r>
              <a:rPr lang="en-US" sz="2800" b="0" dirty="0" smtClean="0">
                <a:solidFill>
                  <a:schemeClr val="dk1"/>
                </a:solidFill>
                <a:latin typeface="Calibri" pitchFamily="34" charset="0"/>
              </a:rPr>
              <a:t>All other code (e.g. put/get) remains unchanged.</a:t>
            </a:r>
          </a:p>
        </p:txBody>
      </p:sp>
      <p:sp>
        <p:nvSpPr>
          <p:cNvPr id="19" name="Leading Question"/>
          <p:cNvSpPr txBox="1"/>
          <p:nvPr/>
        </p:nvSpPr>
        <p:spPr>
          <a:xfrm>
            <a:off x="4114800" y="6455734"/>
            <a:ext cx="4591000" cy="246221"/>
          </a:xfrm>
          <a:prstGeom prst="rect">
            <a:avLst/>
          </a:prstGeom>
          <a:noFill/>
        </p:spPr>
        <p:txBody>
          <a:bodyPr vert="horz" wrap="none" lIns="0" tIns="0" rIns="0" bIns="0" rtlCol="0" anchor="b" anchorCtr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sz="2000" b="0" dirty="0" smtClean="0">
                <a:solidFill>
                  <a:schemeClr val="tx2"/>
                </a:solidFill>
                <a:latin typeface="Arial Narrow"/>
              </a:rPr>
              <a:t>Let's look briefly at the Multicore Navigator first...</a:t>
            </a:r>
          </a:p>
        </p:txBody>
      </p:sp>
      <p:sp>
        <p:nvSpPr>
          <p:cNvPr id="18" name="Slide number"/>
          <p:cNvSpPr txBox="1"/>
          <p:nvPr/>
        </p:nvSpPr>
        <p:spPr>
          <a:xfrm>
            <a:off x="8636000" y="6645990"/>
            <a:ext cx="635000" cy="246221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pPr algn="ctr"/>
            <a:r>
              <a:rPr lang="en-US" sz="1000" b="0" smtClean="0">
                <a:solidFill>
                  <a:schemeClr val="tx2"/>
                </a:solidFill>
                <a:effectLst/>
                <a:latin typeface="Arial"/>
              </a:rPr>
              <a:t>33</a:t>
            </a:r>
            <a:endParaRPr lang="en-US" sz="1000" b="0" dirty="0" smtClean="0">
              <a:solidFill>
                <a:schemeClr val="tx2"/>
              </a:solidFill>
              <a:effectLst/>
              <a:latin typeface="Arial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/>
          <p:cNvSpPr>
            <a:spLocks noGrp="1" noChangeArrowheads="1"/>
          </p:cNvSpPr>
          <p:nvPr>
            <p:ph type="title"/>
          </p:nvPr>
        </p:nvSpPr>
        <p:spPr>
          <a:xfrm>
            <a:off x="0" y="-31898"/>
            <a:ext cx="9144000" cy="742950"/>
          </a:xfrm>
        </p:spPr>
        <p:txBody>
          <a:bodyPr wrap="none" anchorCtr="1">
            <a:normAutofit/>
          </a:bodyPr>
          <a:lstStyle/>
          <a:p>
            <a:r>
              <a:rPr lang="en-US" sz="3200" dirty="0" smtClean="0"/>
              <a:t>IPC Transports – </a:t>
            </a:r>
            <a:r>
              <a:rPr lang="en-US" sz="3200" dirty="0" err="1" smtClean="0"/>
              <a:t>Multicore</a:t>
            </a:r>
            <a:r>
              <a:rPr lang="en-US" sz="3200" dirty="0" smtClean="0"/>
              <a:t> Navigator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486165"/>
            <a:ext cx="9140579" cy="206210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ts val="1200"/>
              </a:spcBef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b="0" dirty="0" smtClean="0">
                <a:solidFill>
                  <a:schemeClr val="dk1"/>
                </a:solidFill>
                <a:latin typeface="Calibri" pitchFamily="34" charset="0"/>
              </a:rPr>
              <a:t>The </a:t>
            </a:r>
            <a:r>
              <a:rPr lang="en-US" dirty="0" smtClean="0">
                <a:solidFill>
                  <a:schemeClr val="tx2"/>
                </a:solidFill>
                <a:latin typeface="Calibri" pitchFamily="34" charset="0"/>
              </a:rPr>
              <a:t>Multicore Navigator </a:t>
            </a:r>
            <a:r>
              <a:rPr lang="en-US" b="0" dirty="0" smtClean="0">
                <a:solidFill>
                  <a:schemeClr val="dk1"/>
                </a:solidFill>
                <a:latin typeface="Calibri" pitchFamily="34" charset="0"/>
              </a:rPr>
              <a:t>is an innovative packet-based infrastructure</a:t>
            </a:r>
            <a:br>
              <a:rPr lang="en-US" b="0" dirty="0" smtClean="0">
                <a:solidFill>
                  <a:schemeClr val="dk1"/>
                </a:solidFill>
                <a:latin typeface="Calibri" pitchFamily="34" charset="0"/>
              </a:rPr>
            </a:br>
            <a:r>
              <a:rPr lang="en-US" b="0" dirty="0" smtClean="0">
                <a:solidFill>
                  <a:schemeClr val="dk1"/>
                </a:solidFill>
                <a:latin typeface="Calibri" pitchFamily="34" charset="0"/>
              </a:rPr>
              <a:t>that facilitates data movement and multicore control.</a:t>
            </a:r>
          </a:p>
          <a:p>
            <a:pPr marL="342900" indent="-342900">
              <a:lnSpc>
                <a:spcPct val="90000"/>
              </a:lnSpc>
              <a:spcBef>
                <a:spcPts val="1200"/>
              </a:spcBef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b="0" dirty="0" smtClean="0">
                <a:solidFill>
                  <a:schemeClr val="dk1"/>
                </a:solidFill>
                <a:latin typeface="Calibri" pitchFamily="34" charset="0"/>
              </a:rPr>
              <a:t>Provides a highly efficient inter-core communication mechanism.</a:t>
            </a:r>
            <a:br>
              <a:rPr lang="en-US" b="0" dirty="0" smtClean="0">
                <a:solidFill>
                  <a:schemeClr val="dk1"/>
                </a:solidFill>
                <a:latin typeface="Calibri" pitchFamily="34" charset="0"/>
              </a:rPr>
            </a:br>
            <a:r>
              <a:rPr lang="en-US" b="0" dirty="0" smtClean="0">
                <a:solidFill>
                  <a:schemeClr val="dk1"/>
                </a:solidFill>
                <a:latin typeface="Calibri" pitchFamily="34" charset="0"/>
              </a:rPr>
              <a:t>H/W queues and packet DMA are the basic building blocks for IPC.</a:t>
            </a:r>
          </a:p>
          <a:p>
            <a:pPr marL="342900" indent="-342900">
              <a:lnSpc>
                <a:spcPct val="90000"/>
              </a:lnSpc>
              <a:spcBef>
                <a:spcPts val="1200"/>
              </a:spcBef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b="0" dirty="0" smtClean="0">
                <a:solidFill>
                  <a:schemeClr val="dk1"/>
                </a:solidFill>
                <a:latin typeface="Calibri" pitchFamily="34" charset="0"/>
              </a:rPr>
              <a:t>Refer to the MCSDK examples for required init/</a:t>
            </a:r>
            <a:r>
              <a:rPr lang="en-US" b="0" dirty="0" err="1" smtClean="0">
                <a:solidFill>
                  <a:schemeClr val="dk1"/>
                </a:solidFill>
                <a:latin typeface="Calibri" pitchFamily="34" charset="0"/>
              </a:rPr>
              <a:t>cfg</a:t>
            </a:r>
            <a:r>
              <a:rPr lang="en-US" b="0" dirty="0" smtClean="0">
                <a:solidFill>
                  <a:schemeClr val="dk1"/>
                </a:solidFill>
                <a:latin typeface="Calibri" pitchFamily="34" charset="0"/>
              </a:rPr>
              <a:t> code.</a:t>
            </a:r>
          </a:p>
        </p:txBody>
      </p:sp>
      <p:grpSp>
        <p:nvGrpSpPr>
          <p:cNvPr id="63" name="Group 62"/>
          <p:cNvGrpSpPr/>
          <p:nvPr/>
        </p:nvGrpSpPr>
        <p:grpSpPr>
          <a:xfrm>
            <a:off x="685800" y="2590800"/>
            <a:ext cx="7924800" cy="4114800"/>
            <a:chOff x="685800" y="2590800"/>
            <a:chExt cx="7924800" cy="4114800"/>
          </a:xfrm>
        </p:grpSpPr>
        <p:pic>
          <p:nvPicPr>
            <p:cNvPr id="2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495800" y="5661835"/>
              <a:ext cx="2224087" cy="1010949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61" name="Group 60"/>
            <p:cNvGrpSpPr/>
            <p:nvPr/>
          </p:nvGrpSpPr>
          <p:grpSpPr>
            <a:xfrm>
              <a:off x="685800" y="2590800"/>
              <a:ext cx="3200400" cy="4114800"/>
              <a:chOff x="685800" y="2590800"/>
              <a:chExt cx="3200400" cy="4114800"/>
            </a:xfrm>
          </p:grpSpPr>
          <p:sp>
            <p:nvSpPr>
              <p:cNvPr id="34" name="Rectangle 33"/>
              <p:cNvSpPr/>
              <p:nvPr/>
            </p:nvSpPr>
            <p:spPr bwMode="auto">
              <a:xfrm>
                <a:off x="685800" y="2590800"/>
                <a:ext cx="3200400" cy="4114800"/>
              </a:xfrm>
              <a:prstGeom prst="rect">
                <a:avLst/>
              </a:prstGeom>
              <a:solidFill>
                <a:schemeClr val="bg2">
                  <a:lumMod val="9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91440" rIns="91440" bIns="45720" numCol="1" rtlCol="0" anchor="t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8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b="0" i="0" u="none" strike="noStrike" cap="none" normalizeH="0" baseline="0" dirty="0" smtClean="0">
                    <a:ln>
                      <a:noFill/>
                    </a:ln>
                    <a:solidFill>
                      <a:schemeClr val="dk1"/>
                    </a:solidFill>
                    <a:effectLst/>
                    <a:latin typeface="Calibri" pitchFamily="34" charset="0"/>
                  </a:rPr>
                  <a:t>TX Core</a:t>
                </a:r>
              </a:p>
            </p:txBody>
          </p:sp>
          <p:cxnSp>
            <p:nvCxnSpPr>
              <p:cNvPr id="36" name="Straight Arrow Connector 35"/>
              <p:cNvCxnSpPr>
                <a:stCxn id="23" idx="2"/>
                <a:endCxn id="31" idx="0"/>
              </p:cNvCxnSpPr>
              <p:nvPr/>
            </p:nvCxnSpPr>
            <p:spPr bwMode="auto">
              <a:xfrm>
                <a:off x="2241045" y="3384785"/>
                <a:ext cx="26408" cy="2475174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sp>
            <p:nvSpPr>
              <p:cNvPr id="23" name="TextBox 22"/>
              <p:cNvSpPr txBox="1"/>
              <p:nvPr/>
            </p:nvSpPr>
            <p:spPr>
              <a:xfrm>
                <a:off x="914400" y="3046231"/>
                <a:ext cx="2653290" cy="338554"/>
              </a:xfrm>
              <a:prstGeom prst="rect">
                <a:avLst/>
              </a:prstGeom>
              <a:solidFill>
                <a:schemeClr val="accent1">
                  <a:lumMod val="90000"/>
                </a:schemeClr>
              </a:solidFill>
              <a:ln w="9525">
                <a:solidFill>
                  <a:schemeClr val="tx1"/>
                </a:solidFill>
              </a:ln>
            </p:spPr>
            <p:txBody>
              <a:bodyPr wrap="none" rtlCol="0" anchor="ctr" anchorCtr="0">
                <a:spAutoFit/>
              </a:bodyPr>
              <a:lstStyle/>
              <a:p>
                <a:r>
                  <a:rPr lang="en-US" sz="1600" b="0" dirty="0" err="1" smtClean="0">
                    <a:solidFill>
                      <a:schemeClr val="dk1"/>
                    </a:solidFill>
                    <a:effectLst/>
                    <a:latin typeface="Courier New" pitchFamily="49" charset="0"/>
                    <a:cs typeface="Courier New" pitchFamily="49" charset="0"/>
                  </a:rPr>
                  <a:t>msg</a:t>
                </a:r>
                <a:r>
                  <a:rPr lang="en-US" sz="1600" b="0" dirty="0" smtClean="0">
                    <a:solidFill>
                      <a:schemeClr val="dk1"/>
                    </a:solidFill>
                    <a:effectLst/>
                    <a:latin typeface="Courier New" pitchFamily="49" charset="0"/>
                    <a:cs typeface="Courier New" pitchFamily="49" charset="0"/>
                  </a:rPr>
                  <a:t> = </a:t>
                </a:r>
                <a:r>
                  <a:rPr lang="en-US" sz="1600" b="0" dirty="0" err="1" smtClean="0">
                    <a:solidFill>
                      <a:schemeClr val="dk1"/>
                    </a:solidFill>
                    <a:effectLst/>
                    <a:latin typeface="Courier New" pitchFamily="49" charset="0"/>
                    <a:cs typeface="Courier New" pitchFamily="49" charset="0"/>
                  </a:rPr>
                  <a:t>MessageQ_alloc</a:t>
                </a:r>
                <a:endParaRPr lang="en-US" sz="1600" b="0" dirty="0" smtClean="0">
                  <a:solidFill>
                    <a:schemeClr val="dk1"/>
                  </a:solidFill>
                  <a:effectLst/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1426534" y="3505200"/>
                <a:ext cx="1665841" cy="338554"/>
              </a:xfrm>
              <a:prstGeom prst="rect">
                <a:avLst/>
              </a:prstGeom>
              <a:solidFill>
                <a:schemeClr val="accent1">
                  <a:lumMod val="90000"/>
                </a:schemeClr>
              </a:solidFill>
              <a:ln w="9525">
                <a:solidFill>
                  <a:schemeClr val="tx1"/>
                </a:solidFill>
              </a:ln>
            </p:spPr>
            <p:txBody>
              <a:bodyPr wrap="none" rtlCol="0" anchor="ctr" anchorCtr="0">
                <a:spAutoFit/>
              </a:bodyPr>
              <a:lstStyle/>
              <a:p>
                <a:r>
                  <a:rPr lang="en-US" sz="1600" b="0" dirty="0" err="1" smtClean="0">
                    <a:solidFill>
                      <a:schemeClr val="dk1"/>
                    </a:solidFill>
                    <a:effectLst/>
                    <a:latin typeface="Courier New" pitchFamily="49" charset="0"/>
                    <a:cs typeface="Courier New" pitchFamily="49" charset="0"/>
                  </a:rPr>
                  <a:t>MessageQ_put</a:t>
                </a:r>
                <a:endParaRPr lang="en-US" sz="1600" b="0" dirty="0" smtClean="0">
                  <a:solidFill>
                    <a:schemeClr val="dk1"/>
                  </a:solidFill>
                  <a:effectLst/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816934" y="3962400"/>
                <a:ext cx="2900153" cy="338554"/>
              </a:xfrm>
              <a:prstGeom prst="rect">
                <a:avLst/>
              </a:prstGeom>
              <a:solidFill>
                <a:schemeClr val="accent1">
                  <a:lumMod val="90000"/>
                </a:schemeClr>
              </a:solidFill>
              <a:ln w="9525">
                <a:solidFill>
                  <a:schemeClr val="tx1"/>
                </a:solidFill>
              </a:ln>
            </p:spPr>
            <p:txBody>
              <a:bodyPr wrap="none" rtlCol="0" anchor="ctr" anchorCtr="0">
                <a:spAutoFit/>
              </a:bodyPr>
              <a:lstStyle/>
              <a:p>
                <a:r>
                  <a:rPr lang="en-US" sz="1600" b="0" dirty="0" err="1" smtClean="0">
                    <a:solidFill>
                      <a:schemeClr val="dk1"/>
                    </a:solidFill>
                    <a:effectLst/>
                    <a:latin typeface="Courier New" pitchFamily="49" charset="0"/>
                    <a:cs typeface="Courier New" pitchFamily="49" charset="0"/>
                  </a:rPr>
                  <a:t>TransportShmNotify_put</a:t>
                </a:r>
                <a:endParaRPr lang="en-US" sz="1600" b="0" dirty="0" smtClean="0">
                  <a:solidFill>
                    <a:schemeClr val="dk1"/>
                  </a:solidFill>
                  <a:effectLst/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923103" y="4419600"/>
                <a:ext cx="2653290" cy="338554"/>
              </a:xfrm>
              <a:prstGeom prst="rect">
                <a:avLst/>
              </a:prstGeom>
              <a:solidFill>
                <a:schemeClr val="accent1">
                  <a:lumMod val="90000"/>
                </a:schemeClr>
              </a:solidFill>
              <a:ln w="9525">
                <a:solidFill>
                  <a:schemeClr val="tx1"/>
                </a:solidFill>
              </a:ln>
            </p:spPr>
            <p:txBody>
              <a:bodyPr wrap="none" rtlCol="0" anchor="ctr" anchorCtr="0">
                <a:spAutoFit/>
              </a:bodyPr>
              <a:lstStyle/>
              <a:p>
                <a:r>
                  <a:rPr lang="en-US" sz="1600" dirty="0" err="1" smtClean="0">
                    <a:solidFill>
                      <a:schemeClr val="tx2"/>
                    </a:solidFill>
                    <a:effectLst/>
                    <a:latin typeface="Courier New" pitchFamily="49" charset="0"/>
                    <a:cs typeface="Courier New" pitchFamily="49" charset="0"/>
                  </a:rPr>
                  <a:t>NotifyQmss_sendEvent</a:t>
                </a:r>
                <a:endParaRPr lang="en-US" sz="1600" dirty="0" smtClean="0">
                  <a:solidFill>
                    <a:schemeClr val="tx2"/>
                  </a:solidFill>
                  <a:effectLst/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1509829" y="4876800"/>
                <a:ext cx="1525610" cy="338554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</a:ln>
            </p:spPr>
            <p:txBody>
              <a:bodyPr wrap="none" rtlCol="0" anchor="ctr" anchorCtr="0">
                <a:spAutoFit/>
              </a:bodyPr>
              <a:lstStyle/>
              <a:p>
                <a:r>
                  <a:rPr lang="en-US" sz="1600" b="0" dirty="0" smtClean="0">
                    <a:solidFill>
                      <a:schemeClr val="dk1"/>
                    </a:solidFill>
                    <a:effectLst/>
                    <a:latin typeface="Calibri" pitchFamily="34" charset="0"/>
                    <a:cs typeface="Courier New" pitchFamily="49" charset="0"/>
                  </a:rPr>
                  <a:t>Get a descriptor</a:t>
                </a: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995917" y="5334000"/>
                <a:ext cx="2553584" cy="338554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</a:ln>
            </p:spPr>
            <p:txBody>
              <a:bodyPr wrap="none" rtlCol="0" anchor="ctr" anchorCtr="0">
                <a:spAutoFit/>
              </a:bodyPr>
              <a:lstStyle/>
              <a:p>
                <a:r>
                  <a:rPr lang="en-US" sz="1600" b="0" dirty="0" smtClean="0">
                    <a:solidFill>
                      <a:schemeClr val="dk1"/>
                    </a:solidFill>
                    <a:effectLst/>
                    <a:latin typeface="Calibri" pitchFamily="34" charset="0"/>
                    <a:cs typeface="Courier New" pitchFamily="49" charset="0"/>
                  </a:rPr>
                  <a:t>Attach </a:t>
                </a:r>
                <a:r>
                  <a:rPr lang="en-US" sz="1600" b="0" dirty="0" err="1" smtClean="0">
                    <a:solidFill>
                      <a:schemeClr val="dk1"/>
                    </a:solidFill>
                    <a:effectLst/>
                    <a:latin typeface="Calibri" pitchFamily="34" charset="0"/>
                    <a:cs typeface="Courier New" pitchFamily="49" charset="0"/>
                  </a:rPr>
                  <a:t>ptr</a:t>
                </a:r>
                <a:r>
                  <a:rPr lang="en-US" sz="1600" b="0" dirty="0" smtClean="0">
                    <a:solidFill>
                      <a:schemeClr val="dk1"/>
                    </a:solidFill>
                    <a:effectLst/>
                    <a:latin typeface="Calibri" pitchFamily="34" charset="0"/>
                    <a:cs typeface="Courier New" pitchFamily="49" charset="0"/>
                  </a:rPr>
                  <a:t>/</a:t>
                </a:r>
                <a:r>
                  <a:rPr lang="en-US" sz="1600" b="0" dirty="0" err="1" smtClean="0">
                    <a:solidFill>
                      <a:schemeClr val="dk1"/>
                    </a:solidFill>
                    <a:effectLst/>
                    <a:latin typeface="Calibri" pitchFamily="34" charset="0"/>
                    <a:cs typeface="Courier New" pitchFamily="49" charset="0"/>
                  </a:rPr>
                  <a:t>msg</a:t>
                </a:r>
                <a:r>
                  <a:rPr lang="en-US" sz="1600" b="0" dirty="0" smtClean="0">
                    <a:solidFill>
                      <a:schemeClr val="dk1"/>
                    </a:solidFill>
                    <a:effectLst/>
                    <a:latin typeface="Calibri" pitchFamily="34" charset="0"/>
                    <a:cs typeface="Courier New" pitchFamily="49" charset="0"/>
                  </a:rPr>
                  <a:t> to descriptor</a:t>
                </a: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893134" y="5859959"/>
                <a:ext cx="2748638" cy="769441"/>
              </a:xfrm>
              <a:prstGeom prst="rect">
                <a:avLst/>
              </a:prstGeom>
              <a:solidFill>
                <a:schemeClr val="accent1">
                  <a:lumMod val="90000"/>
                </a:schemeClr>
              </a:solidFill>
              <a:ln w="9525">
                <a:solidFill>
                  <a:schemeClr val="tx1"/>
                </a:solidFill>
              </a:ln>
            </p:spPr>
            <p:txBody>
              <a:bodyPr wrap="none" rtlCol="0" anchor="ctr" anchorCtr="0">
                <a:spAutoFit/>
              </a:bodyPr>
              <a:lstStyle/>
              <a:p>
                <a:pPr algn="ctr"/>
                <a:r>
                  <a:rPr lang="en-US" sz="1600" dirty="0" err="1" smtClean="0">
                    <a:solidFill>
                      <a:schemeClr val="tx2"/>
                    </a:solidFill>
                    <a:latin typeface="Courier New" pitchFamily="49" charset="0"/>
                    <a:cs typeface="Courier New" pitchFamily="49" charset="0"/>
                  </a:rPr>
                  <a:t>NotifyQmss_sendEvent</a:t>
                </a:r>
                <a:endParaRPr lang="en-US" sz="1600" dirty="0" smtClean="0">
                  <a:solidFill>
                    <a:schemeClr val="tx2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r>
                  <a:rPr lang="en-US" sz="1400" b="0" dirty="0" smtClean="0">
                    <a:solidFill>
                      <a:schemeClr val="dk1"/>
                    </a:solidFill>
                    <a:effectLst/>
                    <a:latin typeface="Calibri" pitchFamily="34" charset="0"/>
                    <a:cs typeface="Courier New" pitchFamily="49" charset="0"/>
                  </a:rPr>
                  <a:t>(put descriptor directly in the </a:t>
                </a:r>
                <a:br>
                  <a:rPr lang="en-US" sz="1400" b="0" dirty="0" smtClean="0">
                    <a:solidFill>
                      <a:schemeClr val="dk1"/>
                    </a:solidFill>
                    <a:effectLst/>
                    <a:latin typeface="Calibri" pitchFamily="34" charset="0"/>
                    <a:cs typeface="Courier New" pitchFamily="49" charset="0"/>
                  </a:rPr>
                </a:br>
                <a:r>
                  <a:rPr lang="en-US" sz="1400" b="0" dirty="0" smtClean="0">
                    <a:solidFill>
                      <a:schemeClr val="dk1"/>
                    </a:solidFill>
                    <a:effectLst/>
                    <a:latin typeface="Calibri" pitchFamily="34" charset="0"/>
                    <a:cs typeface="Courier New" pitchFamily="49" charset="0"/>
                  </a:rPr>
                  <a:t>remote core’s </a:t>
                </a:r>
                <a:r>
                  <a:rPr lang="en-US" sz="1400" b="0" dirty="0" err="1" smtClean="0">
                    <a:solidFill>
                      <a:schemeClr val="dk1"/>
                    </a:solidFill>
                    <a:effectLst/>
                    <a:latin typeface="Calibri" pitchFamily="34" charset="0"/>
                    <a:cs typeface="Courier New" pitchFamily="49" charset="0"/>
                  </a:rPr>
                  <a:t>RxQueue</a:t>
                </a:r>
                <a:r>
                  <a:rPr lang="en-US" sz="1400" b="0" dirty="0" smtClean="0">
                    <a:solidFill>
                      <a:schemeClr val="dk1"/>
                    </a:solidFill>
                    <a:effectLst/>
                    <a:latin typeface="Calibri" pitchFamily="34" charset="0"/>
                    <a:cs typeface="Courier New" pitchFamily="49" charset="0"/>
                  </a:rPr>
                  <a:t>)</a:t>
                </a:r>
              </a:p>
            </p:txBody>
          </p:sp>
        </p:grpSp>
        <p:grpSp>
          <p:nvGrpSpPr>
            <p:cNvPr id="62" name="Group 61"/>
            <p:cNvGrpSpPr/>
            <p:nvPr/>
          </p:nvGrpSpPr>
          <p:grpSpPr>
            <a:xfrm>
              <a:off x="5562600" y="2590800"/>
              <a:ext cx="3048000" cy="2895600"/>
              <a:chOff x="5562600" y="2590800"/>
              <a:chExt cx="3048000" cy="2895600"/>
            </a:xfrm>
          </p:grpSpPr>
          <p:sp>
            <p:nvSpPr>
              <p:cNvPr id="44" name="Rectangle 43"/>
              <p:cNvSpPr/>
              <p:nvPr/>
            </p:nvSpPr>
            <p:spPr bwMode="auto">
              <a:xfrm>
                <a:off x="5562600" y="2590800"/>
                <a:ext cx="3048000" cy="2895600"/>
              </a:xfrm>
              <a:prstGeom prst="rect">
                <a:avLst/>
              </a:prstGeom>
              <a:solidFill>
                <a:schemeClr val="bg2">
                  <a:lumMod val="9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91440" rIns="91440" bIns="45720" numCol="1" rtlCol="0" anchor="t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8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b="0" i="0" u="none" strike="noStrike" cap="none" normalizeH="0" baseline="0" dirty="0" smtClean="0">
                    <a:ln>
                      <a:noFill/>
                    </a:ln>
                    <a:solidFill>
                      <a:schemeClr val="dk1"/>
                    </a:solidFill>
                    <a:effectLst/>
                    <a:latin typeface="Calibri" pitchFamily="34" charset="0"/>
                  </a:rPr>
                  <a:t>RX Core</a:t>
                </a:r>
              </a:p>
            </p:txBody>
          </p:sp>
          <p:cxnSp>
            <p:nvCxnSpPr>
              <p:cNvPr id="46" name="Straight Arrow Connector 45"/>
              <p:cNvCxnSpPr>
                <a:stCxn id="41" idx="0"/>
              </p:cNvCxnSpPr>
              <p:nvPr/>
            </p:nvCxnSpPr>
            <p:spPr bwMode="auto">
              <a:xfrm flipH="1" flipV="1">
                <a:off x="7086600" y="3531773"/>
                <a:ext cx="9979" cy="137160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sp>
            <p:nvSpPr>
              <p:cNvPr id="39" name="TextBox 38"/>
              <p:cNvSpPr txBox="1"/>
              <p:nvPr/>
            </p:nvSpPr>
            <p:spPr>
              <a:xfrm>
                <a:off x="6258959" y="3836573"/>
                <a:ext cx="1665841" cy="338554"/>
              </a:xfrm>
              <a:prstGeom prst="rect">
                <a:avLst/>
              </a:prstGeom>
              <a:solidFill>
                <a:schemeClr val="accent1">
                  <a:lumMod val="90000"/>
                </a:schemeClr>
              </a:solidFill>
              <a:ln w="9525">
                <a:solidFill>
                  <a:schemeClr val="tx1"/>
                </a:solidFill>
              </a:ln>
            </p:spPr>
            <p:txBody>
              <a:bodyPr wrap="none" rtlCol="0" anchor="ctr" anchorCtr="0">
                <a:spAutoFit/>
              </a:bodyPr>
              <a:lstStyle/>
              <a:p>
                <a:r>
                  <a:rPr lang="en-US" sz="1600" b="0" dirty="0" err="1" smtClean="0">
                    <a:solidFill>
                      <a:schemeClr val="dk1"/>
                    </a:solidFill>
                    <a:effectLst/>
                    <a:latin typeface="Courier New" pitchFamily="49" charset="0"/>
                    <a:cs typeface="Courier New" pitchFamily="49" charset="0"/>
                  </a:rPr>
                  <a:t>MessageQ_get</a:t>
                </a:r>
                <a:endParaRPr lang="en-US" sz="1600" b="0" dirty="0" smtClean="0">
                  <a:solidFill>
                    <a:schemeClr val="dk1"/>
                  </a:solidFill>
                  <a:effectLst/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5949365" y="4369973"/>
                <a:ext cx="2313903" cy="338554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</a:ln>
            </p:spPr>
            <p:txBody>
              <a:bodyPr wrap="none" rtlCol="0" anchor="ctr" anchorCtr="0">
                <a:spAutoFit/>
              </a:bodyPr>
              <a:lstStyle/>
              <a:p>
                <a:r>
                  <a:rPr lang="en-US" sz="1600" b="0" dirty="0" err="1" smtClean="0">
                    <a:solidFill>
                      <a:schemeClr val="dk1"/>
                    </a:solidFill>
                    <a:effectLst/>
                    <a:latin typeface="Calibri" pitchFamily="34" charset="0"/>
                    <a:cs typeface="Courier New" pitchFamily="49" charset="0"/>
                  </a:rPr>
                  <a:t>Qmss</a:t>
                </a:r>
                <a:r>
                  <a:rPr lang="en-US" sz="1600" b="0" dirty="0" smtClean="0">
                    <a:solidFill>
                      <a:schemeClr val="dk1"/>
                    </a:solidFill>
                    <a:effectLst/>
                    <a:latin typeface="Calibri" pitchFamily="34" charset="0"/>
                    <a:cs typeface="Courier New" pitchFamily="49" charset="0"/>
                  </a:rPr>
                  <a:t>-received descriptor</a:t>
                </a: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5769934" y="4903373"/>
                <a:ext cx="2653290" cy="338554"/>
              </a:xfrm>
              <a:prstGeom prst="rect">
                <a:avLst/>
              </a:prstGeom>
              <a:solidFill>
                <a:schemeClr val="accent1">
                  <a:lumMod val="90000"/>
                </a:schemeClr>
              </a:solidFill>
              <a:ln w="9525">
                <a:solidFill>
                  <a:schemeClr val="tx1"/>
                </a:solidFill>
              </a:ln>
            </p:spPr>
            <p:txBody>
              <a:bodyPr wrap="none" rtlCol="0" anchor="ctr" anchorCtr="0">
                <a:spAutoFit/>
              </a:bodyPr>
              <a:lstStyle/>
              <a:p>
                <a:r>
                  <a:rPr lang="en-US" sz="1600" dirty="0" err="1" smtClean="0">
                    <a:solidFill>
                      <a:schemeClr val="tx2"/>
                    </a:solidFill>
                    <a:effectLst/>
                    <a:latin typeface="Courier New" pitchFamily="49" charset="0"/>
                    <a:cs typeface="Courier New" pitchFamily="49" charset="0"/>
                  </a:rPr>
                  <a:t>NotifyDriverQmss_isr</a:t>
                </a:r>
                <a:endParaRPr lang="en-US" sz="1600" dirty="0" smtClean="0">
                  <a:solidFill>
                    <a:schemeClr val="tx2"/>
                  </a:solidFill>
                  <a:effectLst/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5849838" y="3107507"/>
                <a:ext cx="2487861" cy="369332"/>
              </a:xfrm>
              <a:prstGeom prst="rect">
                <a:avLst/>
              </a:prstGeom>
              <a:noFill/>
            </p:spPr>
            <p:txBody>
              <a:bodyPr wrap="none" rtlCol="0" anchor="ctr" anchorCtr="0">
                <a:spAutoFit/>
              </a:bodyPr>
              <a:lstStyle/>
              <a:p>
                <a:r>
                  <a:rPr lang="en-US" sz="1800" b="0" dirty="0" smtClean="0">
                    <a:solidFill>
                      <a:schemeClr val="dk1"/>
                    </a:solidFill>
                    <a:effectLst/>
                    <a:latin typeface="Calibri" pitchFamily="34" charset="0"/>
                  </a:rPr>
                  <a:t>“got the pointer to </a:t>
                </a:r>
                <a:r>
                  <a:rPr lang="en-US" sz="1800" b="0" dirty="0" err="1" smtClean="0">
                    <a:solidFill>
                      <a:schemeClr val="dk1"/>
                    </a:solidFill>
                    <a:effectLst/>
                    <a:latin typeface="Calibri" pitchFamily="34" charset="0"/>
                  </a:rPr>
                  <a:t>Msg</a:t>
                </a:r>
                <a:r>
                  <a:rPr lang="en-US" sz="1800" b="0" dirty="0" smtClean="0">
                    <a:solidFill>
                      <a:schemeClr val="dk1"/>
                    </a:solidFill>
                    <a:effectLst/>
                    <a:latin typeface="Calibri" pitchFamily="34" charset="0"/>
                  </a:rPr>
                  <a:t>”</a:t>
                </a:r>
              </a:p>
            </p:txBody>
          </p:sp>
        </p:grpSp>
        <p:cxnSp>
          <p:nvCxnSpPr>
            <p:cNvPr id="58" name="Straight Arrow Connector 57"/>
            <p:cNvCxnSpPr/>
            <p:nvPr/>
          </p:nvCxnSpPr>
          <p:spPr bwMode="auto">
            <a:xfrm>
              <a:off x="3657600" y="6248400"/>
              <a:ext cx="838200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0" name="Shape 49"/>
            <p:cNvCxnSpPr>
              <a:stCxn id="2" idx="3"/>
              <a:endCxn id="41" idx="2"/>
            </p:cNvCxnSpPr>
            <p:nvPr/>
          </p:nvCxnSpPr>
          <p:spPr bwMode="auto">
            <a:xfrm flipV="1">
              <a:off x="6719887" y="5241927"/>
              <a:ext cx="376692" cy="925383"/>
            </a:xfrm>
            <a:prstGeom prst="bentConnector2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  <p:sp>
        <p:nvSpPr>
          <p:cNvPr id="64" name="Slide number"/>
          <p:cNvSpPr txBox="1"/>
          <p:nvPr/>
        </p:nvSpPr>
        <p:spPr>
          <a:xfrm>
            <a:off x="8636000" y="6645990"/>
            <a:ext cx="635000" cy="246221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pPr algn="ctr"/>
            <a:r>
              <a:rPr lang="en-US" sz="1000" b="0" smtClean="0">
                <a:solidFill>
                  <a:schemeClr val="tx2"/>
                </a:solidFill>
                <a:effectLst/>
                <a:latin typeface="Arial"/>
              </a:rPr>
              <a:t>34</a:t>
            </a:r>
            <a:endParaRPr lang="en-US" sz="1000" b="0" dirty="0" smtClean="0">
              <a:solidFill>
                <a:schemeClr val="tx2"/>
              </a:solidFill>
              <a:effectLst/>
              <a:latin typeface="Arial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/>
          <p:cNvSpPr>
            <a:spLocks noGrp="1" noChangeArrowheads="1"/>
          </p:cNvSpPr>
          <p:nvPr>
            <p:ph type="title"/>
          </p:nvPr>
        </p:nvSpPr>
        <p:spPr>
          <a:xfrm>
            <a:off x="0" y="-31898"/>
            <a:ext cx="9144000" cy="742950"/>
          </a:xfrm>
        </p:spPr>
        <p:txBody>
          <a:bodyPr wrap="none" anchorCtr="1"/>
          <a:lstStyle/>
          <a:p>
            <a:r>
              <a:rPr lang="en-US" dirty="0" smtClean="0"/>
              <a:t>IPC Transports –SRIO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609601"/>
            <a:ext cx="8886664" cy="1575816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ts val="1200"/>
              </a:spcBef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b="0" dirty="0" smtClean="0">
                <a:solidFill>
                  <a:schemeClr val="dk1"/>
                </a:solidFill>
                <a:latin typeface="Calibri" pitchFamily="34" charset="0"/>
              </a:rPr>
              <a:t>The </a:t>
            </a:r>
            <a:r>
              <a:rPr lang="en-US" dirty="0" smtClean="0">
                <a:solidFill>
                  <a:schemeClr val="tx2"/>
                </a:solidFill>
                <a:latin typeface="Calibri" pitchFamily="34" charset="0"/>
              </a:rPr>
              <a:t>SRIO</a:t>
            </a:r>
            <a:r>
              <a:rPr lang="en-US" b="0" dirty="0" smtClean="0">
                <a:solidFill>
                  <a:schemeClr val="dk1"/>
                </a:solidFill>
                <a:latin typeface="Calibri" pitchFamily="34" charset="0"/>
              </a:rPr>
              <a:t> transport enables </a:t>
            </a:r>
            <a:r>
              <a:rPr lang="en-US" b="0" dirty="0" err="1" smtClean="0">
                <a:solidFill>
                  <a:schemeClr val="dk1"/>
                </a:solidFill>
                <a:latin typeface="Calibri" pitchFamily="34" charset="0"/>
              </a:rPr>
              <a:t>MessageQ</a:t>
            </a:r>
            <a:r>
              <a:rPr lang="en-US" b="0" dirty="0" smtClean="0">
                <a:solidFill>
                  <a:schemeClr val="dk1"/>
                </a:solidFill>
                <a:latin typeface="Calibri" pitchFamily="34" charset="0"/>
              </a:rPr>
              <a:t> to send data between tasks,</a:t>
            </a:r>
            <a:br>
              <a:rPr lang="en-US" b="0" dirty="0" smtClean="0">
                <a:solidFill>
                  <a:schemeClr val="dk1"/>
                </a:solidFill>
                <a:latin typeface="Calibri" pitchFamily="34" charset="0"/>
              </a:rPr>
            </a:br>
            <a:r>
              <a:rPr lang="en-US" b="0" dirty="0" smtClean="0">
                <a:solidFill>
                  <a:schemeClr val="dk1"/>
                </a:solidFill>
                <a:latin typeface="Calibri" pitchFamily="34" charset="0"/>
              </a:rPr>
              <a:t>cores and devices via the SRIO IP block.</a:t>
            </a:r>
          </a:p>
          <a:p>
            <a:pPr marL="342900" indent="-342900">
              <a:lnSpc>
                <a:spcPct val="90000"/>
              </a:lnSpc>
              <a:spcBef>
                <a:spcPts val="1200"/>
              </a:spcBef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b="0" dirty="0" smtClean="0">
                <a:solidFill>
                  <a:schemeClr val="dk1"/>
                </a:solidFill>
                <a:latin typeface="Calibri" pitchFamily="34" charset="0"/>
              </a:rPr>
              <a:t>Refer to the MCSDK examples for setup code required to use</a:t>
            </a:r>
            <a:br>
              <a:rPr lang="en-US" b="0" dirty="0" smtClean="0">
                <a:solidFill>
                  <a:schemeClr val="dk1"/>
                </a:solidFill>
                <a:latin typeface="Calibri" pitchFamily="34" charset="0"/>
              </a:rPr>
            </a:br>
            <a:r>
              <a:rPr lang="en-US" b="0" dirty="0" err="1" smtClean="0">
                <a:solidFill>
                  <a:schemeClr val="dk1"/>
                </a:solidFill>
                <a:latin typeface="Calibri" pitchFamily="34" charset="0"/>
              </a:rPr>
              <a:t>MessageQ</a:t>
            </a:r>
            <a:r>
              <a:rPr lang="en-US" b="0" dirty="0" smtClean="0">
                <a:solidFill>
                  <a:schemeClr val="dk1"/>
                </a:solidFill>
                <a:latin typeface="Calibri" pitchFamily="34" charset="0"/>
              </a:rPr>
              <a:t> over this transport.</a:t>
            </a:r>
          </a:p>
        </p:txBody>
      </p:sp>
      <p:sp>
        <p:nvSpPr>
          <p:cNvPr id="53" name="Rectangle 52"/>
          <p:cNvSpPr/>
          <p:nvPr/>
        </p:nvSpPr>
        <p:spPr bwMode="auto">
          <a:xfrm>
            <a:off x="381000" y="2362200"/>
            <a:ext cx="3733800" cy="3581400"/>
          </a:xfrm>
          <a:prstGeom prst="rect">
            <a:avLst/>
          </a:prstGeom>
          <a:solidFill>
            <a:schemeClr val="bg2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91440" rIns="91440" bIns="45720" numCol="1" rtlCol="0" anchor="t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dk1"/>
                </a:solidFill>
                <a:effectLst/>
                <a:latin typeface="Calibri" pitchFamily="34" charset="0"/>
              </a:rPr>
              <a:t>Chip V   Core W</a:t>
            </a:r>
          </a:p>
        </p:txBody>
      </p:sp>
      <p:cxnSp>
        <p:nvCxnSpPr>
          <p:cNvPr id="54" name="Straight Arrow Connector 53"/>
          <p:cNvCxnSpPr>
            <a:stCxn id="55" idx="2"/>
            <a:endCxn id="58" idx="0"/>
          </p:cNvCxnSpPr>
          <p:nvPr/>
        </p:nvCxnSpPr>
        <p:spPr bwMode="auto">
          <a:xfrm>
            <a:off x="2241045" y="3156185"/>
            <a:ext cx="17342" cy="149201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55" name="TextBox 54"/>
          <p:cNvSpPr txBox="1"/>
          <p:nvPr/>
        </p:nvSpPr>
        <p:spPr>
          <a:xfrm>
            <a:off x="914400" y="2817631"/>
            <a:ext cx="2653290" cy="338554"/>
          </a:xfrm>
          <a:prstGeom prst="rect">
            <a:avLst/>
          </a:prstGeom>
          <a:solidFill>
            <a:schemeClr val="accent1">
              <a:lumMod val="90000"/>
            </a:schemeClr>
          </a:solidFill>
          <a:ln w="9525">
            <a:solidFill>
              <a:schemeClr val="tx1"/>
            </a:solidFill>
          </a:ln>
        </p:spPr>
        <p:txBody>
          <a:bodyPr wrap="none" rtlCol="0" anchor="ctr" anchorCtr="0">
            <a:spAutoFit/>
          </a:bodyPr>
          <a:lstStyle/>
          <a:p>
            <a:r>
              <a:rPr lang="en-US" sz="1600" b="0" dirty="0" err="1" smtClean="0">
                <a:solidFill>
                  <a:schemeClr val="dk1"/>
                </a:solidFill>
                <a:effectLst/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sz="1600" b="0" dirty="0" smtClean="0">
                <a:solidFill>
                  <a:schemeClr val="dk1"/>
                </a:solidFill>
                <a:effectLst/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0" dirty="0" err="1" smtClean="0">
                <a:solidFill>
                  <a:schemeClr val="dk1"/>
                </a:solidFill>
                <a:effectLst/>
                <a:latin typeface="Courier New" pitchFamily="49" charset="0"/>
                <a:cs typeface="Courier New" pitchFamily="49" charset="0"/>
              </a:rPr>
              <a:t>MessageQ_alloc</a:t>
            </a:r>
            <a:endParaRPr lang="en-US" sz="1600" b="0" dirty="0" smtClean="0">
              <a:solidFill>
                <a:schemeClr val="dk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54666" y="3429000"/>
            <a:ext cx="3393878" cy="338554"/>
          </a:xfrm>
          <a:prstGeom prst="rect">
            <a:avLst/>
          </a:prstGeom>
          <a:solidFill>
            <a:schemeClr val="accent1">
              <a:lumMod val="90000"/>
            </a:schemeClr>
          </a:solidFill>
          <a:ln w="9525">
            <a:solidFill>
              <a:schemeClr val="tx1"/>
            </a:solidFill>
          </a:ln>
        </p:spPr>
        <p:txBody>
          <a:bodyPr wrap="none" rtlCol="0" anchor="ctr" anchorCtr="0">
            <a:spAutoFit/>
          </a:bodyPr>
          <a:lstStyle/>
          <a:p>
            <a:r>
              <a:rPr lang="en-US" sz="1600" b="0" dirty="0" err="1" smtClean="0">
                <a:solidFill>
                  <a:schemeClr val="dk1"/>
                </a:solidFill>
                <a:effectLst/>
                <a:latin typeface="Courier New" pitchFamily="49" charset="0"/>
                <a:cs typeface="Courier New" pitchFamily="49" charset="0"/>
              </a:rPr>
              <a:t>MessageQ_put</a:t>
            </a:r>
            <a:r>
              <a:rPr lang="en-US" sz="1600" b="0" dirty="0" smtClean="0">
                <a:solidFill>
                  <a:schemeClr val="dk1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0" dirty="0" err="1" smtClean="0">
                <a:solidFill>
                  <a:schemeClr val="dk1"/>
                </a:solidFill>
                <a:effectLst/>
                <a:latin typeface="Courier New" pitchFamily="49" charset="0"/>
                <a:cs typeface="Courier New" pitchFamily="49" charset="0"/>
              </a:rPr>
              <a:t>queueId</a:t>
            </a:r>
            <a:r>
              <a:rPr lang="en-US" sz="1600" b="0" dirty="0" smtClean="0">
                <a:solidFill>
                  <a:schemeClr val="dk1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0" dirty="0" err="1" smtClean="0">
                <a:solidFill>
                  <a:schemeClr val="dk1"/>
                </a:solidFill>
                <a:effectLst/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sz="1600" b="0" dirty="0" smtClean="0">
                <a:solidFill>
                  <a:schemeClr val="dk1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109332" y="4038600"/>
            <a:ext cx="2282997" cy="338554"/>
          </a:xfrm>
          <a:prstGeom prst="rect">
            <a:avLst/>
          </a:prstGeom>
          <a:solidFill>
            <a:schemeClr val="accent1">
              <a:lumMod val="90000"/>
            </a:schemeClr>
          </a:solidFill>
          <a:ln w="9525">
            <a:solidFill>
              <a:schemeClr val="tx1"/>
            </a:solidFill>
          </a:ln>
        </p:spPr>
        <p:txBody>
          <a:bodyPr wrap="none" rtlCol="0" anchor="ctr" anchorCtr="0">
            <a:spAutoFit/>
          </a:bodyPr>
          <a:lstStyle/>
          <a:p>
            <a:r>
              <a:rPr lang="en-US" sz="1600" b="0" dirty="0" err="1" smtClean="0">
                <a:solidFill>
                  <a:schemeClr val="dk1"/>
                </a:solidFill>
                <a:effectLst/>
                <a:latin typeface="Courier New" pitchFamily="49" charset="0"/>
                <a:cs typeface="Courier New" pitchFamily="49" charset="0"/>
              </a:rPr>
              <a:t>TransportSrio_put</a:t>
            </a:r>
            <a:endParaRPr lang="en-US" sz="1600" b="0" dirty="0" smtClean="0">
              <a:solidFill>
                <a:schemeClr val="dk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99732" y="4648200"/>
            <a:ext cx="3517310" cy="338554"/>
          </a:xfrm>
          <a:prstGeom prst="rect">
            <a:avLst/>
          </a:prstGeom>
          <a:solidFill>
            <a:schemeClr val="accent1">
              <a:lumMod val="90000"/>
            </a:schemeClr>
          </a:solidFill>
          <a:ln w="9525">
            <a:solidFill>
              <a:schemeClr val="tx1"/>
            </a:solidFill>
          </a:ln>
        </p:spPr>
        <p:txBody>
          <a:bodyPr wrap="none" rtlCol="0" anchor="ctr" anchorCtr="0">
            <a:spAutoFit/>
          </a:bodyPr>
          <a:lstStyle/>
          <a:p>
            <a:r>
              <a:rPr lang="en-US" sz="1600" b="0" dirty="0" err="1" smtClean="0">
                <a:solidFill>
                  <a:schemeClr val="dk1"/>
                </a:solidFill>
                <a:effectLst/>
                <a:latin typeface="Courier New" pitchFamily="49" charset="0"/>
                <a:cs typeface="Courier New" pitchFamily="49" charset="0"/>
              </a:rPr>
              <a:t>Srio_sockSend</a:t>
            </a:r>
            <a:r>
              <a:rPr lang="en-US" sz="1600" b="0" dirty="0" smtClean="0">
                <a:solidFill>
                  <a:schemeClr val="dk1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0" dirty="0" err="1" smtClean="0">
                <a:solidFill>
                  <a:schemeClr val="dk1"/>
                </a:solidFill>
                <a:effectLst/>
                <a:latin typeface="Courier New" pitchFamily="49" charset="0"/>
                <a:cs typeface="Courier New" pitchFamily="49" charset="0"/>
              </a:rPr>
              <a:t>pkt</a:t>
            </a:r>
            <a:r>
              <a:rPr lang="en-US" sz="1600" b="0" dirty="0" smtClean="0">
                <a:solidFill>
                  <a:schemeClr val="dk1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0" dirty="0" err="1" smtClean="0">
                <a:solidFill>
                  <a:schemeClr val="dk1"/>
                </a:solidFill>
                <a:effectLst/>
                <a:latin typeface="Courier New" pitchFamily="49" charset="0"/>
                <a:cs typeface="Courier New" pitchFamily="49" charset="0"/>
              </a:rPr>
              <a:t>dstAddr</a:t>
            </a:r>
            <a:r>
              <a:rPr lang="en-US" sz="1600" b="0" dirty="0" smtClean="0">
                <a:solidFill>
                  <a:schemeClr val="dk1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63" name="Rectangle 62"/>
          <p:cNvSpPr/>
          <p:nvPr/>
        </p:nvSpPr>
        <p:spPr bwMode="auto">
          <a:xfrm>
            <a:off x="4724400" y="2362200"/>
            <a:ext cx="4038600" cy="3581400"/>
          </a:xfrm>
          <a:prstGeom prst="rect">
            <a:avLst/>
          </a:prstGeom>
          <a:solidFill>
            <a:schemeClr val="bg2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91440" rIns="91440" bIns="45720" numCol="1" rtlCol="0" anchor="t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dk1"/>
                </a:solidFill>
                <a:effectLst/>
                <a:latin typeface="Calibri" pitchFamily="34" charset="0"/>
              </a:rPr>
              <a:t>Chip X   Core Y</a:t>
            </a:r>
          </a:p>
        </p:txBody>
      </p:sp>
      <p:cxnSp>
        <p:nvCxnSpPr>
          <p:cNvPr id="73" name="Straight Arrow Connector 72"/>
          <p:cNvCxnSpPr>
            <a:stCxn id="68" idx="0"/>
            <a:endCxn id="71" idx="2"/>
          </p:cNvCxnSpPr>
          <p:nvPr/>
        </p:nvCxnSpPr>
        <p:spPr bwMode="auto">
          <a:xfrm flipH="1" flipV="1">
            <a:off x="6743238" y="3188732"/>
            <a:ext cx="6396" cy="145946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65" name="TextBox 64"/>
          <p:cNvSpPr txBox="1"/>
          <p:nvPr/>
        </p:nvSpPr>
        <p:spPr>
          <a:xfrm>
            <a:off x="4876801" y="3395246"/>
            <a:ext cx="3733799" cy="338554"/>
          </a:xfrm>
          <a:prstGeom prst="rect">
            <a:avLst/>
          </a:prstGeom>
          <a:solidFill>
            <a:schemeClr val="accent1">
              <a:lumMod val="90000"/>
            </a:schemeClr>
          </a:solidFill>
          <a:ln w="9525"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r>
              <a:rPr lang="en-US" sz="1600" b="0" dirty="0" err="1" smtClean="0">
                <a:solidFill>
                  <a:schemeClr val="dk1"/>
                </a:solidFill>
                <a:effectLst/>
                <a:latin typeface="Courier New" pitchFamily="49" charset="0"/>
                <a:cs typeface="Courier New" pitchFamily="49" charset="0"/>
              </a:rPr>
              <a:t>MessageQ_get</a:t>
            </a:r>
            <a:r>
              <a:rPr lang="en-US" sz="1600" b="0" dirty="0" smtClean="0">
                <a:solidFill>
                  <a:schemeClr val="dk1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0" dirty="0" err="1" smtClean="0">
                <a:solidFill>
                  <a:schemeClr val="dk1"/>
                </a:solidFill>
                <a:effectLst/>
                <a:latin typeface="Courier New" pitchFamily="49" charset="0"/>
                <a:cs typeface="Courier New" pitchFamily="49" charset="0"/>
              </a:rPr>
              <a:t>queueHndl,rxMsg</a:t>
            </a:r>
            <a:r>
              <a:rPr lang="en-US" sz="1600" b="0" dirty="0" smtClean="0">
                <a:solidFill>
                  <a:schemeClr val="dk1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866167" y="4004846"/>
            <a:ext cx="3764172" cy="338554"/>
          </a:xfrm>
          <a:prstGeom prst="rect">
            <a:avLst/>
          </a:prstGeom>
          <a:solidFill>
            <a:schemeClr val="accent1">
              <a:lumMod val="90000"/>
            </a:schemeClr>
          </a:solidFill>
          <a:ln w="9525">
            <a:solidFill>
              <a:schemeClr val="tx1"/>
            </a:solidFill>
          </a:ln>
        </p:spPr>
        <p:txBody>
          <a:bodyPr wrap="none" rtlCol="0" anchor="ctr" anchorCtr="0">
            <a:spAutoFit/>
          </a:bodyPr>
          <a:lstStyle/>
          <a:p>
            <a:r>
              <a:rPr lang="en-US" sz="1600" b="0" dirty="0" err="1" smtClean="0">
                <a:solidFill>
                  <a:schemeClr val="dk1"/>
                </a:solidFill>
                <a:effectLst/>
                <a:latin typeface="Courier New" pitchFamily="49" charset="0"/>
                <a:cs typeface="Courier New" pitchFamily="49" charset="0"/>
              </a:rPr>
              <a:t>MessageQ_put</a:t>
            </a:r>
            <a:r>
              <a:rPr lang="en-US" sz="1600" b="0" dirty="0" smtClean="0">
                <a:solidFill>
                  <a:schemeClr val="dk1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0" dirty="0" err="1" smtClean="0">
                <a:solidFill>
                  <a:schemeClr val="dk1"/>
                </a:solidFill>
                <a:effectLst/>
                <a:latin typeface="Courier New" pitchFamily="49" charset="0"/>
                <a:cs typeface="Courier New" pitchFamily="49" charset="0"/>
              </a:rPr>
              <a:t>queueId</a:t>
            </a:r>
            <a:r>
              <a:rPr lang="en-US" sz="1600" b="0" dirty="0" smtClean="0">
                <a:solidFill>
                  <a:schemeClr val="dk1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0" dirty="0" err="1" smtClean="0">
                <a:solidFill>
                  <a:schemeClr val="dk1"/>
                </a:solidFill>
                <a:effectLst/>
                <a:latin typeface="Courier New" pitchFamily="49" charset="0"/>
                <a:cs typeface="Courier New" pitchFamily="49" charset="0"/>
              </a:rPr>
              <a:t>rxMsg</a:t>
            </a:r>
            <a:r>
              <a:rPr lang="en-US" sz="1600" b="0" dirty="0" smtClean="0">
                <a:solidFill>
                  <a:schemeClr val="dk1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5608135" y="4648200"/>
            <a:ext cx="2282997" cy="338554"/>
          </a:xfrm>
          <a:prstGeom prst="rect">
            <a:avLst/>
          </a:prstGeom>
          <a:solidFill>
            <a:schemeClr val="accent1">
              <a:lumMod val="90000"/>
            </a:schemeClr>
          </a:solidFill>
          <a:ln w="9525">
            <a:solidFill>
              <a:schemeClr val="tx1"/>
            </a:solidFill>
          </a:ln>
        </p:spPr>
        <p:txBody>
          <a:bodyPr wrap="none" rtlCol="0" anchor="ctr" anchorCtr="0">
            <a:spAutoFit/>
          </a:bodyPr>
          <a:lstStyle/>
          <a:p>
            <a:r>
              <a:rPr lang="en-US" sz="1600" b="0" dirty="0" err="1" smtClean="0">
                <a:solidFill>
                  <a:schemeClr val="dk1"/>
                </a:solidFill>
                <a:effectLst/>
                <a:latin typeface="Courier New" pitchFamily="49" charset="0"/>
                <a:cs typeface="Courier New" pitchFamily="49" charset="0"/>
              </a:rPr>
              <a:t>TransportSrio_isr</a:t>
            </a:r>
            <a:endParaRPr lang="en-US" sz="1600" b="0" dirty="0" smtClean="0">
              <a:solidFill>
                <a:schemeClr val="dk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5604208" y="2819400"/>
            <a:ext cx="2278060" cy="36933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1800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“got </a:t>
            </a:r>
            <a:r>
              <a:rPr lang="en-US" sz="1800" b="0" dirty="0" err="1" smtClean="0">
                <a:solidFill>
                  <a:schemeClr val="dk1"/>
                </a:solidFill>
                <a:effectLst/>
                <a:latin typeface="Calibri" pitchFamily="34" charset="0"/>
              </a:rPr>
              <a:t>Msg</a:t>
            </a:r>
            <a:r>
              <a:rPr lang="en-US" sz="1800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 from queue”</a:t>
            </a:r>
          </a:p>
        </p:txBody>
      </p:sp>
      <p:sp>
        <p:nvSpPr>
          <p:cNvPr id="75" name="Rounded Rectangle 74"/>
          <p:cNvSpPr/>
          <p:nvPr/>
        </p:nvSpPr>
        <p:spPr bwMode="auto">
          <a:xfrm>
            <a:off x="2667000" y="5334000"/>
            <a:ext cx="1295400" cy="4572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9144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dk1"/>
                </a:solidFill>
                <a:effectLst/>
                <a:latin typeface="Calibri" pitchFamily="34" charset="0"/>
              </a:rPr>
              <a:t>SRIO x4</a:t>
            </a:r>
          </a:p>
        </p:txBody>
      </p:sp>
      <p:sp>
        <p:nvSpPr>
          <p:cNvPr id="76" name="Rounded Rectangle 75"/>
          <p:cNvSpPr/>
          <p:nvPr/>
        </p:nvSpPr>
        <p:spPr bwMode="auto">
          <a:xfrm>
            <a:off x="4876800" y="5334000"/>
            <a:ext cx="1295400" cy="4572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9144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dk1"/>
                </a:solidFill>
                <a:effectLst/>
                <a:latin typeface="Calibri" pitchFamily="34" charset="0"/>
              </a:rPr>
              <a:t>SRIO x4</a:t>
            </a:r>
          </a:p>
        </p:txBody>
      </p:sp>
      <p:cxnSp>
        <p:nvCxnSpPr>
          <p:cNvPr id="78" name="Shape 77"/>
          <p:cNvCxnSpPr>
            <a:stCxn id="58" idx="2"/>
            <a:endCxn id="75" idx="1"/>
          </p:cNvCxnSpPr>
          <p:nvPr/>
        </p:nvCxnSpPr>
        <p:spPr bwMode="auto">
          <a:xfrm rot="16200000" flipH="1">
            <a:off x="2174770" y="5070370"/>
            <a:ext cx="575846" cy="408613"/>
          </a:xfrm>
          <a:prstGeom prst="bentConnector2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80" name="Straight Arrow Connector 79"/>
          <p:cNvCxnSpPr>
            <a:stCxn id="75" idx="3"/>
            <a:endCxn id="76" idx="1"/>
          </p:cNvCxnSpPr>
          <p:nvPr/>
        </p:nvCxnSpPr>
        <p:spPr bwMode="auto">
          <a:xfrm>
            <a:off x="3962400" y="5562600"/>
            <a:ext cx="914400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82" name="Shape 81"/>
          <p:cNvCxnSpPr>
            <a:stCxn id="76" idx="3"/>
            <a:endCxn id="68" idx="2"/>
          </p:cNvCxnSpPr>
          <p:nvPr/>
        </p:nvCxnSpPr>
        <p:spPr bwMode="auto">
          <a:xfrm flipV="1">
            <a:off x="6172200" y="4986754"/>
            <a:ext cx="577434" cy="575846"/>
          </a:xfrm>
          <a:prstGeom prst="bentConnector2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83" name="Slide number"/>
          <p:cNvSpPr txBox="1"/>
          <p:nvPr/>
        </p:nvSpPr>
        <p:spPr>
          <a:xfrm>
            <a:off x="8636000" y="6645990"/>
            <a:ext cx="635000" cy="246221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pPr algn="ctr"/>
            <a:r>
              <a:rPr lang="en-US" sz="1000" b="0" smtClean="0">
                <a:solidFill>
                  <a:schemeClr val="tx2"/>
                </a:solidFill>
                <a:effectLst/>
                <a:latin typeface="Arial"/>
              </a:rPr>
              <a:t>35</a:t>
            </a:r>
            <a:endParaRPr lang="en-US" sz="1000" b="0" dirty="0" smtClean="0">
              <a:solidFill>
                <a:schemeClr val="tx2"/>
              </a:solidFill>
              <a:effectLst/>
              <a:latin typeface="Arial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704" name="Rectangle 8"/>
          <p:cNvSpPr>
            <a:spLocks noChangeArrowheads="1"/>
          </p:cNvSpPr>
          <p:nvPr/>
        </p:nvSpPr>
        <p:spPr bwMode="auto">
          <a:xfrm>
            <a:off x="304800" y="1066800"/>
            <a:ext cx="5562600" cy="4495800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blurRad="50800" dist="1016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2706" name="Picture 2" descr="C:\Documents and Settings\a0159877\Desktop\250px-Operating_system_placement.svg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160824" y="1153041"/>
            <a:ext cx="2819400" cy="4172713"/>
          </a:xfrm>
          <a:prstGeom prst="rect">
            <a:avLst/>
          </a:prstGeom>
          <a:noFill/>
        </p:spPr>
      </p:pic>
      <p:pic>
        <p:nvPicPr>
          <p:cNvPr id="10" name="Animated Logo" descr="tilogo_color_twoline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0800" y="6477000"/>
            <a:ext cx="1438537" cy="347443"/>
          </a:xfrm>
          <a:prstGeom prst="rect">
            <a:avLst/>
          </a:prstGeom>
        </p:spPr>
      </p:pic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tx1"/>
                </a:solidFill>
              </a:rPr>
              <a:t>Outline</a:t>
            </a:r>
          </a:p>
        </p:txBody>
      </p:sp>
      <p:sp>
        <p:nvSpPr>
          <p:cNvPr id="11" name="Text Box 4">
            <a:hlinkClick r:id="rId10" action="ppaction://hlinksldjump"/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01576" y="1168962"/>
            <a:ext cx="5642024" cy="44319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 tIns="27432" bIns="27432" anchor="ctr" anchorCtr="0">
            <a:spAutoFit/>
          </a:bodyPr>
          <a:lstStyle/>
          <a:p>
            <a:pPr marL="342900" indent="-342900" eaLnBrk="0" hangingPunct="0">
              <a:lnSpc>
                <a:spcPct val="90000"/>
              </a:lnSpc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z="2800" smtClean="0">
                <a:solidFill>
                  <a:srgbClr val="000000"/>
                </a:solidFill>
              </a:rPr>
              <a:t>Basic Concepts</a:t>
            </a: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12" name="Text Box 4">
            <a:hlinkClick r:id="rId11" action="ppaction://hlinksldjump"/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01576" y="1672613"/>
            <a:ext cx="5642024" cy="44319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 tIns="27432" bIns="27432" anchor="ctr" anchorCtr="0">
            <a:spAutoFit/>
          </a:bodyPr>
          <a:lstStyle/>
          <a:p>
            <a:pPr marL="342900" indent="-342900" eaLnBrk="0" hangingPunct="0">
              <a:lnSpc>
                <a:spcPct val="90000"/>
              </a:lnSpc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z="2800" smtClean="0">
                <a:solidFill>
                  <a:srgbClr val="000000"/>
                </a:solidFill>
              </a:rPr>
              <a:t>IPC Services</a:t>
            </a: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13" name="Text Box 4">
            <a:hlinkClick r:id="rId12" action="ppaction://hlinksldjump"/>
          </p:cNvPr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01576" y="2176263"/>
            <a:ext cx="5642024" cy="44319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 tIns="27432" bIns="27432" anchor="ctr" anchorCtr="0">
            <a:spAutoFit/>
          </a:bodyPr>
          <a:lstStyle/>
          <a:p>
            <a:pPr marL="342900" indent="-342900" eaLnBrk="0" hangingPunct="0">
              <a:lnSpc>
                <a:spcPct val="90000"/>
              </a:lnSpc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z="2800" smtClean="0">
                <a:solidFill>
                  <a:srgbClr val="000000"/>
                </a:solidFill>
              </a:rPr>
              <a:t>Setup and Examples</a:t>
            </a: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14" name="Text Box 4">
            <a:hlinkClick r:id="rId13" action="ppaction://hlinksldjump"/>
          </p:cNvPr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301576" y="2679913"/>
            <a:ext cx="5642024" cy="44319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 tIns="27432" bIns="27432" anchor="ctr" anchorCtr="0">
            <a:spAutoFit/>
          </a:bodyPr>
          <a:lstStyle/>
          <a:p>
            <a:pPr marL="342900" indent="-342900" eaLnBrk="0" hangingPunct="0">
              <a:lnSpc>
                <a:spcPct val="90000"/>
              </a:lnSpc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z="2800" smtClean="0">
                <a:solidFill>
                  <a:srgbClr val="000000"/>
                </a:solidFill>
              </a:rPr>
              <a:t>IPC Transports</a:t>
            </a: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15" name="Text Box 3">
            <a:hlinkClick r:id="rId14" action="ppaction://hlinksldjump"/>
          </p:cNvPr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304800" y="3183563"/>
            <a:ext cx="5562600" cy="44319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 tIns="27432" bIns="27432" anchor="ctr" anchorCtr="0">
            <a:spAutoFit/>
          </a:bodyPr>
          <a:lstStyle/>
          <a:p>
            <a:pPr marL="342900" indent="-342900" eaLnBrk="0" hangingPunct="0">
              <a:lnSpc>
                <a:spcPct val="90000"/>
              </a:lnSpc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z="2800" smtClean="0">
                <a:solidFill>
                  <a:srgbClr val="000000"/>
                </a:solidFill>
              </a:rPr>
              <a:t>Lab or Demo</a:t>
            </a:r>
            <a:endParaRPr lang="en-US" sz="2800" dirty="0">
              <a:solidFill>
                <a:srgbClr val="000000"/>
              </a:solidFill>
            </a:endParaRPr>
          </a:p>
        </p:txBody>
      </p:sp>
    </p:spTree>
    <p:custDataLst>
      <p:tags r:id="rId1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243" name="Text Box 3"/>
          <p:cNvSpPr txBox="1">
            <a:spLocks noChangeArrowheads="1"/>
          </p:cNvSpPr>
          <p:nvPr/>
        </p:nvSpPr>
        <p:spPr bwMode="auto">
          <a:xfrm>
            <a:off x="609600" y="1590675"/>
            <a:ext cx="8686800" cy="21891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rgbClr val="333333">
                <a:alpha val="50000"/>
              </a:srgbClr>
            </a:outerShdw>
          </a:effectLst>
        </p:spPr>
        <p:txBody>
          <a:bodyPr anchor="ctr" anchorCtr="1">
            <a:spAutoFit/>
          </a:bodyPr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17200" b="0" dirty="0" err="1">
                <a:solidFill>
                  <a:srgbClr val="FF0000"/>
                </a:solidFill>
                <a:latin typeface="TILogo" pitchFamily="2" charset="0"/>
              </a:rPr>
              <a:t>ti</a:t>
            </a:r>
            <a:endParaRPr lang="en-US" sz="17200" b="0" dirty="0">
              <a:solidFill>
                <a:srgbClr val="FF0000"/>
              </a:solidFill>
              <a:latin typeface="TILogo" pitchFamily="2" charset="0"/>
            </a:endParaRPr>
          </a:p>
        </p:txBody>
      </p:sp>
      <p:sp>
        <p:nvSpPr>
          <p:cNvPr id="4" name="Slide number"/>
          <p:cNvSpPr txBox="1"/>
          <p:nvPr/>
        </p:nvSpPr>
        <p:spPr>
          <a:xfrm>
            <a:off x="8636000" y="6645990"/>
            <a:ext cx="635000" cy="246221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pPr algn="ctr"/>
            <a:r>
              <a:rPr lang="en-US" sz="1000" b="0" smtClean="0">
                <a:solidFill>
                  <a:schemeClr val="tx2"/>
                </a:solidFill>
                <a:effectLst/>
                <a:latin typeface="Arial"/>
              </a:rPr>
              <a:t>39</a:t>
            </a:r>
            <a:endParaRPr lang="en-US" sz="1000" b="0" dirty="0" smtClean="0">
              <a:solidFill>
                <a:schemeClr val="tx2"/>
              </a:solidFill>
              <a:effectLst/>
              <a:latin typeface="Arial"/>
            </a:endParaRP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90624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6243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71D98-03DC-4017-B276-42CF6417E138}" type="slidenum">
              <a:rPr lang="en-US">
                <a:solidFill>
                  <a:srgbClr val="000000"/>
                </a:solidFill>
              </a:rPr>
              <a:pPr/>
              <a:t>38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955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User/Application Modules</a:t>
            </a:r>
          </a:p>
        </p:txBody>
      </p:sp>
      <p:sp>
        <p:nvSpPr>
          <p:cNvPr id="955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1288" y="1308100"/>
            <a:ext cx="8851900" cy="447675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90000"/>
              </a:lnSpc>
            </a:pPr>
            <a:r>
              <a:rPr lang="en-US"/>
              <a:t>Ipc, ListMP, GateMP, Notify</a:t>
            </a:r>
          </a:p>
          <a:p>
            <a:pPr lvl="1">
              <a:lnSpc>
                <a:spcPct val="90000"/>
              </a:lnSpc>
            </a:pPr>
            <a:r>
              <a:rPr lang="en-US"/>
              <a:t>Ipc:  Used to initialize IPC (shared memory, gates, notifications, etc) and attach to remote processors and synchronize with them at run-time</a:t>
            </a:r>
          </a:p>
          <a:p>
            <a:pPr lvl="1">
              <a:lnSpc>
                <a:spcPct val="90000"/>
              </a:lnSpc>
            </a:pPr>
            <a:r>
              <a:rPr lang="en-US"/>
              <a:t>ListMP: shared memory doubly-linked list</a:t>
            </a:r>
          </a:p>
          <a:p>
            <a:pPr lvl="1">
              <a:lnSpc>
                <a:spcPct val="90000"/>
              </a:lnSpc>
            </a:pPr>
            <a:r>
              <a:rPr lang="en-US"/>
              <a:t>GateMP: multiple-processor mutex</a:t>
            </a:r>
          </a:p>
          <a:p>
            <a:pPr lvl="1">
              <a:lnSpc>
                <a:spcPct val="90000"/>
              </a:lnSpc>
            </a:pPr>
            <a:r>
              <a:rPr lang="en-US"/>
              <a:t>Notify: inter-processor notifications</a:t>
            </a:r>
          </a:p>
          <a:p>
            <a:pPr>
              <a:lnSpc>
                <a:spcPct val="90000"/>
              </a:lnSpc>
            </a:pPr>
            <a:r>
              <a:rPr lang="en-US"/>
              <a:t>HeapMemMP, HeapBufMP, HeapMultiBufMP</a:t>
            </a:r>
          </a:p>
          <a:p>
            <a:pPr lvl="1">
              <a:lnSpc>
                <a:spcPct val="90000"/>
              </a:lnSpc>
            </a:pPr>
            <a:r>
              <a:rPr lang="en-US"/>
              <a:t>Shared memory allocator that can be used by multiple threads on multiple processors</a:t>
            </a:r>
          </a:p>
          <a:p>
            <a:pPr lvl="1">
              <a:lnSpc>
                <a:spcPct val="90000"/>
              </a:lnSpc>
            </a:pPr>
            <a:r>
              <a:rPr lang="en-US"/>
              <a:t>Flexible and/or deterministic memory management</a:t>
            </a:r>
          </a:p>
          <a:p>
            <a:pPr>
              <a:lnSpc>
                <a:spcPct val="90000"/>
              </a:lnSpc>
            </a:pPr>
            <a:r>
              <a:rPr lang="en-US"/>
              <a:t>MessageQ</a:t>
            </a:r>
          </a:p>
          <a:p>
            <a:pPr lvl="1">
              <a:lnSpc>
                <a:spcPct val="90000"/>
              </a:lnSpc>
            </a:pPr>
            <a:r>
              <a:rPr lang="en-US"/>
              <a:t>Portable message passing between threads on same or different cores</a:t>
            </a:r>
          </a:p>
          <a:p>
            <a:pPr lvl="1">
              <a:lnSpc>
                <a:spcPct val="90000"/>
              </a:lnSpc>
            </a:pPr>
            <a:r>
              <a:rPr lang="en-US"/>
              <a:t>Transport-independent – local, shared memory, SRIO, etc.</a:t>
            </a:r>
          </a:p>
          <a:p>
            <a:pPr>
              <a:lnSpc>
                <a:spcPct val="90000"/>
              </a:lnSpc>
            </a:pPr>
            <a:endParaRPr lang="en-US"/>
          </a:p>
        </p:txBody>
      </p:sp>
      <p:sp>
        <p:nvSpPr>
          <p:cNvPr id="6" name="Slide number"/>
          <p:cNvSpPr txBox="1"/>
          <p:nvPr/>
        </p:nvSpPr>
        <p:spPr>
          <a:xfrm>
            <a:off x="8636000" y="6645990"/>
            <a:ext cx="635000" cy="246221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pPr algn="ctr"/>
            <a:r>
              <a:rPr lang="en-US" sz="1000" b="0" smtClean="0">
                <a:solidFill>
                  <a:schemeClr val="tx2"/>
                </a:solidFill>
                <a:effectLst/>
                <a:latin typeface="Arial"/>
              </a:rPr>
              <a:t>40</a:t>
            </a:r>
            <a:endParaRPr lang="en-US" sz="1000" b="0" dirty="0" smtClean="0">
              <a:solidFill>
                <a:schemeClr val="tx2"/>
              </a:solidFill>
              <a:effectLst/>
              <a:latin typeface="Arial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FFFF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704" name="Rectangle 8"/>
          <p:cNvSpPr>
            <a:spLocks noChangeArrowheads="1"/>
          </p:cNvSpPr>
          <p:nvPr/>
        </p:nvSpPr>
        <p:spPr bwMode="auto">
          <a:xfrm>
            <a:off x="304800" y="1066800"/>
            <a:ext cx="5562600" cy="4495800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blurRad="50800" dist="1016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tx1"/>
                </a:solidFill>
              </a:rPr>
              <a:t>Outline</a:t>
            </a:r>
          </a:p>
        </p:txBody>
      </p:sp>
      <p:sp>
        <p:nvSpPr>
          <p:cNvPr id="41988" name="Text Box 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04800" y="1161603"/>
            <a:ext cx="5562600" cy="44319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 tIns="27432" bIns="27432" anchor="ctr" anchorCtr="0">
            <a:spAutoFit/>
          </a:bodyPr>
          <a:lstStyle/>
          <a:p>
            <a:pPr marL="342900" indent="-342900" eaLnBrk="0" hangingPunct="0">
              <a:lnSpc>
                <a:spcPct val="90000"/>
              </a:lnSpc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z="2800" dirty="0" err="1">
                <a:solidFill>
                  <a:srgbClr val="000000"/>
                </a:solidFill>
              </a:rPr>
              <a:t>MainHighlight</a:t>
            </a: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41989" name="Text Box 4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01576" y="1612161"/>
            <a:ext cx="5642024" cy="44319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 tIns="27432" bIns="27432" anchor="ctr" anchorCtr="0">
            <a:spAutoFit/>
          </a:bodyPr>
          <a:lstStyle/>
          <a:p>
            <a:pPr marL="342900" indent="-342900" eaLnBrk="0" hangingPunct="0">
              <a:lnSpc>
                <a:spcPct val="90000"/>
              </a:lnSpc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z="2800" dirty="0" err="1">
                <a:solidFill>
                  <a:srgbClr val="000000"/>
                </a:solidFill>
              </a:rPr>
              <a:t>MainNormal</a:t>
            </a: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41990" name="Text Box 5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774000" y="2074435"/>
            <a:ext cx="4255200" cy="4247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ct val="90000"/>
              </a:lnSpc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dirty="0" err="1">
                <a:solidFill>
                  <a:srgbClr val="000000"/>
                </a:solidFill>
              </a:rPr>
              <a:t>SubHighlight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1991" name="Text Box 6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769877" y="2514751"/>
            <a:ext cx="4868924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 tIns="18288" bIns="18288">
            <a:spAutoFit/>
          </a:bodyPr>
          <a:lstStyle/>
          <a:p>
            <a:pPr marL="342900" indent="-342900" eaLnBrk="0" hangingPunct="0">
              <a:lnSpc>
                <a:spcPct val="90000"/>
              </a:lnSpc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dirty="0" err="1">
                <a:solidFill>
                  <a:srgbClr val="000000"/>
                </a:solidFill>
              </a:rPr>
              <a:t>SubNormal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72706" name="Picture 2" descr="C:\Documents and Settings\a0159877\Desktop\250px-Operating_system_placement.svg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160824" y="1153041"/>
            <a:ext cx="2819400" cy="4172713"/>
          </a:xfrm>
          <a:prstGeom prst="rect">
            <a:avLst/>
          </a:prstGeom>
          <a:noFill/>
        </p:spPr>
      </p:pic>
      <p:pic>
        <p:nvPicPr>
          <p:cNvPr id="10" name="Animated Logo" descr="tilogo_color_twoline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0800" y="6477000"/>
            <a:ext cx="1438537" cy="347443"/>
          </a:xfrm>
          <a:prstGeom prst="rect">
            <a:avLst/>
          </a:prstGeom>
        </p:spPr>
      </p:pic>
    </p:spTree>
    <p:custDataLst>
      <p:tags r:id="rId1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/>
          <p:cNvSpPr>
            <a:spLocks noGrp="1" noChangeArrowheads="1"/>
          </p:cNvSpPr>
          <p:nvPr>
            <p:ph type="title"/>
          </p:nvPr>
        </p:nvSpPr>
        <p:spPr/>
        <p:txBody>
          <a:bodyPr wrap="none" anchorCtr="1"/>
          <a:lstStyle/>
          <a:p>
            <a:r>
              <a:rPr lang="en-US" dirty="0" smtClean="0"/>
              <a:t>IPC – Definition</a:t>
            </a:r>
          </a:p>
        </p:txBody>
      </p:sp>
      <p:pic>
        <p:nvPicPr>
          <p:cNvPr id="25" name="Animated Logo" descr="tilogo_color_twolin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800" y="6477000"/>
            <a:ext cx="1438537" cy="34744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52400" y="652891"/>
            <a:ext cx="8449108" cy="104028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342900" indent="-342900">
              <a:lnSpc>
                <a:spcPct val="120000"/>
              </a:lnSpc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sz="2800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IPC  =  </a:t>
            </a:r>
            <a:r>
              <a:rPr lang="en-US" sz="2800" b="0" dirty="0" smtClean="0">
                <a:solidFill>
                  <a:schemeClr val="tx2"/>
                </a:solidFill>
                <a:effectLst/>
                <a:latin typeface="Calibri" pitchFamily="34" charset="0"/>
              </a:rPr>
              <a:t>Inter-Processor Communication</a:t>
            </a:r>
          </a:p>
          <a:p>
            <a:pPr marL="342900" indent="-342900"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sz="2800" b="0" dirty="0" smtClean="0">
                <a:solidFill>
                  <a:schemeClr val="dk1"/>
                </a:solidFill>
                <a:latin typeface="Calibri" pitchFamily="34" charset="0"/>
              </a:rPr>
              <a:t>While this definition is rather </a:t>
            </a:r>
            <a:r>
              <a:rPr lang="en-US" sz="2800" b="0" dirty="0" smtClean="0">
                <a:solidFill>
                  <a:schemeClr val="dk1"/>
                </a:solidFill>
                <a:latin typeface="Calibri" pitchFamily="34" charset="0"/>
              </a:rPr>
              <a:t>generic, </a:t>
            </a:r>
            <a:r>
              <a:rPr lang="en-US" sz="2800" b="0" dirty="0" smtClean="0">
                <a:solidFill>
                  <a:schemeClr val="dk1"/>
                </a:solidFill>
                <a:latin typeface="Calibri" pitchFamily="34" charset="0"/>
              </a:rPr>
              <a:t>it really means:</a:t>
            </a:r>
            <a:endParaRPr lang="en-US" sz="2800" b="0" dirty="0" smtClean="0">
              <a:solidFill>
                <a:schemeClr val="dk1"/>
              </a:solidFill>
              <a:effectLst/>
              <a:latin typeface="Calibri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15017" y="1698982"/>
            <a:ext cx="7438383" cy="400110"/>
          </a:xfrm>
          <a:prstGeom prst="rect">
            <a:avLst/>
          </a:prstGeom>
          <a:solidFill>
            <a:schemeClr val="accent1"/>
          </a:solidFill>
        </p:spPr>
        <p:txBody>
          <a:bodyPr wrap="none" rtlCol="0" anchor="ctr" anchorCtr="0">
            <a:spAutoFit/>
          </a:bodyPr>
          <a:lstStyle/>
          <a:p>
            <a:r>
              <a:rPr lang="en-US" sz="2000" b="0" i="1" dirty="0" smtClean="0">
                <a:solidFill>
                  <a:schemeClr val="dk1"/>
                </a:solidFill>
              </a:rPr>
              <a:t>“</a:t>
            </a:r>
            <a:r>
              <a:rPr lang="en-US" sz="2000" b="0" i="1" dirty="0" smtClean="0">
                <a:solidFill>
                  <a:schemeClr val="tx2"/>
                </a:solidFill>
              </a:rPr>
              <a:t>Transporting data and/or signals between threads of execution</a:t>
            </a:r>
            <a:r>
              <a:rPr lang="en-US" sz="2000" b="0" i="1" dirty="0" smtClean="0">
                <a:solidFill>
                  <a:schemeClr val="dk1"/>
                </a:solidFill>
              </a:rPr>
              <a:t>”</a:t>
            </a:r>
            <a:endParaRPr lang="en-US" sz="2000" b="0" i="1" dirty="0" smtClean="0">
              <a:solidFill>
                <a:schemeClr val="dk1"/>
              </a:solidFill>
              <a:effectLst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2400" y="2296180"/>
            <a:ext cx="6833346" cy="52322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342900" indent="-342900"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sz="2800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These threads could be located </a:t>
            </a:r>
            <a:r>
              <a:rPr lang="en-US" sz="2800" b="0" dirty="0" smtClean="0">
                <a:solidFill>
                  <a:schemeClr val="dk1"/>
                </a:solidFill>
                <a:latin typeface="Calibri" pitchFamily="34" charset="0"/>
              </a:rPr>
              <a:t>anywhere:</a:t>
            </a:r>
            <a:endParaRPr lang="en-US" sz="2800" b="0" dirty="0" smtClean="0">
              <a:solidFill>
                <a:schemeClr val="dk1"/>
              </a:solidFill>
              <a:effectLst/>
              <a:latin typeface="Calibri" pitchFamily="34" charset="0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609600" y="3186164"/>
            <a:ext cx="5562600" cy="2681236"/>
            <a:chOff x="1143000" y="3048000"/>
            <a:chExt cx="5562600" cy="2681236"/>
          </a:xfrm>
        </p:grpSpPr>
        <p:sp>
          <p:nvSpPr>
            <p:cNvPr id="10" name="Rounded Rectangle 9"/>
            <p:cNvSpPr/>
            <p:nvPr/>
          </p:nvSpPr>
          <p:spPr bwMode="auto">
            <a:xfrm>
              <a:off x="1143000" y="3048000"/>
              <a:ext cx="1828800" cy="1143000"/>
            </a:xfrm>
            <a:prstGeom prst="roundRect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635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1" i="0" u="none" strike="noStrike" cap="none" normalizeH="0" baseline="0" dirty="0" smtClean="0">
                  <a:ln>
                    <a:noFill/>
                  </a:ln>
                  <a:solidFill>
                    <a:schemeClr val="dk1"/>
                  </a:solidFill>
                  <a:effectLst/>
                  <a:latin typeface="Calibri" pitchFamily="34" charset="0"/>
                </a:rPr>
                <a:t>Thread 1</a:t>
              </a:r>
            </a:p>
          </p:txBody>
        </p:sp>
        <p:sp>
          <p:nvSpPr>
            <p:cNvPr id="11" name="Rounded Rectangle 10"/>
            <p:cNvSpPr/>
            <p:nvPr/>
          </p:nvSpPr>
          <p:spPr bwMode="auto">
            <a:xfrm>
              <a:off x="4876800" y="3048000"/>
              <a:ext cx="1828800" cy="1143000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635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1" i="0" u="none" strike="noStrike" cap="none" normalizeH="0" baseline="0" dirty="0" smtClean="0">
                  <a:ln>
                    <a:noFill/>
                  </a:ln>
                  <a:solidFill>
                    <a:schemeClr val="dk1"/>
                  </a:solidFill>
                  <a:effectLst/>
                  <a:latin typeface="Calibri" pitchFamily="34" charset="0"/>
                </a:rPr>
                <a:t>Thread 2</a:t>
              </a:r>
            </a:p>
          </p:txBody>
        </p:sp>
        <p:cxnSp>
          <p:nvCxnSpPr>
            <p:cNvPr id="16" name="Straight Arrow Connector 15"/>
            <p:cNvCxnSpPr/>
            <p:nvPr/>
          </p:nvCxnSpPr>
          <p:spPr bwMode="auto">
            <a:xfrm>
              <a:off x="2971800" y="3352800"/>
              <a:ext cx="1905000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17" name="Straight Arrow Connector 16"/>
            <p:cNvCxnSpPr/>
            <p:nvPr/>
          </p:nvCxnSpPr>
          <p:spPr bwMode="auto">
            <a:xfrm>
              <a:off x="2971800" y="3962400"/>
              <a:ext cx="1905000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12" name="Rectangle 11"/>
            <p:cNvSpPr/>
            <p:nvPr/>
          </p:nvSpPr>
          <p:spPr bwMode="auto">
            <a:xfrm>
              <a:off x="3429000" y="3124200"/>
              <a:ext cx="914400" cy="381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635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chemeClr val="dk1"/>
                  </a:solidFill>
                  <a:effectLst/>
                  <a:latin typeface="Calibri" pitchFamily="34" charset="0"/>
                </a:rPr>
                <a:t>Data</a:t>
              </a:r>
            </a:p>
          </p:txBody>
        </p:sp>
        <p:sp>
          <p:nvSpPr>
            <p:cNvPr id="14" name="Lightning Bolt 13"/>
            <p:cNvSpPr/>
            <p:nvPr/>
          </p:nvSpPr>
          <p:spPr bwMode="auto">
            <a:xfrm>
              <a:off x="3581400" y="3765699"/>
              <a:ext cx="609600" cy="381000"/>
            </a:xfrm>
            <a:prstGeom prst="lightningBolt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635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dk1"/>
                </a:solidFill>
                <a:effectLst/>
                <a:latin typeface="Arial Narrow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752600" y="4235301"/>
              <a:ext cx="1244379" cy="1493935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r">
                <a:lnSpc>
                  <a:spcPct val="130000"/>
                </a:lnSpc>
              </a:pPr>
              <a:r>
                <a:rPr lang="en-US" b="0" dirty="0" smtClean="0">
                  <a:solidFill>
                    <a:schemeClr val="dk1"/>
                  </a:solidFill>
                  <a:effectLst/>
                  <a:latin typeface="Calibri" pitchFamily="34" charset="0"/>
                </a:rPr>
                <a:t>CPU 0</a:t>
              </a:r>
            </a:p>
            <a:p>
              <a:pPr algn="r">
                <a:lnSpc>
                  <a:spcPct val="130000"/>
                </a:lnSpc>
              </a:pPr>
              <a:r>
                <a:rPr lang="en-US" b="0" dirty="0" smtClean="0">
                  <a:solidFill>
                    <a:schemeClr val="dk1"/>
                  </a:solidFill>
                  <a:latin typeface="Calibri" pitchFamily="34" charset="0"/>
                </a:rPr>
                <a:t>CPU 0</a:t>
              </a:r>
            </a:p>
            <a:p>
              <a:pPr algn="r">
                <a:lnSpc>
                  <a:spcPct val="130000"/>
                </a:lnSpc>
              </a:pPr>
              <a:r>
                <a:rPr lang="en-US" b="0" dirty="0" smtClean="0">
                  <a:solidFill>
                    <a:schemeClr val="dk1"/>
                  </a:solidFill>
                  <a:effectLst/>
                  <a:latin typeface="Calibri" pitchFamily="34" charset="0"/>
                </a:rPr>
                <a:t>Device 0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953000" y="4235301"/>
              <a:ext cx="1244379" cy="1493935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b="0" dirty="0" smtClean="0">
                  <a:solidFill>
                    <a:schemeClr val="dk1"/>
                  </a:solidFill>
                  <a:effectLst/>
                  <a:latin typeface="Calibri" pitchFamily="34" charset="0"/>
                </a:rPr>
                <a:t>CPU 0</a:t>
              </a:r>
            </a:p>
            <a:p>
              <a:pPr>
                <a:lnSpc>
                  <a:spcPct val="130000"/>
                </a:lnSpc>
              </a:pPr>
              <a:r>
                <a:rPr lang="en-US" b="0" dirty="0" smtClean="0">
                  <a:solidFill>
                    <a:schemeClr val="dk1"/>
                  </a:solidFill>
                  <a:latin typeface="Calibri" pitchFamily="34" charset="0"/>
                </a:rPr>
                <a:t>CPU 1</a:t>
              </a:r>
            </a:p>
            <a:p>
              <a:pPr>
                <a:lnSpc>
                  <a:spcPct val="130000"/>
                </a:lnSpc>
              </a:pPr>
              <a:r>
                <a:rPr lang="en-US" b="0" dirty="0" smtClean="0">
                  <a:solidFill>
                    <a:schemeClr val="dk1"/>
                  </a:solidFill>
                  <a:effectLst/>
                  <a:latin typeface="Calibri" pitchFamily="34" charset="0"/>
                </a:rPr>
                <a:t>Device 1</a:t>
              </a:r>
            </a:p>
          </p:txBody>
        </p:sp>
        <p:cxnSp>
          <p:nvCxnSpPr>
            <p:cNvPr id="23" name="Straight Arrow Connector 22"/>
            <p:cNvCxnSpPr/>
            <p:nvPr/>
          </p:nvCxnSpPr>
          <p:spPr bwMode="auto">
            <a:xfrm>
              <a:off x="3124200" y="4538332"/>
              <a:ext cx="16764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24" name="Straight Arrow Connector 23"/>
            <p:cNvCxnSpPr/>
            <p:nvPr/>
          </p:nvCxnSpPr>
          <p:spPr bwMode="auto">
            <a:xfrm>
              <a:off x="3124200" y="5018567"/>
              <a:ext cx="16764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26" name="Straight Arrow Connector 25"/>
            <p:cNvCxnSpPr/>
            <p:nvPr/>
          </p:nvCxnSpPr>
          <p:spPr bwMode="auto">
            <a:xfrm>
              <a:off x="3124200" y="5486400"/>
              <a:ext cx="16764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sp>
        <p:nvSpPr>
          <p:cNvPr id="27" name="Leading Question"/>
          <p:cNvSpPr txBox="1"/>
          <p:nvPr/>
        </p:nvSpPr>
        <p:spPr>
          <a:xfrm>
            <a:off x="5201462" y="6324600"/>
            <a:ext cx="3409138" cy="246221"/>
          </a:xfrm>
          <a:prstGeom prst="rect">
            <a:avLst/>
          </a:prstGeom>
          <a:noFill/>
        </p:spPr>
        <p:txBody>
          <a:bodyPr vert="horz" wrap="none" lIns="0" tIns="0" rIns="0" bIns="0" rtlCol="0" anchor="b" anchorCtr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sz="2000" b="0" dirty="0" smtClean="0">
                <a:solidFill>
                  <a:schemeClr val="tx2"/>
                </a:solidFill>
                <a:latin typeface="Arial Narrow"/>
              </a:rPr>
              <a:t>How would YOU solve this problem?</a:t>
            </a:r>
          </a:p>
        </p:txBody>
      </p:sp>
      <p:sp>
        <p:nvSpPr>
          <p:cNvPr id="29" name="Slide number"/>
          <p:cNvSpPr txBox="1"/>
          <p:nvPr/>
        </p:nvSpPr>
        <p:spPr>
          <a:xfrm>
            <a:off x="8636000" y="6645990"/>
            <a:ext cx="635000" cy="246221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pPr algn="ctr"/>
            <a:r>
              <a:rPr lang="en-US" sz="1000" b="0" smtClean="0">
                <a:solidFill>
                  <a:schemeClr val="tx2"/>
                </a:solidFill>
                <a:effectLst/>
                <a:latin typeface="Arial"/>
              </a:rPr>
              <a:t>4</a:t>
            </a:r>
            <a:endParaRPr lang="en-US" sz="1000" b="0" dirty="0" smtClean="0">
              <a:solidFill>
                <a:schemeClr val="tx2"/>
              </a:solidFill>
              <a:effectLst/>
              <a:latin typeface="Arial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/>
          <p:cNvSpPr>
            <a:spLocks noGrp="1" noChangeArrowheads="1"/>
          </p:cNvSpPr>
          <p:nvPr>
            <p:ph type="title"/>
          </p:nvPr>
        </p:nvSpPr>
        <p:spPr/>
        <p:txBody>
          <a:bodyPr wrap="none" anchorCtr="1"/>
          <a:lstStyle/>
          <a:p>
            <a:r>
              <a:rPr lang="en-US" dirty="0" smtClean="0"/>
              <a:t>IPC – Possible Solutions</a:t>
            </a:r>
          </a:p>
        </p:txBody>
      </p:sp>
      <p:pic>
        <p:nvPicPr>
          <p:cNvPr id="25" name="Animated Logo" descr="tilogo_color_twolin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800" y="6477000"/>
            <a:ext cx="1438537" cy="347443"/>
          </a:xfrm>
          <a:prstGeom prst="rect">
            <a:avLst/>
          </a:prstGeom>
        </p:spPr>
      </p:pic>
      <p:sp>
        <p:nvSpPr>
          <p:cNvPr id="27" name="Leading Question"/>
          <p:cNvSpPr txBox="1"/>
          <p:nvPr/>
        </p:nvSpPr>
        <p:spPr>
          <a:xfrm>
            <a:off x="3897963" y="6324600"/>
            <a:ext cx="4712637" cy="246221"/>
          </a:xfrm>
          <a:prstGeom prst="rect">
            <a:avLst/>
          </a:prstGeom>
          <a:noFill/>
        </p:spPr>
        <p:txBody>
          <a:bodyPr vert="horz" wrap="none" lIns="0" tIns="0" rIns="0" bIns="0" rtlCol="0" anchor="b" anchorCtr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sz="2000" b="0" dirty="0" smtClean="0">
                <a:solidFill>
                  <a:schemeClr val="tx2"/>
                </a:solidFill>
                <a:latin typeface="Arial Narrow"/>
              </a:rPr>
              <a:t>What solutions exist in TI’s RTOS to perform IPC ?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52400" y="825728"/>
            <a:ext cx="6731458" cy="60939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342900" indent="-342900">
              <a:lnSpc>
                <a:spcPct val="120000"/>
              </a:lnSpc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sz="2800" b="0" dirty="0" smtClean="0">
                <a:solidFill>
                  <a:schemeClr val="dk1"/>
                </a:solidFill>
                <a:latin typeface="Calibri" pitchFamily="34" charset="0"/>
              </a:rPr>
              <a:t>How do you </a:t>
            </a:r>
            <a:r>
              <a:rPr lang="en-US" sz="2800" b="0" dirty="0" smtClean="0">
                <a:solidFill>
                  <a:schemeClr val="dk1"/>
                </a:solidFill>
                <a:latin typeface="Calibri" pitchFamily="34" charset="0"/>
              </a:rPr>
              <a:t>transport </a:t>
            </a:r>
            <a:r>
              <a:rPr lang="en-US" sz="2800" b="0" dirty="0" smtClean="0">
                <a:solidFill>
                  <a:schemeClr val="dk1"/>
                </a:solidFill>
                <a:latin typeface="Calibri" pitchFamily="34" charset="0"/>
              </a:rPr>
              <a:t>the data and </a:t>
            </a:r>
            <a:r>
              <a:rPr lang="en-US" sz="2800" b="0" dirty="0" smtClean="0">
                <a:solidFill>
                  <a:schemeClr val="dk1"/>
                </a:solidFill>
                <a:latin typeface="Calibri" pitchFamily="34" charset="0"/>
              </a:rPr>
              <a:t>signal?</a:t>
            </a:r>
            <a:endParaRPr lang="en-US" sz="2800" b="0" dirty="0" smtClean="0">
              <a:solidFill>
                <a:schemeClr val="tx2"/>
              </a:solidFill>
              <a:effectLst/>
              <a:latin typeface="Calibri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86565" y="1303634"/>
            <a:ext cx="8368253" cy="112646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233363" indent="-233363">
              <a:lnSpc>
                <a:spcPct val="150000"/>
              </a:lnSpc>
              <a:buFont typeface="Wingdings" pitchFamily="2" charset="2"/>
              <a:buChar char="§"/>
            </a:pPr>
            <a:r>
              <a:rPr lang="en-US" b="0" dirty="0" smtClean="0">
                <a:solidFill>
                  <a:schemeClr val="tx2"/>
                </a:solidFill>
                <a:effectLst/>
                <a:latin typeface="Calibri" pitchFamily="34" charset="0"/>
              </a:rPr>
              <a:t>Manual</a:t>
            </a:r>
            <a:r>
              <a:rPr lang="en-US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:  </a:t>
            </a:r>
            <a:r>
              <a:rPr lang="en-US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Using </a:t>
            </a:r>
            <a:r>
              <a:rPr lang="en-US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shared memory and an INT </a:t>
            </a:r>
            <a:r>
              <a:rPr lang="en-US" b="0" i="1" dirty="0" smtClean="0">
                <a:solidFill>
                  <a:schemeClr val="dk1"/>
                </a:solidFill>
                <a:effectLst/>
                <a:latin typeface="Calibri" pitchFamily="34" charset="0"/>
              </a:rPr>
              <a:t>(possible contention)</a:t>
            </a:r>
          </a:p>
          <a:p>
            <a:pPr marL="233363" indent="-233363">
              <a:lnSpc>
                <a:spcPct val="130000"/>
              </a:lnSpc>
              <a:buFont typeface="Wingdings" pitchFamily="2" charset="2"/>
              <a:buChar char="§"/>
            </a:pPr>
            <a:r>
              <a:rPr lang="en-US" b="0" dirty="0" smtClean="0">
                <a:solidFill>
                  <a:schemeClr val="tx2"/>
                </a:solidFill>
                <a:latin typeface="Calibri" pitchFamily="34" charset="0"/>
              </a:rPr>
              <a:t>Auto</a:t>
            </a:r>
            <a:r>
              <a:rPr lang="en-US" b="0" dirty="0" smtClean="0">
                <a:solidFill>
                  <a:schemeClr val="dk1"/>
                </a:solidFill>
                <a:latin typeface="Calibri" pitchFamily="34" charset="0"/>
              </a:rPr>
              <a:t>:       </a:t>
            </a:r>
            <a:r>
              <a:rPr lang="en-US" b="0" dirty="0" smtClean="0">
                <a:solidFill>
                  <a:schemeClr val="dk1"/>
                </a:solidFill>
                <a:latin typeface="Calibri" pitchFamily="34" charset="0"/>
              </a:rPr>
              <a:t>Using </a:t>
            </a:r>
            <a:r>
              <a:rPr lang="en-US" b="0" dirty="0" smtClean="0">
                <a:solidFill>
                  <a:schemeClr val="dk1"/>
                </a:solidFill>
                <a:latin typeface="Calibri" pitchFamily="34" charset="0"/>
              </a:rPr>
              <a:t>existing RTOS/Framework Utilities (i.e. IPC)</a:t>
            </a:r>
            <a:r>
              <a:rPr lang="en-US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  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609600" y="3186164"/>
            <a:ext cx="5562600" cy="2681236"/>
            <a:chOff x="1143000" y="3048000"/>
            <a:chExt cx="5562600" cy="2681236"/>
          </a:xfrm>
        </p:grpSpPr>
        <p:sp>
          <p:nvSpPr>
            <p:cNvPr id="44" name="Rounded Rectangle 43"/>
            <p:cNvSpPr/>
            <p:nvPr/>
          </p:nvSpPr>
          <p:spPr bwMode="auto">
            <a:xfrm>
              <a:off x="1143000" y="3048000"/>
              <a:ext cx="1828800" cy="1143000"/>
            </a:xfrm>
            <a:prstGeom prst="roundRect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635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1" i="0" u="none" strike="noStrike" cap="none" normalizeH="0" baseline="0" dirty="0" smtClean="0">
                  <a:ln>
                    <a:noFill/>
                  </a:ln>
                  <a:solidFill>
                    <a:schemeClr val="dk1"/>
                  </a:solidFill>
                  <a:effectLst/>
                  <a:latin typeface="Calibri" pitchFamily="34" charset="0"/>
                </a:rPr>
                <a:t>Thread 1</a:t>
              </a:r>
            </a:p>
          </p:txBody>
        </p:sp>
        <p:sp>
          <p:nvSpPr>
            <p:cNvPr id="45" name="Rounded Rectangle 44"/>
            <p:cNvSpPr/>
            <p:nvPr/>
          </p:nvSpPr>
          <p:spPr bwMode="auto">
            <a:xfrm>
              <a:off x="4876800" y="3048000"/>
              <a:ext cx="1828800" cy="1143000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635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1" i="0" u="none" strike="noStrike" cap="none" normalizeH="0" baseline="0" dirty="0" smtClean="0">
                  <a:ln>
                    <a:noFill/>
                  </a:ln>
                  <a:solidFill>
                    <a:schemeClr val="dk1"/>
                  </a:solidFill>
                  <a:effectLst/>
                  <a:latin typeface="Calibri" pitchFamily="34" charset="0"/>
                </a:rPr>
                <a:t>Thread 2</a:t>
              </a:r>
            </a:p>
          </p:txBody>
        </p:sp>
        <p:cxnSp>
          <p:nvCxnSpPr>
            <p:cNvPr id="46" name="Straight Arrow Connector 45"/>
            <p:cNvCxnSpPr/>
            <p:nvPr/>
          </p:nvCxnSpPr>
          <p:spPr bwMode="auto">
            <a:xfrm>
              <a:off x="2971800" y="3352800"/>
              <a:ext cx="1905000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47" name="Straight Arrow Connector 46"/>
            <p:cNvCxnSpPr/>
            <p:nvPr/>
          </p:nvCxnSpPr>
          <p:spPr bwMode="auto">
            <a:xfrm>
              <a:off x="2971800" y="3962400"/>
              <a:ext cx="1905000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48" name="Rectangle 47"/>
            <p:cNvSpPr/>
            <p:nvPr/>
          </p:nvSpPr>
          <p:spPr bwMode="auto">
            <a:xfrm>
              <a:off x="3429000" y="3124200"/>
              <a:ext cx="914400" cy="381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635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chemeClr val="dk1"/>
                  </a:solidFill>
                  <a:effectLst/>
                  <a:latin typeface="Calibri" pitchFamily="34" charset="0"/>
                </a:rPr>
                <a:t>Data</a:t>
              </a:r>
            </a:p>
          </p:txBody>
        </p:sp>
        <p:sp>
          <p:nvSpPr>
            <p:cNvPr id="49" name="Lightning Bolt 48"/>
            <p:cNvSpPr/>
            <p:nvPr/>
          </p:nvSpPr>
          <p:spPr bwMode="auto">
            <a:xfrm>
              <a:off x="3581400" y="3765699"/>
              <a:ext cx="609600" cy="381000"/>
            </a:xfrm>
            <a:prstGeom prst="lightningBolt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635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dk1"/>
                </a:solidFill>
                <a:effectLst/>
                <a:latin typeface="Arial Narrow" pitchFamily="34" charset="0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752600" y="4235301"/>
              <a:ext cx="1244379" cy="1493935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r">
                <a:lnSpc>
                  <a:spcPct val="130000"/>
                </a:lnSpc>
              </a:pPr>
              <a:r>
                <a:rPr lang="en-US" b="0" dirty="0" smtClean="0">
                  <a:solidFill>
                    <a:schemeClr val="dk1"/>
                  </a:solidFill>
                  <a:effectLst/>
                  <a:latin typeface="Calibri" pitchFamily="34" charset="0"/>
                </a:rPr>
                <a:t>CPU 0</a:t>
              </a:r>
            </a:p>
            <a:p>
              <a:pPr algn="r">
                <a:lnSpc>
                  <a:spcPct val="130000"/>
                </a:lnSpc>
              </a:pPr>
              <a:r>
                <a:rPr lang="en-US" b="0" dirty="0" smtClean="0">
                  <a:solidFill>
                    <a:schemeClr val="dk1"/>
                  </a:solidFill>
                  <a:latin typeface="Calibri" pitchFamily="34" charset="0"/>
                </a:rPr>
                <a:t>CPU 0</a:t>
              </a:r>
            </a:p>
            <a:p>
              <a:pPr algn="r">
                <a:lnSpc>
                  <a:spcPct val="130000"/>
                </a:lnSpc>
              </a:pPr>
              <a:r>
                <a:rPr lang="en-US" b="0" dirty="0" smtClean="0">
                  <a:solidFill>
                    <a:schemeClr val="dk1"/>
                  </a:solidFill>
                  <a:effectLst/>
                  <a:latin typeface="Calibri" pitchFamily="34" charset="0"/>
                </a:rPr>
                <a:t>Device 0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953000" y="4235301"/>
              <a:ext cx="1244379" cy="1493935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b="0" dirty="0" smtClean="0">
                  <a:solidFill>
                    <a:schemeClr val="dk1"/>
                  </a:solidFill>
                  <a:effectLst/>
                  <a:latin typeface="Calibri" pitchFamily="34" charset="0"/>
                </a:rPr>
                <a:t>CPU 0</a:t>
              </a:r>
            </a:p>
            <a:p>
              <a:pPr>
                <a:lnSpc>
                  <a:spcPct val="130000"/>
                </a:lnSpc>
              </a:pPr>
              <a:r>
                <a:rPr lang="en-US" b="0" dirty="0" smtClean="0">
                  <a:solidFill>
                    <a:schemeClr val="dk1"/>
                  </a:solidFill>
                  <a:latin typeface="Calibri" pitchFamily="34" charset="0"/>
                </a:rPr>
                <a:t>CPU 1</a:t>
              </a:r>
            </a:p>
            <a:p>
              <a:pPr>
                <a:lnSpc>
                  <a:spcPct val="130000"/>
                </a:lnSpc>
              </a:pPr>
              <a:r>
                <a:rPr lang="en-US" b="0" dirty="0" smtClean="0">
                  <a:solidFill>
                    <a:schemeClr val="dk1"/>
                  </a:solidFill>
                  <a:effectLst/>
                  <a:latin typeface="Calibri" pitchFamily="34" charset="0"/>
                </a:rPr>
                <a:t>Device 1</a:t>
              </a:r>
            </a:p>
          </p:txBody>
        </p:sp>
        <p:cxnSp>
          <p:nvCxnSpPr>
            <p:cNvPr id="52" name="Straight Arrow Connector 51"/>
            <p:cNvCxnSpPr/>
            <p:nvPr/>
          </p:nvCxnSpPr>
          <p:spPr bwMode="auto">
            <a:xfrm>
              <a:off x="3124200" y="4538332"/>
              <a:ext cx="16764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53" name="Straight Arrow Connector 52"/>
            <p:cNvCxnSpPr/>
            <p:nvPr/>
          </p:nvCxnSpPr>
          <p:spPr bwMode="auto">
            <a:xfrm>
              <a:off x="3124200" y="5018567"/>
              <a:ext cx="16764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54" name="Straight Arrow Connector 53"/>
            <p:cNvCxnSpPr/>
            <p:nvPr/>
          </p:nvCxnSpPr>
          <p:spPr bwMode="auto">
            <a:xfrm>
              <a:off x="3124200" y="5486400"/>
              <a:ext cx="16764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sp>
        <p:nvSpPr>
          <p:cNvPr id="21" name="Slide number"/>
          <p:cNvSpPr txBox="1"/>
          <p:nvPr/>
        </p:nvSpPr>
        <p:spPr>
          <a:xfrm>
            <a:off x="8636000" y="6645990"/>
            <a:ext cx="635000" cy="246221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pPr algn="ctr"/>
            <a:r>
              <a:rPr lang="en-US" sz="1000" b="0" smtClean="0">
                <a:solidFill>
                  <a:schemeClr val="tx2"/>
                </a:solidFill>
                <a:effectLst/>
                <a:latin typeface="Arial"/>
              </a:rPr>
              <a:t>5</a:t>
            </a:r>
            <a:endParaRPr lang="en-US" sz="1000" b="0" dirty="0" smtClean="0">
              <a:solidFill>
                <a:schemeClr val="tx2"/>
              </a:solidFill>
              <a:effectLst/>
              <a:latin typeface="Arial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/>
          <p:cNvSpPr>
            <a:spLocks noGrp="1" noChangeArrowheads="1"/>
          </p:cNvSpPr>
          <p:nvPr>
            <p:ph type="title"/>
          </p:nvPr>
        </p:nvSpPr>
        <p:spPr/>
        <p:txBody>
          <a:bodyPr wrap="none" anchorCtr="1"/>
          <a:lstStyle/>
          <a:p>
            <a:r>
              <a:rPr lang="en-US" dirty="0" smtClean="0"/>
              <a:t>IPC – RTOS/Framework Solutions</a:t>
            </a:r>
          </a:p>
        </p:txBody>
      </p:sp>
      <p:pic>
        <p:nvPicPr>
          <p:cNvPr id="25" name="Animated Logo" descr="tilogo_color_twolin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800" y="6477000"/>
            <a:ext cx="1438537" cy="347443"/>
          </a:xfrm>
          <a:prstGeom prst="rect">
            <a:avLst/>
          </a:prstGeom>
        </p:spPr>
      </p:pic>
      <p:sp>
        <p:nvSpPr>
          <p:cNvPr id="27" name="Leading Question"/>
          <p:cNvSpPr txBox="1"/>
          <p:nvPr/>
        </p:nvSpPr>
        <p:spPr>
          <a:xfrm>
            <a:off x="4835528" y="6248400"/>
            <a:ext cx="3775072" cy="246221"/>
          </a:xfrm>
          <a:prstGeom prst="rect">
            <a:avLst/>
          </a:prstGeom>
          <a:noFill/>
        </p:spPr>
        <p:txBody>
          <a:bodyPr vert="horz" wrap="none" lIns="0" tIns="0" rIns="0" bIns="0" rtlCol="0" anchor="b" anchorCtr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sz="2000" b="0" dirty="0" smtClean="0">
                <a:solidFill>
                  <a:schemeClr val="tx2"/>
                </a:solidFill>
                <a:latin typeface="Arial Narrow"/>
              </a:rPr>
              <a:t>What kinds of </a:t>
            </a:r>
            <a:r>
              <a:rPr lang="en-US" sz="2000" b="0" dirty="0" smtClean="0">
                <a:solidFill>
                  <a:schemeClr val="tx2"/>
                </a:solidFill>
                <a:latin typeface="Arial Narrow"/>
              </a:rPr>
              <a:t>transports </a:t>
            </a:r>
            <a:r>
              <a:rPr lang="en-US" sz="2000" b="0" dirty="0" smtClean="0">
                <a:solidFill>
                  <a:schemeClr val="tx2"/>
                </a:solidFill>
                <a:latin typeface="Arial Narrow"/>
              </a:rPr>
              <a:t>are possible ?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52400" y="628957"/>
            <a:ext cx="9023624" cy="23341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342900" indent="-34290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b="0" dirty="0" smtClean="0">
                <a:solidFill>
                  <a:schemeClr val="tx2"/>
                </a:solidFill>
                <a:latin typeface="Calibri" pitchFamily="34" charset="0"/>
              </a:rPr>
              <a:t>SAME CPU</a:t>
            </a:r>
            <a:r>
              <a:rPr lang="en-US" b="0" dirty="0" smtClean="0">
                <a:solidFill>
                  <a:schemeClr val="dk1"/>
                </a:solidFill>
                <a:latin typeface="Calibri" pitchFamily="34" charset="0"/>
              </a:rPr>
              <a:t>:  TI’s RTOS (SYS/BIOS) supports several services for</a:t>
            </a:r>
            <a:br>
              <a:rPr lang="en-US" b="0" dirty="0" smtClean="0">
                <a:solidFill>
                  <a:schemeClr val="dk1"/>
                </a:solidFill>
                <a:latin typeface="Calibri" pitchFamily="34" charset="0"/>
              </a:rPr>
            </a:br>
            <a:r>
              <a:rPr lang="en-US" b="0" dirty="0" smtClean="0">
                <a:solidFill>
                  <a:schemeClr val="dk1"/>
                </a:solidFill>
                <a:latin typeface="Calibri" pitchFamily="34" charset="0"/>
              </a:rPr>
              <a:t>inter-thread communication </a:t>
            </a:r>
            <a:r>
              <a:rPr lang="en-US" sz="2000" b="0" i="1" dirty="0" smtClean="0">
                <a:solidFill>
                  <a:schemeClr val="dk1"/>
                </a:solidFill>
                <a:latin typeface="Calibri" pitchFamily="34" charset="0"/>
              </a:rPr>
              <a:t>(e.g. semaphores, queues, mailboxes, etc</a:t>
            </a:r>
            <a:r>
              <a:rPr lang="en-US" sz="2000" b="0" i="1" dirty="0" smtClean="0">
                <a:solidFill>
                  <a:schemeClr val="dk1"/>
                </a:solidFill>
                <a:latin typeface="Calibri" pitchFamily="34" charset="0"/>
              </a:rPr>
              <a:t>.).</a:t>
            </a:r>
            <a:endParaRPr lang="en-US" sz="2000" b="0" i="1" dirty="0" smtClean="0">
              <a:solidFill>
                <a:schemeClr val="dk1"/>
              </a:solidFill>
              <a:latin typeface="Calibri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b="0" dirty="0" smtClean="0">
                <a:solidFill>
                  <a:schemeClr val="tx2"/>
                </a:solidFill>
                <a:effectLst/>
                <a:latin typeface="Calibri" pitchFamily="34" charset="0"/>
              </a:rPr>
              <a:t>DIFFERENT CPU</a:t>
            </a:r>
            <a:r>
              <a:rPr lang="en-US" b="0" dirty="0" smtClean="0">
                <a:effectLst/>
                <a:latin typeface="Calibri" pitchFamily="34" charset="0"/>
              </a:rPr>
              <a:t>:  The IPC Framework supports communications</a:t>
            </a:r>
            <a:br>
              <a:rPr lang="en-US" b="0" dirty="0" smtClean="0">
                <a:effectLst/>
                <a:latin typeface="Calibri" pitchFamily="34" charset="0"/>
              </a:rPr>
            </a:br>
            <a:r>
              <a:rPr lang="en-US" b="0" dirty="0" smtClean="0">
                <a:effectLst/>
                <a:latin typeface="Calibri" pitchFamily="34" charset="0"/>
              </a:rPr>
              <a:t>between CPUs via several </a:t>
            </a:r>
            <a:r>
              <a:rPr lang="en-US" b="0" dirty="0" smtClean="0">
                <a:effectLst/>
                <a:latin typeface="Calibri" pitchFamily="34" charset="0"/>
              </a:rPr>
              <a:t>transports.</a:t>
            </a:r>
            <a:endParaRPr lang="en-US" b="0" dirty="0" smtClean="0">
              <a:effectLst/>
              <a:latin typeface="Calibri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b="0" dirty="0" smtClean="0">
                <a:solidFill>
                  <a:schemeClr val="tx2"/>
                </a:solidFill>
                <a:latin typeface="Calibri" pitchFamily="34" charset="0"/>
              </a:rPr>
              <a:t>DIFFERENT DEVICE</a:t>
            </a:r>
            <a:r>
              <a:rPr lang="en-US" b="0" dirty="0" smtClean="0">
                <a:latin typeface="Calibri" pitchFamily="34" charset="0"/>
              </a:rPr>
              <a:t>: IPC can also be implemented between </a:t>
            </a:r>
            <a:r>
              <a:rPr lang="en-US" b="0" dirty="0" smtClean="0">
                <a:latin typeface="Calibri" pitchFamily="34" charset="0"/>
              </a:rPr>
              <a:t>devices.</a:t>
            </a:r>
            <a:endParaRPr lang="en-US" b="0" dirty="0" smtClean="0">
              <a:latin typeface="Calibri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b="0" dirty="0" smtClean="0">
                <a:solidFill>
                  <a:schemeClr val="tx2"/>
                </a:solidFill>
                <a:latin typeface="Calibri" pitchFamily="34" charset="0"/>
              </a:rPr>
              <a:t>KEY</a:t>
            </a:r>
            <a:r>
              <a:rPr lang="en-US" b="0" dirty="0" smtClean="0">
                <a:latin typeface="Calibri" pitchFamily="34" charset="0"/>
              </a:rPr>
              <a:t>: Same IPC APIs can be used for local or remote </a:t>
            </a:r>
            <a:r>
              <a:rPr lang="en-US" b="0" dirty="0" smtClean="0">
                <a:latin typeface="Calibri" pitchFamily="34" charset="0"/>
              </a:rPr>
              <a:t>communications.</a:t>
            </a:r>
            <a:endParaRPr lang="en-US" b="0" dirty="0" smtClean="0">
              <a:latin typeface="Calibri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388398" y="4354069"/>
            <a:ext cx="2547044" cy="149393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233363" indent="-233363">
              <a:lnSpc>
                <a:spcPct val="130000"/>
              </a:lnSpc>
              <a:buFont typeface="Arial" pitchFamily="34" charset="0"/>
              <a:buChar char="•"/>
            </a:pPr>
            <a:r>
              <a:rPr lang="en-US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SYS/BIOS (or IPC)</a:t>
            </a:r>
          </a:p>
          <a:p>
            <a:pPr marL="233363" indent="-233363">
              <a:lnSpc>
                <a:spcPct val="130000"/>
              </a:lnSpc>
              <a:buFont typeface="Arial" pitchFamily="34" charset="0"/>
              <a:buChar char="•"/>
            </a:pPr>
            <a:r>
              <a:rPr lang="en-US" b="0" dirty="0" smtClean="0">
                <a:solidFill>
                  <a:schemeClr val="dk1"/>
                </a:solidFill>
                <a:latin typeface="Calibri" pitchFamily="34" charset="0"/>
              </a:rPr>
              <a:t>IPC + transport</a:t>
            </a:r>
          </a:p>
          <a:p>
            <a:pPr marL="233363" indent="-233363">
              <a:lnSpc>
                <a:spcPct val="130000"/>
              </a:lnSpc>
              <a:buFont typeface="Arial" pitchFamily="34" charset="0"/>
              <a:buChar char="•"/>
            </a:pPr>
            <a:r>
              <a:rPr lang="en-US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IPC + transport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385013" y="3907567"/>
            <a:ext cx="1584088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u="sng" dirty="0" smtClean="0">
                <a:solidFill>
                  <a:schemeClr val="tx2"/>
                </a:solidFill>
                <a:effectLst/>
              </a:rPr>
              <a:t>Solutions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609600" y="3186164"/>
            <a:ext cx="5562600" cy="2681236"/>
            <a:chOff x="1143000" y="3048000"/>
            <a:chExt cx="5562600" cy="2681236"/>
          </a:xfrm>
        </p:grpSpPr>
        <p:sp>
          <p:nvSpPr>
            <p:cNvPr id="46" name="Rounded Rectangle 45"/>
            <p:cNvSpPr/>
            <p:nvPr/>
          </p:nvSpPr>
          <p:spPr bwMode="auto">
            <a:xfrm>
              <a:off x="1143000" y="3048000"/>
              <a:ext cx="1828800" cy="1143000"/>
            </a:xfrm>
            <a:prstGeom prst="roundRect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635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1" i="0" u="none" strike="noStrike" cap="none" normalizeH="0" baseline="0" dirty="0" smtClean="0">
                  <a:ln>
                    <a:noFill/>
                  </a:ln>
                  <a:solidFill>
                    <a:schemeClr val="dk1"/>
                  </a:solidFill>
                  <a:effectLst/>
                  <a:latin typeface="Calibri" pitchFamily="34" charset="0"/>
                </a:rPr>
                <a:t>Thread 1</a:t>
              </a:r>
            </a:p>
          </p:txBody>
        </p:sp>
        <p:sp>
          <p:nvSpPr>
            <p:cNvPr id="47" name="Rounded Rectangle 46"/>
            <p:cNvSpPr/>
            <p:nvPr/>
          </p:nvSpPr>
          <p:spPr bwMode="auto">
            <a:xfrm>
              <a:off x="4876800" y="3048000"/>
              <a:ext cx="1828800" cy="1143000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635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1" i="0" u="none" strike="noStrike" cap="none" normalizeH="0" baseline="0" dirty="0" smtClean="0">
                  <a:ln>
                    <a:noFill/>
                  </a:ln>
                  <a:solidFill>
                    <a:schemeClr val="dk1"/>
                  </a:solidFill>
                  <a:effectLst/>
                  <a:latin typeface="Calibri" pitchFamily="34" charset="0"/>
                </a:rPr>
                <a:t>Thread 2</a:t>
              </a:r>
            </a:p>
          </p:txBody>
        </p:sp>
        <p:cxnSp>
          <p:nvCxnSpPr>
            <p:cNvPr id="48" name="Straight Arrow Connector 47"/>
            <p:cNvCxnSpPr/>
            <p:nvPr/>
          </p:nvCxnSpPr>
          <p:spPr bwMode="auto">
            <a:xfrm>
              <a:off x="2971800" y="3352800"/>
              <a:ext cx="1905000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49" name="Straight Arrow Connector 48"/>
            <p:cNvCxnSpPr/>
            <p:nvPr/>
          </p:nvCxnSpPr>
          <p:spPr bwMode="auto">
            <a:xfrm>
              <a:off x="2971800" y="3962400"/>
              <a:ext cx="1905000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50" name="Rectangle 49"/>
            <p:cNvSpPr/>
            <p:nvPr/>
          </p:nvSpPr>
          <p:spPr bwMode="auto">
            <a:xfrm>
              <a:off x="3429000" y="3124200"/>
              <a:ext cx="914400" cy="381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635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chemeClr val="dk1"/>
                  </a:solidFill>
                  <a:effectLst/>
                  <a:latin typeface="Calibri" pitchFamily="34" charset="0"/>
                </a:rPr>
                <a:t>Data</a:t>
              </a:r>
            </a:p>
          </p:txBody>
        </p:sp>
        <p:sp>
          <p:nvSpPr>
            <p:cNvPr id="51" name="Lightning Bolt 50"/>
            <p:cNvSpPr/>
            <p:nvPr/>
          </p:nvSpPr>
          <p:spPr bwMode="auto">
            <a:xfrm>
              <a:off x="3581400" y="3765699"/>
              <a:ext cx="609600" cy="381000"/>
            </a:xfrm>
            <a:prstGeom prst="lightningBolt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635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dk1"/>
                </a:solidFill>
                <a:effectLst/>
                <a:latin typeface="Arial Narrow" pitchFamily="34" charset="0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752600" y="4235301"/>
              <a:ext cx="1244379" cy="1493935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r">
                <a:lnSpc>
                  <a:spcPct val="130000"/>
                </a:lnSpc>
              </a:pPr>
              <a:r>
                <a:rPr lang="en-US" b="0" dirty="0" smtClean="0">
                  <a:solidFill>
                    <a:schemeClr val="dk1"/>
                  </a:solidFill>
                  <a:effectLst/>
                  <a:latin typeface="Calibri" pitchFamily="34" charset="0"/>
                </a:rPr>
                <a:t>CPU 0</a:t>
              </a:r>
            </a:p>
            <a:p>
              <a:pPr algn="r">
                <a:lnSpc>
                  <a:spcPct val="130000"/>
                </a:lnSpc>
              </a:pPr>
              <a:r>
                <a:rPr lang="en-US" b="0" dirty="0" smtClean="0">
                  <a:solidFill>
                    <a:schemeClr val="dk1"/>
                  </a:solidFill>
                  <a:latin typeface="Calibri" pitchFamily="34" charset="0"/>
                </a:rPr>
                <a:t>CPU 0</a:t>
              </a:r>
            </a:p>
            <a:p>
              <a:pPr algn="r">
                <a:lnSpc>
                  <a:spcPct val="130000"/>
                </a:lnSpc>
              </a:pPr>
              <a:r>
                <a:rPr lang="en-US" b="0" dirty="0" smtClean="0">
                  <a:solidFill>
                    <a:schemeClr val="dk1"/>
                  </a:solidFill>
                  <a:effectLst/>
                  <a:latin typeface="Calibri" pitchFamily="34" charset="0"/>
                </a:rPr>
                <a:t>Device 0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953000" y="4235301"/>
              <a:ext cx="1244379" cy="1493935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b="0" dirty="0" smtClean="0">
                  <a:solidFill>
                    <a:schemeClr val="dk1"/>
                  </a:solidFill>
                  <a:effectLst/>
                  <a:latin typeface="Calibri" pitchFamily="34" charset="0"/>
                </a:rPr>
                <a:t>CPU 0</a:t>
              </a:r>
            </a:p>
            <a:p>
              <a:pPr>
                <a:lnSpc>
                  <a:spcPct val="130000"/>
                </a:lnSpc>
              </a:pPr>
              <a:r>
                <a:rPr lang="en-US" b="0" dirty="0" smtClean="0">
                  <a:solidFill>
                    <a:schemeClr val="dk1"/>
                  </a:solidFill>
                  <a:latin typeface="Calibri" pitchFamily="34" charset="0"/>
                </a:rPr>
                <a:t>CPU 1</a:t>
              </a:r>
            </a:p>
            <a:p>
              <a:pPr>
                <a:lnSpc>
                  <a:spcPct val="130000"/>
                </a:lnSpc>
              </a:pPr>
              <a:r>
                <a:rPr lang="en-US" b="0" dirty="0" smtClean="0">
                  <a:solidFill>
                    <a:schemeClr val="dk1"/>
                  </a:solidFill>
                  <a:effectLst/>
                  <a:latin typeface="Calibri" pitchFamily="34" charset="0"/>
                </a:rPr>
                <a:t>Device 1</a:t>
              </a:r>
            </a:p>
          </p:txBody>
        </p:sp>
        <p:cxnSp>
          <p:nvCxnSpPr>
            <p:cNvPr id="54" name="Straight Arrow Connector 53"/>
            <p:cNvCxnSpPr/>
            <p:nvPr/>
          </p:nvCxnSpPr>
          <p:spPr bwMode="auto">
            <a:xfrm>
              <a:off x="3124200" y="4538332"/>
              <a:ext cx="16764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55" name="Straight Arrow Connector 54"/>
            <p:cNvCxnSpPr/>
            <p:nvPr/>
          </p:nvCxnSpPr>
          <p:spPr bwMode="auto">
            <a:xfrm>
              <a:off x="3124200" y="5018567"/>
              <a:ext cx="16764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56" name="Straight Arrow Connector 55"/>
            <p:cNvCxnSpPr/>
            <p:nvPr/>
          </p:nvCxnSpPr>
          <p:spPr bwMode="auto">
            <a:xfrm>
              <a:off x="3124200" y="5486400"/>
              <a:ext cx="16764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sp>
        <p:nvSpPr>
          <p:cNvPr id="23" name="Slide number"/>
          <p:cNvSpPr txBox="1"/>
          <p:nvPr/>
        </p:nvSpPr>
        <p:spPr>
          <a:xfrm>
            <a:off x="8636000" y="6645990"/>
            <a:ext cx="635000" cy="246221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pPr algn="ctr"/>
            <a:r>
              <a:rPr lang="en-US" sz="1000" b="0" smtClean="0">
                <a:solidFill>
                  <a:schemeClr val="tx2"/>
                </a:solidFill>
                <a:effectLst/>
                <a:latin typeface="Arial"/>
              </a:rPr>
              <a:t>6</a:t>
            </a:r>
            <a:endParaRPr lang="en-US" sz="1000" b="0" dirty="0" smtClean="0">
              <a:solidFill>
                <a:schemeClr val="tx2"/>
              </a:solidFill>
              <a:effectLst/>
              <a:latin typeface="Arial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/>
          <p:cNvSpPr>
            <a:spLocks noGrp="1" noChangeArrowheads="1"/>
          </p:cNvSpPr>
          <p:nvPr>
            <p:ph type="title"/>
          </p:nvPr>
        </p:nvSpPr>
        <p:spPr/>
        <p:txBody>
          <a:bodyPr wrap="none" anchorCtr="1"/>
          <a:lstStyle/>
          <a:p>
            <a:r>
              <a:rPr lang="en-US" dirty="0" smtClean="0"/>
              <a:t>IPC – Transports</a:t>
            </a:r>
          </a:p>
        </p:txBody>
      </p:sp>
      <p:pic>
        <p:nvPicPr>
          <p:cNvPr id="25" name="Animated Logo" descr="tilogo_color_twolin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800" y="6477000"/>
            <a:ext cx="1438537" cy="347443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76200" y="645037"/>
            <a:ext cx="5151603" cy="43704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342900" indent="-34290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sz="2800" b="0" dirty="0" smtClean="0">
                <a:latin typeface="Calibri" pitchFamily="34" charset="0"/>
              </a:rPr>
              <a:t>IPC supports several </a:t>
            </a:r>
            <a:r>
              <a:rPr lang="en-US" sz="2800" b="0" dirty="0" smtClean="0">
                <a:latin typeface="Calibri" pitchFamily="34" charset="0"/>
              </a:rPr>
              <a:t>transports:</a:t>
            </a:r>
            <a:endParaRPr lang="en-US" b="0" i="1" dirty="0" smtClean="0">
              <a:latin typeface="Calibri" pitchFamily="34" charset="0"/>
            </a:endParaRPr>
          </a:p>
        </p:txBody>
      </p:sp>
      <p:grpSp>
        <p:nvGrpSpPr>
          <p:cNvPr id="105" name="Group 104"/>
          <p:cNvGrpSpPr/>
          <p:nvPr/>
        </p:nvGrpSpPr>
        <p:grpSpPr>
          <a:xfrm>
            <a:off x="1066800" y="2590800"/>
            <a:ext cx="6858000" cy="3733800"/>
            <a:chOff x="1066800" y="2590800"/>
            <a:chExt cx="6858000" cy="3733800"/>
          </a:xfrm>
        </p:grpSpPr>
        <p:sp>
          <p:nvSpPr>
            <p:cNvPr id="52" name="Cube 51"/>
            <p:cNvSpPr/>
            <p:nvPr/>
          </p:nvSpPr>
          <p:spPr bwMode="auto">
            <a:xfrm>
              <a:off x="1066800" y="2590800"/>
              <a:ext cx="4267200" cy="3733800"/>
            </a:xfrm>
            <a:prstGeom prst="cube">
              <a:avLst>
                <a:gd name="adj" fmla="val 2700"/>
              </a:avLst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635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1" i="0" u="none" strike="noStrike" cap="none" normalizeH="0" baseline="0" dirty="0" smtClean="0">
                  <a:ln>
                    <a:noFill/>
                  </a:ln>
                  <a:solidFill>
                    <a:schemeClr val="dk1"/>
                  </a:solidFill>
                  <a:effectLst/>
                  <a:latin typeface="Calibri" pitchFamily="34" charset="0"/>
                </a:rPr>
                <a:t>Device 1</a:t>
              </a:r>
            </a:p>
          </p:txBody>
        </p:sp>
        <p:sp>
          <p:nvSpPr>
            <p:cNvPr id="57" name="Rectangle 56"/>
            <p:cNvSpPr/>
            <p:nvPr/>
          </p:nvSpPr>
          <p:spPr bwMode="auto">
            <a:xfrm>
              <a:off x="3886200" y="5769934"/>
              <a:ext cx="1219200" cy="381000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635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9144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dk1"/>
                  </a:solidFill>
                  <a:effectLst/>
                  <a:latin typeface="Calibri" pitchFamily="34" charset="0"/>
                </a:rPr>
                <a:t>SRIO</a:t>
              </a:r>
            </a:p>
          </p:txBody>
        </p:sp>
        <p:grpSp>
          <p:nvGrpSpPr>
            <p:cNvPr id="61" name="Group 60"/>
            <p:cNvGrpSpPr/>
            <p:nvPr/>
          </p:nvGrpSpPr>
          <p:grpSpPr>
            <a:xfrm>
              <a:off x="1371600" y="3124200"/>
              <a:ext cx="1600200" cy="1905000"/>
              <a:chOff x="990600" y="2362200"/>
              <a:chExt cx="1371600" cy="1905000"/>
            </a:xfrm>
          </p:grpSpPr>
          <p:sp>
            <p:nvSpPr>
              <p:cNvPr id="26" name="Rectangle 25"/>
              <p:cNvSpPr/>
              <p:nvPr/>
            </p:nvSpPr>
            <p:spPr bwMode="auto">
              <a:xfrm>
                <a:off x="990600" y="2362200"/>
                <a:ext cx="1371600" cy="1905000"/>
              </a:xfrm>
              <a:prstGeom prst="rect">
                <a:avLst/>
              </a:prstGeom>
              <a:solidFill>
                <a:schemeClr val="accent3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635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t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8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1" i="0" u="none" strike="noStrike" cap="none" normalizeH="0" baseline="0" dirty="0" smtClean="0">
                    <a:ln>
                      <a:noFill/>
                    </a:ln>
                    <a:solidFill>
                      <a:schemeClr val="dk1"/>
                    </a:solidFill>
                    <a:effectLst/>
                    <a:latin typeface="Calibri" pitchFamily="34" charset="0"/>
                  </a:rPr>
                  <a:t>Core 1</a:t>
                </a:r>
              </a:p>
            </p:txBody>
          </p:sp>
          <p:sp>
            <p:nvSpPr>
              <p:cNvPr id="21" name="Rounded Rectangle 20"/>
              <p:cNvSpPr/>
              <p:nvPr/>
            </p:nvSpPr>
            <p:spPr bwMode="auto">
              <a:xfrm rot="16200000">
                <a:off x="821367" y="3003697"/>
                <a:ext cx="1039333" cy="365937"/>
              </a:xfrm>
              <a:prstGeom prst="roundRect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635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9144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8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dirty="0" smtClean="0">
                    <a:ln>
                      <a:noFill/>
                    </a:ln>
                    <a:solidFill>
                      <a:schemeClr val="dk1"/>
                    </a:solidFill>
                    <a:effectLst/>
                    <a:latin typeface="Calibri" pitchFamily="34" charset="0"/>
                  </a:rPr>
                  <a:t>Thread 1</a:t>
                </a:r>
              </a:p>
            </p:txBody>
          </p:sp>
          <p:sp>
            <p:nvSpPr>
              <p:cNvPr id="24" name="Rounded Rectangle 23"/>
              <p:cNvSpPr/>
              <p:nvPr/>
            </p:nvSpPr>
            <p:spPr bwMode="auto">
              <a:xfrm>
                <a:off x="1143000" y="3854301"/>
                <a:ext cx="1089835" cy="294167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635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9144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8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i="0" u="none" strike="noStrike" cap="none" normalizeH="0" baseline="0" dirty="0" smtClean="0">
                    <a:ln>
                      <a:noFill/>
                    </a:ln>
                    <a:solidFill>
                      <a:schemeClr val="dk1"/>
                    </a:solidFill>
                    <a:effectLst/>
                    <a:latin typeface="Calibri" pitchFamily="34" charset="0"/>
                  </a:rPr>
                  <a:t>IPC</a:t>
                </a:r>
              </a:p>
            </p:txBody>
          </p:sp>
          <p:sp>
            <p:nvSpPr>
              <p:cNvPr id="59" name="Rounded Rectangle 58"/>
              <p:cNvSpPr/>
              <p:nvPr/>
            </p:nvSpPr>
            <p:spPr bwMode="auto">
              <a:xfrm rot="16200000">
                <a:off x="1492102" y="3003697"/>
                <a:ext cx="1039333" cy="365937"/>
              </a:xfrm>
              <a:prstGeom prst="roundRect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635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9144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8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dirty="0" smtClean="0">
                    <a:ln>
                      <a:noFill/>
                    </a:ln>
                    <a:solidFill>
                      <a:schemeClr val="dk1"/>
                    </a:solidFill>
                    <a:effectLst/>
                    <a:latin typeface="Calibri" pitchFamily="34" charset="0"/>
                  </a:rPr>
                  <a:t>Thread 2</a:t>
                </a:r>
              </a:p>
            </p:txBody>
          </p:sp>
        </p:grpSp>
        <p:grpSp>
          <p:nvGrpSpPr>
            <p:cNvPr id="68" name="Group 67"/>
            <p:cNvGrpSpPr/>
            <p:nvPr/>
          </p:nvGrpSpPr>
          <p:grpSpPr>
            <a:xfrm>
              <a:off x="2043229" y="5195771"/>
              <a:ext cx="2286000" cy="457200"/>
              <a:chOff x="2294864" y="4572000"/>
              <a:chExt cx="2286000" cy="457200"/>
            </a:xfrm>
          </p:grpSpPr>
          <p:sp>
            <p:nvSpPr>
              <p:cNvPr id="56" name="Rectangle 55"/>
              <p:cNvSpPr/>
              <p:nvPr/>
            </p:nvSpPr>
            <p:spPr bwMode="auto">
              <a:xfrm>
                <a:off x="2294864" y="4572000"/>
                <a:ext cx="2286000" cy="45720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8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1" i="0" u="none" strike="noStrike" cap="none" normalizeH="0" baseline="0" dirty="0" smtClean="0">
                  <a:ln>
                    <a:noFill/>
                  </a:ln>
                  <a:solidFill>
                    <a:schemeClr val="dk1"/>
                  </a:solidFill>
                  <a:effectLst/>
                  <a:latin typeface="Arial Narrow" pitchFamily="34" charset="0"/>
                </a:endParaRPr>
              </a:p>
            </p:txBody>
          </p:sp>
          <p:sp>
            <p:nvSpPr>
              <p:cNvPr id="55" name="Rectangle 54"/>
              <p:cNvSpPr/>
              <p:nvPr/>
            </p:nvSpPr>
            <p:spPr bwMode="auto">
              <a:xfrm>
                <a:off x="2438400" y="4635798"/>
                <a:ext cx="715930" cy="317202"/>
              </a:xfrm>
              <a:prstGeom prst="rect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9144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8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dk1"/>
                    </a:solidFill>
                    <a:effectLst/>
                    <a:latin typeface="Calibri" pitchFamily="34" charset="0"/>
                  </a:rPr>
                  <a:t>MEM</a:t>
                </a:r>
              </a:p>
            </p:txBody>
          </p:sp>
          <p:sp>
            <p:nvSpPr>
              <p:cNvPr id="60" name="Rectangle 59"/>
              <p:cNvSpPr/>
              <p:nvPr/>
            </p:nvSpPr>
            <p:spPr bwMode="auto">
              <a:xfrm>
                <a:off x="3528235" y="4637567"/>
                <a:ext cx="891365" cy="317202"/>
              </a:xfrm>
              <a:prstGeom prst="rect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9144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8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0" u="none" strike="noStrike" cap="none" normalizeH="0" baseline="0" dirty="0" smtClean="0">
                    <a:ln>
                      <a:noFill/>
                    </a:ln>
                    <a:solidFill>
                      <a:schemeClr val="dk1"/>
                    </a:solidFill>
                    <a:effectLst/>
                    <a:latin typeface="Calibri" pitchFamily="34" charset="0"/>
                  </a:rPr>
                  <a:t>Multicore</a:t>
                </a:r>
                <a:br>
                  <a:rPr kumimoji="0" lang="en-US" sz="1200" b="0" i="0" u="none" strike="noStrike" cap="none" normalizeH="0" baseline="0" dirty="0" smtClean="0">
                    <a:ln>
                      <a:noFill/>
                    </a:ln>
                    <a:solidFill>
                      <a:schemeClr val="dk1"/>
                    </a:solidFill>
                    <a:effectLst/>
                    <a:latin typeface="Calibri" pitchFamily="34" charset="0"/>
                  </a:rPr>
                </a:br>
                <a:r>
                  <a:rPr kumimoji="0" lang="en-US" sz="1200" b="0" i="0" u="none" strike="noStrike" cap="none" normalizeH="0" baseline="0" dirty="0" smtClean="0">
                    <a:ln>
                      <a:noFill/>
                    </a:ln>
                    <a:solidFill>
                      <a:schemeClr val="dk1"/>
                    </a:solidFill>
                    <a:effectLst/>
                    <a:latin typeface="Calibri" pitchFamily="34" charset="0"/>
                  </a:rPr>
                  <a:t>Navigator</a:t>
                </a:r>
                <a:endPara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dk1"/>
                  </a:solidFill>
                  <a:effectLst/>
                  <a:latin typeface="Calibri" pitchFamily="34" charset="0"/>
                </a:endParaRP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3124200" y="4572000"/>
                <a:ext cx="413896" cy="400110"/>
              </a:xfrm>
              <a:prstGeom prst="rect">
                <a:avLst/>
              </a:prstGeom>
              <a:noFill/>
            </p:spPr>
            <p:txBody>
              <a:bodyPr wrap="none" rtlCol="0" anchor="ctr" anchorCtr="0">
                <a:spAutoFit/>
              </a:bodyPr>
              <a:lstStyle/>
              <a:p>
                <a:r>
                  <a:rPr lang="en-US" sz="2000" dirty="0" smtClean="0">
                    <a:solidFill>
                      <a:schemeClr val="dk1"/>
                    </a:solidFill>
                    <a:effectLst/>
                    <a:latin typeface="Calibri" pitchFamily="34" charset="0"/>
                  </a:rPr>
                  <a:t>or</a:t>
                </a:r>
              </a:p>
            </p:txBody>
          </p:sp>
        </p:grpSp>
        <p:grpSp>
          <p:nvGrpSpPr>
            <p:cNvPr id="69" name="Group 68"/>
            <p:cNvGrpSpPr/>
            <p:nvPr/>
          </p:nvGrpSpPr>
          <p:grpSpPr>
            <a:xfrm>
              <a:off x="3352800" y="3124200"/>
              <a:ext cx="1600200" cy="1905000"/>
              <a:chOff x="990600" y="2362200"/>
              <a:chExt cx="1371600" cy="1905000"/>
            </a:xfrm>
          </p:grpSpPr>
          <p:sp>
            <p:nvSpPr>
              <p:cNvPr id="70" name="Rectangle 69"/>
              <p:cNvSpPr/>
              <p:nvPr/>
            </p:nvSpPr>
            <p:spPr bwMode="auto">
              <a:xfrm>
                <a:off x="990600" y="2362200"/>
                <a:ext cx="1371600" cy="1905000"/>
              </a:xfrm>
              <a:prstGeom prst="rect">
                <a:avLst/>
              </a:prstGeom>
              <a:solidFill>
                <a:schemeClr val="accent3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635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t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8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1" i="0" u="none" strike="noStrike" cap="none" normalizeH="0" baseline="0" dirty="0" smtClean="0">
                    <a:ln>
                      <a:noFill/>
                    </a:ln>
                    <a:solidFill>
                      <a:schemeClr val="dk1"/>
                    </a:solidFill>
                    <a:effectLst/>
                    <a:latin typeface="Calibri" pitchFamily="34" charset="0"/>
                  </a:rPr>
                  <a:t>Core 2</a:t>
                </a:r>
              </a:p>
            </p:txBody>
          </p:sp>
          <p:sp>
            <p:nvSpPr>
              <p:cNvPr id="71" name="Rounded Rectangle 70"/>
              <p:cNvSpPr/>
              <p:nvPr/>
            </p:nvSpPr>
            <p:spPr bwMode="auto">
              <a:xfrm rot="16200000">
                <a:off x="821367" y="3003697"/>
                <a:ext cx="1039333" cy="365937"/>
              </a:xfrm>
              <a:prstGeom prst="roundRect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635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9144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8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dirty="0" smtClean="0">
                    <a:ln>
                      <a:noFill/>
                    </a:ln>
                    <a:solidFill>
                      <a:schemeClr val="dk1"/>
                    </a:solidFill>
                    <a:effectLst/>
                    <a:latin typeface="Calibri" pitchFamily="34" charset="0"/>
                  </a:rPr>
                  <a:t>Thread 1</a:t>
                </a:r>
              </a:p>
            </p:txBody>
          </p:sp>
          <p:sp>
            <p:nvSpPr>
              <p:cNvPr id="72" name="Rounded Rectangle 71"/>
              <p:cNvSpPr/>
              <p:nvPr/>
            </p:nvSpPr>
            <p:spPr bwMode="auto">
              <a:xfrm>
                <a:off x="1143000" y="3854301"/>
                <a:ext cx="1089835" cy="294167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635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9144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8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i="0" u="none" strike="noStrike" cap="none" normalizeH="0" baseline="0" dirty="0" smtClean="0">
                    <a:ln>
                      <a:noFill/>
                    </a:ln>
                    <a:solidFill>
                      <a:schemeClr val="dk1"/>
                    </a:solidFill>
                    <a:effectLst/>
                    <a:latin typeface="Calibri" pitchFamily="34" charset="0"/>
                  </a:rPr>
                  <a:t>IPC</a:t>
                </a:r>
              </a:p>
            </p:txBody>
          </p:sp>
          <p:sp>
            <p:nvSpPr>
              <p:cNvPr id="73" name="Rounded Rectangle 72"/>
              <p:cNvSpPr/>
              <p:nvPr/>
            </p:nvSpPr>
            <p:spPr bwMode="auto">
              <a:xfrm rot="16200000">
                <a:off x="1492102" y="3003697"/>
                <a:ext cx="1039333" cy="365937"/>
              </a:xfrm>
              <a:prstGeom prst="roundRect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635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9144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8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dirty="0" smtClean="0">
                    <a:ln>
                      <a:noFill/>
                    </a:ln>
                    <a:solidFill>
                      <a:schemeClr val="dk1"/>
                    </a:solidFill>
                    <a:effectLst/>
                    <a:latin typeface="Calibri" pitchFamily="34" charset="0"/>
                  </a:rPr>
                  <a:t>Thread 2</a:t>
                </a:r>
              </a:p>
            </p:txBody>
          </p:sp>
        </p:grpSp>
        <p:sp>
          <p:nvSpPr>
            <p:cNvPr id="74" name="Cube 73"/>
            <p:cNvSpPr/>
            <p:nvPr/>
          </p:nvSpPr>
          <p:spPr bwMode="auto">
            <a:xfrm>
              <a:off x="5791200" y="2590800"/>
              <a:ext cx="2133600" cy="3733800"/>
            </a:xfrm>
            <a:prstGeom prst="cube">
              <a:avLst>
                <a:gd name="adj" fmla="val 5192"/>
              </a:avLst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1" i="0" u="none" strike="noStrike" cap="none" normalizeH="0" baseline="0" dirty="0" smtClean="0">
                  <a:ln>
                    <a:noFill/>
                  </a:ln>
                  <a:solidFill>
                    <a:schemeClr val="dk1"/>
                  </a:solidFill>
                  <a:effectLst/>
                  <a:latin typeface="Calibri" pitchFamily="34" charset="0"/>
                </a:rPr>
                <a:t>Device 2</a:t>
              </a:r>
            </a:p>
          </p:txBody>
        </p:sp>
        <p:sp>
          <p:nvSpPr>
            <p:cNvPr id="75" name="Rectangle 74"/>
            <p:cNvSpPr/>
            <p:nvPr/>
          </p:nvSpPr>
          <p:spPr bwMode="auto">
            <a:xfrm>
              <a:off x="5943600" y="5769934"/>
              <a:ext cx="1219200" cy="381000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635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9144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dk1"/>
                  </a:solidFill>
                  <a:effectLst/>
                  <a:latin typeface="Calibri" pitchFamily="34" charset="0"/>
                </a:rPr>
                <a:t>SRIO</a:t>
              </a:r>
            </a:p>
          </p:txBody>
        </p:sp>
        <p:grpSp>
          <p:nvGrpSpPr>
            <p:cNvPr id="76" name="Group 75"/>
            <p:cNvGrpSpPr/>
            <p:nvPr/>
          </p:nvGrpSpPr>
          <p:grpSpPr>
            <a:xfrm>
              <a:off x="6019800" y="3124200"/>
              <a:ext cx="1600200" cy="1905000"/>
              <a:chOff x="990600" y="2362200"/>
              <a:chExt cx="1371600" cy="1905000"/>
            </a:xfrm>
          </p:grpSpPr>
          <p:sp>
            <p:nvSpPr>
              <p:cNvPr id="77" name="Rectangle 76"/>
              <p:cNvSpPr/>
              <p:nvPr/>
            </p:nvSpPr>
            <p:spPr bwMode="auto">
              <a:xfrm>
                <a:off x="990600" y="2362200"/>
                <a:ext cx="1371600" cy="1905000"/>
              </a:xfrm>
              <a:prstGeom prst="rect">
                <a:avLst/>
              </a:prstGeom>
              <a:solidFill>
                <a:schemeClr val="accent3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635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t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8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1" i="0" u="none" strike="noStrike" cap="none" normalizeH="0" baseline="0" dirty="0" smtClean="0">
                    <a:ln>
                      <a:noFill/>
                    </a:ln>
                    <a:solidFill>
                      <a:schemeClr val="dk1"/>
                    </a:solidFill>
                    <a:effectLst/>
                    <a:latin typeface="Calibri" pitchFamily="34" charset="0"/>
                  </a:rPr>
                  <a:t>Core 1</a:t>
                </a:r>
              </a:p>
            </p:txBody>
          </p:sp>
          <p:sp>
            <p:nvSpPr>
              <p:cNvPr id="78" name="Rounded Rectangle 77"/>
              <p:cNvSpPr/>
              <p:nvPr/>
            </p:nvSpPr>
            <p:spPr bwMode="auto">
              <a:xfrm rot="16200000">
                <a:off x="821367" y="3003697"/>
                <a:ext cx="1039333" cy="365937"/>
              </a:xfrm>
              <a:prstGeom prst="roundRect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635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9144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8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dirty="0" smtClean="0">
                    <a:ln>
                      <a:noFill/>
                    </a:ln>
                    <a:solidFill>
                      <a:schemeClr val="dk1"/>
                    </a:solidFill>
                    <a:effectLst/>
                    <a:latin typeface="Calibri" pitchFamily="34" charset="0"/>
                  </a:rPr>
                  <a:t>Thread 1</a:t>
                </a:r>
              </a:p>
            </p:txBody>
          </p:sp>
          <p:sp>
            <p:nvSpPr>
              <p:cNvPr id="79" name="Rounded Rectangle 78"/>
              <p:cNvSpPr/>
              <p:nvPr/>
            </p:nvSpPr>
            <p:spPr bwMode="auto">
              <a:xfrm>
                <a:off x="1143000" y="3854301"/>
                <a:ext cx="1089835" cy="294167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635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9144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8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i="0" u="none" strike="noStrike" cap="none" normalizeH="0" baseline="0" dirty="0" smtClean="0">
                    <a:ln>
                      <a:noFill/>
                    </a:ln>
                    <a:solidFill>
                      <a:schemeClr val="dk1"/>
                    </a:solidFill>
                    <a:effectLst/>
                    <a:latin typeface="Calibri" pitchFamily="34" charset="0"/>
                  </a:rPr>
                  <a:t>IPC</a:t>
                </a:r>
              </a:p>
            </p:txBody>
          </p:sp>
          <p:sp>
            <p:nvSpPr>
              <p:cNvPr id="80" name="Rounded Rectangle 79"/>
              <p:cNvSpPr/>
              <p:nvPr/>
            </p:nvSpPr>
            <p:spPr bwMode="auto">
              <a:xfrm rot="16200000">
                <a:off x="1492102" y="3003697"/>
                <a:ext cx="1039333" cy="365937"/>
              </a:xfrm>
              <a:prstGeom prst="roundRect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635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9144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8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dirty="0" smtClean="0">
                    <a:ln>
                      <a:noFill/>
                    </a:ln>
                    <a:solidFill>
                      <a:schemeClr val="dk1"/>
                    </a:solidFill>
                    <a:effectLst/>
                    <a:latin typeface="Calibri" pitchFamily="34" charset="0"/>
                  </a:rPr>
                  <a:t>Thread 2</a:t>
                </a:r>
              </a:p>
            </p:txBody>
          </p:sp>
        </p:grpSp>
        <p:cxnSp>
          <p:nvCxnSpPr>
            <p:cNvPr id="92" name="Shape 91"/>
            <p:cNvCxnSpPr>
              <a:stCxn id="21" idx="1"/>
              <a:endCxn id="56" idx="1"/>
            </p:cNvCxnSpPr>
            <p:nvPr/>
          </p:nvCxnSpPr>
          <p:spPr bwMode="auto">
            <a:xfrm rot="16200000" flipH="1">
              <a:off x="1433815" y="4814956"/>
              <a:ext cx="956039" cy="262789"/>
            </a:xfrm>
            <a:prstGeom prst="bentConnector2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94" name="Shape 93"/>
            <p:cNvCxnSpPr>
              <a:stCxn id="56" idx="3"/>
              <a:endCxn id="73" idx="1"/>
            </p:cNvCxnSpPr>
            <p:nvPr/>
          </p:nvCxnSpPr>
          <p:spPr bwMode="auto">
            <a:xfrm flipV="1">
              <a:off x="4329229" y="4468332"/>
              <a:ext cx="214935" cy="956039"/>
            </a:xfrm>
            <a:prstGeom prst="bentConnector2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96" name="Shape 95"/>
            <p:cNvCxnSpPr>
              <a:stCxn id="21" idx="1"/>
              <a:endCxn id="57" idx="1"/>
            </p:cNvCxnSpPr>
            <p:nvPr/>
          </p:nvCxnSpPr>
          <p:spPr bwMode="auto">
            <a:xfrm rot="16200000" flipH="1">
              <a:off x="2087269" y="4161503"/>
              <a:ext cx="1492102" cy="2105760"/>
            </a:xfrm>
            <a:prstGeom prst="bentConnector2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98" name="Straight Arrow Connector 97"/>
            <p:cNvCxnSpPr>
              <a:stCxn id="57" idx="3"/>
              <a:endCxn id="75" idx="1"/>
            </p:cNvCxnSpPr>
            <p:nvPr/>
          </p:nvCxnSpPr>
          <p:spPr bwMode="auto">
            <a:xfrm>
              <a:off x="5105400" y="5960434"/>
              <a:ext cx="838200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00" name="Straight Arrow Connector 99"/>
            <p:cNvCxnSpPr/>
            <p:nvPr/>
          </p:nvCxnSpPr>
          <p:spPr bwMode="auto">
            <a:xfrm flipV="1">
              <a:off x="6422066" y="4474534"/>
              <a:ext cx="0" cy="129540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  <p:sp>
        <p:nvSpPr>
          <p:cNvPr id="103" name="TextBox 102"/>
          <p:cNvSpPr txBox="1"/>
          <p:nvPr/>
        </p:nvSpPr>
        <p:spPr>
          <a:xfrm>
            <a:off x="446567" y="985473"/>
            <a:ext cx="7815025" cy="978729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233363" indent="-233363">
              <a:lnSpc>
                <a:spcPct val="120000"/>
              </a:lnSpc>
              <a:buFont typeface="Arial" pitchFamily="34" charset="0"/>
              <a:buChar char="•"/>
            </a:pPr>
            <a:r>
              <a:rPr lang="en-US" b="0" dirty="0" smtClean="0">
                <a:solidFill>
                  <a:schemeClr val="tx2"/>
                </a:solidFill>
                <a:effectLst/>
                <a:latin typeface="Calibri" pitchFamily="34" charset="0"/>
              </a:rPr>
              <a:t>CPU </a:t>
            </a:r>
            <a:r>
              <a:rPr lang="en-US" b="0" dirty="0" smtClean="0">
                <a:solidFill>
                  <a:schemeClr val="tx2"/>
                </a:solidFill>
                <a:effectLst/>
                <a:latin typeface="Calibri" pitchFamily="34" charset="0"/>
                <a:sym typeface="Wingdings"/>
              </a:rPr>
              <a:t> </a:t>
            </a:r>
            <a:r>
              <a:rPr lang="en-US" b="0" dirty="0" smtClean="0">
                <a:solidFill>
                  <a:schemeClr val="tx2"/>
                </a:solidFill>
                <a:effectLst/>
                <a:latin typeface="Calibri" pitchFamily="34" charset="0"/>
              </a:rPr>
              <a:t>CPU   </a:t>
            </a:r>
            <a:r>
              <a:rPr lang="en-US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(Shared Memory Model, Multicore Navigator)</a:t>
            </a:r>
          </a:p>
          <a:p>
            <a:pPr marL="233363" indent="-233363">
              <a:lnSpc>
                <a:spcPct val="120000"/>
              </a:lnSpc>
              <a:buFont typeface="Arial" pitchFamily="34" charset="0"/>
              <a:buChar char="•"/>
            </a:pPr>
            <a:r>
              <a:rPr lang="en-US" b="0" dirty="0" smtClean="0">
                <a:solidFill>
                  <a:schemeClr val="tx2"/>
                </a:solidFill>
                <a:latin typeface="Calibri" pitchFamily="34" charset="0"/>
              </a:rPr>
              <a:t>Device </a:t>
            </a:r>
            <a:r>
              <a:rPr lang="en-US" b="0" dirty="0" smtClean="0">
                <a:solidFill>
                  <a:schemeClr val="tx2"/>
                </a:solidFill>
                <a:latin typeface="Calibri" pitchFamily="34" charset="0"/>
                <a:sym typeface="Wingdings"/>
              </a:rPr>
              <a:t> </a:t>
            </a:r>
            <a:r>
              <a:rPr lang="en-US" b="0" dirty="0" smtClean="0">
                <a:solidFill>
                  <a:schemeClr val="tx2"/>
                </a:solidFill>
                <a:latin typeface="Calibri" pitchFamily="34" charset="0"/>
              </a:rPr>
              <a:t>Device  </a:t>
            </a:r>
            <a:r>
              <a:rPr lang="en-US" b="0" dirty="0" smtClean="0">
                <a:solidFill>
                  <a:schemeClr val="dk1"/>
                </a:solidFill>
                <a:latin typeface="Calibri" pitchFamily="34" charset="0"/>
              </a:rPr>
              <a:t>(Serial Rapid I/O)</a:t>
            </a:r>
            <a:endParaRPr lang="en-US" b="0" dirty="0" smtClean="0">
              <a:solidFill>
                <a:schemeClr val="dk1"/>
              </a:solidFill>
              <a:effectLst/>
              <a:latin typeface="Calibri" pitchFamily="34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76200" y="1981200"/>
            <a:ext cx="8942063" cy="43704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342900" indent="-34290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sz="2800" b="0" dirty="0" smtClean="0">
                <a:latin typeface="Calibri" pitchFamily="34" charset="0"/>
              </a:rPr>
              <a:t>Chosen </a:t>
            </a:r>
            <a:r>
              <a:rPr lang="en-US" sz="2800" b="0" dirty="0" smtClean="0">
                <a:latin typeface="Calibri" pitchFamily="34" charset="0"/>
              </a:rPr>
              <a:t>at </a:t>
            </a:r>
            <a:r>
              <a:rPr lang="en-US" sz="2800" b="0" dirty="0" smtClean="0">
                <a:latin typeface="Calibri" pitchFamily="34" charset="0"/>
              </a:rPr>
              <a:t>configuration</a:t>
            </a:r>
            <a:r>
              <a:rPr lang="en-US" sz="2800" b="0" dirty="0" smtClean="0">
                <a:latin typeface="Calibri" pitchFamily="34" charset="0"/>
              </a:rPr>
              <a:t>; </a:t>
            </a:r>
            <a:r>
              <a:rPr lang="en-US" sz="2800" b="0" i="1" u="sng" dirty="0" smtClean="0">
                <a:latin typeface="Calibri" pitchFamily="34" charset="0"/>
              </a:rPr>
              <a:t>Same code</a:t>
            </a:r>
            <a:r>
              <a:rPr lang="en-US" sz="2800" b="0" dirty="0" smtClean="0">
                <a:latin typeface="Calibri" pitchFamily="34" charset="0"/>
              </a:rPr>
              <a:t> regardless of location</a:t>
            </a:r>
            <a:endParaRPr lang="en-US" b="0" i="1" dirty="0" smtClean="0">
              <a:latin typeface="Calibri" pitchFamily="34" charset="0"/>
            </a:endParaRPr>
          </a:p>
        </p:txBody>
      </p:sp>
      <p:sp>
        <p:nvSpPr>
          <p:cNvPr id="38" name="Leading Question"/>
          <p:cNvSpPr txBox="1"/>
          <p:nvPr/>
        </p:nvSpPr>
        <p:spPr>
          <a:xfrm>
            <a:off x="5257800" y="6525112"/>
            <a:ext cx="3262110" cy="246221"/>
          </a:xfrm>
          <a:prstGeom prst="rect">
            <a:avLst/>
          </a:prstGeom>
          <a:noFill/>
        </p:spPr>
        <p:txBody>
          <a:bodyPr vert="horz" wrap="none" lIns="0" tIns="0" rIns="0" bIns="0" rtlCol="0" anchor="b" anchorCtr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sz="2000" b="0" dirty="0" smtClean="0">
                <a:solidFill>
                  <a:schemeClr val="tx2"/>
                </a:solidFill>
                <a:latin typeface="Arial Narrow"/>
              </a:rPr>
              <a:t>What services does "IPC" provide?</a:t>
            </a:r>
          </a:p>
        </p:txBody>
      </p:sp>
      <p:sp>
        <p:nvSpPr>
          <p:cNvPr id="40" name="Slide number"/>
          <p:cNvSpPr txBox="1"/>
          <p:nvPr/>
        </p:nvSpPr>
        <p:spPr>
          <a:xfrm>
            <a:off x="8636000" y="6645990"/>
            <a:ext cx="635000" cy="246221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pPr algn="ctr"/>
            <a:r>
              <a:rPr lang="en-US" sz="1000" b="0" smtClean="0">
                <a:solidFill>
                  <a:schemeClr val="tx2"/>
                </a:solidFill>
                <a:effectLst/>
                <a:latin typeface="Arial"/>
              </a:rPr>
              <a:t>7</a:t>
            </a:r>
            <a:endParaRPr lang="en-US" sz="1000" b="0" dirty="0" smtClean="0">
              <a:solidFill>
                <a:schemeClr val="tx2"/>
              </a:solidFill>
              <a:effectLst/>
              <a:latin typeface="Arial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704" name="Rectangle 8"/>
          <p:cNvSpPr>
            <a:spLocks noChangeArrowheads="1"/>
          </p:cNvSpPr>
          <p:nvPr/>
        </p:nvSpPr>
        <p:spPr bwMode="auto">
          <a:xfrm>
            <a:off x="304800" y="1066800"/>
            <a:ext cx="5562600" cy="4495800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blurRad="50800" dist="1016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2706" name="Picture 2" descr="C:\Documents and Settings\a0159877\Desktop\250px-Operating_system_placement.svg.pn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6160824" y="1153041"/>
            <a:ext cx="2819400" cy="4172713"/>
          </a:xfrm>
          <a:prstGeom prst="rect">
            <a:avLst/>
          </a:prstGeom>
          <a:noFill/>
        </p:spPr>
      </p:pic>
      <p:pic>
        <p:nvPicPr>
          <p:cNvPr id="10" name="Animated Logo" descr="tilogo_color_twoline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50800" y="6477000"/>
            <a:ext cx="1438537" cy="347443"/>
          </a:xfrm>
          <a:prstGeom prst="rect">
            <a:avLst/>
          </a:prstGeom>
        </p:spPr>
      </p:pic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tx1"/>
                </a:solidFill>
              </a:rPr>
              <a:t>Outline</a:t>
            </a:r>
          </a:p>
        </p:txBody>
      </p:sp>
      <p:sp>
        <p:nvSpPr>
          <p:cNvPr id="11" name="Text Box 4">
            <a:hlinkClick r:id="rId14" action="ppaction://hlinksldjump"/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01576" y="1168962"/>
            <a:ext cx="5642024" cy="44319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 tIns="27432" bIns="27432" anchor="ctr" anchorCtr="0">
            <a:spAutoFit/>
          </a:bodyPr>
          <a:lstStyle/>
          <a:p>
            <a:pPr marL="342900" indent="-342900" eaLnBrk="0" hangingPunct="0">
              <a:lnSpc>
                <a:spcPct val="90000"/>
              </a:lnSpc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z="2800" smtClean="0">
                <a:solidFill>
                  <a:srgbClr val="000000"/>
                </a:solidFill>
              </a:rPr>
              <a:t>Basic Concepts</a:t>
            </a: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12" name="Text Box 3">
            <a:hlinkClick r:id="rId15" action="ppaction://hlinksldjump"/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04800" y="1672613"/>
            <a:ext cx="5562600" cy="44319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 tIns="27432" bIns="27432" anchor="ctr" anchorCtr="0">
            <a:spAutoFit/>
          </a:bodyPr>
          <a:lstStyle/>
          <a:p>
            <a:pPr marL="342900" indent="-342900" eaLnBrk="0" hangingPunct="0">
              <a:lnSpc>
                <a:spcPct val="90000"/>
              </a:lnSpc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z="2800" smtClean="0">
                <a:solidFill>
                  <a:srgbClr val="000000"/>
                </a:solidFill>
              </a:rPr>
              <a:t>IPC Services</a:t>
            </a: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13" name="Text Box 6">
            <a:hlinkClick r:id="rId16" action="ppaction://hlinksldjump"/>
          </p:cNvPr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769877" y="2168903"/>
            <a:ext cx="4868924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 tIns="18288" bIns="18288">
            <a:spAutoFit/>
          </a:bodyPr>
          <a:lstStyle/>
          <a:p>
            <a:pPr marL="342900" indent="-342900" eaLnBrk="0" hangingPunct="0">
              <a:lnSpc>
                <a:spcPct val="90000"/>
              </a:lnSpc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mtClean="0">
                <a:solidFill>
                  <a:srgbClr val="000000"/>
                </a:solidFill>
              </a:rPr>
              <a:t>Notify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4" name="Text Box 6">
            <a:hlinkClick r:id="rId17" action="ppaction://hlinksldjump"/>
          </p:cNvPr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769877" y="2577351"/>
            <a:ext cx="4868924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 tIns="18288" bIns="18288">
            <a:spAutoFit/>
          </a:bodyPr>
          <a:lstStyle/>
          <a:p>
            <a:pPr marL="342900" indent="-342900" eaLnBrk="0" hangingPunct="0">
              <a:lnSpc>
                <a:spcPct val="90000"/>
              </a:lnSpc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mtClean="0">
                <a:solidFill>
                  <a:srgbClr val="000000"/>
                </a:solidFill>
              </a:rPr>
              <a:t>Data Passing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5" name="Text Box 6">
            <a:hlinkClick r:id="rId18" action="ppaction://hlinksldjump"/>
          </p:cNvPr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769877" y="2985798"/>
            <a:ext cx="4868924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 tIns="18288" bIns="18288">
            <a:spAutoFit/>
          </a:bodyPr>
          <a:lstStyle/>
          <a:p>
            <a:pPr marL="342900" indent="-342900" eaLnBrk="0" hangingPunct="0">
              <a:lnSpc>
                <a:spcPct val="90000"/>
              </a:lnSpc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mtClean="0">
                <a:solidFill>
                  <a:srgbClr val="000000"/>
                </a:solidFill>
              </a:rPr>
              <a:t>Message Queue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6" name="Text Box 6">
            <a:hlinkClick r:id="rId19" action="ppaction://hlinksldjump"/>
          </p:cNvPr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769877" y="3394247"/>
            <a:ext cx="4868924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 tIns="18288" bIns="18288">
            <a:spAutoFit/>
          </a:bodyPr>
          <a:lstStyle/>
          <a:p>
            <a:pPr marL="342900" indent="-342900" eaLnBrk="0" hangingPunct="0">
              <a:lnSpc>
                <a:spcPct val="90000"/>
              </a:lnSpc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mtClean="0">
                <a:solidFill>
                  <a:srgbClr val="000000"/>
                </a:solidFill>
              </a:rPr>
              <a:t>Support Utilities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7" name="Text Box 4">
            <a:hlinkClick r:id="rId20" action="ppaction://hlinksldjump"/>
          </p:cNvPr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301576" y="3810055"/>
            <a:ext cx="5642024" cy="44319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 tIns="27432" bIns="27432" anchor="ctr" anchorCtr="0">
            <a:spAutoFit/>
          </a:bodyPr>
          <a:lstStyle/>
          <a:p>
            <a:pPr marL="342900" indent="-342900" eaLnBrk="0" hangingPunct="0">
              <a:lnSpc>
                <a:spcPct val="90000"/>
              </a:lnSpc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z="2800" smtClean="0">
                <a:solidFill>
                  <a:srgbClr val="000000"/>
                </a:solidFill>
              </a:rPr>
              <a:t>Setup and Examples</a:t>
            </a: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18" name="Text Box 4">
            <a:hlinkClick r:id="rId21" action="ppaction://hlinksldjump"/>
          </p:cNvPr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301576" y="4313704"/>
            <a:ext cx="5642024" cy="44319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 tIns="27432" bIns="27432" anchor="ctr" anchorCtr="0">
            <a:spAutoFit/>
          </a:bodyPr>
          <a:lstStyle/>
          <a:p>
            <a:pPr marL="342900" indent="-342900" eaLnBrk="0" hangingPunct="0">
              <a:lnSpc>
                <a:spcPct val="90000"/>
              </a:lnSpc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z="2800" smtClean="0">
                <a:solidFill>
                  <a:srgbClr val="000000"/>
                </a:solidFill>
              </a:rPr>
              <a:t>IPC Transports</a:t>
            </a: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19" name="Text Box 4">
            <a:hlinkClick r:id="rId22" action="ppaction://hlinksldjump"/>
          </p:cNvPr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301576" y="4817354"/>
            <a:ext cx="5642024" cy="44319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 tIns="27432" bIns="27432" anchor="ctr" anchorCtr="0">
            <a:spAutoFit/>
          </a:bodyPr>
          <a:lstStyle/>
          <a:p>
            <a:pPr marL="342900" indent="-342900" eaLnBrk="0" hangingPunct="0">
              <a:lnSpc>
                <a:spcPct val="90000"/>
              </a:lnSpc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z="2800" smtClean="0">
                <a:solidFill>
                  <a:srgbClr val="000000"/>
                </a:solidFill>
              </a:rPr>
              <a:t>Lab or Demo</a:t>
            </a:r>
            <a:endParaRPr lang="en-US" sz="2800" dirty="0">
              <a:solidFill>
                <a:srgbClr val="000000"/>
              </a:solidFill>
            </a:endParaRPr>
          </a:p>
        </p:txBody>
      </p:sp>
    </p:spTree>
    <p:custDataLst>
      <p:tags r:id="rId1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ounded Rectangle 34"/>
          <p:cNvSpPr/>
          <p:nvPr/>
        </p:nvSpPr>
        <p:spPr bwMode="auto">
          <a:xfrm>
            <a:off x="609600" y="4673004"/>
            <a:ext cx="7467600" cy="1371600"/>
          </a:xfrm>
          <a:prstGeom prst="roundRect">
            <a:avLst/>
          </a:prstGeom>
          <a:solidFill>
            <a:schemeClr val="accent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dk1"/>
              </a:solidFill>
              <a:effectLst/>
              <a:latin typeface="Arial Narrow" pitchFamily="34" charset="0"/>
            </a:endParaRPr>
          </a:p>
        </p:txBody>
      </p:sp>
      <p:sp>
        <p:nvSpPr>
          <p:cNvPr id="9218" name="Rectangle 6"/>
          <p:cNvSpPr>
            <a:spLocks noGrp="1" noChangeArrowheads="1"/>
          </p:cNvSpPr>
          <p:nvPr>
            <p:ph type="title"/>
          </p:nvPr>
        </p:nvSpPr>
        <p:spPr/>
        <p:txBody>
          <a:bodyPr wrap="none" anchorCtr="1"/>
          <a:lstStyle/>
          <a:p>
            <a:r>
              <a:rPr lang="en-US" dirty="0" smtClean="0"/>
              <a:t>IPC Services – Intro</a:t>
            </a:r>
          </a:p>
        </p:txBody>
      </p:sp>
      <p:pic>
        <p:nvPicPr>
          <p:cNvPr id="25" name="Animated Logo" descr="tilogo_color_twolin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800" y="6477000"/>
            <a:ext cx="1438537" cy="34744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52400" y="843783"/>
            <a:ext cx="8831713" cy="44563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342900" indent="-342900">
              <a:lnSpc>
                <a:spcPct val="80000"/>
              </a:lnSpc>
              <a:spcBef>
                <a:spcPts val="1200"/>
              </a:spcBef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sz="2800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The IPC “Package” or library contains many user services:</a:t>
            </a:r>
            <a:endParaRPr lang="en-US" sz="2800" b="0" dirty="0" smtClean="0">
              <a:solidFill>
                <a:schemeClr val="tx2"/>
              </a:solidFill>
              <a:effectLst/>
              <a:latin typeface="Calibri" pitchFamily="34" charset="0"/>
            </a:endParaRPr>
          </a:p>
        </p:txBody>
      </p:sp>
      <p:sp>
        <p:nvSpPr>
          <p:cNvPr id="27" name="Leading Question"/>
          <p:cNvSpPr txBox="1"/>
          <p:nvPr/>
        </p:nvSpPr>
        <p:spPr>
          <a:xfrm>
            <a:off x="3962400" y="6383179"/>
            <a:ext cx="4580485" cy="246221"/>
          </a:xfrm>
          <a:prstGeom prst="rect">
            <a:avLst/>
          </a:prstGeom>
          <a:noFill/>
        </p:spPr>
        <p:txBody>
          <a:bodyPr vert="horz" wrap="none" lIns="0" tIns="0" rIns="0" bIns="0" rtlCol="0" anchor="b" anchorCtr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sz="2000" b="0" dirty="0" smtClean="0">
                <a:solidFill>
                  <a:schemeClr val="tx2"/>
                </a:solidFill>
                <a:latin typeface="Arial Narrow"/>
              </a:rPr>
              <a:t>Let’s examine how a simple NOTIFY works first…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995685" y="5198963"/>
            <a:ext cx="6457409" cy="769441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233363" indent="-233363">
              <a:buFont typeface="Arial" pitchFamily="34" charset="0"/>
              <a:buChar char="•"/>
            </a:pPr>
            <a:r>
              <a:rPr lang="en-US" dirty="0" smtClean="0">
                <a:solidFill>
                  <a:schemeClr val="tx2"/>
                </a:solidFill>
                <a:effectLst/>
                <a:latin typeface="Calibri" pitchFamily="34" charset="0"/>
              </a:rPr>
              <a:t>MESSAGE QUEUE </a:t>
            </a:r>
            <a:r>
              <a:rPr lang="en-US" b="0" dirty="0" smtClean="0">
                <a:effectLst/>
                <a:latin typeface="Calibri" pitchFamily="34" charset="0"/>
              </a:rPr>
              <a:t>– the “ultimate” IPC capability</a:t>
            </a:r>
            <a:br>
              <a:rPr lang="en-US" b="0" dirty="0" smtClean="0">
                <a:effectLst/>
                <a:latin typeface="Calibri" pitchFamily="34" charset="0"/>
              </a:rPr>
            </a:br>
            <a:r>
              <a:rPr lang="en-US" sz="2000" b="0" i="1" dirty="0" smtClean="0">
                <a:effectLst/>
                <a:latin typeface="Calibri" pitchFamily="34" charset="0"/>
              </a:rPr>
              <a:t>Configure transport, use simple APIs to send MSGs + notify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609600" y="1524000"/>
            <a:ext cx="7467600" cy="2971800"/>
            <a:chOff x="457200" y="1676400"/>
            <a:chExt cx="7467600" cy="2971800"/>
          </a:xfrm>
        </p:grpSpPr>
        <p:sp>
          <p:nvSpPr>
            <p:cNvPr id="34" name="Rounded Rectangle 33"/>
            <p:cNvSpPr/>
            <p:nvPr/>
          </p:nvSpPr>
          <p:spPr bwMode="auto">
            <a:xfrm>
              <a:off x="457200" y="1676400"/>
              <a:ext cx="7467600" cy="2971800"/>
            </a:xfrm>
            <a:prstGeom prst="roundRect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dk1"/>
                </a:solidFill>
                <a:effectLst/>
                <a:latin typeface="Arial Narrow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34281" y="2121327"/>
              <a:ext cx="4643707" cy="769441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marL="233363" indent="-233363">
                <a:buFont typeface="Arial" pitchFamily="34" charset="0"/>
                <a:buChar char="•"/>
              </a:pPr>
              <a:r>
                <a:rPr lang="en-US" dirty="0" smtClean="0">
                  <a:solidFill>
                    <a:schemeClr val="tx2"/>
                  </a:solidFill>
                  <a:effectLst/>
                  <a:latin typeface="Calibri" pitchFamily="34" charset="0"/>
                </a:rPr>
                <a:t>SIMPLE</a:t>
              </a:r>
              <a:r>
                <a:rPr lang="en-US" b="0" dirty="0" smtClean="0">
                  <a:effectLst/>
                  <a:latin typeface="Calibri" pitchFamily="34" charset="0"/>
                </a:rPr>
                <a:t> – Data Passing + Notify</a:t>
              </a:r>
              <a:br>
                <a:rPr lang="en-US" b="0" dirty="0" smtClean="0">
                  <a:effectLst/>
                  <a:latin typeface="Calibri" pitchFamily="34" charset="0"/>
                </a:rPr>
              </a:br>
              <a:r>
                <a:rPr lang="en-US" sz="2000" b="0" i="1" dirty="0" smtClean="0">
                  <a:effectLst/>
                  <a:latin typeface="Calibri" pitchFamily="34" charset="0"/>
                </a:rPr>
                <a:t>Send a 32-bit message and notify via INT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34281" y="2948765"/>
              <a:ext cx="7016088" cy="769441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marL="233363" indent="-233363">
                <a:buFont typeface="Arial" pitchFamily="34" charset="0"/>
                <a:buChar char="•"/>
              </a:pPr>
              <a:r>
                <a:rPr lang="en-US" dirty="0" smtClean="0">
                  <a:solidFill>
                    <a:schemeClr val="tx2"/>
                  </a:solidFill>
                  <a:effectLst/>
                  <a:latin typeface="Calibri" pitchFamily="34" charset="0"/>
                </a:rPr>
                <a:t>STATIC</a:t>
              </a:r>
              <a:r>
                <a:rPr lang="en-US" b="0" dirty="0" smtClean="0">
                  <a:effectLst/>
                  <a:latin typeface="Calibri" pitchFamily="34" charset="0"/>
                </a:rPr>
                <a:t> – Data Passing via Linked Lists + Notify</a:t>
              </a:r>
              <a:br>
                <a:rPr lang="en-US" b="0" dirty="0" smtClean="0">
                  <a:effectLst/>
                  <a:latin typeface="Calibri" pitchFamily="34" charset="0"/>
                </a:rPr>
              </a:br>
              <a:r>
                <a:rPr lang="en-US" sz="2000" b="0" i="1" dirty="0" smtClean="0">
                  <a:effectLst/>
                  <a:latin typeface="Calibri" pitchFamily="34" charset="0"/>
                </a:rPr>
                <a:t>Pass linked list elements to/from fixed memory. Notify via INT.</a:t>
              </a:r>
              <a:endParaRPr lang="en-US" b="0" i="1" dirty="0" smtClean="0">
                <a:effectLst/>
                <a:latin typeface="Calibri" pitchFamily="34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34281" y="3820633"/>
              <a:ext cx="6627199" cy="769441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marL="233363" indent="-233363">
                <a:buFont typeface="Arial" pitchFamily="34" charset="0"/>
                <a:buChar char="•"/>
              </a:pPr>
              <a:r>
                <a:rPr lang="en-US" dirty="0" smtClean="0">
                  <a:solidFill>
                    <a:schemeClr val="tx2"/>
                  </a:solidFill>
                  <a:effectLst/>
                  <a:latin typeface="Calibri" pitchFamily="34" charset="0"/>
                </a:rPr>
                <a:t>DYNAMIC</a:t>
              </a:r>
              <a:r>
                <a:rPr lang="en-US" b="0" dirty="0" smtClean="0">
                  <a:effectLst/>
                  <a:latin typeface="Calibri" pitchFamily="34" charset="0"/>
                </a:rPr>
                <a:t> – Data Passing via Heaps + Notify</a:t>
              </a:r>
              <a:br>
                <a:rPr lang="en-US" b="0" dirty="0" smtClean="0">
                  <a:effectLst/>
                  <a:latin typeface="Calibri" pitchFamily="34" charset="0"/>
                </a:rPr>
              </a:br>
              <a:r>
                <a:rPr lang="en-US" sz="2000" b="0" i="1" dirty="0" smtClean="0">
                  <a:effectLst/>
                  <a:latin typeface="Calibri" pitchFamily="34" charset="0"/>
                </a:rPr>
                <a:t>Pass dynamically created linked list elements. Notify via INT.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43463" y="1682568"/>
              <a:ext cx="4023666" cy="461665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r>
                <a:rPr lang="en-US" b="0" u="sng" dirty="0" smtClean="0">
                  <a:solidFill>
                    <a:schemeClr val="dk1"/>
                  </a:solidFill>
                  <a:effectLst/>
                </a:rPr>
                <a:t>Transport – Shared Memory</a:t>
              </a: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886859" y="4714048"/>
            <a:ext cx="7027308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b="0" u="sng" dirty="0" smtClean="0">
                <a:solidFill>
                  <a:schemeClr val="dk1"/>
                </a:solidFill>
                <a:effectLst/>
              </a:rPr>
              <a:t>Transport – Multiple – Shared </a:t>
            </a:r>
            <a:r>
              <a:rPr lang="en-US" b="0" u="sng" dirty="0" err="1" smtClean="0">
                <a:solidFill>
                  <a:schemeClr val="dk1"/>
                </a:solidFill>
                <a:effectLst/>
              </a:rPr>
              <a:t>Mem</a:t>
            </a:r>
            <a:r>
              <a:rPr lang="en-US" b="0" u="sng" dirty="0" smtClean="0">
                <a:solidFill>
                  <a:schemeClr val="dk1"/>
                </a:solidFill>
                <a:effectLst/>
              </a:rPr>
              <a:t>, </a:t>
            </a:r>
            <a:r>
              <a:rPr lang="en-US" b="0" u="sng" dirty="0" err="1" smtClean="0">
                <a:solidFill>
                  <a:schemeClr val="dk1"/>
                </a:solidFill>
                <a:effectLst/>
              </a:rPr>
              <a:t>McNav</a:t>
            </a:r>
            <a:r>
              <a:rPr lang="en-US" b="0" u="sng" dirty="0" smtClean="0">
                <a:solidFill>
                  <a:schemeClr val="dk1"/>
                </a:solidFill>
                <a:effectLst/>
              </a:rPr>
              <a:t>, SRIO</a:t>
            </a:r>
          </a:p>
        </p:txBody>
      </p:sp>
      <p:sp>
        <p:nvSpPr>
          <p:cNvPr id="17" name="Slide number"/>
          <p:cNvSpPr txBox="1"/>
          <p:nvPr/>
        </p:nvSpPr>
        <p:spPr>
          <a:xfrm>
            <a:off x="8636000" y="6645990"/>
            <a:ext cx="635000" cy="246221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pPr algn="ctr"/>
            <a:r>
              <a:rPr lang="en-US" sz="1000" b="0" smtClean="0">
                <a:solidFill>
                  <a:schemeClr val="tx2"/>
                </a:solidFill>
                <a:effectLst/>
                <a:latin typeface="Arial"/>
              </a:rPr>
              <a:t>9</a:t>
            </a:r>
            <a:endParaRPr lang="en-US" sz="1000" b="0" dirty="0" smtClean="0">
              <a:solidFill>
                <a:schemeClr val="tx2"/>
              </a:solidFill>
              <a:effectLst/>
              <a:latin typeface="Arial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utoUpdateAnimBg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STONETEMPLATEMODE" val="Indented_Single"/>
  <p:tag name="MILESTONETEMPLATEVERSION" val="2.3"/>
  <p:tag name="MILESTONESLIDE" val="True"/>
  <p:tag name="MILESTATUS" val="PresentationStyle"/>
  <p:tag name="MILESTONELEVEL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Level_1_Hili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4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STONETEMPLATEMODE" val="Indented_Single"/>
  <p:tag name="MILESTONETEMPLATEVERSION" val="2.3"/>
  <p:tag name="MILESTONESLIDE" val="True"/>
  <p:tag name="MILESTATUS" val="PresentationStyle"/>
  <p:tag name="MILESTONELEVEL" val="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Level_2_Hili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 LOGOS" val="tru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STONETEMPLATEMODE" val="Indented_Single"/>
  <p:tag name="MILESTONETEMPLATEVERSION" val="2.3"/>
  <p:tag name="MILESTONESLIDE" val="True"/>
  <p:tag name="MILESTATUS" val="PresentationStyle"/>
  <p:tag name="MILESTONELEVEL" val="2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Level_2_Hilit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STONETEMPLATEMODE" val="Indented_Single"/>
  <p:tag name="MILESTONETEMPLATEVERSION" val="2.3"/>
  <p:tag name="MILESTONESLIDE" val="True"/>
  <p:tag name="MILESTATUS" val="PresentationStyle"/>
  <p:tag name="MILESTONELEVEL" val="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STONETEMPLATEMODE" val="Indented_Single"/>
  <p:tag name="MILESTONETEMPLATEVERSION" val="2.3"/>
  <p:tag name="MILESTONESLIDE" val="True"/>
  <p:tag name="MILESTATUS" val="PresentationStyle"/>
  <p:tag name="MILESTONELEVEL" val="2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Level_2_Hilit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Level_1_Hilite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STONETEMPLATEMODE" val="Indented_Single"/>
  <p:tag name="MILESTONETEMPLATEVERSION" val="2.3"/>
  <p:tag name="MILESTONESLIDE" val="True"/>
  <p:tag name="MILESTATUS" val="PresentationStyle"/>
  <p:tag name="MILESTONELEVEL" val="2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Level_2_Hilite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STONETEMPLATEMODE" val="Indented_Single"/>
  <p:tag name="MILESTONETEMPLATEVERSION" val="2.3"/>
  <p:tag name="MILESTONESLIDE" val="True"/>
  <p:tag name="MILESTATUS" val="PresentationStyle"/>
  <p:tag name="MILESTONELEVEL" val="1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Level_1_Hilite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STONETEMPLATEMODE" val="Indented_Single"/>
  <p:tag name="MILESTONETEMPLATEVERSION" val="2.3"/>
  <p:tag name="MILESTONESLIDE" val="True"/>
  <p:tag name="MILESTATUS" val="PresentationStyle"/>
  <p:tag name="MILESTONELEVEL" val="1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Level_1_Hilite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STONETEMPLATEMODE" val="Indented_Single"/>
  <p:tag name="MILESTONETEMPLATEVERSION" val="2.3"/>
  <p:tag name="MILESTONESLIDE" val="True"/>
  <p:tag name="MILESTATUS" val="PresentationStyle"/>
  <p:tag name="MILESTONELEVEL" val="1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Level_1_Hilite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 LOGOS" val="true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STONETEMPLATEMODE" val="Indented_Single"/>
  <p:tag name="MILESTONETEMPLATEVERSION" val="2.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Level_1_Hilite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Level_1_Normal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Level_2_Hilite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Level_2_Norma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"/>
</p:tagLst>
</file>

<file path=ppt/theme/theme1.xml><?xml version="1.0" encoding="utf-8"?>
<a:theme xmlns:a="http://schemas.openxmlformats.org/drawingml/2006/main" name="ttoTheme">
  <a:themeElements>
    <a:clrScheme name="tto 5">
      <a:dk1>
        <a:srgbClr val="000000"/>
      </a:dk1>
      <a:lt1>
        <a:srgbClr val="FFFFFF"/>
      </a:lt1>
      <a:dk2>
        <a:srgbClr val="0066FF"/>
      </a:dk2>
      <a:lt2>
        <a:srgbClr val="FFFFFF"/>
      </a:lt2>
      <a:accent1>
        <a:srgbClr val="FFFFCC"/>
      </a:accent1>
      <a:accent2>
        <a:srgbClr val="B5E0E3"/>
      </a:accent2>
      <a:accent3>
        <a:srgbClr val="E5D093"/>
      </a:accent3>
      <a:accent4>
        <a:srgbClr val="CCB374"/>
      </a:accent4>
      <a:accent5>
        <a:srgbClr val="C7A2E3"/>
      </a:accent5>
      <a:accent6>
        <a:srgbClr val="5DD3FF"/>
      </a:accent6>
      <a:hlink>
        <a:srgbClr val="E5D093"/>
      </a:hlink>
      <a:folHlink>
        <a:srgbClr val="CCB374"/>
      </a:folHlink>
    </a:clrScheme>
    <a:fontScheme name="tt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8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sz="2800" b="1" i="0" u="none" strike="noStrike" cap="none" normalizeH="0" baseline="0" dirty="0" smtClean="0">
            <a:ln>
              <a:noFill/>
            </a:ln>
            <a:solidFill>
              <a:schemeClr val="dk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8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 Narrow" pitchFamily="34" charset="0"/>
          </a:defRPr>
        </a:defPPr>
      </a:lstStyle>
    </a:lnDef>
    <a:txDef>
      <a:spPr>
        <a:noFill/>
      </a:spPr>
      <a:bodyPr wrap="square" rtlCol="0" anchor="ctr" anchorCtr="0">
        <a:spAutoFit/>
      </a:bodyPr>
      <a:lstStyle>
        <a:defPPr>
          <a:defRPr dirty="0" smtClean="0">
            <a:solidFill>
              <a:schemeClr val="dk1"/>
            </a:solidFill>
            <a:effectLst/>
          </a:defRPr>
        </a:defPPr>
      </a:lstStyle>
    </a:txDef>
  </a:objectDefaults>
  <a:extraClrSchemeLst>
    <a:extraClrScheme>
      <a:clrScheme name="tto 1">
        <a:dk1>
          <a:srgbClr val="000000"/>
        </a:dk1>
        <a:lt1>
          <a:srgbClr val="FEFFFF"/>
        </a:lt1>
        <a:dk2>
          <a:srgbClr val="000000"/>
        </a:dk2>
        <a:lt2>
          <a:srgbClr val="FEFFFF"/>
        </a:lt2>
        <a:accent1>
          <a:srgbClr val="F6F6F6"/>
        </a:accent1>
        <a:accent2>
          <a:srgbClr val="AFAFAF"/>
        </a:accent2>
        <a:accent3>
          <a:srgbClr val="DEDEDE"/>
        </a:accent3>
        <a:accent4>
          <a:srgbClr val="C3C3C3"/>
        </a:accent4>
        <a:accent5>
          <a:srgbClr val="FAFAFA"/>
        </a:accent5>
        <a:accent6>
          <a:srgbClr val="9E9E9E"/>
        </a:accent6>
        <a:hlink>
          <a:srgbClr val="DEDEDE"/>
        </a:hlink>
        <a:folHlink>
          <a:srgbClr val="C3C3C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to 2">
        <a:dk1>
          <a:srgbClr val="2181B7"/>
        </a:dk1>
        <a:lt1>
          <a:srgbClr val="FFFFFF"/>
        </a:lt1>
        <a:dk2>
          <a:srgbClr val="2181B7"/>
        </a:dk2>
        <a:lt2>
          <a:srgbClr val="FFFF99"/>
        </a:lt2>
        <a:accent1>
          <a:srgbClr val="003399"/>
        </a:accent1>
        <a:accent2>
          <a:srgbClr val="01B0FF"/>
        </a:accent2>
        <a:accent3>
          <a:srgbClr val="6666FF"/>
        </a:accent3>
        <a:accent4>
          <a:srgbClr val="1C6D9A"/>
        </a:accent4>
        <a:accent5>
          <a:srgbClr val="474B72"/>
        </a:accent5>
        <a:accent6>
          <a:srgbClr val="7030A0"/>
        </a:accent6>
        <a:hlink>
          <a:srgbClr val="6666FF"/>
        </a:hlink>
        <a:folHlink>
          <a:srgbClr val="1C6D9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to 3">
        <a:dk1>
          <a:srgbClr val="042AA4"/>
        </a:dk1>
        <a:lt1>
          <a:srgbClr val="FFFFFF"/>
        </a:lt1>
        <a:dk2>
          <a:srgbClr val="042AA4"/>
        </a:dk2>
        <a:lt2>
          <a:srgbClr val="FE9B03"/>
        </a:lt2>
        <a:accent1>
          <a:srgbClr val="000F40"/>
        </a:accent1>
        <a:accent2>
          <a:srgbClr val="603900"/>
        </a:accent2>
        <a:accent3>
          <a:srgbClr val="005C00"/>
        </a:accent3>
        <a:accent4>
          <a:srgbClr val="0249FC"/>
        </a:accent4>
        <a:accent5>
          <a:srgbClr val="7030A0"/>
        </a:accent5>
        <a:accent6>
          <a:srgbClr val="000000"/>
        </a:accent6>
        <a:hlink>
          <a:srgbClr val="005C00"/>
        </a:hlink>
        <a:folHlink>
          <a:srgbClr val="0249F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to 4">
        <a:dk1>
          <a:srgbClr val="000000"/>
        </a:dk1>
        <a:lt1>
          <a:srgbClr val="FFFFFF"/>
        </a:lt1>
        <a:dk2>
          <a:srgbClr val="4282E0"/>
        </a:dk2>
        <a:lt2>
          <a:srgbClr val="FFFFFF"/>
        </a:lt2>
        <a:accent1>
          <a:srgbClr val="C0F6F5"/>
        </a:accent1>
        <a:accent2>
          <a:srgbClr val="FAFEDA"/>
        </a:accent2>
        <a:accent3>
          <a:srgbClr val="FFCCFF"/>
        </a:accent3>
        <a:accent4>
          <a:srgbClr val="B4FCB2"/>
        </a:accent4>
        <a:accent5>
          <a:srgbClr val="FFFF99"/>
        </a:accent5>
        <a:accent6>
          <a:srgbClr val="5DD3FF"/>
        </a:accent6>
        <a:hlink>
          <a:srgbClr val="FFCCFF"/>
        </a:hlink>
        <a:folHlink>
          <a:srgbClr val="B4FC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to 5">
        <a:dk1>
          <a:srgbClr val="000000"/>
        </a:dk1>
        <a:lt1>
          <a:srgbClr val="FFFFFF"/>
        </a:lt1>
        <a:dk2>
          <a:srgbClr val="0066FF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E5D093"/>
        </a:accent3>
        <a:accent4>
          <a:srgbClr val="CCB374"/>
        </a:accent4>
        <a:accent5>
          <a:srgbClr val="C7A2E3"/>
        </a:accent5>
        <a:accent6>
          <a:srgbClr val="5DD3FF"/>
        </a:accent6>
        <a:hlink>
          <a:srgbClr val="E5D093"/>
        </a:hlink>
        <a:folHlink>
          <a:srgbClr val="CCB37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to 6">
        <a:dk1>
          <a:srgbClr val="000000"/>
        </a:dk1>
        <a:lt1>
          <a:srgbClr val="FFFFFF"/>
        </a:lt1>
        <a:dk2>
          <a:srgbClr val="FF0000"/>
        </a:dk2>
        <a:lt2>
          <a:srgbClr val="FFFFFF"/>
        </a:lt2>
        <a:accent1>
          <a:srgbClr val="FFFF66"/>
        </a:accent1>
        <a:accent2>
          <a:srgbClr val="99FF66"/>
        </a:accent2>
        <a:accent3>
          <a:srgbClr val="99FFCC"/>
        </a:accent3>
        <a:accent4>
          <a:srgbClr val="FF99FF"/>
        </a:accent4>
        <a:accent5>
          <a:srgbClr val="93E2FF"/>
        </a:accent5>
        <a:accent6>
          <a:srgbClr val="FFE599"/>
        </a:accent6>
        <a:hlink>
          <a:srgbClr val="99FFCC"/>
        </a:hlink>
        <a:folHlink>
          <a:srgbClr val="FF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to 7">
        <a:dk1>
          <a:srgbClr val="FEFFFF"/>
        </a:dk1>
        <a:lt1>
          <a:srgbClr val="000000"/>
        </a:lt1>
        <a:dk2>
          <a:srgbClr val="FEFFFF"/>
        </a:dk2>
        <a:lt2>
          <a:srgbClr val="000000"/>
        </a:lt2>
        <a:accent1>
          <a:srgbClr val="F6F6F6"/>
        </a:accent1>
        <a:accent2>
          <a:srgbClr val="AFAFAF"/>
        </a:accent2>
        <a:accent3>
          <a:srgbClr val="DEDEDE"/>
        </a:accent3>
        <a:accent4>
          <a:srgbClr val="C3C3C3"/>
        </a:accent4>
        <a:accent5>
          <a:srgbClr val="FAFAFA"/>
        </a:accent5>
        <a:accent6>
          <a:srgbClr val="000000"/>
        </a:accent6>
        <a:hlink>
          <a:srgbClr val="DEDEDE"/>
        </a:hlink>
        <a:folHlink>
          <a:srgbClr val="C3C3C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to">
  <a:themeElements>
    <a:clrScheme name="tto 5">
      <a:dk1>
        <a:srgbClr val="000000"/>
      </a:dk1>
      <a:lt1>
        <a:srgbClr val="FFFFFF"/>
      </a:lt1>
      <a:dk2>
        <a:srgbClr val="0066FF"/>
      </a:dk2>
      <a:lt2>
        <a:srgbClr val="969696"/>
      </a:lt2>
      <a:accent1>
        <a:srgbClr val="FFFFCC"/>
      </a:accent1>
      <a:accent2>
        <a:srgbClr val="B5E0E3"/>
      </a:accent2>
      <a:accent3>
        <a:srgbClr val="FFFFFF"/>
      </a:accent3>
      <a:accent4>
        <a:srgbClr val="000000"/>
      </a:accent4>
      <a:accent5>
        <a:srgbClr val="FFFFE2"/>
      </a:accent5>
      <a:accent6>
        <a:srgbClr val="A4CBCE"/>
      </a:accent6>
      <a:hlink>
        <a:srgbClr val="E5D093"/>
      </a:hlink>
      <a:folHlink>
        <a:srgbClr val="CCB374"/>
      </a:folHlink>
    </a:clrScheme>
    <a:fontScheme name="tt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8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8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</a:defRPr>
        </a:defPPr>
      </a:lstStyle>
    </a:lnDef>
  </a:objectDefaults>
  <a:extraClrSchemeLst>
    <a:extraClrScheme>
      <a:clrScheme name="tto 1">
        <a:dk1>
          <a:srgbClr val="000000"/>
        </a:dk1>
        <a:lt1>
          <a:srgbClr val="FEFFFF"/>
        </a:lt1>
        <a:dk2>
          <a:srgbClr val="000000"/>
        </a:dk2>
        <a:lt2>
          <a:srgbClr val="5B5B5B"/>
        </a:lt2>
        <a:accent1>
          <a:srgbClr val="F6F6F6"/>
        </a:accent1>
        <a:accent2>
          <a:srgbClr val="AFAFAF"/>
        </a:accent2>
        <a:accent3>
          <a:srgbClr val="FEFFFF"/>
        </a:accent3>
        <a:accent4>
          <a:srgbClr val="000000"/>
        </a:accent4>
        <a:accent5>
          <a:srgbClr val="FAFAFA"/>
        </a:accent5>
        <a:accent6>
          <a:srgbClr val="9E9E9E"/>
        </a:accent6>
        <a:hlink>
          <a:srgbClr val="DEDEDE"/>
        </a:hlink>
        <a:folHlink>
          <a:srgbClr val="C3C3C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to 2">
        <a:dk1>
          <a:srgbClr val="001932"/>
        </a:dk1>
        <a:lt1>
          <a:srgbClr val="FFFFFF"/>
        </a:lt1>
        <a:dk2>
          <a:srgbClr val="2181B7"/>
        </a:dk2>
        <a:lt2>
          <a:srgbClr val="FFFF99"/>
        </a:lt2>
        <a:accent1>
          <a:srgbClr val="003399"/>
        </a:accent1>
        <a:accent2>
          <a:srgbClr val="01B0FF"/>
        </a:accent2>
        <a:accent3>
          <a:srgbClr val="ABC1D8"/>
        </a:accent3>
        <a:accent4>
          <a:srgbClr val="DADADA"/>
        </a:accent4>
        <a:accent5>
          <a:srgbClr val="AAADCA"/>
        </a:accent5>
        <a:accent6>
          <a:srgbClr val="019FE7"/>
        </a:accent6>
        <a:hlink>
          <a:srgbClr val="6666FF"/>
        </a:hlink>
        <a:folHlink>
          <a:srgbClr val="1C6D9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to 3">
        <a:dk1>
          <a:srgbClr val="000000"/>
        </a:dk1>
        <a:lt1>
          <a:srgbClr val="FFFFFF"/>
        </a:lt1>
        <a:dk2>
          <a:srgbClr val="042AA4"/>
        </a:dk2>
        <a:lt2>
          <a:srgbClr val="FE9B03"/>
        </a:lt2>
        <a:accent1>
          <a:srgbClr val="000F40"/>
        </a:accent1>
        <a:accent2>
          <a:srgbClr val="603900"/>
        </a:accent2>
        <a:accent3>
          <a:srgbClr val="AAACCF"/>
        </a:accent3>
        <a:accent4>
          <a:srgbClr val="DADADA"/>
        </a:accent4>
        <a:accent5>
          <a:srgbClr val="AAAAAF"/>
        </a:accent5>
        <a:accent6>
          <a:srgbClr val="563300"/>
        </a:accent6>
        <a:hlink>
          <a:srgbClr val="005C00"/>
        </a:hlink>
        <a:folHlink>
          <a:srgbClr val="0249F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to 4">
        <a:dk1>
          <a:srgbClr val="000000"/>
        </a:dk1>
        <a:lt1>
          <a:srgbClr val="FFFFFF"/>
        </a:lt1>
        <a:dk2>
          <a:srgbClr val="4282E0"/>
        </a:dk2>
        <a:lt2>
          <a:srgbClr val="969696"/>
        </a:lt2>
        <a:accent1>
          <a:srgbClr val="C0F6F5"/>
        </a:accent1>
        <a:accent2>
          <a:srgbClr val="FAFEDA"/>
        </a:accent2>
        <a:accent3>
          <a:srgbClr val="FFFFFF"/>
        </a:accent3>
        <a:accent4>
          <a:srgbClr val="000000"/>
        </a:accent4>
        <a:accent5>
          <a:srgbClr val="DCFAF9"/>
        </a:accent5>
        <a:accent6>
          <a:srgbClr val="E3E6C5"/>
        </a:accent6>
        <a:hlink>
          <a:srgbClr val="FFCCFF"/>
        </a:hlink>
        <a:folHlink>
          <a:srgbClr val="B4FC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to 5">
        <a:dk1>
          <a:srgbClr val="000000"/>
        </a:dk1>
        <a:lt1>
          <a:srgbClr val="FFFFFF"/>
        </a:lt1>
        <a:dk2>
          <a:srgbClr val="0066FF"/>
        </a:dk2>
        <a:lt2>
          <a:srgbClr val="969696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E5D093"/>
        </a:hlink>
        <a:folHlink>
          <a:srgbClr val="CCB37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internal_PP_DSPsys3b">
  <a:themeElements>
    <a:clrScheme name="internal_PP_DSPsys3b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internal_PP_DSPsys3b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</a:objectDefaults>
  <a:extraClrSchemeLst>
    <a:extraClrScheme>
      <a:clrScheme name="internal_PP_DSPsys3b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rnal_PP_DSPsys3b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rnal_PP_DSPsys3b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rnal_PP_DSPsys3b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rnal_PP_DSPsys3b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rnal_PP_DSPsys3b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rnal_PP_DSPsys3b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rnal_PP_DSPsys3b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rnal_PP_DSPsys3b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rnal_PP_DSPsys3b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rnal_PP_DSPsys3b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rnal_PP_DSPsys3b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ttoTheme">
  <a:themeElements>
    <a:clrScheme name="tto 5">
      <a:dk1>
        <a:srgbClr val="000000"/>
      </a:dk1>
      <a:lt1>
        <a:srgbClr val="FFFFFF"/>
      </a:lt1>
      <a:dk2>
        <a:srgbClr val="0066FF"/>
      </a:dk2>
      <a:lt2>
        <a:srgbClr val="FFFFFF"/>
      </a:lt2>
      <a:accent1>
        <a:srgbClr val="FFFFCC"/>
      </a:accent1>
      <a:accent2>
        <a:srgbClr val="B5E0E3"/>
      </a:accent2>
      <a:accent3>
        <a:srgbClr val="E5D093"/>
      </a:accent3>
      <a:accent4>
        <a:srgbClr val="CCB374"/>
      </a:accent4>
      <a:accent5>
        <a:srgbClr val="C7A2E3"/>
      </a:accent5>
      <a:accent6>
        <a:srgbClr val="5DD3FF"/>
      </a:accent6>
      <a:hlink>
        <a:srgbClr val="E5D093"/>
      </a:hlink>
      <a:folHlink>
        <a:srgbClr val="CCB374"/>
      </a:folHlink>
    </a:clrScheme>
    <a:fontScheme name="tt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8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sz="2800" b="1" i="0" u="none" strike="noStrike" cap="none" normalizeH="0" baseline="0" dirty="0" smtClean="0">
            <a:ln>
              <a:noFill/>
            </a:ln>
            <a:solidFill>
              <a:schemeClr val="dk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8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 Narrow" pitchFamily="34" charset="0"/>
          </a:defRPr>
        </a:defPPr>
      </a:lstStyle>
    </a:lnDef>
    <a:txDef>
      <a:spPr>
        <a:noFill/>
      </a:spPr>
      <a:bodyPr wrap="square" rtlCol="0" anchor="ctr" anchorCtr="0">
        <a:spAutoFit/>
      </a:bodyPr>
      <a:lstStyle>
        <a:defPPr>
          <a:defRPr dirty="0" smtClean="0">
            <a:solidFill>
              <a:schemeClr val="dk1"/>
            </a:solidFill>
            <a:effectLst/>
          </a:defRPr>
        </a:defPPr>
      </a:lstStyle>
    </a:txDef>
  </a:objectDefaults>
  <a:extraClrSchemeLst>
    <a:extraClrScheme>
      <a:clrScheme name="tto 1">
        <a:dk1>
          <a:srgbClr val="000000"/>
        </a:dk1>
        <a:lt1>
          <a:srgbClr val="FEFFFF"/>
        </a:lt1>
        <a:dk2>
          <a:srgbClr val="000000"/>
        </a:dk2>
        <a:lt2>
          <a:srgbClr val="FEFFFF"/>
        </a:lt2>
        <a:accent1>
          <a:srgbClr val="F6F6F6"/>
        </a:accent1>
        <a:accent2>
          <a:srgbClr val="AFAFAF"/>
        </a:accent2>
        <a:accent3>
          <a:srgbClr val="DEDEDE"/>
        </a:accent3>
        <a:accent4>
          <a:srgbClr val="C3C3C3"/>
        </a:accent4>
        <a:accent5>
          <a:srgbClr val="FAFAFA"/>
        </a:accent5>
        <a:accent6>
          <a:srgbClr val="9E9E9E"/>
        </a:accent6>
        <a:hlink>
          <a:srgbClr val="DEDEDE"/>
        </a:hlink>
        <a:folHlink>
          <a:srgbClr val="C3C3C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to 2">
        <a:dk1>
          <a:srgbClr val="2181B7"/>
        </a:dk1>
        <a:lt1>
          <a:srgbClr val="FFFFFF"/>
        </a:lt1>
        <a:dk2>
          <a:srgbClr val="2181B7"/>
        </a:dk2>
        <a:lt2>
          <a:srgbClr val="FFFF99"/>
        </a:lt2>
        <a:accent1>
          <a:srgbClr val="003399"/>
        </a:accent1>
        <a:accent2>
          <a:srgbClr val="01B0FF"/>
        </a:accent2>
        <a:accent3>
          <a:srgbClr val="6666FF"/>
        </a:accent3>
        <a:accent4>
          <a:srgbClr val="1C6D9A"/>
        </a:accent4>
        <a:accent5>
          <a:srgbClr val="474B72"/>
        </a:accent5>
        <a:accent6>
          <a:srgbClr val="7030A0"/>
        </a:accent6>
        <a:hlink>
          <a:srgbClr val="6666FF"/>
        </a:hlink>
        <a:folHlink>
          <a:srgbClr val="1C6D9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to 3">
        <a:dk1>
          <a:srgbClr val="042AA4"/>
        </a:dk1>
        <a:lt1>
          <a:srgbClr val="FFFFFF"/>
        </a:lt1>
        <a:dk2>
          <a:srgbClr val="042AA4"/>
        </a:dk2>
        <a:lt2>
          <a:srgbClr val="FE9B03"/>
        </a:lt2>
        <a:accent1>
          <a:srgbClr val="000F40"/>
        </a:accent1>
        <a:accent2>
          <a:srgbClr val="603900"/>
        </a:accent2>
        <a:accent3>
          <a:srgbClr val="005C00"/>
        </a:accent3>
        <a:accent4>
          <a:srgbClr val="0249FC"/>
        </a:accent4>
        <a:accent5>
          <a:srgbClr val="7030A0"/>
        </a:accent5>
        <a:accent6>
          <a:srgbClr val="000000"/>
        </a:accent6>
        <a:hlink>
          <a:srgbClr val="005C00"/>
        </a:hlink>
        <a:folHlink>
          <a:srgbClr val="0249F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to 4">
        <a:dk1>
          <a:srgbClr val="000000"/>
        </a:dk1>
        <a:lt1>
          <a:srgbClr val="FFFFFF"/>
        </a:lt1>
        <a:dk2>
          <a:srgbClr val="4282E0"/>
        </a:dk2>
        <a:lt2>
          <a:srgbClr val="FFFFFF"/>
        </a:lt2>
        <a:accent1>
          <a:srgbClr val="C0F6F5"/>
        </a:accent1>
        <a:accent2>
          <a:srgbClr val="FAFEDA"/>
        </a:accent2>
        <a:accent3>
          <a:srgbClr val="FFCCFF"/>
        </a:accent3>
        <a:accent4>
          <a:srgbClr val="B4FCB2"/>
        </a:accent4>
        <a:accent5>
          <a:srgbClr val="FFFF99"/>
        </a:accent5>
        <a:accent6>
          <a:srgbClr val="5DD3FF"/>
        </a:accent6>
        <a:hlink>
          <a:srgbClr val="FFCCFF"/>
        </a:hlink>
        <a:folHlink>
          <a:srgbClr val="B4FC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to 5">
        <a:dk1>
          <a:srgbClr val="000000"/>
        </a:dk1>
        <a:lt1>
          <a:srgbClr val="FFFFFF"/>
        </a:lt1>
        <a:dk2>
          <a:srgbClr val="0066FF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E5D093"/>
        </a:accent3>
        <a:accent4>
          <a:srgbClr val="CCB374"/>
        </a:accent4>
        <a:accent5>
          <a:srgbClr val="C7A2E3"/>
        </a:accent5>
        <a:accent6>
          <a:srgbClr val="5DD3FF"/>
        </a:accent6>
        <a:hlink>
          <a:srgbClr val="E5D093"/>
        </a:hlink>
        <a:folHlink>
          <a:srgbClr val="CCB37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to 6">
        <a:dk1>
          <a:srgbClr val="000000"/>
        </a:dk1>
        <a:lt1>
          <a:srgbClr val="FFFFFF"/>
        </a:lt1>
        <a:dk2>
          <a:srgbClr val="FF0000"/>
        </a:dk2>
        <a:lt2>
          <a:srgbClr val="FFFFFF"/>
        </a:lt2>
        <a:accent1>
          <a:srgbClr val="FFFF66"/>
        </a:accent1>
        <a:accent2>
          <a:srgbClr val="99FF66"/>
        </a:accent2>
        <a:accent3>
          <a:srgbClr val="99FFCC"/>
        </a:accent3>
        <a:accent4>
          <a:srgbClr val="FF99FF"/>
        </a:accent4>
        <a:accent5>
          <a:srgbClr val="93E2FF"/>
        </a:accent5>
        <a:accent6>
          <a:srgbClr val="FFE599"/>
        </a:accent6>
        <a:hlink>
          <a:srgbClr val="99FFCC"/>
        </a:hlink>
        <a:folHlink>
          <a:srgbClr val="FF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to 7">
        <a:dk1>
          <a:srgbClr val="FEFFFF"/>
        </a:dk1>
        <a:lt1>
          <a:srgbClr val="000000"/>
        </a:lt1>
        <a:dk2>
          <a:srgbClr val="FEFFFF"/>
        </a:dk2>
        <a:lt2>
          <a:srgbClr val="000000"/>
        </a:lt2>
        <a:accent1>
          <a:srgbClr val="F6F6F6"/>
        </a:accent1>
        <a:accent2>
          <a:srgbClr val="AFAFAF"/>
        </a:accent2>
        <a:accent3>
          <a:srgbClr val="DEDEDE"/>
        </a:accent3>
        <a:accent4>
          <a:srgbClr val="C3C3C3"/>
        </a:accent4>
        <a:accent5>
          <a:srgbClr val="FAFAFA"/>
        </a:accent5>
        <a:accent6>
          <a:srgbClr val="000000"/>
        </a:accent6>
        <a:hlink>
          <a:srgbClr val="DEDEDE"/>
        </a:hlink>
        <a:folHlink>
          <a:srgbClr val="C3C3C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2_ttoTheme">
  <a:themeElements>
    <a:clrScheme name="tto 5">
      <a:dk1>
        <a:srgbClr val="000000"/>
      </a:dk1>
      <a:lt1>
        <a:srgbClr val="FFFFFF"/>
      </a:lt1>
      <a:dk2>
        <a:srgbClr val="0066FF"/>
      </a:dk2>
      <a:lt2>
        <a:srgbClr val="FFFFFF"/>
      </a:lt2>
      <a:accent1>
        <a:srgbClr val="FFFFCC"/>
      </a:accent1>
      <a:accent2>
        <a:srgbClr val="B5E0E3"/>
      </a:accent2>
      <a:accent3>
        <a:srgbClr val="E5D093"/>
      </a:accent3>
      <a:accent4>
        <a:srgbClr val="CCB374"/>
      </a:accent4>
      <a:accent5>
        <a:srgbClr val="C7A2E3"/>
      </a:accent5>
      <a:accent6>
        <a:srgbClr val="5DD3FF"/>
      </a:accent6>
      <a:hlink>
        <a:srgbClr val="E5D093"/>
      </a:hlink>
      <a:folHlink>
        <a:srgbClr val="CCB374"/>
      </a:folHlink>
    </a:clrScheme>
    <a:fontScheme name="tt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8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sz="2800" b="1" i="0" u="none" strike="noStrike" cap="none" normalizeH="0" baseline="0" dirty="0" smtClean="0">
            <a:ln>
              <a:noFill/>
            </a:ln>
            <a:solidFill>
              <a:schemeClr val="dk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8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 Narrow" pitchFamily="34" charset="0"/>
          </a:defRPr>
        </a:defPPr>
      </a:lstStyle>
    </a:lnDef>
    <a:txDef>
      <a:spPr>
        <a:noFill/>
      </a:spPr>
      <a:bodyPr wrap="square" rtlCol="0" anchor="ctr" anchorCtr="0">
        <a:spAutoFit/>
      </a:bodyPr>
      <a:lstStyle>
        <a:defPPr>
          <a:defRPr dirty="0" smtClean="0">
            <a:solidFill>
              <a:schemeClr val="dk1"/>
            </a:solidFill>
            <a:effectLst/>
          </a:defRPr>
        </a:defPPr>
      </a:lstStyle>
    </a:txDef>
  </a:objectDefaults>
  <a:extraClrSchemeLst>
    <a:extraClrScheme>
      <a:clrScheme name="tto 1">
        <a:dk1>
          <a:srgbClr val="000000"/>
        </a:dk1>
        <a:lt1>
          <a:srgbClr val="FEFFFF"/>
        </a:lt1>
        <a:dk2>
          <a:srgbClr val="000000"/>
        </a:dk2>
        <a:lt2>
          <a:srgbClr val="FEFFFF"/>
        </a:lt2>
        <a:accent1>
          <a:srgbClr val="F6F6F6"/>
        </a:accent1>
        <a:accent2>
          <a:srgbClr val="AFAFAF"/>
        </a:accent2>
        <a:accent3>
          <a:srgbClr val="DEDEDE"/>
        </a:accent3>
        <a:accent4>
          <a:srgbClr val="C3C3C3"/>
        </a:accent4>
        <a:accent5>
          <a:srgbClr val="FAFAFA"/>
        </a:accent5>
        <a:accent6>
          <a:srgbClr val="9E9E9E"/>
        </a:accent6>
        <a:hlink>
          <a:srgbClr val="DEDEDE"/>
        </a:hlink>
        <a:folHlink>
          <a:srgbClr val="C3C3C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to 2">
        <a:dk1>
          <a:srgbClr val="2181B7"/>
        </a:dk1>
        <a:lt1>
          <a:srgbClr val="FFFFFF"/>
        </a:lt1>
        <a:dk2>
          <a:srgbClr val="2181B7"/>
        </a:dk2>
        <a:lt2>
          <a:srgbClr val="FFFF99"/>
        </a:lt2>
        <a:accent1>
          <a:srgbClr val="003399"/>
        </a:accent1>
        <a:accent2>
          <a:srgbClr val="01B0FF"/>
        </a:accent2>
        <a:accent3>
          <a:srgbClr val="6666FF"/>
        </a:accent3>
        <a:accent4>
          <a:srgbClr val="1C6D9A"/>
        </a:accent4>
        <a:accent5>
          <a:srgbClr val="474B72"/>
        </a:accent5>
        <a:accent6>
          <a:srgbClr val="7030A0"/>
        </a:accent6>
        <a:hlink>
          <a:srgbClr val="6666FF"/>
        </a:hlink>
        <a:folHlink>
          <a:srgbClr val="1C6D9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to 3">
        <a:dk1>
          <a:srgbClr val="042AA4"/>
        </a:dk1>
        <a:lt1>
          <a:srgbClr val="FFFFFF"/>
        </a:lt1>
        <a:dk2>
          <a:srgbClr val="042AA4"/>
        </a:dk2>
        <a:lt2>
          <a:srgbClr val="FE9B03"/>
        </a:lt2>
        <a:accent1>
          <a:srgbClr val="000F40"/>
        </a:accent1>
        <a:accent2>
          <a:srgbClr val="603900"/>
        </a:accent2>
        <a:accent3>
          <a:srgbClr val="005C00"/>
        </a:accent3>
        <a:accent4>
          <a:srgbClr val="0249FC"/>
        </a:accent4>
        <a:accent5>
          <a:srgbClr val="7030A0"/>
        </a:accent5>
        <a:accent6>
          <a:srgbClr val="000000"/>
        </a:accent6>
        <a:hlink>
          <a:srgbClr val="005C00"/>
        </a:hlink>
        <a:folHlink>
          <a:srgbClr val="0249F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to 4">
        <a:dk1>
          <a:srgbClr val="000000"/>
        </a:dk1>
        <a:lt1>
          <a:srgbClr val="FFFFFF"/>
        </a:lt1>
        <a:dk2>
          <a:srgbClr val="4282E0"/>
        </a:dk2>
        <a:lt2>
          <a:srgbClr val="FFFFFF"/>
        </a:lt2>
        <a:accent1>
          <a:srgbClr val="C0F6F5"/>
        </a:accent1>
        <a:accent2>
          <a:srgbClr val="FAFEDA"/>
        </a:accent2>
        <a:accent3>
          <a:srgbClr val="FFCCFF"/>
        </a:accent3>
        <a:accent4>
          <a:srgbClr val="B4FCB2"/>
        </a:accent4>
        <a:accent5>
          <a:srgbClr val="FFFF99"/>
        </a:accent5>
        <a:accent6>
          <a:srgbClr val="5DD3FF"/>
        </a:accent6>
        <a:hlink>
          <a:srgbClr val="FFCCFF"/>
        </a:hlink>
        <a:folHlink>
          <a:srgbClr val="B4FC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to 5">
        <a:dk1>
          <a:srgbClr val="000000"/>
        </a:dk1>
        <a:lt1>
          <a:srgbClr val="FFFFFF"/>
        </a:lt1>
        <a:dk2>
          <a:srgbClr val="0066FF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E5D093"/>
        </a:accent3>
        <a:accent4>
          <a:srgbClr val="CCB374"/>
        </a:accent4>
        <a:accent5>
          <a:srgbClr val="C7A2E3"/>
        </a:accent5>
        <a:accent6>
          <a:srgbClr val="5DD3FF"/>
        </a:accent6>
        <a:hlink>
          <a:srgbClr val="E5D093"/>
        </a:hlink>
        <a:folHlink>
          <a:srgbClr val="CCB37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to 6">
        <a:dk1>
          <a:srgbClr val="000000"/>
        </a:dk1>
        <a:lt1>
          <a:srgbClr val="FFFFFF"/>
        </a:lt1>
        <a:dk2>
          <a:srgbClr val="FF0000"/>
        </a:dk2>
        <a:lt2>
          <a:srgbClr val="FFFFFF"/>
        </a:lt2>
        <a:accent1>
          <a:srgbClr val="FFFF66"/>
        </a:accent1>
        <a:accent2>
          <a:srgbClr val="99FF66"/>
        </a:accent2>
        <a:accent3>
          <a:srgbClr val="99FFCC"/>
        </a:accent3>
        <a:accent4>
          <a:srgbClr val="FF99FF"/>
        </a:accent4>
        <a:accent5>
          <a:srgbClr val="93E2FF"/>
        </a:accent5>
        <a:accent6>
          <a:srgbClr val="FFE599"/>
        </a:accent6>
        <a:hlink>
          <a:srgbClr val="99FFCC"/>
        </a:hlink>
        <a:folHlink>
          <a:srgbClr val="FF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to 7">
        <a:dk1>
          <a:srgbClr val="FEFFFF"/>
        </a:dk1>
        <a:lt1>
          <a:srgbClr val="000000"/>
        </a:lt1>
        <a:dk2>
          <a:srgbClr val="FEFFFF"/>
        </a:dk2>
        <a:lt2>
          <a:srgbClr val="000000"/>
        </a:lt2>
        <a:accent1>
          <a:srgbClr val="F6F6F6"/>
        </a:accent1>
        <a:accent2>
          <a:srgbClr val="AFAFAF"/>
        </a:accent2>
        <a:accent3>
          <a:srgbClr val="DEDEDE"/>
        </a:accent3>
        <a:accent4>
          <a:srgbClr val="C3C3C3"/>
        </a:accent4>
        <a:accent5>
          <a:srgbClr val="FAFAFA"/>
        </a:accent5>
        <a:accent6>
          <a:srgbClr val="000000"/>
        </a:accent6>
        <a:hlink>
          <a:srgbClr val="DEDEDE"/>
        </a:hlink>
        <a:folHlink>
          <a:srgbClr val="C3C3C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tto 5">
    <a:dk1>
      <a:srgbClr val="000000"/>
    </a:dk1>
    <a:lt1>
      <a:srgbClr val="FFFFFF"/>
    </a:lt1>
    <a:dk2>
      <a:srgbClr val="0066FF"/>
    </a:dk2>
    <a:lt2>
      <a:srgbClr val="969696"/>
    </a:lt2>
    <a:accent1>
      <a:srgbClr val="FFFFCC"/>
    </a:accent1>
    <a:accent2>
      <a:srgbClr val="B5E0E3"/>
    </a:accent2>
    <a:accent3>
      <a:srgbClr val="FFFFFF"/>
    </a:accent3>
    <a:accent4>
      <a:srgbClr val="000000"/>
    </a:accent4>
    <a:accent5>
      <a:srgbClr val="FFFFE2"/>
    </a:accent5>
    <a:accent6>
      <a:srgbClr val="A4CBCE"/>
    </a:accent6>
    <a:hlink>
      <a:srgbClr val="E5D093"/>
    </a:hlink>
    <a:folHlink>
      <a:srgbClr val="CCB37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ttoTheme</Template>
  <TotalTime>19636</TotalTime>
  <Pages>3</Pages>
  <Words>1887</Words>
  <Application>Microsoft Office PowerPoint</Application>
  <PresentationFormat>On-screen Show (4:3)</PresentationFormat>
  <Paragraphs>513</Paragraphs>
  <Slides>39</Slides>
  <Notes>10</Notes>
  <HiddenSlides>2</HiddenSlides>
  <MMClips>0</MMClips>
  <ScaleCrop>false</ScaleCrop>
  <HeadingPairs>
    <vt:vector size="4" baseType="variant">
      <vt:variant>
        <vt:lpstr>Theme</vt:lpstr>
      </vt:variant>
      <vt:variant>
        <vt:i4>5</vt:i4>
      </vt:variant>
      <vt:variant>
        <vt:lpstr>Slide Titles</vt:lpstr>
      </vt:variant>
      <vt:variant>
        <vt:i4>39</vt:i4>
      </vt:variant>
    </vt:vector>
  </HeadingPairs>
  <TitlesOfParts>
    <vt:vector size="44" baseType="lpstr">
      <vt:lpstr>ttoTheme</vt:lpstr>
      <vt:lpstr>tto</vt:lpstr>
      <vt:lpstr>internal_PP_DSPsys3b</vt:lpstr>
      <vt:lpstr>1_ttoTheme</vt:lpstr>
      <vt:lpstr>2_ttoTheme</vt:lpstr>
      <vt:lpstr>Intro to:    Inter-Processor Communications (IPC)</vt:lpstr>
      <vt:lpstr>Objectives</vt:lpstr>
      <vt:lpstr>Outline</vt:lpstr>
      <vt:lpstr>IPC – Definition</vt:lpstr>
      <vt:lpstr>IPC – Possible Solutions</vt:lpstr>
      <vt:lpstr>IPC – RTOS/Framework Solutions</vt:lpstr>
      <vt:lpstr>IPC – Transports</vt:lpstr>
      <vt:lpstr>Outline</vt:lpstr>
      <vt:lpstr>IPC Services – Intro</vt:lpstr>
      <vt:lpstr>Outline</vt:lpstr>
      <vt:lpstr>Using Notify – Concepts</vt:lpstr>
      <vt:lpstr>Using Notify – Example</vt:lpstr>
      <vt:lpstr>Example Callback Function</vt:lpstr>
      <vt:lpstr>Outline</vt:lpstr>
      <vt:lpstr>Data Passing – Concepts</vt:lpstr>
      <vt:lpstr>Data Passing – Static</vt:lpstr>
      <vt:lpstr>Data Passing – Dynamic</vt:lpstr>
      <vt:lpstr>Outline</vt:lpstr>
      <vt:lpstr>MessageQ – Concepts</vt:lpstr>
      <vt:lpstr>Using MessageQ (1/4)</vt:lpstr>
      <vt:lpstr>Using MessageQ (2/4)</vt:lpstr>
      <vt:lpstr>Using MessageQ (3/4)</vt:lpstr>
      <vt:lpstr>Using MessageQ (4/4)</vt:lpstr>
      <vt:lpstr>MessageQ – Configuration</vt:lpstr>
      <vt:lpstr>MessageQ – Miscellaneous Notes</vt:lpstr>
      <vt:lpstr>Outline</vt:lpstr>
      <vt:lpstr>IPC Support Utilities (1/2)</vt:lpstr>
      <vt:lpstr>IPC Support Utilities (2/2)</vt:lpstr>
      <vt:lpstr>Outline</vt:lpstr>
      <vt:lpstr>IPC – Tools/Setup Required</vt:lpstr>
      <vt:lpstr>IPC – Examples</vt:lpstr>
      <vt:lpstr>Outline</vt:lpstr>
      <vt:lpstr>IPC Transports – Intro</vt:lpstr>
      <vt:lpstr>IPC Transports – Multicore Navigator</vt:lpstr>
      <vt:lpstr>IPC Transports –SRIO</vt:lpstr>
      <vt:lpstr>Outline</vt:lpstr>
      <vt:lpstr>Slide 37</vt:lpstr>
      <vt:lpstr>User/Application Modules</vt:lpstr>
      <vt:lpstr>Outline</vt:lpstr>
    </vt:vector>
  </TitlesOfParts>
  <Company>SC Sales &amp; Marketing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Integration Workshop</dc:title>
  <dc:creator>Scott Specker</dc:creator>
  <cp:lastModifiedBy>Robert J. Hillard</cp:lastModifiedBy>
  <cp:revision>669</cp:revision>
  <cp:lastPrinted>1601-01-01T00:00:00Z</cp:lastPrinted>
  <dcterms:created xsi:type="dcterms:W3CDTF">2001-09-20T20:19:44Z</dcterms:created>
  <dcterms:modified xsi:type="dcterms:W3CDTF">2012-08-02T04:21:02Z</dcterms:modified>
</cp:coreProperties>
</file>