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88" r:id="rId5"/>
    <p:sldId id="289" r:id="rId6"/>
    <p:sldId id="259" r:id="rId7"/>
    <p:sldId id="290" r:id="rId8"/>
    <p:sldId id="260" r:id="rId9"/>
    <p:sldId id="261" r:id="rId10"/>
    <p:sldId id="262" r:id="rId11"/>
    <p:sldId id="264" r:id="rId12"/>
    <p:sldId id="263" r:id="rId13"/>
    <p:sldId id="292" r:id="rId14"/>
    <p:sldId id="294" r:id="rId15"/>
    <p:sldId id="295" r:id="rId16"/>
    <p:sldId id="268" r:id="rId17"/>
    <p:sldId id="296" r:id="rId18"/>
    <p:sldId id="297" r:id="rId19"/>
    <p:sldId id="269" r:id="rId20"/>
    <p:sldId id="270" r:id="rId21"/>
    <p:sldId id="265" r:id="rId22"/>
    <p:sldId id="266" r:id="rId23"/>
    <p:sldId id="267" r:id="rId24"/>
    <p:sldId id="271" r:id="rId25"/>
    <p:sldId id="272" r:id="rId26"/>
    <p:sldId id="273" r:id="rId27"/>
    <p:sldId id="274" r:id="rId28"/>
    <p:sldId id="275" r:id="rId29"/>
    <p:sldId id="276" r:id="rId30"/>
    <p:sldId id="277" r:id="rId31"/>
    <p:sldId id="278" r:id="rId32"/>
    <p:sldId id="280" r:id="rId33"/>
    <p:sldId id="281" r:id="rId34"/>
    <p:sldId id="282" r:id="rId35"/>
    <p:sldId id="283" r:id="rId36"/>
    <p:sldId id="284" r:id="rId37"/>
    <p:sldId id="287" r:id="rId38"/>
    <p:sldId id="286" r:id="rId39"/>
    <p:sldId id="285" r:id="rId40"/>
  </p:sldIdLst>
  <p:sldSz cx="9144000" cy="6858000" type="screen4x3"/>
  <p:notesSz cx="7010400" cy="92964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10/5/2012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a:p>
        </p:txBody>
      </p:sp>
    </p:spTree>
    <p:extLst>
      <p:ext uri="{BB962C8B-B14F-4D97-AF65-F5344CB8AC3E}">
        <p14:creationId xmlns=""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10"/>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err="1" smtClean="0">
                <a:ln w="10541" cmpd="sng">
                  <a:solidFill>
                    <a:srgbClr val="7D7D7D">
                      <a:tint val="100000"/>
                      <a:shade val="100000"/>
                      <a:satMod val="110000"/>
                    </a:srgbClr>
                  </a:solidFill>
                  <a:prstDash val="solid"/>
                </a:ln>
                <a:solidFill>
                  <a:srgbClr val="000000"/>
                </a:solidFill>
                <a:latin typeface="Calibri"/>
                <a:cs typeface="Arial" charset="0"/>
              </a:rPr>
              <a:t>Multicore</a:t>
            </a: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2000" dirty="0" smtClean="0"/>
              <a:t>The application needs to ensure that the chip control register is set correctly to avoid MSMC reset.</a:t>
            </a:r>
          </a:p>
          <a:p>
            <a:pPr eaLnBrk="1" hangingPunct="1"/>
            <a:r>
              <a:rPr lang="en-US" sz="2000" dirty="0" smtClean="0"/>
              <a:t>Hibernation 2</a:t>
            </a:r>
          </a:p>
          <a:p>
            <a:pPr lvl="1" eaLnBrk="1" hangingPunct="1"/>
            <a:r>
              <a:rPr lang="en-US" sz="2000" dirty="0" smtClean="0"/>
              <a:t>MSMC is reinitialized to default values.</a:t>
            </a:r>
          </a:p>
          <a:p>
            <a:pPr eaLnBrk="1" hangingPunct="1"/>
            <a:r>
              <a:rPr lang="en-US" sz="2000" dirty="0" smtClean="0"/>
              <a:t>For both modes, the Application is responsible for shutdown of all desired IP blocks</a:t>
            </a:r>
          </a:p>
          <a:p>
            <a:pPr eaLnBrk="1" hangingPunct="1"/>
            <a:r>
              <a:rPr lang="en-US" sz="2000" dirty="0" smtClean="0"/>
              <a:t>A hard or soft reset can be configured to bring  a hibernating device out of hibernation</a:t>
            </a:r>
          </a:p>
          <a:p>
            <a:pPr lvl="1" eaLnBrk="1" hangingPunct="1"/>
            <a:r>
              <a:rPr lang="en-US" sz="2000" dirty="0" smtClean="0"/>
              <a:t>After the reset, the boot loader code checks the PWRSTATECTL register to identify the hibernation mode and branch address. </a:t>
            </a:r>
          </a:p>
          <a:p>
            <a:pPr lvl="1" eaLnBrk="1" hangingPunct="1"/>
            <a:r>
              <a:rPr lang="en-US" sz="2000" dirty="0" smtClean="0"/>
              <a:t>Subsequent Actions</a:t>
            </a:r>
          </a:p>
          <a:p>
            <a:pPr lvl="2" eaLnBrk="1" hangingPunct="1"/>
            <a:r>
              <a:rPr lang="en-US" sz="2000" dirty="0" smtClean="0"/>
              <a:t>Peripherals and </a:t>
            </a:r>
            <a:r>
              <a:rPr lang="en-US" sz="2000" dirty="0" err="1" smtClean="0"/>
              <a:t>Corepacs</a:t>
            </a:r>
            <a:r>
              <a:rPr lang="en-US" sz="2000" dirty="0" smtClean="0"/>
              <a:t> are powered</a:t>
            </a:r>
          </a:p>
          <a:p>
            <a:pPr lvl="2" eaLnBrk="1" hangingPunct="1"/>
            <a:r>
              <a:rPr lang="en-US" sz="2000" dirty="0" smtClean="0"/>
              <a:t>The awakened device branches to the application code which utilizes the values stored in MSMC or DDR3 prior to hibernation</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Boot Device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Serial Rapid I/O</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2</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I2C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SPI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marL="0" indent="0" eaLnBrk="1" hangingPunct="1">
              <a:buNone/>
            </a:pPr>
            <a:r>
              <a:rPr lang="en-US" dirty="0" smtClean="0"/>
              <a:t>The boot code sets the PLL multiplier based on the core frequency set in the EFUSE register. </a:t>
            </a:r>
          </a:p>
        </p:txBody>
      </p:sp>
      <p:graphicFrame>
        <p:nvGraphicFramePr>
          <p:cNvPr id="3" name="Table 2"/>
          <p:cNvGraphicFramePr>
            <a:graphicFrameLocks noGrp="1"/>
          </p:cNvGraphicFramePr>
          <p:nvPr>
            <p:extLst>
              <p:ext uri="{D42A27DB-BD31-4B8C-83A1-F6EECF244321}">
                <p14:modId xmlns="" xmlns:p14="http://schemas.microsoft.com/office/powerpoint/2010/main" val="1441650375"/>
              </p:ext>
            </p:extLst>
          </p:nvPr>
        </p:nvGraphicFramePr>
        <p:xfrm>
          <a:off x="685800" y="2209802"/>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a:t>
                      </a:r>
                      <a:r>
                        <a:rPr lang="en-US" sz="800" dirty="0" err="1" smtClean="0">
                          <a:effectLst/>
                        </a:rPr>
                        <a:t>KeyStone</a:t>
                      </a:r>
                      <a:r>
                        <a:rPr lang="en-US" sz="800" dirty="0" smtClean="0">
                          <a:effectLst/>
                        </a:rPr>
                        <a:t>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a:t>
                      </a:r>
                      <a:r>
                        <a:rPr lang="en-US" sz="800" b="1" dirty="0" err="1">
                          <a:effectLst/>
                        </a:rPr>
                        <a:t>Freq</a:t>
                      </a:r>
                      <a:r>
                        <a:rPr lang="en-US" sz="800" b="1" dirty="0">
                          <a:effectLst/>
                        </a:rPr>
                        <a:t>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2</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80.00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100.00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156.25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383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250.00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6</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312.50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127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a:t>
            </a:r>
            <a:r>
              <a:rPr lang="en-US" dirty="0" err="1" smtClean="0"/>
              <a:t>Clkf</a:t>
            </a:r>
            <a:r>
              <a:rPr lang="en-US" dirty="0" smtClean="0"/>
              <a:t> + 1))/(</a:t>
            </a:r>
            <a:r>
              <a:rPr lang="en-US" smtClean="0"/>
              <a:t>2 </a:t>
            </a:r>
            <a:r>
              <a:rPr lang="en-US" smtClean="0"/>
              <a:t>* </a:t>
            </a:r>
            <a:r>
              <a:rPr lang="en-US" dirty="0" smtClean="0"/>
              <a:t>(</a:t>
            </a:r>
            <a:r>
              <a:rPr lang="en-US" dirty="0" err="1" smtClean="0"/>
              <a:t>Clkr</a:t>
            </a:r>
            <a:r>
              <a:rPr lang="en-US" dirty="0" smtClean="0"/>
              <a:t> + 1))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Configuration Format</a:t>
            </a:r>
            <a:endParaRPr lang="en-US" dirty="0"/>
          </a:p>
        </p:txBody>
      </p:sp>
      <p:sp>
        <p:nvSpPr>
          <p:cNvPr id="4" name="Text Placeholder 2"/>
          <p:cNvSpPr txBox="1">
            <a:spLocks/>
          </p:cNvSpPr>
          <p:nvPr/>
        </p:nvSpPr>
        <p:spPr bwMode="auto">
          <a:xfrm>
            <a:off x="457200" y="1371600"/>
            <a:ext cx="8467725" cy="384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r>
              <a:rPr lang="en-US" sz="2000" dirty="0" smtClean="0"/>
              <a:t>Boot Parameter Table</a:t>
            </a:r>
          </a:p>
          <a:p>
            <a:pPr lvl="1"/>
            <a:r>
              <a:rPr lang="en-US" sz="1800" dirty="0" smtClean="0"/>
              <a:t>Map for the Boot Process</a:t>
            </a:r>
          </a:p>
          <a:p>
            <a:pPr lvl="1"/>
            <a:r>
              <a:rPr lang="en-US" sz="1800" dirty="0" smtClean="0"/>
              <a:t>The boot process copies a default boot parameter table into a reserved L2 of Core0.</a:t>
            </a:r>
          </a:p>
          <a:p>
            <a:pPr lvl="1"/>
            <a:r>
              <a:rPr lang="en-US" sz="1800" dirty="0" smtClean="0"/>
              <a:t>The first 10 byte offsets of the table are common across all the boot modes.</a:t>
            </a:r>
          </a:p>
          <a:p>
            <a:pPr lvl="2"/>
            <a:r>
              <a:rPr lang="en-US" sz="1400" dirty="0" smtClean="0"/>
              <a:t>Length</a:t>
            </a:r>
          </a:p>
          <a:p>
            <a:pPr lvl="2"/>
            <a:r>
              <a:rPr lang="en-US" sz="1400" dirty="0" smtClean="0"/>
              <a:t>Checksum</a:t>
            </a:r>
          </a:p>
          <a:p>
            <a:pPr lvl="2"/>
            <a:r>
              <a:rPr lang="en-US" sz="1400" dirty="0" smtClean="0"/>
              <a:t>Boot Mode</a:t>
            </a:r>
          </a:p>
          <a:p>
            <a:pPr lvl="2"/>
            <a:r>
              <a:rPr lang="en-US" sz="1400" dirty="0" smtClean="0"/>
              <a:t>Port </a:t>
            </a:r>
            <a:r>
              <a:rPr lang="en-US" sz="1400" dirty="0" err="1" smtClean="0"/>
              <a:t>Num</a:t>
            </a:r>
            <a:endParaRPr lang="en-US" sz="1400" dirty="0" smtClean="0"/>
          </a:p>
          <a:p>
            <a:pPr lvl="2"/>
            <a:r>
              <a:rPr lang="en-US" sz="1400" dirty="0" smtClean="0"/>
              <a:t>PLL configuration (most significant bits)</a:t>
            </a:r>
          </a:p>
          <a:p>
            <a:pPr lvl="2"/>
            <a:r>
              <a:rPr lang="en-US" sz="1400" dirty="0" smtClean="0"/>
              <a:t>PLL configuration (least significant bits)</a:t>
            </a:r>
          </a:p>
          <a:p>
            <a:pPr lvl="1"/>
            <a:r>
              <a:rPr lang="en-US" sz="1800" dirty="0" smtClean="0"/>
              <a:t>The rest of the table is boot mode dependent.</a:t>
            </a:r>
          </a:p>
          <a:p>
            <a:pPr marL="354013" lvl="1" indent="0">
              <a:buFont typeface="Arial" pitchFamily="34" charset="0"/>
              <a:buNone/>
            </a:pPr>
            <a:endParaRPr lang="en-US" sz="1800" dirty="0" smtClean="0"/>
          </a:p>
          <a:p>
            <a:pPr marL="685800" lvl="2" indent="0">
              <a:buFont typeface="Arial" pitchFamily="34" charset="0"/>
              <a:buNone/>
            </a:pPr>
            <a:endParaRPr lang="en-US" sz="1400" dirty="0"/>
          </a:p>
        </p:txBody>
      </p:sp>
    </p:spTree>
    <p:extLst>
      <p:ext uri="{BB962C8B-B14F-4D97-AF65-F5344CB8AC3E}">
        <p14:creationId xmlns="" xmlns:p14="http://schemas.microsoft.com/office/powerpoint/2010/main" val="1511859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2395537"/>
          </a:xfrm>
        </p:spPr>
        <p:txBody>
          <a:bodyPr/>
          <a:lstStyle/>
          <a:p>
            <a:r>
              <a:rPr lang="en-US" sz="2000" dirty="0" smtClean="0"/>
              <a:t>Boot Table</a:t>
            </a:r>
          </a:p>
          <a:p>
            <a:pPr lvl="1"/>
            <a:r>
              <a:rPr lang="en-US" sz="1800" dirty="0" smtClean="0"/>
              <a:t>Block of data that contains the code and data section.</a:t>
            </a:r>
          </a:p>
          <a:p>
            <a:pPr lvl="1"/>
            <a:r>
              <a:rPr lang="en-US" sz="1800" dirty="0" smtClean="0"/>
              <a:t>The block is loaded from the host or an external memory to the internal memory by RBL.</a:t>
            </a:r>
          </a:p>
          <a:p>
            <a:pPr lvl="1"/>
            <a:r>
              <a:rPr lang="en-US" sz="1800" dirty="0" smtClean="0"/>
              <a:t>The first 4 bytes of the boot table forms the header</a:t>
            </a:r>
          </a:p>
          <a:p>
            <a:pPr lvl="2"/>
            <a:r>
              <a:rPr lang="en-US" sz="1400" dirty="0" smtClean="0"/>
              <a:t>32 bit  section bytes count</a:t>
            </a:r>
          </a:p>
          <a:p>
            <a:pPr lvl="2"/>
            <a:r>
              <a:rPr lang="en-US" sz="1400" dirty="0" smtClean="0"/>
              <a:t>32 bit section address where the block has to be moved.</a:t>
            </a:r>
          </a:p>
          <a:p>
            <a:pPr lvl="1"/>
            <a:r>
              <a:rPr lang="en-US" sz="1800" dirty="0" smtClean="0"/>
              <a:t>The end of table is identified by writing 0’s.</a:t>
            </a:r>
          </a:p>
          <a:p>
            <a:pPr marL="685800" lvl="2" indent="0">
              <a:buNone/>
            </a:pPr>
            <a:endParaRPr lang="en-US" sz="1400" dirty="0"/>
          </a:p>
        </p:txBody>
      </p:sp>
    </p:spTree>
    <p:extLst>
      <p:ext uri="{BB962C8B-B14F-4D97-AF65-F5344CB8AC3E}">
        <p14:creationId xmlns="" xmlns:p14="http://schemas.microsoft.com/office/powerpoint/2010/main" val="294675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005137"/>
          </a:xfrm>
        </p:spPr>
        <p:txBody>
          <a:bodyPr/>
          <a:lstStyle/>
          <a:p>
            <a:r>
              <a:rPr lang="en-US" sz="2200" dirty="0"/>
              <a:t>Boot </a:t>
            </a:r>
            <a:r>
              <a:rPr lang="en-US" sz="2200" dirty="0" err="1"/>
              <a:t>Config</a:t>
            </a:r>
            <a:r>
              <a:rPr lang="en-US" sz="2200" dirty="0"/>
              <a:t> Table</a:t>
            </a:r>
          </a:p>
          <a:p>
            <a:pPr lvl="1"/>
            <a:r>
              <a:rPr lang="en-US" sz="1800" dirty="0"/>
              <a:t>Provides read/modify/write capabilities to any memory on the DSP.</a:t>
            </a:r>
          </a:p>
          <a:p>
            <a:pPr lvl="1"/>
            <a:r>
              <a:rPr lang="en-US" sz="1800" dirty="0"/>
              <a:t>Each entry has three 32 bit wide elements.</a:t>
            </a:r>
          </a:p>
          <a:p>
            <a:pPr lvl="1"/>
            <a:r>
              <a:rPr lang="en-US" sz="1800" dirty="0"/>
              <a:t>First element is address to be modified</a:t>
            </a:r>
          </a:p>
          <a:p>
            <a:pPr lvl="1"/>
            <a:r>
              <a:rPr lang="en-US" sz="1800" dirty="0"/>
              <a:t>Second element is the set mask</a:t>
            </a:r>
          </a:p>
          <a:p>
            <a:pPr lvl="1"/>
            <a:r>
              <a:rPr lang="en-US" sz="1800" dirty="0"/>
              <a:t>Third element is the clear mask.</a:t>
            </a:r>
          </a:p>
          <a:p>
            <a:pPr lvl="1"/>
            <a:r>
              <a:rPr lang="en-US" sz="1800" dirty="0"/>
              <a:t>If all three elements are 0’s the end of boot </a:t>
            </a:r>
            <a:r>
              <a:rPr lang="en-US" sz="1800" dirty="0" err="1"/>
              <a:t>config</a:t>
            </a:r>
            <a:r>
              <a:rPr lang="en-US" sz="1800" dirty="0"/>
              <a:t> table is reached.</a:t>
            </a:r>
          </a:p>
          <a:p>
            <a:endParaRPr lang="en-US" dirty="0"/>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extLst>
              <p:ext uri="{D42A27DB-BD31-4B8C-83A1-F6EECF244321}">
                <p14:modId xmlns="" xmlns:p14="http://schemas.microsoft.com/office/powerpoint/2010/main" val="3011977921"/>
              </p:ext>
            </p:extLst>
          </p:nvPr>
        </p:nvGraphicFramePr>
        <p:xfrm>
          <a:off x="628650" y="3855954"/>
          <a:ext cx="8147050" cy="246864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Passive Mode  (bit field 9 is set to 1 and is used for this mode due to a bug in RBL)</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0x50</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data rate set to approximately 20 kHz</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fast mode. Data rate set to approximately 400 kHz (will not exceed)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Index</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Identifies the index of the configuration table initially read from the I2C EEPROM</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br>
              <a:rPr lang="en-US" dirty="0" smtClean="0"/>
            </a:br>
            <a:r>
              <a:rPr lang="en-US" sz="3200" dirty="0" smtClean="0"/>
              <a:t>I2C Master Mode</a:t>
            </a:r>
            <a:endParaRPr lang="en-US" dirty="0" smtClean="0"/>
          </a:p>
        </p:txBody>
      </p:sp>
      <p:sp>
        <p:nvSpPr>
          <p:cNvPr id="20485" name="Rectangle 12"/>
          <p:cNvSpPr>
            <a:spLocks noGrp="1" noChangeArrowheads="1"/>
          </p:cNvSpPr>
          <p:nvPr>
            <p:ph type="body" sz="half" idx="1"/>
          </p:nvPr>
        </p:nvSpPr>
        <p:spPr>
          <a:xfrm>
            <a:off x="300038" y="12192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700254"/>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Bit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Index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 Boot Parameter Table</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961988792"/>
              </p:ext>
            </p:extLst>
          </p:nvPr>
        </p:nvGraphicFramePr>
        <p:xfrm>
          <a:off x="2133600" y="1295400"/>
          <a:ext cx="4648200" cy="3073400"/>
        </p:xfrm>
        <a:graphic>
          <a:graphicData uri="http://schemas.openxmlformats.org/drawingml/2006/table">
            <a:tbl>
              <a:tblPr firstRow="1" firstCol="1" bandRow="1">
                <a:tableStyleId>{5940675A-B579-460E-94D1-54222C63F5DA}</a:tableStyleId>
              </a:tblPr>
              <a:tblGrid>
                <a:gridCol w="1037948"/>
                <a:gridCol w="3610252"/>
              </a:tblGrid>
              <a:tr h="279400">
                <a:tc>
                  <a:txBody>
                    <a:bodyPr/>
                    <a:lstStyle/>
                    <a:p>
                      <a:pPr marL="0" marR="0" algn="ctr">
                        <a:lnSpc>
                          <a:spcPct val="115000"/>
                        </a:lnSpc>
                        <a:spcBef>
                          <a:spcPts val="0"/>
                        </a:spcBef>
                        <a:spcAft>
                          <a:spcPts val="0"/>
                        </a:spcAft>
                        <a:tabLst>
                          <a:tab pos="1352550" algn="l"/>
                        </a:tabLst>
                      </a:pPr>
                      <a:r>
                        <a:rPr lang="en-US" sz="1100" b="1" dirty="0">
                          <a:effectLst/>
                        </a:rPr>
                        <a:t>Offset</a:t>
                      </a:r>
                      <a:endParaRPr lang="en-US" sz="1100" b="1" dirty="0">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115000"/>
                        </a:lnSpc>
                        <a:spcBef>
                          <a:spcPts val="0"/>
                        </a:spcBef>
                        <a:spcAft>
                          <a:spcPts val="0"/>
                        </a:spcAft>
                      </a:pPr>
                      <a:r>
                        <a:rPr lang="en-US" sz="1100" b="1" dirty="0">
                          <a:effectLst/>
                        </a:rPr>
                        <a:t>Field</a:t>
                      </a:r>
                      <a:endParaRPr lang="en-US" sz="1100" b="1" dirty="0">
                        <a:effectLst/>
                        <a:latin typeface="Calibri"/>
                        <a:ea typeface="Calibri"/>
                        <a:cs typeface="Times New Roman"/>
                      </a:endParaRPr>
                    </a:p>
                  </a:txBody>
                  <a:tcPr marL="68580" marR="68580" marT="0" marB="0">
                    <a:solidFill>
                      <a:schemeClr val="bg1">
                        <a:lumMod val="75000"/>
                      </a:schemeClr>
                    </a:solidFill>
                  </a:tcPr>
                </a:tc>
              </a:tr>
              <a:tr h="279400">
                <a:tc>
                  <a:txBody>
                    <a:bodyPr/>
                    <a:lstStyle/>
                    <a:p>
                      <a:pPr marL="0" marR="0" algn="ctr">
                        <a:lnSpc>
                          <a:spcPct val="115000"/>
                        </a:lnSpc>
                        <a:spcBef>
                          <a:spcPts val="0"/>
                        </a:spcBef>
                        <a:spcAft>
                          <a:spcPts val="0"/>
                        </a:spcAft>
                      </a:pPr>
                      <a:r>
                        <a:rPr lang="en-US" sz="1100" dirty="0">
                          <a:effectLst/>
                        </a:rPr>
                        <a:t>12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Option</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Broadcast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Local Address</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Device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Bus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30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Address Delay</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110563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to go</a:t>
            </a:r>
            <a:endParaRPr lang="en-US" dirty="0"/>
          </a:p>
        </p:txBody>
      </p:sp>
      <p:sp>
        <p:nvSpPr>
          <p:cNvPr id="3" name="Text Placeholder 2"/>
          <p:cNvSpPr>
            <a:spLocks noGrp="1"/>
          </p:cNvSpPr>
          <p:nvPr>
            <p:ph type="body" sz="half" idx="1"/>
          </p:nvPr>
        </p:nvSpPr>
        <p:spPr>
          <a:xfrm>
            <a:off x="333375" y="1185863"/>
            <a:ext cx="8048625" cy="4692650"/>
          </a:xfrm>
        </p:spPr>
        <p:txBody>
          <a:bodyPr/>
          <a:lstStyle/>
          <a:p>
            <a:r>
              <a:rPr lang="en-US" sz="2400" dirty="0" smtClean="0"/>
              <a:t>For getting the boot table</a:t>
            </a:r>
          </a:p>
          <a:p>
            <a:pPr lvl="1"/>
            <a:r>
              <a:rPr lang="en-US" sz="2400" b="1" dirty="0" smtClean="0"/>
              <a:t>Hex6x</a:t>
            </a:r>
            <a:r>
              <a:rPr lang="en-US" sz="2400" dirty="0" smtClean="0"/>
              <a:t> (available in CGT)</a:t>
            </a:r>
          </a:p>
          <a:p>
            <a:pPr lvl="1"/>
            <a:r>
              <a:rPr lang="en-US" sz="2400" dirty="0" smtClean="0"/>
              <a:t>Need a </a:t>
            </a:r>
            <a:r>
              <a:rPr lang="en-US" sz="2400" dirty="0" err="1" smtClean="0"/>
              <a:t>rmd</a:t>
            </a:r>
            <a:r>
              <a:rPr lang="en-US" sz="2400" dirty="0" smtClean="0"/>
              <a:t> file to provide details to hex6x</a:t>
            </a:r>
          </a:p>
          <a:p>
            <a:pPr lvl="1"/>
            <a:r>
              <a:rPr lang="en-US" sz="2400" dirty="0" smtClean="0"/>
              <a:t>The output file is in the boot table format</a:t>
            </a:r>
          </a:p>
          <a:p>
            <a:pPr lvl="1"/>
            <a:r>
              <a:rPr lang="en-US" sz="2400" dirty="0" smtClean="0"/>
              <a:t>If the EVM is set in little endian convert the boot table to big endian mode using </a:t>
            </a:r>
            <a:r>
              <a:rPr lang="en-US" sz="2400" b="1" dirty="0" smtClean="0"/>
              <a:t>bconvert64x</a:t>
            </a:r>
            <a:r>
              <a:rPr lang="en-US" sz="2400" dirty="0" smtClean="0"/>
              <a:t> utilities (available in MCSDK)</a:t>
            </a:r>
          </a:p>
          <a:p>
            <a:r>
              <a:rPr lang="en-US" sz="2400" dirty="0" smtClean="0"/>
              <a:t>Convert to a I2C format </a:t>
            </a:r>
            <a:r>
              <a:rPr lang="en-US" sz="2400" b="1" dirty="0" smtClean="0"/>
              <a:t>b2i2c</a:t>
            </a:r>
            <a:r>
              <a:rPr lang="en-US" sz="2400" dirty="0" smtClean="0"/>
              <a:t> (available in MCSDK)</a:t>
            </a:r>
          </a:p>
          <a:p>
            <a:r>
              <a:rPr lang="en-US" sz="2400" dirty="0" smtClean="0"/>
              <a:t>Append the boot parameter table to the boot table</a:t>
            </a:r>
          </a:p>
          <a:p>
            <a:pPr lvl="1"/>
            <a:r>
              <a:rPr lang="en-US" sz="2000" b="1" dirty="0" err="1" smtClean="0"/>
              <a:t>romparse</a:t>
            </a:r>
            <a:r>
              <a:rPr lang="en-US" sz="2000" dirty="0" smtClean="0"/>
              <a:t> (Available in MCSDK)</a:t>
            </a:r>
          </a:p>
          <a:p>
            <a:pPr lvl="1"/>
            <a:r>
              <a:rPr lang="en-US" sz="2400" dirty="0" err="1" smtClean="0"/>
              <a:t>romparse</a:t>
            </a:r>
            <a:r>
              <a:rPr lang="en-US" sz="2400" dirty="0" smtClean="0"/>
              <a:t> uses a map file to get the boot parameter tables.</a:t>
            </a:r>
            <a:endParaRPr lang="en-US" sz="2400" dirty="0"/>
          </a:p>
        </p:txBody>
      </p:sp>
    </p:spTree>
    <p:extLst>
      <p:ext uri="{BB962C8B-B14F-4D97-AF65-F5344CB8AC3E}">
        <p14:creationId xmlns="" xmlns:p14="http://schemas.microsoft.com/office/powerpoint/2010/main" val="417217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 xmlns:p14="http://schemas.microsoft.com/office/powerpoint/2010/main"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 xmlns:p14="http://schemas.microsoft.com/office/powerpoint/2010/main"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a:t>RBL is a code used for the device startup.</a:t>
            </a:r>
          </a:p>
          <a:p>
            <a:pPr eaLnBrk="1" hangingPunct="1"/>
            <a:r>
              <a:rPr lang="en-US" sz="2800" dirty="0" smtClean="0"/>
              <a:t>RBL also transfers application code from memory or host to high speed internal memory or DDR3</a:t>
            </a:r>
          </a:p>
          <a:p>
            <a:pPr eaLnBrk="1" hangingPunct="1"/>
            <a:r>
              <a:rPr lang="en-US" sz="2800" dirty="0" smtClean="0"/>
              <a:t>RBL code is burned in the DSP ROM (Non-modifiable)</a:t>
            </a:r>
          </a:p>
          <a:p>
            <a:pPr eaLnBrk="1" hangingPunct="1"/>
            <a:r>
              <a:rPr lang="en-US" sz="2800" dirty="0" smtClean="0"/>
              <a:t>Base address for the RBL is 0x20B00000</a:t>
            </a:r>
          </a:p>
          <a:p>
            <a:pPr eaLnBrk="1" hangingPunct="1"/>
            <a:r>
              <a:rPr lang="en-US" sz="2800" dirty="0"/>
              <a:t>Seven different types of boot modes are supported</a:t>
            </a:r>
          </a:p>
          <a:p>
            <a:pPr eaLnBrk="1" hangingPunct="1"/>
            <a:r>
              <a:rPr lang="en-US" sz="2800" dirty="0" smtClean="0"/>
              <a:t>These boot modes are broadly divided into two groups</a:t>
            </a:r>
          </a:p>
          <a:p>
            <a:pPr marL="742950" lvl="1" indent="-285750" eaLnBrk="1" hangingPunct="1"/>
            <a:r>
              <a:rPr lang="en-US" sz="2400" dirty="0" smtClean="0"/>
              <a:t>Memory boot  where the application code is stored in a slow external memory and DSP acts as a master and drives the boot process.</a:t>
            </a:r>
          </a:p>
          <a:p>
            <a:pPr marL="742950" lvl="1" indent="-285750"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 xmlns:p14="http://schemas.microsoft.com/office/powerpoint/2010/main"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 xmlns:p14="http://schemas.microsoft.com/office/powerpoint/2010/main"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0xD23F bytes of L2 in all </a:t>
            </a:r>
            <a:r>
              <a:rPr lang="en-US" sz="2000" dirty="0" err="1" smtClean="0"/>
              <a:t>corePacs</a:t>
            </a:r>
            <a:r>
              <a:rPr lang="en-US" sz="2000" dirty="0" smtClean="0"/>
              <a:t> are reserved for the boot code. User should not overwrite this area.</a:t>
            </a:r>
          </a:p>
          <a:p>
            <a:r>
              <a:rPr lang="en-US" sz="2000" dirty="0" smtClean="0"/>
              <a:t>All the other Cores will execute an IDLE.</a:t>
            </a:r>
          </a:p>
          <a:p>
            <a:r>
              <a:rPr lang="en-US" sz="2000" dirty="0" smtClean="0"/>
              <a:t>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dirty="0" smtClean="0"/>
              <a:t>Second Stage </a:t>
            </a:r>
            <a:r>
              <a:rPr lang="en-US" dirty="0" err="1" smtClean="0"/>
              <a:t>Bootload</a:t>
            </a:r>
            <a:r>
              <a:rPr lang="en-US" dirty="0" smtClean="0"/>
              <a:t>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I2C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buNone/>
            </a:pPr>
            <a:r>
              <a:rPr lang="en-US" sz="1600" dirty="0" smtClean="0"/>
              <a:t>Supported Boot Modes</a:t>
            </a:r>
          </a:p>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495800" y="762001"/>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Runtime –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Runtime –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For </a:t>
            </a:r>
            <a:r>
              <a:rPr lang="en-US" sz="1700" dirty="0" err="1" smtClean="0"/>
              <a:t>Nyquist</a:t>
            </a:r>
            <a:r>
              <a:rPr lang="en-US" sz="1700" dirty="0" smtClean="0"/>
              <a:t>-Shannon, 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Runtime –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Summary</a:t>
            </a:r>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 I2C Master Mode</a:t>
            </a:r>
          </a:p>
        </p:txBody>
      </p:sp>
      <p:sp>
        <p:nvSpPr>
          <p:cNvPr id="22533" name="Rectangle 3"/>
          <p:cNvSpPr>
            <a:spLocks noGrp="1" noChangeArrowheads="1"/>
          </p:cNvSpPr>
          <p:nvPr>
            <p:ph type="body" idx="1"/>
          </p:nvPr>
        </p:nvSpPr>
        <p:spPr>
          <a:xfrm>
            <a:off x="333375" y="12954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800" dirty="0" smtClean="0"/>
              <a:t>This mode is typically used to poke registers needed before boot can be run, or to execute functions from a previously loaded boot.</a:t>
            </a:r>
          </a:p>
          <a:p>
            <a:pPr lvl="2" eaLnBrk="1" hangingPunct="1">
              <a:lnSpc>
                <a:spcPct val="80000"/>
              </a:lnSpc>
            </a:pPr>
            <a:r>
              <a:rPr lang="en-US" sz="1800" dirty="0" smtClean="0"/>
              <a:t>Each entry in the table falls into one of three types.</a:t>
            </a:r>
          </a:p>
          <a:p>
            <a:pPr lvl="3" eaLnBrk="1" hangingPunct="1">
              <a:lnSpc>
                <a:spcPct val="80000"/>
              </a:lnSpc>
            </a:pPr>
            <a:r>
              <a:rPr lang="en-US" sz="1800" dirty="0" smtClean="0"/>
              <a:t>Standard Entry for read-modify-write of an address</a:t>
            </a:r>
          </a:p>
          <a:p>
            <a:pPr lvl="3" eaLnBrk="1" hangingPunct="1">
              <a:lnSpc>
                <a:spcPct val="80000"/>
              </a:lnSpc>
            </a:pPr>
            <a:r>
              <a:rPr lang="en-US" sz="1800" dirty="0" smtClean="0"/>
              <a:t>Branch entry for a function call to the specified address</a:t>
            </a:r>
          </a:p>
          <a:p>
            <a:pPr lvl="3" eaLnBrk="1" hangingPunct="1">
              <a:lnSpc>
                <a:spcPct val="80000"/>
              </a:lnSpc>
            </a:pPr>
            <a:r>
              <a:rPr lang="en-US" sz="1800" dirty="0" smtClean="0"/>
              <a:t>Table Terminate to end and re-run boot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Master-Broadcast Mode</a:t>
            </a:r>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 If enabled, the DSP will re-broadcast the boot image loaded from I2C to all passive devices. This is used in case we have multiple DSPs in a same system and one DSP acts as a master driving the other DSPs.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Passive Mode</a:t>
            </a:r>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Trigger</a:t>
            </a:r>
            <a:endParaRPr lang="en-US" dirty="0"/>
          </a:p>
        </p:txBody>
      </p:sp>
      <p:sp>
        <p:nvSpPr>
          <p:cNvPr id="3" name="Text Placeholder 2"/>
          <p:cNvSpPr>
            <a:spLocks noGrp="1"/>
          </p:cNvSpPr>
          <p:nvPr>
            <p:ph type="body" sz="half" idx="1"/>
          </p:nvPr>
        </p:nvSpPr>
        <p:spPr>
          <a:xfrm>
            <a:off x="333375" y="1185863"/>
            <a:ext cx="8467725" cy="5519737"/>
          </a:xfrm>
        </p:spPr>
        <p:txBody>
          <a:bodyPr/>
          <a:lstStyle/>
          <a:p>
            <a:r>
              <a:rPr lang="en-US" sz="2000" dirty="0" smtClean="0"/>
              <a:t>The Boot Process is triggered  when</a:t>
            </a:r>
          </a:p>
          <a:p>
            <a:pPr lvl="1"/>
            <a:r>
              <a:rPr lang="en-US" sz="1800" dirty="0" smtClean="0"/>
              <a:t>The a reset is asserted</a:t>
            </a:r>
          </a:p>
          <a:p>
            <a:r>
              <a:rPr lang="en-US" sz="2200" dirty="0" smtClean="0"/>
              <a:t>The Boot Process flow is determined by</a:t>
            </a:r>
          </a:p>
          <a:p>
            <a:pPr lvl="1"/>
            <a:r>
              <a:rPr lang="en-US" sz="1800" dirty="0" smtClean="0"/>
              <a:t>The Boot Mode that is set by boot strap pins</a:t>
            </a:r>
          </a:p>
          <a:p>
            <a:pPr marL="685800" lvl="2" indent="0">
              <a:buNone/>
            </a:pPr>
            <a:endParaRPr lang="en-US" sz="1400" dirty="0"/>
          </a:p>
        </p:txBody>
      </p:sp>
    </p:spTree>
    <p:extLst>
      <p:ext uri="{BB962C8B-B14F-4D97-AF65-F5344CB8AC3E}">
        <p14:creationId xmlns="" xmlns:p14="http://schemas.microsoft.com/office/powerpoint/2010/main" val="375177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a:t>
            </a:r>
            <a:r>
              <a:rPr lang="en-US" sz="1600" dirty="0" err="1"/>
              <a:t>PCIe</a:t>
            </a:r>
            <a:r>
              <a:rPr lang="en-US" sz="1600" dirty="0"/>
              <a:t>,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err="1"/>
              <a:t>corePac</a:t>
            </a:r>
            <a:r>
              <a:rPr lang="en-US" sz="1600" dirty="0"/>
              <a:t> is reset all the memory are preserved.</a:t>
            </a:r>
          </a:p>
          <a:p>
            <a:pPr lvl="1"/>
            <a:r>
              <a:rPr lang="en-US" sz="1600" dirty="0"/>
              <a:t>No RBL process is initiated.</a:t>
            </a:r>
          </a:p>
          <a:p>
            <a:endParaRPr lang="en-US" dirty="0"/>
          </a:p>
        </p:txBody>
      </p:sp>
    </p:spTree>
    <p:extLst>
      <p:ext uri="{BB962C8B-B14F-4D97-AF65-F5344CB8AC3E}">
        <p14:creationId xmlns="" xmlns:p14="http://schemas.microsoft.com/office/powerpoint/2010/main" val="3444391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r>
              <a:rPr lang="en-US" dirty="0" smtClean="0"/>
              <a:t>RBL Flow</a:t>
            </a:r>
            <a:endParaRPr lang="en-US" sz="3200" dirty="0"/>
          </a:p>
        </p:txBody>
      </p:sp>
      <p:pic>
        <p:nvPicPr>
          <p:cNvPr id="1026" name="Picture 2"/>
          <p:cNvPicPr preferRelativeResize="0">
            <a:picLocks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2381250" y="685800"/>
            <a:ext cx="4381500"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92416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br>
              <a:rPr lang="en-US" dirty="0" smtClean="0"/>
            </a:br>
            <a:r>
              <a:rPr lang="en-US" dirty="0" smtClean="0"/>
              <a:t>Power on Reset (POR)</a:t>
            </a:r>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br>
              <a:rPr lang="en-US" dirty="0" smtClean="0"/>
            </a:br>
            <a:r>
              <a:rPr lang="en-US" dirty="0" smtClean="0"/>
              <a:t>Hard/Soft 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state.</a:t>
            </a:r>
          </a:p>
          <a:p>
            <a:pPr lvl="1" eaLnBrk="1" hangingPunct="1"/>
            <a:r>
              <a:rPr lang="en-US" sz="2000" dirty="0" smtClean="0"/>
              <a:t>Hibernation 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configurations and register values is the application’s responsibility based on the selected hibernation mode.</a:t>
            </a:r>
          </a:p>
          <a:p>
            <a:pPr lvl="1" eaLnBrk="1" hangingPunct="1"/>
            <a:r>
              <a:rPr lang="en-US" sz="2000" dirty="0" smtClean="0"/>
              <a:t>Hibernation1 – Values stored in MSMC SRAM.</a:t>
            </a:r>
          </a:p>
          <a:p>
            <a:pPr lvl="1" eaLnBrk="1" hangingPunct="1"/>
            <a:r>
              <a:rPr lang="en-US" sz="2000" dirty="0" smtClean="0"/>
              <a:t>Hibernation2 – Values stored in DDR3.</a:t>
            </a:r>
          </a:p>
          <a:p>
            <a:pPr eaLnBrk="1" hangingPunct="1"/>
            <a:r>
              <a:rPr lang="en-US" sz="2400" dirty="0" smtClean="0"/>
              <a:t>The Application is also responsible for setting the appropriate hibernation mode in the PWRSTATECTL register.</a:t>
            </a:r>
          </a:p>
          <a:p>
            <a:pPr eaLnBrk="1" hangingPunct="1"/>
            <a:r>
              <a:rPr lang="en-US" sz="2400" dirty="0" smtClean="0"/>
              <a:t>The Application will 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TotalTime>
  <Words>4181</Words>
  <Application>Microsoft Office PowerPoint</Application>
  <PresentationFormat>On-screen Show (4:3)</PresentationFormat>
  <Paragraphs>809</Paragraphs>
  <Slides>39</Slides>
  <Notes>31</Notes>
  <HiddenSlides>12</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77_KeyStoneOLT</vt:lpstr>
      <vt:lpstr>Slide 1</vt:lpstr>
      <vt:lpstr>Keystone ROM Boot Loader (RBL)</vt:lpstr>
      <vt:lpstr>ROM Boot Modes</vt:lpstr>
      <vt:lpstr>Boot Process Trigger</vt:lpstr>
      <vt:lpstr>Reset Types</vt:lpstr>
      <vt:lpstr>Boot Mode Configuration Pins</vt:lpstr>
      <vt:lpstr>RBL Flow</vt:lpstr>
      <vt:lpstr>Device Startup from  Power on Reset (POR)</vt:lpstr>
      <vt:lpstr>Device Startup from  Hard/Soft reset</vt:lpstr>
      <vt:lpstr>Hibernation Explained</vt:lpstr>
      <vt:lpstr>Boot Device</vt:lpstr>
      <vt:lpstr>PLL Configuration</vt:lpstr>
      <vt:lpstr>Boot Configuration Format</vt:lpstr>
      <vt:lpstr>Boot Image Format</vt:lpstr>
      <vt:lpstr>Register Configuration Format</vt:lpstr>
      <vt:lpstr>Boot Configuration  I2C Master Mode</vt:lpstr>
      <vt:lpstr>I2C Boot Parameter Table</vt:lpstr>
      <vt:lpstr>Utilities to go</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25</vt:lpstr>
      <vt:lpstr>Boot Configuration HyperLink Mode</vt:lpstr>
      <vt:lpstr>Booting Multiple Cores</vt:lpstr>
      <vt:lpstr>Second Stage Bootload Option</vt:lpstr>
      <vt:lpstr>Second Stage Boot Load Process</vt:lpstr>
      <vt:lpstr>Second Stage Boot Load Specifics</vt:lpstr>
      <vt:lpstr>EVM Specifics and IBL</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62</cp:revision>
  <cp:lastPrinted>2012-04-30T19:42:21Z</cp:lastPrinted>
  <dcterms:created xsi:type="dcterms:W3CDTF">2012-02-07T21:35:06Z</dcterms:created>
  <dcterms:modified xsi:type="dcterms:W3CDTF">2012-10-05T13:23:22Z</dcterms:modified>
</cp:coreProperties>
</file>