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301" r:id="rId2"/>
    <p:sldId id="302" r:id="rId3"/>
    <p:sldId id="393" r:id="rId4"/>
    <p:sldId id="394" r:id="rId5"/>
    <p:sldId id="409" r:id="rId6"/>
    <p:sldId id="410" r:id="rId7"/>
    <p:sldId id="417" r:id="rId8"/>
    <p:sldId id="413" r:id="rId9"/>
    <p:sldId id="414" r:id="rId10"/>
    <p:sldId id="415" r:id="rId11"/>
    <p:sldId id="416" r:id="rId12"/>
    <p:sldId id="431" r:id="rId13"/>
    <p:sldId id="395" r:id="rId14"/>
    <p:sldId id="418" r:id="rId15"/>
    <p:sldId id="424" r:id="rId16"/>
    <p:sldId id="425" r:id="rId17"/>
    <p:sldId id="426" r:id="rId18"/>
    <p:sldId id="427" r:id="rId19"/>
    <p:sldId id="428" r:id="rId20"/>
    <p:sldId id="429" r:id="rId21"/>
    <p:sldId id="430" r:id="rId22"/>
    <p:sldId id="458" r:id="rId23"/>
    <p:sldId id="420" r:id="rId24"/>
    <p:sldId id="437" r:id="rId25"/>
    <p:sldId id="438" r:id="rId26"/>
    <p:sldId id="439" r:id="rId27"/>
    <p:sldId id="440" r:id="rId28"/>
    <p:sldId id="441" r:id="rId29"/>
    <p:sldId id="443" r:id="rId30"/>
    <p:sldId id="444" r:id="rId31"/>
    <p:sldId id="445" r:id="rId32"/>
    <p:sldId id="446" r:id="rId33"/>
    <p:sldId id="447" r:id="rId34"/>
    <p:sldId id="448" r:id="rId35"/>
    <p:sldId id="449" r:id="rId36"/>
    <p:sldId id="450" r:id="rId37"/>
    <p:sldId id="457" r:id="rId38"/>
    <p:sldId id="452" r:id="rId39"/>
    <p:sldId id="454" r:id="rId40"/>
    <p:sldId id="459" r:id="rId41"/>
    <p:sldId id="456" r:id="rId42"/>
    <p:sldId id="455" r:id="rId43"/>
    <p:sldId id="432" r:id="rId44"/>
    <p:sldId id="399" r:id="rId45"/>
    <p:sldId id="400" r:id="rId46"/>
    <p:sldId id="401" r:id="rId47"/>
    <p:sldId id="433" r:id="rId48"/>
    <p:sldId id="402" r:id="rId49"/>
    <p:sldId id="404" r:id="rId50"/>
    <p:sldId id="405" r:id="rId51"/>
    <p:sldId id="406" r:id="rId52"/>
    <p:sldId id="460" r:id="rId53"/>
    <p:sldId id="461" r:id="rId54"/>
    <p:sldId id="462" r:id="rId55"/>
    <p:sldId id="463" r:id="rId56"/>
    <p:sldId id="559" r:id="rId57"/>
    <p:sldId id="582" r:id="rId58"/>
    <p:sldId id="583" r:id="rId59"/>
    <p:sldId id="590" r:id="rId60"/>
    <p:sldId id="584" r:id="rId61"/>
    <p:sldId id="585" r:id="rId62"/>
    <p:sldId id="586" r:id="rId63"/>
    <p:sldId id="587" r:id="rId64"/>
    <p:sldId id="593" r:id="rId65"/>
    <p:sldId id="595" r:id="rId66"/>
    <p:sldId id="596" r:id="rId67"/>
    <p:sldId id="597" r:id="rId68"/>
    <p:sldId id="600" r:id="rId69"/>
    <p:sldId id="599" r:id="rId70"/>
    <p:sldId id="594" r:id="rId71"/>
    <p:sldId id="588" r:id="rId72"/>
    <p:sldId id="591" r:id="rId73"/>
    <p:sldId id="386" r:id="rId74"/>
    <p:sldId id="387" r:id="rId75"/>
    <p:sldId id="388" r:id="rId76"/>
    <p:sldId id="389" r:id="rId77"/>
    <p:sldId id="390" r:id="rId78"/>
    <p:sldId id="561" r:id="rId79"/>
    <p:sldId id="562" r:id="rId80"/>
    <p:sldId id="568" r:id="rId81"/>
    <p:sldId id="569" r:id="rId82"/>
    <p:sldId id="570" r:id="rId83"/>
    <p:sldId id="575" r:id="rId84"/>
  </p:sldIdLst>
  <p:sldSz cx="9144000" cy="6858000" type="screen4x3"/>
  <p:notesSz cx="7315200" cy="9601200"/>
  <p:custDataLst>
    <p:tags r:id="rId8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808" autoAdjust="0"/>
  </p:normalViewPr>
  <p:slideViewPr>
    <p:cSldViewPr snapToGrid="0" snapToObjects="1">
      <p:cViewPr varScale="1">
        <p:scale>
          <a:sx n="75" d="100"/>
          <a:sy n="75" d="100"/>
        </p:scale>
        <p:origin x="-1014" y="-84"/>
      </p:cViewPr>
      <p:guideLst>
        <p:guide orient="horz" pos="2160"/>
        <p:guide pos="2880"/>
      </p:guideLst>
    </p:cSldViewPr>
  </p:slideViewPr>
  <p:outlineViewPr>
    <p:cViewPr>
      <p:scale>
        <a:sx n="33" d="100"/>
        <a:sy n="33" d="100"/>
      </p:scale>
      <p:origin x="0" y="5682"/>
    </p:cViewPr>
  </p:outlineViewPr>
  <p:notesTextViewPr>
    <p:cViewPr>
      <p:scale>
        <a:sx n="155" d="100"/>
        <a:sy n="155" d="100"/>
      </p:scale>
      <p:origin x="0" y="0"/>
    </p:cViewPr>
  </p:notesTextViewPr>
  <p:sorterViewPr>
    <p:cViewPr>
      <p:scale>
        <a:sx n="66" d="100"/>
        <a:sy n="66" d="100"/>
      </p:scale>
      <p:origin x="0" y="93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dirty="0"/>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792E6ECC-D4E1-4AE4-A1EA-2A7A85AB2673}" type="datetimeFigureOut">
              <a:rPr lang="en-US" smtClean="0"/>
              <a:pPr/>
              <a:t>1/15/2014</a:t>
            </a:fld>
            <a:endParaRPr lang="en-US" dirty="0"/>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00B4194-27CD-4E54-AB08-7B144973A85C}"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C676C751-4C04-614B-9B76-AAC11CF48BFD}" type="datetimeFigureOut">
              <a:rPr lang="en-US" smtClean="0"/>
              <a:pPr/>
              <a:t>1/15/2014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1/15/2014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1/15/2014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1/15/2014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ARM DSP working together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Multicore Training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p:oleObj spid="_x0000_s81922" name="Visio" r:id="rId4" imgW="5311073" imgH="3482116"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11</a:t>
            </a:fld>
            <a:endParaRPr lang="en-US" dirty="0"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Drivers</a:t>
            </a:r>
            <a:br>
              <a:rPr lang="en-US" sz="3600" dirty="0" smtClean="0"/>
            </a:br>
            <a:r>
              <a:rPr lang="en-US" sz="3100" dirty="0" smtClean="0"/>
              <a:t>linux-keystone/drivers (cloned from the public git)</a:t>
            </a:r>
            <a:r>
              <a:rPr lang="en-US" sz="3100" dirty="0" smtClean="0"/>
              <a:t/>
            </a:r>
            <a:br>
              <a:rPr lang="en-US" sz="3100" dirty="0" smtClean="0"/>
            </a:br>
            <a:endParaRPr lang="en-US" sz="3100" dirty="0" smtClean="0"/>
          </a:p>
        </p:txBody>
      </p:sp>
      <p:pic>
        <p:nvPicPr>
          <p:cNvPr id="6" name="Picture 2"/>
          <p:cNvPicPr>
            <a:picLocks noChangeAspect="1" noChangeArrowheads="1"/>
          </p:cNvPicPr>
          <p:nvPr/>
        </p:nvPicPr>
        <p:blipFill>
          <a:blip r:embed="rId2"/>
          <a:srcRect/>
          <a:stretch>
            <a:fillRect/>
          </a:stretch>
        </p:blipFill>
        <p:spPr bwMode="auto">
          <a:xfrm>
            <a:off x="304799" y="1924735"/>
            <a:ext cx="8239125" cy="2904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b="1" dirty="0" smtClean="0"/>
              <a:t>Linux Device Tree</a:t>
            </a:r>
          </a:p>
          <a:p>
            <a:r>
              <a:rPr lang="en-US" sz="2800" dirty="0" smtClean="0"/>
              <a:t>Memory Management</a:t>
            </a:r>
            <a:endParaRPr lang="en-US" sz="2800" b="1" dirty="0" smtClean="0"/>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Linux Device Tree</a:t>
            </a:r>
          </a:p>
        </p:txBody>
      </p:sp>
      <p:sp>
        <p:nvSpPr>
          <p:cNvPr id="3" name="Content Placeholder 2"/>
          <p:cNvSpPr>
            <a:spLocks noGrp="1"/>
          </p:cNvSpPr>
          <p:nvPr>
            <p:ph idx="1"/>
          </p:nvPr>
        </p:nvSpPr>
        <p:spPr>
          <a:xfrm>
            <a:off x="528450" y="1270660"/>
            <a:ext cx="8229600" cy="5117440"/>
          </a:xfrm>
        </p:spPr>
        <p:txBody>
          <a:bodyPr/>
          <a:lstStyle/>
          <a:p>
            <a:pPr>
              <a:defRPr/>
            </a:pPr>
            <a:r>
              <a:rPr lang="en-US" dirty="0" smtClean="0"/>
              <a:t>How do Linux drivers know what resources are available and what are the physical attributes of the resources?</a:t>
            </a:r>
          </a:p>
          <a:p>
            <a:pPr algn="ctr">
              <a:buNone/>
              <a:defRPr/>
            </a:pPr>
            <a:r>
              <a:rPr lang="en-US" dirty="0" smtClean="0"/>
              <a:t>The device tree  </a:t>
            </a:r>
          </a:p>
          <a:p>
            <a:pPr>
              <a:buFont typeface="Arial" pitchFamily="34" charset="0"/>
              <a:buChar char="•"/>
              <a:defRPr/>
            </a:pPr>
            <a:r>
              <a:rPr lang="en-US" dirty="0" smtClean="0"/>
              <a:t>Linux Device tree is an ASCII file </a:t>
            </a:r>
            <a:r>
              <a:rPr lang="en-US" dirty="0" smtClean="0"/>
              <a:t>XX.dts </a:t>
            </a:r>
            <a:r>
              <a:rPr lang="en-US" dirty="0" smtClean="0"/>
              <a:t>that describes the resources available to Linux. A compiled version of the file </a:t>
            </a:r>
            <a:r>
              <a:rPr lang="en-US" dirty="0" smtClean="0"/>
              <a:t>XX.dtb </a:t>
            </a:r>
            <a:r>
              <a:rPr lang="en-US" dirty="0" smtClean="0"/>
              <a:t>is used by the linux system</a:t>
            </a:r>
          </a:p>
          <a:p>
            <a:pPr>
              <a:buFont typeface="Arial" pitchFamily="34" charset="0"/>
              <a:buChar char="•"/>
              <a:defRPr/>
            </a:pPr>
            <a:r>
              <a:rPr lang="en-US" dirty="0" smtClean="0"/>
              <a:t>Device tree source code has a well defined syntax.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8000"/>
            <a:ext cx="8229600" cy="1092200"/>
          </a:xfrm>
        </p:spPr>
        <p:txBody>
          <a:bodyPr/>
          <a:lstStyle/>
          <a:p>
            <a:r>
              <a:rPr lang="en-US" sz="3600" dirty="0" smtClean="0"/>
              <a:t>Standard</a:t>
            </a:r>
            <a:r>
              <a:rPr lang="en-US" sz="3600" dirty="0" smtClean="0"/>
              <a:t> </a:t>
            </a:r>
            <a:r>
              <a:rPr lang="en-US" sz="3600" dirty="0" smtClean="0"/>
              <a:t>device tree </a:t>
            </a:r>
            <a:r>
              <a:rPr lang="en-US" sz="3600" dirty="0" smtClean="0"/>
              <a:t>example</a:t>
            </a:r>
            <a:r>
              <a:rPr lang="en-US" sz="3600" dirty="0" smtClean="0"/>
              <a:t> k2hk-evm.dts is </a:t>
            </a:r>
            <a:r>
              <a:rPr lang="en-US" sz="3600" dirty="0" smtClean="0"/>
              <a:t>from the public git server </a:t>
            </a:r>
            <a:endParaRPr lang="en-US" sz="3600" dirty="0"/>
          </a:p>
        </p:txBody>
      </p:sp>
      <p:sp>
        <p:nvSpPr>
          <p:cNvPr id="5" name="Rectangle 4"/>
          <p:cNvSpPr/>
          <p:nvPr/>
        </p:nvSpPr>
        <p:spPr>
          <a:xfrm>
            <a:off x="457200" y="2159000"/>
            <a:ext cx="7950200" cy="3970318"/>
          </a:xfrm>
          <a:prstGeom prst="rect">
            <a:avLst/>
          </a:prstGeom>
        </p:spPr>
        <p:txBody>
          <a:bodyPr wrap="square">
            <a:spAutoFit/>
          </a:bodyPr>
          <a:lstStyle/>
          <a:p>
            <a:r>
              <a:rPr lang="en-US" dirty="0" smtClean="0"/>
              <a:t>/dts-v1/;</a:t>
            </a:r>
          </a:p>
          <a:p>
            <a:r>
              <a:rPr lang="en-US" dirty="0" smtClean="0"/>
              <a:t>/include/ "skeleton.dtsi“</a:t>
            </a:r>
          </a:p>
          <a:p>
            <a:endParaRPr lang="en-US" dirty="0" smtClean="0"/>
          </a:p>
          <a:p>
            <a:r>
              <a:rPr lang="en-US" dirty="0" smtClean="0"/>
              <a:t>/ {	model = "Texas Instruments Keystone 2 SoC“</a:t>
            </a:r>
          </a:p>
          <a:p>
            <a:r>
              <a:rPr lang="en-US" dirty="0" smtClean="0"/>
              <a:t>;	compatible = "ti,tci6638-evm“</a:t>
            </a:r>
          </a:p>
          <a:p>
            <a:r>
              <a:rPr lang="en-US" dirty="0" smtClean="0"/>
              <a:t>;	#address-cells = &lt;2&gt;;</a:t>
            </a:r>
          </a:p>
          <a:p>
            <a:r>
              <a:rPr lang="en-US" dirty="0" smtClean="0"/>
              <a:t>	#size-cells = &lt;2&gt;;</a:t>
            </a:r>
          </a:p>
          <a:p>
            <a:r>
              <a:rPr lang="en-US" dirty="0" smtClean="0"/>
              <a:t>	interrupt-parent = &lt;&amp;gic&gt;;</a:t>
            </a:r>
          </a:p>
          <a:p>
            <a:r>
              <a:rPr lang="en-US" dirty="0" smtClean="0"/>
              <a:t>	aliases {</a:t>
            </a:r>
          </a:p>
          <a:p>
            <a:r>
              <a:rPr lang="en-US" dirty="0" smtClean="0"/>
              <a:t>		serial0	= &amp;uart0;		gpio0	= &amp;gpio0;</a:t>
            </a:r>
          </a:p>
          <a:p>
            <a:r>
              <a:rPr lang="en-US" dirty="0" smtClean="0"/>
              <a:t>		ethernet1 = &amp;interface1;</a:t>
            </a:r>
          </a:p>
          <a:p>
            <a:r>
              <a:rPr lang="en-US" dirty="0" smtClean="0"/>
              <a:t>	};</a:t>
            </a:r>
          </a:p>
          <a:p>
            <a:r>
              <a:rPr lang="en-US" dirty="0" smtClean="0"/>
              <a:t>	chosen {	};</a:t>
            </a:r>
          </a:p>
          <a:p>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CPU that are available</a:t>
            </a:r>
          </a:p>
        </p:txBody>
      </p:sp>
      <p:sp>
        <p:nvSpPr>
          <p:cNvPr id="4" name="Rectangle 3"/>
          <p:cNvSpPr/>
          <p:nvPr/>
        </p:nvSpPr>
        <p:spPr>
          <a:xfrm>
            <a:off x="457200" y="1676400"/>
            <a:ext cx="7967850" cy="4247317"/>
          </a:xfrm>
          <a:prstGeom prst="rect">
            <a:avLst/>
          </a:prstGeom>
        </p:spPr>
        <p:txBody>
          <a:bodyPr wrap="square">
            <a:spAutoFit/>
          </a:bodyPr>
          <a:lstStyle/>
          <a:p>
            <a:r>
              <a:rPr lang="en-US" dirty="0" smtClean="0"/>
              <a:t>	cpus </a:t>
            </a:r>
          </a:p>
          <a:p>
            <a:r>
              <a:rPr lang="en-US" dirty="0" smtClean="0"/>
              <a:t>{		interrupt-parent = &lt;&amp;gic&gt;;</a:t>
            </a:r>
          </a:p>
          <a:p>
            <a:r>
              <a:rPr lang="en-US" dirty="0" smtClean="0"/>
              <a:t>		cpu@0 {</a:t>
            </a:r>
          </a:p>
          <a:p>
            <a:r>
              <a:rPr lang="en-US" dirty="0" smtClean="0"/>
              <a:t>			compatible = "arm,cortex-a15";</a:t>
            </a:r>
          </a:p>
          <a:p>
            <a:r>
              <a:rPr lang="en-US" dirty="0" smtClean="0"/>
              <a:t>		};</a:t>
            </a:r>
          </a:p>
          <a:p>
            <a:r>
              <a:rPr lang="en-US" dirty="0" smtClean="0"/>
              <a:t>		cpu@1 {</a:t>
            </a:r>
          </a:p>
          <a:p>
            <a:r>
              <a:rPr lang="en-US" dirty="0" smtClean="0"/>
              <a:t>			compatible = "arm,cortex-a15";</a:t>
            </a:r>
          </a:p>
          <a:p>
            <a:r>
              <a:rPr lang="en-US" dirty="0" smtClean="0"/>
              <a:t>		};</a:t>
            </a:r>
          </a:p>
          <a:p>
            <a:r>
              <a:rPr lang="en-US" dirty="0" smtClean="0"/>
              <a:t>		cpu@2 {</a:t>
            </a:r>
          </a:p>
          <a:p>
            <a:r>
              <a:rPr lang="en-US" dirty="0" smtClean="0"/>
              <a:t>			compatible = "arm,cortex-a15";</a:t>
            </a:r>
          </a:p>
          <a:p>
            <a:r>
              <a:rPr lang="en-US" dirty="0" smtClean="0"/>
              <a:t>		};</a:t>
            </a:r>
          </a:p>
          <a:p>
            <a:r>
              <a:rPr lang="en-US" dirty="0" smtClean="0"/>
              <a:t>		cpu@3 {</a:t>
            </a:r>
          </a:p>
          <a:p>
            <a:r>
              <a:rPr lang="en-US" dirty="0" smtClean="0"/>
              <a:t>			compatible = "arm,cortex-a15";</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clocks that are available</a:t>
            </a:r>
          </a:p>
        </p:txBody>
      </p:sp>
      <p:sp>
        <p:nvSpPr>
          <p:cNvPr id="5" name="Rectangle 4"/>
          <p:cNvSpPr/>
          <p:nvPr/>
        </p:nvSpPr>
        <p:spPr>
          <a:xfrm>
            <a:off x="609600" y="2551837"/>
            <a:ext cx="7327900" cy="2585323"/>
          </a:xfrm>
          <a:prstGeom prst="rect">
            <a:avLst/>
          </a:prstGeom>
        </p:spPr>
        <p:txBody>
          <a:bodyPr wrap="square">
            <a:spAutoFit/>
          </a:bodyPr>
          <a:lstStyle/>
          <a:p>
            <a:r>
              <a:rPr lang="en-US" dirty="0" smtClean="0"/>
              <a:t>			chipclk12: chipclk12 {</a:t>
            </a:r>
          </a:p>
          <a:p>
            <a:endParaRPr lang="en-US" dirty="0" smtClean="0"/>
          </a:p>
          <a:p>
            <a:r>
              <a:rPr lang="en-US" dirty="0" smtClean="0"/>
              <a:t>				#clock-cells = &lt;0&gt;;</a:t>
            </a:r>
          </a:p>
          <a:p>
            <a:r>
              <a:rPr lang="en-US" dirty="0" smtClean="0"/>
              <a:t>				compatible = "fixed-clock-factor";	</a:t>
            </a:r>
          </a:p>
          <a:p>
            <a:r>
              <a:rPr lang="en-US" dirty="0" smtClean="0"/>
              <a:t>			clocks = &lt;&amp;chipclk1&gt;;</a:t>
            </a:r>
          </a:p>
          <a:p>
            <a:r>
              <a:rPr lang="en-US" dirty="0" smtClean="0"/>
              <a:t>				mult = &lt;1&gt;;</a:t>
            </a:r>
          </a:p>
          <a:p>
            <a:r>
              <a:rPr lang="en-US" dirty="0" smtClean="0"/>
              <a:t>				div = &lt;2&gt;;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interrupts that are available</a:t>
            </a:r>
          </a:p>
        </p:txBody>
      </p:sp>
      <p:sp>
        <p:nvSpPr>
          <p:cNvPr id="4" name="Rectangle 3"/>
          <p:cNvSpPr/>
          <p:nvPr/>
        </p:nvSpPr>
        <p:spPr>
          <a:xfrm>
            <a:off x="457200" y="2298700"/>
            <a:ext cx="8229600" cy="3416320"/>
          </a:xfrm>
          <a:prstGeom prst="rect">
            <a:avLst/>
          </a:prstGeom>
        </p:spPr>
        <p:txBody>
          <a:bodyPr wrap="square">
            <a:spAutoFit/>
          </a:bodyPr>
          <a:lstStyle/>
          <a:p>
            <a:r>
              <a:rPr lang="en-US" dirty="0" smtClean="0"/>
              <a:t>		ipcirq0: ipcirq0@26202bc </a:t>
            </a:r>
          </a:p>
          <a:p>
            <a:r>
              <a:rPr lang="en-US" dirty="0" smtClean="0"/>
              <a:t>{	/* ipc irq chip */</a:t>
            </a:r>
          </a:p>
          <a:p>
            <a:r>
              <a:rPr lang="en-US" dirty="0" smtClean="0"/>
              <a:t>			compatible = "ti,keystone-ipc-irq";</a:t>
            </a:r>
          </a:p>
          <a:p>
            <a:r>
              <a:rPr lang="en-US" dirty="0" smtClean="0"/>
              <a:t>			reg  = &lt;0x026202a0 4	/* host ack register */</a:t>
            </a:r>
          </a:p>
          <a:p>
            <a:r>
              <a:rPr lang="en-US" dirty="0" smtClean="0"/>
              <a:t>			        0x02620260 4&gt;;	/* ipc host interrupt generation register */</a:t>
            </a:r>
          </a:p>
          <a:p>
            <a:r>
              <a:rPr lang="en-US" dirty="0" smtClean="0"/>
              <a:t>			interrupts = &lt;0 4 0x101&gt;;/* it should match the value in irqs.h */</a:t>
            </a:r>
          </a:p>
          <a:p>
            <a:r>
              <a:rPr lang="en-US" dirty="0" smtClean="0"/>
              <a:t>						 /* following is the source id to irq mapping						   SRCS0 &lt;-&gt; ipc hw irq 0 ... SRCS27 &lt;-&gt; ipc hw irq 27						   note that SRCS0 is bit 4 in ipc register */</a:t>
            </a:r>
          </a:p>
          <a:p>
            <a:r>
              <a:rPr lang="en-US" dirty="0" smtClean="0"/>
              <a:t>			interrupt-controller;</a:t>
            </a:r>
          </a:p>
          <a:p>
            <a:r>
              <a:rPr lang="en-US" dirty="0" smtClean="0"/>
              <a:t>			#interrupt-cells = &lt;2&gt;;</a:t>
            </a:r>
          </a:p>
          <a:p>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 queues that are in the system</a:t>
            </a:r>
          </a:p>
        </p:txBody>
      </p:sp>
      <p:sp>
        <p:nvSpPr>
          <p:cNvPr id="5" name="Rectangle 4"/>
          <p:cNvSpPr/>
          <p:nvPr/>
        </p:nvSpPr>
        <p:spPr>
          <a:xfrm>
            <a:off x="457200" y="2413338"/>
            <a:ext cx="7759700" cy="2308324"/>
          </a:xfrm>
          <a:prstGeom prst="rect">
            <a:avLst/>
          </a:prstGeom>
        </p:spPr>
        <p:txBody>
          <a:bodyPr wrap="square">
            <a:spAutoFit/>
          </a:bodyPr>
          <a:lstStyle/>
          <a:p>
            <a:r>
              <a:rPr lang="en-US" dirty="0" smtClean="0"/>
              <a:t>			queues {</a:t>
            </a:r>
          </a:p>
          <a:p>
            <a:r>
              <a:rPr lang="en-US" dirty="0" smtClean="0"/>
              <a:t>				qpend-arm-low {</a:t>
            </a:r>
          </a:p>
          <a:p>
            <a:r>
              <a:rPr lang="en-US" dirty="0" smtClean="0"/>
              <a:t>					values = &lt;652 20&gt;;</a:t>
            </a:r>
          </a:p>
          <a:p>
            <a:r>
              <a:rPr lang="en-US" dirty="0" smtClean="0"/>
              <a:t>					interrupts = &lt;0 40 0xf04 0 41 0xf04 0 42 0xf04 0 43 0xf04						      0 44 0xf04 0 45 0xf04 0 46 0xf04 0 47 0xf04&gt;;</a:t>
            </a:r>
          </a:p>
          <a:p>
            <a:r>
              <a:rPr lang="en-US" dirty="0" smtClean="0"/>
              <a:t>					reserved;	</a:t>
            </a:r>
          </a:p>
          <a:p>
            <a:r>
              <a:rPr lang="en-US" dirty="0" smtClean="0"/>
              <a:t>			           };</a:t>
            </a:r>
          </a:p>
          <a:p>
            <a:endParaRPr lang="en-US" dirty="0"/>
          </a:p>
        </p:txBody>
      </p:sp>
      <p:sp>
        <p:nvSpPr>
          <p:cNvPr id="6" name="Rectangle 5"/>
          <p:cNvSpPr/>
          <p:nvPr/>
        </p:nvSpPr>
        <p:spPr>
          <a:xfrm>
            <a:off x="1168400" y="4721662"/>
            <a:ext cx="6451600" cy="646331"/>
          </a:xfrm>
          <a:prstGeom prst="rect">
            <a:avLst/>
          </a:prstGeom>
        </p:spPr>
        <p:txBody>
          <a:bodyPr wrap="square">
            <a:spAutoFit/>
          </a:bodyPr>
          <a:lstStyle/>
          <a:p>
            <a:r>
              <a:rPr lang="en-US" dirty="0" smtClean="0"/>
              <a:t>		    qpend-arm-hi {</a:t>
            </a:r>
          </a:p>
          <a:p>
            <a:r>
              <a:rPr lang="en-US" dirty="0" smtClean="0"/>
              <a:t>			    values = &lt;8704 32&gt;;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region that are used by the Linux</a:t>
            </a:r>
          </a:p>
        </p:txBody>
      </p:sp>
      <p:sp>
        <p:nvSpPr>
          <p:cNvPr id="3" name="Rectangle 2"/>
          <p:cNvSpPr/>
          <p:nvPr/>
        </p:nvSpPr>
        <p:spPr>
          <a:xfrm>
            <a:off x="850900" y="2274838"/>
            <a:ext cx="7543800" cy="2862322"/>
          </a:xfrm>
          <a:prstGeom prst="rect">
            <a:avLst/>
          </a:prstGeom>
        </p:spPr>
        <p:txBody>
          <a:bodyPr wrap="square">
            <a:spAutoFit/>
          </a:bodyPr>
          <a:lstStyle/>
          <a:p>
            <a:r>
              <a:rPr lang="en-US" dirty="0" smtClean="0"/>
              <a:t>			regions {</a:t>
            </a:r>
          </a:p>
          <a:p>
            <a:r>
              <a:rPr lang="en-US" dirty="0" smtClean="0"/>
              <a:t>				#address-cells = &lt;1&gt;;</a:t>
            </a:r>
          </a:p>
          <a:p>
            <a:r>
              <a:rPr lang="en-US" dirty="0" smtClean="0"/>
              <a:t>				#size-cells = &lt;1&gt;</a:t>
            </a:r>
          </a:p>
          <a:p>
            <a:r>
              <a:rPr lang="en-US" dirty="0" smtClean="0"/>
              <a:t>;				ranges;</a:t>
            </a:r>
          </a:p>
          <a:p>
            <a:r>
              <a:rPr lang="en-US" dirty="0" smtClean="0"/>
              <a:t>				region-12 {</a:t>
            </a:r>
          </a:p>
          <a:p>
            <a:r>
              <a:rPr lang="en-US" dirty="0" smtClean="0"/>
              <a:t>					id = &lt;12&gt;;</a:t>
            </a:r>
          </a:p>
          <a:p>
            <a:r>
              <a:rPr lang="en-US" dirty="0" smtClean="0"/>
              <a:t>					values	= &lt;2048 128&gt;;	/* num_desc desc_size */</a:t>
            </a:r>
          </a:p>
          <a:p>
            <a:r>
              <a:rPr lang="en-US" dirty="0" smtClean="0"/>
              <a:t>					link-index = &lt;0x4000&gt;;</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b="1" dirty="0" smtClean="0"/>
              <a:t>Managing the peripherals and IP in heterogeneous device</a:t>
            </a:r>
            <a:r>
              <a:rPr lang="en-US" sz="2800" dirty="0" smtClean="0"/>
              <a:t> </a:t>
            </a:r>
          </a:p>
          <a:p>
            <a:pPr lvl="0"/>
            <a:r>
              <a:rPr lang="en-US" sz="2800" dirty="0" smtClean="0"/>
              <a:t>Linux Device Tree</a:t>
            </a:r>
          </a:p>
          <a:p>
            <a:pPr lvl="0"/>
            <a:r>
              <a:rPr lang="en-US" sz="2800" dirty="0" smtClean="0"/>
              <a:t>Memory Management</a:t>
            </a:r>
          </a:p>
          <a:p>
            <a:r>
              <a:rPr lang="en-US" sz="2800" dirty="0" smtClean="0"/>
              <a:t>Resource Management</a:t>
            </a:r>
          </a:p>
          <a:p>
            <a:r>
              <a:rPr lang="en-US" sz="2800" dirty="0" smtClean="0"/>
              <a:t>ARM-DSP communication Architecture</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channels of communications that are used by the Linux</a:t>
            </a:r>
          </a:p>
        </p:txBody>
      </p:sp>
      <p:sp>
        <p:nvSpPr>
          <p:cNvPr id="4" name="Rectangle 3"/>
          <p:cNvSpPr/>
          <p:nvPr/>
        </p:nvSpPr>
        <p:spPr>
          <a:xfrm>
            <a:off x="660400" y="2616200"/>
            <a:ext cx="7848600" cy="3139321"/>
          </a:xfrm>
          <a:prstGeom prst="rect">
            <a:avLst/>
          </a:prstGeom>
        </p:spPr>
        <p:txBody>
          <a:bodyPr wrap="square">
            <a:spAutoFit/>
          </a:bodyPr>
          <a:lstStyle/>
          <a:p>
            <a:r>
              <a:rPr lang="en-US" dirty="0" smtClean="0"/>
              <a:t>			channels {</a:t>
            </a:r>
          </a:p>
          <a:p>
            <a:r>
              <a:rPr lang="en-US" dirty="0" smtClean="0"/>
              <a:t>				nettx0 </a:t>
            </a:r>
          </a:p>
          <a:p>
            <a:r>
              <a:rPr lang="en-US" dirty="0" smtClean="0"/>
              <a:t>{					transmit;</a:t>
            </a:r>
          </a:p>
          <a:p>
            <a:r>
              <a:rPr lang="en-US" dirty="0" smtClean="0"/>
              <a:t>					label		= "nettx0";</a:t>
            </a:r>
          </a:p>
          <a:p>
            <a:r>
              <a:rPr lang="en-US" dirty="0" smtClean="0"/>
              <a:t>					pool		= "pool-net";</a:t>
            </a:r>
          </a:p>
          <a:p>
            <a:r>
              <a:rPr lang="en-US" dirty="0" smtClean="0"/>
              <a:t>					submit-queue	= &lt;648&gt;;</a:t>
            </a:r>
          </a:p>
          <a:p>
            <a:r>
              <a:rPr lang="en-US" dirty="0" smtClean="0"/>
              <a:t>					/* complete-queue = &lt;xx&gt;;</a:t>
            </a:r>
          </a:p>
          <a:p>
            <a:r>
              <a:rPr lang="en-US" dirty="0" smtClean="0"/>
              <a:t> */					/* debug;</a:t>
            </a:r>
          </a:p>
          <a:p>
            <a:r>
              <a:rPr lang="en-US" dirty="0" smtClean="0"/>
              <a:t> */					/* channel = &lt;0&gt;;</a:t>
            </a:r>
          </a:p>
          <a:p>
            <a:r>
              <a:rPr lang="en-US" dirty="0" smtClean="0"/>
              <a:t> */					/* priority = &lt;1&gt;;</a:t>
            </a:r>
          </a:p>
          <a:p>
            <a:r>
              <a:rPr lang="en-US" dirty="0" smtClean="0"/>
              <a:t> */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A word about ARM – DSP resource Management</a:t>
            </a:r>
          </a:p>
        </p:txBody>
      </p:sp>
      <p:sp>
        <p:nvSpPr>
          <p:cNvPr id="3" name="Content Placeholder 2"/>
          <p:cNvSpPr>
            <a:spLocks noGrp="1"/>
          </p:cNvSpPr>
          <p:nvPr>
            <p:ph idx="1"/>
          </p:nvPr>
        </p:nvSpPr>
        <p:spPr>
          <a:xfrm>
            <a:off x="528450" y="2133600"/>
            <a:ext cx="8229600" cy="4254500"/>
          </a:xfrm>
        </p:spPr>
        <p:txBody>
          <a:bodyPr/>
          <a:lstStyle/>
          <a:p>
            <a:pPr>
              <a:defRPr/>
            </a:pPr>
            <a:r>
              <a:rPr lang="en-US" dirty="0" smtClean="0"/>
              <a:t>When ARM and DSP co-exist, some resources are managed by the resource manager server</a:t>
            </a:r>
          </a:p>
          <a:p>
            <a:pPr>
              <a:defRPr/>
            </a:pPr>
            <a:r>
              <a:rPr lang="en-US" dirty="0" smtClean="0"/>
              <a:t>Memories are managed differently. The next few slides describe how memories are managed in DSP-Linux system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b="1" dirty="0" smtClean="0"/>
              <a:t>Memory Management</a:t>
            </a:r>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defined in the Device Tree</a:t>
            </a:r>
            <a:endParaRPr lang="en-US" sz="3600" dirty="0"/>
          </a:p>
        </p:txBody>
      </p:sp>
      <p:sp>
        <p:nvSpPr>
          <p:cNvPr id="3" name="Subtitle 2"/>
          <p:cNvSpPr>
            <a:spLocks noGrp="1"/>
          </p:cNvSpPr>
          <p:nvPr>
            <p:ph type="subTitle" idx="1"/>
          </p:nvPr>
        </p:nvSpPr>
        <p:spPr>
          <a:xfrm>
            <a:off x="381000" y="1219201"/>
            <a:ext cx="8412956" cy="5026854"/>
          </a:xfrm>
        </p:spPr>
        <p:txBody>
          <a:bodyPr>
            <a:normAutofit/>
          </a:bodyPr>
          <a:lstStyle/>
          <a:p>
            <a:pPr marL="514350" indent="-514350" algn="l">
              <a:buFont typeface="Arial" pitchFamily="34" charset="0"/>
              <a:buChar char="•"/>
            </a:pPr>
            <a:r>
              <a:rPr lang="en-US" sz="2800" b="0" dirty="0" smtClean="0">
                <a:solidFill>
                  <a:schemeClr val="tx1"/>
                </a:solidFill>
              </a:rPr>
              <a:t>In the device tree we define what memories will be used by the Linux and what by the DSP*</a:t>
            </a:r>
          </a:p>
          <a:p>
            <a:pPr marL="514350" indent="-514350" algn="l">
              <a:buFont typeface="Arial" pitchFamily="34" charset="0"/>
              <a:buChar char="•"/>
            </a:pPr>
            <a:r>
              <a:rPr lang="en-US" sz="2800" b="0" dirty="0" smtClean="0">
                <a:solidFill>
                  <a:schemeClr val="tx1"/>
                </a:solidFill>
              </a:rPr>
              <a:t>During boot time (U-BOOT) builds a device tree table and updates it based on U-BOOT environment</a:t>
            </a:r>
          </a:p>
          <a:p>
            <a:pPr marL="514350" indent="-514350" algn="l">
              <a:buFont typeface="Arial" pitchFamily="34" charset="0"/>
              <a:buChar char="•"/>
            </a:pPr>
            <a:r>
              <a:rPr lang="en-US" sz="2800" b="0" dirty="0" smtClean="0">
                <a:solidFill>
                  <a:schemeClr val="tx1"/>
                </a:solidFill>
              </a:rPr>
              <a:t>Device Tree for the EVM is tci6638-evm.dts. It defines several memories.  It defines the total logical memory and what part of it will be used by the kernel, and it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Disclaimer</a:t>
            </a:r>
            <a:endParaRPr lang="en-US" sz="3600" dirty="0"/>
          </a:p>
        </p:txBody>
      </p:sp>
      <p:sp>
        <p:nvSpPr>
          <p:cNvPr id="3" name="Subtitle 2"/>
          <p:cNvSpPr>
            <a:spLocks noGrp="1"/>
          </p:cNvSpPr>
          <p:nvPr>
            <p:ph type="subTitle" idx="1"/>
          </p:nvPr>
        </p:nvSpPr>
        <p:spPr>
          <a:xfrm>
            <a:off x="339436" y="2774373"/>
            <a:ext cx="8412956" cy="2493818"/>
          </a:xfrm>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TI implementation that runs on TCIEVM6638K2K </a:t>
            </a:r>
            <a:r>
              <a:rPr lang="en-US" sz="2400" b="0" dirty="0" smtClean="0">
                <a:solidFill>
                  <a:schemeClr val="tx1"/>
                </a:solidFill>
              </a:rPr>
              <a:t>works</a:t>
            </a:r>
            <a:endParaRPr lang="en-US" sz="2400" b="0" dirty="0" smtClean="0">
              <a:solidFill>
                <a:schemeClr val="tx1"/>
              </a:solidFill>
            </a:endParaRPr>
          </a:p>
          <a:p>
            <a:pPr marL="1089025" lvl="1" indent="-514350">
              <a:buFont typeface="Arial" pitchFamily="34" charset="0"/>
              <a:buChar char="•"/>
            </a:pPr>
            <a:r>
              <a:rPr lang="en-US" sz="2600" dirty="0" smtClean="0">
                <a:solidFill>
                  <a:schemeClr val="tx1"/>
                </a:solidFill>
              </a:rPr>
              <a:t>Other implementations may be different</a:t>
            </a:r>
            <a:endParaRPr lang="en-US" sz="26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Example of 6638 </a:t>
            </a:r>
            <a:r>
              <a:rPr lang="en-US" sz="3600" dirty="0" smtClean="0"/>
              <a:t>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25</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p:oleObj spid="_x0000_s130050" name="Visio" r:id="rId3" imgW="5692747" imgH="7556743"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 Memory Architecture (2G </a:t>
            </a:r>
            <a:r>
              <a:rPr lang="en-US" sz="3600" dirty="0" smtClean="0"/>
              <a:t>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26</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p:oleObj spid="_x0000_s131074" name="Visio" r:id="rId3" imgW="8264396" imgH="5218311"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 Memory Architecture (1G DDRA)</a:t>
            </a:r>
            <a:br>
              <a:rPr lang="en-US" sz="3600" dirty="0" smtClean="0"/>
            </a:br>
            <a:r>
              <a:rPr lang="en-US" sz="3600" dirty="0" smtClean="0"/>
              <a:t>(32bit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27</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p:oleObj spid="_x0000_s132098" name="Visio" r:id="rId3" imgW="7773479" imgH="4001137"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18144"/>
          </a:xfrm>
        </p:spPr>
        <p:txBody>
          <a:bodyPr>
            <a:normAutofit/>
          </a:bodyPr>
          <a:lstStyle/>
          <a:p>
            <a:pPr algn="ctr"/>
            <a:r>
              <a:rPr lang="en-US" sz="3600" dirty="0" smtClean="0"/>
              <a:t>DDR and MSM Memories</a:t>
            </a:r>
            <a:endParaRPr lang="en-US" sz="3600" dirty="0"/>
          </a:p>
        </p:txBody>
      </p:sp>
      <p:sp>
        <p:nvSpPr>
          <p:cNvPr id="3" name="Subtitle 2"/>
          <p:cNvSpPr>
            <a:spLocks noGrp="1"/>
          </p:cNvSpPr>
          <p:nvPr>
            <p:ph type="subTitle" idx="1"/>
          </p:nvPr>
        </p:nvSpPr>
        <p:spPr>
          <a:xfrm>
            <a:off x="352864" y="1022945"/>
            <a:ext cx="8412956" cy="5223110"/>
          </a:xfrm>
        </p:spPr>
        <p:txBody>
          <a:bodyPr>
            <a:noAutofit/>
          </a:bodyPr>
          <a:lstStyle/>
          <a:p>
            <a:pPr marL="514350" indent="-514350" algn="l">
              <a:buFont typeface="Arial" pitchFamily="34" charset="0"/>
              <a:buChar char="•"/>
            </a:pPr>
            <a:r>
              <a:rPr lang="en-US" sz="2600" b="0" dirty="0" smtClean="0">
                <a:solidFill>
                  <a:schemeClr val="tx1"/>
                </a:solidFill>
              </a:rPr>
              <a:t>DSP and other masters translate the 32 bit logical address into 36 (40) bits physical address using MPAX registers</a:t>
            </a:r>
          </a:p>
          <a:p>
            <a:pPr marL="514350" indent="-514350" algn="l">
              <a:buFont typeface="Arial" pitchFamily="34" charset="0"/>
              <a:buChar char="•"/>
            </a:pPr>
            <a:r>
              <a:rPr lang="en-US" sz="2600" b="0" dirty="0" smtClean="0">
                <a:solidFill>
                  <a:schemeClr val="tx1"/>
                </a:solidFill>
              </a:rPr>
              <a:t>ARM MMU translates 32 bit logical memory into 40 bits physical memory</a:t>
            </a:r>
          </a:p>
          <a:p>
            <a:pPr marL="514350" indent="-514350" algn="l">
              <a:buFont typeface="Arial" pitchFamily="34" charset="0"/>
              <a:buChar char="•"/>
            </a:pPr>
            <a:r>
              <a:rPr lang="en-US" sz="2600" b="0" dirty="0" smtClean="0">
                <a:solidFill>
                  <a:schemeClr val="tx1"/>
                </a:solidFill>
              </a:rPr>
              <a:t>In TI implementation, U-BOOT defines the memory that is available to the MMU</a:t>
            </a:r>
          </a:p>
          <a:p>
            <a:pPr marL="514350" indent="-514350" algn="l">
              <a:buFont typeface="Arial" pitchFamily="34" charset="0"/>
              <a:buChar char="•"/>
            </a:pPr>
            <a:r>
              <a:rPr lang="en-US" sz="2600" b="0" dirty="0" smtClean="0">
                <a:solidFill>
                  <a:schemeClr val="tx1"/>
                </a:solidFill>
              </a:rPr>
              <a:t>Starting from device tree and modifies it </a:t>
            </a:r>
          </a:p>
          <a:p>
            <a:pPr marL="514350" indent="-514350" algn="l">
              <a:buFont typeface="Arial" pitchFamily="34" charset="0"/>
              <a:buChar char="•"/>
            </a:pPr>
            <a:r>
              <a:rPr lang="en-US" sz="2600" b="0" dirty="0" smtClean="0">
                <a:solidFill>
                  <a:schemeClr val="tx1"/>
                </a:solidFill>
              </a:rPr>
              <a:t>Arm A15 in KeyStone uses large Physical Address Extension mode </a:t>
            </a:r>
          </a:p>
          <a:p>
            <a:pPr marL="514350" indent="-514350" algn="l">
              <a:buFont typeface="Arial" pitchFamily="34" charset="0"/>
              <a:buChar char="•"/>
            </a:pPr>
            <a:r>
              <a:rPr lang="en-US" sz="2600" b="0" dirty="0" smtClean="0">
                <a:solidFill>
                  <a:schemeClr val="tx1"/>
                </a:solidFill>
              </a:rPr>
              <a:t>The file board.c  (see later) defines the physical memories </a:t>
            </a:r>
            <a:r>
              <a:rPr lang="en-US" sz="2600" b="0" dirty="0" smtClean="0">
                <a:solidFill>
                  <a:schemeClr val="tx1"/>
                </a:solidFill>
              </a:rPr>
              <a:t> available for </a:t>
            </a:r>
            <a:r>
              <a:rPr lang="en-US" sz="2600" b="0" dirty="0" smtClean="0">
                <a:solidFill>
                  <a:schemeClr val="tx1"/>
                </a:solidFill>
              </a:rPr>
              <a:t>the MMU</a:t>
            </a:r>
          </a:p>
        </p:txBody>
      </p:sp>
      <p:sp>
        <p:nvSpPr>
          <p:cNvPr id="4" name="Slide Number Placeholder 3"/>
          <p:cNvSpPr>
            <a:spLocks noGrp="1"/>
          </p:cNvSpPr>
          <p:nvPr>
            <p:ph type="sldNum" sz="quarter" idx="10"/>
          </p:nvPr>
        </p:nvSpPr>
        <p:spPr/>
        <p:txBody>
          <a:bodyPr/>
          <a:lstStyle/>
          <a:p>
            <a:fld id="{B1006088-BF21-4FD5-870B-675EAADE47B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type="subTitle" idx="1"/>
          </p:nvPr>
        </p:nvSpPr>
        <p:spPr>
          <a:xfrm>
            <a:off x="381000" y="1039091"/>
            <a:ext cx="8412956" cy="5206964"/>
          </a:xfrm>
        </p:spPr>
        <p:txBody>
          <a:bodyPr>
            <a:normAutofit/>
          </a:bodyPr>
          <a:lstStyle/>
          <a:p>
            <a:pPr marL="514350" indent="-514350" algn="l">
              <a:buFont typeface="Arial" pitchFamily="34" charset="0"/>
              <a:buChar char="•"/>
            </a:pPr>
            <a:r>
              <a:rPr lang="en-US" sz="2800" b="0" dirty="0" smtClean="0">
                <a:solidFill>
                  <a:schemeClr val="tx1"/>
                </a:solidFill>
              </a:rPr>
              <a:t>For each C66 CorePac, 7 memory </a:t>
            </a:r>
            <a:r>
              <a:rPr lang="en-US" sz="2800" b="0" dirty="0" smtClean="0">
                <a:solidFill>
                  <a:schemeClr val="tx1"/>
                </a:solidFill>
              </a:rPr>
              <a:t>definitions:</a:t>
            </a:r>
            <a:endParaRPr lang="en-US" sz="2800" b="0" dirty="0" smtClean="0">
              <a:solidFill>
                <a:schemeClr val="tx1"/>
              </a:solidFill>
            </a:endParaRP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 Level Drivers (LLD) on DSP, LINUX drivers on the ARM</a:t>
            </a:r>
          </a:p>
          <a:p>
            <a:r>
              <a:rPr lang="en-US" dirty="0" smtClean="0"/>
              <a:t>How to share resources’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30</a:t>
            </a:fld>
            <a:endParaRPr lang="en-US" dirty="0"/>
          </a:p>
        </p:txBody>
      </p:sp>
      <p:sp>
        <p:nvSpPr>
          <p:cNvPr id="6" name="Rectangle 5"/>
          <p:cNvSpPr/>
          <p:nvPr/>
        </p:nvSpPr>
        <p:spPr>
          <a:xfrm>
            <a:off x="418673" y="2767048"/>
            <a:ext cx="7990609" cy="2246769"/>
          </a:xfrm>
          <a:prstGeom prst="rect">
            <a:avLst/>
          </a:prstGeom>
        </p:spPr>
        <p:txBody>
          <a:bodyPr wrap="square">
            <a:spAutoFit/>
          </a:bodyPr>
          <a:lstStyle/>
          <a:p>
            <a:r>
              <a:rPr lang="en-US" sz="2000" dirty="0" smtClean="0"/>
              <a:t>dspmem: dspmem</a:t>
            </a:r>
          </a:p>
          <a:p>
            <a:r>
              <a:rPr lang="en-US" sz="2000" dirty="0" smtClean="0"/>
              <a:t> {			</a:t>
            </a:r>
          </a:p>
          <a:p>
            <a:r>
              <a:rPr lang="en-US" sz="2000" dirty="0" smtClean="0"/>
              <a:t>compatible = "linux,rproc-user";			</a:t>
            </a:r>
          </a:p>
          <a:p>
            <a:r>
              <a:rPr lang="en-US" sz="2000" dirty="0" smtClean="0"/>
              <a:t>mem  = &lt;0x0c000000 0x000600000	</a:t>
            </a:r>
            <a:r>
              <a:rPr lang="en-US" sz="2000" dirty="0" smtClean="0"/>
              <a:t>0xa0000000 </a:t>
            </a:r>
            <a:r>
              <a:rPr lang="en-US" sz="2000" dirty="0" smtClean="0"/>
              <a:t>0x20000000&gt;;			</a:t>
            </a:r>
          </a:p>
          <a:p>
            <a:r>
              <a:rPr lang="en-US" sz="2000" dirty="0" smtClean="0"/>
              <a:t>label = "dspmem";		</a:t>
            </a:r>
          </a:p>
          <a:p>
            <a:r>
              <a:rPr lang="en-US" sz="2000" dirty="0" smtClean="0"/>
              <a:t>};</a:t>
            </a:r>
            <a:endParaRPr lang="en-US" sz="2000" dirty="0"/>
          </a:p>
        </p:txBody>
      </p:sp>
      <p:sp>
        <p:nvSpPr>
          <p:cNvPr id="7" name="Rectangle 6"/>
          <p:cNvSpPr/>
          <p:nvPr/>
        </p:nvSpPr>
        <p:spPr>
          <a:xfrm>
            <a:off x="513469" y="1379863"/>
            <a:ext cx="7828671" cy="1323439"/>
          </a:xfrm>
          <a:prstGeom prst="rect">
            <a:avLst/>
          </a:prstGeom>
        </p:spPr>
        <p:txBody>
          <a:bodyPr wrap="square">
            <a:spAutoFit/>
          </a:bodyPr>
          <a:lstStyle/>
          <a:p>
            <a:r>
              <a:rPr lang="en-US" dirty="0" smtClean="0"/>
              <a:t> </a:t>
            </a:r>
            <a:r>
              <a:rPr lang="en-US" sz="2000" dirty="0" smtClean="0"/>
              <a:t>memory </a:t>
            </a:r>
          </a:p>
          <a:p>
            <a:r>
              <a:rPr lang="en-US" sz="2000" dirty="0" smtClean="0"/>
              <a:t>{</a:t>
            </a:r>
          </a:p>
          <a:p>
            <a:r>
              <a:rPr lang="en-US" sz="2000" dirty="0" smtClean="0"/>
              <a:t>      reg = &lt;0x00000000 0x80000000 0x00000000 0x20000000&gt;;        </a:t>
            </a:r>
          </a:p>
          <a:p>
            <a:r>
              <a:rPr lang="en-US" sz="2000" dirty="0" smtClean="0"/>
              <a:t>};</a:t>
            </a:r>
            <a:endParaRPr lang="en-US" sz="2000" dirty="0"/>
          </a:p>
        </p:txBody>
      </p:sp>
      <p:sp>
        <p:nvSpPr>
          <p:cNvPr id="8" name="TextBox 7"/>
          <p:cNvSpPr txBox="1"/>
          <p:nvPr/>
        </p:nvSpPr>
        <p:spPr>
          <a:xfrm>
            <a:off x="661181" y="5008099"/>
            <a:ext cx="7230794" cy="1200329"/>
          </a:xfrm>
          <a:prstGeom prst="rect">
            <a:avLst/>
          </a:prstGeom>
          <a:noFill/>
        </p:spPr>
        <p:txBody>
          <a:bodyPr wrap="square" rtlCol="0">
            <a:spAutoFit/>
          </a:bodyPr>
          <a:lstStyle/>
          <a:p>
            <a:r>
              <a:rPr lang="en-US" dirty="0" smtClean="0"/>
              <a:t>Note – We will see later how the start address of the DSP DDR is determined by the U-BOOT parameters. </a:t>
            </a:r>
          </a:p>
          <a:p>
            <a:r>
              <a:rPr lang="en-US" dirty="0" smtClean="0"/>
              <a:t>When build DSP code, one must be aware what is the start DDR address for DSP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31</a:t>
            </a:fld>
            <a:endParaRPr lang="en-US" dirty="0"/>
          </a:p>
        </p:txBody>
      </p:sp>
      <p:sp>
        <p:nvSpPr>
          <p:cNvPr id="8" name="Rectangle 7"/>
          <p:cNvSpPr/>
          <p:nvPr/>
        </p:nvSpPr>
        <p:spPr>
          <a:xfrm>
            <a:off x="548639" y="1166843"/>
            <a:ext cx="7920111" cy="4524315"/>
          </a:xfrm>
          <a:prstGeom prst="rect">
            <a:avLst/>
          </a:prstGeom>
        </p:spPr>
        <p:txBody>
          <a:bodyPr wrap="square">
            <a:spAutoFit/>
          </a:bodyPr>
          <a:lstStyle/>
          <a:p>
            <a:r>
              <a:rPr lang="en-US" sz="2400" dirty="0" smtClean="0"/>
              <a:t>dsp7: dsp7 </a:t>
            </a:r>
          </a:p>
          <a:p>
            <a:r>
              <a:rPr lang="en-US" sz="2400" dirty="0" smtClean="0"/>
              <a:t>{</a:t>
            </a:r>
          </a:p>
          <a:p>
            <a:r>
              <a:rPr lang="en-US" sz="2400" dirty="0" smtClean="0"/>
              <a:t>                        compatible = "linux,rproc-user";</a:t>
            </a:r>
          </a:p>
          <a:p>
            <a:r>
              <a:rPr lang="en-US" sz="2400" dirty="0" smtClean="0"/>
              <a:t>                        reg = &lt;0x0262005C 4</a:t>
            </a:r>
          </a:p>
          <a:p>
            <a:r>
              <a:rPr lang="en-US" sz="2400" dirty="0" smtClean="0"/>
              <a:t>                               0x02350858 4</a:t>
            </a:r>
          </a:p>
          <a:p>
            <a:r>
              <a:rPr lang="en-US" sz="2400" dirty="0" smtClean="0"/>
              <a:t>                               0x02350a58 4</a:t>
            </a:r>
          </a:p>
          <a:p>
            <a:r>
              <a:rPr lang="en-US" sz="2400" dirty="0" smtClean="0"/>
              <a:t>                               0x0262025C 4</a:t>
            </a:r>
          </a:p>
          <a:p>
            <a:r>
              <a:rPr lang="en-US" sz="2400" dirty="0" smtClean="0"/>
              <a:t>                               0x17e00000 0x00008000</a:t>
            </a:r>
          </a:p>
          <a:p>
            <a:r>
              <a:rPr lang="en-US" sz="2400" dirty="0" smtClean="0"/>
              <a:t>                               0x17f00000 0x00008000</a:t>
            </a:r>
          </a:p>
          <a:p>
            <a:r>
              <a:rPr lang="en-US" sz="2400" dirty="0" smtClean="0"/>
              <a:t>                               0x17800000 0x00100000&gt;;</a:t>
            </a:r>
          </a:p>
          <a:p>
            <a:r>
              <a:rPr lang="en-US" sz="2400" dirty="0" smtClean="0"/>
              <a:t>                        reg-names = "boot-address", "psc-mdstat", "psc-mdctl", "ipcgr", "l1pram", "l1dram", "l2ram";</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 of memory are defined for the MMU to use. </a:t>
            </a:r>
          </a:p>
          <a:p>
            <a:r>
              <a:rPr lang="en-US" sz="2700" dirty="0" smtClean="0"/>
              <a:t>The first starts at physical address 0x08 0000 0000 and size of 2G </a:t>
            </a:r>
          </a:p>
          <a:p>
            <a:r>
              <a:rPr lang="en-US" sz="2700" dirty="0" smtClean="0"/>
              <a:t>The second segment starts at 0x08 8000 0000 and size 6G </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It is called mem_resereve. A default size is 512M – 0x2000 0000</a:t>
            </a:r>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To change the size of the reserve memory, the value mem_reserve should be changed in the U-BOOT using setenv mem_reserve Value</a:t>
            </a:r>
          </a:p>
          <a:p>
            <a:r>
              <a:rPr lang="en-US" sz="2800" dirty="0" smtClean="0"/>
              <a:t>Note that the U-BOOT code uses the function ustrtoul to convert the ASCII value into a numeric value. It understands notations such as 512M</a:t>
            </a:r>
          </a:p>
          <a:p>
            <a:r>
              <a:rPr lang="en-US" sz="2800" dirty="0" smtClean="0"/>
              <a:t>Question: Is </a:t>
            </a:r>
            <a:r>
              <a:rPr lang="en-US" sz="2800" dirty="0" smtClean="0"/>
              <a:t>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 </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a:t>
            </a:r>
            <a:endParaRPr lang="en-US" sz="3600" dirty="0"/>
          </a:p>
        </p:txBody>
      </p:sp>
      <p:sp>
        <p:nvSpPr>
          <p:cNvPr id="3" name="Subtitle 2"/>
          <p:cNvSpPr>
            <a:spLocks noGrp="1"/>
          </p:cNvSpPr>
          <p:nvPr>
            <p:ph type="subTitle" idx="1"/>
          </p:nvPr>
        </p:nvSpPr>
        <p:spPr>
          <a:xfrm>
            <a:off x="362893" y="1392177"/>
            <a:ext cx="8412956" cy="2493818"/>
          </a:xfrm>
        </p:spPr>
        <p:txBody>
          <a:bodyPr>
            <a:normAutofit/>
          </a:bodyPr>
          <a:lstStyle/>
          <a:p>
            <a:pPr marL="514350" indent="-514350">
              <a:buFont typeface="Arial" pitchFamily="34" charset="0"/>
              <a:buChar char="•"/>
            </a:pPr>
            <a:r>
              <a:rPr lang="en-US" sz="2400" b="0" dirty="0" smtClean="0">
                <a:solidFill>
                  <a:schemeClr val="tx1"/>
                </a:solidFill>
              </a:rPr>
              <a:t>The file mpm_config.json is a Java Script Object Notation file that describes the DSP access memory segments to the ARM</a:t>
            </a:r>
          </a:p>
          <a:p>
            <a:pPr marL="514350" indent="-514350">
              <a:buFont typeface="Arial" pitchFamily="34" charset="0"/>
              <a:buChar char="•"/>
            </a:pPr>
            <a:r>
              <a:rPr lang="en-US" sz="2400" b="0" dirty="0" smtClean="0">
                <a:solidFill>
                  <a:schemeClr val="tx1"/>
                </a:solidFill>
                <a:latin typeface="Calibri" pitchFamily="34" charset="0"/>
                <a:cs typeface="Calibri" pitchFamily="34" charset="0"/>
              </a:rPr>
              <a:t>10 memory segments are defined, 8 segments are for each DSP core l2 local memory, one for MSM memory, and one for part of DDR that is used by the MPM as shared memory</a:t>
            </a:r>
          </a:p>
          <a:p>
            <a:pPr marL="514350" indent="-514350">
              <a:buFont typeface="Arial" pitchFamily="34" charset="0"/>
              <a:buChar char="•"/>
            </a:pPr>
            <a:r>
              <a:rPr lang="en-US" sz="2400" b="0" dirty="0" smtClean="0">
                <a:solidFill>
                  <a:schemeClr val="tx1"/>
                </a:solidFill>
              </a:rPr>
              <a:t> mpm_config.json definition of core 0 L2 memory:</a:t>
            </a: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35</a:t>
            </a:fld>
            <a:endParaRPr lang="en-US" dirty="0"/>
          </a:p>
        </p:txBody>
      </p:sp>
      <p:sp>
        <p:nvSpPr>
          <p:cNvPr id="5" name="Rectangle 4"/>
          <p:cNvSpPr/>
          <p:nvPr/>
        </p:nvSpPr>
        <p:spPr>
          <a:xfrm>
            <a:off x="405246" y="4221631"/>
            <a:ext cx="7855526" cy="1815882"/>
          </a:xfrm>
          <a:prstGeom prst="rect">
            <a:avLst/>
          </a:prstGeom>
        </p:spPr>
        <p:txBody>
          <a:bodyPr wrap="square">
            <a:spAutoFit/>
          </a:bodyPr>
          <a:lstStyle/>
          <a:p>
            <a:r>
              <a:rPr lang="en-US" sz="1600" dirty="0" smtClean="0"/>
              <a:t>{			</a:t>
            </a:r>
          </a:p>
          <a:p>
            <a:r>
              <a:rPr lang="en-US" sz="1600" dirty="0" smtClean="0"/>
              <a:t>"name": "local-core0-l2",</a:t>
            </a:r>
          </a:p>
          <a:p>
            <a:r>
              <a:rPr lang="en-US" sz="1600" dirty="0" smtClean="0"/>
              <a:t> "localaddr": "0x00800000",			</a:t>
            </a:r>
          </a:p>
          <a:p>
            <a:r>
              <a:rPr lang="en-US" sz="1600" dirty="0" smtClean="0"/>
              <a:t>"globaladdr": "0x10800000",			</a:t>
            </a:r>
          </a:p>
          <a:p>
            <a:r>
              <a:rPr lang="en-US" sz="1600" dirty="0" smtClean="0"/>
              <a:t>"length": "0x100000",			</a:t>
            </a:r>
          </a:p>
          <a:p>
            <a:r>
              <a:rPr lang="en-US" sz="1600" dirty="0" smtClean="0"/>
              <a:t>"devicename": "/dev/dsp0"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(2)</a:t>
            </a:r>
            <a:endParaRPr lang="en-US" sz="3600" dirty="0"/>
          </a:p>
        </p:txBody>
      </p:sp>
      <p:sp>
        <p:nvSpPr>
          <p:cNvPr id="3" name="Subtitle 2"/>
          <p:cNvSpPr>
            <a:spLocks noGrp="1"/>
          </p:cNvSpPr>
          <p:nvPr>
            <p:ph type="subTitle" idx="1"/>
          </p:nvPr>
        </p:nvSpPr>
        <p:spPr>
          <a:xfrm>
            <a:off x="232852" y="1340221"/>
            <a:ext cx="8412956" cy="1548245"/>
          </a:xfrm>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 </a:t>
            </a: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36</a:t>
            </a:fld>
            <a:endParaRPr lang="en-US" dirty="0"/>
          </a:p>
        </p:txBody>
      </p:sp>
      <p:sp>
        <p:nvSpPr>
          <p:cNvPr id="5" name="Rectangle 4"/>
          <p:cNvSpPr/>
          <p:nvPr/>
        </p:nvSpPr>
        <p:spPr>
          <a:xfrm>
            <a:off x="311729" y="3057849"/>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Building DSP code to work with MPM</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37</a:t>
            </a:fld>
            <a:endParaRPr lang="en-US" dirty="0"/>
          </a:p>
        </p:txBody>
      </p:sp>
      <p:sp>
        <p:nvSpPr>
          <p:cNvPr id="8" name="Rectangle 7"/>
          <p:cNvSpPr/>
          <p:nvPr/>
        </p:nvSpPr>
        <p:spPr>
          <a:xfrm>
            <a:off x="548639" y="1422400"/>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a:t>
            </a:r>
            <a:r>
              <a:rPr lang="en-US" sz="2800" dirty="0" smtClean="0"/>
              <a:t>MPM if DDR is used by the DSP</a:t>
            </a:r>
          </a:p>
          <a:p>
            <a:pPr marL="514350" indent="-514350">
              <a:buFont typeface="Arial" pitchFamily="34" charset="0"/>
              <a:buChar char="•"/>
            </a:pPr>
            <a:r>
              <a:rPr lang="en-US" sz="2800" dirty="0" smtClean="0"/>
              <a:t>If the DSP code uses only L2 memory, no </a:t>
            </a:r>
            <a:r>
              <a:rPr lang="en-US" sz="2800" dirty="0" smtClean="0"/>
              <a:t>action is needed, but if the DSP code uses DDR:</a:t>
            </a:r>
            <a:endParaRPr lang="en-US" sz="2800" dirty="0" smtClean="0"/>
          </a:p>
          <a:p>
            <a:pPr marL="971550" lvl="1" indent="-514350">
              <a:buFont typeface="Arial" pitchFamily="34" charset="0"/>
              <a:buChar char="•"/>
            </a:pPr>
            <a:r>
              <a:rPr lang="en-US" sz="2800" dirty="0" smtClean="0"/>
              <a:t>A new   platform must be defined</a:t>
            </a:r>
          </a:p>
          <a:p>
            <a:pPr marL="971550" lvl="1" indent="-514350">
              <a:buFont typeface="Arial" pitchFamily="34" charset="0"/>
              <a:buChar char="•"/>
            </a:pPr>
            <a:r>
              <a:rPr lang="en-US" sz="2800" dirty="0" smtClean="0"/>
              <a:t>Projects that do not use RTSC must have a linker command to define the memory structure. The link command must be modified to work with </a:t>
            </a:r>
            <a:r>
              <a:rPr lang="en-US" sz="2800" dirty="0" smtClean="0"/>
              <a:t>MPM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38</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1912251" y="1258432"/>
            <a:ext cx="4130654" cy="5166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39</a:t>
            </a:fld>
            <a:endParaRPr lang="en-US" dirty="0"/>
          </a:p>
        </p:txBody>
      </p:sp>
      <p:pic>
        <p:nvPicPr>
          <p:cNvPr id="5" name="Picture 4"/>
          <p:cNvPicPr/>
          <p:nvPr/>
        </p:nvPicPr>
        <p:blipFill>
          <a:blip r:embed="rId2" cstate="print"/>
          <a:srcRect/>
          <a:stretch>
            <a:fillRect/>
          </a:stretch>
        </p:blipFill>
        <p:spPr bwMode="auto">
          <a:xfrm>
            <a:off x="1385181" y="1267486"/>
            <a:ext cx="5588298" cy="5246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a:t>
            </a:r>
            <a:r>
              <a:rPr lang="en-US" sz="2800" dirty="0" smtClean="0"/>
              <a:t>provides </a:t>
            </a:r>
            <a:r>
              <a:rPr lang="en-US" sz="2800" dirty="0" smtClean="0"/>
              <a:t>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Memory Management Summary</a:t>
            </a:r>
            <a:endParaRPr lang="en-US" sz="3600" dirty="0"/>
          </a:p>
        </p:txBody>
      </p:sp>
      <p:graphicFrame>
        <p:nvGraphicFramePr>
          <p:cNvPr id="5" name="Object 4"/>
          <p:cNvGraphicFramePr>
            <a:graphicFrameLocks noChangeAspect="1"/>
          </p:cNvGraphicFramePr>
          <p:nvPr/>
        </p:nvGraphicFramePr>
        <p:xfrm>
          <a:off x="1468438" y="1439863"/>
          <a:ext cx="6207125" cy="3978275"/>
        </p:xfrm>
        <a:graphic>
          <a:graphicData uri="http://schemas.openxmlformats.org/presentationml/2006/ole">
            <p:oleObj spid="_x0000_s134146" name="Visio" r:id="rId3" imgW="6207131" imgH="3978172" progId="Visio.Drawing.11">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Started with the FIR filter program that is part of the DSP optimization Lab. </a:t>
            </a:r>
          </a:p>
          <a:p>
            <a:pPr lvl="1"/>
            <a:r>
              <a:rPr lang="en-US" sz="2200" dirty="0" smtClean="0"/>
              <a:t>Runs on one core, two cores, four cores and 8 cores</a:t>
            </a:r>
          </a:p>
          <a:p>
            <a:pPr lvl="1"/>
            <a:r>
              <a:rPr lang="en-US" sz="2200" dirty="0" smtClean="0"/>
              <a:t>Has various steps of optimization</a:t>
            </a:r>
          </a:p>
          <a:p>
            <a:r>
              <a:rPr lang="en-US" sz="2400" dirty="0" smtClean="0"/>
              <a:t>Modify for MPM  - Change printf to system_printf and so on</a:t>
            </a:r>
          </a:p>
          <a:p>
            <a:r>
              <a:rPr lang="en-US" sz="2400" dirty="0" smtClean="0"/>
              <a:t>Modified the target definition – partition the DDR into two memories</a:t>
            </a:r>
          </a:p>
          <a:p>
            <a:r>
              <a:rPr lang="en-US" sz="2400" dirty="0" smtClean="0"/>
              <a:t>Rebuild the code without any changes to the linker command</a:t>
            </a:r>
          </a:p>
          <a:p>
            <a:r>
              <a:rPr lang="en-US" sz="2400" dirty="0" smtClean="0"/>
              <a:t>Can not run the code from MPM</a:t>
            </a:r>
          </a:p>
          <a:p>
            <a:r>
              <a:rPr lang="en-US" sz="2400" dirty="0" smtClean="0"/>
              <a:t>Change the linker to use the memory area that is dedicated to DSP</a:t>
            </a:r>
          </a:p>
          <a:p>
            <a:r>
              <a:rPr lang="en-US" sz="2400" dirty="0" smtClean="0"/>
              <a:t>The code runs from mpm perfectly</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 steps:</a:t>
            </a:r>
          </a:p>
          <a:p>
            <a:pPr lvl="1"/>
            <a:r>
              <a:rPr lang="en-US" dirty="0" smtClean="0"/>
              <a:t>Try to load the original code into DSP0</a:t>
            </a:r>
          </a:p>
          <a:p>
            <a:pPr lvl="1"/>
            <a:r>
              <a:rPr lang="en-US" dirty="0" smtClean="0"/>
              <a:t>Show the map file of the original code</a:t>
            </a:r>
          </a:p>
          <a:p>
            <a:pPr lvl="1"/>
            <a:r>
              <a:rPr lang="en-US" dirty="0" smtClean="0"/>
              <a:t>Try to load the new code into 8 cores</a:t>
            </a:r>
          </a:p>
          <a:p>
            <a:pPr lvl="1"/>
            <a:r>
              <a:rPr lang="en-US" dirty="0" smtClean="0"/>
              <a:t>Show the new map file</a:t>
            </a:r>
          </a:p>
          <a:p>
            <a:pPr lvl="1"/>
            <a:r>
              <a:rPr lang="en-US" dirty="0" smtClean="0"/>
              <a:t>Reset, load and run the 8 cores</a:t>
            </a:r>
          </a:p>
          <a:p>
            <a:pPr lvl="1"/>
            <a:r>
              <a:rPr lang="en-US" dirty="0" smtClean="0"/>
              <a:t>Look at the results  cat /debug/remoteproc/remoteprocN/trace0</a:t>
            </a:r>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b="1" dirty="0" smtClean="0"/>
              <a:t>Resource Management</a:t>
            </a:r>
          </a:p>
          <a:p>
            <a:r>
              <a:rPr lang="en-US" sz="2800" dirty="0" smtClean="0"/>
              <a:t>ARM-DSP 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Pre/post-main execution</a:t>
            </a:r>
          </a:p>
          <a:p>
            <a:r>
              <a:rPr lang="en-US" sz="2400" dirty="0" smtClean="0"/>
              <a:t>Runtime modification of resource permissions.</a:t>
            </a:r>
          </a:p>
          <a:p>
            <a:r>
              <a:rPr lang="en-US" sz="2400" dirty="0" smtClean="0"/>
              <a:t>Automate reservation of resources taken by Linux kernel.</a:t>
            </a:r>
          </a:p>
          <a:p>
            <a:r>
              <a:rPr lang="en-US" sz="2400" dirty="0" smtClean="0"/>
              <a:t>Uses generic</a:t>
            </a:r>
            <a:r>
              <a:rPr lang="en-US" sz="2400" dirty="0" smtClean="0"/>
              <a:t>,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a:t>
            </a:r>
            <a:r>
              <a:rPr lang="en-US" sz="1800" dirty="0" smtClean="0"/>
              <a:t>Server</a:t>
            </a:r>
            <a:endParaRPr lang="en-US" sz="1800" dirty="0" smtClean="0"/>
          </a:p>
          <a:p>
            <a:pPr lvl="3"/>
            <a:r>
              <a:rPr lang="en-US" sz="1800" dirty="0" smtClean="0"/>
              <a:t>Manages a sub-pool of resources</a:t>
            </a:r>
            <a:endParaRPr lang="en-US" sz="1800" dirty="0" smtClean="0"/>
          </a:p>
          <a:p>
            <a:pPr lvl="1"/>
            <a:r>
              <a:rPr lang="en-US" sz="2200" dirty="0" smtClean="0"/>
              <a:t>Resource </a:t>
            </a:r>
            <a:r>
              <a:rPr lang="en-US" sz="2200" dirty="0" smtClean="0"/>
              <a:t>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a:t>
            </a:r>
            <a:r>
              <a:rPr lang="en-US" dirty="0" smtClean="0"/>
              <a:t>same </a:t>
            </a:r>
            <a:r>
              <a:rPr lang="en-US" dirty="0" smtClean="0"/>
              <a:t>way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75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a:t>
            </a:r>
            <a:r>
              <a:rPr lang="en-US" sz="3200" dirty="0" smtClean="0"/>
              <a:t>instances</a:t>
            </a:r>
            <a:endParaRPr lang="en-US" sz="3200" dirty="0" smtClean="0"/>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715962"/>
          </a:xfrm>
        </p:spPr>
        <p:txBody>
          <a:bodyPr>
            <a:normAutofit/>
          </a:bodyPr>
          <a:lstStyle/>
          <a:p>
            <a:pPr eaLnBrk="1" hangingPunct="1"/>
            <a:r>
              <a:rPr lang="en-US" sz="3600"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78850"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 In the polices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609600" y="1054100"/>
            <a:ext cx="8077200" cy="4154984"/>
          </a:xfrm>
          <a:prstGeom prst="rect">
            <a:avLst/>
          </a:prstGeom>
          <a:noFill/>
        </p:spPr>
        <p:txBody>
          <a:bodyPr wrap="square" rtlCol="0">
            <a:spAutoFit/>
          </a:bodyPr>
          <a:lstStyle/>
          <a:p>
            <a:r>
              <a:rPr lang="en-US" sz="2400" dirty="0" smtClean="0"/>
              <a:t>Location of </a:t>
            </a:r>
            <a:r>
              <a:rPr lang="en-US" sz="2400" dirty="0" smtClean="0"/>
              <a:t>an examples of</a:t>
            </a:r>
            <a:r>
              <a:rPr lang="en-US" sz="2400" dirty="0" smtClean="0"/>
              <a:t> </a:t>
            </a:r>
            <a:r>
              <a:rPr lang="en-US" sz="2400" dirty="0" smtClean="0"/>
              <a:t>global Resource List and the policy files is in</a:t>
            </a:r>
          </a:p>
          <a:p>
            <a:endParaRPr lang="en-US" sz="2400" dirty="0" smtClean="0"/>
          </a:p>
          <a:p>
            <a:endParaRPr lang="en-US" sz="2400" dirty="0" smtClean="0"/>
          </a:p>
          <a:p>
            <a:r>
              <a:rPr lang="en-US" sz="2400" dirty="0" smtClean="0"/>
              <a:t>/MCSDK_3_00_00_XX/pdk_keystone2_1_00_00_XX/packages/ti/drv/rm/device/k2h</a:t>
            </a:r>
          </a:p>
          <a:p>
            <a:endParaRPr lang="en-US" sz="2400" dirty="0" smtClean="0"/>
          </a:p>
          <a:p>
            <a:r>
              <a:rPr lang="en-US" sz="2400" dirty="0" smtClean="0"/>
              <a:t>The first few line of the file are in the next slide</a:t>
            </a:r>
          </a:p>
          <a:p>
            <a:r>
              <a:rPr lang="en-US" sz="2400" dirty="0" smtClean="0"/>
              <a:t>In the same directory there are two policy files:</a:t>
            </a:r>
          </a:p>
          <a:p>
            <a:r>
              <a:rPr lang="en-US" sz="2400" dirty="0" smtClean="0"/>
              <a:t>policy_dsp_arm.dts </a:t>
            </a:r>
          </a:p>
          <a:p>
            <a:r>
              <a:rPr lang="en-US" sz="2400" dirty="0" smtClean="0"/>
              <a:t> policy_dsp-only.dts</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028700"/>
          </a:xfrm>
        </p:spPr>
        <p:txBody>
          <a:bodyPr/>
          <a:lstStyle/>
          <a:p>
            <a:r>
              <a:rPr lang="en-US" sz="3600" dirty="0" smtClean="0"/>
              <a:t>global-resource-list-arm-dsp.dts </a:t>
            </a:r>
            <a:endParaRPr lang="en-US" sz="3600" dirty="0"/>
          </a:p>
        </p:txBody>
      </p:sp>
      <p:sp>
        <p:nvSpPr>
          <p:cNvPr id="5" name="Rectangle 4"/>
          <p:cNvSpPr/>
          <p:nvPr/>
        </p:nvSpPr>
        <p:spPr>
          <a:xfrm>
            <a:off x="241300" y="838200"/>
            <a:ext cx="8153400" cy="5509200"/>
          </a:xfrm>
          <a:prstGeom prst="rect">
            <a:avLst/>
          </a:prstGeom>
        </p:spPr>
        <p:txBody>
          <a:bodyPr wrap="square">
            <a:spAutoFit/>
          </a:bodyPr>
          <a:lstStyle/>
          <a:p>
            <a:r>
              <a:rPr lang="en-US" sz="1600" dirty="0" smtClean="0"/>
              <a:t>/dts-v1/;</a:t>
            </a:r>
          </a:p>
          <a:p>
            <a:endParaRPr lang="en-US" sz="1600" dirty="0" smtClean="0"/>
          </a:p>
          <a:p>
            <a:r>
              <a:rPr lang="en-US" sz="1600" dirty="0" smtClean="0"/>
              <a:t>/ {</a:t>
            </a:r>
          </a:p>
          <a:p>
            <a:r>
              <a:rPr lang="en-US" sz="1600" dirty="0" smtClean="0"/>
              <a:t>    /* Device resource definitions based on current supported QMSS, CPPI, and</a:t>
            </a:r>
          </a:p>
          <a:p>
            <a:r>
              <a:rPr lang="en-US" sz="1600" dirty="0" smtClean="0"/>
              <a:t>     * PA LLD resources */</a:t>
            </a:r>
          </a:p>
          <a:p>
            <a:endParaRPr lang="en-US" sz="1600" dirty="0" smtClean="0"/>
          </a:p>
          <a:p>
            <a:r>
              <a:rPr lang="en-US" sz="1600" dirty="0" smtClean="0"/>
              <a:t>    qmss {</a:t>
            </a:r>
          </a:p>
          <a:p>
            <a:r>
              <a:rPr lang="en-US" sz="1600" dirty="0" smtClean="0"/>
              <a:t>        /* Number of descriptors inserted by ARM */</a:t>
            </a:r>
          </a:p>
          <a:p>
            <a:r>
              <a:rPr lang="en-US" sz="1600" dirty="0" smtClean="0"/>
              <a:t>        ns-assignment = "ARM_Descriptors", &lt;0 4096&gt;;</a:t>
            </a:r>
          </a:p>
          <a:p>
            <a:endParaRPr lang="en-US" sz="1600" dirty="0" smtClean="0"/>
          </a:p>
          <a:p>
            <a:r>
              <a:rPr lang="en-US" sz="1600" dirty="0" smtClean="0"/>
              <a:t>        /* QMSS in joint mode affects only -qm1 resource */</a:t>
            </a:r>
          </a:p>
          <a:p>
            <a:r>
              <a:rPr lang="en-US" sz="1600" dirty="0" smtClean="0"/>
              <a:t>        control-qm1 {</a:t>
            </a:r>
          </a:p>
          <a:p>
            <a:r>
              <a:rPr lang="en-US" sz="1600" dirty="0" smtClean="0"/>
              <a:t>            resource-range = &lt;0 1&gt;;</a:t>
            </a:r>
          </a:p>
          <a:p>
            <a:r>
              <a:rPr lang="en-US" sz="1600" dirty="0" smtClean="0"/>
              <a:t>        };</a:t>
            </a:r>
          </a:p>
          <a:p>
            <a:r>
              <a:rPr lang="en-US" sz="1600" dirty="0" smtClean="0"/>
              <a:t>        control-qm2 {</a:t>
            </a:r>
          </a:p>
          <a:p>
            <a:r>
              <a:rPr lang="en-US" sz="1600" dirty="0" smtClean="0"/>
              <a:t>            resource-range = &lt;0 1&gt;;</a:t>
            </a:r>
          </a:p>
          <a:p>
            <a:r>
              <a:rPr lang="en-US" sz="1600" dirty="0" smtClean="0"/>
              <a:t>        };</a:t>
            </a:r>
          </a:p>
          <a:p>
            <a:endParaRPr lang="en-US" sz="1600" dirty="0" smtClean="0"/>
          </a:p>
          <a:p>
            <a:r>
              <a:rPr lang="en-US" sz="1600" dirty="0" smtClean="0"/>
              <a:t>        /* QMSS in joint mode affects only -qm1 resource */</a:t>
            </a:r>
          </a:p>
          <a:p>
            <a:r>
              <a:rPr lang="en-US" sz="1600" dirty="0" smtClean="0"/>
              <a:t>        linkram-control-qm1 {</a:t>
            </a:r>
          </a:p>
          <a:p>
            <a:r>
              <a:rPr lang="en-US" sz="1600" dirty="0" smtClean="0"/>
              <a:t>            resource-range = &lt;0 1&gt;;</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dirty="0" smtClean="0"/>
              <a:t>Resource Management</a:t>
            </a:r>
          </a:p>
          <a:p>
            <a:r>
              <a:rPr lang="en-US" sz="2800" b="1" dirty="0" smtClean="0"/>
              <a:t>ARM-DSP</a:t>
            </a:r>
            <a:r>
              <a:rPr lang="en-US" sz="2800" dirty="0" smtClean="0"/>
              <a:t> </a:t>
            </a:r>
            <a:r>
              <a:rPr lang="en-US" sz="2800" b="1" dirty="0" smtClean="0"/>
              <a:t>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a:stretch>
            <a:fillRect/>
          </a:stretch>
        </p:blipFill>
        <p:spPr bwMode="auto">
          <a:xfrm>
            <a:off x="215900" y="292100"/>
            <a:ext cx="8540750" cy="5924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87400" y="982663"/>
          <a:ext cx="7569200" cy="4833937"/>
        </p:xfrm>
        <a:graphic>
          <a:graphicData uri="http://schemas.openxmlformats.org/presentationml/2006/ole">
            <p:oleObj spid="_x0000_s165890" name="Visio" r:id="rId3" imgW="7568750" imgH="4833571" progId="Visio.Drawing.11">
              <p:embed/>
            </p:oleObj>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1"/>
                </a:solidFill>
                <a:effectLst/>
                <a:uLnTx/>
                <a:uFillTx/>
                <a:latin typeface="+mj-lt"/>
                <a:ea typeface="+mj-ea"/>
                <a:cs typeface="+mj-cs"/>
              </a:rPr>
              <a:t>IPC</a:t>
            </a:r>
            <a:r>
              <a:rPr kumimoji="0" lang="en-US" sz="3600" b="1" i="0" u="none" strike="noStrike" kern="0" cap="none" spc="0" normalizeH="0" noProof="0" dirty="0" smtClean="0">
                <a:ln>
                  <a:noFill/>
                </a:ln>
                <a:solidFill>
                  <a:schemeClr val="tx1"/>
                </a:solidFill>
                <a:effectLst/>
                <a:uLnTx/>
                <a:uFillTx/>
                <a:latin typeface="+mj-lt"/>
                <a:ea typeface="+mj-ea"/>
                <a:cs typeface="+mj-cs"/>
              </a:rPr>
              <a:t> Libraries MCSDK release 3_15</a:t>
            </a:r>
            <a:endParaRPr kumimoji="0" lang="en-US" sz="36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Linux drivers are used from the ARM side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p:oleObj spid="_x0000_s79874" name="Visio" r:id="rId3" imgW="4511040" imgH="5882420" progId="Visio.Drawing.11">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r>
              <a:rPr lang="en-US" dirty="0" smtClean="0"/>
              <a:t>Control Path –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Fast Path – PktIO and QMSS</a:t>
            </a:r>
          </a:p>
          <a:p>
            <a:pPr lvl="1"/>
            <a:r>
              <a:rPr lang="en-US" dirty="0" smtClean="0"/>
              <a:t>On the ARM side, it provides a library netapi that supports creating, sending and receiving packets from the ARM User space</a:t>
            </a:r>
          </a:p>
          <a:p>
            <a:pPr lvl="1"/>
            <a:r>
              <a:rPr lang="en-US" dirty="0" smtClean="0"/>
              <a:t>Fire and forger (send) polling (ARM) for receive. On DSP, receive is polling , or interrupt  or accumulators (using QMSS DLL)</a:t>
            </a:r>
          </a:p>
          <a:p>
            <a:pPr lvl="1"/>
            <a:r>
              <a:rPr lang="en-US" dirty="0" smtClean="0"/>
              <a:t>Navigator based transaction, sending packets (descriptors)</a:t>
            </a:r>
          </a:p>
          <a:p>
            <a:pPr lvl="1"/>
            <a:r>
              <a:rPr lang="en-US" dirty="0" smtClean="0"/>
              <a:t>Low latency, high throughput </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1981200"/>
            <a:ext cx="8229600" cy="4087088"/>
          </a:xfrm>
        </p:spPr>
        <p:txBody>
          <a:bodyPr>
            <a:noAutofit/>
          </a:bodyPr>
          <a:lstStyle/>
          <a:p>
            <a:r>
              <a:rPr lang="en-US" dirty="0" smtClean="0"/>
              <a:t>MsgCom – QMSS based library (User space)  </a:t>
            </a:r>
          </a:p>
          <a:p>
            <a:pPr lvl="1"/>
            <a:r>
              <a:rPr lang="en-US" sz="2400" dirty="0" smtClean="0"/>
              <a:t> </a:t>
            </a:r>
            <a:r>
              <a:rPr lang="en-US" dirty="0" smtClean="0"/>
              <a:t>Supports zero copy or PktDMA copy of descriptors</a:t>
            </a:r>
          </a:p>
          <a:p>
            <a:pPr lvl="1"/>
            <a:r>
              <a:rPr lang="en-US" dirty="0" smtClean="0"/>
              <a:t>Supports a wide set of communication features (blocking, non-blocking, interrupt, polling)</a:t>
            </a:r>
          </a:p>
          <a:p>
            <a:pPr lvl="1"/>
            <a:r>
              <a:rPr lang="en-US" dirty="0" smtClean="0"/>
              <a:t>Depends on several other component such as receive agent and job scheduler</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2862322"/>
          </a:xfrm>
          <a:prstGeom prst="rect">
            <a:avLst/>
          </a:prstGeom>
        </p:spPr>
        <p:txBody>
          <a:bodyPr wrap="square">
            <a:spAutoFit/>
          </a:bodyPr>
          <a:lstStyle/>
          <a:p>
            <a:r>
              <a:rPr lang="en-US" b="1" dirty="0" smtClean="0"/>
              <a:t>Remote Processor Messaging (RPMsg)</a:t>
            </a:r>
          </a:p>
          <a:p>
            <a:r>
              <a:rPr lang="en-US" dirty="0" smtClean="0"/>
              <a:t>RPMsg or Remote Processor Messaging is an open-source friendly Inter Processor Communication (IPC) framework</a:t>
            </a:r>
          </a:p>
          <a:p>
            <a:r>
              <a:rPr lang="en-US" b="1" dirty="0" smtClean="0"/>
              <a:t>SysLink (Part of the IPC release)</a:t>
            </a:r>
            <a:endParaRPr lang="en-US" b="1" dirty="0" smtClean="0"/>
          </a:p>
          <a:p>
            <a:r>
              <a:rPr lang="en-US" dirty="0" smtClean="0"/>
              <a:t>SysLink is runtime library that provides software connectivity between multiple processors. Each processor may run either an HLOS such as Linux, QNX, etc. or an RTOS such as SYS/BIOS. </a:t>
            </a:r>
            <a:r>
              <a:rPr lang="en-US" dirty="0" smtClean="0"/>
              <a:t> </a:t>
            </a:r>
            <a:endParaRPr lang="en-US" dirty="0" smtClean="0"/>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a:t>
            </a:r>
            <a:r>
              <a:rPr lang="en-US" sz="3600" b="1" dirty="0" smtClean="0"/>
              <a:t>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shows IPC properties</a:t>
            </a:r>
          </a:p>
          <a:p>
            <a:r>
              <a:rPr lang="en-US" dirty="0" smtClean="0"/>
              <a:t>Instructions how to install IPC and build these examples on the LINUX side and the DSP side are given in the release, see the next slide</a:t>
            </a:r>
          </a:p>
          <a:p>
            <a:r>
              <a:rPr lang="en-US" dirty="0" smtClean="0"/>
              <a:t>The out of box example is described in the next few slides:</a:t>
            </a:r>
            <a:endParaRPr lang="en-US"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 does not see physical address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smtClean="0"/>
              <a:t>Release IPC </a:t>
            </a:r>
            <a:r>
              <a:rPr lang="en-US" sz="3600" b="1" dirty="0" smtClean="0"/>
              <a:t>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78</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087376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79</a:t>
            </a:fld>
            <a:endParaRPr lang="en-US" dirty="0">
              <a:solidFill>
                <a:srgbClr val="000000"/>
              </a:solidFill>
            </a:endParaRPr>
          </a:p>
        </p:txBody>
      </p:sp>
    </p:spTree>
    <p:extLst>
      <p:ext uri="{BB962C8B-B14F-4D97-AF65-F5344CB8AC3E}">
        <p14:creationId xmlns="" xmlns:p14="http://schemas.microsoft.com/office/powerpoint/2010/main" val="126193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Hides the complexity of device operation from the user</a:t>
            </a:r>
          </a:p>
          <a:p>
            <a:r>
              <a:rPr lang="en-US" sz="2800" dirty="0" smtClean="0"/>
              <a:t>Provides standard API to use the device</a:t>
            </a:r>
          </a:p>
          <a:p>
            <a:r>
              <a:rPr lang="en-US" sz="2800" dirty="0" smtClean="0"/>
              <a:t>Maps the API to one or more functions that manipulate the specific hardware device.</a:t>
            </a:r>
          </a:p>
          <a:p>
            <a:r>
              <a:rPr lang="en-US" sz="2800" dirty="0" smtClean="0"/>
              <a:t>Linux kernel modularity scheme enables easy plugging of new device drivers to a kernel.</a:t>
            </a:r>
          </a:p>
          <a:p>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80</a:t>
            </a:fld>
            <a:endParaRPr lang="en-US" dirty="0">
              <a:solidFill>
                <a:srgbClr val="000000"/>
              </a:solidFill>
            </a:endParaRPr>
          </a:p>
        </p:txBody>
      </p:sp>
    </p:spTree>
    <p:extLst>
      <p:ext uri="{BB962C8B-B14F-4D97-AF65-F5344CB8AC3E}">
        <p14:creationId xmlns="" xmlns:p14="http://schemas.microsoft.com/office/powerpoint/2010/main" val="8731581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81</a:t>
            </a:fld>
            <a:endParaRPr lang="en-US" dirty="0">
              <a:solidFill>
                <a:srgbClr val="000000"/>
              </a:solidFill>
            </a:endParaRPr>
          </a:p>
        </p:txBody>
      </p:sp>
    </p:spTree>
    <p:extLst>
      <p:ext uri="{BB962C8B-B14F-4D97-AF65-F5344CB8AC3E}">
        <p14:creationId xmlns="" xmlns:p14="http://schemas.microsoft.com/office/powerpoint/2010/main" val="5191589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82</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 xmlns:p14="http://schemas.microsoft.com/office/powerpoint/2010/main" val="12969131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83</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 xmlns:p14="http://schemas.microsoft.com/office/powerpoint/2010/main" val="2292222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Linux Application API</a:t>
            </a:r>
            <a:endParaRPr lang="en-US" sz="3600" b="1" dirty="0"/>
          </a:p>
        </p:txBody>
      </p:sp>
      <p:sp>
        <p:nvSpPr>
          <p:cNvPr id="5" name="TextBox 4"/>
          <p:cNvSpPr txBox="1"/>
          <p:nvPr/>
        </p:nvSpPr>
        <p:spPr>
          <a:xfrm>
            <a:off x="4892634" y="1377538"/>
            <a:ext cx="4086101" cy="3754874"/>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800100" lvl="1" indent="-342900">
              <a:buFont typeface="Courier New" pitchFamily="49" charset="0"/>
              <a:buChar char="o"/>
            </a:pPr>
            <a:r>
              <a:rPr lang="en-US" sz="2000" dirty="0" smtClean="0"/>
              <a:t>Character device</a:t>
            </a:r>
          </a:p>
          <a:p>
            <a:pPr marL="800100" lvl="1" indent="-342900">
              <a:buFont typeface="Courier New" pitchFamily="49" charset="0"/>
              <a:buChar char="o"/>
            </a:pPr>
            <a:r>
              <a:rPr lang="en-US" sz="2000" dirty="0" smtClean="0"/>
              <a:t>Block device</a:t>
            </a:r>
          </a:p>
          <a:p>
            <a:pPr marL="800100" lvl="1" indent="-342900">
              <a:buFont typeface="Courier New" pitchFamily="49" charset="0"/>
              <a:buChar char="o"/>
            </a:pPr>
            <a:r>
              <a:rPr lang="en-US" sz="2000" dirty="0" smtClean="0"/>
              <a:t>Network  interface</a:t>
            </a:r>
          </a:p>
          <a:p>
            <a:pPr marL="342900" indent="-342900">
              <a:buFont typeface="Arial" pitchFamily="34" charset="0"/>
              <a:buChar char="•"/>
            </a:pPr>
            <a:r>
              <a:rPr lang="en-US" sz="2000"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799" y="914400"/>
          <a:ext cx="4183791" cy="5454237"/>
        </p:xfrm>
        <a:graphic>
          <a:graphicData uri="http://schemas.openxmlformats.org/presentationml/2006/ole">
            <p:oleObj spid="_x0000_s80898" name="Visio" r:id="rId3" imgW="4511040" imgH="5882420" progId="Visio.Drawing.11">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7055</TotalTime>
  <Words>3411</Words>
  <Application>Microsoft Office PowerPoint</Application>
  <PresentationFormat>On-screen Show (4:3)</PresentationFormat>
  <Paragraphs>644</Paragraphs>
  <Slides>83</Slides>
  <Notes>10</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86" baseType="lpstr">
      <vt:lpstr>77_KeyStoneOLT</vt:lpstr>
      <vt:lpstr>Visio</vt:lpstr>
      <vt:lpstr>Microsoft Visio Drawing</vt:lpstr>
      <vt:lpstr>ARM DSP working together</vt:lpstr>
      <vt:lpstr>Agenda</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 linux-keystone/drivers (cloned from the public git) </vt:lpstr>
      <vt:lpstr>Agenda</vt:lpstr>
      <vt:lpstr>Linux Device Tree</vt:lpstr>
      <vt:lpstr>Standard device tree example k2hk-evm.dts is from the public git server </vt:lpstr>
      <vt:lpstr>Device tree defines the CPU that are available</vt:lpstr>
      <vt:lpstr>Device tree defines the clocks that are available</vt:lpstr>
      <vt:lpstr>Device tree defines the interrupts that are available</vt:lpstr>
      <vt:lpstr>Device tree defines the interrupt queues that are in the system</vt:lpstr>
      <vt:lpstr>Device tree defines the region that are used by the Linux</vt:lpstr>
      <vt:lpstr>Device tree defines channels of communications that are used by the Linux</vt:lpstr>
      <vt:lpstr>A word about ARM – DSP resource Management</vt:lpstr>
      <vt:lpstr>Agenda</vt:lpstr>
      <vt:lpstr>Memory defined in the Device Tree</vt:lpstr>
      <vt:lpstr>Disclaimer</vt:lpstr>
      <vt:lpstr>Example of 6638 Memory Architecture (8G DDRA)</vt:lpstr>
      <vt:lpstr>6638 Memory Architecture (2G DDRA –larger DSP memory)</vt:lpstr>
      <vt:lpstr>6638 Memory Architecture (1G DDRA) (32bit DDR)</vt:lpstr>
      <vt:lpstr>DDR and MSM Memories</vt:lpstr>
      <vt:lpstr>DSP definition in Device Tree</vt:lpstr>
      <vt:lpstr>Memory definitions from TCI6638-evm Device tree</vt:lpstr>
      <vt:lpstr>Memory definitions from TCI6638-evm Device tree</vt:lpstr>
      <vt:lpstr>U-BOOT and mem_reserve</vt:lpstr>
      <vt:lpstr>U-BOOT and mem_reserve</vt:lpstr>
      <vt:lpstr>Example code from board.c</vt:lpstr>
      <vt:lpstr>MPM Configuration </vt:lpstr>
      <vt:lpstr>MPM Configuration (2)</vt:lpstr>
      <vt:lpstr>Building DSP code to work with MPM</vt:lpstr>
      <vt:lpstr>Standard K2H platform definition For DSP RTSC build </vt:lpstr>
      <vt:lpstr>Define New DSP platform 2G DDR, 512M dedicated ARM memory</vt:lpstr>
      <vt:lpstr>Memory Management Summary</vt:lpstr>
      <vt:lpstr>Demo</vt:lpstr>
      <vt:lpstr>Demo steps</vt:lpstr>
      <vt:lpstr>Agenda</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 Services</vt:lpstr>
      <vt:lpstr>Keystone II RM: Global Resource List (GRL)</vt:lpstr>
      <vt:lpstr>GRL example </vt:lpstr>
      <vt:lpstr>global-resource-list-arm-dsp.dts </vt:lpstr>
      <vt:lpstr>Policy Example - policy_dsp_arm.dts (1) </vt:lpstr>
      <vt:lpstr>Policy Example - policy_dsp_arm.dts (2) </vt:lpstr>
      <vt:lpstr>Agenda</vt:lpstr>
      <vt:lpstr>ARM-DSP collaboration </vt:lpstr>
      <vt:lpstr>Slide 58</vt:lpstr>
      <vt:lpstr>Slide 59</vt:lpstr>
      <vt:lpstr>IPC Types Overview </vt:lpstr>
      <vt:lpstr>IPC Types Overview </vt:lpstr>
      <vt:lpstr>IPC Types Overview </vt:lpstr>
      <vt:lpstr>ARM IPC Support</vt:lpstr>
      <vt:lpstr>IPC Examples</vt:lpstr>
      <vt:lpstr>Slide 65</vt:lpstr>
      <vt:lpstr>Slide 66</vt:lpstr>
      <vt:lpstr>Slide 67</vt:lpstr>
      <vt:lpstr>Slide 68</vt:lpstr>
      <vt:lpstr>Slide 69</vt:lpstr>
      <vt:lpstr>Release IPC Examples</vt:lpstr>
      <vt:lpstr>RPMsg</vt:lpstr>
      <vt:lpstr>For More Information</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712</cp:revision>
  <dcterms:created xsi:type="dcterms:W3CDTF">2013-01-31T07:41:08Z</dcterms:created>
  <dcterms:modified xsi:type="dcterms:W3CDTF">2014-01-15T20:14:06Z</dcterms:modified>
</cp:coreProperties>
</file>