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Default Extension="bin" ContentType="application/vnd.openxmlformats-officedocument.oleObject"/>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tags/tag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5"/>
  </p:notesMasterIdLst>
  <p:handoutMasterIdLst>
    <p:handoutMasterId r:id="rId86"/>
  </p:handoutMasterIdLst>
  <p:sldIdLst>
    <p:sldId id="301" r:id="rId2"/>
    <p:sldId id="302" r:id="rId3"/>
    <p:sldId id="393" r:id="rId4"/>
    <p:sldId id="394" r:id="rId5"/>
    <p:sldId id="409" r:id="rId6"/>
    <p:sldId id="410" r:id="rId7"/>
    <p:sldId id="417" r:id="rId8"/>
    <p:sldId id="413" r:id="rId9"/>
    <p:sldId id="414" r:id="rId10"/>
    <p:sldId id="415" r:id="rId11"/>
    <p:sldId id="416" r:id="rId12"/>
    <p:sldId id="431" r:id="rId13"/>
    <p:sldId id="395" r:id="rId14"/>
    <p:sldId id="418" r:id="rId15"/>
    <p:sldId id="424" r:id="rId16"/>
    <p:sldId id="425" r:id="rId17"/>
    <p:sldId id="426" r:id="rId18"/>
    <p:sldId id="427" r:id="rId19"/>
    <p:sldId id="428" r:id="rId20"/>
    <p:sldId id="429" r:id="rId21"/>
    <p:sldId id="430" r:id="rId22"/>
    <p:sldId id="458" r:id="rId23"/>
    <p:sldId id="420" r:id="rId24"/>
    <p:sldId id="437" r:id="rId25"/>
    <p:sldId id="438" r:id="rId26"/>
    <p:sldId id="439" r:id="rId27"/>
    <p:sldId id="440" r:id="rId28"/>
    <p:sldId id="441" r:id="rId29"/>
    <p:sldId id="443" r:id="rId30"/>
    <p:sldId id="444" r:id="rId31"/>
    <p:sldId id="445" r:id="rId32"/>
    <p:sldId id="446" r:id="rId33"/>
    <p:sldId id="447" r:id="rId34"/>
    <p:sldId id="448" r:id="rId35"/>
    <p:sldId id="449" r:id="rId36"/>
    <p:sldId id="450" r:id="rId37"/>
    <p:sldId id="457" r:id="rId38"/>
    <p:sldId id="452" r:id="rId39"/>
    <p:sldId id="454" r:id="rId40"/>
    <p:sldId id="459" r:id="rId41"/>
    <p:sldId id="456" r:id="rId42"/>
    <p:sldId id="455" r:id="rId43"/>
    <p:sldId id="432" r:id="rId44"/>
    <p:sldId id="399" r:id="rId45"/>
    <p:sldId id="400" r:id="rId46"/>
    <p:sldId id="401" r:id="rId47"/>
    <p:sldId id="433" r:id="rId48"/>
    <p:sldId id="402" r:id="rId49"/>
    <p:sldId id="404" r:id="rId50"/>
    <p:sldId id="405" r:id="rId51"/>
    <p:sldId id="406" r:id="rId52"/>
    <p:sldId id="460" r:id="rId53"/>
    <p:sldId id="461" r:id="rId54"/>
    <p:sldId id="462" r:id="rId55"/>
    <p:sldId id="463" r:id="rId56"/>
    <p:sldId id="559" r:id="rId57"/>
    <p:sldId id="582" r:id="rId58"/>
    <p:sldId id="583" r:id="rId59"/>
    <p:sldId id="590" r:id="rId60"/>
    <p:sldId id="584" r:id="rId61"/>
    <p:sldId id="585" r:id="rId62"/>
    <p:sldId id="586" r:id="rId63"/>
    <p:sldId id="587" r:id="rId64"/>
    <p:sldId id="593" r:id="rId65"/>
    <p:sldId id="595" r:id="rId66"/>
    <p:sldId id="596" r:id="rId67"/>
    <p:sldId id="597" r:id="rId68"/>
    <p:sldId id="600" r:id="rId69"/>
    <p:sldId id="599" r:id="rId70"/>
    <p:sldId id="594" r:id="rId71"/>
    <p:sldId id="588" r:id="rId72"/>
    <p:sldId id="591" r:id="rId73"/>
    <p:sldId id="386" r:id="rId74"/>
    <p:sldId id="387" r:id="rId75"/>
    <p:sldId id="388" r:id="rId76"/>
    <p:sldId id="389" r:id="rId77"/>
    <p:sldId id="390" r:id="rId78"/>
    <p:sldId id="561" r:id="rId79"/>
    <p:sldId id="562" r:id="rId80"/>
    <p:sldId id="568" r:id="rId81"/>
    <p:sldId id="569" r:id="rId82"/>
    <p:sldId id="570" r:id="rId83"/>
    <p:sldId id="575" r:id="rId84"/>
  </p:sldIdLst>
  <p:sldSz cx="9144000" cy="6858000" type="screen4x3"/>
  <p:notesSz cx="7315200" cy="9601200"/>
  <p:custDataLst>
    <p:tags r:id="rId8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1808" autoAdjust="0"/>
  </p:normalViewPr>
  <p:slideViewPr>
    <p:cSldViewPr snapToGrid="0" snapToObjects="1">
      <p:cViewPr varScale="1">
        <p:scale>
          <a:sx n="75" d="100"/>
          <a:sy n="75" d="100"/>
        </p:scale>
        <p:origin x="-1014" y="-84"/>
      </p:cViewPr>
      <p:guideLst>
        <p:guide orient="horz" pos="2160"/>
        <p:guide pos="2880"/>
      </p:guideLst>
    </p:cSldViewPr>
  </p:slideViewPr>
  <p:outlineViewPr>
    <p:cViewPr>
      <p:scale>
        <a:sx n="33" d="100"/>
        <a:sy n="33" d="100"/>
      </p:scale>
      <p:origin x="0" y="5682"/>
    </p:cViewPr>
  </p:outlineViewPr>
  <p:notesTextViewPr>
    <p:cViewPr>
      <p:scale>
        <a:sx n="155" d="100"/>
        <a:sy n="155" d="100"/>
      </p:scale>
      <p:origin x="0" y="0"/>
    </p:cViewPr>
  </p:notesTextViewPr>
  <p:sorterViewPr>
    <p:cViewPr>
      <p:scale>
        <a:sx n="66" d="100"/>
        <a:sy n="66" d="100"/>
      </p:scale>
      <p:origin x="0" y="930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583" cy="480388"/>
          </a:xfrm>
          <a:prstGeom prst="rect">
            <a:avLst/>
          </a:prstGeom>
        </p:spPr>
        <p:txBody>
          <a:bodyPr vert="horz" lIns="94851" tIns="47425" rIns="94851" bIns="47425" rtlCol="0"/>
          <a:lstStyle>
            <a:lvl1pPr algn="l">
              <a:defRPr sz="1200"/>
            </a:lvl1pPr>
          </a:lstStyle>
          <a:p>
            <a:endParaRPr lang="en-US" dirty="0"/>
          </a:p>
        </p:txBody>
      </p:sp>
      <p:sp>
        <p:nvSpPr>
          <p:cNvPr id="3" name="Date Placeholder 2"/>
          <p:cNvSpPr>
            <a:spLocks noGrp="1"/>
          </p:cNvSpPr>
          <p:nvPr>
            <p:ph type="dt" sz="quarter" idx="1"/>
          </p:nvPr>
        </p:nvSpPr>
        <p:spPr>
          <a:xfrm>
            <a:off x="4142962" y="0"/>
            <a:ext cx="3170583" cy="480388"/>
          </a:xfrm>
          <a:prstGeom prst="rect">
            <a:avLst/>
          </a:prstGeom>
        </p:spPr>
        <p:txBody>
          <a:bodyPr vert="horz" lIns="94851" tIns="47425" rIns="94851" bIns="47425" rtlCol="0"/>
          <a:lstStyle>
            <a:lvl1pPr algn="r">
              <a:defRPr sz="1200"/>
            </a:lvl1pPr>
          </a:lstStyle>
          <a:p>
            <a:fld id="{792E6ECC-D4E1-4AE4-A1EA-2A7A85AB2673}" type="datetimeFigureOut">
              <a:rPr lang="en-US" smtClean="0"/>
              <a:pPr/>
              <a:t>1/28/2014</a:t>
            </a:fld>
            <a:endParaRPr lang="en-US" dirty="0"/>
          </a:p>
        </p:txBody>
      </p:sp>
      <p:sp>
        <p:nvSpPr>
          <p:cNvPr id="4" name="Footer Placeholder 3"/>
          <p:cNvSpPr>
            <a:spLocks noGrp="1"/>
          </p:cNvSpPr>
          <p:nvPr>
            <p:ph type="ftr" sz="quarter" idx="2"/>
          </p:nvPr>
        </p:nvSpPr>
        <p:spPr>
          <a:xfrm>
            <a:off x="0" y="9119173"/>
            <a:ext cx="3170583" cy="480388"/>
          </a:xfrm>
          <a:prstGeom prst="rect">
            <a:avLst/>
          </a:prstGeom>
        </p:spPr>
        <p:txBody>
          <a:bodyPr vert="horz" lIns="94851" tIns="47425" rIns="94851" bIns="47425" rtlCol="0" anchor="b"/>
          <a:lstStyle>
            <a:lvl1pPr algn="l">
              <a:defRPr sz="1200"/>
            </a:lvl1pPr>
          </a:lstStyle>
          <a:p>
            <a:endParaRPr lang="en-US" dirty="0"/>
          </a:p>
        </p:txBody>
      </p:sp>
      <p:sp>
        <p:nvSpPr>
          <p:cNvPr id="5" name="Slide Number Placeholder 4"/>
          <p:cNvSpPr>
            <a:spLocks noGrp="1"/>
          </p:cNvSpPr>
          <p:nvPr>
            <p:ph type="sldNum" sz="quarter" idx="3"/>
          </p:nvPr>
        </p:nvSpPr>
        <p:spPr>
          <a:xfrm>
            <a:off x="4142962" y="9119173"/>
            <a:ext cx="3170583" cy="480388"/>
          </a:xfrm>
          <a:prstGeom prst="rect">
            <a:avLst/>
          </a:prstGeom>
        </p:spPr>
        <p:txBody>
          <a:bodyPr vert="horz" lIns="94851" tIns="47425" rIns="94851" bIns="47425" rtlCol="0" anchor="b"/>
          <a:lstStyle>
            <a:lvl1pPr algn="r">
              <a:defRPr sz="1200"/>
            </a:lvl1pPr>
          </a:lstStyle>
          <a:p>
            <a:fld id="{D00B4194-27CD-4E54-AB08-7B144973A85C}" type="slidenum">
              <a:rPr lang="en-US" smtClean="0"/>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C676C751-4C04-614B-9B76-AAC11CF48BFD}" type="datetimeFigureOut">
              <a:rPr lang="en-US" smtClean="0"/>
              <a:pPr/>
              <a:t>1/28/2014</a:t>
            </a:fld>
            <a:endParaRPr lang="en-US" dirty="0"/>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3FBE128B-3BB0-2845-A632-18E6B49BCDB0}" type="slidenum">
              <a:rPr lang="en-US" smtClean="0"/>
              <a:pPr/>
              <a:t>‹#›</a:t>
            </a:fld>
            <a:endParaRPr lang="en-US" dirty="0"/>
          </a:p>
        </p:txBody>
      </p:sp>
    </p:spTree>
    <p:extLst>
      <p:ext uri="{BB962C8B-B14F-4D97-AF65-F5344CB8AC3E}">
        <p14:creationId xmlns:p14="http://schemas.microsoft.com/office/powerpoint/2010/main" xmlns="" val="96737243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10</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64</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70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19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20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26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57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58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60</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61</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62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932138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91C8BB2-BC7F-4186-8F3C-FBF27B2BB72D}" type="datetimeFigureOut">
              <a:rPr lang="en-US" smtClean="0"/>
              <a:pPr/>
              <a:t>1/28/2014</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FFBAD591-FE2F-4ECF-9758-59469DC4DF0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191C8BB2-BC7F-4186-8F3C-FBF27B2BB72D}" type="datetimeFigureOut">
              <a:rPr lang="en-US" smtClean="0"/>
              <a:pPr/>
              <a:t>1/28/2014</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FFBAD591-FE2F-4ECF-9758-59469DC4DF0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191C8BB2-BC7F-4186-8F3C-FBF27B2BB72D}" type="datetimeFigureOut">
              <a:rPr lang="en-US" smtClean="0"/>
              <a:pPr/>
              <a:t>1/28/2014</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FFBAD591-FE2F-4ECF-9758-59469DC4DF0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19"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defTabSz="914400">
              <a:defRPr/>
            </a:pPr>
            <a:endParaRPr lang="en-US" dirty="0">
              <a:solidFill>
                <a:srgbClr val="000000"/>
              </a:solidFill>
              <a:latin typeface="Calibri"/>
              <a:cs typeface="Arial" charset="0"/>
            </a:endParaRPr>
          </a:p>
        </p:txBody>
      </p:sp>
      <p:pic>
        <p:nvPicPr>
          <p:cNvPr id="9221" name="Picture 8" descr="ti_hz_1c_pos_rgb_jpg.jpg"/>
          <p:cNvPicPr>
            <a:picLocks noChangeAspect="1"/>
          </p:cNvPicPr>
          <p:nvPr>
            <p:custDataLst>
              <p:tags r:id="rId6"/>
            </p:custDataLst>
          </p:nvPr>
        </p:nvPicPr>
        <p:blipFill>
          <a:blip r:embed="rId8"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7"/>
            </p:custDataLst>
          </p:nvPr>
        </p:nvSpPr>
        <p:spPr>
          <a:xfrm>
            <a:off x="7419752" y="6498264"/>
            <a:ext cx="1357103" cy="276999"/>
          </a:xfrm>
          <a:prstGeom prst="rect">
            <a:avLst/>
          </a:prstGeom>
          <a:solidFill>
            <a:schemeClr val="bg1"/>
          </a:solidFill>
        </p:spPr>
        <p:txBody>
          <a:bodyPr wrap="none">
            <a:spAutoFit/>
          </a:bodyPr>
          <a:lstStyle/>
          <a:p>
            <a:pPr algn="ctr" defTabSz="914400">
              <a:defRPr/>
            </a:pPr>
            <a:r>
              <a:rPr lang="en-US" sz="1200" b="1" dirty="0">
                <a:ln w="10541" cmpd="sng">
                  <a:solidFill>
                    <a:srgbClr val="7D7D7D">
                      <a:tint val="100000"/>
                      <a:shade val="100000"/>
                      <a:satMod val="110000"/>
                    </a:srgbClr>
                  </a:solidFill>
                  <a:prstDash val="solid"/>
                </a:ln>
                <a:solidFill>
                  <a:srgbClr val="000000"/>
                </a:solidFill>
                <a:latin typeface="Calibri"/>
                <a:cs typeface="Arial" charset="0"/>
              </a:rPr>
              <a:t>Multicore Training</a:t>
            </a:r>
          </a:p>
        </p:txBody>
      </p:sp>
    </p:spTree>
    <p:extLst>
      <p:ext uri="{BB962C8B-B14F-4D97-AF65-F5344CB8AC3E}">
        <p14:creationId xmlns:p14="http://schemas.microsoft.com/office/powerpoint/2010/main" xmlns="" val="385610217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Lst>
  <p:txStyles>
    <p:titleStyle>
      <a:lvl1pPr algn="ctr" rtl="0" eaLnBrk="0" fontAlgn="base" hangingPunct="0">
        <a:spcBef>
          <a:spcPct val="0"/>
        </a:spcBef>
        <a:spcAft>
          <a:spcPct val="0"/>
        </a:spcAft>
        <a:defRPr sz="4400" b="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a:solidFill>
            <a:schemeClr val="tx1"/>
          </a:solidFill>
          <a:latin typeface="+mn-lt"/>
        </a:defRPr>
      </a:lvl2pPr>
      <a:lvl3pPr marL="914400" indent="-228600" algn="l" rtl="0" eaLnBrk="0" fontAlgn="base" hangingPunct="0">
        <a:spcBef>
          <a:spcPct val="20000"/>
        </a:spcBef>
        <a:spcAft>
          <a:spcPct val="0"/>
        </a:spcAft>
        <a:buFont typeface="Arial"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5.v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7.v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8.v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9.v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hyperlink" Target="http://processors.wiki.ti.com/index.php/Keystone_Device_Architecture" TargetMode="External"/><Relationship Id="rId2" Type="http://schemas.openxmlformats.org/officeDocument/2006/relationships/hyperlink" Target="http://www.ti.com/multicore" TargetMode="External"/><Relationship Id="rId1" Type="http://schemas.openxmlformats.org/officeDocument/2006/relationships/slideLayout" Target="../slideLayouts/slideLayout1.xml"/><Relationship Id="rId4" Type="http://schemas.openxmlformats.org/officeDocument/2006/relationships/hyperlink" Target="http://e2e.ti.com/"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8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57200"/>
            <a:ext cx="7772400" cy="1470025"/>
          </a:xfrm>
        </p:spPr>
        <p:txBody>
          <a:bodyPr/>
          <a:lstStyle/>
          <a:p>
            <a:r>
              <a:rPr lang="en-US" dirty="0" smtClean="0"/>
              <a:t>ARM DSP working together</a:t>
            </a:r>
            <a:endParaRPr lang="en-US" dirty="0"/>
          </a:p>
        </p:txBody>
      </p:sp>
      <p:sp>
        <p:nvSpPr>
          <p:cNvPr id="3" name="Subtitle 2"/>
          <p:cNvSpPr>
            <a:spLocks noGrp="1"/>
          </p:cNvSpPr>
          <p:nvPr>
            <p:ph type="subTitle" idx="1"/>
          </p:nvPr>
        </p:nvSpPr>
        <p:spPr/>
        <p:txBody>
          <a:bodyPr/>
          <a:lstStyle/>
          <a:p>
            <a:r>
              <a:rPr lang="en-US" dirty="0" smtClean="0">
                <a:solidFill>
                  <a:schemeClr val="tx1"/>
                </a:solidFill>
              </a:rPr>
              <a:t>Multicore Training</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noAutofit/>
          </a:bodyPr>
          <a:lstStyle/>
          <a:p>
            <a:r>
              <a:rPr lang="en-US" sz="3600" b="1" dirty="0" smtClean="0"/>
              <a:t>KeyStone Drivers Structure</a:t>
            </a:r>
            <a:br>
              <a:rPr lang="en-US" sz="3600" b="1" dirty="0" smtClean="0"/>
            </a:br>
            <a:r>
              <a:rPr lang="en-US" sz="3600" b="1" dirty="0" smtClean="0"/>
              <a:t>Example - SRIO</a:t>
            </a:r>
            <a:endParaRPr lang="en-US" sz="3600" b="1" dirty="0"/>
          </a:p>
        </p:txBody>
      </p:sp>
      <p:graphicFrame>
        <p:nvGraphicFramePr>
          <p:cNvPr id="6" name="Object 5"/>
          <p:cNvGraphicFramePr>
            <a:graphicFrameLocks noChangeAspect="1"/>
          </p:cNvGraphicFramePr>
          <p:nvPr/>
        </p:nvGraphicFramePr>
        <p:xfrm>
          <a:off x="1186524" y="1818648"/>
          <a:ext cx="6722423" cy="4405939"/>
        </p:xfrm>
        <a:graphic>
          <a:graphicData uri="http://schemas.openxmlformats.org/presentationml/2006/ole">
            <p:oleObj spid="_x0000_s81922" name="Visio" r:id="rId4" imgW="5311073" imgH="3482116" progId="Visio.Drawing.11">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4294967295"/>
          </p:nvPr>
        </p:nvSpPr>
        <p:spPr>
          <a:xfrm>
            <a:off x="6553200" y="6356350"/>
            <a:ext cx="2133600" cy="365125"/>
          </a:xfrm>
          <a:prstGeom prst="rect">
            <a:avLst/>
          </a:prstGeom>
          <a:noFill/>
        </p:spPr>
        <p:txBody>
          <a:bodyPr/>
          <a:lstStyle/>
          <a:p>
            <a:fld id="{016D914D-62B6-455B-A4C2-36E03A8FD93C}" type="slidenum">
              <a:rPr lang="en-US" smtClean="0"/>
              <a:pPr/>
              <a:t>11</a:t>
            </a:fld>
            <a:endParaRPr lang="en-US" dirty="0" smtClean="0"/>
          </a:p>
        </p:txBody>
      </p:sp>
      <p:sp>
        <p:nvSpPr>
          <p:cNvPr id="20483" name="Rectangle 2"/>
          <p:cNvSpPr>
            <a:spLocks noGrp="1" noChangeArrowheads="1"/>
          </p:cNvSpPr>
          <p:nvPr>
            <p:ph type="title"/>
          </p:nvPr>
        </p:nvSpPr>
        <p:spPr>
          <a:xfrm>
            <a:off x="304800" y="304800"/>
            <a:ext cx="8458200" cy="990600"/>
          </a:xfrm>
        </p:spPr>
        <p:txBody>
          <a:bodyPr>
            <a:normAutofit fontScale="90000"/>
          </a:bodyPr>
          <a:lstStyle/>
          <a:p>
            <a:r>
              <a:rPr lang="en-US" sz="3600" dirty="0" smtClean="0"/>
              <a:t>Linux Drivers</a:t>
            </a:r>
            <a:br>
              <a:rPr lang="en-US" sz="3600" dirty="0" smtClean="0"/>
            </a:br>
            <a:r>
              <a:rPr lang="en-US" sz="3100" dirty="0" smtClean="0"/>
              <a:t>linux-keystone/drivers (cloned from the public git)</a:t>
            </a:r>
            <a:br>
              <a:rPr lang="en-US" sz="3100" dirty="0" smtClean="0"/>
            </a:br>
            <a:endParaRPr lang="en-US" sz="3100" dirty="0" smtClean="0"/>
          </a:p>
        </p:txBody>
      </p:sp>
      <p:pic>
        <p:nvPicPr>
          <p:cNvPr id="6" name="Picture 2"/>
          <p:cNvPicPr>
            <a:picLocks noChangeAspect="1" noChangeArrowheads="1"/>
          </p:cNvPicPr>
          <p:nvPr/>
        </p:nvPicPr>
        <p:blipFill>
          <a:blip r:embed="rId2"/>
          <a:srcRect/>
          <a:stretch>
            <a:fillRect/>
          </a:stretch>
        </p:blipFill>
        <p:spPr bwMode="auto">
          <a:xfrm>
            <a:off x="304799" y="1924735"/>
            <a:ext cx="8239125" cy="29044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600" b="1" dirty="0" smtClean="0"/>
              <a:t>Agenda</a:t>
            </a:r>
            <a:endParaRPr lang="en-US" sz="3600" b="1" dirty="0"/>
          </a:p>
        </p:txBody>
      </p:sp>
      <p:sp>
        <p:nvSpPr>
          <p:cNvPr id="3" name="Content Placeholder 2"/>
          <p:cNvSpPr>
            <a:spLocks noGrp="1"/>
          </p:cNvSpPr>
          <p:nvPr>
            <p:ph idx="1"/>
          </p:nvPr>
        </p:nvSpPr>
        <p:spPr>
          <a:xfrm>
            <a:off x="457200" y="804550"/>
            <a:ext cx="8229600" cy="5263738"/>
          </a:xfrm>
        </p:spPr>
        <p:txBody>
          <a:bodyPr>
            <a:noAutofit/>
          </a:bodyPr>
          <a:lstStyle/>
          <a:p>
            <a:pPr lvl="0"/>
            <a:r>
              <a:rPr lang="en-US" sz="2800" dirty="0" smtClean="0"/>
              <a:t>Managing the peripherals and IP in hydrogenous device </a:t>
            </a:r>
          </a:p>
          <a:p>
            <a:pPr lvl="0"/>
            <a:r>
              <a:rPr lang="en-US" sz="2800" b="1" dirty="0" smtClean="0"/>
              <a:t>Linux Device Tree</a:t>
            </a:r>
          </a:p>
          <a:p>
            <a:r>
              <a:rPr lang="en-US" sz="2800" dirty="0" smtClean="0"/>
              <a:t>Memory Management</a:t>
            </a:r>
            <a:endParaRPr lang="en-US" sz="2800" b="1" dirty="0" smtClean="0"/>
          </a:p>
          <a:p>
            <a:pPr lvl="0"/>
            <a:r>
              <a:rPr lang="en-US" sz="2800" dirty="0" smtClean="0"/>
              <a:t>Resource Management</a:t>
            </a:r>
          </a:p>
          <a:p>
            <a:r>
              <a:rPr lang="en-US" sz="2800" dirty="0" smtClean="0"/>
              <a:t>ARM-DSP communication Architecture</a:t>
            </a:r>
          </a:p>
          <a:p>
            <a:pPr lvl="0"/>
            <a:endParaRPr lang="en-US" sz="2800" dirty="0" smtClean="0"/>
          </a:p>
          <a:p>
            <a:pPr lvl="0"/>
            <a:endParaRPr lang="en-US" sz="2800" dirty="0" smtClean="0"/>
          </a:p>
          <a:p>
            <a:pPr lvl="0"/>
            <a:endParaRPr lang="en-US"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996022"/>
          </a:xfrm>
        </p:spPr>
        <p:txBody>
          <a:bodyPr>
            <a:noAutofit/>
          </a:bodyPr>
          <a:lstStyle/>
          <a:p>
            <a:r>
              <a:rPr lang="en-US" sz="3600" b="1" dirty="0" smtClean="0"/>
              <a:t>Linux Device Tree</a:t>
            </a:r>
          </a:p>
        </p:txBody>
      </p:sp>
      <p:sp>
        <p:nvSpPr>
          <p:cNvPr id="3" name="Content Placeholder 2"/>
          <p:cNvSpPr>
            <a:spLocks noGrp="1"/>
          </p:cNvSpPr>
          <p:nvPr>
            <p:ph idx="1"/>
          </p:nvPr>
        </p:nvSpPr>
        <p:spPr>
          <a:xfrm>
            <a:off x="528450" y="1270660"/>
            <a:ext cx="8229600" cy="5117440"/>
          </a:xfrm>
        </p:spPr>
        <p:txBody>
          <a:bodyPr/>
          <a:lstStyle/>
          <a:p>
            <a:pPr>
              <a:defRPr/>
            </a:pPr>
            <a:r>
              <a:rPr lang="en-US" dirty="0" smtClean="0"/>
              <a:t>How do Linux drivers know what resources are available and what are the physical attributes of the resources?</a:t>
            </a:r>
          </a:p>
          <a:p>
            <a:pPr algn="ctr">
              <a:buNone/>
              <a:defRPr/>
            </a:pPr>
            <a:r>
              <a:rPr lang="en-US" dirty="0" smtClean="0"/>
              <a:t>The device tree  </a:t>
            </a:r>
          </a:p>
          <a:p>
            <a:pPr>
              <a:buFont typeface="Arial" pitchFamily="34" charset="0"/>
              <a:buChar char="•"/>
              <a:defRPr/>
            </a:pPr>
            <a:r>
              <a:rPr lang="en-US" dirty="0" smtClean="0"/>
              <a:t>Linux Device tree is an ASCII file XX.dts that describes the resources available to Linux. A compiled version of the file XX.dtb is used by the linux system</a:t>
            </a:r>
          </a:p>
          <a:p>
            <a:pPr>
              <a:buFont typeface="Arial" pitchFamily="34" charset="0"/>
              <a:buChar char="•"/>
              <a:defRPr/>
            </a:pPr>
            <a:r>
              <a:rPr lang="en-US" dirty="0" smtClean="0"/>
              <a:t>Device tree source code has a well defined syntax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08000"/>
            <a:ext cx="8229600" cy="1092200"/>
          </a:xfrm>
        </p:spPr>
        <p:txBody>
          <a:bodyPr/>
          <a:lstStyle/>
          <a:p>
            <a:r>
              <a:rPr lang="en-US" sz="3600" dirty="0" smtClean="0"/>
              <a:t>Standard device tree example k2hk-evm.dts is from the public git server </a:t>
            </a:r>
            <a:endParaRPr lang="en-US" sz="3600" dirty="0"/>
          </a:p>
        </p:txBody>
      </p:sp>
      <p:sp>
        <p:nvSpPr>
          <p:cNvPr id="5" name="Rectangle 4"/>
          <p:cNvSpPr/>
          <p:nvPr/>
        </p:nvSpPr>
        <p:spPr>
          <a:xfrm>
            <a:off x="457200" y="2159000"/>
            <a:ext cx="7950200" cy="3970318"/>
          </a:xfrm>
          <a:prstGeom prst="rect">
            <a:avLst/>
          </a:prstGeom>
        </p:spPr>
        <p:txBody>
          <a:bodyPr wrap="square">
            <a:spAutoFit/>
          </a:bodyPr>
          <a:lstStyle/>
          <a:p>
            <a:r>
              <a:rPr lang="en-US" dirty="0" smtClean="0"/>
              <a:t>/dts-v1/;</a:t>
            </a:r>
          </a:p>
          <a:p>
            <a:r>
              <a:rPr lang="en-US" dirty="0" smtClean="0"/>
              <a:t>/include/ "skeleton.dtsi“</a:t>
            </a:r>
          </a:p>
          <a:p>
            <a:endParaRPr lang="en-US" dirty="0" smtClean="0"/>
          </a:p>
          <a:p>
            <a:r>
              <a:rPr lang="en-US" dirty="0" smtClean="0"/>
              <a:t>/ {	model = "Texas Instruments Keystone 2 SoC“</a:t>
            </a:r>
          </a:p>
          <a:p>
            <a:r>
              <a:rPr lang="en-US" dirty="0" smtClean="0"/>
              <a:t>;	compatible = "ti,tci6638-evm“</a:t>
            </a:r>
          </a:p>
          <a:p>
            <a:r>
              <a:rPr lang="en-US" dirty="0" smtClean="0"/>
              <a:t>;	#address-cells = &lt;2&gt;;</a:t>
            </a:r>
          </a:p>
          <a:p>
            <a:r>
              <a:rPr lang="en-US" dirty="0" smtClean="0"/>
              <a:t>	#size-cells = &lt;2&gt;;</a:t>
            </a:r>
          </a:p>
          <a:p>
            <a:r>
              <a:rPr lang="en-US" dirty="0" smtClean="0"/>
              <a:t>	interrupt-parent = &lt;&amp;gic&gt;;</a:t>
            </a:r>
          </a:p>
          <a:p>
            <a:r>
              <a:rPr lang="en-US" dirty="0" smtClean="0"/>
              <a:t>	aliases {</a:t>
            </a:r>
          </a:p>
          <a:p>
            <a:r>
              <a:rPr lang="en-US" dirty="0" smtClean="0"/>
              <a:t>		serial0	= &amp;uart0;		gpio0	= &amp;gpio0;</a:t>
            </a:r>
          </a:p>
          <a:p>
            <a:r>
              <a:rPr lang="en-US" dirty="0" smtClean="0"/>
              <a:t>		ethernet1 = &amp;interface1;</a:t>
            </a:r>
          </a:p>
          <a:p>
            <a:r>
              <a:rPr lang="en-US" dirty="0" smtClean="0"/>
              <a:t>	};</a:t>
            </a:r>
          </a:p>
          <a:p>
            <a:r>
              <a:rPr lang="en-US" dirty="0" smtClean="0"/>
              <a:t>	chosen {	};</a:t>
            </a:r>
          </a:p>
          <a:p>
            <a:r>
              <a:rPr lang="en-US" dirty="0" smtClean="0"/>
              <a:t>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1401762"/>
          </a:xfrm>
        </p:spPr>
        <p:txBody>
          <a:bodyPr>
            <a:noAutofit/>
          </a:bodyPr>
          <a:lstStyle/>
          <a:p>
            <a:pPr>
              <a:defRPr/>
            </a:pPr>
            <a:r>
              <a:rPr lang="en-US" sz="3600" dirty="0" smtClean="0"/>
              <a:t>Device tree defines the CPU that are available</a:t>
            </a:r>
          </a:p>
        </p:txBody>
      </p:sp>
      <p:sp>
        <p:nvSpPr>
          <p:cNvPr id="4" name="Rectangle 3"/>
          <p:cNvSpPr/>
          <p:nvPr/>
        </p:nvSpPr>
        <p:spPr>
          <a:xfrm>
            <a:off x="457200" y="1676400"/>
            <a:ext cx="7967850" cy="4247317"/>
          </a:xfrm>
          <a:prstGeom prst="rect">
            <a:avLst/>
          </a:prstGeom>
        </p:spPr>
        <p:txBody>
          <a:bodyPr wrap="square">
            <a:spAutoFit/>
          </a:bodyPr>
          <a:lstStyle/>
          <a:p>
            <a:r>
              <a:rPr lang="en-US" dirty="0" smtClean="0"/>
              <a:t>	cpus </a:t>
            </a:r>
          </a:p>
          <a:p>
            <a:r>
              <a:rPr lang="en-US" dirty="0" smtClean="0"/>
              <a:t>{		interrupt-parent = &lt;&amp;gic&gt;;</a:t>
            </a:r>
          </a:p>
          <a:p>
            <a:r>
              <a:rPr lang="en-US" dirty="0" smtClean="0"/>
              <a:t>		cpu@0 {</a:t>
            </a:r>
          </a:p>
          <a:p>
            <a:r>
              <a:rPr lang="en-US" dirty="0" smtClean="0"/>
              <a:t>			compatible = "arm,cortex-a15";</a:t>
            </a:r>
          </a:p>
          <a:p>
            <a:r>
              <a:rPr lang="en-US" dirty="0" smtClean="0"/>
              <a:t>		};</a:t>
            </a:r>
          </a:p>
          <a:p>
            <a:r>
              <a:rPr lang="en-US" dirty="0" smtClean="0"/>
              <a:t>		cpu@1 {</a:t>
            </a:r>
          </a:p>
          <a:p>
            <a:r>
              <a:rPr lang="en-US" dirty="0" smtClean="0"/>
              <a:t>			compatible = "arm,cortex-a15";</a:t>
            </a:r>
          </a:p>
          <a:p>
            <a:r>
              <a:rPr lang="en-US" dirty="0" smtClean="0"/>
              <a:t>		};</a:t>
            </a:r>
          </a:p>
          <a:p>
            <a:r>
              <a:rPr lang="en-US" dirty="0" smtClean="0"/>
              <a:t>		cpu@2 {</a:t>
            </a:r>
          </a:p>
          <a:p>
            <a:r>
              <a:rPr lang="en-US" dirty="0" smtClean="0"/>
              <a:t>			compatible = "arm,cortex-a15";</a:t>
            </a:r>
          </a:p>
          <a:p>
            <a:r>
              <a:rPr lang="en-US" dirty="0" smtClean="0"/>
              <a:t>		};</a:t>
            </a:r>
          </a:p>
          <a:p>
            <a:r>
              <a:rPr lang="en-US" dirty="0" smtClean="0"/>
              <a:t>		cpu@3 {</a:t>
            </a:r>
          </a:p>
          <a:p>
            <a:r>
              <a:rPr lang="en-US" dirty="0" smtClean="0"/>
              <a:t>			compatible = "arm,cortex-a15";</a:t>
            </a:r>
          </a:p>
          <a:p>
            <a:r>
              <a:rPr lang="en-US" dirty="0" smtClean="0"/>
              <a:t>		};</a:t>
            </a:r>
          </a:p>
          <a:p>
            <a:r>
              <a:rPr lang="en-US" dirty="0" smtClean="0"/>
              <a:t>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1401762"/>
          </a:xfrm>
        </p:spPr>
        <p:txBody>
          <a:bodyPr>
            <a:noAutofit/>
          </a:bodyPr>
          <a:lstStyle/>
          <a:p>
            <a:pPr>
              <a:defRPr/>
            </a:pPr>
            <a:r>
              <a:rPr lang="en-US" sz="3600" dirty="0" smtClean="0"/>
              <a:t>Device tree defines the clocks that are available</a:t>
            </a:r>
          </a:p>
        </p:txBody>
      </p:sp>
      <p:sp>
        <p:nvSpPr>
          <p:cNvPr id="5" name="Rectangle 4"/>
          <p:cNvSpPr/>
          <p:nvPr/>
        </p:nvSpPr>
        <p:spPr>
          <a:xfrm>
            <a:off x="609600" y="2551837"/>
            <a:ext cx="7327900" cy="2585323"/>
          </a:xfrm>
          <a:prstGeom prst="rect">
            <a:avLst/>
          </a:prstGeom>
        </p:spPr>
        <p:txBody>
          <a:bodyPr wrap="square">
            <a:spAutoFit/>
          </a:bodyPr>
          <a:lstStyle/>
          <a:p>
            <a:r>
              <a:rPr lang="en-US" dirty="0" smtClean="0"/>
              <a:t>			chipclk12: chipclk12 {</a:t>
            </a:r>
          </a:p>
          <a:p>
            <a:endParaRPr lang="en-US" dirty="0" smtClean="0"/>
          </a:p>
          <a:p>
            <a:r>
              <a:rPr lang="en-US" dirty="0" smtClean="0"/>
              <a:t>				#clock-cells = &lt;0&gt;;</a:t>
            </a:r>
          </a:p>
          <a:p>
            <a:r>
              <a:rPr lang="en-US" dirty="0" smtClean="0"/>
              <a:t>				compatible = "fixed-clock-factor";	</a:t>
            </a:r>
          </a:p>
          <a:p>
            <a:r>
              <a:rPr lang="en-US" dirty="0" smtClean="0"/>
              <a:t>			clocks = &lt;&amp;chipclk1&gt;;</a:t>
            </a:r>
          </a:p>
          <a:p>
            <a:r>
              <a:rPr lang="en-US" dirty="0" smtClean="0"/>
              <a:t>				mult = &lt;1&gt;;</a:t>
            </a:r>
          </a:p>
          <a:p>
            <a:r>
              <a:rPr lang="en-US" dirty="0" smtClean="0"/>
              <a:t>				div = &lt;2&gt;;	</a:t>
            </a:r>
          </a:p>
          <a:p>
            <a:r>
              <a:rPr lang="en-US" dirty="0" smtClean="0"/>
              <a:t>		};</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1401762"/>
          </a:xfrm>
        </p:spPr>
        <p:txBody>
          <a:bodyPr>
            <a:noAutofit/>
          </a:bodyPr>
          <a:lstStyle/>
          <a:p>
            <a:pPr>
              <a:defRPr/>
            </a:pPr>
            <a:r>
              <a:rPr lang="en-US" sz="3600" dirty="0" smtClean="0"/>
              <a:t>Device tree defines the interrupts that are available</a:t>
            </a:r>
          </a:p>
        </p:txBody>
      </p:sp>
      <p:sp>
        <p:nvSpPr>
          <p:cNvPr id="4" name="Rectangle 3"/>
          <p:cNvSpPr/>
          <p:nvPr/>
        </p:nvSpPr>
        <p:spPr>
          <a:xfrm>
            <a:off x="457200" y="2298700"/>
            <a:ext cx="8229600" cy="3416320"/>
          </a:xfrm>
          <a:prstGeom prst="rect">
            <a:avLst/>
          </a:prstGeom>
        </p:spPr>
        <p:txBody>
          <a:bodyPr wrap="square">
            <a:spAutoFit/>
          </a:bodyPr>
          <a:lstStyle/>
          <a:p>
            <a:r>
              <a:rPr lang="en-US" dirty="0" smtClean="0"/>
              <a:t>		ipcirq0: ipcirq0@26202bc </a:t>
            </a:r>
          </a:p>
          <a:p>
            <a:r>
              <a:rPr lang="en-US" dirty="0" smtClean="0"/>
              <a:t>{	/* ipc irq chip */</a:t>
            </a:r>
          </a:p>
          <a:p>
            <a:r>
              <a:rPr lang="en-US" dirty="0" smtClean="0"/>
              <a:t>			compatible = "ti,keystone-ipc-irq";</a:t>
            </a:r>
          </a:p>
          <a:p>
            <a:r>
              <a:rPr lang="en-US" dirty="0" smtClean="0"/>
              <a:t>			reg  = &lt;0x026202a0 4	/* host ack register */</a:t>
            </a:r>
          </a:p>
          <a:p>
            <a:r>
              <a:rPr lang="en-US" dirty="0" smtClean="0"/>
              <a:t>			        0x02620260 4&gt;;	/* ipc host interrupt generation register */</a:t>
            </a:r>
          </a:p>
          <a:p>
            <a:r>
              <a:rPr lang="en-US" dirty="0" smtClean="0"/>
              <a:t>			interrupts = &lt;0 4 0x101&gt;;/* it should match the value in irqs.h */</a:t>
            </a:r>
          </a:p>
          <a:p>
            <a:r>
              <a:rPr lang="en-US" dirty="0" smtClean="0"/>
              <a:t>						 /* following is the source id to irq mapping						   SRCS0 &lt;-&gt; ipc hw irq 0 ... SRCS27 &lt;-&gt; ipc hw irq 27						   note that SRCS0 is bit 4 in ipc register */</a:t>
            </a:r>
          </a:p>
          <a:p>
            <a:r>
              <a:rPr lang="en-US" dirty="0" smtClean="0"/>
              <a:t>			interrupt-controller;</a:t>
            </a:r>
          </a:p>
          <a:p>
            <a:r>
              <a:rPr lang="en-US" dirty="0" smtClean="0"/>
              <a:t>			#interrupt-cells = &lt;2&gt;;</a:t>
            </a:r>
          </a:p>
          <a:p>
            <a:r>
              <a:rPr lang="en-US" dirty="0" smtClean="0"/>
              <a:t>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1401762"/>
          </a:xfrm>
        </p:spPr>
        <p:txBody>
          <a:bodyPr>
            <a:noAutofit/>
          </a:bodyPr>
          <a:lstStyle/>
          <a:p>
            <a:pPr>
              <a:defRPr/>
            </a:pPr>
            <a:r>
              <a:rPr lang="en-US" sz="3600" dirty="0" smtClean="0"/>
              <a:t>Device tree defines the interrupt queues that are in the system</a:t>
            </a:r>
          </a:p>
        </p:txBody>
      </p:sp>
      <p:sp>
        <p:nvSpPr>
          <p:cNvPr id="5" name="Rectangle 4"/>
          <p:cNvSpPr/>
          <p:nvPr/>
        </p:nvSpPr>
        <p:spPr>
          <a:xfrm>
            <a:off x="457200" y="2413338"/>
            <a:ext cx="7759700" cy="2308324"/>
          </a:xfrm>
          <a:prstGeom prst="rect">
            <a:avLst/>
          </a:prstGeom>
        </p:spPr>
        <p:txBody>
          <a:bodyPr wrap="square">
            <a:spAutoFit/>
          </a:bodyPr>
          <a:lstStyle/>
          <a:p>
            <a:r>
              <a:rPr lang="en-US" dirty="0" smtClean="0"/>
              <a:t>			queues {</a:t>
            </a:r>
          </a:p>
          <a:p>
            <a:r>
              <a:rPr lang="en-US" dirty="0" smtClean="0"/>
              <a:t>				qpend-arm-low {</a:t>
            </a:r>
          </a:p>
          <a:p>
            <a:r>
              <a:rPr lang="en-US" dirty="0" smtClean="0"/>
              <a:t>					values = &lt;652 20&gt;;</a:t>
            </a:r>
          </a:p>
          <a:p>
            <a:r>
              <a:rPr lang="en-US" dirty="0" smtClean="0"/>
              <a:t>					interrupts = &lt;0 40 0xf04 0 41 0xf04 0 42 0xf04 0 43 0xf04						      0 44 0xf04 0 45 0xf04 0 46 0xf04 0 47 0xf04&gt;;</a:t>
            </a:r>
          </a:p>
          <a:p>
            <a:r>
              <a:rPr lang="en-US" dirty="0" smtClean="0"/>
              <a:t>					reserved;	</a:t>
            </a:r>
          </a:p>
          <a:p>
            <a:r>
              <a:rPr lang="en-US" dirty="0" smtClean="0"/>
              <a:t>			           };</a:t>
            </a:r>
          </a:p>
          <a:p>
            <a:endParaRPr lang="en-US" dirty="0"/>
          </a:p>
        </p:txBody>
      </p:sp>
      <p:sp>
        <p:nvSpPr>
          <p:cNvPr id="6" name="Rectangle 5"/>
          <p:cNvSpPr/>
          <p:nvPr/>
        </p:nvSpPr>
        <p:spPr>
          <a:xfrm>
            <a:off x="1168400" y="4721662"/>
            <a:ext cx="6451600" cy="646331"/>
          </a:xfrm>
          <a:prstGeom prst="rect">
            <a:avLst/>
          </a:prstGeom>
        </p:spPr>
        <p:txBody>
          <a:bodyPr wrap="square">
            <a:spAutoFit/>
          </a:bodyPr>
          <a:lstStyle/>
          <a:p>
            <a:r>
              <a:rPr lang="en-US" dirty="0" smtClean="0"/>
              <a:t>		    qpend-arm-hi {</a:t>
            </a:r>
          </a:p>
          <a:p>
            <a:r>
              <a:rPr lang="en-US" dirty="0" smtClean="0"/>
              <a:t>			    values = &lt;8704 32&gt;;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1401762"/>
          </a:xfrm>
        </p:spPr>
        <p:txBody>
          <a:bodyPr>
            <a:noAutofit/>
          </a:bodyPr>
          <a:lstStyle/>
          <a:p>
            <a:pPr>
              <a:defRPr/>
            </a:pPr>
            <a:r>
              <a:rPr lang="en-US" sz="3600" dirty="0" smtClean="0"/>
              <a:t>Device tree defines the region that are used by the Linux</a:t>
            </a:r>
          </a:p>
        </p:txBody>
      </p:sp>
      <p:sp>
        <p:nvSpPr>
          <p:cNvPr id="3" name="Rectangle 2"/>
          <p:cNvSpPr/>
          <p:nvPr/>
        </p:nvSpPr>
        <p:spPr>
          <a:xfrm>
            <a:off x="850900" y="2274838"/>
            <a:ext cx="7543800" cy="2862322"/>
          </a:xfrm>
          <a:prstGeom prst="rect">
            <a:avLst/>
          </a:prstGeom>
        </p:spPr>
        <p:txBody>
          <a:bodyPr wrap="square">
            <a:spAutoFit/>
          </a:bodyPr>
          <a:lstStyle/>
          <a:p>
            <a:r>
              <a:rPr lang="en-US" dirty="0" smtClean="0"/>
              <a:t>			regions {</a:t>
            </a:r>
          </a:p>
          <a:p>
            <a:r>
              <a:rPr lang="en-US" dirty="0" smtClean="0"/>
              <a:t>				#address-cells = &lt;1&gt;;</a:t>
            </a:r>
          </a:p>
          <a:p>
            <a:r>
              <a:rPr lang="en-US" dirty="0" smtClean="0"/>
              <a:t>				#size-cells = &lt;1&gt;</a:t>
            </a:r>
          </a:p>
          <a:p>
            <a:r>
              <a:rPr lang="en-US" dirty="0" smtClean="0"/>
              <a:t>;				ranges;</a:t>
            </a:r>
          </a:p>
          <a:p>
            <a:r>
              <a:rPr lang="en-US" dirty="0" smtClean="0"/>
              <a:t>				region-12 {</a:t>
            </a:r>
          </a:p>
          <a:p>
            <a:r>
              <a:rPr lang="en-US" dirty="0" smtClean="0"/>
              <a:t>					id = &lt;12&gt;;</a:t>
            </a:r>
          </a:p>
          <a:p>
            <a:r>
              <a:rPr lang="en-US" dirty="0" smtClean="0"/>
              <a:t>					values	= &lt;2048 128&gt;;	/* num_desc desc_size */</a:t>
            </a:r>
          </a:p>
          <a:p>
            <a:r>
              <a:rPr lang="en-US" dirty="0" smtClean="0"/>
              <a:t>					link-index = &lt;0x4000&gt;;</a:t>
            </a:r>
          </a:p>
          <a:p>
            <a:r>
              <a:rPr lang="en-US" dirty="0" smtClean="0"/>
              <a:t>				};</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600" b="1" dirty="0" smtClean="0"/>
              <a:t>Agenda</a:t>
            </a:r>
            <a:endParaRPr lang="en-US" sz="3600" b="1" dirty="0"/>
          </a:p>
        </p:txBody>
      </p:sp>
      <p:sp>
        <p:nvSpPr>
          <p:cNvPr id="3" name="Content Placeholder 2"/>
          <p:cNvSpPr>
            <a:spLocks noGrp="1"/>
          </p:cNvSpPr>
          <p:nvPr>
            <p:ph idx="1"/>
          </p:nvPr>
        </p:nvSpPr>
        <p:spPr>
          <a:xfrm>
            <a:off x="457200" y="804550"/>
            <a:ext cx="8229600" cy="5263738"/>
          </a:xfrm>
        </p:spPr>
        <p:txBody>
          <a:bodyPr>
            <a:noAutofit/>
          </a:bodyPr>
          <a:lstStyle/>
          <a:p>
            <a:pPr lvl="0"/>
            <a:r>
              <a:rPr lang="en-US" sz="2800" b="1" dirty="0" smtClean="0"/>
              <a:t>Managing the peripherals and IP in heterogeneous device</a:t>
            </a:r>
            <a:r>
              <a:rPr lang="en-US" sz="2800" dirty="0" smtClean="0"/>
              <a:t> </a:t>
            </a:r>
          </a:p>
          <a:p>
            <a:pPr lvl="0"/>
            <a:r>
              <a:rPr lang="en-US" sz="2800" dirty="0" smtClean="0"/>
              <a:t>Linux Device Tree</a:t>
            </a:r>
          </a:p>
          <a:p>
            <a:pPr lvl="0"/>
            <a:r>
              <a:rPr lang="en-US" sz="2800" dirty="0" smtClean="0"/>
              <a:t>Memory Management</a:t>
            </a:r>
          </a:p>
          <a:p>
            <a:r>
              <a:rPr lang="en-US" sz="2800" dirty="0" smtClean="0"/>
              <a:t>Resource Management</a:t>
            </a:r>
          </a:p>
          <a:p>
            <a:r>
              <a:rPr lang="en-US" sz="2800" dirty="0" smtClean="0"/>
              <a:t>ARM-DSP communication Architecture</a:t>
            </a:r>
          </a:p>
          <a:p>
            <a:pPr lvl="0">
              <a:buNone/>
            </a:pPr>
            <a:endParaRPr lang="en-US" sz="2800" dirty="0" smtClean="0"/>
          </a:p>
          <a:p>
            <a:pPr lvl="0"/>
            <a:endParaRPr lang="en-US" sz="2800" dirty="0" smtClean="0"/>
          </a:p>
          <a:p>
            <a:pPr lvl="0"/>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1401762"/>
          </a:xfrm>
        </p:spPr>
        <p:txBody>
          <a:bodyPr>
            <a:noAutofit/>
          </a:bodyPr>
          <a:lstStyle/>
          <a:p>
            <a:pPr>
              <a:defRPr/>
            </a:pPr>
            <a:r>
              <a:rPr lang="en-US" sz="3600" dirty="0" smtClean="0"/>
              <a:t>Device tree defines channels of communications that are used by the Linux</a:t>
            </a:r>
          </a:p>
        </p:txBody>
      </p:sp>
      <p:sp>
        <p:nvSpPr>
          <p:cNvPr id="4" name="Rectangle 3"/>
          <p:cNvSpPr/>
          <p:nvPr/>
        </p:nvSpPr>
        <p:spPr>
          <a:xfrm>
            <a:off x="660400" y="2616200"/>
            <a:ext cx="7848600" cy="3139321"/>
          </a:xfrm>
          <a:prstGeom prst="rect">
            <a:avLst/>
          </a:prstGeom>
        </p:spPr>
        <p:txBody>
          <a:bodyPr wrap="square">
            <a:spAutoFit/>
          </a:bodyPr>
          <a:lstStyle/>
          <a:p>
            <a:r>
              <a:rPr lang="en-US" dirty="0" smtClean="0"/>
              <a:t>			channels {</a:t>
            </a:r>
          </a:p>
          <a:p>
            <a:r>
              <a:rPr lang="en-US" dirty="0" smtClean="0"/>
              <a:t>				nettx0 </a:t>
            </a:r>
          </a:p>
          <a:p>
            <a:r>
              <a:rPr lang="en-US" dirty="0" smtClean="0"/>
              <a:t>{					transmit;</a:t>
            </a:r>
          </a:p>
          <a:p>
            <a:r>
              <a:rPr lang="en-US" dirty="0" smtClean="0"/>
              <a:t>					label		= "nettx0";</a:t>
            </a:r>
          </a:p>
          <a:p>
            <a:r>
              <a:rPr lang="en-US" dirty="0" smtClean="0"/>
              <a:t>					pool		= "pool-net";</a:t>
            </a:r>
          </a:p>
          <a:p>
            <a:r>
              <a:rPr lang="en-US" dirty="0" smtClean="0"/>
              <a:t>					submit-queue	= &lt;648&gt;;</a:t>
            </a:r>
          </a:p>
          <a:p>
            <a:r>
              <a:rPr lang="en-US" dirty="0" smtClean="0"/>
              <a:t>					/* complete-queue = &lt;xx&gt;;</a:t>
            </a:r>
          </a:p>
          <a:p>
            <a:r>
              <a:rPr lang="en-US" dirty="0" smtClean="0"/>
              <a:t> */					/* debug;</a:t>
            </a:r>
          </a:p>
          <a:p>
            <a:r>
              <a:rPr lang="en-US" dirty="0" smtClean="0"/>
              <a:t> */					/* channel = &lt;0&gt;;</a:t>
            </a:r>
          </a:p>
          <a:p>
            <a:r>
              <a:rPr lang="en-US" dirty="0" smtClean="0"/>
              <a:t> */					/* priority = &lt;1&gt;;</a:t>
            </a:r>
          </a:p>
          <a:p>
            <a:r>
              <a:rPr lang="en-US" dirty="0" smtClean="0"/>
              <a:t> */				};</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996022"/>
          </a:xfrm>
        </p:spPr>
        <p:txBody>
          <a:bodyPr>
            <a:noAutofit/>
          </a:bodyPr>
          <a:lstStyle/>
          <a:p>
            <a:r>
              <a:rPr lang="en-US" sz="3600" b="1" dirty="0" smtClean="0"/>
              <a:t>A word about ARM – DSP resource Management</a:t>
            </a:r>
          </a:p>
        </p:txBody>
      </p:sp>
      <p:sp>
        <p:nvSpPr>
          <p:cNvPr id="3" name="Content Placeholder 2"/>
          <p:cNvSpPr>
            <a:spLocks noGrp="1"/>
          </p:cNvSpPr>
          <p:nvPr>
            <p:ph idx="1"/>
          </p:nvPr>
        </p:nvSpPr>
        <p:spPr>
          <a:xfrm>
            <a:off x="528450" y="2133600"/>
            <a:ext cx="8229600" cy="4254500"/>
          </a:xfrm>
        </p:spPr>
        <p:txBody>
          <a:bodyPr/>
          <a:lstStyle/>
          <a:p>
            <a:pPr>
              <a:defRPr/>
            </a:pPr>
            <a:r>
              <a:rPr lang="en-US" dirty="0" smtClean="0"/>
              <a:t>When ARM and DSP co-exist, some resources are managed by the resource manager server</a:t>
            </a:r>
          </a:p>
          <a:p>
            <a:pPr>
              <a:defRPr/>
            </a:pPr>
            <a:r>
              <a:rPr lang="en-US" dirty="0" smtClean="0"/>
              <a:t>Memories are managed differently. The next few slides describe how memories are managed in DSP-Linux system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600" b="1" dirty="0" smtClean="0"/>
              <a:t>Agenda</a:t>
            </a:r>
            <a:endParaRPr lang="en-US" sz="3600" b="1" dirty="0"/>
          </a:p>
        </p:txBody>
      </p:sp>
      <p:sp>
        <p:nvSpPr>
          <p:cNvPr id="3" name="Content Placeholder 2"/>
          <p:cNvSpPr>
            <a:spLocks noGrp="1"/>
          </p:cNvSpPr>
          <p:nvPr>
            <p:ph idx="1"/>
          </p:nvPr>
        </p:nvSpPr>
        <p:spPr>
          <a:xfrm>
            <a:off x="457200" y="804550"/>
            <a:ext cx="8229600" cy="5263738"/>
          </a:xfrm>
        </p:spPr>
        <p:txBody>
          <a:bodyPr>
            <a:noAutofit/>
          </a:bodyPr>
          <a:lstStyle/>
          <a:p>
            <a:pPr lvl="0"/>
            <a:r>
              <a:rPr lang="en-US" sz="2800" dirty="0" smtClean="0"/>
              <a:t>Managing the peripherals and IP in hydrogenous device </a:t>
            </a:r>
          </a:p>
          <a:p>
            <a:pPr lvl="0"/>
            <a:r>
              <a:rPr lang="en-US" sz="2800" dirty="0" smtClean="0"/>
              <a:t>Linux Device Tree</a:t>
            </a:r>
          </a:p>
          <a:p>
            <a:r>
              <a:rPr lang="en-US" sz="2800" b="1" dirty="0" smtClean="0"/>
              <a:t>Memory Management</a:t>
            </a:r>
          </a:p>
          <a:p>
            <a:pPr lvl="0"/>
            <a:r>
              <a:rPr lang="en-US" sz="2800" dirty="0" smtClean="0"/>
              <a:t>Resource Management</a:t>
            </a:r>
          </a:p>
          <a:p>
            <a:r>
              <a:rPr lang="en-US" sz="2800" dirty="0" smtClean="0"/>
              <a:t>ARM-DSP communication Architecture</a:t>
            </a:r>
          </a:p>
          <a:p>
            <a:pPr lvl="0"/>
            <a:endParaRPr lang="en-US" sz="2800" dirty="0" smtClean="0"/>
          </a:p>
          <a:p>
            <a:pPr lvl="0"/>
            <a:endParaRPr lang="en-US" sz="2800" dirty="0" smtClean="0"/>
          </a:p>
          <a:p>
            <a:pPr lvl="0"/>
            <a:endParaRPr 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Memory defined in the Device Tree</a:t>
            </a:r>
            <a:endParaRPr lang="en-US" sz="3600" dirty="0"/>
          </a:p>
        </p:txBody>
      </p:sp>
      <p:sp>
        <p:nvSpPr>
          <p:cNvPr id="3" name="Subtitle 2"/>
          <p:cNvSpPr>
            <a:spLocks noGrp="1"/>
          </p:cNvSpPr>
          <p:nvPr>
            <p:ph type="subTitle" idx="1"/>
          </p:nvPr>
        </p:nvSpPr>
        <p:spPr>
          <a:xfrm>
            <a:off x="381000" y="1219201"/>
            <a:ext cx="8412956" cy="5026854"/>
          </a:xfrm>
        </p:spPr>
        <p:txBody>
          <a:bodyPr>
            <a:normAutofit/>
          </a:bodyPr>
          <a:lstStyle/>
          <a:p>
            <a:pPr marL="514350" indent="-514350" algn="l">
              <a:buFont typeface="Arial" pitchFamily="34" charset="0"/>
              <a:buChar char="•"/>
            </a:pPr>
            <a:r>
              <a:rPr lang="en-US" sz="2800" b="0" dirty="0" smtClean="0">
                <a:solidFill>
                  <a:schemeClr val="tx1"/>
                </a:solidFill>
              </a:rPr>
              <a:t>In the device tree we define what memories will be used by the Linux and what by the DSP*</a:t>
            </a:r>
          </a:p>
          <a:p>
            <a:pPr marL="514350" indent="-514350" algn="l">
              <a:buFont typeface="Arial" pitchFamily="34" charset="0"/>
              <a:buChar char="•"/>
            </a:pPr>
            <a:r>
              <a:rPr lang="en-US" sz="2800" b="0" dirty="0" smtClean="0">
                <a:solidFill>
                  <a:schemeClr val="tx1"/>
                </a:solidFill>
              </a:rPr>
              <a:t>During boot time (U-BOOT) builds a device tree table and updates it based on U-BOOT environment</a:t>
            </a:r>
          </a:p>
          <a:p>
            <a:pPr marL="514350" indent="-514350" algn="l">
              <a:buFont typeface="Arial" pitchFamily="34" charset="0"/>
              <a:buChar char="•"/>
            </a:pPr>
            <a:r>
              <a:rPr lang="en-US" sz="2800" b="0" dirty="0" smtClean="0">
                <a:solidFill>
                  <a:schemeClr val="tx1"/>
                </a:solidFill>
              </a:rPr>
              <a:t>Device Tree for the EVM is tci6638-evm.dts. It defines several memories.  It defines the total logical memory and what part of it will be used by the kernel, and it defines what memories will be reserved  for the DSP</a:t>
            </a:r>
          </a:p>
          <a:p>
            <a:pPr marL="514350" indent="-514350">
              <a:buFont typeface="Arial" pitchFamily="34" charset="0"/>
              <a:buChar char="•"/>
            </a:pPr>
            <a:endParaRPr lang="en-US" sz="2400" b="0" dirty="0" smtClean="0">
              <a:solidFill>
                <a:schemeClr val="tx1"/>
              </a:solidFill>
              <a:latin typeface="Calibri" pitchFamily="34" charset="0"/>
              <a:cs typeface="Calibri" pitchFamily="34" charset="0"/>
            </a:endParaRPr>
          </a:p>
          <a:p>
            <a:pPr marL="514350" indent="-514350">
              <a:buFont typeface="Arial" pitchFamily="34" charset="0"/>
              <a:buChar char="•"/>
            </a:pPr>
            <a:endParaRPr lang="en-US" sz="2800" b="0" dirty="0" smtClean="0"/>
          </a:p>
        </p:txBody>
      </p:sp>
      <p:sp>
        <p:nvSpPr>
          <p:cNvPr id="4" name="Slide Number Placeholder 3"/>
          <p:cNvSpPr>
            <a:spLocks noGrp="1"/>
          </p:cNvSpPr>
          <p:nvPr>
            <p:ph type="sldNum" sz="quarter" idx="10"/>
          </p:nvPr>
        </p:nvSpPr>
        <p:spPr/>
        <p:txBody>
          <a:bodyPr/>
          <a:lstStyle/>
          <a:p>
            <a:fld id="{B1006088-BF21-4FD5-870B-675EAADE47BD}"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Disclaimer</a:t>
            </a:r>
            <a:endParaRPr lang="en-US" sz="3600" dirty="0"/>
          </a:p>
        </p:txBody>
      </p:sp>
      <p:sp>
        <p:nvSpPr>
          <p:cNvPr id="3" name="Subtitle 2"/>
          <p:cNvSpPr>
            <a:spLocks noGrp="1"/>
          </p:cNvSpPr>
          <p:nvPr>
            <p:ph type="subTitle" idx="1"/>
          </p:nvPr>
        </p:nvSpPr>
        <p:spPr>
          <a:xfrm>
            <a:off x="339436" y="2774373"/>
            <a:ext cx="8412956" cy="2493818"/>
          </a:xfrm>
        </p:spPr>
        <p:txBody>
          <a:bodyPr>
            <a:normAutofit/>
          </a:bodyPr>
          <a:lstStyle/>
          <a:p>
            <a:pPr marL="514350" indent="-514350">
              <a:buFont typeface="Arial" pitchFamily="34" charset="0"/>
              <a:buChar char="•"/>
            </a:pPr>
            <a:r>
              <a:rPr lang="en-US" sz="2400" b="0" dirty="0" smtClean="0">
                <a:solidFill>
                  <a:schemeClr val="tx1"/>
                </a:solidFill>
              </a:rPr>
              <a:t>The Following </a:t>
            </a:r>
            <a:r>
              <a:rPr lang="en-US" sz="2400" dirty="0" smtClean="0">
                <a:solidFill>
                  <a:schemeClr val="tx1"/>
                </a:solidFill>
              </a:rPr>
              <a:t>slides</a:t>
            </a:r>
            <a:r>
              <a:rPr lang="en-US" sz="2400" b="0" dirty="0" smtClean="0">
                <a:solidFill>
                  <a:schemeClr val="tx1"/>
                </a:solidFill>
              </a:rPr>
              <a:t> show how TI implementation that runs on TCIEVM6638K2K works</a:t>
            </a:r>
          </a:p>
          <a:p>
            <a:pPr marL="1089025" lvl="1" indent="-514350">
              <a:buFont typeface="Arial" pitchFamily="34" charset="0"/>
              <a:buChar char="•"/>
            </a:pPr>
            <a:r>
              <a:rPr lang="en-US" sz="2600" dirty="0" smtClean="0">
                <a:solidFill>
                  <a:schemeClr val="tx1"/>
                </a:solidFill>
              </a:rPr>
              <a:t>Other implementations may be different</a:t>
            </a:r>
            <a:endParaRPr lang="en-US" sz="2600" b="0" dirty="0" smtClean="0">
              <a:solidFill>
                <a:schemeClr val="tx1"/>
              </a:solidFill>
            </a:endParaRPr>
          </a:p>
        </p:txBody>
      </p:sp>
      <p:sp>
        <p:nvSpPr>
          <p:cNvPr id="4" name="Slide Number Placeholder 3"/>
          <p:cNvSpPr>
            <a:spLocks noGrp="1"/>
          </p:cNvSpPr>
          <p:nvPr>
            <p:ph type="sldNum" sz="quarter" idx="10"/>
          </p:nvPr>
        </p:nvSpPr>
        <p:spPr/>
        <p:txBody>
          <a:bodyPr/>
          <a:lstStyle/>
          <a:p>
            <a:fld id="{B1006088-BF21-4FD5-870B-675EAADE47BD}"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6200"/>
            <a:ext cx="8229600" cy="1054100"/>
          </a:xfrm>
        </p:spPr>
        <p:txBody>
          <a:bodyPr/>
          <a:lstStyle/>
          <a:p>
            <a:r>
              <a:rPr lang="en-US" sz="3600" dirty="0" smtClean="0"/>
              <a:t>Example of 6638 Memory Architecture (8G DDRA)</a:t>
            </a:r>
            <a:endParaRPr lang="en-US" sz="3600" dirty="0"/>
          </a:p>
        </p:txBody>
      </p:sp>
      <p:sp>
        <p:nvSpPr>
          <p:cNvPr id="4" name="Slide Number Placeholder 3"/>
          <p:cNvSpPr>
            <a:spLocks noGrp="1"/>
          </p:cNvSpPr>
          <p:nvPr>
            <p:ph type="sldNum" sz="quarter" idx="10"/>
          </p:nvPr>
        </p:nvSpPr>
        <p:spPr/>
        <p:txBody>
          <a:bodyPr/>
          <a:lstStyle/>
          <a:p>
            <a:fld id="{B09843C0-6DAC-490D-A4BA-BCECDC8ED96F}" type="slidenum">
              <a:rPr lang="en-US" smtClean="0"/>
              <a:pPr/>
              <a:t>25</a:t>
            </a:fld>
            <a:endParaRPr lang="en-US" dirty="0"/>
          </a:p>
        </p:txBody>
      </p:sp>
      <p:graphicFrame>
        <p:nvGraphicFramePr>
          <p:cNvPr id="6" name="Object 5"/>
          <p:cNvGraphicFramePr>
            <a:graphicFrameLocks noChangeAspect="1"/>
          </p:cNvGraphicFramePr>
          <p:nvPr/>
        </p:nvGraphicFramePr>
        <p:xfrm>
          <a:off x="2374266" y="1130300"/>
          <a:ext cx="4029159" cy="5347454"/>
        </p:xfrm>
        <a:graphic>
          <a:graphicData uri="http://schemas.openxmlformats.org/presentationml/2006/ole">
            <p:oleObj spid="_x0000_s130050" name="Visio" r:id="rId3" imgW="5692747" imgH="7556743" progId="Visio.Drawing.11">
              <p:embed/>
            </p:oleObj>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6200"/>
            <a:ext cx="8229600" cy="1079500"/>
          </a:xfrm>
        </p:spPr>
        <p:txBody>
          <a:bodyPr/>
          <a:lstStyle/>
          <a:p>
            <a:r>
              <a:rPr lang="en-US" sz="3600" dirty="0" smtClean="0"/>
              <a:t>6638 Memory Architecture (2G DDRA –larger DSP memory</a:t>
            </a:r>
            <a:r>
              <a:rPr lang="en-US" dirty="0" smtClean="0"/>
              <a:t>)</a:t>
            </a:r>
            <a:endParaRPr lang="en-US" dirty="0"/>
          </a:p>
        </p:txBody>
      </p:sp>
      <p:sp>
        <p:nvSpPr>
          <p:cNvPr id="4" name="Slide Number Placeholder 3"/>
          <p:cNvSpPr>
            <a:spLocks noGrp="1"/>
          </p:cNvSpPr>
          <p:nvPr>
            <p:ph type="sldNum" sz="quarter" idx="10"/>
          </p:nvPr>
        </p:nvSpPr>
        <p:spPr/>
        <p:txBody>
          <a:bodyPr/>
          <a:lstStyle/>
          <a:p>
            <a:fld id="{B09843C0-6DAC-490D-A4BA-BCECDC8ED96F}" type="slidenum">
              <a:rPr lang="en-US" smtClean="0"/>
              <a:pPr/>
              <a:t>26</a:t>
            </a:fld>
            <a:endParaRPr lang="en-US" dirty="0"/>
          </a:p>
        </p:txBody>
      </p:sp>
      <p:graphicFrame>
        <p:nvGraphicFramePr>
          <p:cNvPr id="8" name="Object 7"/>
          <p:cNvGraphicFramePr>
            <a:graphicFrameLocks noChangeAspect="1"/>
          </p:cNvGraphicFramePr>
          <p:nvPr/>
        </p:nvGraphicFramePr>
        <p:xfrm>
          <a:off x="901700" y="1155700"/>
          <a:ext cx="7802563" cy="4926436"/>
        </p:xfrm>
        <a:graphic>
          <a:graphicData uri="http://schemas.openxmlformats.org/presentationml/2006/ole">
            <p:oleObj spid="_x0000_s131074" name="Visio" r:id="rId4" imgW="8264396" imgH="5218311" progId="Visio.Drawing.11">
              <p:embed/>
            </p:oleObj>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6200"/>
            <a:ext cx="8229600" cy="1536700"/>
          </a:xfrm>
        </p:spPr>
        <p:txBody>
          <a:bodyPr/>
          <a:lstStyle/>
          <a:p>
            <a:r>
              <a:rPr lang="en-US" sz="3600" dirty="0" smtClean="0"/>
              <a:t>6638 Memory Architecture (1G DDRA)</a:t>
            </a:r>
            <a:br>
              <a:rPr lang="en-US" sz="3600" dirty="0" smtClean="0"/>
            </a:br>
            <a:r>
              <a:rPr lang="en-US" sz="3600" dirty="0" smtClean="0"/>
              <a:t>(32bit DDR)</a:t>
            </a:r>
            <a:endParaRPr lang="en-US" sz="3600" dirty="0"/>
          </a:p>
        </p:txBody>
      </p:sp>
      <p:sp>
        <p:nvSpPr>
          <p:cNvPr id="4" name="Slide Number Placeholder 3"/>
          <p:cNvSpPr>
            <a:spLocks noGrp="1"/>
          </p:cNvSpPr>
          <p:nvPr>
            <p:ph type="sldNum" sz="quarter" idx="10"/>
          </p:nvPr>
        </p:nvSpPr>
        <p:spPr/>
        <p:txBody>
          <a:bodyPr/>
          <a:lstStyle/>
          <a:p>
            <a:fld id="{B09843C0-6DAC-490D-A4BA-BCECDC8ED96F}" type="slidenum">
              <a:rPr lang="en-US" smtClean="0"/>
              <a:pPr/>
              <a:t>27</a:t>
            </a:fld>
            <a:endParaRPr lang="en-US" dirty="0"/>
          </a:p>
        </p:txBody>
      </p:sp>
      <p:graphicFrame>
        <p:nvGraphicFramePr>
          <p:cNvPr id="8" name="Object 7"/>
          <p:cNvGraphicFramePr>
            <a:graphicFrameLocks noChangeAspect="1"/>
          </p:cNvGraphicFramePr>
          <p:nvPr/>
        </p:nvGraphicFramePr>
        <p:xfrm>
          <a:off x="495203" y="1841501"/>
          <a:ext cx="7150685" cy="4514850"/>
        </p:xfrm>
        <a:graphic>
          <a:graphicData uri="http://schemas.openxmlformats.org/presentationml/2006/ole">
            <p:oleObj spid="_x0000_s132098" name="Visio" r:id="rId3" imgW="7773479" imgH="4001137" progId="Visio.Drawing.11">
              <p:embed/>
            </p:oleObj>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718144"/>
          </a:xfrm>
        </p:spPr>
        <p:txBody>
          <a:bodyPr>
            <a:normAutofit/>
          </a:bodyPr>
          <a:lstStyle/>
          <a:p>
            <a:pPr algn="ctr"/>
            <a:r>
              <a:rPr lang="en-US" sz="3600" dirty="0" smtClean="0"/>
              <a:t>DDR and MSM Memories</a:t>
            </a:r>
            <a:endParaRPr lang="en-US" sz="3600" dirty="0"/>
          </a:p>
        </p:txBody>
      </p:sp>
      <p:sp>
        <p:nvSpPr>
          <p:cNvPr id="3" name="Subtitle 2"/>
          <p:cNvSpPr>
            <a:spLocks noGrp="1"/>
          </p:cNvSpPr>
          <p:nvPr>
            <p:ph type="subTitle" idx="1"/>
          </p:nvPr>
        </p:nvSpPr>
        <p:spPr>
          <a:xfrm>
            <a:off x="352864" y="1022945"/>
            <a:ext cx="8412956" cy="5223110"/>
          </a:xfrm>
        </p:spPr>
        <p:txBody>
          <a:bodyPr>
            <a:noAutofit/>
          </a:bodyPr>
          <a:lstStyle/>
          <a:p>
            <a:pPr marL="514350" indent="-514350" algn="l">
              <a:buFont typeface="Arial" pitchFamily="34" charset="0"/>
              <a:buChar char="•"/>
            </a:pPr>
            <a:r>
              <a:rPr lang="en-US" sz="2600" b="0" dirty="0" smtClean="0">
                <a:solidFill>
                  <a:schemeClr val="tx1"/>
                </a:solidFill>
              </a:rPr>
              <a:t>DSP and other masters translate the 32 bit logical address into 36 (40) bits physical address using MPAX registers</a:t>
            </a:r>
          </a:p>
          <a:p>
            <a:pPr marL="514350" indent="-514350" algn="l">
              <a:buFont typeface="Arial" pitchFamily="34" charset="0"/>
              <a:buChar char="•"/>
            </a:pPr>
            <a:r>
              <a:rPr lang="en-US" sz="2600" b="0" dirty="0" smtClean="0">
                <a:solidFill>
                  <a:schemeClr val="tx1"/>
                </a:solidFill>
              </a:rPr>
              <a:t>ARM MMU translates 32 bit logical memory into 40 bits physical memory</a:t>
            </a:r>
          </a:p>
          <a:p>
            <a:pPr marL="514350" indent="-514350" algn="l">
              <a:buFont typeface="Arial" pitchFamily="34" charset="0"/>
              <a:buChar char="•"/>
            </a:pPr>
            <a:r>
              <a:rPr lang="en-US" sz="2600" b="0" dirty="0" smtClean="0">
                <a:solidFill>
                  <a:schemeClr val="tx1"/>
                </a:solidFill>
              </a:rPr>
              <a:t>In TI implementation, U-BOOT defines the memory that is available to the MMU</a:t>
            </a:r>
          </a:p>
          <a:p>
            <a:pPr marL="514350" indent="-514350" algn="l">
              <a:buFont typeface="Arial" pitchFamily="34" charset="0"/>
              <a:buChar char="•"/>
            </a:pPr>
            <a:r>
              <a:rPr lang="en-US" sz="2600" b="0" dirty="0" smtClean="0">
                <a:solidFill>
                  <a:schemeClr val="tx1"/>
                </a:solidFill>
              </a:rPr>
              <a:t>Starting from device tree and modifies it </a:t>
            </a:r>
          </a:p>
          <a:p>
            <a:pPr marL="514350" indent="-514350" algn="l">
              <a:buFont typeface="Arial" pitchFamily="34" charset="0"/>
              <a:buChar char="•"/>
            </a:pPr>
            <a:r>
              <a:rPr lang="en-US" sz="2600" b="0" dirty="0" smtClean="0">
                <a:solidFill>
                  <a:schemeClr val="tx1"/>
                </a:solidFill>
              </a:rPr>
              <a:t>Arm A15 in KeyStone uses large Physical Address Extension mode </a:t>
            </a:r>
          </a:p>
          <a:p>
            <a:pPr marL="514350" indent="-514350" algn="l">
              <a:buFont typeface="Arial" pitchFamily="34" charset="0"/>
              <a:buChar char="•"/>
            </a:pPr>
            <a:r>
              <a:rPr lang="en-US" sz="2600" b="0" dirty="0" smtClean="0">
                <a:solidFill>
                  <a:schemeClr val="tx1"/>
                </a:solidFill>
              </a:rPr>
              <a:t>The file board.c  (see later) defines the physical memories  available for the MMU</a:t>
            </a:r>
          </a:p>
        </p:txBody>
      </p:sp>
      <p:sp>
        <p:nvSpPr>
          <p:cNvPr id="4" name="Slide Number Placeholder 3"/>
          <p:cNvSpPr>
            <a:spLocks noGrp="1"/>
          </p:cNvSpPr>
          <p:nvPr>
            <p:ph type="sldNum" sz="quarter" idx="10"/>
          </p:nvPr>
        </p:nvSpPr>
        <p:spPr/>
        <p:txBody>
          <a:bodyPr/>
          <a:lstStyle/>
          <a:p>
            <a:fld id="{B1006088-BF21-4FD5-870B-675EAADE47BD}" type="slidenum">
              <a:rPr lang="en-US" smtClean="0"/>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DSP definition in Device Tree</a:t>
            </a:r>
            <a:endParaRPr lang="en-US" sz="3600" dirty="0"/>
          </a:p>
        </p:txBody>
      </p:sp>
      <p:sp>
        <p:nvSpPr>
          <p:cNvPr id="3" name="Subtitle 2"/>
          <p:cNvSpPr>
            <a:spLocks noGrp="1"/>
          </p:cNvSpPr>
          <p:nvPr>
            <p:ph type="subTitle" idx="1"/>
          </p:nvPr>
        </p:nvSpPr>
        <p:spPr>
          <a:xfrm>
            <a:off x="381000" y="1039091"/>
            <a:ext cx="8412956" cy="5206964"/>
          </a:xfrm>
        </p:spPr>
        <p:txBody>
          <a:bodyPr>
            <a:normAutofit/>
          </a:bodyPr>
          <a:lstStyle/>
          <a:p>
            <a:pPr marL="514350" indent="-514350" algn="l">
              <a:buFont typeface="Arial" pitchFamily="34" charset="0"/>
              <a:buChar char="•"/>
            </a:pPr>
            <a:r>
              <a:rPr lang="en-US" sz="2800" b="0" dirty="0" smtClean="0">
                <a:solidFill>
                  <a:schemeClr val="tx1"/>
                </a:solidFill>
              </a:rPr>
              <a:t>For each C66 CorePac, 7 memory definitions:</a:t>
            </a:r>
          </a:p>
          <a:p>
            <a:pPr marL="1089025" lvl="1" indent="-514350" algn="l">
              <a:buFont typeface="Arial" pitchFamily="34" charset="0"/>
              <a:buChar char="•"/>
            </a:pPr>
            <a:r>
              <a:rPr lang="en-US" sz="2600" dirty="0" smtClean="0">
                <a:solidFill>
                  <a:schemeClr val="tx1"/>
                </a:solidFill>
                <a:latin typeface="Calibri" pitchFamily="34" charset="0"/>
                <a:cs typeface="Calibri" pitchFamily="34" charset="0"/>
              </a:rPr>
              <a:t>Address of Core control registers</a:t>
            </a:r>
            <a:r>
              <a:rPr lang="en-US" sz="2600" b="0" dirty="0" smtClean="0">
                <a:solidFill>
                  <a:schemeClr val="tx1"/>
                </a:solidFill>
                <a:latin typeface="Calibri" pitchFamily="34" charset="0"/>
                <a:cs typeface="Calibri" pitchFamily="34" charset="0"/>
              </a:rPr>
              <a:t> (boot address, power)</a:t>
            </a:r>
          </a:p>
          <a:p>
            <a:pPr marL="1089025" lvl="1" indent="-514350" algn="l">
              <a:buFont typeface="Arial" pitchFamily="34" charset="0"/>
              <a:buChar char="•"/>
            </a:pPr>
            <a:r>
              <a:rPr lang="en-US" sz="2600" dirty="0" smtClean="0">
                <a:solidFill>
                  <a:schemeClr val="tx1"/>
                </a:solidFill>
                <a:latin typeface="Calibri" pitchFamily="34" charset="0"/>
                <a:cs typeface="Calibri" pitchFamily="34" charset="0"/>
              </a:rPr>
              <a:t>L1 P global memory address</a:t>
            </a:r>
          </a:p>
          <a:p>
            <a:pPr marL="1089025" lvl="1" indent="-514350" algn="l">
              <a:buFont typeface="Arial" pitchFamily="34" charset="0"/>
              <a:buChar char="•"/>
            </a:pPr>
            <a:r>
              <a:rPr lang="en-US" sz="2600" b="0" dirty="0" smtClean="0">
                <a:solidFill>
                  <a:schemeClr val="tx1"/>
                </a:solidFill>
                <a:latin typeface="Calibri" pitchFamily="34" charset="0"/>
                <a:cs typeface="Calibri" pitchFamily="34" charset="0"/>
              </a:rPr>
              <a:t>L1 D global memory address</a:t>
            </a:r>
          </a:p>
          <a:p>
            <a:pPr marL="1089025" lvl="1" indent="-514350" algn="l">
              <a:buFont typeface="Arial" pitchFamily="34" charset="0"/>
              <a:buChar char="•"/>
            </a:pPr>
            <a:r>
              <a:rPr lang="en-US" sz="2600" dirty="0" smtClean="0">
                <a:solidFill>
                  <a:schemeClr val="tx1"/>
                </a:solidFill>
                <a:latin typeface="Calibri" pitchFamily="34" charset="0"/>
                <a:cs typeface="Calibri" pitchFamily="34" charset="0"/>
              </a:rPr>
              <a:t>L2  global memory address</a:t>
            </a:r>
          </a:p>
          <a:p>
            <a:pPr marL="514350" indent="-514350" algn="l">
              <a:buFont typeface="Arial" pitchFamily="34" charset="0"/>
              <a:buChar char="•"/>
            </a:pPr>
            <a:r>
              <a:rPr lang="en-US" sz="2800" b="0" dirty="0" smtClean="0">
                <a:solidFill>
                  <a:schemeClr val="tx1"/>
                </a:solidFill>
                <a:latin typeface="Calibri" pitchFamily="34" charset="0"/>
                <a:cs typeface="Calibri" pitchFamily="34" charset="0"/>
              </a:rPr>
              <a:t>In addition, the MSM memory address and DDR addresses that are dedicated to DSP usage are defined. </a:t>
            </a:r>
          </a:p>
          <a:p>
            <a:pPr marL="514350" indent="-514350" algn="l">
              <a:buFont typeface="Arial" pitchFamily="34" charset="0"/>
              <a:buChar char="•"/>
            </a:pPr>
            <a:r>
              <a:rPr lang="en-US" sz="2800" b="0" dirty="0" smtClean="0">
                <a:solidFill>
                  <a:schemeClr val="tx1"/>
                </a:solidFill>
              </a:rPr>
              <a:t>DSP code that uses DDR must use ONLY the DDR addresses that are assigned to it</a:t>
            </a:r>
            <a:endParaRPr lang="en-US" sz="2800" b="0" dirty="0" smtClean="0">
              <a:solidFill>
                <a:schemeClr val="tx1"/>
              </a:solidFill>
              <a:latin typeface="Calibri" pitchFamily="34" charset="0"/>
              <a:cs typeface="Calibri" pitchFamily="34" charset="0"/>
            </a:endParaRPr>
          </a:p>
          <a:p>
            <a:pPr marL="1089025" lvl="1" indent="-514350">
              <a:buFont typeface="Arial" pitchFamily="34" charset="0"/>
              <a:buChar char="•"/>
            </a:pPr>
            <a:endParaRPr lang="en-US" sz="2600" dirty="0" smtClean="0">
              <a:latin typeface="Calibri" pitchFamily="34" charset="0"/>
              <a:cs typeface="Calibri" pitchFamily="34" charset="0"/>
            </a:endParaRPr>
          </a:p>
          <a:p>
            <a:pPr marL="1089025" lvl="1" indent="-514350">
              <a:buFont typeface="Arial" pitchFamily="34" charset="0"/>
              <a:buChar char="•"/>
            </a:pPr>
            <a:endParaRPr lang="en-US" sz="2600" b="0" dirty="0" smtClean="0">
              <a:solidFill>
                <a:schemeClr val="tx1"/>
              </a:solidFill>
              <a:latin typeface="Calibri" pitchFamily="34" charset="0"/>
              <a:cs typeface="Calibri" pitchFamily="34" charset="0"/>
            </a:endParaRPr>
          </a:p>
          <a:p>
            <a:pPr marL="514350" indent="-514350">
              <a:buFont typeface="Arial" pitchFamily="34" charset="0"/>
              <a:buChar char="•"/>
            </a:pPr>
            <a:endParaRPr lang="en-US" sz="2800" b="0" dirty="0" smtClean="0"/>
          </a:p>
        </p:txBody>
      </p:sp>
      <p:sp>
        <p:nvSpPr>
          <p:cNvPr id="4" name="Slide Number Placeholder 3"/>
          <p:cNvSpPr>
            <a:spLocks noGrp="1"/>
          </p:cNvSpPr>
          <p:nvPr>
            <p:ph type="sldNum" sz="quarter" idx="10"/>
          </p:nvPr>
        </p:nvSpPr>
        <p:spPr/>
        <p:txBody>
          <a:bodyPr/>
          <a:lstStyle/>
          <a:p>
            <a:fld id="{B1006088-BF21-4FD5-870B-675EAADE47BD}" type="slidenum">
              <a:rPr lang="en-US" smtClean="0"/>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Challenges</a:t>
            </a:r>
            <a:endParaRPr lang="en-US" b="1" dirty="0"/>
          </a:p>
        </p:txBody>
      </p:sp>
      <p:sp>
        <p:nvSpPr>
          <p:cNvPr id="3" name="Content Placeholder 2"/>
          <p:cNvSpPr>
            <a:spLocks noGrp="1"/>
          </p:cNvSpPr>
          <p:nvPr>
            <p:ph idx="1"/>
          </p:nvPr>
        </p:nvSpPr>
        <p:spPr/>
        <p:txBody>
          <a:bodyPr>
            <a:normAutofit lnSpcReduction="10000"/>
          </a:bodyPr>
          <a:lstStyle/>
          <a:p>
            <a:r>
              <a:rPr lang="en-US" dirty="0" smtClean="0"/>
              <a:t>How to use peripherals and other Ip in ARM and DSP KeyStone devices?</a:t>
            </a:r>
          </a:p>
          <a:p>
            <a:pPr lvl="1"/>
            <a:r>
              <a:rPr lang="en-US" dirty="0" smtClean="0"/>
              <a:t>Configuration</a:t>
            </a:r>
          </a:p>
          <a:p>
            <a:pPr lvl="1"/>
            <a:r>
              <a:rPr lang="en-US" dirty="0" smtClean="0"/>
              <a:t>Run-time usage</a:t>
            </a:r>
          </a:p>
          <a:p>
            <a:pPr lvl="1"/>
            <a:r>
              <a:rPr lang="en-US" dirty="0" smtClean="0">
                <a:solidFill>
                  <a:srgbClr val="FF0000"/>
                </a:solidFill>
              </a:rPr>
              <a:t>Solution: Chip Support Library (CSL) and Low Level Drivers (LLD) on DSP, LINUX drivers on the ARM</a:t>
            </a:r>
          </a:p>
          <a:p>
            <a:r>
              <a:rPr lang="en-US" dirty="0" smtClean="0"/>
              <a:t>How to share resources’ configuration, control and usage between different cores?</a:t>
            </a:r>
          </a:p>
          <a:p>
            <a:pPr lvl="1"/>
            <a:r>
              <a:rPr lang="en-US" dirty="0" smtClean="0"/>
              <a:t>Protect resources from conflict usage</a:t>
            </a:r>
          </a:p>
          <a:p>
            <a:pPr lvl="1"/>
            <a:r>
              <a:rPr lang="en-US" dirty="0" smtClean="0"/>
              <a:t>ARM runs Linux, C66x runs BIOS</a:t>
            </a:r>
          </a:p>
          <a:p>
            <a:pPr lvl="1"/>
            <a:r>
              <a:rPr lang="en-US" dirty="0" smtClean="0">
                <a:solidFill>
                  <a:srgbClr val="FF0000"/>
                </a:solidFill>
              </a:rPr>
              <a:t>Solution: Resource Management</a:t>
            </a:r>
            <a:endParaRPr lang="en-US" dirty="0" smtClean="0"/>
          </a:p>
          <a:p>
            <a:endParaRPr lang="en-US" dirty="0" smtClean="0">
              <a:solidFill>
                <a:srgbClr val="FF00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1775" y="142875"/>
            <a:ext cx="8458200" cy="1460842"/>
          </a:xfrm>
        </p:spPr>
        <p:txBody>
          <a:bodyPr/>
          <a:lstStyle/>
          <a:p>
            <a:r>
              <a:rPr lang="en-US" sz="3600" dirty="0" smtClean="0"/>
              <a:t>Memory definitions from TCI6638-evm</a:t>
            </a:r>
            <a:br>
              <a:rPr lang="en-US" sz="3600" dirty="0" smtClean="0"/>
            </a:br>
            <a:r>
              <a:rPr lang="en-US" sz="3600" dirty="0" smtClean="0"/>
              <a:t>Device tree</a:t>
            </a:r>
            <a:endParaRPr lang="en-US" sz="3600" dirty="0"/>
          </a:p>
        </p:txBody>
      </p:sp>
      <p:sp>
        <p:nvSpPr>
          <p:cNvPr id="4" name="Slide Number Placeholder 3"/>
          <p:cNvSpPr>
            <a:spLocks noGrp="1"/>
          </p:cNvSpPr>
          <p:nvPr>
            <p:ph type="sldNum" sz="quarter" idx="10"/>
          </p:nvPr>
        </p:nvSpPr>
        <p:spPr/>
        <p:txBody>
          <a:bodyPr/>
          <a:lstStyle/>
          <a:p>
            <a:fld id="{B09843C0-6DAC-490D-A4BA-BCECDC8ED96F}" type="slidenum">
              <a:rPr lang="en-US" smtClean="0"/>
              <a:pPr/>
              <a:t>30</a:t>
            </a:fld>
            <a:endParaRPr lang="en-US" dirty="0"/>
          </a:p>
        </p:txBody>
      </p:sp>
      <p:sp>
        <p:nvSpPr>
          <p:cNvPr id="6" name="Rectangle 5"/>
          <p:cNvSpPr/>
          <p:nvPr/>
        </p:nvSpPr>
        <p:spPr>
          <a:xfrm>
            <a:off x="418673" y="2767048"/>
            <a:ext cx="7990609" cy="2246769"/>
          </a:xfrm>
          <a:prstGeom prst="rect">
            <a:avLst/>
          </a:prstGeom>
        </p:spPr>
        <p:txBody>
          <a:bodyPr wrap="square">
            <a:spAutoFit/>
          </a:bodyPr>
          <a:lstStyle/>
          <a:p>
            <a:r>
              <a:rPr lang="en-US" sz="2000" dirty="0" smtClean="0"/>
              <a:t>dspmem: dspmem</a:t>
            </a:r>
          </a:p>
          <a:p>
            <a:r>
              <a:rPr lang="en-US" sz="2000" dirty="0" smtClean="0"/>
              <a:t> {			</a:t>
            </a:r>
          </a:p>
          <a:p>
            <a:r>
              <a:rPr lang="en-US" sz="2000" dirty="0" smtClean="0"/>
              <a:t>compatible = "linux,rproc-user";			</a:t>
            </a:r>
          </a:p>
          <a:p>
            <a:r>
              <a:rPr lang="en-US" sz="2000" dirty="0" smtClean="0"/>
              <a:t>mem  = &lt;0x0c000000 0x000600000	0xa0000000 0x20000000&gt;;			</a:t>
            </a:r>
          </a:p>
          <a:p>
            <a:r>
              <a:rPr lang="en-US" sz="2000" dirty="0" smtClean="0"/>
              <a:t>label = "dspmem";		</a:t>
            </a:r>
          </a:p>
          <a:p>
            <a:r>
              <a:rPr lang="en-US" sz="2000" dirty="0" smtClean="0"/>
              <a:t>};</a:t>
            </a:r>
            <a:endParaRPr lang="en-US" sz="2000" dirty="0"/>
          </a:p>
        </p:txBody>
      </p:sp>
      <p:sp>
        <p:nvSpPr>
          <p:cNvPr id="7" name="Rectangle 6"/>
          <p:cNvSpPr/>
          <p:nvPr/>
        </p:nvSpPr>
        <p:spPr>
          <a:xfrm>
            <a:off x="513469" y="1379863"/>
            <a:ext cx="7828671" cy="1323439"/>
          </a:xfrm>
          <a:prstGeom prst="rect">
            <a:avLst/>
          </a:prstGeom>
        </p:spPr>
        <p:txBody>
          <a:bodyPr wrap="square">
            <a:spAutoFit/>
          </a:bodyPr>
          <a:lstStyle/>
          <a:p>
            <a:r>
              <a:rPr lang="en-US" dirty="0" smtClean="0"/>
              <a:t> </a:t>
            </a:r>
            <a:r>
              <a:rPr lang="en-US" sz="2000" dirty="0" smtClean="0"/>
              <a:t>memory </a:t>
            </a:r>
          </a:p>
          <a:p>
            <a:r>
              <a:rPr lang="en-US" sz="2000" dirty="0" smtClean="0"/>
              <a:t>{</a:t>
            </a:r>
          </a:p>
          <a:p>
            <a:r>
              <a:rPr lang="en-US" sz="2000" dirty="0" smtClean="0"/>
              <a:t>      reg = &lt;0x00000000 0x80000000 0x00000000 0x20000000&gt;;        </a:t>
            </a:r>
          </a:p>
          <a:p>
            <a:r>
              <a:rPr lang="en-US" sz="2000" dirty="0" smtClean="0"/>
              <a:t>};</a:t>
            </a:r>
            <a:endParaRPr lang="en-US" sz="2000" dirty="0"/>
          </a:p>
        </p:txBody>
      </p:sp>
      <p:sp>
        <p:nvSpPr>
          <p:cNvPr id="8" name="TextBox 7"/>
          <p:cNvSpPr txBox="1"/>
          <p:nvPr/>
        </p:nvSpPr>
        <p:spPr>
          <a:xfrm>
            <a:off x="661181" y="5008099"/>
            <a:ext cx="7230794" cy="1200329"/>
          </a:xfrm>
          <a:prstGeom prst="rect">
            <a:avLst/>
          </a:prstGeom>
          <a:noFill/>
        </p:spPr>
        <p:txBody>
          <a:bodyPr wrap="square" rtlCol="0">
            <a:spAutoFit/>
          </a:bodyPr>
          <a:lstStyle/>
          <a:p>
            <a:r>
              <a:rPr lang="en-US" dirty="0" smtClean="0"/>
              <a:t>Note – We will see later how the start address of the DSP DDR is determined by the U-BOOT parameters. </a:t>
            </a:r>
          </a:p>
          <a:p>
            <a:r>
              <a:rPr lang="en-US" dirty="0" smtClean="0"/>
              <a:t>When build DSP code, one must be aware what is the start DDR address for DSP </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1775" y="142875"/>
            <a:ext cx="8458200" cy="1460842"/>
          </a:xfrm>
        </p:spPr>
        <p:txBody>
          <a:bodyPr/>
          <a:lstStyle/>
          <a:p>
            <a:r>
              <a:rPr lang="en-US" sz="3600" dirty="0" smtClean="0"/>
              <a:t>Memory definitions from TCI6638-evm</a:t>
            </a:r>
            <a:br>
              <a:rPr lang="en-US" sz="3600" dirty="0" smtClean="0"/>
            </a:br>
            <a:r>
              <a:rPr lang="en-US" sz="3600" dirty="0" smtClean="0"/>
              <a:t>Device tree</a:t>
            </a:r>
            <a:endParaRPr lang="en-US" sz="3600" dirty="0"/>
          </a:p>
        </p:txBody>
      </p:sp>
      <p:sp>
        <p:nvSpPr>
          <p:cNvPr id="4" name="Slide Number Placeholder 3"/>
          <p:cNvSpPr>
            <a:spLocks noGrp="1"/>
          </p:cNvSpPr>
          <p:nvPr>
            <p:ph type="sldNum" sz="quarter" idx="10"/>
          </p:nvPr>
        </p:nvSpPr>
        <p:spPr/>
        <p:txBody>
          <a:bodyPr/>
          <a:lstStyle/>
          <a:p>
            <a:fld id="{B09843C0-6DAC-490D-A4BA-BCECDC8ED96F}" type="slidenum">
              <a:rPr lang="en-US" smtClean="0"/>
              <a:pPr/>
              <a:t>31</a:t>
            </a:fld>
            <a:endParaRPr lang="en-US" dirty="0"/>
          </a:p>
        </p:txBody>
      </p:sp>
      <p:sp>
        <p:nvSpPr>
          <p:cNvPr id="8" name="Rectangle 7"/>
          <p:cNvSpPr/>
          <p:nvPr/>
        </p:nvSpPr>
        <p:spPr>
          <a:xfrm>
            <a:off x="548639" y="1166843"/>
            <a:ext cx="7920111" cy="4524315"/>
          </a:xfrm>
          <a:prstGeom prst="rect">
            <a:avLst/>
          </a:prstGeom>
        </p:spPr>
        <p:txBody>
          <a:bodyPr wrap="square">
            <a:spAutoFit/>
          </a:bodyPr>
          <a:lstStyle/>
          <a:p>
            <a:r>
              <a:rPr lang="en-US" sz="2400" dirty="0" smtClean="0"/>
              <a:t>dsp7: dsp7 </a:t>
            </a:r>
          </a:p>
          <a:p>
            <a:r>
              <a:rPr lang="en-US" sz="2400" dirty="0" smtClean="0"/>
              <a:t>{</a:t>
            </a:r>
          </a:p>
          <a:p>
            <a:r>
              <a:rPr lang="en-US" sz="2400" dirty="0" smtClean="0"/>
              <a:t>                        compatible = "linux,rproc-user";</a:t>
            </a:r>
          </a:p>
          <a:p>
            <a:r>
              <a:rPr lang="en-US" sz="2400" dirty="0" smtClean="0"/>
              <a:t>                        reg = &lt;0x0262005C 4</a:t>
            </a:r>
          </a:p>
          <a:p>
            <a:r>
              <a:rPr lang="en-US" sz="2400" dirty="0" smtClean="0"/>
              <a:t>                               0x02350858 4</a:t>
            </a:r>
          </a:p>
          <a:p>
            <a:r>
              <a:rPr lang="en-US" sz="2400" dirty="0" smtClean="0"/>
              <a:t>                               0x02350a58 4</a:t>
            </a:r>
          </a:p>
          <a:p>
            <a:r>
              <a:rPr lang="en-US" sz="2400" dirty="0" smtClean="0"/>
              <a:t>                               0x0262025C 4</a:t>
            </a:r>
          </a:p>
          <a:p>
            <a:r>
              <a:rPr lang="en-US" sz="2400" dirty="0" smtClean="0"/>
              <a:t>                               0x17e00000 0x00008000</a:t>
            </a:r>
          </a:p>
          <a:p>
            <a:r>
              <a:rPr lang="en-US" sz="2400" dirty="0" smtClean="0"/>
              <a:t>                               0x17f00000 0x00008000</a:t>
            </a:r>
          </a:p>
          <a:p>
            <a:r>
              <a:rPr lang="en-US" sz="2400" dirty="0" smtClean="0"/>
              <a:t>                               0x17800000 0x00100000&gt;;</a:t>
            </a:r>
          </a:p>
          <a:p>
            <a:r>
              <a:rPr lang="en-US" sz="2400" dirty="0" smtClean="0"/>
              <a:t>                        reg-names = "boot-address", "psc-mdstat", "psc-mdctl", "ipcgr", "l1pram", "l1dram", "l2ram";</a:t>
            </a:r>
            <a:endParaRPr lang="en-US" sz="2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U-BOOT and mem_reserve</a:t>
            </a:r>
            <a:endParaRPr lang="en-US" dirty="0"/>
          </a:p>
        </p:txBody>
      </p:sp>
      <p:sp>
        <p:nvSpPr>
          <p:cNvPr id="7" name="Content Placeholder 6"/>
          <p:cNvSpPr>
            <a:spLocks noGrp="1"/>
          </p:cNvSpPr>
          <p:nvPr>
            <p:ph idx="1"/>
          </p:nvPr>
        </p:nvSpPr>
        <p:spPr>
          <a:xfrm>
            <a:off x="333375" y="1048468"/>
            <a:ext cx="8467725" cy="5248423"/>
          </a:xfrm>
        </p:spPr>
        <p:txBody>
          <a:bodyPr/>
          <a:lstStyle/>
          <a:p>
            <a:r>
              <a:rPr lang="en-US" sz="2700" dirty="0" smtClean="0"/>
              <a:t>Two segment of memory are defined for the MMU to use. </a:t>
            </a:r>
          </a:p>
          <a:p>
            <a:r>
              <a:rPr lang="en-US" sz="2700" dirty="0" smtClean="0"/>
              <a:t>The first starts at physical address 0x08 0000 0000 and size of 2G </a:t>
            </a:r>
          </a:p>
          <a:p>
            <a:r>
              <a:rPr lang="en-US" sz="2700" dirty="0" smtClean="0"/>
              <a:t>The second segment starts at 0x08 8000 0000 and size 6G </a:t>
            </a:r>
          </a:p>
          <a:p>
            <a:r>
              <a:rPr lang="en-US" sz="2700" dirty="0" smtClean="0"/>
              <a:t>Part of the first  segment of memory is reserved for the DSP memory. This is used to load programs and data from the ARM user’s domain to the DSP memory</a:t>
            </a:r>
          </a:p>
          <a:p>
            <a:r>
              <a:rPr lang="en-US" sz="2700" dirty="0" smtClean="0"/>
              <a:t>The size of the DSP reserve memory is defined in U-BOOT. It is called mem_resereve. A default size is 512M – 0x2000 0000</a:t>
            </a:r>
          </a:p>
          <a:p>
            <a:endParaRPr lang="en-US" sz="2700" dirty="0" smtClean="0"/>
          </a:p>
          <a:p>
            <a:endParaRPr lang="en-US"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B09843C0-6DAC-490D-A4BA-BCECDC8ED96F}" type="slidenum">
              <a:rPr lang="en-US" smtClean="0"/>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U-BOOT and mem_reserve</a:t>
            </a:r>
            <a:endParaRPr lang="en-US" dirty="0"/>
          </a:p>
        </p:txBody>
      </p:sp>
      <p:sp>
        <p:nvSpPr>
          <p:cNvPr id="7" name="Content Placeholder 6"/>
          <p:cNvSpPr>
            <a:spLocks noGrp="1"/>
          </p:cNvSpPr>
          <p:nvPr>
            <p:ph idx="1"/>
          </p:nvPr>
        </p:nvSpPr>
        <p:spPr>
          <a:xfrm>
            <a:off x="333375" y="1048468"/>
            <a:ext cx="8467725" cy="5248423"/>
          </a:xfrm>
        </p:spPr>
        <p:txBody>
          <a:bodyPr/>
          <a:lstStyle/>
          <a:p>
            <a:r>
              <a:rPr lang="en-US" sz="2800" dirty="0" smtClean="0"/>
              <a:t>To change the size of the reserve memory, the value mem_reserve should be changed in the U-BOOT using setenv mem_reserve Value</a:t>
            </a:r>
          </a:p>
          <a:p>
            <a:r>
              <a:rPr lang="en-US" sz="2800" dirty="0" smtClean="0"/>
              <a:t>Note that the U-BOOT code uses the function ustrtoul to convert the ASCII value into a numeric value. It understands notations such as 512M</a:t>
            </a:r>
          </a:p>
          <a:p>
            <a:r>
              <a:rPr lang="en-US" sz="2800" dirty="0" smtClean="0"/>
              <a:t>Question: Is changing the mem_reserve value in U-BOOT enough to change the memory segment that is dedicated to the DSPs for MPM?</a:t>
            </a:r>
          </a:p>
          <a:p>
            <a:pPr lvl="1"/>
            <a:r>
              <a:rPr lang="en-US" sz="2600" dirty="0" smtClean="0"/>
              <a:t>The file mpm_config.json tells mpm what memories are available. It must agree with the device tree and the U-BOOT </a:t>
            </a:r>
          </a:p>
          <a:p>
            <a:endParaRPr lang="en-US" dirty="0" smtClean="0"/>
          </a:p>
          <a:p>
            <a:endParaRPr lang="en-US"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B09843C0-6DAC-490D-A4BA-BCECDC8ED96F}" type="slidenum">
              <a:rPr lang="en-US" smtClean="0"/>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Example code from board.c</a:t>
            </a:r>
            <a:endParaRPr lang="en-US"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B09843C0-6DAC-490D-A4BA-BCECDC8ED96F}" type="slidenum">
              <a:rPr lang="en-US" smtClean="0"/>
              <a:pPr/>
              <a:t>34</a:t>
            </a:fld>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641763" y="963376"/>
            <a:ext cx="5850082" cy="554687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MPM Configuration </a:t>
            </a:r>
            <a:endParaRPr lang="en-US" sz="3600" dirty="0"/>
          </a:p>
        </p:txBody>
      </p:sp>
      <p:sp>
        <p:nvSpPr>
          <p:cNvPr id="3" name="Subtitle 2"/>
          <p:cNvSpPr>
            <a:spLocks noGrp="1"/>
          </p:cNvSpPr>
          <p:nvPr>
            <p:ph type="subTitle" idx="1"/>
          </p:nvPr>
        </p:nvSpPr>
        <p:spPr>
          <a:xfrm>
            <a:off x="362893" y="1392177"/>
            <a:ext cx="8412956" cy="2493818"/>
          </a:xfrm>
        </p:spPr>
        <p:txBody>
          <a:bodyPr>
            <a:normAutofit/>
          </a:bodyPr>
          <a:lstStyle/>
          <a:p>
            <a:pPr marL="514350" indent="-514350">
              <a:buFont typeface="Arial" pitchFamily="34" charset="0"/>
              <a:buChar char="•"/>
            </a:pPr>
            <a:r>
              <a:rPr lang="en-US" sz="2400" b="0" dirty="0" smtClean="0">
                <a:solidFill>
                  <a:schemeClr val="tx1"/>
                </a:solidFill>
              </a:rPr>
              <a:t>The file mpm_config.json is a Java Script Object Notation file that describes the DSP access memory segments to the ARM</a:t>
            </a:r>
          </a:p>
          <a:p>
            <a:pPr marL="514350" indent="-514350">
              <a:buFont typeface="Arial" pitchFamily="34" charset="0"/>
              <a:buChar char="•"/>
            </a:pPr>
            <a:r>
              <a:rPr lang="en-US" sz="2400" b="0" dirty="0" smtClean="0">
                <a:solidFill>
                  <a:schemeClr val="tx1"/>
                </a:solidFill>
                <a:latin typeface="Calibri" pitchFamily="34" charset="0"/>
                <a:cs typeface="Calibri" pitchFamily="34" charset="0"/>
              </a:rPr>
              <a:t>10 memory segments are defined, 8 segments are for each DSP core l2 local memory, one for MSM memory, and one for part of DDR that is used by the MPM as shared memory</a:t>
            </a:r>
          </a:p>
          <a:p>
            <a:pPr marL="514350" indent="-514350">
              <a:buFont typeface="Arial" pitchFamily="34" charset="0"/>
              <a:buChar char="•"/>
            </a:pPr>
            <a:r>
              <a:rPr lang="en-US" sz="2400" b="0" dirty="0" smtClean="0">
                <a:solidFill>
                  <a:schemeClr val="tx1"/>
                </a:solidFill>
              </a:rPr>
              <a:t> mpm_config.json definition of core 0 L2 memory:</a:t>
            </a:r>
            <a:endParaRPr lang="en-US" sz="2400" b="0" dirty="0" smtClean="0">
              <a:solidFill>
                <a:schemeClr val="tx1"/>
              </a:solidFill>
              <a:latin typeface="Calibri" pitchFamily="34" charset="0"/>
              <a:cs typeface="Calibri" pitchFamily="34" charset="0"/>
            </a:endParaRPr>
          </a:p>
          <a:p>
            <a:pPr marL="514350" indent="-514350">
              <a:buFont typeface="Arial" pitchFamily="34" charset="0"/>
              <a:buChar char="•"/>
            </a:pPr>
            <a:endParaRPr lang="en-US" sz="2800" b="0" dirty="0" smtClean="0">
              <a:solidFill>
                <a:schemeClr val="tx1"/>
              </a:solidFill>
            </a:endParaRPr>
          </a:p>
        </p:txBody>
      </p:sp>
      <p:sp>
        <p:nvSpPr>
          <p:cNvPr id="4" name="Slide Number Placeholder 3"/>
          <p:cNvSpPr>
            <a:spLocks noGrp="1"/>
          </p:cNvSpPr>
          <p:nvPr>
            <p:ph type="sldNum" sz="quarter" idx="10"/>
          </p:nvPr>
        </p:nvSpPr>
        <p:spPr/>
        <p:txBody>
          <a:bodyPr/>
          <a:lstStyle/>
          <a:p>
            <a:fld id="{B1006088-BF21-4FD5-870B-675EAADE47BD}" type="slidenum">
              <a:rPr lang="en-US" smtClean="0"/>
              <a:pPr/>
              <a:t>35</a:t>
            </a:fld>
            <a:endParaRPr lang="en-US" dirty="0"/>
          </a:p>
        </p:txBody>
      </p:sp>
      <p:sp>
        <p:nvSpPr>
          <p:cNvPr id="5" name="Rectangle 4"/>
          <p:cNvSpPr/>
          <p:nvPr/>
        </p:nvSpPr>
        <p:spPr>
          <a:xfrm>
            <a:off x="405246" y="4221631"/>
            <a:ext cx="7855526" cy="1815882"/>
          </a:xfrm>
          <a:prstGeom prst="rect">
            <a:avLst/>
          </a:prstGeom>
        </p:spPr>
        <p:txBody>
          <a:bodyPr wrap="square">
            <a:spAutoFit/>
          </a:bodyPr>
          <a:lstStyle/>
          <a:p>
            <a:r>
              <a:rPr lang="en-US" sz="1600" dirty="0" smtClean="0"/>
              <a:t>{			</a:t>
            </a:r>
          </a:p>
          <a:p>
            <a:r>
              <a:rPr lang="en-US" sz="1600" dirty="0" smtClean="0"/>
              <a:t>"name": "local-core0-l2",</a:t>
            </a:r>
          </a:p>
          <a:p>
            <a:r>
              <a:rPr lang="en-US" sz="1600" dirty="0" smtClean="0"/>
              <a:t> "localaddr": "0x00800000",			</a:t>
            </a:r>
          </a:p>
          <a:p>
            <a:r>
              <a:rPr lang="en-US" sz="1600" dirty="0" smtClean="0"/>
              <a:t>"globaladdr": "0x10800000",			</a:t>
            </a:r>
          </a:p>
          <a:p>
            <a:r>
              <a:rPr lang="en-US" sz="1600" dirty="0" smtClean="0"/>
              <a:t>"length": "0x100000",			</a:t>
            </a:r>
          </a:p>
          <a:p>
            <a:r>
              <a:rPr lang="en-US" sz="1600" dirty="0" smtClean="0"/>
              <a:t>"devicename": "/dev/dsp0"		</a:t>
            </a:r>
          </a:p>
          <a:p>
            <a:r>
              <a:rPr lang="en-US" sz="1600" dirty="0" smtClean="0"/>
              <a:t>},</a:t>
            </a:r>
            <a:endParaRPr lang="en-US" sz="16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MPM Configuration (2)</a:t>
            </a:r>
            <a:endParaRPr lang="en-US" sz="3600" dirty="0"/>
          </a:p>
        </p:txBody>
      </p:sp>
      <p:sp>
        <p:nvSpPr>
          <p:cNvPr id="3" name="Subtitle 2"/>
          <p:cNvSpPr>
            <a:spLocks noGrp="1"/>
          </p:cNvSpPr>
          <p:nvPr>
            <p:ph type="subTitle" idx="1"/>
          </p:nvPr>
        </p:nvSpPr>
        <p:spPr>
          <a:xfrm>
            <a:off x="232852" y="1340221"/>
            <a:ext cx="8412956" cy="1548245"/>
          </a:xfrm>
        </p:spPr>
        <p:txBody>
          <a:bodyPr>
            <a:normAutofit/>
          </a:bodyPr>
          <a:lstStyle/>
          <a:p>
            <a:pPr marL="514350" indent="-514350" algn="l">
              <a:buFont typeface="Arial" pitchFamily="34" charset="0"/>
              <a:buChar char="•"/>
            </a:pPr>
            <a:r>
              <a:rPr lang="en-US" sz="2400" b="0" dirty="0" smtClean="0">
                <a:solidFill>
                  <a:schemeClr val="tx1"/>
                </a:solidFill>
              </a:rPr>
              <a:t>The two shared memory definitions show that the DSP dedicated memory in DDR starts at 0xa0000000 and has a size of 512M (-1K) bytes. </a:t>
            </a:r>
            <a:endParaRPr lang="en-US" sz="2800" b="0" dirty="0" smtClean="0">
              <a:solidFill>
                <a:schemeClr val="tx1"/>
              </a:solidFill>
            </a:endParaRPr>
          </a:p>
        </p:txBody>
      </p:sp>
      <p:sp>
        <p:nvSpPr>
          <p:cNvPr id="4" name="Slide Number Placeholder 3"/>
          <p:cNvSpPr>
            <a:spLocks noGrp="1"/>
          </p:cNvSpPr>
          <p:nvPr>
            <p:ph type="sldNum" sz="quarter" idx="10"/>
          </p:nvPr>
        </p:nvSpPr>
        <p:spPr/>
        <p:txBody>
          <a:bodyPr/>
          <a:lstStyle/>
          <a:p>
            <a:fld id="{B1006088-BF21-4FD5-870B-675EAADE47BD}" type="slidenum">
              <a:rPr lang="en-US" smtClean="0"/>
              <a:pPr/>
              <a:t>36</a:t>
            </a:fld>
            <a:endParaRPr lang="en-US" dirty="0"/>
          </a:p>
        </p:txBody>
      </p:sp>
      <p:sp>
        <p:nvSpPr>
          <p:cNvPr id="5" name="Rectangle 4"/>
          <p:cNvSpPr/>
          <p:nvPr/>
        </p:nvSpPr>
        <p:spPr>
          <a:xfrm>
            <a:off x="311729" y="3057849"/>
            <a:ext cx="7855526" cy="3046988"/>
          </a:xfrm>
          <a:prstGeom prst="rect">
            <a:avLst/>
          </a:prstGeom>
        </p:spPr>
        <p:txBody>
          <a:bodyPr wrap="square">
            <a:spAutoFit/>
          </a:bodyPr>
          <a:lstStyle/>
          <a:p>
            <a:r>
              <a:rPr lang="en-US" sz="1600" dirty="0" smtClean="0"/>
              <a:t>{</a:t>
            </a:r>
          </a:p>
          <a:p>
            <a:r>
              <a:rPr lang="en-US" sz="1600" dirty="0" smtClean="0"/>
              <a:t>"name": "local-msmc",</a:t>
            </a:r>
          </a:p>
          <a:p>
            <a:r>
              <a:rPr lang="en-US" sz="1600" dirty="0" smtClean="0"/>
              <a:t>"globaladdr": "0x0c000000",</a:t>
            </a:r>
          </a:p>
          <a:p>
            <a:r>
              <a:rPr lang="en-US" sz="1600" dirty="0" smtClean="0"/>
              <a:t>"length": "0x600000",			</a:t>
            </a:r>
          </a:p>
          <a:p>
            <a:r>
              <a:rPr lang="en-US" sz="1600" dirty="0" smtClean="0"/>
              <a:t>"devicename": "/dev/dspmem"		</a:t>
            </a:r>
          </a:p>
          <a:p>
            <a:r>
              <a:rPr lang="en-US" sz="1600" dirty="0" smtClean="0"/>
              <a:t>},		</a:t>
            </a:r>
          </a:p>
          <a:p>
            <a:r>
              <a:rPr lang="en-US" sz="1600" dirty="0" smtClean="0"/>
              <a:t>{			</a:t>
            </a:r>
          </a:p>
          <a:p>
            <a:r>
              <a:rPr lang="en-US" sz="1600" dirty="0" smtClean="0"/>
              <a:t>"name": "local-ddr",			</a:t>
            </a:r>
          </a:p>
          <a:p>
            <a:r>
              <a:rPr lang="en-US" sz="1600" dirty="0" smtClean="0"/>
              <a:t>"globaladdr": "0xa0000000",			</a:t>
            </a:r>
          </a:p>
          <a:p>
            <a:r>
              <a:rPr lang="en-US" sz="1600" dirty="0" smtClean="0"/>
              <a:t>"length": "0x1FFFFC00",			</a:t>
            </a:r>
          </a:p>
          <a:p>
            <a:r>
              <a:rPr lang="en-US" sz="1600" dirty="0" smtClean="0"/>
              <a:t>"devicename": "/dev/dspmem"		</a:t>
            </a:r>
          </a:p>
          <a:p>
            <a:r>
              <a:rPr lang="en-US" sz="1600" dirty="0" smtClean="0"/>
              <a:t>}</a:t>
            </a:r>
            <a:endParaRPr lang="en-US" sz="16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1775" y="142875"/>
            <a:ext cx="8458200" cy="1460842"/>
          </a:xfrm>
        </p:spPr>
        <p:txBody>
          <a:bodyPr/>
          <a:lstStyle/>
          <a:p>
            <a:r>
              <a:rPr lang="en-US" sz="3600" dirty="0" smtClean="0"/>
              <a:t>Building DSP code to work with MPM</a:t>
            </a:r>
            <a:endParaRPr lang="en-US" sz="3600" dirty="0"/>
          </a:p>
        </p:txBody>
      </p:sp>
      <p:sp>
        <p:nvSpPr>
          <p:cNvPr id="4" name="Slide Number Placeholder 3"/>
          <p:cNvSpPr>
            <a:spLocks noGrp="1"/>
          </p:cNvSpPr>
          <p:nvPr>
            <p:ph type="sldNum" sz="quarter" idx="10"/>
          </p:nvPr>
        </p:nvSpPr>
        <p:spPr/>
        <p:txBody>
          <a:bodyPr/>
          <a:lstStyle/>
          <a:p>
            <a:fld id="{B09843C0-6DAC-490D-A4BA-BCECDC8ED96F}" type="slidenum">
              <a:rPr lang="en-US" smtClean="0"/>
              <a:pPr/>
              <a:t>37</a:t>
            </a:fld>
            <a:endParaRPr lang="en-US" dirty="0"/>
          </a:p>
        </p:txBody>
      </p:sp>
      <p:sp>
        <p:nvSpPr>
          <p:cNvPr id="8" name="Rectangle 7"/>
          <p:cNvSpPr/>
          <p:nvPr/>
        </p:nvSpPr>
        <p:spPr>
          <a:xfrm>
            <a:off x="548639" y="1422400"/>
            <a:ext cx="7920111" cy="5262979"/>
          </a:xfrm>
          <a:prstGeom prst="rect">
            <a:avLst/>
          </a:prstGeom>
        </p:spPr>
        <p:txBody>
          <a:bodyPr wrap="square">
            <a:spAutoFit/>
          </a:bodyPr>
          <a:lstStyle/>
          <a:p>
            <a:pPr marL="514350" indent="-514350">
              <a:buFont typeface="Arial" pitchFamily="34" charset="0"/>
              <a:buChar char="•"/>
            </a:pPr>
            <a:r>
              <a:rPr lang="en-US" sz="2800" dirty="0" smtClean="0"/>
              <a:t>DSP projects that use RTSC must define a platform</a:t>
            </a:r>
          </a:p>
          <a:p>
            <a:pPr marL="514350" indent="-514350">
              <a:buFont typeface="Arial" pitchFamily="34" charset="0"/>
              <a:buChar char="•"/>
            </a:pPr>
            <a:r>
              <a:rPr lang="en-US" sz="2800" dirty="0" smtClean="0"/>
              <a:t>The standard TI platform (standard = in the release) was not built to work with MPM if DDR is used by the DSP</a:t>
            </a:r>
          </a:p>
          <a:p>
            <a:pPr marL="514350" indent="-514350">
              <a:buFont typeface="Arial" pitchFamily="34" charset="0"/>
              <a:buChar char="•"/>
            </a:pPr>
            <a:r>
              <a:rPr lang="en-US" sz="2800" dirty="0" smtClean="0"/>
              <a:t>If the DSP code uses only L2 memory, no action is needed, but if the DSP code uses DDR:</a:t>
            </a:r>
          </a:p>
          <a:p>
            <a:pPr marL="971550" lvl="1" indent="-514350">
              <a:buFont typeface="Arial" pitchFamily="34" charset="0"/>
              <a:buChar char="•"/>
            </a:pPr>
            <a:r>
              <a:rPr lang="en-US" sz="2800" dirty="0" smtClean="0"/>
              <a:t>A new   platform must be defined</a:t>
            </a:r>
          </a:p>
          <a:p>
            <a:pPr marL="514350" indent="-514350">
              <a:buFont typeface="Arial" pitchFamily="34" charset="0"/>
              <a:buChar char="•"/>
            </a:pPr>
            <a:r>
              <a:rPr lang="en-US" sz="2800" dirty="0" smtClean="0"/>
              <a:t>Projects that do not use RTSC must have a linker command to define the memory structure. The link command must be modified to work with MPM</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1775" y="142875"/>
            <a:ext cx="8458200" cy="988808"/>
          </a:xfrm>
        </p:spPr>
        <p:txBody>
          <a:bodyPr/>
          <a:lstStyle/>
          <a:p>
            <a:r>
              <a:rPr lang="en-US" sz="3600" dirty="0" smtClean="0"/>
              <a:t>Standard K2H platform definition</a:t>
            </a:r>
            <a:br>
              <a:rPr lang="en-US" sz="3600" dirty="0" smtClean="0"/>
            </a:br>
            <a:r>
              <a:rPr lang="en-US" sz="3600" dirty="0" smtClean="0"/>
              <a:t>For DSP RTSC build </a:t>
            </a:r>
            <a:endParaRPr lang="en-US" sz="3600"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B09843C0-6DAC-490D-A4BA-BCECDC8ED96F}" type="slidenum">
              <a:rPr lang="en-US" smtClean="0"/>
              <a:pPr/>
              <a:t>38</a:t>
            </a:fld>
            <a:endParaRPr lang="en-US" dirty="0"/>
          </a:p>
        </p:txBody>
      </p:sp>
      <p:pic>
        <p:nvPicPr>
          <p:cNvPr id="39938" name="Picture 2"/>
          <p:cNvPicPr>
            <a:picLocks noChangeAspect="1" noChangeArrowheads="1"/>
          </p:cNvPicPr>
          <p:nvPr/>
        </p:nvPicPr>
        <p:blipFill>
          <a:blip r:embed="rId2" cstate="print"/>
          <a:srcRect/>
          <a:stretch>
            <a:fillRect/>
          </a:stretch>
        </p:blipFill>
        <p:spPr bwMode="auto">
          <a:xfrm>
            <a:off x="1912251" y="1258432"/>
            <a:ext cx="4130654" cy="51667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1775" y="142875"/>
            <a:ext cx="8458200" cy="988808"/>
          </a:xfrm>
        </p:spPr>
        <p:txBody>
          <a:bodyPr/>
          <a:lstStyle/>
          <a:p>
            <a:r>
              <a:rPr lang="en-US" sz="3600" dirty="0" smtClean="0"/>
              <a:t>Define New DSP platform</a:t>
            </a:r>
            <a:br>
              <a:rPr lang="en-US" sz="3600" dirty="0" smtClean="0"/>
            </a:br>
            <a:r>
              <a:rPr lang="en-US" sz="3600" dirty="0" smtClean="0"/>
              <a:t>2G DDR, 512M dedicated ARM memory</a:t>
            </a:r>
            <a:endParaRPr lang="en-US" sz="3600"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B09843C0-6DAC-490D-A4BA-BCECDC8ED96F}" type="slidenum">
              <a:rPr lang="en-US" smtClean="0"/>
              <a:pPr/>
              <a:t>39</a:t>
            </a:fld>
            <a:endParaRPr lang="en-US" dirty="0"/>
          </a:p>
        </p:txBody>
      </p:sp>
      <p:pic>
        <p:nvPicPr>
          <p:cNvPr id="5" name="Picture 4"/>
          <p:cNvPicPr/>
          <p:nvPr/>
        </p:nvPicPr>
        <p:blipFill>
          <a:blip r:embed="rId2" cstate="print"/>
          <a:srcRect/>
          <a:stretch>
            <a:fillRect/>
          </a:stretch>
        </p:blipFill>
        <p:spPr bwMode="auto">
          <a:xfrm>
            <a:off x="1385181" y="1267486"/>
            <a:ext cx="5588298" cy="52467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pPr lvl="0"/>
            <a:r>
              <a:rPr lang="en-US" sz="3600" b="1" dirty="0" smtClean="0"/>
              <a:t>DSP view of peripherals and IP  </a:t>
            </a:r>
          </a:p>
        </p:txBody>
      </p:sp>
      <p:sp>
        <p:nvSpPr>
          <p:cNvPr id="3" name="Content Placeholder 2"/>
          <p:cNvSpPr>
            <a:spLocks noGrp="1"/>
          </p:cNvSpPr>
          <p:nvPr>
            <p:ph idx="1"/>
          </p:nvPr>
        </p:nvSpPr>
        <p:spPr>
          <a:xfrm>
            <a:off x="457200" y="792675"/>
            <a:ext cx="8229600" cy="5406242"/>
          </a:xfrm>
        </p:spPr>
        <p:txBody>
          <a:bodyPr>
            <a:noAutofit/>
          </a:bodyPr>
          <a:lstStyle/>
          <a:p>
            <a:pPr lvl="0"/>
            <a:r>
              <a:rPr lang="en-US" sz="2800" dirty="0" smtClean="0"/>
              <a:t>Chip support Library (CSL) provides access to the peripherals and other IP</a:t>
            </a:r>
          </a:p>
          <a:p>
            <a:pPr lvl="1"/>
            <a:r>
              <a:rPr lang="en-US" sz="2400" dirty="0" smtClean="0"/>
              <a:t>CSL translates physical MMR locations into symbols, and provides functions to manipulate the MMR</a:t>
            </a:r>
          </a:p>
          <a:p>
            <a:pPr lvl="0"/>
            <a:r>
              <a:rPr lang="en-US" sz="2800" dirty="0" smtClean="0"/>
              <a:t>Low level drivers (LLD) is an abstraction layer that simplified the usage of peripherals</a:t>
            </a:r>
          </a:p>
          <a:p>
            <a:pPr lvl="0"/>
            <a:r>
              <a:rPr lang="en-US" sz="2800" dirty="0" smtClean="0"/>
              <a:t>Some peripherals have high layer libraries (on the top of LLD) to further abstract peripherals usage details from the application</a:t>
            </a:r>
          </a:p>
          <a:p>
            <a:pPr lvl="0"/>
            <a:endParaRPr lang="en-US" sz="2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t>Memory Management Summary</a:t>
            </a:r>
            <a:endParaRPr lang="en-US" sz="3600" dirty="0"/>
          </a:p>
        </p:txBody>
      </p:sp>
      <p:graphicFrame>
        <p:nvGraphicFramePr>
          <p:cNvPr id="5" name="Object 4"/>
          <p:cNvGraphicFramePr>
            <a:graphicFrameLocks noChangeAspect="1"/>
          </p:cNvGraphicFramePr>
          <p:nvPr/>
        </p:nvGraphicFramePr>
        <p:xfrm>
          <a:off x="1468438" y="1439863"/>
          <a:ext cx="6207125" cy="3978275"/>
        </p:xfrm>
        <a:graphic>
          <a:graphicData uri="http://schemas.openxmlformats.org/presentationml/2006/ole">
            <p:oleObj spid="_x0000_s134146" name="Visio" r:id="rId3" imgW="6207131" imgH="3978172" progId="Visio.Drawing.11">
              <p:embed/>
            </p:oleObj>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Demo</a:t>
            </a:r>
            <a:endParaRPr lang="en-US" dirty="0"/>
          </a:p>
        </p:txBody>
      </p:sp>
      <p:sp>
        <p:nvSpPr>
          <p:cNvPr id="7" name="Content Placeholder 6"/>
          <p:cNvSpPr>
            <a:spLocks noGrp="1"/>
          </p:cNvSpPr>
          <p:nvPr>
            <p:ph idx="1"/>
          </p:nvPr>
        </p:nvSpPr>
        <p:spPr>
          <a:xfrm>
            <a:off x="333375" y="1048468"/>
            <a:ext cx="8467725" cy="5248423"/>
          </a:xfrm>
        </p:spPr>
        <p:txBody>
          <a:bodyPr/>
          <a:lstStyle/>
          <a:p>
            <a:r>
              <a:rPr lang="en-US" sz="2400" dirty="0" smtClean="0"/>
              <a:t>Started with the FIR filter program that is part of the DSP optimization Lab. </a:t>
            </a:r>
          </a:p>
          <a:p>
            <a:pPr lvl="1"/>
            <a:r>
              <a:rPr lang="en-US" sz="2200" dirty="0" smtClean="0"/>
              <a:t>Runs on one core, two cores, four cores and 8 cores</a:t>
            </a:r>
          </a:p>
          <a:p>
            <a:pPr lvl="1"/>
            <a:r>
              <a:rPr lang="en-US" sz="2200" dirty="0" smtClean="0"/>
              <a:t>Has various steps of optimization</a:t>
            </a:r>
          </a:p>
          <a:p>
            <a:r>
              <a:rPr lang="en-US" sz="2400" dirty="0" smtClean="0"/>
              <a:t>Modify for MPM  - Change printf to system_printf and so on</a:t>
            </a:r>
          </a:p>
          <a:p>
            <a:r>
              <a:rPr lang="en-US" sz="2400" dirty="0" smtClean="0"/>
              <a:t>Modified the target definition – partition the DDR into two memories</a:t>
            </a:r>
          </a:p>
          <a:p>
            <a:r>
              <a:rPr lang="en-US" sz="2400" dirty="0" smtClean="0"/>
              <a:t>Rebuild the code without any changes to the linker command</a:t>
            </a:r>
          </a:p>
          <a:p>
            <a:r>
              <a:rPr lang="en-US" sz="2400" dirty="0" smtClean="0"/>
              <a:t>Can not run the code from MPM</a:t>
            </a:r>
          </a:p>
          <a:p>
            <a:r>
              <a:rPr lang="en-US" sz="2400" dirty="0" smtClean="0"/>
              <a:t>Change the linker to use the memory area that is dedicated to DSP</a:t>
            </a:r>
          </a:p>
          <a:p>
            <a:r>
              <a:rPr lang="en-US" sz="2400" dirty="0" smtClean="0"/>
              <a:t>The code runs from mpm perfectly</a:t>
            </a:r>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B09843C0-6DAC-490D-A4BA-BCECDC8ED96F}" type="slidenum">
              <a:rPr lang="en-US" smtClean="0"/>
              <a:pPr/>
              <a:t>41</a:t>
            </a:fld>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Demo steps</a:t>
            </a:r>
            <a:endParaRPr lang="en-US" dirty="0"/>
          </a:p>
        </p:txBody>
      </p:sp>
      <p:sp>
        <p:nvSpPr>
          <p:cNvPr id="7" name="Content Placeholder 6"/>
          <p:cNvSpPr>
            <a:spLocks noGrp="1"/>
          </p:cNvSpPr>
          <p:nvPr>
            <p:ph idx="1"/>
          </p:nvPr>
        </p:nvSpPr>
        <p:spPr>
          <a:xfrm>
            <a:off x="333375" y="1048468"/>
            <a:ext cx="8467725" cy="5248423"/>
          </a:xfrm>
        </p:spPr>
        <p:txBody>
          <a:bodyPr/>
          <a:lstStyle/>
          <a:p>
            <a:r>
              <a:rPr lang="en-US" sz="2800" dirty="0" smtClean="0"/>
              <a:t>Demo steps:</a:t>
            </a:r>
          </a:p>
          <a:p>
            <a:pPr lvl="1"/>
            <a:r>
              <a:rPr lang="en-US" dirty="0" smtClean="0"/>
              <a:t>Try to load the original code into DSP0</a:t>
            </a:r>
          </a:p>
          <a:p>
            <a:pPr lvl="1"/>
            <a:r>
              <a:rPr lang="en-US" dirty="0" smtClean="0"/>
              <a:t>Show the map file of the original code</a:t>
            </a:r>
          </a:p>
          <a:p>
            <a:pPr lvl="1"/>
            <a:r>
              <a:rPr lang="en-US" dirty="0" smtClean="0"/>
              <a:t>Try to load the new code into 8 cores</a:t>
            </a:r>
          </a:p>
          <a:p>
            <a:pPr lvl="1"/>
            <a:r>
              <a:rPr lang="en-US" dirty="0" smtClean="0"/>
              <a:t>Show the new map file</a:t>
            </a:r>
          </a:p>
          <a:p>
            <a:pPr lvl="1"/>
            <a:r>
              <a:rPr lang="en-US" dirty="0" smtClean="0"/>
              <a:t>Reset, load and run the 8 cores</a:t>
            </a:r>
          </a:p>
          <a:p>
            <a:pPr lvl="1"/>
            <a:r>
              <a:rPr lang="en-US" dirty="0" smtClean="0"/>
              <a:t>Look at the results  cat /debug/remoteproc/remoteprocN/trace0</a:t>
            </a:r>
          </a:p>
          <a:p>
            <a:endParaRPr lang="en-US"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B09843C0-6DAC-490D-A4BA-BCECDC8ED96F}" type="slidenum">
              <a:rPr lang="en-US" smtClean="0"/>
              <a:pPr/>
              <a:t>42</a:t>
            </a:fld>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600" b="1" dirty="0" smtClean="0"/>
              <a:t>Agenda</a:t>
            </a:r>
            <a:endParaRPr lang="en-US" sz="3600" b="1" dirty="0"/>
          </a:p>
        </p:txBody>
      </p:sp>
      <p:sp>
        <p:nvSpPr>
          <p:cNvPr id="3" name="Content Placeholder 2"/>
          <p:cNvSpPr>
            <a:spLocks noGrp="1"/>
          </p:cNvSpPr>
          <p:nvPr>
            <p:ph idx="1"/>
          </p:nvPr>
        </p:nvSpPr>
        <p:spPr>
          <a:xfrm>
            <a:off x="457200" y="804550"/>
            <a:ext cx="8229600" cy="5263738"/>
          </a:xfrm>
        </p:spPr>
        <p:txBody>
          <a:bodyPr>
            <a:noAutofit/>
          </a:bodyPr>
          <a:lstStyle/>
          <a:p>
            <a:pPr lvl="0"/>
            <a:r>
              <a:rPr lang="en-US" sz="2800" dirty="0" smtClean="0"/>
              <a:t>Managing the peripherals and IP in hydrogenous device </a:t>
            </a:r>
          </a:p>
          <a:p>
            <a:pPr lvl="0"/>
            <a:r>
              <a:rPr lang="en-US" sz="2800" dirty="0" smtClean="0"/>
              <a:t>Linux Device Tree</a:t>
            </a:r>
          </a:p>
          <a:p>
            <a:r>
              <a:rPr lang="en-US" sz="2800" dirty="0" smtClean="0"/>
              <a:t>Memory Management</a:t>
            </a:r>
          </a:p>
          <a:p>
            <a:r>
              <a:rPr lang="en-US" sz="2800" b="1" dirty="0" smtClean="0"/>
              <a:t>Resource Management</a:t>
            </a:r>
          </a:p>
          <a:p>
            <a:r>
              <a:rPr lang="en-US" sz="2800" dirty="0" smtClean="0"/>
              <a:t>ARM-DSP communication Architecture</a:t>
            </a:r>
          </a:p>
          <a:p>
            <a:endParaRPr lang="en-US" sz="2800" b="1" dirty="0" smtClean="0"/>
          </a:p>
          <a:p>
            <a:pPr lvl="0">
              <a:buNone/>
            </a:pPr>
            <a:endParaRPr lang="en-US" sz="2800" dirty="0" smtClean="0"/>
          </a:p>
          <a:p>
            <a:pPr lvl="0"/>
            <a:endParaRPr lang="en-US" sz="2800" dirty="0" smtClean="0"/>
          </a:p>
          <a:p>
            <a:pPr lvl="0"/>
            <a:endParaRPr lang="en-US" sz="28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fontScale="90000"/>
          </a:bodyPr>
          <a:lstStyle/>
          <a:p>
            <a:r>
              <a:rPr lang="en-US" b="1" dirty="0" smtClean="0"/>
              <a:t>Keystone II RM: Major Requirements</a:t>
            </a:r>
          </a:p>
        </p:txBody>
      </p:sp>
      <p:sp>
        <p:nvSpPr>
          <p:cNvPr id="10243" name="Content Placeholder 2"/>
          <p:cNvSpPr>
            <a:spLocks noGrp="1"/>
          </p:cNvSpPr>
          <p:nvPr>
            <p:ph idx="1"/>
          </p:nvPr>
        </p:nvSpPr>
        <p:spPr>
          <a:xfrm>
            <a:off x="333375" y="1523999"/>
            <a:ext cx="8467725" cy="4572001"/>
          </a:xfrm>
        </p:spPr>
        <p:txBody>
          <a:bodyPr>
            <a:normAutofit lnSpcReduction="10000"/>
          </a:bodyPr>
          <a:lstStyle/>
          <a:p>
            <a:r>
              <a:rPr lang="en-US" sz="2400" dirty="0" smtClean="0"/>
              <a:t>Dynamically manage resources </a:t>
            </a:r>
          </a:p>
          <a:p>
            <a:r>
              <a:rPr lang="en-US" sz="2400" dirty="0" smtClean="0"/>
              <a:t>Enable management of resources at all levels within system software architecture.</a:t>
            </a:r>
          </a:p>
          <a:p>
            <a:pPr lvl="1"/>
            <a:r>
              <a:rPr lang="en-US" sz="2000" dirty="0" smtClean="0"/>
              <a:t>Core, task, application component (LLD</a:t>
            </a:r>
            <a:r>
              <a:rPr lang="en-US" sz="2000" dirty="0" smtClean="0"/>
              <a:t>)</a:t>
            </a:r>
          </a:p>
          <a:p>
            <a:pPr lvl="1"/>
            <a:r>
              <a:rPr lang="en-US" sz="2000" dirty="0" smtClean="0"/>
              <a:t>During initialization and during run time, from any thread</a:t>
            </a:r>
            <a:endParaRPr lang="en-US" sz="2000" dirty="0" smtClean="0"/>
          </a:p>
          <a:p>
            <a:r>
              <a:rPr lang="en-US" sz="2400" dirty="0" smtClean="0"/>
              <a:t>Runtime </a:t>
            </a:r>
            <a:r>
              <a:rPr lang="en-US" sz="2400" dirty="0" smtClean="0"/>
              <a:t>modification of resource permissions.</a:t>
            </a:r>
          </a:p>
          <a:p>
            <a:r>
              <a:rPr lang="en-US" sz="2400" dirty="0" smtClean="0"/>
              <a:t>Automate reservation of resources taken by Linux kernel.</a:t>
            </a:r>
          </a:p>
          <a:p>
            <a:r>
              <a:rPr lang="en-US" sz="2400" dirty="0" smtClean="0"/>
              <a:t>Uses generic, processor-independent transport interface that allows RM instances to communicate regardless of device hardware architecture.</a:t>
            </a:r>
          </a:p>
          <a:p>
            <a:pPr lvl="1"/>
            <a:r>
              <a:rPr lang="en-US" sz="2000" dirty="0" smtClean="0"/>
              <a:t>Transport glue logic provided by application</a:t>
            </a:r>
          </a:p>
          <a:p>
            <a:pPr lvl="1"/>
            <a:r>
              <a:rPr lang="en-US" sz="2000" dirty="0" smtClean="0"/>
              <a:t>Easy to port RM to new devices</a:t>
            </a:r>
          </a:p>
          <a:p>
            <a:pPr lvl="1"/>
            <a:endParaRPr lang="en-US" sz="2000"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04800" y="304800"/>
            <a:ext cx="8458200" cy="866775"/>
          </a:xfrm>
        </p:spPr>
        <p:txBody>
          <a:bodyPr/>
          <a:lstStyle/>
          <a:p>
            <a:r>
              <a:rPr lang="en-US" b="1" dirty="0" smtClean="0"/>
              <a:t>Keystone II RM – Overview (1)</a:t>
            </a:r>
          </a:p>
        </p:txBody>
      </p:sp>
      <p:sp>
        <p:nvSpPr>
          <p:cNvPr id="11267" name="Content Placeholder 2"/>
          <p:cNvSpPr>
            <a:spLocks noGrp="1"/>
          </p:cNvSpPr>
          <p:nvPr>
            <p:ph idx="1"/>
          </p:nvPr>
        </p:nvSpPr>
        <p:spPr>
          <a:xfrm>
            <a:off x="314325" y="1447799"/>
            <a:ext cx="8467725" cy="4822371"/>
          </a:xfrm>
        </p:spPr>
        <p:txBody>
          <a:bodyPr>
            <a:normAutofit fontScale="92500" lnSpcReduction="10000"/>
          </a:bodyPr>
          <a:lstStyle/>
          <a:p>
            <a:r>
              <a:rPr lang="en-US" dirty="0" smtClean="0"/>
              <a:t>Instance-based Client/Server Architecture:</a:t>
            </a:r>
          </a:p>
          <a:p>
            <a:pPr lvl="1"/>
            <a:r>
              <a:rPr lang="en-US" sz="2200" dirty="0" smtClean="0"/>
              <a:t>Three instance hierarchy:</a:t>
            </a:r>
          </a:p>
          <a:p>
            <a:pPr lvl="2"/>
            <a:r>
              <a:rPr lang="en-US" sz="2200" dirty="0" smtClean="0"/>
              <a:t>RM Server – Global management of resources and permission policies</a:t>
            </a:r>
          </a:p>
          <a:p>
            <a:pPr lvl="2"/>
            <a:r>
              <a:rPr lang="en-US" sz="2200" dirty="0" smtClean="0"/>
              <a:t>RM Client – Provide resource services to system software elements</a:t>
            </a:r>
          </a:p>
          <a:p>
            <a:pPr lvl="2"/>
            <a:r>
              <a:rPr lang="en-US" sz="2200" dirty="0" smtClean="0"/>
              <a:t>RM Client Delegate (CD) </a:t>
            </a:r>
          </a:p>
          <a:p>
            <a:pPr lvl="3"/>
            <a:r>
              <a:rPr lang="en-US" sz="1800" dirty="0" smtClean="0"/>
              <a:t>Offloads management of resource subsets from Server</a:t>
            </a:r>
          </a:p>
          <a:p>
            <a:pPr lvl="3"/>
            <a:r>
              <a:rPr lang="en-US" sz="1800" dirty="0" smtClean="0"/>
              <a:t>Manages a sub-pool of resources</a:t>
            </a:r>
          </a:p>
          <a:p>
            <a:pPr lvl="1"/>
            <a:r>
              <a:rPr lang="en-US" sz="2200" dirty="0" smtClean="0"/>
              <a:t>Resource services provided via instance service API </a:t>
            </a:r>
          </a:p>
          <a:p>
            <a:r>
              <a:rPr lang="en-US" dirty="0" smtClean="0"/>
              <a:t>RM Instances Communication Over Generic Transport Interface</a:t>
            </a:r>
          </a:p>
          <a:p>
            <a:pPr lvl="1"/>
            <a:r>
              <a:rPr lang="en-US" sz="2200" dirty="0" smtClean="0"/>
              <a:t>Application must setup data paths between RM instances</a:t>
            </a:r>
          </a:p>
          <a:p>
            <a:pPr lvl="1"/>
            <a:r>
              <a:rPr lang="en-US" sz="2200" dirty="0" smtClean="0"/>
              <a:t>Allows RM to run on any device architecture without modification to RM source</a:t>
            </a:r>
          </a:p>
          <a:p>
            <a:pPr lvl="1"/>
            <a:endParaRPr lang="en-US" sz="1200" dirty="0" smtClean="0"/>
          </a:p>
          <a:p>
            <a:endParaRPr lang="en-US"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04800" y="279075"/>
            <a:ext cx="8458200" cy="866775"/>
          </a:xfrm>
        </p:spPr>
        <p:txBody>
          <a:bodyPr/>
          <a:lstStyle/>
          <a:p>
            <a:r>
              <a:rPr lang="en-US" b="1" dirty="0" smtClean="0"/>
              <a:t>Keystone II RM – Overview (2)</a:t>
            </a:r>
          </a:p>
        </p:txBody>
      </p:sp>
      <p:sp>
        <p:nvSpPr>
          <p:cNvPr id="11267" name="Content Placeholder 2"/>
          <p:cNvSpPr>
            <a:spLocks noGrp="1"/>
          </p:cNvSpPr>
          <p:nvPr>
            <p:ph idx="1"/>
          </p:nvPr>
        </p:nvSpPr>
        <p:spPr>
          <a:xfrm>
            <a:off x="304800" y="1323975"/>
            <a:ext cx="8467725" cy="4969947"/>
          </a:xfrm>
        </p:spPr>
        <p:txBody>
          <a:bodyPr>
            <a:normAutofit/>
          </a:bodyPr>
          <a:lstStyle/>
          <a:p>
            <a:r>
              <a:rPr lang="en-US" dirty="0" smtClean="0"/>
              <a:t>RM server is a Linux process</a:t>
            </a:r>
          </a:p>
          <a:p>
            <a:r>
              <a:rPr lang="en-US" dirty="0" smtClean="0"/>
              <a:t>Two files define the behavior of the RM, the global resource list and the policy file</a:t>
            </a:r>
          </a:p>
          <a:p>
            <a:r>
              <a:rPr lang="en-US" dirty="0" smtClean="0"/>
              <a:t>Both files are written in the same syntax as device tree and are compiled the same way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04800" y="279075"/>
            <a:ext cx="8458200" cy="866775"/>
          </a:xfrm>
        </p:spPr>
        <p:txBody>
          <a:bodyPr/>
          <a:lstStyle/>
          <a:p>
            <a:r>
              <a:rPr lang="en-US" b="1" dirty="0" smtClean="0"/>
              <a:t>Keystone II RM – Overview (3)</a:t>
            </a:r>
          </a:p>
        </p:txBody>
      </p:sp>
      <p:sp>
        <p:nvSpPr>
          <p:cNvPr id="11267" name="Content Placeholder 2"/>
          <p:cNvSpPr>
            <a:spLocks noGrp="1"/>
          </p:cNvSpPr>
          <p:nvPr>
            <p:ph idx="1"/>
          </p:nvPr>
        </p:nvSpPr>
        <p:spPr>
          <a:xfrm>
            <a:off x="304800" y="1323975"/>
            <a:ext cx="8467725" cy="4969947"/>
          </a:xfrm>
        </p:spPr>
        <p:txBody>
          <a:bodyPr>
            <a:normAutofit fontScale="77500" lnSpcReduction="20000"/>
          </a:bodyPr>
          <a:lstStyle/>
          <a:p>
            <a:r>
              <a:rPr lang="en-US" b="1" dirty="0" smtClean="0"/>
              <a:t>Global Resource List (GRL)</a:t>
            </a:r>
          </a:p>
          <a:p>
            <a:pPr lvl="1"/>
            <a:r>
              <a:rPr lang="en-US" sz="3200" dirty="0" smtClean="0"/>
              <a:t>GRL captures all resources that will be tracked for a given device</a:t>
            </a:r>
          </a:p>
          <a:p>
            <a:pPr lvl="1"/>
            <a:r>
              <a:rPr lang="en-US" sz="3200" dirty="0" smtClean="0"/>
              <a:t>Facilitates automatic extraction of resources used by ARM Linux from Linux DTB</a:t>
            </a:r>
          </a:p>
          <a:p>
            <a:r>
              <a:rPr lang="en-US" dirty="0" smtClean="0"/>
              <a:t>Policies Specify RM Instance Resource Privileges</a:t>
            </a:r>
          </a:p>
          <a:p>
            <a:pPr lvl="1"/>
            <a:r>
              <a:rPr lang="en-US" sz="3200" dirty="0" smtClean="0"/>
              <a:t>Resource initialization, usage, and exclusive right privileges assigned to RM instances</a:t>
            </a:r>
          </a:p>
          <a:p>
            <a:pPr lvl="1"/>
            <a:r>
              <a:rPr lang="en-US" sz="3200" dirty="0" smtClean="0"/>
              <a:t>Runtime modification of policy privileges</a:t>
            </a:r>
          </a:p>
          <a:p>
            <a:pPr lvl="2"/>
            <a:r>
              <a:rPr lang="en-US" sz="3200" dirty="0" smtClean="0"/>
              <a:t>APIs and Linux CLI (Planned)</a:t>
            </a:r>
          </a:p>
          <a:p>
            <a:r>
              <a:rPr lang="en-US" dirty="0" smtClean="0"/>
              <a:t>Resources Stored within Balanced Search Tree Allocators</a:t>
            </a:r>
          </a:p>
          <a:p>
            <a:pPr lvl="1"/>
            <a:r>
              <a:rPr lang="en-US" sz="3200" dirty="0" smtClean="0"/>
              <a:t>Reduce memory usage and resource lookup times</a:t>
            </a:r>
          </a:p>
          <a:p>
            <a:pPr lvl="1"/>
            <a:r>
              <a:rPr lang="en-US" sz="3200" dirty="0" smtClean="0"/>
              <a:t>Allocators facilitated by NameServer</a:t>
            </a:r>
          </a:p>
          <a:p>
            <a:endParaRPr lang="en-US"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b="1" dirty="0" smtClean="0"/>
              <a:t>Keystone II RM: Overview</a:t>
            </a:r>
          </a:p>
        </p:txBody>
      </p:sp>
      <p:sp>
        <p:nvSpPr>
          <p:cNvPr id="12293" name="Rectangle 6"/>
          <p:cNvSpPr>
            <a:spLocks noChangeArrowheads="1"/>
          </p:cNvSpPr>
          <p:nvPr/>
        </p:nvSpPr>
        <p:spPr bwMode="auto">
          <a:xfrm>
            <a:off x="3162300" y="4224338"/>
            <a:ext cx="2857500" cy="1647825"/>
          </a:xfrm>
          <a:prstGeom prst="rect">
            <a:avLst/>
          </a:prstGeom>
          <a:solidFill>
            <a:srgbClr val="CCFFFF"/>
          </a:solidFill>
          <a:ln w="9525">
            <a:solidFill>
              <a:schemeClr val="tx1"/>
            </a:solidFill>
            <a:miter lim="800000"/>
            <a:headEnd/>
            <a:tailEnd/>
          </a:ln>
        </p:spPr>
        <p:txBody>
          <a:bodyPr wrap="none" anchor="b" anchorCtr="1"/>
          <a:lstStyle/>
          <a:p>
            <a:r>
              <a:rPr lang="en-US" sz="1400" dirty="0">
                <a:latin typeface="Arial" charset="0"/>
              </a:rPr>
              <a:t>ARM/DSP n+2</a:t>
            </a:r>
          </a:p>
        </p:txBody>
      </p:sp>
      <p:sp>
        <p:nvSpPr>
          <p:cNvPr id="12294" name="Rectangle 7"/>
          <p:cNvSpPr>
            <a:spLocks noChangeArrowheads="1"/>
          </p:cNvSpPr>
          <p:nvPr/>
        </p:nvSpPr>
        <p:spPr bwMode="auto">
          <a:xfrm>
            <a:off x="4210050" y="4452938"/>
            <a:ext cx="1809750" cy="1057275"/>
          </a:xfrm>
          <a:prstGeom prst="rect">
            <a:avLst/>
          </a:prstGeom>
          <a:solidFill>
            <a:srgbClr val="00FF00"/>
          </a:solidFill>
          <a:ln w="9525">
            <a:solidFill>
              <a:schemeClr val="tx1"/>
            </a:solidFill>
            <a:miter lim="800000"/>
            <a:headEnd/>
            <a:tailEnd/>
          </a:ln>
        </p:spPr>
        <p:txBody>
          <a:bodyPr wrap="none" anchor="b"/>
          <a:lstStyle/>
          <a:p>
            <a:pPr algn="r"/>
            <a:r>
              <a:rPr lang="en-US" sz="1000" dirty="0">
                <a:latin typeface="Arial" charset="0"/>
              </a:rPr>
              <a:t>RM Client Instance</a:t>
            </a:r>
          </a:p>
        </p:txBody>
      </p:sp>
      <p:sp>
        <p:nvSpPr>
          <p:cNvPr id="12295" name="Rectangle 9"/>
          <p:cNvSpPr>
            <a:spLocks noChangeArrowheads="1"/>
          </p:cNvSpPr>
          <p:nvPr/>
        </p:nvSpPr>
        <p:spPr bwMode="auto">
          <a:xfrm>
            <a:off x="161925" y="1119188"/>
            <a:ext cx="3295650" cy="3048000"/>
          </a:xfrm>
          <a:prstGeom prst="rect">
            <a:avLst/>
          </a:prstGeom>
          <a:solidFill>
            <a:srgbClr val="CCFFFF"/>
          </a:solidFill>
          <a:ln w="9525">
            <a:solidFill>
              <a:schemeClr val="tx1"/>
            </a:solidFill>
            <a:miter lim="800000"/>
            <a:headEnd/>
            <a:tailEnd/>
          </a:ln>
        </p:spPr>
        <p:txBody>
          <a:bodyPr wrap="none"/>
          <a:lstStyle/>
          <a:p>
            <a:pPr algn="l"/>
            <a:r>
              <a:rPr lang="en-US" sz="1400" dirty="0">
                <a:latin typeface="Arial" charset="0"/>
              </a:rPr>
              <a:t>ARM/DSP n</a:t>
            </a:r>
          </a:p>
        </p:txBody>
      </p:sp>
      <p:sp>
        <p:nvSpPr>
          <p:cNvPr id="12296" name="Rectangle 10"/>
          <p:cNvSpPr>
            <a:spLocks noChangeArrowheads="1"/>
          </p:cNvSpPr>
          <p:nvPr/>
        </p:nvSpPr>
        <p:spPr bwMode="auto">
          <a:xfrm>
            <a:off x="3505200" y="3643313"/>
            <a:ext cx="5486400" cy="523875"/>
          </a:xfrm>
          <a:prstGeom prst="rect">
            <a:avLst/>
          </a:prstGeom>
          <a:solidFill>
            <a:srgbClr val="FFCC99"/>
          </a:solidFill>
          <a:ln w="9525">
            <a:solidFill>
              <a:schemeClr val="tx1"/>
            </a:solidFill>
            <a:miter lim="800000"/>
            <a:headEnd/>
            <a:tailEnd/>
          </a:ln>
        </p:spPr>
        <p:txBody>
          <a:bodyPr wrap="none"/>
          <a:lstStyle/>
          <a:p>
            <a:pPr algn="r"/>
            <a:r>
              <a:rPr lang="en-US" sz="1400" dirty="0">
                <a:latin typeface="Arial" charset="0"/>
              </a:rPr>
              <a:t>Transport-Specific Data Path</a:t>
            </a:r>
          </a:p>
        </p:txBody>
      </p:sp>
      <p:sp>
        <p:nvSpPr>
          <p:cNvPr id="12297" name="Rectangle 11"/>
          <p:cNvSpPr>
            <a:spLocks noChangeArrowheads="1"/>
          </p:cNvSpPr>
          <p:nvPr/>
        </p:nvSpPr>
        <p:spPr bwMode="auto">
          <a:xfrm>
            <a:off x="4267200" y="1119188"/>
            <a:ext cx="3714750" cy="2438400"/>
          </a:xfrm>
          <a:prstGeom prst="rect">
            <a:avLst/>
          </a:prstGeom>
          <a:solidFill>
            <a:srgbClr val="CCFFFF"/>
          </a:solidFill>
          <a:ln w="12700">
            <a:solidFill>
              <a:schemeClr val="tx1"/>
            </a:solidFill>
            <a:miter lim="800000"/>
            <a:headEnd/>
            <a:tailEnd/>
          </a:ln>
        </p:spPr>
        <p:txBody>
          <a:bodyPr wrap="none" anchorCtr="1"/>
          <a:lstStyle/>
          <a:p>
            <a:r>
              <a:rPr lang="en-US" sz="1400" dirty="0">
                <a:latin typeface="Arial" charset="0"/>
              </a:rPr>
              <a:t>ARM/DSP n+1</a:t>
            </a:r>
          </a:p>
        </p:txBody>
      </p:sp>
      <p:sp>
        <p:nvSpPr>
          <p:cNvPr id="12298" name="Rectangle 12"/>
          <p:cNvSpPr>
            <a:spLocks noChangeArrowheads="1"/>
          </p:cNvSpPr>
          <p:nvPr/>
        </p:nvSpPr>
        <p:spPr bwMode="auto">
          <a:xfrm>
            <a:off x="2019300" y="3910013"/>
            <a:ext cx="1438275" cy="257175"/>
          </a:xfrm>
          <a:prstGeom prst="rect">
            <a:avLst/>
          </a:prstGeom>
          <a:solidFill>
            <a:srgbClr val="FF6600"/>
          </a:solidFill>
          <a:ln w="9525">
            <a:solidFill>
              <a:schemeClr val="tx1"/>
            </a:solidFill>
            <a:miter lim="800000"/>
            <a:headEnd/>
            <a:tailEnd/>
          </a:ln>
        </p:spPr>
        <p:txBody>
          <a:bodyPr wrap="none" anchor="ctr"/>
          <a:lstStyle/>
          <a:p>
            <a:r>
              <a:rPr lang="en-US" sz="800" dirty="0">
                <a:latin typeface="Arial" charset="0"/>
              </a:rPr>
              <a:t>ARM </a:t>
            </a:r>
            <a:r>
              <a:rPr lang="en-US" sz="800" dirty="0">
                <a:latin typeface="Arial" charset="0"/>
                <a:sym typeface="Wingdings" pitchFamily="2" charset="2"/>
              </a:rPr>
              <a:t></a:t>
            </a:r>
            <a:r>
              <a:rPr lang="en-US" sz="800" dirty="0">
                <a:latin typeface="Arial" charset="0"/>
              </a:rPr>
              <a:t> DSP Transport</a:t>
            </a:r>
          </a:p>
        </p:txBody>
      </p:sp>
      <p:sp>
        <p:nvSpPr>
          <p:cNvPr id="12299" name="Rectangle 13"/>
          <p:cNvSpPr>
            <a:spLocks noChangeArrowheads="1"/>
          </p:cNvSpPr>
          <p:nvPr/>
        </p:nvSpPr>
        <p:spPr bwMode="auto">
          <a:xfrm>
            <a:off x="4686300" y="4452938"/>
            <a:ext cx="1333500" cy="228600"/>
          </a:xfrm>
          <a:prstGeom prst="rect">
            <a:avLst/>
          </a:prstGeom>
          <a:solidFill>
            <a:srgbClr val="FF9900"/>
          </a:solidFill>
          <a:ln w="9525">
            <a:solidFill>
              <a:schemeClr val="tx1"/>
            </a:solidFill>
            <a:miter lim="800000"/>
            <a:headEnd/>
            <a:tailEnd/>
          </a:ln>
        </p:spPr>
        <p:txBody>
          <a:bodyPr wrap="none" anchor="ctr"/>
          <a:lstStyle/>
          <a:p>
            <a:r>
              <a:rPr lang="en-US" sz="1000" dirty="0">
                <a:latin typeface="Arial" charset="0"/>
                <a:sym typeface="Wingdings" pitchFamily="2" charset="2"/>
              </a:rPr>
              <a:t> Transport API</a:t>
            </a:r>
            <a:endParaRPr lang="en-US" sz="1000" dirty="0">
              <a:latin typeface="Arial" charset="0"/>
            </a:endParaRPr>
          </a:p>
        </p:txBody>
      </p:sp>
      <p:sp>
        <p:nvSpPr>
          <p:cNvPr id="12300" name="Rectangle 14"/>
          <p:cNvSpPr>
            <a:spLocks noChangeArrowheads="1"/>
          </p:cNvSpPr>
          <p:nvPr/>
        </p:nvSpPr>
        <p:spPr bwMode="auto">
          <a:xfrm>
            <a:off x="4267200" y="2205038"/>
            <a:ext cx="2495550" cy="1123950"/>
          </a:xfrm>
          <a:prstGeom prst="rect">
            <a:avLst/>
          </a:prstGeom>
          <a:solidFill>
            <a:srgbClr val="00FF00"/>
          </a:solidFill>
          <a:ln w="9525">
            <a:solidFill>
              <a:schemeClr val="tx1"/>
            </a:solidFill>
            <a:miter lim="800000"/>
            <a:headEnd/>
            <a:tailEnd/>
          </a:ln>
        </p:spPr>
        <p:txBody>
          <a:bodyPr wrap="none"/>
          <a:lstStyle/>
          <a:p>
            <a:r>
              <a:rPr lang="en-US" sz="1000" dirty="0">
                <a:latin typeface="Arial" charset="0"/>
              </a:rPr>
              <a:t>RM CD Instance</a:t>
            </a:r>
          </a:p>
        </p:txBody>
      </p:sp>
      <p:sp>
        <p:nvSpPr>
          <p:cNvPr id="12301" name="Rectangle 16"/>
          <p:cNvSpPr>
            <a:spLocks noChangeArrowheads="1"/>
          </p:cNvSpPr>
          <p:nvPr/>
        </p:nvSpPr>
        <p:spPr bwMode="auto">
          <a:xfrm>
            <a:off x="4314825" y="2552700"/>
            <a:ext cx="742950" cy="504825"/>
          </a:xfrm>
          <a:prstGeom prst="rect">
            <a:avLst/>
          </a:prstGeom>
          <a:solidFill>
            <a:srgbClr val="FFCC99"/>
          </a:solidFill>
          <a:ln w="9525">
            <a:solidFill>
              <a:schemeClr val="tx1"/>
            </a:solidFill>
            <a:miter lim="800000"/>
            <a:headEnd/>
            <a:tailEnd/>
          </a:ln>
        </p:spPr>
        <p:txBody>
          <a:bodyPr anchor="ctr"/>
          <a:lstStyle/>
          <a:p>
            <a:r>
              <a:rPr lang="en-US" sz="800" dirty="0">
                <a:latin typeface="Arial" charset="0"/>
              </a:rPr>
              <a:t>Resources Allocated from Server</a:t>
            </a:r>
          </a:p>
        </p:txBody>
      </p:sp>
      <p:sp>
        <p:nvSpPr>
          <p:cNvPr id="12302" name="Rectangle 17"/>
          <p:cNvSpPr>
            <a:spLocks noChangeArrowheads="1"/>
          </p:cNvSpPr>
          <p:nvPr/>
        </p:nvSpPr>
        <p:spPr bwMode="auto">
          <a:xfrm>
            <a:off x="5057775" y="2500313"/>
            <a:ext cx="1295400" cy="604837"/>
          </a:xfrm>
          <a:prstGeom prst="rect">
            <a:avLst/>
          </a:prstGeom>
          <a:solidFill>
            <a:srgbClr val="339966"/>
          </a:solidFill>
          <a:ln w="9525">
            <a:solidFill>
              <a:schemeClr val="tx1"/>
            </a:solidFill>
            <a:miter lim="800000"/>
            <a:headEnd/>
            <a:tailEnd/>
          </a:ln>
        </p:spPr>
        <p:txBody>
          <a:bodyPr anchor="ctr"/>
          <a:lstStyle/>
          <a:p>
            <a:r>
              <a:rPr lang="en-US" sz="1000" dirty="0">
                <a:latin typeface="Arial" charset="0"/>
              </a:rPr>
              <a:t>CD Service Transaction Handler</a:t>
            </a:r>
          </a:p>
        </p:txBody>
      </p:sp>
      <p:sp>
        <p:nvSpPr>
          <p:cNvPr id="12303" name="Rectangle 18"/>
          <p:cNvSpPr>
            <a:spLocks noChangeArrowheads="1"/>
          </p:cNvSpPr>
          <p:nvPr/>
        </p:nvSpPr>
        <p:spPr bwMode="auto">
          <a:xfrm>
            <a:off x="4686300" y="4700588"/>
            <a:ext cx="1333500" cy="561975"/>
          </a:xfrm>
          <a:prstGeom prst="rect">
            <a:avLst/>
          </a:prstGeom>
          <a:solidFill>
            <a:srgbClr val="339966"/>
          </a:solidFill>
          <a:ln w="9525">
            <a:solidFill>
              <a:schemeClr val="tx1"/>
            </a:solidFill>
            <a:miter lim="800000"/>
            <a:headEnd/>
            <a:tailEnd/>
          </a:ln>
        </p:spPr>
        <p:txBody>
          <a:bodyPr anchor="ctr"/>
          <a:lstStyle/>
          <a:p>
            <a:r>
              <a:rPr lang="en-US" sz="1000" dirty="0">
                <a:latin typeface="Arial" charset="0"/>
              </a:rPr>
              <a:t>Client Service Transaction Handler</a:t>
            </a:r>
          </a:p>
        </p:txBody>
      </p:sp>
      <p:sp>
        <p:nvSpPr>
          <p:cNvPr id="12304" name="Rectangle 20"/>
          <p:cNvSpPr>
            <a:spLocks noChangeArrowheads="1"/>
          </p:cNvSpPr>
          <p:nvPr/>
        </p:nvSpPr>
        <p:spPr bwMode="auto">
          <a:xfrm>
            <a:off x="1528763" y="2071688"/>
            <a:ext cx="1928812" cy="1838325"/>
          </a:xfrm>
          <a:prstGeom prst="rect">
            <a:avLst/>
          </a:prstGeom>
          <a:solidFill>
            <a:srgbClr val="00FF00"/>
          </a:solidFill>
          <a:ln w="9525">
            <a:solidFill>
              <a:schemeClr val="tx1"/>
            </a:solidFill>
            <a:miter lim="800000"/>
            <a:headEnd/>
            <a:tailEnd/>
          </a:ln>
        </p:spPr>
        <p:txBody>
          <a:bodyPr wrap="none"/>
          <a:lstStyle/>
          <a:p>
            <a:r>
              <a:rPr lang="en-US" sz="1000" dirty="0">
                <a:latin typeface="Arial" charset="0"/>
              </a:rPr>
              <a:t>RM Server Instance</a:t>
            </a:r>
          </a:p>
        </p:txBody>
      </p:sp>
      <p:sp>
        <p:nvSpPr>
          <p:cNvPr id="12305" name="Rectangle 22"/>
          <p:cNvSpPr>
            <a:spLocks noChangeArrowheads="1"/>
          </p:cNvSpPr>
          <p:nvPr/>
        </p:nvSpPr>
        <p:spPr bwMode="auto">
          <a:xfrm>
            <a:off x="2743200" y="2319338"/>
            <a:ext cx="714375" cy="504825"/>
          </a:xfrm>
          <a:prstGeom prst="rect">
            <a:avLst/>
          </a:prstGeom>
          <a:solidFill>
            <a:srgbClr val="FFCC99"/>
          </a:solidFill>
          <a:ln w="9525">
            <a:solidFill>
              <a:schemeClr val="tx1"/>
            </a:solidFill>
            <a:miter lim="800000"/>
            <a:headEnd/>
            <a:tailEnd/>
          </a:ln>
        </p:spPr>
        <p:txBody>
          <a:bodyPr anchor="ctr"/>
          <a:lstStyle/>
          <a:p>
            <a:r>
              <a:rPr lang="en-US" sz="900" dirty="0">
                <a:latin typeface="Arial" charset="0"/>
              </a:rPr>
              <a:t>Resource Allocators</a:t>
            </a:r>
          </a:p>
        </p:txBody>
      </p:sp>
      <p:sp>
        <p:nvSpPr>
          <p:cNvPr id="12306" name="Rectangle 23"/>
          <p:cNvSpPr>
            <a:spLocks noChangeArrowheads="1"/>
          </p:cNvSpPr>
          <p:nvPr/>
        </p:nvSpPr>
        <p:spPr bwMode="auto">
          <a:xfrm>
            <a:off x="552450" y="3267075"/>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PA</a:t>
            </a:r>
          </a:p>
        </p:txBody>
      </p:sp>
      <p:sp>
        <p:nvSpPr>
          <p:cNvPr id="12307" name="Rectangle 25"/>
          <p:cNvSpPr>
            <a:spLocks noChangeArrowheads="1"/>
          </p:cNvSpPr>
          <p:nvPr/>
        </p:nvSpPr>
        <p:spPr bwMode="auto">
          <a:xfrm>
            <a:off x="3200400" y="4310063"/>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QMSS</a:t>
            </a:r>
          </a:p>
        </p:txBody>
      </p:sp>
      <p:sp>
        <p:nvSpPr>
          <p:cNvPr id="12308" name="Rectangle 26"/>
          <p:cNvSpPr>
            <a:spLocks noChangeArrowheads="1"/>
          </p:cNvSpPr>
          <p:nvPr/>
        </p:nvSpPr>
        <p:spPr bwMode="auto">
          <a:xfrm>
            <a:off x="2019300" y="2319338"/>
            <a:ext cx="723900" cy="504825"/>
          </a:xfrm>
          <a:prstGeom prst="rect">
            <a:avLst/>
          </a:prstGeom>
          <a:solidFill>
            <a:srgbClr val="FFCC99"/>
          </a:solidFill>
          <a:ln w="9525">
            <a:solidFill>
              <a:schemeClr val="tx1"/>
            </a:solidFill>
            <a:miter lim="800000"/>
            <a:headEnd/>
            <a:tailEnd/>
          </a:ln>
        </p:spPr>
        <p:txBody>
          <a:bodyPr anchor="ctr"/>
          <a:lstStyle/>
          <a:p>
            <a:r>
              <a:rPr lang="en-US" sz="900" dirty="0">
                <a:latin typeface="Arial" charset="0"/>
              </a:rPr>
              <a:t>Allocation policies</a:t>
            </a:r>
          </a:p>
        </p:txBody>
      </p:sp>
      <p:sp>
        <p:nvSpPr>
          <p:cNvPr id="12309" name="Rectangle 31"/>
          <p:cNvSpPr>
            <a:spLocks noChangeArrowheads="1"/>
          </p:cNvSpPr>
          <p:nvPr/>
        </p:nvSpPr>
        <p:spPr bwMode="auto">
          <a:xfrm>
            <a:off x="552450" y="2828925"/>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CPPI</a:t>
            </a:r>
          </a:p>
        </p:txBody>
      </p:sp>
      <p:sp>
        <p:nvSpPr>
          <p:cNvPr id="12310" name="Rectangle 32"/>
          <p:cNvSpPr>
            <a:spLocks noChangeArrowheads="1"/>
          </p:cNvSpPr>
          <p:nvPr/>
        </p:nvSpPr>
        <p:spPr bwMode="auto">
          <a:xfrm>
            <a:off x="552450" y="2390775"/>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QMSS</a:t>
            </a:r>
          </a:p>
        </p:txBody>
      </p:sp>
      <p:sp>
        <p:nvSpPr>
          <p:cNvPr id="12311" name="Rectangle 33"/>
          <p:cNvSpPr>
            <a:spLocks noChangeArrowheads="1"/>
          </p:cNvSpPr>
          <p:nvPr/>
        </p:nvSpPr>
        <p:spPr bwMode="auto">
          <a:xfrm>
            <a:off x="552450" y="3695700"/>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Etc</a:t>
            </a:r>
          </a:p>
        </p:txBody>
      </p:sp>
      <p:sp>
        <p:nvSpPr>
          <p:cNvPr id="12312" name="Text Box 68"/>
          <p:cNvSpPr txBox="1">
            <a:spLocks noChangeArrowheads="1"/>
          </p:cNvSpPr>
          <p:nvPr/>
        </p:nvSpPr>
        <p:spPr bwMode="auto">
          <a:xfrm>
            <a:off x="152400" y="1323975"/>
            <a:ext cx="1239838" cy="246063"/>
          </a:xfrm>
          <a:prstGeom prst="rect">
            <a:avLst/>
          </a:prstGeom>
          <a:noFill/>
          <a:ln w="9525">
            <a:noFill/>
            <a:miter lim="800000"/>
            <a:headEnd/>
            <a:tailEnd/>
          </a:ln>
        </p:spPr>
        <p:txBody>
          <a:bodyPr>
            <a:spAutoFit/>
          </a:bodyPr>
          <a:lstStyle/>
          <a:p>
            <a:pPr algn="l">
              <a:spcBef>
                <a:spcPct val="50000"/>
              </a:spcBef>
            </a:pPr>
            <a:r>
              <a:rPr lang="en-US" sz="1000" dirty="0">
                <a:latin typeface="Arial" charset="0"/>
              </a:rPr>
              <a:t>User Mode (ARM)</a:t>
            </a:r>
          </a:p>
        </p:txBody>
      </p:sp>
      <p:sp>
        <p:nvSpPr>
          <p:cNvPr id="12313" name="Text Box 72"/>
          <p:cNvSpPr txBox="1">
            <a:spLocks noChangeArrowheads="1"/>
          </p:cNvSpPr>
          <p:nvPr/>
        </p:nvSpPr>
        <p:spPr bwMode="auto">
          <a:xfrm>
            <a:off x="3419475" y="1576388"/>
            <a:ext cx="847725" cy="584200"/>
          </a:xfrm>
          <a:prstGeom prst="rect">
            <a:avLst/>
          </a:prstGeom>
          <a:noFill/>
          <a:ln w="9525">
            <a:noFill/>
            <a:miter lim="800000"/>
            <a:headEnd/>
            <a:tailEnd/>
          </a:ln>
        </p:spPr>
        <p:txBody>
          <a:bodyPr>
            <a:spAutoFit/>
          </a:bodyPr>
          <a:lstStyle/>
          <a:p>
            <a:pPr algn="l">
              <a:spcBef>
                <a:spcPct val="50000"/>
              </a:spcBef>
            </a:pPr>
            <a:r>
              <a:rPr lang="en-US" sz="800" dirty="0">
                <a:latin typeface="Arial" charset="0"/>
              </a:rPr>
              <a:t>Available resources are inverse of Linux DTB</a:t>
            </a:r>
          </a:p>
        </p:txBody>
      </p:sp>
      <p:sp>
        <p:nvSpPr>
          <p:cNvPr id="12314" name="Line 83"/>
          <p:cNvSpPr>
            <a:spLocks noChangeShapeType="1"/>
          </p:cNvSpPr>
          <p:nvPr/>
        </p:nvSpPr>
        <p:spPr bwMode="auto">
          <a:xfrm>
            <a:off x="1428750" y="2581275"/>
            <a:ext cx="0" cy="1323975"/>
          </a:xfrm>
          <a:prstGeom prst="line">
            <a:avLst/>
          </a:prstGeom>
          <a:noFill/>
          <a:ln w="19050">
            <a:solidFill>
              <a:schemeClr val="tx1"/>
            </a:solidFill>
            <a:round/>
            <a:headEnd/>
            <a:tailEnd/>
          </a:ln>
        </p:spPr>
        <p:txBody>
          <a:bodyPr/>
          <a:lstStyle/>
          <a:p>
            <a:endParaRPr lang="en-US" dirty="0"/>
          </a:p>
        </p:txBody>
      </p:sp>
      <p:sp>
        <p:nvSpPr>
          <p:cNvPr id="12315" name="Line 84"/>
          <p:cNvSpPr>
            <a:spLocks noChangeShapeType="1"/>
          </p:cNvSpPr>
          <p:nvPr/>
        </p:nvSpPr>
        <p:spPr bwMode="auto">
          <a:xfrm>
            <a:off x="1171575" y="2586038"/>
            <a:ext cx="257175" cy="0"/>
          </a:xfrm>
          <a:prstGeom prst="line">
            <a:avLst/>
          </a:prstGeom>
          <a:noFill/>
          <a:ln w="19050">
            <a:solidFill>
              <a:schemeClr val="tx1"/>
            </a:solidFill>
            <a:round/>
            <a:headEnd type="triangle" w="med" len="med"/>
            <a:tailEnd/>
          </a:ln>
        </p:spPr>
        <p:txBody>
          <a:bodyPr/>
          <a:lstStyle/>
          <a:p>
            <a:endParaRPr lang="en-US" dirty="0"/>
          </a:p>
        </p:txBody>
      </p:sp>
      <p:sp>
        <p:nvSpPr>
          <p:cNvPr id="12316" name="Line 86"/>
          <p:cNvSpPr>
            <a:spLocks noChangeShapeType="1"/>
          </p:cNvSpPr>
          <p:nvPr/>
        </p:nvSpPr>
        <p:spPr bwMode="auto">
          <a:xfrm>
            <a:off x="1181100" y="3019425"/>
            <a:ext cx="257175" cy="0"/>
          </a:xfrm>
          <a:prstGeom prst="line">
            <a:avLst/>
          </a:prstGeom>
          <a:noFill/>
          <a:ln w="19050">
            <a:solidFill>
              <a:schemeClr val="tx1"/>
            </a:solidFill>
            <a:round/>
            <a:headEnd type="triangle" w="med" len="med"/>
            <a:tailEnd/>
          </a:ln>
        </p:spPr>
        <p:txBody>
          <a:bodyPr/>
          <a:lstStyle/>
          <a:p>
            <a:endParaRPr lang="en-US" dirty="0"/>
          </a:p>
        </p:txBody>
      </p:sp>
      <p:sp>
        <p:nvSpPr>
          <p:cNvPr id="12317" name="Line 87"/>
          <p:cNvSpPr>
            <a:spLocks noChangeShapeType="1"/>
          </p:cNvSpPr>
          <p:nvPr/>
        </p:nvSpPr>
        <p:spPr bwMode="auto">
          <a:xfrm>
            <a:off x="1181100" y="3457575"/>
            <a:ext cx="257175" cy="0"/>
          </a:xfrm>
          <a:prstGeom prst="line">
            <a:avLst/>
          </a:prstGeom>
          <a:noFill/>
          <a:ln w="19050">
            <a:solidFill>
              <a:schemeClr val="tx1"/>
            </a:solidFill>
            <a:round/>
            <a:headEnd type="triangle" w="med" len="med"/>
            <a:tailEnd/>
          </a:ln>
        </p:spPr>
        <p:txBody>
          <a:bodyPr/>
          <a:lstStyle/>
          <a:p>
            <a:endParaRPr lang="en-US" dirty="0"/>
          </a:p>
        </p:txBody>
      </p:sp>
      <p:sp>
        <p:nvSpPr>
          <p:cNvPr id="12318" name="Line 88"/>
          <p:cNvSpPr>
            <a:spLocks noChangeShapeType="1"/>
          </p:cNvSpPr>
          <p:nvPr/>
        </p:nvSpPr>
        <p:spPr bwMode="auto">
          <a:xfrm>
            <a:off x="1181100" y="3895725"/>
            <a:ext cx="257175" cy="0"/>
          </a:xfrm>
          <a:prstGeom prst="line">
            <a:avLst/>
          </a:prstGeom>
          <a:noFill/>
          <a:ln w="19050">
            <a:solidFill>
              <a:schemeClr val="tx1"/>
            </a:solidFill>
            <a:round/>
            <a:headEnd type="triangle" w="med" len="med"/>
            <a:tailEnd/>
          </a:ln>
        </p:spPr>
        <p:txBody>
          <a:bodyPr/>
          <a:lstStyle/>
          <a:p>
            <a:endParaRPr lang="en-US" dirty="0"/>
          </a:p>
        </p:txBody>
      </p:sp>
      <p:sp>
        <p:nvSpPr>
          <p:cNvPr id="12319" name="Line 89"/>
          <p:cNvSpPr>
            <a:spLocks noChangeShapeType="1"/>
          </p:cNvSpPr>
          <p:nvPr/>
        </p:nvSpPr>
        <p:spPr bwMode="auto">
          <a:xfrm flipH="1">
            <a:off x="1419225" y="3243263"/>
            <a:ext cx="600075" cy="4762"/>
          </a:xfrm>
          <a:prstGeom prst="line">
            <a:avLst/>
          </a:prstGeom>
          <a:noFill/>
          <a:ln w="19050">
            <a:solidFill>
              <a:schemeClr val="tx1"/>
            </a:solidFill>
            <a:round/>
            <a:headEnd type="triangle" w="med" len="med"/>
            <a:tailEnd/>
          </a:ln>
        </p:spPr>
        <p:txBody>
          <a:bodyPr/>
          <a:lstStyle/>
          <a:p>
            <a:endParaRPr lang="en-US" dirty="0"/>
          </a:p>
        </p:txBody>
      </p:sp>
      <p:sp>
        <p:nvSpPr>
          <p:cNvPr id="12320" name="Rectangle 43"/>
          <p:cNvSpPr>
            <a:spLocks noChangeArrowheads="1"/>
          </p:cNvSpPr>
          <p:nvPr/>
        </p:nvSpPr>
        <p:spPr bwMode="auto">
          <a:xfrm>
            <a:off x="1362075" y="1395413"/>
            <a:ext cx="628650" cy="533400"/>
          </a:xfrm>
          <a:prstGeom prst="rect">
            <a:avLst/>
          </a:prstGeom>
          <a:solidFill>
            <a:srgbClr val="C0C0C0"/>
          </a:solidFill>
          <a:ln w="9525">
            <a:solidFill>
              <a:schemeClr val="tx1"/>
            </a:solidFill>
            <a:miter lim="800000"/>
            <a:headEnd/>
            <a:tailEnd/>
          </a:ln>
        </p:spPr>
        <p:txBody>
          <a:bodyPr anchor="ctr"/>
          <a:lstStyle/>
          <a:p>
            <a:r>
              <a:rPr lang="en-US" sz="800" dirty="0">
                <a:latin typeface="Arial" charset="0"/>
              </a:rPr>
              <a:t>Resource Policies</a:t>
            </a:r>
          </a:p>
        </p:txBody>
      </p:sp>
      <p:sp>
        <p:nvSpPr>
          <p:cNvPr id="12321" name="Freeform 45"/>
          <p:cNvSpPr>
            <a:spLocks/>
          </p:cNvSpPr>
          <p:nvPr/>
        </p:nvSpPr>
        <p:spPr bwMode="auto">
          <a:xfrm rot="9349262">
            <a:off x="1422400" y="1858963"/>
            <a:ext cx="498475" cy="858837"/>
          </a:xfrm>
          <a:custGeom>
            <a:avLst/>
            <a:gdLst>
              <a:gd name="T0" fmla="*/ 0 w 194"/>
              <a:gd name="T1" fmla="*/ 0 h 534"/>
              <a:gd name="T2" fmla="*/ 2147483647 w 194"/>
              <a:gd name="T3" fmla="*/ 2147483647 h 534"/>
              <a:gd name="T4" fmla="*/ 2147483647 w 194"/>
              <a:gd name="T5" fmla="*/ 2147483647 h 534"/>
              <a:gd name="T6" fmla="*/ 0 60000 65536"/>
              <a:gd name="T7" fmla="*/ 0 60000 65536"/>
              <a:gd name="T8" fmla="*/ 0 60000 65536"/>
              <a:gd name="T9" fmla="*/ 0 w 194"/>
              <a:gd name="T10" fmla="*/ 0 h 534"/>
              <a:gd name="T11" fmla="*/ 194 w 194"/>
              <a:gd name="T12" fmla="*/ 534 h 534"/>
            </a:gdLst>
            <a:ahLst/>
            <a:cxnLst>
              <a:cxn ang="T6">
                <a:pos x="T0" y="T1"/>
              </a:cxn>
              <a:cxn ang="T7">
                <a:pos x="T2" y="T3"/>
              </a:cxn>
              <a:cxn ang="T8">
                <a:pos x="T4" y="T5"/>
              </a:cxn>
            </a:cxnLst>
            <a:rect l="T9" t="T10" r="T11" b="T12"/>
            <a:pathLst>
              <a:path w="194" h="534">
                <a:moveTo>
                  <a:pt x="0" y="0"/>
                </a:moveTo>
                <a:cubicBezTo>
                  <a:pt x="89" y="75"/>
                  <a:pt x="178" y="151"/>
                  <a:pt x="186" y="240"/>
                </a:cubicBezTo>
                <a:cubicBezTo>
                  <a:pt x="194" y="329"/>
                  <a:pt x="71" y="484"/>
                  <a:pt x="48" y="534"/>
                </a:cubicBezTo>
              </a:path>
            </a:pathLst>
          </a:custGeom>
          <a:noFill/>
          <a:ln w="19050">
            <a:solidFill>
              <a:schemeClr val="tx1"/>
            </a:solidFill>
            <a:round/>
            <a:headEnd type="triangle" w="med" len="med"/>
            <a:tailEnd type="none" w="med" len="med"/>
          </a:ln>
        </p:spPr>
        <p:txBody>
          <a:bodyPr/>
          <a:lstStyle/>
          <a:p>
            <a:endParaRPr lang="en-US" dirty="0"/>
          </a:p>
        </p:txBody>
      </p:sp>
      <p:sp>
        <p:nvSpPr>
          <p:cNvPr id="12322" name="Rectangle 50"/>
          <p:cNvSpPr>
            <a:spLocks noChangeArrowheads="1"/>
          </p:cNvSpPr>
          <p:nvPr/>
        </p:nvSpPr>
        <p:spPr bwMode="auto">
          <a:xfrm>
            <a:off x="5057775" y="3105150"/>
            <a:ext cx="1295400" cy="223838"/>
          </a:xfrm>
          <a:prstGeom prst="rect">
            <a:avLst/>
          </a:prstGeom>
          <a:solidFill>
            <a:srgbClr val="FF9900"/>
          </a:solidFill>
          <a:ln w="9525">
            <a:solidFill>
              <a:schemeClr val="tx1"/>
            </a:solidFill>
            <a:miter lim="800000"/>
            <a:headEnd/>
            <a:tailEnd/>
          </a:ln>
        </p:spPr>
        <p:txBody>
          <a:bodyPr wrap="none" anchor="ctr"/>
          <a:lstStyle/>
          <a:p>
            <a:r>
              <a:rPr lang="en-US" sz="1000" dirty="0">
                <a:latin typeface="Arial" charset="0"/>
              </a:rPr>
              <a:t>Transport API</a:t>
            </a:r>
          </a:p>
        </p:txBody>
      </p:sp>
      <p:sp>
        <p:nvSpPr>
          <p:cNvPr id="12323" name="Rectangle 51"/>
          <p:cNvSpPr>
            <a:spLocks noChangeArrowheads="1"/>
          </p:cNvSpPr>
          <p:nvPr/>
        </p:nvSpPr>
        <p:spPr bwMode="auto">
          <a:xfrm>
            <a:off x="7219950" y="2357438"/>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PA</a:t>
            </a:r>
          </a:p>
        </p:txBody>
      </p:sp>
      <p:sp>
        <p:nvSpPr>
          <p:cNvPr id="12324" name="Rectangle 52"/>
          <p:cNvSpPr>
            <a:spLocks noChangeArrowheads="1"/>
          </p:cNvSpPr>
          <p:nvPr/>
        </p:nvSpPr>
        <p:spPr bwMode="auto">
          <a:xfrm>
            <a:off x="7219950" y="1919288"/>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CPPI</a:t>
            </a:r>
          </a:p>
        </p:txBody>
      </p:sp>
      <p:sp>
        <p:nvSpPr>
          <p:cNvPr id="12325" name="Rectangle 53"/>
          <p:cNvSpPr>
            <a:spLocks noChangeArrowheads="1"/>
          </p:cNvSpPr>
          <p:nvPr/>
        </p:nvSpPr>
        <p:spPr bwMode="auto">
          <a:xfrm>
            <a:off x="7219950" y="1481138"/>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QMSS</a:t>
            </a:r>
          </a:p>
        </p:txBody>
      </p:sp>
      <p:sp>
        <p:nvSpPr>
          <p:cNvPr id="12326" name="Rectangle 54"/>
          <p:cNvSpPr>
            <a:spLocks noChangeArrowheads="1"/>
          </p:cNvSpPr>
          <p:nvPr/>
        </p:nvSpPr>
        <p:spPr bwMode="auto">
          <a:xfrm>
            <a:off x="7219950" y="2786063"/>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Etc</a:t>
            </a:r>
          </a:p>
        </p:txBody>
      </p:sp>
      <p:sp>
        <p:nvSpPr>
          <p:cNvPr id="12327" name="Rectangle 55"/>
          <p:cNvSpPr>
            <a:spLocks noChangeArrowheads="1"/>
          </p:cNvSpPr>
          <p:nvPr/>
        </p:nvSpPr>
        <p:spPr bwMode="auto">
          <a:xfrm>
            <a:off x="6400800" y="1481138"/>
            <a:ext cx="771525" cy="390525"/>
          </a:xfrm>
          <a:prstGeom prst="rect">
            <a:avLst/>
          </a:prstGeom>
          <a:solidFill>
            <a:srgbClr val="FFFF99"/>
          </a:solidFill>
          <a:ln w="9525">
            <a:solidFill>
              <a:schemeClr val="tx1"/>
            </a:solidFill>
            <a:miter lim="800000"/>
            <a:headEnd/>
            <a:tailEnd/>
          </a:ln>
        </p:spPr>
        <p:txBody>
          <a:bodyPr anchor="ctr"/>
          <a:lstStyle/>
          <a:p>
            <a:r>
              <a:rPr lang="en-US" sz="1000" dirty="0">
                <a:latin typeface="Arial" charset="0"/>
              </a:rPr>
              <a:t>Memory Allocator</a:t>
            </a:r>
          </a:p>
        </p:txBody>
      </p:sp>
      <p:sp>
        <p:nvSpPr>
          <p:cNvPr id="12328" name="Line 103"/>
          <p:cNvSpPr>
            <a:spLocks noChangeShapeType="1"/>
          </p:cNvSpPr>
          <p:nvPr/>
        </p:nvSpPr>
        <p:spPr bwMode="auto">
          <a:xfrm>
            <a:off x="6962775" y="2033588"/>
            <a:ext cx="0" cy="933450"/>
          </a:xfrm>
          <a:prstGeom prst="line">
            <a:avLst/>
          </a:prstGeom>
          <a:noFill/>
          <a:ln w="19050">
            <a:solidFill>
              <a:schemeClr val="tx1"/>
            </a:solidFill>
            <a:round/>
            <a:headEnd/>
            <a:tailEnd/>
          </a:ln>
        </p:spPr>
        <p:txBody>
          <a:bodyPr/>
          <a:lstStyle/>
          <a:p>
            <a:endParaRPr lang="en-US" dirty="0"/>
          </a:p>
        </p:txBody>
      </p:sp>
      <p:sp>
        <p:nvSpPr>
          <p:cNvPr id="12329" name="Line 104"/>
          <p:cNvSpPr>
            <a:spLocks noChangeShapeType="1"/>
          </p:cNvSpPr>
          <p:nvPr/>
        </p:nvSpPr>
        <p:spPr bwMode="auto">
          <a:xfrm flipV="1">
            <a:off x="6810375" y="2033588"/>
            <a:ext cx="152400" cy="0"/>
          </a:xfrm>
          <a:prstGeom prst="line">
            <a:avLst/>
          </a:prstGeom>
          <a:noFill/>
          <a:ln w="19050">
            <a:solidFill>
              <a:schemeClr val="tx1"/>
            </a:solidFill>
            <a:round/>
            <a:headEnd/>
            <a:tailEnd/>
          </a:ln>
        </p:spPr>
        <p:txBody>
          <a:bodyPr/>
          <a:lstStyle/>
          <a:p>
            <a:endParaRPr lang="en-US" dirty="0"/>
          </a:p>
        </p:txBody>
      </p:sp>
      <p:sp>
        <p:nvSpPr>
          <p:cNvPr id="12330" name="Line 105"/>
          <p:cNvSpPr>
            <a:spLocks noChangeShapeType="1"/>
          </p:cNvSpPr>
          <p:nvPr/>
        </p:nvSpPr>
        <p:spPr bwMode="auto">
          <a:xfrm flipV="1">
            <a:off x="6810375" y="1871663"/>
            <a:ext cx="0" cy="161925"/>
          </a:xfrm>
          <a:prstGeom prst="line">
            <a:avLst/>
          </a:prstGeom>
          <a:noFill/>
          <a:ln w="19050">
            <a:solidFill>
              <a:schemeClr val="tx1"/>
            </a:solidFill>
            <a:round/>
            <a:headEnd/>
            <a:tailEnd type="triangle" w="med" len="med"/>
          </a:ln>
        </p:spPr>
        <p:txBody>
          <a:bodyPr/>
          <a:lstStyle/>
          <a:p>
            <a:endParaRPr lang="en-US" dirty="0"/>
          </a:p>
        </p:txBody>
      </p:sp>
      <p:sp>
        <p:nvSpPr>
          <p:cNvPr id="12331" name="Line 106"/>
          <p:cNvSpPr>
            <a:spLocks noChangeShapeType="1"/>
          </p:cNvSpPr>
          <p:nvPr/>
        </p:nvSpPr>
        <p:spPr bwMode="auto">
          <a:xfrm>
            <a:off x="6962775" y="2128838"/>
            <a:ext cx="247650" cy="0"/>
          </a:xfrm>
          <a:prstGeom prst="line">
            <a:avLst/>
          </a:prstGeom>
          <a:noFill/>
          <a:ln w="19050">
            <a:solidFill>
              <a:schemeClr val="tx1"/>
            </a:solidFill>
            <a:round/>
            <a:headEnd/>
            <a:tailEnd type="triangle" w="med" len="med"/>
          </a:ln>
        </p:spPr>
        <p:txBody>
          <a:bodyPr/>
          <a:lstStyle/>
          <a:p>
            <a:endParaRPr lang="en-US" dirty="0"/>
          </a:p>
        </p:txBody>
      </p:sp>
      <p:sp>
        <p:nvSpPr>
          <p:cNvPr id="12332" name="Line 107"/>
          <p:cNvSpPr>
            <a:spLocks noChangeShapeType="1"/>
          </p:cNvSpPr>
          <p:nvPr/>
        </p:nvSpPr>
        <p:spPr bwMode="auto">
          <a:xfrm>
            <a:off x="6962775" y="2547938"/>
            <a:ext cx="257175" cy="0"/>
          </a:xfrm>
          <a:prstGeom prst="line">
            <a:avLst/>
          </a:prstGeom>
          <a:noFill/>
          <a:ln w="19050">
            <a:solidFill>
              <a:schemeClr val="tx1"/>
            </a:solidFill>
            <a:round/>
            <a:headEnd/>
            <a:tailEnd type="triangle" w="med" len="med"/>
          </a:ln>
        </p:spPr>
        <p:txBody>
          <a:bodyPr/>
          <a:lstStyle/>
          <a:p>
            <a:endParaRPr lang="en-US" dirty="0"/>
          </a:p>
        </p:txBody>
      </p:sp>
      <p:sp>
        <p:nvSpPr>
          <p:cNvPr id="12333" name="Line 108"/>
          <p:cNvSpPr>
            <a:spLocks noChangeShapeType="1"/>
          </p:cNvSpPr>
          <p:nvPr/>
        </p:nvSpPr>
        <p:spPr bwMode="auto">
          <a:xfrm>
            <a:off x="6972300" y="2957513"/>
            <a:ext cx="257175" cy="0"/>
          </a:xfrm>
          <a:prstGeom prst="line">
            <a:avLst/>
          </a:prstGeom>
          <a:noFill/>
          <a:ln w="19050">
            <a:solidFill>
              <a:schemeClr val="tx1"/>
            </a:solidFill>
            <a:round/>
            <a:headEnd/>
            <a:tailEnd type="triangle" w="med" len="med"/>
          </a:ln>
        </p:spPr>
        <p:txBody>
          <a:bodyPr/>
          <a:lstStyle/>
          <a:p>
            <a:endParaRPr lang="en-US" dirty="0"/>
          </a:p>
        </p:txBody>
      </p:sp>
      <p:sp>
        <p:nvSpPr>
          <p:cNvPr id="12334" name="Line 110"/>
          <p:cNvSpPr>
            <a:spLocks noChangeShapeType="1"/>
          </p:cNvSpPr>
          <p:nvPr/>
        </p:nvSpPr>
        <p:spPr bwMode="auto">
          <a:xfrm flipH="1">
            <a:off x="6353175" y="2800350"/>
            <a:ext cx="614363" cy="0"/>
          </a:xfrm>
          <a:prstGeom prst="line">
            <a:avLst/>
          </a:prstGeom>
          <a:noFill/>
          <a:ln w="19050">
            <a:solidFill>
              <a:schemeClr val="tx1"/>
            </a:solidFill>
            <a:round/>
            <a:headEnd/>
            <a:tailEnd type="triangle" w="med" len="med"/>
          </a:ln>
        </p:spPr>
        <p:txBody>
          <a:bodyPr/>
          <a:lstStyle/>
          <a:p>
            <a:endParaRPr lang="en-US" dirty="0"/>
          </a:p>
        </p:txBody>
      </p:sp>
      <p:sp>
        <p:nvSpPr>
          <p:cNvPr id="12335" name="Line 113"/>
          <p:cNvSpPr>
            <a:spLocks noChangeShapeType="1"/>
          </p:cNvSpPr>
          <p:nvPr/>
        </p:nvSpPr>
        <p:spPr bwMode="auto">
          <a:xfrm flipH="1">
            <a:off x="3467100" y="4043363"/>
            <a:ext cx="1447800" cy="0"/>
          </a:xfrm>
          <a:prstGeom prst="line">
            <a:avLst/>
          </a:prstGeom>
          <a:noFill/>
          <a:ln w="38100">
            <a:solidFill>
              <a:srgbClr val="800000"/>
            </a:solidFill>
            <a:round/>
            <a:headEnd/>
            <a:tailEnd type="triangle" w="med" len="med"/>
          </a:ln>
        </p:spPr>
        <p:txBody>
          <a:bodyPr/>
          <a:lstStyle/>
          <a:p>
            <a:endParaRPr lang="en-US" dirty="0"/>
          </a:p>
        </p:txBody>
      </p:sp>
      <p:sp>
        <p:nvSpPr>
          <p:cNvPr id="12336" name="Line 114"/>
          <p:cNvSpPr>
            <a:spLocks noChangeShapeType="1"/>
          </p:cNvSpPr>
          <p:nvPr/>
        </p:nvSpPr>
        <p:spPr bwMode="auto">
          <a:xfrm flipV="1">
            <a:off x="4914900" y="3586163"/>
            <a:ext cx="0" cy="466725"/>
          </a:xfrm>
          <a:prstGeom prst="line">
            <a:avLst/>
          </a:prstGeom>
          <a:noFill/>
          <a:ln w="38100">
            <a:solidFill>
              <a:srgbClr val="800000"/>
            </a:solidFill>
            <a:round/>
            <a:headEnd/>
            <a:tailEnd type="triangle" w="med" len="med"/>
          </a:ln>
        </p:spPr>
        <p:txBody>
          <a:bodyPr/>
          <a:lstStyle/>
          <a:p>
            <a:endParaRPr lang="en-US" dirty="0"/>
          </a:p>
        </p:txBody>
      </p:sp>
      <p:sp>
        <p:nvSpPr>
          <p:cNvPr id="12337" name="Rectangle 66"/>
          <p:cNvSpPr>
            <a:spLocks noChangeArrowheads="1"/>
          </p:cNvSpPr>
          <p:nvPr/>
        </p:nvSpPr>
        <p:spPr bwMode="auto">
          <a:xfrm>
            <a:off x="3200400" y="458628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CPPI</a:t>
            </a:r>
          </a:p>
        </p:txBody>
      </p:sp>
      <p:sp>
        <p:nvSpPr>
          <p:cNvPr id="12338" name="Rectangle 67"/>
          <p:cNvSpPr>
            <a:spLocks noChangeArrowheads="1"/>
          </p:cNvSpPr>
          <p:nvPr/>
        </p:nvSpPr>
        <p:spPr bwMode="auto">
          <a:xfrm>
            <a:off x="3209925" y="487203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PA</a:t>
            </a:r>
          </a:p>
        </p:txBody>
      </p:sp>
      <p:sp>
        <p:nvSpPr>
          <p:cNvPr id="12339" name="Rectangle 68"/>
          <p:cNvSpPr>
            <a:spLocks noChangeArrowheads="1"/>
          </p:cNvSpPr>
          <p:nvPr/>
        </p:nvSpPr>
        <p:spPr bwMode="auto">
          <a:xfrm>
            <a:off x="3209925" y="5148263"/>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Mem Alloc</a:t>
            </a:r>
          </a:p>
        </p:txBody>
      </p:sp>
      <p:sp>
        <p:nvSpPr>
          <p:cNvPr id="12340" name="Rectangle 69"/>
          <p:cNvSpPr>
            <a:spLocks noChangeArrowheads="1"/>
          </p:cNvSpPr>
          <p:nvPr/>
        </p:nvSpPr>
        <p:spPr bwMode="auto">
          <a:xfrm>
            <a:off x="3209925" y="542448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Etc</a:t>
            </a:r>
          </a:p>
        </p:txBody>
      </p:sp>
      <p:sp>
        <p:nvSpPr>
          <p:cNvPr id="12341" name="Line 119"/>
          <p:cNvSpPr>
            <a:spLocks noChangeShapeType="1"/>
          </p:cNvSpPr>
          <p:nvPr/>
        </p:nvSpPr>
        <p:spPr bwMode="auto">
          <a:xfrm>
            <a:off x="4067175" y="4405313"/>
            <a:ext cx="0" cy="1143000"/>
          </a:xfrm>
          <a:prstGeom prst="line">
            <a:avLst/>
          </a:prstGeom>
          <a:noFill/>
          <a:ln w="19050">
            <a:solidFill>
              <a:schemeClr val="tx1"/>
            </a:solidFill>
            <a:round/>
            <a:headEnd/>
            <a:tailEnd/>
          </a:ln>
        </p:spPr>
        <p:txBody>
          <a:bodyPr/>
          <a:lstStyle/>
          <a:p>
            <a:endParaRPr lang="en-US" dirty="0"/>
          </a:p>
        </p:txBody>
      </p:sp>
      <p:sp>
        <p:nvSpPr>
          <p:cNvPr id="12342" name="Line 120"/>
          <p:cNvSpPr>
            <a:spLocks noChangeShapeType="1"/>
          </p:cNvSpPr>
          <p:nvPr/>
        </p:nvSpPr>
        <p:spPr bwMode="auto">
          <a:xfrm>
            <a:off x="3810000" y="4414838"/>
            <a:ext cx="257175" cy="0"/>
          </a:xfrm>
          <a:prstGeom prst="line">
            <a:avLst/>
          </a:prstGeom>
          <a:noFill/>
          <a:ln w="19050">
            <a:solidFill>
              <a:schemeClr val="tx1"/>
            </a:solidFill>
            <a:round/>
            <a:headEnd type="triangle" w="med" len="med"/>
            <a:tailEnd/>
          </a:ln>
        </p:spPr>
        <p:txBody>
          <a:bodyPr/>
          <a:lstStyle/>
          <a:p>
            <a:endParaRPr lang="en-US" dirty="0"/>
          </a:p>
        </p:txBody>
      </p:sp>
      <p:sp>
        <p:nvSpPr>
          <p:cNvPr id="12343" name="Line 121"/>
          <p:cNvSpPr>
            <a:spLocks noChangeShapeType="1"/>
          </p:cNvSpPr>
          <p:nvPr/>
        </p:nvSpPr>
        <p:spPr bwMode="auto">
          <a:xfrm>
            <a:off x="3819525" y="4986338"/>
            <a:ext cx="257175" cy="0"/>
          </a:xfrm>
          <a:prstGeom prst="line">
            <a:avLst/>
          </a:prstGeom>
          <a:noFill/>
          <a:ln w="19050">
            <a:solidFill>
              <a:schemeClr val="tx1"/>
            </a:solidFill>
            <a:round/>
            <a:headEnd type="triangle" w="med" len="med"/>
            <a:tailEnd/>
          </a:ln>
        </p:spPr>
        <p:txBody>
          <a:bodyPr/>
          <a:lstStyle/>
          <a:p>
            <a:endParaRPr lang="en-US" dirty="0"/>
          </a:p>
        </p:txBody>
      </p:sp>
      <p:sp>
        <p:nvSpPr>
          <p:cNvPr id="12344" name="Line 122"/>
          <p:cNvSpPr>
            <a:spLocks noChangeShapeType="1"/>
          </p:cNvSpPr>
          <p:nvPr/>
        </p:nvSpPr>
        <p:spPr bwMode="auto">
          <a:xfrm>
            <a:off x="3819525" y="5262563"/>
            <a:ext cx="257175" cy="0"/>
          </a:xfrm>
          <a:prstGeom prst="line">
            <a:avLst/>
          </a:prstGeom>
          <a:noFill/>
          <a:ln w="19050">
            <a:solidFill>
              <a:schemeClr val="tx1"/>
            </a:solidFill>
            <a:round/>
            <a:headEnd type="triangle" w="med" len="med"/>
            <a:tailEnd/>
          </a:ln>
        </p:spPr>
        <p:txBody>
          <a:bodyPr/>
          <a:lstStyle/>
          <a:p>
            <a:endParaRPr lang="en-US" dirty="0"/>
          </a:p>
        </p:txBody>
      </p:sp>
      <p:sp>
        <p:nvSpPr>
          <p:cNvPr id="12345" name="Line 123"/>
          <p:cNvSpPr>
            <a:spLocks noChangeShapeType="1"/>
          </p:cNvSpPr>
          <p:nvPr/>
        </p:nvSpPr>
        <p:spPr bwMode="auto">
          <a:xfrm>
            <a:off x="3819525" y="5538788"/>
            <a:ext cx="257175" cy="0"/>
          </a:xfrm>
          <a:prstGeom prst="line">
            <a:avLst/>
          </a:prstGeom>
          <a:noFill/>
          <a:ln w="19050">
            <a:solidFill>
              <a:schemeClr val="tx1"/>
            </a:solidFill>
            <a:round/>
            <a:headEnd type="triangle" w="med" len="med"/>
            <a:tailEnd/>
          </a:ln>
        </p:spPr>
        <p:txBody>
          <a:bodyPr/>
          <a:lstStyle/>
          <a:p>
            <a:endParaRPr lang="en-US" dirty="0"/>
          </a:p>
        </p:txBody>
      </p:sp>
      <p:sp>
        <p:nvSpPr>
          <p:cNvPr id="12346" name="Line 124"/>
          <p:cNvSpPr>
            <a:spLocks noChangeShapeType="1"/>
          </p:cNvSpPr>
          <p:nvPr/>
        </p:nvSpPr>
        <p:spPr bwMode="auto">
          <a:xfrm flipH="1" flipV="1">
            <a:off x="4057650" y="4986338"/>
            <a:ext cx="628650" cy="0"/>
          </a:xfrm>
          <a:prstGeom prst="line">
            <a:avLst/>
          </a:prstGeom>
          <a:noFill/>
          <a:ln w="19050">
            <a:solidFill>
              <a:schemeClr val="tx1"/>
            </a:solidFill>
            <a:round/>
            <a:headEnd type="triangle" w="med" len="med"/>
            <a:tailEnd/>
          </a:ln>
        </p:spPr>
        <p:txBody>
          <a:bodyPr/>
          <a:lstStyle/>
          <a:p>
            <a:endParaRPr lang="en-US" dirty="0"/>
          </a:p>
        </p:txBody>
      </p:sp>
      <p:sp>
        <p:nvSpPr>
          <p:cNvPr id="12347" name="Line 125"/>
          <p:cNvSpPr>
            <a:spLocks noChangeShapeType="1"/>
          </p:cNvSpPr>
          <p:nvPr/>
        </p:nvSpPr>
        <p:spPr bwMode="auto">
          <a:xfrm>
            <a:off x="3810000" y="4700588"/>
            <a:ext cx="257175" cy="0"/>
          </a:xfrm>
          <a:prstGeom prst="line">
            <a:avLst/>
          </a:prstGeom>
          <a:noFill/>
          <a:ln w="19050">
            <a:solidFill>
              <a:schemeClr val="tx1"/>
            </a:solidFill>
            <a:round/>
            <a:headEnd type="triangle" w="med" len="med"/>
            <a:tailEnd/>
          </a:ln>
        </p:spPr>
        <p:txBody>
          <a:bodyPr/>
          <a:lstStyle/>
          <a:p>
            <a:endParaRPr lang="en-US" dirty="0"/>
          </a:p>
        </p:txBody>
      </p:sp>
      <p:sp>
        <p:nvSpPr>
          <p:cNvPr id="12348" name="Rectangle 77"/>
          <p:cNvSpPr>
            <a:spLocks noChangeArrowheads="1"/>
          </p:cNvSpPr>
          <p:nvPr/>
        </p:nvSpPr>
        <p:spPr bwMode="auto">
          <a:xfrm>
            <a:off x="6067425" y="4224338"/>
            <a:ext cx="2857500" cy="1647825"/>
          </a:xfrm>
          <a:prstGeom prst="rect">
            <a:avLst/>
          </a:prstGeom>
          <a:solidFill>
            <a:srgbClr val="CCFFFF"/>
          </a:solidFill>
          <a:ln w="9525">
            <a:solidFill>
              <a:schemeClr val="tx1"/>
            </a:solidFill>
            <a:miter lim="800000"/>
            <a:headEnd/>
            <a:tailEnd/>
          </a:ln>
        </p:spPr>
        <p:txBody>
          <a:bodyPr wrap="none" anchor="b" anchorCtr="1"/>
          <a:lstStyle/>
          <a:p>
            <a:r>
              <a:rPr lang="en-US" sz="1400" dirty="0">
                <a:latin typeface="Arial" charset="0"/>
              </a:rPr>
              <a:t>ARM/DSP n+3</a:t>
            </a:r>
          </a:p>
        </p:txBody>
      </p:sp>
      <p:sp>
        <p:nvSpPr>
          <p:cNvPr id="12349" name="Rectangle 78"/>
          <p:cNvSpPr>
            <a:spLocks noChangeArrowheads="1"/>
          </p:cNvSpPr>
          <p:nvPr/>
        </p:nvSpPr>
        <p:spPr bwMode="auto">
          <a:xfrm>
            <a:off x="7115175" y="4452938"/>
            <a:ext cx="1809750" cy="1057275"/>
          </a:xfrm>
          <a:prstGeom prst="rect">
            <a:avLst/>
          </a:prstGeom>
          <a:solidFill>
            <a:srgbClr val="00FF00"/>
          </a:solidFill>
          <a:ln w="9525">
            <a:solidFill>
              <a:schemeClr val="tx1"/>
            </a:solidFill>
            <a:miter lim="800000"/>
            <a:headEnd/>
            <a:tailEnd/>
          </a:ln>
        </p:spPr>
        <p:txBody>
          <a:bodyPr wrap="none" anchor="b"/>
          <a:lstStyle/>
          <a:p>
            <a:pPr algn="r"/>
            <a:r>
              <a:rPr lang="en-US" sz="1000" dirty="0">
                <a:latin typeface="Arial" charset="0"/>
              </a:rPr>
              <a:t>RM Client Instance</a:t>
            </a:r>
          </a:p>
        </p:txBody>
      </p:sp>
      <p:sp>
        <p:nvSpPr>
          <p:cNvPr id="12350" name="Rectangle 83"/>
          <p:cNvSpPr>
            <a:spLocks noChangeArrowheads="1"/>
          </p:cNvSpPr>
          <p:nvPr/>
        </p:nvSpPr>
        <p:spPr bwMode="auto">
          <a:xfrm>
            <a:off x="6105525" y="4310063"/>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QMSS</a:t>
            </a:r>
          </a:p>
        </p:txBody>
      </p:sp>
      <p:sp>
        <p:nvSpPr>
          <p:cNvPr id="12351" name="Rectangle 84"/>
          <p:cNvSpPr>
            <a:spLocks noChangeArrowheads="1"/>
          </p:cNvSpPr>
          <p:nvPr/>
        </p:nvSpPr>
        <p:spPr bwMode="auto">
          <a:xfrm>
            <a:off x="6105525" y="458628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CPPI</a:t>
            </a:r>
          </a:p>
        </p:txBody>
      </p:sp>
      <p:sp>
        <p:nvSpPr>
          <p:cNvPr id="12352" name="Rectangle 85"/>
          <p:cNvSpPr>
            <a:spLocks noChangeArrowheads="1"/>
          </p:cNvSpPr>
          <p:nvPr/>
        </p:nvSpPr>
        <p:spPr bwMode="auto">
          <a:xfrm>
            <a:off x="6115050" y="487203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PA</a:t>
            </a:r>
          </a:p>
        </p:txBody>
      </p:sp>
      <p:sp>
        <p:nvSpPr>
          <p:cNvPr id="12353" name="Rectangle 86"/>
          <p:cNvSpPr>
            <a:spLocks noChangeArrowheads="1"/>
          </p:cNvSpPr>
          <p:nvPr/>
        </p:nvSpPr>
        <p:spPr bwMode="auto">
          <a:xfrm>
            <a:off x="6115050" y="5148263"/>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Mem Alloc</a:t>
            </a:r>
          </a:p>
        </p:txBody>
      </p:sp>
      <p:sp>
        <p:nvSpPr>
          <p:cNvPr id="12354" name="Rectangle 87"/>
          <p:cNvSpPr>
            <a:spLocks noChangeArrowheads="1"/>
          </p:cNvSpPr>
          <p:nvPr/>
        </p:nvSpPr>
        <p:spPr bwMode="auto">
          <a:xfrm>
            <a:off x="6115050" y="542448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Etc</a:t>
            </a:r>
          </a:p>
        </p:txBody>
      </p:sp>
      <p:sp>
        <p:nvSpPr>
          <p:cNvPr id="12355" name="Line 137"/>
          <p:cNvSpPr>
            <a:spLocks noChangeShapeType="1"/>
          </p:cNvSpPr>
          <p:nvPr/>
        </p:nvSpPr>
        <p:spPr bwMode="auto">
          <a:xfrm>
            <a:off x="6972300" y="4405313"/>
            <a:ext cx="0" cy="1143000"/>
          </a:xfrm>
          <a:prstGeom prst="line">
            <a:avLst/>
          </a:prstGeom>
          <a:noFill/>
          <a:ln w="19050">
            <a:solidFill>
              <a:schemeClr val="tx1"/>
            </a:solidFill>
            <a:round/>
            <a:headEnd/>
            <a:tailEnd/>
          </a:ln>
        </p:spPr>
        <p:txBody>
          <a:bodyPr/>
          <a:lstStyle/>
          <a:p>
            <a:endParaRPr lang="en-US" dirty="0"/>
          </a:p>
        </p:txBody>
      </p:sp>
      <p:sp>
        <p:nvSpPr>
          <p:cNvPr id="12356" name="Line 138"/>
          <p:cNvSpPr>
            <a:spLocks noChangeShapeType="1"/>
          </p:cNvSpPr>
          <p:nvPr/>
        </p:nvSpPr>
        <p:spPr bwMode="auto">
          <a:xfrm>
            <a:off x="6715125" y="4414838"/>
            <a:ext cx="257175" cy="0"/>
          </a:xfrm>
          <a:prstGeom prst="line">
            <a:avLst/>
          </a:prstGeom>
          <a:noFill/>
          <a:ln w="19050">
            <a:solidFill>
              <a:schemeClr val="tx1"/>
            </a:solidFill>
            <a:round/>
            <a:headEnd type="triangle" w="med" len="med"/>
            <a:tailEnd/>
          </a:ln>
        </p:spPr>
        <p:txBody>
          <a:bodyPr/>
          <a:lstStyle/>
          <a:p>
            <a:endParaRPr lang="en-US" dirty="0"/>
          </a:p>
        </p:txBody>
      </p:sp>
      <p:sp>
        <p:nvSpPr>
          <p:cNvPr id="12357" name="Line 139"/>
          <p:cNvSpPr>
            <a:spLocks noChangeShapeType="1"/>
          </p:cNvSpPr>
          <p:nvPr/>
        </p:nvSpPr>
        <p:spPr bwMode="auto">
          <a:xfrm>
            <a:off x="6724650" y="4986338"/>
            <a:ext cx="257175" cy="0"/>
          </a:xfrm>
          <a:prstGeom prst="line">
            <a:avLst/>
          </a:prstGeom>
          <a:noFill/>
          <a:ln w="19050">
            <a:solidFill>
              <a:schemeClr val="tx1"/>
            </a:solidFill>
            <a:round/>
            <a:headEnd type="triangle" w="med" len="med"/>
            <a:tailEnd/>
          </a:ln>
        </p:spPr>
        <p:txBody>
          <a:bodyPr/>
          <a:lstStyle/>
          <a:p>
            <a:endParaRPr lang="en-US" dirty="0"/>
          </a:p>
        </p:txBody>
      </p:sp>
      <p:sp>
        <p:nvSpPr>
          <p:cNvPr id="12358" name="Line 140"/>
          <p:cNvSpPr>
            <a:spLocks noChangeShapeType="1"/>
          </p:cNvSpPr>
          <p:nvPr/>
        </p:nvSpPr>
        <p:spPr bwMode="auto">
          <a:xfrm>
            <a:off x="6724650" y="5262563"/>
            <a:ext cx="257175" cy="0"/>
          </a:xfrm>
          <a:prstGeom prst="line">
            <a:avLst/>
          </a:prstGeom>
          <a:noFill/>
          <a:ln w="19050">
            <a:solidFill>
              <a:schemeClr val="tx1"/>
            </a:solidFill>
            <a:round/>
            <a:headEnd type="triangle" w="med" len="med"/>
            <a:tailEnd/>
          </a:ln>
        </p:spPr>
        <p:txBody>
          <a:bodyPr/>
          <a:lstStyle/>
          <a:p>
            <a:endParaRPr lang="en-US" dirty="0"/>
          </a:p>
        </p:txBody>
      </p:sp>
      <p:sp>
        <p:nvSpPr>
          <p:cNvPr id="12359" name="Line 141"/>
          <p:cNvSpPr>
            <a:spLocks noChangeShapeType="1"/>
          </p:cNvSpPr>
          <p:nvPr/>
        </p:nvSpPr>
        <p:spPr bwMode="auto">
          <a:xfrm>
            <a:off x="6724650" y="5538788"/>
            <a:ext cx="257175" cy="0"/>
          </a:xfrm>
          <a:prstGeom prst="line">
            <a:avLst/>
          </a:prstGeom>
          <a:noFill/>
          <a:ln w="19050">
            <a:solidFill>
              <a:schemeClr val="tx1"/>
            </a:solidFill>
            <a:round/>
            <a:headEnd type="triangle" w="med" len="med"/>
            <a:tailEnd/>
          </a:ln>
        </p:spPr>
        <p:txBody>
          <a:bodyPr/>
          <a:lstStyle/>
          <a:p>
            <a:endParaRPr lang="en-US" dirty="0"/>
          </a:p>
        </p:txBody>
      </p:sp>
      <p:sp>
        <p:nvSpPr>
          <p:cNvPr id="12360" name="Line 143"/>
          <p:cNvSpPr>
            <a:spLocks noChangeShapeType="1"/>
          </p:cNvSpPr>
          <p:nvPr/>
        </p:nvSpPr>
        <p:spPr bwMode="auto">
          <a:xfrm>
            <a:off x="6715125" y="4700588"/>
            <a:ext cx="257175" cy="0"/>
          </a:xfrm>
          <a:prstGeom prst="line">
            <a:avLst/>
          </a:prstGeom>
          <a:noFill/>
          <a:ln w="19050">
            <a:solidFill>
              <a:schemeClr val="tx1"/>
            </a:solidFill>
            <a:round/>
            <a:headEnd type="triangle" w="med" len="med"/>
            <a:tailEnd/>
          </a:ln>
        </p:spPr>
        <p:txBody>
          <a:bodyPr/>
          <a:lstStyle/>
          <a:p>
            <a:endParaRPr lang="en-US" dirty="0"/>
          </a:p>
        </p:txBody>
      </p:sp>
      <p:sp>
        <p:nvSpPr>
          <p:cNvPr id="12361" name="Line 145"/>
          <p:cNvSpPr>
            <a:spLocks noChangeShapeType="1"/>
          </p:cNvSpPr>
          <p:nvPr/>
        </p:nvSpPr>
        <p:spPr bwMode="auto">
          <a:xfrm flipV="1">
            <a:off x="6410325" y="3586163"/>
            <a:ext cx="0" cy="390525"/>
          </a:xfrm>
          <a:prstGeom prst="line">
            <a:avLst/>
          </a:prstGeom>
          <a:noFill/>
          <a:ln w="38100">
            <a:solidFill>
              <a:srgbClr val="800000"/>
            </a:solidFill>
            <a:round/>
            <a:headEnd/>
            <a:tailEnd type="triangle" w="med" len="med"/>
          </a:ln>
        </p:spPr>
        <p:txBody>
          <a:bodyPr/>
          <a:lstStyle/>
          <a:p>
            <a:endParaRPr lang="en-US" dirty="0"/>
          </a:p>
        </p:txBody>
      </p:sp>
      <p:sp>
        <p:nvSpPr>
          <p:cNvPr id="12362" name="Line 146"/>
          <p:cNvSpPr>
            <a:spLocks noChangeShapeType="1"/>
          </p:cNvSpPr>
          <p:nvPr/>
        </p:nvSpPr>
        <p:spPr bwMode="auto">
          <a:xfrm>
            <a:off x="5362575" y="3986213"/>
            <a:ext cx="0" cy="238125"/>
          </a:xfrm>
          <a:prstGeom prst="line">
            <a:avLst/>
          </a:prstGeom>
          <a:noFill/>
          <a:ln w="38100">
            <a:solidFill>
              <a:srgbClr val="800000"/>
            </a:solidFill>
            <a:round/>
            <a:headEnd/>
            <a:tailEnd type="triangle" w="med" len="med"/>
          </a:ln>
        </p:spPr>
        <p:txBody>
          <a:bodyPr/>
          <a:lstStyle/>
          <a:p>
            <a:endParaRPr lang="en-US" dirty="0"/>
          </a:p>
        </p:txBody>
      </p:sp>
      <p:sp>
        <p:nvSpPr>
          <p:cNvPr id="12363" name="Line 147"/>
          <p:cNvSpPr>
            <a:spLocks noChangeShapeType="1"/>
          </p:cNvSpPr>
          <p:nvPr/>
        </p:nvSpPr>
        <p:spPr bwMode="auto">
          <a:xfrm>
            <a:off x="8315325" y="3976688"/>
            <a:ext cx="0" cy="247650"/>
          </a:xfrm>
          <a:prstGeom prst="line">
            <a:avLst/>
          </a:prstGeom>
          <a:noFill/>
          <a:ln w="38100">
            <a:solidFill>
              <a:srgbClr val="800000"/>
            </a:solidFill>
            <a:round/>
            <a:headEnd/>
            <a:tailEnd type="triangle" w="med" len="med"/>
          </a:ln>
        </p:spPr>
        <p:txBody>
          <a:bodyPr/>
          <a:lstStyle/>
          <a:p>
            <a:endParaRPr lang="en-US" dirty="0"/>
          </a:p>
        </p:txBody>
      </p:sp>
      <p:sp>
        <p:nvSpPr>
          <p:cNvPr id="12364" name="Line 148"/>
          <p:cNvSpPr>
            <a:spLocks noChangeShapeType="1"/>
          </p:cNvSpPr>
          <p:nvPr/>
        </p:nvSpPr>
        <p:spPr bwMode="auto">
          <a:xfrm>
            <a:off x="5362575" y="3976688"/>
            <a:ext cx="2952750" cy="0"/>
          </a:xfrm>
          <a:prstGeom prst="line">
            <a:avLst/>
          </a:prstGeom>
          <a:noFill/>
          <a:ln w="38100">
            <a:solidFill>
              <a:srgbClr val="800000"/>
            </a:solidFill>
            <a:round/>
            <a:headEnd/>
            <a:tailEnd/>
          </a:ln>
        </p:spPr>
        <p:txBody>
          <a:bodyPr/>
          <a:lstStyle/>
          <a:p>
            <a:endParaRPr lang="en-US" dirty="0"/>
          </a:p>
        </p:txBody>
      </p:sp>
      <p:sp>
        <p:nvSpPr>
          <p:cNvPr id="12365" name="Text Box 72"/>
          <p:cNvSpPr txBox="1">
            <a:spLocks noChangeArrowheads="1"/>
          </p:cNvSpPr>
          <p:nvPr/>
        </p:nvSpPr>
        <p:spPr bwMode="auto">
          <a:xfrm>
            <a:off x="4181475" y="5067300"/>
            <a:ext cx="528638" cy="400050"/>
          </a:xfrm>
          <a:prstGeom prst="rect">
            <a:avLst/>
          </a:prstGeom>
          <a:noFill/>
          <a:ln w="9525">
            <a:noFill/>
            <a:miter lim="800000"/>
            <a:headEnd/>
            <a:tailEnd/>
          </a:ln>
        </p:spPr>
        <p:txBody>
          <a:bodyPr>
            <a:spAutoFit/>
          </a:bodyPr>
          <a:lstStyle/>
          <a:p>
            <a:pPr>
              <a:spcBef>
                <a:spcPct val="50000"/>
              </a:spcBef>
            </a:pPr>
            <a:r>
              <a:rPr lang="en-US" sz="800" dirty="0">
                <a:latin typeface="Arial" charset="0"/>
              </a:rPr>
              <a:t>Service</a:t>
            </a:r>
          </a:p>
          <a:p>
            <a:pPr>
              <a:spcBef>
                <a:spcPct val="50000"/>
              </a:spcBef>
            </a:pPr>
            <a:r>
              <a:rPr lang="en-US" sz="800" dirty="0">
                <a:latin typeface="Arial" charset="0"/>
              </a:rPr>
              <a:t>Port</a:t>
            </a:r>
          </a:p>
        </p:txBody>
      </p:sp>
      <p:sp>
        <p:nvSpPr>
          <p:cNvPr id="12366" name="Oval 102"/>
          <p:cNvSpPr>
            <a:spLocks noChangeArrowheads="1"/>
          </p:cNvSpPr>
          <p:nvPr/>
        </p:nvSpPr>
        <p:spPr bwMode="auto">
          <a:xfrm>
            <a:off x="4124325" y="4824413"/>
            <a:ext cx="180975" cy="323850"/>
          </a:xfrm>
          <a:prstGeom prst="ellipse">
            <a:avLst/>
          </a:prstGeom>
          <a:gradFill rotWithShape="1">
            <a:gsLst>
              <a:gs pos="0">
                <a:srgbClr val="CCECFF">
                  <a:alpha val="46001"/>
                </a:srgbClr>
              </a:gs>
              <a:gs pos="100000">
                <a:srgbClr val="000000">
                  <a:alpha val="46001"/>
                </a:srgbClr>
              </a:gs>
            </a:gsLst>
            <a:lin ang="5400000" scaled="1"/>
          </a:gradFill>
          <a:ln w="12700" algn="ctr">
            <a:solidFill>
              <a:schemeClr val="tx1"/>
            </a:solidFill>
            <a:round/>
            <a:headEnd/>
            <a:tailEnd/>
          </a:ln>
        </p:spPr>
        <p:txBody>
          <a:bodyPr wrap="none" anchor="ctr"/>
          <a:lstStyle/>
          <a:p>
            <a:endParaRPr lang="en-US" dirty="0"/>
          </a:p>
        </p:txBody>
      </p:sp>
      <p:sp>
        <p:nvSpPr>
          <p:cNvPr id="12367" name="Text Box 72"/>
          <p:cNvSpPr txBox="1">
            <a:spLocks noChangeArrowheads="1"/>
          </p:cNvSpPr>
          <p:nvPr/>
        </p:nvSpPr>
        <p:spPr bwMode="auto">
          <a:xfrm>
            <a:off x="7086600" y="5067300"/>
            <a:ext cx="528638" cy="400050"/>
          </a:xfrm>
          <a:prstGeom prst="rect">
            <a:avLst/>
          </a:prstGeom>
          <a:noFill/>
          <a:ln w="9525">
            <a:noFill/>
            <a:miter lim="800000"/>
            <a:headEnd/>
            <a:tailEnd/>
          </a:ln>
        </p:spPr>
        <p:txBody>
          <a:bodyPr>
            <a:spAutoFit/>
          </a:bodyPr>
          <a:lstStyle/>
          <a:p>
            <a:pPr>
              <a:spcBef>
                <a:spcPct val="50000"/>
              </a:spcBef>
            </a:pPr>
            <a:r>
              <a:rPr lang="en-US" sz="800" dirty="0">
                <a:latin typeface="Arial" charset="0"/>
              </a:rPr>
              <a:t>Service</a:t>
            </a:r>
          </a:p>
          <a:p>
            <a:pPr>
              <a:spcBef>
                <a:spcPct val="50000"/>
              </a:spcBef>
            </a:pPr>
            <a:r>
              <a:rPr lang="en-US" sz="800" dirty="0">
                <a:latin typeface="Arial" charset="0"/>
              </a:rPr>
              <a:t>Port</a:t>
            </a:r>
          </a:p>
        </p:txBody>
      </p:sp>
      <p:sp>
        <p:nvSpPr>
          <p:cNvPr id="12368" name="Oval 114"/>
          <p:cNvSpPr>
            <a:spLocks noChangeArrowheads="1"/>
          </p:cNvSpPr>
          <p:nvPr/>
        </p:nvSpPr>
        <p:spPr bwMode="auto">
          <a:xfrm>
            <a:off x="7029450" y="4824413"/>
            <a:ext cx="180975" cy="323850"/>
          </a:xfrm>
          <a:prstGeom prst="ellipse">
            <a:avLst/>
          </a:prstGeom>
          <a:gradFill rotWithShape="1">
            <a:gsLst>
              <a:gs pos="0">
                <a:srgbClr val="CCECFF">
                  <a:alpha val="46001"/>
                </a:srgbClr>
              </a:gs>
              <a:gs pos="100000">
                <a:srgbClr val="000000">
                  <a:alpha val="46001"/>
                </a:srgbClr>
              </a:gs>
            </a:gsLst>
            <a:lin ang="5400000" scaled="1"/>
          </a:gradFill>
          <a:ln w="12700" algn="ctr">
            <a:solidFill>
              <a:schemeClr val="tx1"/>
            </a:solidFill>
            <a:round/>
            <a:headEnd/>
            <a:tailEnd/>
          </a:ln>
        </p:spPr>
        <p:txBody>
          <a:bodyPr wrap="none" anchor="ctr"/>
          <a:lstStyle/>
          <a:p>
            <a:endParaRPr lang="en-US" dirty="0"/>
          </a:p>
        </p:txBody>
      </p:sp>
      <p:sp>
        <p:nvSpPr>
          <p:cNvPr id="12369" name="Rectangle 117"/>
          <p:cNvSpPr>
            <a:spLocks noChangeArrowheads="1"/>
          </p:cNvSpPr>
          <p:nvPr/>
        </p:nvSpPr>
        <p:spPr bwMode="auto">
          <a:xfrm>
            <a:off x="7591425" y="4452938"/>
            <a:ext cx="1333500" cy="228600"/>
          </a:xfrm>
          <a:prstGeom prst="rect">
            <a:avLst/>
          </a:prstGeom>
          <a:solidFill>
            <a:srgbClr val="FF9900"/>
          </a:solidFill>
          <a:ln w="9525">
            <a:solidFill>
              <a:schemeClr val="tx1"/>
            </a:solidFill>
            <a:miter lim="800000"/>
            <a:headEnd/>
            <a:tailEnd/>
          </a:ln>
        </p:spPr>
        <p:txBody>
          <a:bodyPr wrap="none" anchor="ctr"/>
          <a:lstStyle/>
          <a:p>
            <a:r>
              <a:rPr lang="en-US" sz="1000" dirty="0">
                <a:latin typeface="Arial" charset="0"/>
                <a:sym typeface="Wingdings" pitchFamily="2" charset="2"/>
              </a:rPr>
              <a:t> Transport API</a:t>
            </a:r>
            <a:endParaRPr lang="en-US" sz="1000" dirty="0">
              <a:latin typeface="Arial" charset="0"/>
            </a:endParaRPr>
          </a:p>
        </p:txBody>
      </p:sp>
      <p:sp>
        <p:nvSpPr>
          <p:cNvPr id="12370" name="Rectangle 118"/>
          <p:cNvSpPr>
            <a:spLocks noChangeArrowheads="1"/>
          </p:cNvSpPr>
          <p:nvPr/>
        </p:nvSpPr>
        <p:spPr bwMode="auto">
          <a:xfrm>
            <a:off x="7591425" y="4700588"/>
            <a:ext cx="1333500" cy="561975"/>
          </a:xfrm>
          <a:prstGeom prst="rect">
            <a:avLst/>
          </a:prstGeom>
          <a:solidFill>
            <a:srgbClr val="339966"/>
          </a:solidFill>
          <a:ln w="9525">
            <a:solidFill>
              <a:schemeClr val="tx1"/>
            </a:solidFill>
            <a:miter lim="800000"/>
            <a:headEnd/>
            <a:tailEnd/>
          </a:ln>
        </p:spPr>
        <p:txBody>
          <a:bodyPr anchor="ctr"/>
          <a:lstStyle/>
          <a:p>
            <a:r>
              <a:rPr lang="en-US" sz="1000" dirty="0">
                <a:latin typeface="Arial" charset="0"/>
              </a:rPr>
              <a:t>Client Service Transaction Handler</a:t>
            </a:r>
          </a:p>
        </p:txBody>
      </p:sp>
      <p:sp>
        <p:nvSpPr>
          <p:cNvPr id="12371" name="Line 124"/>
          <p:cNvSpPr>
            <a:spLocks noChangeShapeType="1"/>
          </p:cNvSpPr>
          <p:nvPr/>
        </p:nvSpPr>
        <p:spPr bwMode="auto">
          <a:xfrm flipH="1" flipV="1">
            <a:off x="6962775" y="4986338"/>
            <a:ext cx="628650" cy="0"/>
          </a:xfrm>
          <a:prstGeom prst="line">
            <a:avLst/>
          </a:prstGeom>
          <a:noFill/>
          <a:ln w="19050">
            <a:solidFill>
              <a:schemeClr val="tx1"/>
            </a:solidFill>
            <a:round/>
            <a:headEnd type="triangle" w="med" len="med"/>
            <a:tailEnd/>
          </a:ln>
        </p:spPr>
        <p:txBody>
          <a:bodyPr/>
          <a:lstStyle/>
          <a:p>
            <a:endParaRPr lang="en-US" dirty="0"/>
          </a:p>
        </p:txBody>
      </p:sp>
      <p:sp>
        <p:nvSpPr>
          <p:cNvPr id="12372" name="Rectangle 120"/>
          <p:cNvSpPr>
            <a:spLocks noChangeArrowheads="1"/>
          </p:cNvSpPr>
          <p:nvPr/>
        </p:nvSpPr>
        <p:spPr bwMode="auto">
          <a:xfrm>
            <a:off x="4686300" y="4224338"/>
            <a:ext cx="1333500" cy="228600"/>
          </a:xfrm>
          <a:prstGeom prst="rect">
            <a:avLst/>
          </a:prstGeom>
          <a:solidFill>
            <a:srgbClr val="FF6600"/>
          </a:solidFill>
          <a:ln w="9525">
            <a:solidFill>
              <a:schemeClr val="tx1"/>
            </a:solidFill>
            <a:miter lim="800000"/>
            <a:headEnd/>
            <a:tailEnd/>
          </a:ln>
        </p:spPr>
        <p:txBody>
          <a:bodyPr wrap="none" anchor="ctr"/>
          <a:lstStyle/>
          <a:p>
            <a:r>
              <a:rPr lang="en-US" sz="800" dirty="0">
                <a:latin typeface="Arial" charset="0"/>
              </a:rPr>
              <a:t>DSP </a:t>
            </a:r>
            <a:r>
              <a:rPr lang="en-US" sz="800" dirty="0">
                <a:latin typeface="Arial" charset="0"/>
                <a:sym typeface="Wingdings" pitchFamily="2" charset="2"/>
              </a:rPr>
              <a:t></a:t>
            </a:r>
            <a:r>
              <a:rPr lang="en-US" sz="800" dirty="0">
                <a:latin typeface="Arial" charset="0"/>
              </a:rPr>
              <a:t> DSP Transport</a:t>
            </a:r>
          </a:p>
        </p:txBody>
      </p:sp>
      <p:sp>
        <p:nvSpPr>
          <p:cNvPr id="12373" name="Rectangle 121"/>
          <p:cNvSpPr>
            <a:spLocks noChangeArrowheads="1"/>
          </p:cNvSpPr>
          <p:nvPr/>
        </p:nvSpPr>
        <p:spPr bwMode="auto">
          <a:xfrm>
            <a:off x="7591425" y="4224338"/>
            <a:ext cx="1333500" cy="228600"/>
          </a:xfrm>
          <a:prstGeom prst="rect">
            <a:avLst/>
          </a:prstGeom>
          <a:solidFill>
            <a:srgbClr val="FF6600"/>
          </a:solidFill>
          <a:ln w="9525">
            <a:solidFill>
              <a:schemeClr val="tx1"/>
            </a:solidFill>
            <a:miter lim="800000"/>
            <a:headEnd/>
            <a:tailEnd/>
          </a:ln>
        </p:spPr>
        <p:txBody>
          <a:bodyPr wrap="none" anchor="ctr"/>
          <a:lstStyle/>
          <a:p>
            <a:r>
              <a:rPr lang="en-US" sz="800" dirty="0">
                <a:latin typeface="Arial" charset="0"/>
              </a:rPr>
              <a:t>DSP </a:t>
            </a:r>
            <a:r>
              <a:rPr lang="en-US" sz="800" dirty="0">
                <a:latin typeface="Arial" charset="0"/>
                <a:sym typeface="Wingdings" pitchFamily="2" charset="2"/>
              </a:rPr>
              <a:t></a:t>
            </a:r>
            <a:r>
              <a:rPr lang="en-US" sz="800" dirty="0">
                <a:latin typeface="Arial" charset="0"/>
              </a:rPr>
              <a:t> DSP Transport</a:t>
            </a:r>
          </a:p>
        </p:txBody>
      </p:sp>
      <p:sp>
        <p:nvSpPr>
          <p:cNvPr id="12374" name="Text Box 72"/>
          <p:cNvSpPr txBox="1">
            <a:spLocks noChangeArrowheads="1"/>
          </p:cNvSpPr>
          <p:nvPr/>
        </p:nvSpPr>
        <p:spPr bwMode="auto">
          <a:xfrm>
            <a:off x="6310313" y="2852738"/>
            <a:ext cx="528637" cy="400050"/>
          </a:xfrm>
          <a:prstGeom prst="rect">
            <a:avLst/>
          </a:prstGeom>
          <a:noFill/>
          <a:ln w="9525">
            <a:noFill/>
            <a:miter lim="800000"/>
            <a:headEnd/>
            <a:tailEnd/>
          </a:ln>
        </p:spPr>
        <p:txBody>
          <a:bodyPr>
            <a:spAutoFit/>
          </a:bodyPr>
          <a:lstStyle/>
          <a:p>
            <a:pPr>
              <a:spcBef>
                <a:spcPct val="50000"/>
              </a:spcBef>
            </a:pPr>
            <a:r>
              <a:rPr lang="en-US" sz="800" dirty="0">
                <a:latin typeface="Arial" charset="0"/>
              </a:rPr>
              <a:t>Service</a:t>
            </a:r>
          </a:p>
          <a:p>
            <a:pPr>
              <a:spcBef>
                <a:spcPct val="50000"/>
              </a:spcBef>
            </a:pPr>
            <a:r>
              <a:rPr lang="en-US" sz="800" dirty="0">
                <a:latin typeface="Arial" charset="0"/>
              </a:rPr>
              <a:t>Port</a:t>
            </a:r>
          </a:p>
        </p:txBody>
      </p:sp>
      <p:sp>
        <p:nvSpPr>
          <p:cNvPr id="12375" name="Oval 123"/>
          <p:cNvSpPr>
            <a:spLocks noChangeArrowheads="1"/>
          </p:cNvSpPr>
          <p:nvPr/>
        </p:nvSpPr>
        <p:spPr bwMode="auto">
          <a:xfrm>
            <a:off x="6672263" y="2628900"/>
            <a:ext cx="180975" cy="323850"/>
          </a:xfrm>
          <a:prstGeom prst="ellipse">
            <a:avLst/>
          </a:prstGeom>
          <a:gradFill rotWithShape="1">
            <a:gsLst>
              <a:gs pos="0">
                <a:srgbClr val="CCECFF">
                  <a:alpha val="46001"/>
                </a:srgbClr>
              </a:gs>
              <a:gs pos="100000">
                <a:srgbClr val="000000">
                  <a:alpha val="46001"/>
                </a:srgbClr>
              </a:gs>
            </a:gsLst>
            <a:lin ang="5400000" scaled="1"/>
          </a:gradFill>
          <a:ln w="12700" algn="ctr">
            <a:solidFill>
              <a:schemeClr val="tx1"/>
            </a:solidFill>
            <a:round/>
            <a:headEnd/>
            <a:tailEnd/>
          </a:ln>
        </p:spPr>
        <p:txBody>
          <a:bodyPr wrap="none" anchor="ctr"/>
          <a:lstStyle/>
          <a:p>
            <a:endParaRPr lang="en-US" dirty="0"/>
          </a:p>
        </p:txBody>
      </p:sp>
      <p:sp>
        <p:nvSpPr>
          <p:cNvPr id="12376" name="Rectangle 124"/>
          <p:cNvSpPr>
            <a:spLocks noChangeArrowheads="1"/>
          </p:cNvSpPr>
          <p:nvPr/>
        </p:nvSpPr>
        <p:spPr bwMode="auto">
          <a:xfrm>
            <a:off x="4391025" y="3328988"/>
            <a:ext cx="1333500" cy="228600"/>
          </a:xfrm>
          <a:prstGeom prst="rect">
            <a:avLst/>
          </a:prstGeom>
          <a:solidFill>
            <a:srgbClr val="FF6600"/>
          </a:solidFill>
          <a:ln w="9525">
            <a:solidFill>
              <a:schemeClr val="tx1"/>
            </a:solidFill>
            <a:miter lim="800000"/>
            <a:headEnd/>
            <a:tailEnd/>
          </a:ln>
        </p:spPr>
        <p:txBody>
          <a:bodyPr wrap="none" anchor="ctr"/>
          <a:lstStyle/>
          <a:p>
            <a:r>
              <a:rPr lang="en-US" sz="800" dirty="0">
                <a:latin typeface="Arial" charset="0"/>
              </a:rPr>
              <a:t>ARM </a:t>
            </a:r>
            <a:r>
              <a:rPr lang="en-US" sz="800" dirty="0">
                <a:latin typeface="Arial" charset="0"/>
                <a:sym typeface="Wingdings" pitchFamily="2" charset="2"/>
              </a:rPr>
              <a:t></a:t>
            </a:r>
            <a:r>
              <a:rPr lang="en-US" sz="800" dirty="0">
                <a:latin typeface="Arial" charset="0"/>
              </a:rPr>
              <a:t> DSP Transport</a:t>
            </a:r>
          </a:p>
        </p:txBody>
      </p:sp>
      <p:sp>
        <p:nvSpPr>
          <p:cNvPr id="12377" name="Rectangle 126"/>
          <p:cNvSpPr>
            <a:spLocks noChangeArrowheads="1"/>
          </p:cNvSpPr>
          <p:nvPr/>
        </p:nvSpPr>
        <p:spPr bwMode="auto">
          <a:xfrm>
            <a:off x="2019300" y="3681413"/>
            <a:ext cx="1433513" cy="223837"/>
          </a:xfrm>
          <a:prstGeom prst="rect">
            <a:avLst/>
          </a:prstGeom>
          <a:solidFill>
            <a:srgbClr val="FF9900"/>
          </a:solidFill>
          <a:ln w="9525">
            <a:solidFill>
              <a:schemeClr val="tx1"/>
            </a:solidFill>
            <a:miter lim="800000"/>
            <a:headEnd/>
            <a:tailEnd/>
          </a:ln>
        </p:spPr>
        <p:txBody>
          <a:bodyPr wrap="none" anchor="ctr"/>
          <a:lstStyle/>
          <a:p>
            <a:r>
              <a:rPr lang="en-US" sz="1000" dirty="0">
                <a:latin typeface="Arial" charset="0"/>
              </a:rPr>
              <a:t>Transport API</a:t>
            </a:r>
          </a:p>
        </p:txBody>
      </p:sp>
      <p:sp>
        <p:nvSpPr>
          <p:cNvPr id="12378" name="Rectangle 127"/>
          <p:cNvSpPr>
            <a:spLocks noChangeArrowheads="1"/>
          </p:cNvSpPr>
          <p:nvPr/>
        </p:nvSpPr>
        <p:spPr bwMode="auto">
          <a:xfrm>
            <a:off x="2019300" y="2828925"/>
            <a:ext cx="1433513" cy="852488"/>
          </a:xfrm>
          <a:prstGeom prst="rect">
            <a:avLst/>
          </a:prstGeom>
          <a:solidFill>
            <a:srgbClr val="339966"/>
          </a:solidFill>
          <a:ln w="9525">
            <a:solidFill>
              <a:schemeClr val="tx1"/>
            </a:solidFill>
            <a:miter lim="800000"/>
            <a:headEnd/>
            <a:tailEnd/>
          </a:ln>
        </p:spPr>
        <p:txBody>
          <a:bodyPr anchor="ctr"/>
          <a:lstStyle/>
          <a:p>
            <a:r>
              <a:rPr lang="en-US" sz="1000" dirty="0">
                <a:latin typeface="Arial" charset="0"/>
              </a:rPr>
              <a:t>CD Service Transaction Handler</a:t>
            </a:r>
          </a:p>
        </p:txBody>
      </p:sp>
      <p:sp>
        <p:nvSpPr>
          <p:cNvPr id="12379" name="Text Box 72"/>
          <p:cNvSpPr txBox="1">
            <a:spLocks noChangeArrowheads="1"/>
          </p:cNvSpPr>
          <p:nvPr/>
        </p:nvSpPr>
        <p:spPr bwMode="auto">
          <a:xfrm>
            <a:off x="1509713" y="3328988"/>
            <a:ext cx="528637" cy="400050"/>
          </a:xfrm>
          <a:prstGeom prst="rect">
            <a:avLst/>
          </a:prstGeom>
          <a:noFill/>
          <a:ln w="9525">
            <a:noFill/>
            <a:miter lim="800000"/>
            <a:headEnd/>
            <a:tailEnd/>
          </a:ln>
        </p:spPr>
        <p:txBody>
          <a:bodyPr>
            <a:spAutoFit/>
          </a:bodyPr>
          <a:lstStyle/>
          <a:p>
            <a:pPr>
              <a:spcBef>
                <a:spcPct val="50000"/>
              </a:spcBef>
            </a:pPr>
            <a:r>
              <a:rPr lang="en-US" sz="800" dirty="0">
                <a:latin typeface="Arial" charset="0"/>
              </a:rPr>
              <a:t>Service</a:t>
            </a:r>
          </a:p>
          <a:p>
            <a:pPr>
              <a:spcBef>
                <a:spcPct val="50000"/>
              </a:spcBef>
            </a:pPr>
            <a:r>
              <a:rPr lang="en-US" sz="800" dirty="0">
                <a:latin typeface="Arial" charset="0"/>
              </a:rPr>
              <a:t>Port</a:t>
            </a:r>
          </a:p>
        </p:txBody>
      </p:sp>
      <p:sp>
        <p:nvSpPr>
          <p:cNvPr id="12380" name="Oval 129"/>
          <p:cNvSpPr>
            <a:spLocks noChangeArrowheads="1"/>
          </p:cNvSpPr>
          <p:nvPr/>
        </p:nvSpPr>
        <p:spPr bwMode="auto">
          <a:xfrm>
            <a:off x="1438275" y="3081338"/>
            <a:ext cx="180975" cy="323850"/>
          </a:xfrm>
          <a:prstGeom prst="ellipse">
            <a:avLst/>
          </a:prstGeom>
          <a:gradFill rotWithShape="1">
            <a:gsLst>
              <a:gs pos="0">
                <a:srgbClr val="CCECFF">
                  <a:alpha val="46001"/>
                </a:srgbClr>
              </a:gs>
              <a:gs pos="100000">
                <a:srgbClr val="000000">
                  <a:alpha val="46001"/>
                </a:srgbClr>
              </a:gs>
            </a:gsLst>
            <a:lin ang="5400000" scaled="1"/>
          </a:gradFill>
          <a:ln w="12700" algn="ctr">
            <a:solidFill>
              <a:schemeClr val="tx1"/>
            </a:solidFill>
            <a:round/>
            <a:headEnd/>
            <a:tailEnd/>
          </a:ln>
        </p:spPr>
        <p:txBody>
          <a:bodyPr wrap="none" anchor="ctr"/>
          <a:lstStyle/>
          <a:p>
            <a:endParaRPr lang="en-US" dirty="0"/>
          </a:p>
        </p:txBody>
      </p:sp>
      <p:sp>
        <p:nvSpPr>
          <p:cNvPr id="12381" name="Rectangle 139"/>
          <p:cNvSpPr>
            <a:spLocks noChangeArrowheads="1"/>
          </p:cNvSpPr>
          <p:nvPr/>
        </p:nvSpPr>
        <p:spPr bwMode="auto">
          <a:xfrm>
            <a:off x="2038350" y="1395413"/>
            <a:ext cx="628650" cy="533400"/>
          </a:xfrm>
          <a:prstGeom prst="rect">
            <a:avLst/>
          </a:prstGeom>
          <a:solidFill>
            <a:srgbClr val="C0C0C0"/>
          </a:solidFill>
          <a:ln w="9525">
            <a:solidFill>
              <a:schemeClr val="tx1"/>
            </a:solidFill>
            <a:miter lim="800000"/>
            <a:headEnd/>
            <a:tailEnd/>
          </a:ln>
        </p:spPr>
        <p:txBody>
          <a:bodyPr anchor="ctr"/>
          <a:lstStyle/>
          <a:p>
            <a:r>
              <a:rPr lang="en-US" sz="800" dirty="0">
                <a:latin typeface="Arial" charset="0"/>
              </a:rPr>
              <a:t>Global Resource List (GRL)</a:t>
            </a:r>
          </a:p>
        </p:txBody>
      </p:sp>
      <p:sp>
        <p:nvSpPr>
          <p:cNvPr id="12382" name="Rectangle 140"/>
          <p:cNvSpPr>
            <a:spLocks noChangeArrowheads="1"/>
          </p:cNvSpPr>
          <p:nvPr/>
        </p:nvSpPr>
        <p:spPr bwMode="auto">
          <a:xfrm>
            <a:off x="2695575" y="1395413"/>
            <a:ext cx="628650" cy="533400"/>
          </a:xfrm>
          <a:prstGeom prst="rect">
            <a:avLst/>
          </a:prstGeom>
          <a:solidFill>
            <a:srgbClr val="C0C0C0"/>
          </a:solidFill>
          <a:ln w="9525">
            <a:solidFill>
              <a:schemeClr val="tx1"/>
            </a:solidFill>
            <a:miter lim="800000"/>
            <a:headEnd/>
            <a:tailEnd/>
          </a:ln>
        </p:spPr>
        <p:txBody>
          <a:bodyPr anchor="ctr"/>
          <a:lstStyle/>
          <a:p>
            <a:r>
              <a:rPr lang="en-US" sz="800" dirty="0">
                <a:latin typeface="Arial" charset="0"/>
              </a:rPr>
              <a:t>Linux DTB</a:t>
            </a:r>
          </a:p>
        </p:txBody>
      </p:sp>
      <p:cxnSp>
        <p:nvCxnSpPr>
          <p:cNvPr id="12383" name="Curved Connector 143"/>
          <p:cNvCxnSpPr>
            <a:cxnSpLocks noChangeShapeType="1"/>
            <a:stCxn id="12381" idx="2"/>
            <a:endCxn id="12305" idx="3"/>
          </p:cNvCxnSpPr>
          <p:nvPr/>
        </p:nvCxnSpPr>
        <p:spPr bwMode="auto">
          <a:xfrm rot="16200000" flipH="1">
            <a:off x="2583656" y="1697832"/>
            <a:ext cx="642937" cy="1104900"/>
          </a:xfrm>
          <a:prstGeom prst="curvedConnector4">
            <a:avLst>
              <a:gd name="adj1" fmla="val 30370"/>
              <a:gd name="adj2" fmla="val 120690"/>
            </a:avLst>
          </a:prstGeom>
          <a:noFill/>
          <a:ln w="12700" algn="ctr">
            <a:solidFill>
              <a:schemeClr val="tx1"/>
            </a:solidFill>
            <a:round/>
            <a:headEnd/>
            <a:tailEnd type="arrow" w="med" len="med"/>
          </a:ln>
        </p:spPr>
      </p:cxnSp>
      <p:cxnSp>
        <p:nvCxnSpPr>
          <p:cNvPr id="12384" name="Curved Connector 145"/>
          <p:cNvCxnSpPr>
            <a:cxnSpLocks noChangeShapeType="1"/>
            <a:endCxn id="12305" idx="3"/>
          </p:cNvCxnSpPr>
          <p:nvPr/>
        </p:nvCxnSpPr>
        <p:spPr bwMode="auto">
          <a:xfrm rot="16200000" flipH="1">
            <a:off x="2912269" y="2026444"/>
            <a:ext cx="642937" cy="447675"/>
          </a:xfrm>
          <a:prstGeom prst="curvedConnector4">
            <a:avLst>
              <a:gd name="adj1" fmla="val 30370"/>
              <a:gd name="adj2" fmla="val 151065"/>
            </a:avLst>
          </a:prstGeom>
          <a:noFill/>
          <a:ln w="12700" algn="ctr">
            <a:solidFill>
              <a:schemeClr val="tx1"/>
            </a:solidFill>
            <a:round/>
            <a:headEnd/>
            <a:tailEnd type="arrow" w="med" len="med"/>
          </a:ln>
        </p:spPr>
      </p:cxnSp>
      <p:sp>
        <p:nvSpPr>
          <p:cNvPr id="12385" name="Rectangle 147"/>
          <p:cNvSpPr>
            <a:spLocks noChangeArrowheads="1"/>
          </p:cNvSpPr>
          <p:nvPr/>
        </p:nvSpPr>
        <p:spPr bwMode="auto">
          <a:xfrm>
            <a:off x="5724525" y="3328988"/>
            <a:ext cx="1333500" cy="228600"/>
          </a:xfrm>
          <a:prstGeom prst="rect">
            <a:avLst/>
          </a:prstGeom>
          <a:solidFill>
            <a:srgbClr val="FF6600"/>
          </a:solidFill>
          <a:ln w="9525">
            <a:solidFill>
              <a:schemeClr val="tx1"/>
            </a:solidFill>
            <a:miter lim="800000"/>
            <a:headEnd/>
            <a:tailEnd/>
          </a:ln>
        </p:spPr>
        <p:txBody>
          <a:bodyPr wrap="none" anchor="ctr"/>
          <a:lstStyle/>
          <a:p>
            <a:r>
              <a:rPr lang="en-US" sz="800" dirty="0">
                <a:latin typeface="Arial" charset="0"/>
              </a:rPr>
              <a:t>DSP </a:t>
            </a:r>
            <a:r>
              <a:rPr lang="en-US" sz="800" dirty="0">
                <a:latin typeface="Arial" charset="0"/>
                <a:sym typeface="Wingdings" pitchFamily="2" charset="2"/>
              </a:rPr>
              <a:t></a:t>
            </a:r>
            <a:r>
              <a:rPr lang="en-US" sz="800" dirty="0">
                <a:latin typeface="Arial" charset="0"/>
              </a:rPr>
              <a:t> DSP Transport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76200"/>
            <a:ext cx="8229600" cy="1218210"/>
          </a:xfrm>
        </p:spPr>
        <p:txBody>
          <a:bodyPr>
            <a:normAutofit fontScale="90000"/>
          </a:bodyPr>
          <a:lstStyle/>
          <a:p>
            <a:r>
              <a:rPr lang="en-US" b="1" dirty="0" smtClean="0"/>
              <a:t>Keystone II RM:</a:t>
            </a:r>
            <a:br>
              <a:rPr lang="en-US" b="1" dirty="0" smtClean="0"/>
            </a:br>
            <a:r>
              <a:rPr lang="en-US" b="1" dirty="0" smtClean="0"/>
              <a:t>Instance Topology Example</a:t>
            </a:r>
          </a:p>
        </p:txBody>
      </p:sp>
      <p:grpSp>
        <p:nvGrpSpPr>
          <p:cNvPr id="2" name="Group 36"/>
          <p:cNvGrpSpPr/>
          <p:nvPr/>
        </p:nvGrpSpPr>
        <p:grpSpPr>
          <a:xfrm>
            <a:off x="1113309" y="1493314"/>
            <a:ext cx="6902532" cy="4669972"/>
            <a:chOff x="1524000" y="1600200"/>
            <a:chExt cx="5867400" cy="3886200"/>
          </a:xfrm>
        </p:grpSpPr>
        <p:sp>
          <p:nvSpPr>
            <p:cNvPr id="14341" name="AutoShape 115"/>
            <p:cNvSpPr>
              <a:spLocks noChangeArrowheads="1"/>
            </p:cNvSpPr>
            <p:nvPr/>
          </p:nvSpPr>
          <p:spPr bwMode="auto">
            <a:xfrm>
              <a:off x="1524000" y="2971800"/>
              <a:ext cx="1752600" cy="2133600"/>
            </a:xfrm>
            <a:prstGeom prst="roundRect">
              <a:avLst>
                <a:gd name="adj" fmla="val 16667"/>
              </a:avLst>
            </a:prstGeom>
            <a:solidFill>
              <a:schemeClr val="bg1"/>
            </a:solidFill>
            <a:ln w="9525">
              <a:solidFill>
                <a:schemeClr val="tx1"/>
              </a:solidFill>
              <a:round/>
              <a:headEnd/>
              <a:tailEnd/>
            </a:ln>
          </p:spPr>
          <p:txBody>
            <a:bodyPr anchor="b" anchorCtr="1"/>
            <a:lstStyle/>
            <a:p>
              <a:pPr algn="ctr"/>
              <a:r>
                <a:rPr lang="en-US" sz="1400" dirty="0"/>
                <a:t>Linux User-Space</a:t>
              </a:r>
            </a:p>
          </p:txBody>
        </p:sp>
        <p:sp>
          <p:nvSpPr>
            <p:cNvPr id="14342" name="AutoShape 100"/>
            <p:cNvSpPr>
              <a:spLocks noChangeArrowheads="1"/>
            </p:cNvSpPr>
            <p:nvPr/>
          </p:nvSpPr>
          <p:spPr bwMode="auto">
            <a:xfrm>
              <a:off x="1600200" y="3886200"/>
              <a:ext cx="1600200" cy="762000"/>
            </a:xfrm>
            <a:prstGeom prst="roundRect">
              <a:avLst>
                <a:gd name="adj" fmla="val 16667"/>
              </a:avLst>
            </a:prstGeom>
            <a:solidFill>
              <a:srgbClr val="CCFFCC"/>
            </a:solidFill>
            <a:ln w="9525">
              <a:solidFill>
                <a:schemeClr val="tx1"/>
              </a:solidFill>
              <a:round/>
              <a:headEnd/>
              <a:tailEnd/>
            </a:ln>
          </p:spPr>
          <p:txBody>
            <a:bodyPr anchor="ctr"/>
            <a:lstStyle/>
            <a:p>
              <a:pPr algn="ctr"/>
              <a:r>
                <a:rPr lang="en-US" dirty="0"/>
                <a:t>RM Server</a:t>
              </a:r>
            </a:p>
          </p:txBody>
        </p:sp>
        <p:sp>
          <p:nvSpPr>
            <p:cNvPr id="14343" name="AutoShape 101"/>
            <p:cNvSpPr>
              <a:spLocks noChangeArrowheads="1"/>
            </p:cNvSpPr>
            <p:nvPr/>
          </p:nvSpPr>
          <p:spPr bwMode="auto">
            <a:xfrm>
              <a:off x="3657600" y="3886200"/>
              <a:ext cx="1600200" cy="762000"/>
            </a:xfrm>
            <a:prstGeom prst="roundRect">
              <a:avLst>
                <a:gd name="adj" fmla="val 16667"/>
              </a:avLst>
            </a:prstGeom>
            <a:solidFill>
              <a:srgbClr val="CCFFCC"/>
            </a:solidFill>
            <a:ln w="9525">
              <a:solidFill>
                <a:schemeClr val="tx1"/>
              </a:solidFill>
              <a:round/>
              <a:headEnd/>
              <a:tailEnd/>
            </a:ln>
          </p:spPr>
          <p:txBody>
            <a:bodyPr anchor="ctr"/>
            <a:lstStyle/>
            <a:p>
              <a:pPr algn="ctr"/>
              <a:r>
                <a:rPr lang="en-US" dirty="0"/>
                <a:t>RM Client Delegate</a:t>
              </a:r>
            </a:p>
          </p:txBody>
        </p:sp>
        <p:sp>
          <p:nvSpPr>
            <p:cNvPr id="14344" name="AutoShape 102"/>
            <p:cNvSpPr>
              <a:spLocks noChangeArrowheads="1"/>
            </p:cNvSpPr>
            <p:nvPr/>
          </p:nvSpPr>
          <p:spPr bwMode="auto">
            <a:xfrm>
              <a:off x="5715000" y="3886200"/>
              <a:ext cx="1600200" cy="762000"/>
            </a:xfrm>
            <a:prstGeom prst="roundRect">
              <a:avLst>
                <a:gd name="adj" fmla="val 16667"/>
              </a:avLst>
            </a:prstGeom>
            <a:solidFill>
              <a:srgbClr val="CCFFCC"/>
            </a:solidFill>
            <a:ln w="9525">
              <a:solidFill>
                <a:schemeClr val="tx1"/>
              </a:solidFill>
              <a:round/>
              <a:headEnd/>
              <a:tailEnd/>
            </a:ln>
          </p:spPr>
          <p:txBody>
            <a:bodyPr anchor="ctr"/>
            <a:lstStyle/>
            <a:p>
              <a:pPr algn="ctr"/>
              <a:r>
                <a:rPr lang="en-US" dirty="0"/>
                <a:t>RM Client</a:t>
              </a:r>
            </a:p>
          </p:txBody>
        </p:sp>
        <p:sp>
          <p:nvSpPr>
            <p:cNvPr id="14345" name="Line 104"/>
            <p:cNvSpPr>
              <a:spLocks noChangeShapeType="1"/>
            </p:cNvSpPr>
            <p:nvPr/>
          </p:nvSpPr>
          <p:spPr bwMode="auto">
            <a:xfrm>
              <a:off x="5486400" y="2971800"/>
              <a:ext cx="0" cy="2514600"/>
            </a:xfrm>
            <a:prstGeom prst="line">
              <a:avLst/>
            </a:prstGeom>
            <a:noFill/>
            <a:ln w="9525">
              <a:solidFill>
                <a:schemeClr val="tx1"/>
              </a:solidFill>
              <a:prstDash val="dash"/>
              <a:round/>
              <a:headEnd/>
              <a:tailEnd/>
            </a:ln>
          </p:spPr>
          <p:txBody>
            <a:bodyPr/>
            <a:lstStyle/>
            <a:p>
              <a:pPr algn="ctr"/>
              <a:endParaRPr lang="en-US" sz="1400" dirty="0"/>
            </a:p>
          </p:txBody>
        </p:sp>
        <p:sp>
          <p:nvSpPr>
            <p:cNvPr id="14346" name="AutoShape 107"/>
            <p:cNvSpPr>
              <a:spLocks noChangeArrowheads="1"/>
            </p:cNvSpPr>
            <p:nvPr/>
          </p:nvSpPr>
          <p:spPr bwMode="auto">
            <a:xfrm>
              <a:off x="4724400" y="2667000"/>
              <a:ext cx="1524000" cy="228600"/>
            </a:xfrm>
            <a:prstGeom prst="roundRect">
              <a:avLst>
                <a:gd name="adj" fmla="val 16667"/>
              </a:avLst>
            </a:prstGeom>
            <a:solidFill>
              <a:srgbClr val="C0C0C0"/>
            </a:solidFill>
            <a:ln w="9525">
              <a:solidFill>
                <a:schemeClr val="tx1"/>
              </a:solidFill>
              <a:round/>
              <a:headEnd/>
              <a:tailEnd/>
            </a:ln>
          </p:spPr>
          <p:txBody>
            <a:bodyPr anchor="ctr"/>
            <a:lstStyle/>
            <a:p>
              <a:pPr algn="ctr"/>
              <a:r>
                <a:rPr lang="en-US" sz="1400" dirty="0"/>
                <a:t>BIOS</a:t>
              </a:r>
            </a:p>
          </p:txBody>
        </p:sp>
        <p:sp>
          <p:nvSpPr>
            <p:cNvPr id="14347" name="AutoShape 111"/>
            <p:cNvSpPr>
              <a:spLocks noChangeArrowheads="1"/>
            </p:cNvSpPr>
            <p:nvPr/>
          </p:nvSpPr>
          <p:spPr bwMode="auto">
            <a:xfrm>
              <a:off x="4724400" y="2438400"/>
              <a:ext cx="1524000" cy="228600"/>
            </a:xfrm>
            <a:prstGeom prst="roundRect">
              <a:avLst>
                <a:gd name="adj" fmla="val 16667"/>
              </a:avLst>
            </a:prstGeom>
            <a:solidFill>
              <a:srgbClr val="C0C0C0"/>
            </a:solidFill>
            <a:ln w="9525">
              <a:solidFill>
                <a:schemeClr val="tx1"/>
              </a:solidFill>
              <a:round/>
              <a:headEnd/>
              <a:tailEnd/>
            </a:ln>
          </p:spPr>
          <p:txBody>
            <a:bodyPr anchor="ctr"/>
            <a:lstStyle/>
            <a:p>
              <a:pPr algn="ctr"/>
              <a:r>
                <a:rPr lang="en-US" sz="1400" dirty="0"/>
                <a:t>IPC</a:t>
              </a:r>
            </a:p>
          </p:txBody>
        </p:sp>
        <p:sp>
          <p:nvSpPr>
            <p:cNvPr id="14348" name="AutoShape 112"/>
            <p:cNvSpPr>
              <a:spLocks noChangeArrowheads="1"/>
            </p:cNvSpPr>
            <p:nvPr/>
          </p:nvSpPr>
          <p:spPr bwMode="auto">
            <a:xfrm>
              <a:off x="3657600" y="3124200"/>
              <a:ext cx="533400" cy="533400"/>
            </a:xfrm>
            <a:prstGeom prst="roundRect">
              <a:avLst>
                <a:gd name="adj" fmla="val 16667"/>
              </a:avLst>
            </a:prstGeom>
            <a:solidFill>
              <a:srgbClr val="C0C0C0"/>
            </a:solidFill>
            <a:ln w="9525">
              <a:solidFill>
                <a:schemeClr val="tx1"/>
              </a:solidFill>
              <a:round/>
              <a:headEnd/>
              <a:tailEnd/>
            </a:ln>
          </p:spPr>
          <p:txBody>
            <a:bodyPr anchor="ctr"/>
            <a:lstStyle/>
            <a:p>
              <a:pPr algn="ctr"/>
              <a:r>
                <a:rPr lang="en-US" sz="1400" dirty="0"/>
                <a:t>LLD</a:t>
              </a:r>
            </a:p>
          </p:txBody>
        </p:sp>
        <p:sp>
          <p:nvSpPr>
            <p:cNvPr id="14349" name="AutoShape 113"/>
            <p:cNvSpPr>
              <a:spLocks noChangeArrowheads="1"/>
            </p:cNvSpPr>
            <p:nvPr/>
          </p:nvSpPr>
          <p:spPr bwMode="auto">
            <a:xfrm>
              <a:off x="3657600" y="1600200"/>
              <a:ext cx="3657600" cy="838200"/>
            </a:xfrm>
            <a:prstGeom prst="roundRect">
              <a:avLst>
                <a:gd name="adj" fmla="val 16667"/>
              </a:avLst>
            </a:prstGeom>
            <a:solidFill>
              <a:srgbClr val="C0C0C0"/>
            </a:solidFill>
            <a:ln w="9525">
              <a:solidFill>
                <a:schemeClr val="tx1"/>
              </a:solidFill>
              <a:round/>
              <a:headEnd/>
              <a:tailEnd/>
            </a:ln>
          </p:spPr>
          <p:txBody>
            <a:bodyPr anchor="ctr"/>
            <a:lstStyle/>
            <a:p>
              <a:pPr algn="ctr"/>
              <a:r>
                <a:rPr lang="en-US" dirty="0"/>
                <a:t>DSP Multicore Application</a:t>
              </a:r>
            </a:p>
          </p:txBody>
        </p:sp>
        <p:sp>
          <p:nvSpPr>
            <p:cNvPr id="14350" name="AutoShape 114"/>
            <p:cNvSpPr>
              <a:spLocks noChangeArrowheads="1"/>
            </p:cNvSpPr>
            <p:nvPr/>
          </p:nvSpPr>
          <p:spPr bwMode="auto">
            <a:xfrm>
              <a:off x="4267200" y="3124200"/>
              <a:ext cx="533400" cy="533400"/>
            </a:xfrm>
            <a:prstGeom prst="roundRect">
              <a:avLst>
                <a:gd name="adj" fmla="val 16667"/>
              </a:avLst>
            </a:prstGeom>
            <a:noFill/>
            <a:ln w="9525">
              <a:solidFill>
                <a:schemeClr val="tx1"/>
              </a:solidFill>
              <a:prstDash val="dash"/>
              <a:round/>
              <a:headEnd/>
              <a:tailEnd/>
            </a:ln>
          </p:spPr>
          <p:txBody>
            <a:bodyPr anchor="ctr"/>
            <a:lstStyle/>
            <a:p>
              <a:pPr algn="ctr"/>
              <a:r>
                <a:rPr lang="en-US" sz="1400" dirty="0"/>
                <a:t>Etc</a:t>
              </a:r>
            </a:p>
          </p:txBody>
        </p:sp>
        <p:sp>
          <p:nvSpPr>
            <p:cNvPr id="14351" name="Line 121"/>
            <p:cNvSpPr>
              <a:spLocks noChangeShapeType="1"/>
            </p:cNvSpPr>
            <p:nvPr/>
          </p:nvSpPr>
          <p:spPr bwMode="auto">
            <a:xfrm>
              <a:off x="3200400" y="4267200"/>
              <a:ext cx="457200" cy="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52" name="Line 122"/>
            <p:cNvSpPr>
              <a:spLocks noChangeShapeType="1"/>
            </p:cNvSpPr>
            <p:nvPr/>
          </p:nvSpPr>
          <p:spPr bwMode="auto">
            <a:xfrm>
              <a:off x="5257800" y="4267200"/>
              <a:ext cx="457200" cy="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53" name="Line 123"/>
            <p:cNvSpPr>
              <a:spLocks noChangeShapeType="1"/>
            </p:cNvSpPr>
            <p:nvPr/>
          </p:nvSpPr>
          <p:spPr bwMode="auto">
            <a:xfrm>
              <a:off x="3429000" y="2971800"/>
              <a:ext cx="0" cy="2514600"/>
            </a:xfrm>
            <a:prstGeom prst="line">
              <a:avLst/>
            </a:prstGeom>
            <a:noFill/>
            <a:ln w="9525">
              <a:solidFill>
                <a:schemeClr val="tx1"/>
              </a:solidFill>
              <a:prstDash val="dash"/>
              <a:round/>
              <a:headEnd/>
              <a:tailEnd/>
            </a:ln>
          </p:spPr>
          <p:txBody>
            <a:bodyPr/>
            <a:lstStyle/>
            <a:p>
              <a:pPr algn="ctr"/>
              <a:endParaRPr lang="en-US" sz="1400" dirty="0"/>
            </a:p>
          </p:txBody>
        </p:sp>
        <p:sp>
          <p:nvSpPr>
            <p:cNvPr id="14354" name="Text Box 124"/>
            <p:cNvSpPr txBox="1">
              <a:spLocks noChangeArrowheads="1"/>
            </p:cNvSpPr>
            <p:nvPr/>
          </p:nvSpPr>
          <p:spPr bwMode="auto">
            <a:xfrm>
              <a:off x="1524000" y="5105400"/>
              <a:ext cx="1752600" cy="369332"/>
            </a:xfrm>
            <a:prstGeom prst="rect">
              <a:avLst/>
            </a:prstGeom>
            <a:noFill/>
            <a:ln w="9525" algn="ctr">
              <a:noFill/>
              <a:miter lim="800000"/>
              <a:headEnd/>
              <a:tailEnd/>
            </a:ln>
          </p:spPr>
          <p:txBody>
            <a:bodyPr>
              <a:spAutoFit/>
            </a:bodyPr>
            <a:lstStyle/>
            <a:p>
              <a:pPr algn="ctr">
                <a:spcBef>
                  <a:spcPct val="50000"/>
                </a:spcBef>
              </a:pPr>
              <a:r>
                <a:rPr lang="en-US" dirty="0"/>
                <a:t>ARM</a:t>
              </a:r>
            </a:p>
          </p:txBody>
        </p:sp>
        <p:sp>
          <p:nvSpPr>
            <p:cNvPr id="14355" name="Text Box 125"/>
            <p:cNvSpPr txBox="1">
              <a:spLocks noChangeArrowheads="1"/>
            </p:cNvSpPr>
            <p:nvPr/>
          </p:nvSpPr>
          <p:spPr bwMode="auto">
            <a:xfrm>
              <a:off x="3581400" y="5105400"/>
              <a:ext cx="1752600" cy="369332"/>
            </a:xfrm>
            <a:prstGeom prst="rect">
              <a:avLst/>
            </a:prstGeom>
            <a:noFill/>
            <a:ln w="9525" algn="ctr">
              <a:noFill/>
              <a:miter lim="800000"/>
              <a:headEnd/>
              <a:tailEnd/>
            </a:ln>
          </p:spPr>
          <p:txBody>
            <a:bodyPr>
              <a:spAutoFit/>
            </a:bodyPr>
            <a:lstStyle/>
            <a:p>
              <a:pPr algn="ctr">
                <a:spcBef>
                  <a:spcPct val="50000"/>
                </a:spcBef>
              </a:pPr>
              <a:r>
                <a:rPr lang="en-US" dirty="0"/>
                <a:t>DSP 1</a:t>
              </a:r>
            </a:p>
          </p:txBody>
        </p:sp>
        <p:sp>
          <p:nvSpPr>
            <p:cNvPr id="14356" name="Text Box 126"/>
            <p:cNvSpPr txBox="1">
              <a:spLocks noChangeArrowheads="1"/>
            </p:cNvSpPr>
            <p:nvPr/>
          </p:nvSpPr>
          <p:spPr bwMode="auto">
            <a:xfrm>
              <a:off x="5638800" y="5105400"/>
              <a:ext cx="1752600" cy="369332"/>
            </a:xfrm>
            <a:prstGeom prst="rect">
              <a:avLst/>
            </a:prstGeom>
            <a:noFill/>
            <a:ln w="9525" algn="ctr">
              <a:noFill/>
              <a:miter lim="800000"/>
              <a:headEnd/>
              <a:tailEnd/>
            </a:ln>
          </p:spPr>
          <p:txBody>
            <a:bodyPr>
              <a:spAutoFit/>
            </a:bodyPr>
            <a:lstStyle/>
            <a:p>
              <a:pPr algn="ctr">
                <a:spcBef>
                  <a:spcPct val="50000"/>
                </a:spcBef>
              </a:pPr>
              <a:r>
                <a:rPr lang="en-US" dirty="0"/>
                <a:t>DSP 2</a:t>
              </a:r>
            </a:p>
          </p:txBody>
        </p:sp>
        <p:sp>
          <p:nvSpPr>
            <p:cNvPr id="14357" name="Line 127"/>
            <p:cNvSpPr>
              <a:spLocks noChangeShapeType="1"/>
            </p:cNvSpPr>
            <p:nvPr/>
          </p:nvSpPr>
          <p:spPr bwMode="auto">
            <a:xfrm>
              <a:off x="3886200" y="3657600"/>
              <a:ext cx="0" cy="228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58" name="Line 129"/>
            <p:cNvSpPr>
              <a:spLocks noChangeShapeType="1"/>
            </p:cNvSpPr>
            <p:nvPr/>
          </p:nvSpPr>
          <p:spPr bwMode="auto">
            <a:xfrm>
              <a:off x="4495800" y="3657600"/>
              <a:ext cx="0" cy="228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59" name="AutoShape 131"/>
            <p:cNvSpPr>
              <a:spLocks noChangeArrowheads="1"/>
            </p:cNvSpPr>
            <p:nvPr/>
          </p:nvSpPr>
          <p:spPr bwMode="auto">
            <a:xfrm>
              <a:off x="1828800" y="3124200"/>
              <a:ext cx="533400" cy="533400"/>
            </a:xfrm>
            <a:prstGeom prst="roundRect">
              <a:avLst>
                <a:gd name="adj" fmla="val 16667"/>
              </a:avLst>
            </a:prstGeom>
            <a:solidFill>
              <a:srgbClr val="C0C0C0"/>
            </a:solidFill>
            <a:ln w="9525">
              <a:solidFill>
                <a:schemeClr val="tx1"/>
              </a:solidFill>
              <a:round/>
              <a:headEnd/>
              <a:tailEnd/>
            </a:ln>
          </p:spPr>
          <p:txBody>
            <a:bodyPr anchor="ctr"/>
            <a:lstStyle/>
            <a:p>
              <a:pPr algn="ctr"/>
              <a:r>
                <a:rPr lang="en-US" sz="1400" dirty="0"/>
                <a:t>LLD</a:t>
              </a:r>
            </a:p>
          </p:txBody>
        </p:sp>
        <p:sp>
          <p:nvSpPr>
            <p:cNvPr id="14360" name="AutoShape 132"/>
            <p:cNvSpPr>
              <a:spLocks noChangeArrowheads="1"/>
            </p:cNvSpPr>
            <p:nvPr/>
          </p:nvSpPr>
          <p:spPr bwMode="auto">
            <a:xfrm>
              <a:off x="2438400" y="3124200"/>
              <a:ext cx="533400" cy="533400"/>
            </a:xfrm>
            <a:prstGeom prst="roundRect">
              <a:avLst>
                <a:gd name="adj" fmla="val 16667"/>
              </a:avLst>
            </a:prstGeom>
            <a:noFill/>
            <a:ln w="9525">
              <a:solidFill>
                <a:schemeClr val="tx1"/>
              </a:solidFill>
              <a:prstDash val="dash"/>
              <a:round/>
              <a:headEnd/>
              <a:tailEnd/>
            </a:ln>
          </p:spPr>
          <p:txBody>
            <a:bodyPr anchor="ctr"/>
            <a:lstStyle/>
            <a:p>
              <a:pPr algn="ctr"/>
              <a:r>
                <a:rPr lang="en-US" sz="1400" dirty="0"/>
                <a:t>Etc</a:t>
              </a:r>
            </a:p>
          </p:txBody>
        </p:sp>
        <p:sp>
          <p:nvSpPr>
            <p:cNvPr id="14361" name="Line 133"/>
            <p:cNvSpPr>
              <a:spLocks noChangeShapeType="1"/>
            </p:cNvSpPr>
            <p:nvPr/>
          </p:nvSpPr>
          <p:spPr bwMode="auto">
            <a:xfrm>
              <a:off x="2057400" y="3657600"/>
              <a:ext cx="0" cy="228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62" name="Line 134"/>
            <p:cNvSpPr>
              <a:spLocks noChangeShapeType="1"/>
            </p:cNvSpPr>
            <p:nvPr/>
          </p:nvSpPr>
          <p:spPr bwMode="auto">
            <a:xfrm>
              <a:off x="2667000" y="3657600"/>
              <a:ext cx="0" cy="228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63" name="AutoShape 135"/>
            <p:cNvSpPr>
              <a:spLocks noChangeArrowheads="1"/>
            </p:cNvSpPr>
            <p:nvPr/>
          </p:nvSpPr>
          <p:spPr bwMode="auto">
            <a:xfrm>
              <a:off x="6172200" y="3124200"/>
              <a:ext cx="533400" cy="533400"/>
            </a:xfrm>
            <a:prstGeom prst="roundRect">
              <a:avLst>
                <a:gd name="adj" fmla="val 16667"/>
              </a:avLst>
            </a:prstGeom>
            <a:solidFill>
              <a:srgbClr val="C0C0C0"/>
            </a:solidFill>
            <a:ln w="9525">
              <a:solidFill>
                <a:schemeClr val="tx1"/>
              </a:solidFill>
              <a:round/>
              <a:headEnd/>
              <a:tailEnd/>
            </a:ln>
          </p:spPr>
          <p:txBody>
            <a:bodyPr anchor="ctr"/>
            <a:lstStyle/>
            <a:p>
              <a:pPr algn="ctr"/>
              <a:r>
                <a:rPr lang="en-US" sz="1400" dirty="0"/>
                <a:t>LLD</a:t>
              </a:r>
            </a:p>
          </p:txBody>
        </p:sp>
        <p:sp>
          <p:nvSpPr>
            <p:cNvPr id="14364" name="AutoShape 136"/>
            <p:cNvSpPr>
              <a:spLocks noChangeArrowheads="1"/>
            </p:cNvSpPr>
            <p:nvPr/>
          </p:nvSpPr>
          <p:spPr bwMode="auto">
            <a:xfrm>
              <a:off x="6781800" y="3124200"/>
              <a:ext cx="533400" cy="533400"/>
            </a:xfrm>
            <a:prstGeom prst="roundRect">
              <a:avLst>
                <a:gd name="adj" fmla="val 16667"/>
              </a:avLst>
            </a:prstGeom>
            <a:noFill/>
            <a:ln w="9525">
              <a:solidFill>
                <a:schemeClr val="tx1"/>
              </a:solidFill>
              <a:prstDash val="dash"/>
              <a:round/>
              <a:headEnd/>
              <a:tailEnd/>
            </a:ln>
          </p:spPr>
          <p:txBody>
            <a:bodyPr anchor="ctr"/>
            <a:lstStyle/>
            <a:p>
              <a:pPr algn="ctr"/>
              <a:r>
                <a:rPr lang="en-US" sz="1400" dirty="0"/>
                <a:t>Etc</a:t>
              </a:r>
            </a:p>
          </p:txBody>
        </p:sp>
        <p:sp>
          <p:nvSpPr>
            <p:cNvPr id="14365" name="Line 137"/>
            <p:cNvSpPr>
              <a:spLocks noChangeShapeType="1"/>
            </p:cNvSpPr>
            <p:nvPr/>
          </p:nvSpPr>
          <p:spPr bwMode="auto">
            <a:xfrm>
              <a:off x="6400800" y="3657600"/>
              <a:ext cx="0" cy="228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66" name="Line 138"/>
            <p:cNvSpPr>
              <a:spLocks noChangeShapeType="1"/>
            </p:cNvSpPr>
            <p:nvPr/>
          </p:nvSpPr>
          <p:spPr bwMode="auto">
            <a:xfrm>
              <a:off x="7010400" y="3657600"/>
              <a:ext cx="0" cy="228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67" name="Line 139"/>
            <p:cNvSpPr>
              <a:spLocks noChangeShapeType="1"/>
            </p:cNvSpPr>
            <p:nvPr/>
          </p:nvSpPr>
          <p:spPr bwMode="auto">
            <a:xfrm>
              <a:off x="5029200" y="2895600"/>
              <a:ext cx="0" cy="990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68" name="Line 140"/>
            <p:cNvSpPr>
              <a:spLocks noChangeShapeType="1"/>
            </p:cNvSpPr>
            <p:nvPr/>
          </p:nvSpPr>
          <p:spPr bwMode="auto">
            <a:xfrm>
              <a:off x="5943600" y="2895600"/>
              <a:ext cx="0" cy="990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69" name="Line 141"/>
            <p:cNvSpPr>
              <a:spLocks noChangeShapeType="1"/>
            </p:cNvSpPr>
            <p:nvPr/>
          </p:nvSpPr>
          <p:spPr bwMode="auto">
            <a:xfrm>
              <a:off x="3886200" y="2438400"/>
              <a:ext cx="0" cy="6858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70" name="Line 142"/>
            <p:cNvSpPr>
              <a:spLocks noChangeShapeType="1"/>
            </p:cNvSpPr>
            <p:nvPr/>
          </p:nvSpPr>
          <p:spPr bwMode="auto">
            <a:xfrm>
              <a:off x="4495800" y="2438400"/>
              <a:ext cx="0" cy="6858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71" name="Line 143"/>
            <p:cNvSpPr>
              <a:spLocks noChangeShapeType="1"/>
            </p:cNvSpPr>
            <p:nvPr/>
          </p:nvSpPr>
          <p:spPr bwMode="auto">
            <a:xfrm>
              <a:off x="6400800" y="2438400"/>
              <a:ext cx="0" cy="6858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72" name="Line 144"/>
            <p:cNvSpPr>
              <a:spLocks noChangeShapeType="1"/>
            </p:cNvSpPr>
            <p:nvPr/>
          </p:nvSpPr>
          <p:spPr bwMode="auto">
            <a:xfrm>
              <a:off x="7010400" y="2438400"/>
              <a:ext cx="0" cy="6858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28600"/>
            <a:ext cx="8229600" cy="715962"/>
          </a:xfrm>
        </p:spPr>
        <p:txBody>
          <a:bodyPr>
            <a:normAutofit/>
          </a:bodyPr>
          <a:lstStyle/>
          <a:p>
            <a:pPr eaLnBrk="1" hangingPunct="1"/>
            <a:r>
              <a:rPr lang="en-US" sz="3600" b="1" dirty="0" smtClean="0"/>
              <a:t>DSP: Interface via LLD and CSL Layers</a:t>
            </a:r>
          </a:p>
        </p:txBody>
      </p:sp>
      <p:graphicFrame>
        <p:nvGraphicFramePr>
          <p:cNvPr id="7" name="Object 6"/>
          <p:cNvGraphicFramePr>
            <a:graphicFrameLocks noChangeAspect="1"/>
          </p:cNvGraphicFramePr>
          <p:nvPr/>
        </p:nvGraphicFramePr>
        <p:xfrm>
          <a:off x="1752600" y="990600"/>
          <a:ext cx="4918486" cy="5118494"/>
        </p:xfrm>
        <a:graphic>
          <a:graphicData uri="http://schemas.openxmlformats.org/presentationml/2006/ole">
            <p:oleObj spid="_x0000_s78850" name="Visio" r:id="rId3" imgW="5542858" imgH="5768232" progId="Visio.Drawing.11">
              <p:embed/>
            </p:oleObj>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342900" y="0"/>
            <a:ext cx="8458200" cy="923925"/>
          </a:xfrm>
        </p:spPr>
        <p:txBody>
          <a:bodyPr/>
          <a:lstStyle/>
          <a:p>
            <a:r>
              <a:rPr lang="en-US" b="1" dirty="0" smtClean="0"/>
              <a:t>Keystone II RM - Services</a:t>
            </a:r>
          </a:p>
        </p:txBody>
      </p:sp>
      <p:sp>
        <p:nvSpPr>
          <p:cNvPr id="16387" name="Content Placeholder 2"/>
          <p:cNvSpPr>
            <a:spLocks noGrp="1"/>
          </p:cNvSpPr>
          <p:nvPr>
            <p:ph idx="1"/>
          </p:nvPr>
        </p:nvSpPr>
        <p:spPr>
          <a:xfrm>
            <a:off x="295275" y="838200"/>
            <a:ext cx="8467725" cy="4953000"/>
          </a:xfrm>
        </p:spPr>
        <p:txBody>
          <a:bodyPr/>
          <a:lstStyle/>
          <a:p>
            <a:r>
              <a:rPr lang="en-US" sz="2400" dirty="0" smtClean="0"/>
              <a:t>RM  Services:</a:t>
            </a:r>
          </a:p>
          <a:p>
            <a:pPr lvl="1"/>
            <a:r>
              <a:rPr lang="en-US" sz="2400" dirty="0" smtClean="0"/>
              <a:t>Allocate (initialization, usage)</a:t>
            </a:r>
          </a:p>
          <a:p>
            <a:pPr lvl="1"/>
            <a:r>
              <a:rPr lang="en-US" sz="2400" dirty="0" smtClean="0"/>
              <a:t>Free</a:t>
            </a:r>
          </a:p>
          <a:p>
            <a:pPr lvl="1"/>
            <a:r>
              <a:rPr lang="en-US" sz="2400" dirty="0" smtClean="0"/>
              <a:t>Map resource(s) to NameServer name</a:t>
            </a:r>
          </a:p>
          <a:p>
            <a:pPr lvl="1"/>
            <a:r>
              <a:rPr lang="en-US" sz="2400" dirty="0" smtClean="0"/>
              <a:t>Get resource(s) tied to existing NameServer name</a:t>
            </a:r>
          </a:p>
          <a:p>
            <a:pPr lvl="1"/>
            <a:r>
              <a:rPr lang="en-US" sz="2400" dirty="0" smtClean="0"/>
              <a:t>Unmap resource(s) from existing NameServer name</a:t>
            </a:r>
          </a:p>
          <a:p>
            <a:r>
              <a:rPr lang="en-US" sz="2400" dirty="0" smtClean="0"/>
              <a:t>Non-blocking service requests directly return result</a:t>
            </a:r>
          </a:p>
          <a:p>
            <a:r>
              <a:rPr lang="en-US" sz="2400" dirty="0" smtClean="0"/>
              <a:t>Blocking service requests return ID to system</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76199"/>
            <a:ext cx="8229600" cy="1384465"/>
          </a:xfrm>
        </p:spPr>
        <p:txBody>
          <a:bodyPr>
            <a:normAutofit fontScale="90000"/>
          </a:bodyPr>
          <a:lstStyle/>
          <a:p>
            <a:r>
              <a:rPr lang="en-US" b="1" dirty="0" smtClean="0"/>
              <a:t>Keystone II RM:</a:t>
            </a:r>
            <a:br>
              <a:rPr lang="en-US" b="1" dirty="0" smtClean="0"/>
            </a:br>
            <a:r>
              <a:rPr lang="en-US" b="1" dirty="0" smtClean="0"/>
              <a:t>Global Resource List (GRL)</a:t>
            </a:r>
          </a:p>
        </p:txBody>
      </p:sp>
      <p:sp>
        <p:nvSpPr>
          <p:cNvPr id="19459" name="Content Placeholder 2"/>
          <p:cNvSpPr>
            <a:spLocks noGrp="1"/>
          </p:cNvSpPr>
          <p:nvPr>
            <p:ph idx="1"/>
          </p:nvPr>
        </p:nvSpPr>
        <p:spPr>
          <a:xfrm>
            <a:off x="457200" y="1638795"/>
            <a:ext cx="8229600" cy="3913909"/>
          </a:xfrm>
        </p:spPr>
        <p:txBody>
          <a:bodyPr/>
          <a:lstStyle/>
          <a:p>
            <a:r>
              <a:rPr lang="en-US" sz="2000" dirty="0" smtClean="0"/>
              <a:t>Specified in Device Tree Source (DTS) format</a:t>
            </a:r>
          </a:p>
          <a:p>
            <a:pPr lvl="1"/>
            <a:r>
              <a:rPr lang="en-US" sz="2000" dirty="0" smtClean="0"/>
              <a:t>Open source, dual GPL/BSD-licensed LIBFDT used for parsing GRL</a:t>
            </a:r>
          </a:p>
          <a:p>
            <a:r>
              <a:rPr lang="en-US" sz="2000" dirty="0" smtClean="0"/>
              <a:t>Input to Server on initialization</a:t>
            </a:r>
          </a:p>
          <a:p>
            <a:r>
              <a:rPr lang="en-US" sz="2000" dirty="0" smtClean="0"/>
              <a:t>Server instantiates allocator for each resource specified in GRL</a:t>
            </a:r>
          </a:p>
          <a:p>
            <a:r>
              <a:rPr lang="en-US" sz="2000" dirty="0" smtClean="0"/>
              <a:t>A GRL specification for a resource includes:</a:t>
            </a:r>
          </a:p>
          <a:p>
            <a:pPr lvl="1"/>
            <a:r>
              <a:rPr lang="en-US" sz="2000" dirty="0" smtClean="0"/>
              <a:t>Resource name</a:t>
            </a:r>
          </a:p>
          <a:p>
            <a:pPr lvl="1"/>
            <a:r>
              <a:rPr lang="en-US" sz="2000" dirty="0" smtClean="0"/>
              <a:t>Resource range (base + length)</a:t>
            </a:r>
          </a:p>
          <a:p>
            <a:pPr lvl="1"/>
            <a:r>
              <a:rPr lang="en-US" sz="2000" dirty="0" smtClean="0"/>
              <a:t>Linux DTB alias path (if applicable)</a:t>
            </a:r>
          </a:p>
          <a:p>
            <a:pPr lvl="1"/>
            <a:r>
              <a:rPr lang="en-US" sz="2000" dirty="0" smtClean="0"/>
              <a:t>Resource NameServer assignments (if applicable)</a:t>
            </a:r>
          </a:p>
          <a:p>
            <a:r>
              <a:rPr lang="en-US" sz="2000" dirty="0" smtClean="0"/>
              <a:t>Permissions not specified in GRL - In the polices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t>GRL example</a:t>
            </a:r>
            <a:br>
              <a:rPr lang="en-US" sz="3600" dirty="0" smtClean="0"/>
            </a:br>
            <a:endParaRPr lang="en-US" sz="3600" dirty="0"/>
          </a:p>
        </p:txBody>
      </p:sp>
      <p:sp>
        <p:nvSpPr>
          <p:cNvPr id="6" name="TextBox 5"/>
          <p:cNvSpPr txBox="1"/>
          <p:nvPr/>
        </p:nvSpPr>
        <p:spPr>
          <a:xfrm>
            <a:off x="609600" y="1054100"/>
            <a:ext cx="8077200" cy="4154984"/>
          </a:xfrm>
          <a:prstGeom prst="rect">
            <a:avLst/>
          </a:prstGeom>
          <a:noFill/>
        </p:spPr>
        <p:txBody>
          <a:bodyPr wrap="square" rtlCol="0">
            <a:spAutoFit/>
          </a:bodyPr>
          <a:lstStyle/>
          <a:p>
            <a:r>
              <a:rPr lang="en-US" sz="2400" dirty="0" smtClean="0"/>
              <a:t>Location of an examples of global Resource List and the policy files is in</a:t>
            </a:r>
          </a:p>
          <a:p>
            <a:endParaRPr lang="en-US" sz="2400" dirty="0" smtClean="0"/>
          </a:p>
          <a:p>
            <a:endParaRPr lang="en-US" sz="2400" dirty="0" smtClean="0"/>
          </a:p>
          <a:p>
            <a:r>
              <a:rPr lang="en-US" sz="2400" dirty="0" smtClean="0"/>
              <a:t>/MCSDK_3_00_00_XX/pdk_keystone2_1_00_00_XX/packages/ti/drv/rm/device/k2h</a:t>
            </a:r>
          </a:p>
          <a:p>
            <a:endParaRPr lang="en-US" sz="2400" dirty="0" smtClean="0"/>
          </a:p>
          <a:p>
            <a:r>
              <a:rPr lang="en-US" sz="2400" dirty="0" smtClean="0"/>
              <a:t>The first few line of the file are in the next slide</a:t>
            </a:r>
          </a:p>
          <a:p>
            <a:r>
              <a:rPr lang="en-US" sz="2400" dirty="0" smtClean="0"/>
              <a:t>In the same directory there are two policy files:</a:t>
            </a:r>
          </a:p>
          <a:p>
            <a:r>
              <a:rPr lang="en-US" sz="2400" dirty="0" smtClean="0"/>
              <a:t>policy_dsp_arm.dts </a:t>
            </a:r>
          </a:p>
          <a:p>
            <a:r>
              <a:rPr lang="en-US" sz="2400" dirty="0" smtClean="0"/>
              <a:t> policy_dsp-only.dts</a:t>
            </a:r>
            <a:endParaRPr lang="en-US" sz="24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6200"/>
            <a:ext cx="8229600" cy="1028700"/>
          </a:xfrm>
        </p:spPr>
        <p:txBody>
          <a:bodyPr/>
          <a:lstStyle/>
          <a:p>
            <a:r>
              <a:rPr lang="en-US" sz="3600" dirty="0" smtClean="0"/>
              <a:t>global-resource-list-arm-dsp.dts </a:t>
            </a:r>
            <a:endParaRPr lang="en-US" sz="3600" dirty="0"/>
          </a:p>
        </p:txBody>
      </p:sp>
      <p:sp>
        <p:nvSpPr>
          <p:cNvPr id="5" name="Rectangle 4"/>
          <p:cNvSpPr/>
          <p:nvPr/>
        </p:nvSpPr>
        <p:spPr>
          <a:xfrm>
            <a:off x="241300" y="838200"/>
            <a:ext cx="8153400" cy="5509200"/>
          </a:xfrm>
          <a:prstGeom prst="rect">
            <a:avLst/>
          </a:prstGeom>
        </p:spPr>
        <p:txBody>
          <a:bodyPr wrap="square">
            <a:spAutoFit/>
          </a:bodyPr>
          <a:lstStyle/>
          <a:p>
            <a:r>
              <a:rPr lang="en-US" sz="1600" dirty="0" smtClean="0"/>
              <a:t>/dts-v1/;</a:t>
            </a:r>
          </a:p>
          <a:p>
            <a:endParaRPr lang="en-US" sz="1600" dirty="0" smtClean="0"/>
          </a:p>
          <a:p>
            <a:r>
              <a:rPr lang="en-US" sz="1600" dirty="0" smtClean="0"/>
              <a:t>/ {</a:t>
            </a:r>
          </a:p>
          <a:p>
            <a:r>
              <a:rPr lang="en-US" sz="1600" dirty="0" smtClean="0"/>
              <a:t>    /* Device resource definitions based on current supported QMSS, CPPI, and</a:t>
            </a:r>
          </a:p>
          <a:p>
            <a:r>
              <a:rPr lang="en-US" sz="1600" dirty="0" smtClean="0"/>
              <a:t>     * PA LLD resources */</a:t>
            </a:r>
          </a:p>
          <a:p>
            <a:endParaRPr lang="en-US" sz="1600" dirty="0" smtClean="0"/>
          </a:p>
          <a:p>
            <a:r>
              <a:rPr lang="en-US" sz="1600" dirty="0" smtClean="0"/>
              <a:t>    qmss {</a:t>
            </a:r>
          </a:p>
          <a:p>
            <a:r>
              <a:rPr lang="en-US" sz="1600" dirty="0" smtClean="0"/>
              <a:t>        /* Number of descriptors inserted by ARM */</a:t>
            </a:r>
          </a:p>
          <a:p>
            <a:r>
              <a:rPr lang="en-US" sz="1600" dirty="0" smtClean="0"/>
              <a:t>        ns-assignment = "ARM_Descriptors", &lt;0 4096&gt;;</a:t>
            </a:r>
          </a:p>
          <a:p>
            <a:endParaRPr lang="en-US" sz="1600" dirty="0" smtClean="0"/>
          </a:p>
          <a:p>
            <a:r>
              <a:rPr lang="en-US" sz="1600" dirty="0" smtClean="0"/>
              <a:t>        /* QMSS in joint mode affects only -qm1 resource */</a:t>
            </a:r>
          </a:p>
          <a:p>
            <a:r>
              <a:rPr lang="en-US" sz="1600" dirty="0" smtClean="0"/>
              <a:t>        control-qm1 {</a:t>
            </a:r>
          </a:p>
          <a:p>
            <a:r>
              <a:rPr lang="en-US" sz="1600" dirty="0" smtClean="0"/>
              <a:t>            resource-range = &lt;0 1&gt;;</a:t>
            </a:r>
          </a:p>
          <a:p>
            <a:r>
              <a:rPr lang="en-US" sz="1600" dirty="0" smtClean="0"/>
              <a:t>        };</a:t>
            </a:r>
          </a:p>
          <a:p>
            <a:r>
              <a:rPr lang="en-US" sz="1600" dirty="0" smtClean="0"/>
              <a:t>        control-qm2 {</a:t>
            </a:r>
          </a:p>
          <a:p>
            <a:r>
              <a:rPr lang="en-US" sz="1600" dirty="0" smtClean="0"/>
              <a:t>            resource-range = &lt;0 1&gt;;</a:t>
            </a:r>
          </a:p>
          <a:p>
            <a:r>
              <a:rPr lang="en-US" sz="1600" dirty="0" smtClean="0"/>
              <a:t>        };</a:t>
            </a:r>
          </a:p>
          <a:p>
            <a:endParaRPr lang="en-US" sz="1600" dirty="0" smtClean="0"/>
          </a:p>
          <a:p>
            <a:r>
              <a:rPr lang="en-US" sz="1600" dirty="0" smtClean="0"/>
              <a:t>        /* QMSS in joint mode affects only -qm1 resource */</a:t>
            </a:r>
          </a:p>
          <a:p>
            <a:r>
              <a:rPr lang="en-US" sz="1600" dirty="0" smtClean="0"/>
              <a:t>        linkram-control-qm1 {</a:t>
            </a:r>
          </a:p>
          <a:p>
            <a:r>
              <a:rPr lang="en-US" sz="1600" dirty="0" smtClean="0"/>
              <a:t>            resource-range = &lt;0 1&gt;;</a:t>
            </a:r>
          </a:p>
          <a:p>
            <a:r>
              <a:rPr lang="en-US" sz="1600" dirty="0" smtClean="0"/>
              <a:t>        };</a:t>
            </a:r>
            <a:endParaRPr lang="en-US" sz="16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7506" y="6445325"/>
            <a:ext cx="8611219" cy="369332"/>
          </a:xfrm>
          <a:prstGeom prst="rect">
            <a:avLst/>
          </a:prstGeom>
          <a:solidFill>
            <a:schemeClr val="bg1"/>
          </a:solidFill>
        </p:spPr>
        <p:txBody>
          <a:bodyPr wrap="square" rtlCol="0">
            <a:spAutoFit/>
          </a:bodyPr>
          <a:lstStyle/>
          <a:p>
            <a:endParaRPr lang="en-US" dirty="0"/>
          </a:p>
        </p:txBody>
      </p:sp>
      <p:sp>
        <p:nvSpPr>
          <p:cNvPr id="22530" name="Title 1"/>
          <p:cNvSpPr>
            <a:spLocks noGrp="1"/>
          </p:cNvSpPr>
          <p:nvPr>
            <p:ph type="title"/>
          </p:nvPr>
        </p:nvSpPr>
        <p:spPr>
          <a:xfrm>
            <a:off x="457200" y="60888"/>
            <a:ext cx="8229600" cy="715962"/>
          </a:xfrm>
        </p:spPr>
        <p:txBody>
          <a:bodyPr>
            <a:normAutofit/>
          </a:bodyPr>
          <a:lstStyle/>
          <a:p>
            <a:r>
              <a:rPr lang="en-US" sz="3600" b="1" dirty="0" smtClean="0"/>
              <a:t>Policy Example - policy_dsp_arm.dts (1)</a:t>
            </a:r>
            <a:r>
              <a:rPr lang="en-US" sz="3600" dirty="0" smtClean="0"/>
              <a:t> </a:t>
            </a:r>
            <a:endParaRPr lang="en-US" sz="3600" b="1" dirty="0" smtClean="0"/>
          </a:p>
        </p:txBody>
      </p:sp>
      <p:sp>
        <p:nvSpPr>
          <p:cNvPr id="22533" name="Content Placeholder 2"/>
          <p:cNvSpPr>
            <a:spLocks noGrp="1"/>
          </p:cNvSpPr>
          <p:nvPr>
            <p:ph idx="1"/>
          </p:nvPr>
        </p:nvSpPr>
        <p:spPr>
          <a:xfrm>
            <a:off x="118753" y="776851"/>
            <a:ext cx="9025247" cy="6037806"/>
          </a:xfrm>
        </p:spPr>
        <p:txBody>
          <a:bodyPr>
            <a:noAutofit/>
          </a:bodyPr>
          <a:lstStyle/>
          <a:p>
            <a:pPr marL="0" indent="0">
              <a:buFontTx/>
              <a:buNone/>
            </a:pPr>
            <a:endParaRPr lang="en-US" sz="1100" dirty="0" smtClean="0">
              <a:latin typeface="Courier New" pitchFamily="49" charset="0"/>
              <a:cs typeface="Courier New" pitchFamily="49" charset="0"/>
            </a:endParaRPr>
          </a:p>
          <a:p>
            <a:pPr marL="0" indent="0">
              <a:buFontTx/>
              <a:buNone/>
            </a:pPr>
            <a:r>
              <a:rPr lang="en-US" sz="1200" b="1" dirty="0" smtClean="0">
                <a:latin typeface="Courier New" pitchFamily="49" charset="0"/>
                <a:cs typeface="Courier New" pitchFamily="49" charset="0"/>
              </a:rPr>
              <a:t>/dts-v1/;</a:t>
            </a:r>
          </a:p>
          <a:p>
            <a:pPr marL="0" indent="0">
              <a:buFontTx/>
              <a:buNone/>
            </a:pPr>
            <a:endParaRPr lang="en-US" sz="1200" b="1" dirty="0" smtClean="0">
              <a:latin typeface="Courier New" pitchFamily="49" charset="0"/>
              <a:cs typeface="Courier New" pitchFamily="49" charset="0"/>
            </a:endParaRPr>
          </a:p>
          <a:p>
            <a:pPr marL="0" indent="0">
              <a:buFontTx/>
              <a:buNone/>
            </a:pPr>
            <a:r>
              <a:rPr lang="en-US" sz="1200" b="1" dirty="0" smtClean="0">
                <a:latin typeface="Courier New" pitchFamily="49" charset="0"/>
                <a:cs typeface="Courier New" pitchFamily="49" charset="0"/>
              </a:rPr>
              <a:t>/* Keystone II policy containing reserving resources used by Linux Kernel */</a:t>
            </a:r>
          </a:p>
          <a:p>
            <a:pPr marL="0" indent="0">
              <a:buFontTx/>
              <a:buNone/>
            </a:pPr>
            <a:endParaRPr lang="en-US" sz="1200" b="1" dirty="0" smtClean="0">
              <a:latin typeface="Courier New" pitchFamily="49" charset="0"/>
              <a:cs typeface="Courier New" pitchFamily="49" charset="0"/>
            </a:endParaRPr>
          </a:p>
          <a:p>
            <a:pPr marL="0" indent="0">
              <a:buFontTx/>
              <a:buNone/>
            </a:pPr>
            <a:r>
              <a:rPr lang="en-US" sz="1200" b="1" dirty="0" smtClean="0">
                <a:latin typeface="Courier New" pitchFamily="49" charset="0"/>
                <a:cs typeface="Courier New" pitchFamily="49" charset="0"/>
              </a:rPr>
              <a:t>/ {</a:t>
            </a:r>
          </a:p>
          <a:p>
            <a:pPr marL="0" indent="0">
              <a:buFontTx/>
              <a:buNone/>
            </a:pPr>
            <a:r>
              <a:rPr lang="en-US" sz="1200" b="1" dirty="0" smtClean="0">
                <a:latin typeface="Courier New" pitchFamily="49" charset="0"/>
                <a:cs typeface="Courier New" pitchFamily="49" charset="0"/>
              </a:rPr>
              <a:t>    /* Valid instance list contains instance names used within TI example projects</a:t>
            </a:r>
          </a:p>
          <a:p>
            <a:pPr marL="0" indent="0">
              <a:buFontTx/>
              <a:buNone/>
            </a:pPr>
            <a:r>
              <a:rPr lang="en-US" sz="1200" b="1" dirty="0" smtClean="0">
                <a:latin typeface="Courier New" pitchFamily="49" charset="0"/>
                <a:cs typeface="Courier New" pitchFamily="49" charset="0"/>
              </a:rPr>
              <a:t>     * utilizing RM.  The list can be modified as needed by applications integrating</a:t>
            </a:r>
          </a:p>
          <a:p>
            <a:pPr marL="0" indent="0">
              <a:buFontTx/>
              <a:buNone/>
            </a:pPr>
            <a:r>
              <a:rPr lang="en-US" sz="1200" b="1" dirty="0" smtClean="0">
                <a:latin typeface="Courier New" pitchFamily="49" charset="0"/>
                <a:cs typeface="Courier New" pitchFamily="49" charset="0"/>
              </a:rPr>
              <a:t>     * RM.  For an RM instance to be given permissions the name used to initialize it</a:t>
            </a:r>
          </a:p>
          <a:p>
            <a:pPr marL="0" indent="0">
              <a:buFontTx/>
              <a:buNone/>
            </a:pPr>
            <a:r>
              <a:rPr lang="en-US" sz="1200" b="1" dirty="0" smtClean="0">
                <a:latin typeface="Courier New" pitchFamily="49" charset="0"/>
                <a:cs typeface="Courier New" pitchFamily="49" charset="0"/>
              </a:rPr>
              <a:t>     * must be present in this list */</a:t>
            </a:r>
          </a:p>
          <a:p>
            <a:pPr marL="0" indent="0">
              <a:buFontTx/>
              <a:buNone/>
            </a:pPr>
            <a:r>
              <a:rPr lang="en-US" sz="1200" b="1" dirty="0" smtClean="0">
                <a:latin typeface="Courier New" pitchFamily="49" charset="0"/>
                <a:cs typeface="Courier New" pitchFamily="49" charset="0"/>
              </a:rPr>
              <a:t>    valid-instances = "RM_Server",</a:t>
            </a:r>
          </a:p>
          <a:p>
            <a:pPr marL="0" indent="0">
              <a:buFontTx/>
              <a:buNone/>
            </a:pPr>
            <a:r>
              <a:rPr lang="en-US" sz="1200" b="1" dirty="0" smtClean="0">
                <a:latin typeface="Courier New" pitchFamily="49" charset="0"/>
                <a:cs typeface="Courier New" pitchFamily="49" charset="0"/>
              </a:rPr>
              <a:t>                      "RM_Client0",</a:t>
            </a:r>
          </a:p>
          <a:p>
            <a:pPr marL="0" indent="0">
              <a:buFontTx/>
              <a:buNone/>
            </a:pPr>
            <a:r>
              <a:rPr lang="en-US" sz="1200" b="1" dirty="0" smtClean="0">
                <a:latin typeface="Courier New" pitchFamily="49" charset="0"/>
                <a:cs typeface="Courier New" pitchFamily="49" charset="0"/>
              </a:rPr>
              <a:t>                      "RM_Client1",</a:t>
            </a:r>
          </a:p>
          <a:p>
            <a:pPr marL="0" indent="0">
              <a:buFontTx/>
              <a:buNone/>
            </a:pPr>
            <a:r>
              <a:rPr lang="en-US" sz="1200" b="1" dirty="0" smtClean="0">
                <a:latin typeface="Courier New" pitchFamily="49" charset="0"/>
                <a:cs typeface="Courier New" pitchFamily="49" charset="0"/>
              </a:rPr>
              <a:t>                      "RM_Client2",</a:t>
            </a:r>
          </a:p>
          <a:p>
            <a:pPr marL="0" indent="0">
              <a:buFontTx/>
              <a:buNone/>
            </a:pPr>
            <a:r>
              <a:rPr lang="en-US" sz="1200" b="1" dirty="0" smtClean="0">
                <a:latin typeface="Courier New" pitchFamily="49" charset="0"/>
                <a:cs typeface="Courier New" pitchFamily="49" charset="0"/>
              </a:rPr>
              <a:t>                      "RM_Client3",</a:t>
            </a:r>
          </a:p>
          <a:p>
            <a:pPr marL="0" indent="0">
              <a:buFontTx/>
              <a:buNone/>
            </a:pPr>
            <a:r>
              <a:rPr lang="en-US" sz="1200" b="1" dirty="0" smtClean="0">
                <a:latin typeface="Courier New" pitchFamily="49" charset="0"/>
                <a:cs typeface="Courier New" pitchFamily="49" charset="0"/>
              </a:rPr>
              <a:t>                      "RM_Client4",</a:t>
            </a:r>
          </a:p>
          <a:p>
            <a:pPr marL="0" indent="0">
              <a:buFontTx/>
              <a:buNone/>
            </a:pPr>
            <a:r>
              <a:rPr lang="en-US" sz="1200" b="1" dirty="0" smtClean="0">
                <a:latin typeface="Courier New" pitchFamily="49" charset="0"/>
                <a:cs typeface="Courier New" pitchFamily="49" charset="0"/>
              </a:rPr>
              <a:t>                      "RM_Client5",</a:t>
            </a:r>
          </a:p>
          <a:p>
            <a:pPr marL="0" indent="0">
              <a:buFontTx/>
              <a:buNone/>
            </a:pPr>
            <a:r>
              <a:rPr lang="en-US" sz="1200" b="1" dirty="0" smtClean="0">
                <a:latin typeface="Courier New" pitchFamily="49" charset="0"/>
                <a:cs typeface="Courier New" pitchFamily="49" charset="0"/>
              </a:rPr>
              <a:t>                      "RM_Client6",</a:t>
            </a:r>
          </a:p>
          <a:p>
            <a:pPr marL="0" indent="0">
              <a:buFontTx/>
              <a:buNone/>
            </a:pPr>
            <a:r>
              <a:rPr lang="en-US" sz="1200" b="1" dirty="0" smtClean="0">
                <a:latin typeface="Courier New" pitchFamily="49" charset="0"/>
                <a:cs typeface="Courier New" pitchFamily="49" charset="0"/>
              </a:rPr>
              <a:t>                      "RM_Client7";</a:t>
            </a:r>
          </a:p>
          <a:p>
            <a:pPr marL="0" indent="0">
              <a:buFontTx/>
              <a:buNone/>
            </a:pPr>
            <a:endParaRPr lang="en-US" sz="1200" b="1"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7506" y="6445325"/>
            <a:ext cx="8611219" cy="369332"/>
          </a:xfrm>
          <a:prstGeom prst="rect">
            <a:avLst/>
          </a:prstGeom>
          <a:solidFill>
            <a:schemeClr val="bg1"/>
          </a:solidFill>
        </p:spPr>
        <p:txBody>
          <a:bodyPr wrap="square" rtlCol="0">
            <a:spAutoFit/>
          </a:bodyPr>
          <a:lstStyle/>
          <a:p>
            <a:endParaRPr lang="en-US" dirty="0"/>
          </a:p>
        </p:txBody>
      </p:sp>
      <p:sp>
        <p:nvSpPr>
          <p:cNvPr id="22530" name="Title 1"/>
          <p:cNvSpPr>
            <a:spLocks noGrp="1"/>
          </p:cNvSpPr>
          <p:nvPr>
            <p:ph type="title"/>
          </p:nvPr>
        </p:nvSpPr>
        <p:spPr>
          <a:xfrm>
            <a:off x="457200" y="60888"/>
            <a:ext cx="8229600" cy="715962"/>
          </a:xfrm>
        </p:spPr>
        <p:txBody>
          <a:bodyPr>
            <a:normAutofit/>
          </a:bodyPr>
          <a:lstStyle/>
          <a:p>
            <a:r>
              <a:rPr lang="en-US" sz="3600" b="1" dirty="0" smtClean="0"/>
              <a:t>Policy Example - policy_dsp_arm.dts (2)</a:t>
            </a:r>
            <a:r>
              <a:rPr lang="en-US" sz="3600" dirty="0" smtClean="0"/>
              <a:t> </a:t>
            </a:r>
            <a:endParaRPr lang="en-US" sz="3600" b="1" dirty="0" smtClean="0"/>
          </a:p>
        </p:txBody>
      </p:sp>
      <p:sp>
        <p:nvSpPr>
          <p:cNvPr id="22533" name="Content Placeholder 2"/>
          <p:cNvSpPr>
            <a:spLocks noGrp="1"/>
          </p:cNvSpPr>
          <p:nvPr>
            <p:ph idx="1"/>
          </p:nvPr>
        </p:nvSpPr>
        <p:spPr>
          <a:xfrm>
            <a:off x="118753" y="776851"/>
            <a:ext cx="9025247" cy="6037806"/>
          </a:xfrm>
        </p:spPr>
        <p:txBody>
          <a:bodyPr>
            <a:noAutofit/>
          </a:bodyPr>
          <a:lstStyle/>
          <a:p>
            <a:pPr marL="0" indent="0">
              <a:buFontTx/>
              <a:buNone/>
            </a:pPr>
            <a:endParaRPr lang="en-US" sz="1100" dirty="0" smtClean="0">
              <a:latin typeface="Courier New" pitchFamily="49" charset="0"/>
              <a:cs typeface="Courier New" pitchFamily="49" charset="0"/>
            </a:endParaRPr>
          </a:p>
          <a:p>
            <a:pPr marL="0" indent="0">
              <a:buFontTx/>
              <a:buNone/>
            </a:pPr>
            <a:r>
              <a:rPr lang="en-US" sz="1200" b="1" dirty="0" smtClean="0">
                <a:latin typeface="Courier New" pitchFamily="49" charset="0"/>
                <a:cs typeface="Courier New" pitchFamily="49" charset="0"/>
              </a:rPr>
              <a:t>qmss {</a:t>
            </a:r>
          </a:p>
          <a:p>
            <a:pPr marL="0" indent="0">
              <a:buFontTx/>
              <a:buNone/>
            </a:pPr>
            <a:r>
              <a:rPr lang="en-US" sz="1200" b="1" dirty="0" smtClean="0">
                <a:latin typeface="Courier New" pitchFamily="49" charset="0"/>
                <a:cs typeface="Courier New" pitchFamily="49" charset="0"/>
              </a:rPr>
              <a:t>        control-qm1 {</a:t>
            </a:r>
          </a:p>
          <a:p>
            <a:pPr marL="0" indent="0">
              <a:buFontTx/>
              <a:buNone/>
            </a:pPr>
            <a:r>
              <a:rPr lang="en-US" sz="1200" b="1" dirty="0" smtClean="0">
                <a:latin typeface="Courier New" pitchFamily="49" charset="0"/>
                <a:cs typeface="Courier New" pitchFamily="49" charset="0"/>
              </a:rPr>
              <a:t>            assignments = &lt;0 1&gt;, "iu = (*)";</a:t>
            </a:r>
          </a:p>
          <a:p>
            <a:pPr marL="0" indent="0">
              <a:buFontTx/>
              <a:buNone/>
            </a:pPr>
            <a:r>
              <a:rPr lang="en-US" sz="1200" b="1" dirty="0" smtClean="0">
                <a:latin typeface="Courier New" pitchFamily="49" charset="0"/>
                <a:cs typeface="Courier New" pitchFamily="49" charset="0"/>
              </a:rPr>
              <a:t>        };</a:t>
            </a:r>
          </a:p>
          <a:p>
            <a:pPr marL="0" indent="0">
              <a:buFontTx/>
              <a:buNone/>
            </a:pPr>
            <a:r>
              <a:rPr lang="en-US" sz="1200" b="1" dirty="0" smtClean="0">
                <a:latin typeface="Courier New" pitchFamily="49" charset="0"/>
                <a:cs typeface="Courier New" pitchFamily="49" charset="0"/>
              </a:rPr>
              <a:t>        control-qm2 {</a:t>
            </a:r>
          </a:p>
          <a:p>
            <a:pPr marL="0" indent="0">
              <a:buFontTx/>
              <a:buNone/>
            </a:pPr>
            <a:r>
              <a:rPr lang="en-US" sz="1200" b="1" dirty="0" smtClean="0">
                <a:latin typeface="Courier New" pitchFamily="49" charset="0"/>
                <a:cs typeface="Courier New" pitchFamily="49" charset="0"/>
              </a:rPr>
              <a:t>            assignments = &lt;0 1&gt;, "iu = (*)";</a:t>
            </a:r>
          </a:p>
          <a:p>
            <a:pPr marL="0" indent="0">
              <a:buFontTx/>
              <a:buNone/>
            </a:pPr>
            <a:r>
              <a:rPr lang="en-US" sz="1200" b="1" dirty="0" smtClean="0">
                <a:latin typeface="Courier New" pitchFamily="49" charset="0"/>
                <a:cs typeface="Courier New" pitchFamily="49" charset="0"/>
              </a:rPr>
              <a:t>        };</a:t>
            </a:r>
          </a:p>
          <a:p>
            <a:pPr marL="0" indent="0">
              <a:buFontTx/>
              <a:buNone/>
            </a:pPr>
            <a:endParaRPr lang="en-US" sz="1200" b="1" dirty="0" smtClean="0">
              <a:latin typeface="Courier New" pitchFamily="49" charset="0"/>
              <a:cs typeface="Courier New" pitchFamily="49" charset="0"/>
            </a:endParaRPr>
          </a:p>
          <a:p>
            <a:pPr marL="0" indent="0">
              <a:buFontTx/>
              <a:buNone/>
            </a:pPr>
            <a:r>
              <a:rPr lang="en-US" sz="1200" b="1" dirty="0" smtClean="0">
                <a:latin typeface="Courier New" pitchFamily="49" charset="0"/>
                <a:cs typeface="Courier New" pitchFamily="49" charset="0"/>
              </a:rPr>
              <a:t>        linkram-control-qm1 {</a:t>
            </a:r>
          </a:p>
          <a:p>
            <a:pPr marL="0" indent="0">
              <a:buFontTx/>
              <a:buNone/>
            </a:pPr>
            <a:r>
              <a:rPr lang="en-US" sz="1200" b="1" dirty="0" smtClean="0">
                <a:latin typeface="Courier New" pitchFamily="49" charset="0"/>
                <a:cs typeface="Courier New" pitchFamily="49" charset="0"/>
              </a:rPr>
              <a:t>            assignments = &lt;0 1&gt;, "(*)";             /* Used by Kernel */</a:t>
            </a:r>
          </a:p>
          <a:p>
            <a:pPr marL="0" indent="0">
              <a:buFontTx/>
              <a:buNone/>
            </a:pPr>
            <a:r>
              <a:rPr lang="en-US" sz="1200" b="1" dirty="0" smtClean="0">
                <a:latin typeface="Courier New" pitchFamily="49" charset="0"/>
                <a:cs typeface="Courier New" pitchFamily="49" charset="0"/>
              </a:rPr>
              <a:t>        };</a:t>
            </a:r>
          </a:p>
          <a:p>
            <a:pPr marL="0" indent="0">
              <a:buFontTx/>
              <a:buNone/>
            </a:pPr>
            <a:r>
              <a:rPr lang="en-US" sz="1200" b="1" dirty="0" smtClean="0">
                <a:latin typeface="Courier New" pitchFamily="49" charset="0"/>
                <a:cs typeface="Courier New" pitchFamily="49" charset="0"/>
              </a:rPr>
              <a:t>        linkram-control-qm2 {</a:t>
            </a:r>
          </a:p>
          <a:p>
            <a:pPr marL="0" indent="0">
              <a:buFontTx/>
              <a:buNone/>
            </a:pPr>
            <a:r>
              <a:rPr lang="en-US" sz="1200" b="1" dirty="0" smtClean="0">
                <a:latin typeface="Courier New" pitchFamily="49" charset="0"/>
                <a:cs typeface="Courier New" pitchFamily="49" charset="0"/>
              </a:rPr>
              <a:t>            assignments = &lt;0 1&gt;, "(*)";             /* Used by Kernel */</a:t>
            </a:r>
          </a:p>
          <a:p>
            <a:pPr marL="0" indent="0">
              <a:buFontTx/>
              <a:buNone/>
            </a:pPr>
            <a:r>
              <a:rPr lang="en-US" sz="1200" b="1" dirty="0" smtClean="0">
                <a:latin typeface="Courier New" pitchFamily="49" charset="0"/>
                <a:cs typeface="Courier New" pitchFamily="49" charset="0"/>
              </a:rPr>
              <a:t>        };</a:t>
            </a:r>
          </a:p>
          <a:p>
            <a:pPr marL="0" indent="0">
              <a:buFontTx/>
              <a:buNone/>
            </a:pPr>
            <a:endParaRPr lang="en-US" sz="1200" b="1" dirty="0" smtClean="0">
              <a:latin typeface="Courier New" pitchFamily="49" charset="0"/>
              <a:cs typeface="Courier New" pitchFamily="49" charset="0"/>
            </a:endParaRPr>
          </a:p>
          <a:p>
            <a:pPr marL="0" indent="0">
              <a:buFontTx/>
              <a:buNone/>
            </a:pPr>
            <a:r>
              <a:rPr lang="en-US" sz="1200" b="1" dirty="0" smtClean="0">
                <a:latin typeface="Courier New" pitchFamily="49" charset="0"/>
                <a:cs typeface="Courier New" pitchFamily="49" charset="0"/>
              </a:rPr>
              <a:t>        linkram-qm1 {</a:t>
            </a:r>
          </a:p>
          <a:p>
            <a:pPr marL="0" indent="0">
              <a:buFontTx/>
              <a:buNone/>
            </a:pPr>
            <a:r>
              <a:rPr lang="en-US" sz="1200" b="1" dirty="0" smtClean="0">
                <a:latin typeface="Courier New" pitchFamily="49" charset="0"/>
                <a:cs typeface="Courier New" pitchFamily="49" charset="0"/>
              </a:rPr>
              <a:t>            assignments = &lt;0x00000000 0xFFFFFFFF&gt;, "iu = (*)";</a:t>
            </a:r>
          </a:p>
          <a:p>
            <a:pPr marL="0" indent="0">
              <a:buFontTx/>
              <a:buNone/>
            </a:pPr>
            <a:r>
              <a:rPr lang="en-US" sz="1200" b="1" dirty="0" smtClean="0">
                <a:latin typeface="Courier New" pitchFamily="49" charset="0"/>
                <a:cs typeface="Courier New" pitchFamily="49" charset="0"/>
              </a:rPr>
              <a:t>        };</a:t>
            </a:r>
          </a:p>
          <a:p>
            <a:pPr marL="0" indent="0">
              <a:buFontTx/>
              <a:buNone/>
            </a:pPr>
            <a:r>
              <a:rPr lang="en-US" sz="1200" b="1" dirty="0" smtClean="0">
                <a:latin typeface="Courier New" pitchFamily="49" charset="0"/>
                <a:cs typeface="Courier New" pitchFamily="49" charset="0"/>
              </a:rPr>
              <a:t>        linkram-qm2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600" b="1" dirty="0" smtClean="0"/>
              <a:t>Agenda</a:t>
            </a:r>
            <a:endParaRPr lang="en-US" sz="3600" b="1" dirty="0"/>
          </a:p>
        </p:txBody>
      </p:sp>
      <p:sp>
        <p:nvSpPr>
          <p:cNvPr id="3" name="Content Placeholder 2"/>
          <p:cNvSpPr>
            <a:spLocks noGrp="1"/>
          </p:cNvSpPr>
          <p:nvPr>
            <p:ph idx="1"/>
          </p:nvPr>
        </p:nvSpPr>
        <p:spPr>
          <a:xfrm>
            <a:off x="457200" y="804550"/>
            <a:ext cx="8229600" cy="5263738"/>
          </a:xfrm>
        </p:spPr>
        <p:txBody>
          <a:bodyPr>
            <a:noAutofit/>
          </a:bodyPr>
          <a:lstStyle/>
          <a:p>
            <a:pPr lvl="0"/>
            <a:r>
              <a:rPr lang="en-US" sz="2800" dirty="0" smtClean="0"/>
              <a:t>Managing the peripherals and IP in hydrogenous device </a:t>
            </a:r>
          </a:p>
          <a:p>
            <a:pPr lvl="0"/>
            <a:r>
              <a:rPr lang="en-US" sz="2800" dirty="0" smtClean="0"/>
              <a:t>Linux Device Tree</a:t>
            </a:r>
          </a:p>
          <a:p>
            <a:r>
              <a:rPr lang="en-US" sz="2800" dirty="0" smtClean="0"/>
              <a:t>Memory Management</a:t>
            </a:r>
          </a:p>
          <a:p>
            <a:r>
              <a:rPr lang="en-US" sz="2800" dirty="0" smtClean="0"/>
              <a:t>Resource Management</a:t>
            </a:r>
          </a:p>
          <a:p>
            <a:r>
              <a:rPr lang="en-US" sz="2800" b="1" dirty="0" smtClean="0"/>
              <a:t>ARM-DSP</a:t>
            </a:r>
            <a:r>
              <a:rPr lang="en-US" sz="2800" dirty="0" smtClean="0"/>
              <a:t> </a:t>
            </a:r>
            <a:r>
              <a:rPr lang="en-US" sz="2800" b="1" dirty="0" smtClean="0"/>
              <a:t>communication Architecture</a:t>
            </a:r>
          </a:p>
          <a:p>
            <a:endParaRPr lang="en-US" sz="2800" b="1" dirty="0" smtClean="0"/>
          </a:p>
          <a:p>
            <a:pPr lvl="0">
              <a:buNone/>
            </a:pPr>
            <a:endParaRPr lang="en-US" sz="2800" dirty="0" smtClean="0"/>
          </a:p>
          <a:p>
            <a:pPr lvl="0"/>
            <a:endParaRPr lang="en-US" sz="2800" dirty="0" smtClean="0"/>
          </a:p>
          <a:p>
            <a:pPr lvl="0"/>
            <a:endParaRPr lang="en-US" sz="28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600" b="1" dirty="0" smtClean="0"/>
              <a:t>ARM-DSP collaboration </a:t>
            </a:r>
            <a:endParaRPr lang="en-US" sz="3600" b="1" dirty="0"/>
          </a:p>
        </p:txBody>
      </p:sp>
      <p:sp>
        <p:nvSpPr>
          <p:cNvPr id="3" name="Content Placeholder 2"/>
          <p:cNvSpPr>
            <a:spLocks noGrp="1"/>
          </p:cNvSpPr>
          <p:nvPr>
            <p:ph idx="1"/>
          </p:nvPr>
        </p:nvSpPr>
        <p:spPr>
          <a:xfrm>
            <a:off x="457200" y="804550"/>
            <a:ext cx="8229600" cy="5263738"/>
          </a:xfrm>
        </p:spPr>
        <p:txBody>
          <a:bodyPr>
            <a:noAutofit/>
          </a:bodyPr>
          <a:lstStyle/>
          <a:p>
            <a:pPr lvl="0"/>
            <a:r>
              <a:rPr lang="en-US" sz="2800" dirty="0" smtClean="0"/>
              <a:t>MPM – Managing the DSP cores from the ARM</a:t>
            </a:r>
          </a:p>
          <a:p>
            <a:pPr lvl="1"/>
            <a:r>
              <a:rPr lang="en-US" sz="2400" dirty="0" smtClean="0"/>
              <a:t>DSP executables are in the ARM file system</a:t>
            </a:r>
          </a:p>
          <a:p>
            <a:pPr lvl="1"/>
            <a:r>
              <a:rPr lang="en-US" sz="2400" dirty="0" smtClean="0"/>
              <a:t>ARM can reset, load, run, and get messages and dump core out of a DSP core</a:t>
            </a:r>
          </a:p>
          <a:p>
            <a:r>
              <a:rPr lang="en-US" sz="2800" dirty="0" smtClean="0"/>
              <a:t>IPC – exchanging data and messages between ARM and DSP</a:t>
            </a:r>
          </a:p>
          <a:p>
            <a:pPr lvl="1"/>
            <a:r>
              <a:rPr lang="en-US" sz="2400" dirty="0" smtClean="0"/>
              <a:t>User Space libraries: IPC v3, MsgCom, PktIO</a:t>
            </a:r>
          </a:p>
          <a:p>
            <a:pPr lvl="1"/>
            <a:r>
              <a:rPr lang="en-US" sz="2400" dirty="0" smtClean="0"/>
              <a:t>Applications that use IPC – OpenCL, openMP</a:t>
            </a:r>
          </a:p>
          <a:p>
            <a:pPr lvl="1"/>
            <a:r>
              <a:rPr lang="en-US" sz="2400" dirty="0" smtClean="0"/>
              <a:t>Sockets</a:t>
            </a:r>
          </a:p>
          <a:p>
            <a:pPr lvl="1"/>
            <a:r>
              <a:rPr lang="en-US" sz="2400" dirty="0" smtClean="0"/>
              <a:t>openEM</a:t>
            </a:r>
          </a:p>
          <a:p>
            <a:pPr lvl="0">
              <a:buNone/>
            </a:pPr>
            <a:endParaRPr lang="en-US" sz="2800" dirty="0" smtClean="0"/>
          </a:p>
          <a:p>
            <a:pPr lvl="0"/>
            <a:endParaRPr lang="en-US" sz="2800" dirty="0" smtClean="0"/>
          </a:p>
          <a:p>
            <a:pPr lvl="0"/>
            <a:endParaRPr lang="en-US" sz="28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250" name="Picture 2"/>
          <p:cNvPicPr>
            <a:picLocks noChangeAspect="1" noChangeArrowheads="1"/>
          </p:cNvPicPr>
          <p:nvPr/>
        </p:nvPicPr>
        <p:blipFill>
          <a:blip r:embed="rId3"/>
          <a:srcRect/>
          <a:stretch>
            <a:fillRect/>
          </a:stretch>
        </p:blipFill>
        <p:spPr bwMode="auto">
          <a:xfrm>
            <a:off x="215900" y="292100"/>
            <a:ext cx="8540750" cy="59248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5890" name="Object 2"/>
          <p:cNvGraphicFramePr>
            <a:graphicFrameLocks noChangeAspect="1"/>
          </p:cNvGraphicFramePr>
          <p:nvPr/>
        </p:nvGraphicFramePr>
        <p:xfrm>
          <a:off x="787400" y="982663"/>
          <a:ext cx="7569200" cy="4833937"/>
        </p:xfrm>
        <a:graphic>
          <a:graphicData uri="http://schemas.openxmlformats.org/presentationml/2006/ole">
            <p:oleObj spid="_x0000_s165890" name="Visio" r:id="rId3" imgW="7568750" imgH="4833571" progId="Visio.Drawing.11">
              <p:embed/>
            </p:oleObj>
          </a:graphicData>
        </a:graphic>
      </p:graphicFrame>
      <p:sp>
        <p:nvSpPr>
          <p:cNvPr id="4" name="Title 1"/>
          <p:cNvSpPr txBox="1">
            <a:spLocks/>
          </p:cNvSpPr>
          <p:nvPr/>
        </p:nvSpPr>
        <p:spPr>
          <a:xfrm>
            <a:off x="457200" y="152399"/>
            <a:ext cx="8229600" cy="830263"/>
          </a:xfrm>
          <a:prstGeom prst="rect">
            <a:avLst/>
          </a:prstGeom>
        </p:spPr>
        <p:txBody>
          <a:bodyPr>
            <a:normAutofit fontScale="97500"/>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600" b="1" i="0" u="none" strike="noStrike" kern="0" cap="none" spc="0" normalizeH="0" baseline="0" noProof="0" dirty="0" smtClean="0">
                <a:ln>
                  <a:noFill/>
                </a:ln>
                <a:solidFill>
                  <a:schemeClr val="tx1"/>
                </a:solidFill>
                <a:effectLst/>
                <a:uLnTx/>
                <a:uFillTx/>
                <a:latin typeface="+mj-lt"/>
                <a:ea typeface="+mj-ea"/>
                <a:cs typeface="+mj-cs"/>
              </a:rPr>
              <a:t>IPC</a:t>
            </a:r>
            <a:r>
              <a:rPr kumimoji="0" lang="en-US" sz="3600" b="1" i="0" u="none" strike="noStrike" kern="0" cap="none" spc="0" normalizeH="0" noProof="0" dirty="0" smtClean="0">
                <a:ln>
                  <a:noFill/>
                </a:ln>
                <a:solidFill>
                  <a:schemeClr val="tx1"/>
                </a:solidFill>
                <a:effectLst/>
                <a:uLnTx/>
                <a:uFillTx/>
                <a:latin typeface="+mj-lt"/>
                <a:ea typeface="+mj-ea"/>
                <a:cs typeface="+mj-cs"/>
              </a:rPr>
              <a:t> Libraries MCSDK release 3_15</a:t>
            </a:r>
            <a:endParaRPr kumimoji="0" lang="en-US" sz="3600" b="1" i="0" u="none" strike="noStrike" kern="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000" b="1" dirty="0" smtClean="0"/>
              <a:t>LLD Overview</a:t>
            </a:r>
            <a:endParaRPr lang="en-US" sz="4000" b="1" dirty="0"/>
          </a:p>
        </p:txBody>
      </p:sp>
      <p:sp>
        <p:nvSpPr>
          <p:cNvPr id="6" name="Content Placeholder 2"/>
          <p:cNvSpPr txBox="1">
            <a:spLocks/>
          </p:cNvSpPr>
          <p:nvPr/>
        </p:nvSpPr>
        <p:spPr>
          <a:xfrm>
            <a:off x="4572000" y="1143000"/>
            <a:ext cx="4038600" cy="4953000"/>
          </a:xfrm>
          <a:prstGeom prst="rect">
            <a:avLst/>
          </a:prstGeom>
        </p:spPr>
        <p:txBody>
          <a:bodyPr vert="horz" lIns="91440" tIns="45720" rIns="91440" bIns="45720" rtlCol="0">
            <a:normAutofit/>
          </a:bodyPr>
          <a:lstStyle/>
          <a:p>
            <a:pPr marL="285750" indent="-285750">
              <a:spcBef>
                <a:spcPct val="20000"/>
              </a:spcBef>
              <a:buFont typeface="Arial" pitchFamily="34" charset="0"/>
              <a:buChar cha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Low</a:t>
            </a:r>
            <a:r>
              <a:rPr kumimoji="0" lang="en-US" sz="2800" b="0" i="0" u="none" strike="noStrike" kern="1200" cap="none" spc="0" normalizeH="0" noProof="0" dirty="0" smtClean="0">
                <a:ln>
                  <a:noFill/>
                </a:ln>
                <a:solidFill>
                  <a:schemeClr val="tx1"/>
                </a:solidFill>
                <a:effectLst/>
                <a:uLnTx/>
                <a:uFillTx/>
                <a:latin typeface="+mn-lt"/>
                <a:ea typeface="+mn-ea"/>
                <a:cs typeface="+mn-cs"/>
              </a:rPr>
              <a:t> Level Drivers (LLD) hide the details of CSL from the application.</a:t>
            </a:r>
          </a:p>
          <a:p>
            <a:pPr marL="285750" indent="-285750">
              <a:spcBef>
                <a:spcPct val="20000"/>
              </a:spcBef>
              <a:buFont typeface="Arial" pitchFamily="34" charset="0"/>
              <a:buChar cha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Simple IP and peripherals do</a:t>
            </a:r>
            <a:r>
              <a:rPr kumimoji="0" lang="en-US" sz="2800" b="0" i="0" u="none" strike="noStrike" kern="1200" cap="none" spc="0" normalizeH="0" noProof="0" dirty="0" smtClean="0">
                <a:ln>
                  <a:noFill/>
                </a:ln>
                <a:solidFill>
                  <a:schemeClr val="tx1"/>
                </a:solidFill>
                <a:effectLst/>
                <a:uLnTx/>
                <a:uFillTx/>
                <a:latin typeface="+mn-lt"/>
                <a:ea typeface="+mn-ea"/>
                <a:cs typeface="+mn-cs"/>
              </a:rPr>
              <a:t> not have LLD. The application uses CSL directly.</a:t>
            </a:r>
          </a:p>
          <a:p>
            <a:pPr marL="285750" indent="-285750">
              <a:spcBef>
                <a:spcPct val="20000"/>
              </a:spcBef>
              <a:buFont typeface="Arial" pitchFamily="34" charset="0"/>
              <a:buChar char="•"/>
            </a:pPr>
            <a:r>
              <a:rPr lang="en-US" sz="2800" baseline="0" dirty="0" smtClean="0"/>
              <a:t>Most</a:t>
            </a:r>
            <a:r>
              <a:rPr lang="en-US" sz="2800" dirty="0" smtClean="0"/>
              <a:t> of the IPs use LLD.</a:t>
            </a:r>
          </a:p>
          <a:p>
            <a:pPr marL="285750" indent="-285750">
              <a:spcBef>
                <a:spcPct val="20000"/>
              </a:spcBef>
              <a:buFont typeface="Arial" pitchFamily="34" charset="0"/>
              <a:buChar char="•"/>
            </a:pPr>
            <a:r>
              <a:rPr lang="en-US" sz="2800" dirty="0" smtClean="0"/>
              <a:t>Linux drivers are used from the ARM side</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7" name="Object 6"/>
          <p:cNvGraphicFramePr>
            <a:graphicFrameLocks noChangeAspect="1"/>
          </p:cNvGraphicFramePr>
          <p:nvPr/>
        </p:nvGraphicFramePr>
        <p:xfrm>
          <a:off x="1" y="844986"/>
          <a:ext cx="4381994" cy="5712628"/>
        </p:xfrm>
        <a:graphic>
          <a:graphicData uri="http://schemas.openxmlformats.org/presentationml/2006/ole">
            <p:oleObj spid="_x0000_s79874" name="Visio" r:id="rId3" imgW="4511040" imgH="5882420" progId="Visio.Drawing.11">
              <p:embed/>
            </p:oleObj>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b="1" dirty="0" smtClean="0"/>
              <a:t>IPC Types Overview </a:t>
            </a:r>
            <a:endParaRPr lang="en-US" sz="3600" b="1" dirty="0"/>
          </a:p>
        </p:txBody>
      </p:sp>
      <p:sp>
        <p:nvSpPr>
          <p:cNvPr id="3" name="Content Placeholder 2"/>
          <p:cNvSpPr>
            <a:spLocks noGrp="1"/>
          </p:cNvSpPr>
          <p:nvPr>
            <p:ph idx="1"/>
          </p:nvPr>
        </p:nvSpPr>
        <p:spPr>
          <a:xfrm>
            <a:off x="457200" y="804550"/>
            <a:ext cx="8229600" cy="4923150"/>
          </a:xfrm>
        </p:spPr>
        <p:txBody>
          <a:bodyPr>
            <a:noAutofit/>
          </a:bodyPr>
          <a:lstStyle/>
          <a:p>
            <a:pPr lvl="0"/>
            <a:r>
              <a:rPr lang="en-US" dirty="0" smtClean="0"/>
              <a:t>Control Path – IPCv3</a:t>
            </a:r>
          </a:p>
          <a:p>
            <a:pPr lvl="1"/>
            <a:r>
              <a:rPr lang="en-US" dirty="0" smtClean="0"/>
              <a:t>Standard APIs agree with older versions of IPC</a:t>
            </a:r>
          </a:p>
          <a:p>
            <a:pPr lvl="1"/>
            <a:r>
              <a:rPr lang="en-US" dirty="0" smtClean="0"/>
              <a:t>General purpose control path supports reliable delivery</a:t>
            </a:r>
          </a:p>
          <a:p>
            <a:pPr lvl="1"/>
            <a:r>
              <a:rPr lang="en-US" dirty="0" smtClean="0"/>
              <a:t>Designed to deliver short messages, but can be used for “unlimited” data movement</a:t>
            </a:r>
          </a:p>
          <a:p>
            <a:pPr lvl="1"/>
            <a:r>
              <a:rPr lang="en-US" dirty="0" smtClean="0"/>
              <a:t>Uses RPMSG kernel driver for clean partition between user and kernel space, Thus slower than data path</a:t>
            </a:r>
          </a:p>
          <a:p>
            <a:pPr lvl="0"/>
            <a:endParaRPr lang="en-US" sz="2800" dirty="0" smtClean="0"/>
          </a:p>
          <a:p>
            <a:pPr lvl="0"/>
            <a:endParaRPr lang="en-US" sz="28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b="1" dirty="0" smtClean="0"/>
              <a:t>IPC Types Overview </a:t>
            </a:r>
            <a:endParaRPr lang="en-US" sz="3600" b="1" dirty="0"/>
          </a:p>
        </p:txBody>
      </p:sp>
      <p:sp>
        <p:nvSpPr>
          <p:cNvPr id="3" name="Content Placeholder 2"/>
          <p:cNvSpPr>
            <a:spLocks noGrp="1"/>
          </p:cNvSpPr>
          <p:nvPr>
            <p:ph idx="1"/>
          </p:nvPr>
        </p:nvSpPr>
        <p:spPr>
          <a:xfrm>
            <a:off x="457200" y="1066800"/>
            <a:ext cx="8229600" cy="4940300"/>
          </a:xfrm>
        </p:spPr>
        <p:txBody>
          <a:bodyPr>
            <a:noAutofit/>
          </a:bodyPr>
          <a:lstStyle/>
          <a:p>
            <a:r>
              <a:rPr lang="en-US" dirty="0" smtClean="0"/>
              <a:t>Fast Path – PktIO and QMSS</a:t>
            </a:r>
          </a:p>
          <a:p>
            <a:pPr lvl="1"/>
            <a:r>
              <a:rPr lang="en-US" dirty="0" smtClean="0"/>
              <a:t>On the ARM side, it provides a library netapi that supports creating, sending and receiving packets from the ARM User space</a:t>
            </a:r>
          </a:p>
          <a:p>
            <a:pPr lvl="1"/>
            <a:r>
              <a:rPr lang="en-US" dirty="0" smtClean="0"/>
              <a:t>Fire and forger (send) polling (ARM) for receive. On DSP, receive is polling , or interrupt  or accumulators (using QMSS DLL)</a:t>
            </a:r>
          </a:p>
          <a:p>
            <a:pPr lvl="1"/>
            <a:r>
              <a:rPr lang="en-US" dirty="0" smtClean="0"/>
              <a:t>Navigator based transaction, sending packets (descriptors)</a:t>
            </a:r>
          </a:p>
          <a:p>
            <a:pPr lvl="1"/>
            <a:r>
              <a:rPr lang="en-US" dirty="0" smtClean="0"/>
              <a:t>Low latency, high throughput </a:t>
            </a:r>
          </a:p>
          <a:p>
            <a:pPr lvl="0"/>
            <a:endParaRPr lang="en-US" sz="2800" dirty="0" smtClean="0"/>
          </a:p>
          <a:p>
            <a:pPr lvl="0"/>
            <a:endParaRPr lang="en-US" sz="28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b="1" dirty="0" smtClean="0"/>
              <a:t>IPC Types Overview </a:t>
            </a:r>
            <a:endParaRPr lang="en-US" sz="3600" b="1" dirty="0"/>
          </a:p>
        </p:txBody>
      </p:sp>
      <p:sp>
        <p:nvSpPr>
          <p:cNvPr id="3" name="Content Placeholder 2"/>
          <p:cNvSpPr>
            <a:spLocks noGrp="1"/>
          </p:cNvSpPr>
          <p:nvPr>
            <p:ph idx="1"/>
          </p:nvPr>
        </p:nvSpPr>
        <p:spPr>
          <a:xfrm>
            <a:off x="457200" y="1981200"/>
            <a:ext cx="8229600" cy="4087088"/>
          </a:xfrm>
        </p:spPr>
        <p:txBody>
          <a:bodyPr>
            <a:noAutofit/>
          </a:bodyPr>
          <a:lstStyle/>
          <a:p>
            <a:r>
              <a:rPr lang="en-US" dirty="0" smtClean="0"/>
              <a:t>MsgCom – QMSS based library (User space)  </a:t>
            </a:r>
          </a:p>
          <a:p>
            <a:pPr lvl="1"/>
            <a:r>
              <a:rPr lang="en-US" sz="2400" dirty="0" smtClean="0"/>
              <a:t> </a:t>
            </a:r>
            <a:r>
              <a:rPr lang="en-US" dirty="0" smtClean="0"/>
              <a:t>Supports zero copy or PktDMA copy of descriptors</a:t>
            </a:r>
          </a:p>
          <a:p>
            <a:pPr lvl="1"/>
            <a:r>
              <a:rPr lang="en-US" dirty="0" smtClean="0"/>
              <a:t>Supports a wide set of communication features (blocking, non-blocking, interrupt, polling)</a:t>
            </a:r>
          </a:p>
          <a:p>
            <a:pPr lvl="1"/>
            <a:r>
              <a:rPr lang="en-US" dirty="0" smtClean="0"/>
              <a:t>Depends on several other component such as receive agent and job scheduler</a:t>
            </a:r>
          </a:p>
          <a:p>
            <a:pPr lvl="0"/>
            <a:endParaRPr lang="en-US" sz="2800" dirty="0" smtClean="0"/>
          </a:p>
          <a:p>
            <a:pPr lvl="0"/>
            <a:endParaRPr lang="en-US" sz="28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b="1" dirty="0" smtClean="0"/>
              <a:t>ARM IPC Support</a:t>
            </a:r>
          </a:p>
        </p:txBody>
      </p:sp>
      <p:sp>
        <p:nvSpPr>
          <p:cNvPr id="6" name="Rectangle 5"/>
          <p:cNvSpPr/>
          <p:nvPr/>
        </p:nvSpPr>
        <p:spPr>
          <a:xfrm>
            <a:off x="457200" y="1145381"/>
            <a:ext cx="8229600" cy="2862322"/>
          </a:xfrm>
          <a:prstGeom prst="rect">
            <a:avLst/>
          </a:prstGeom>
        </p:spPr>
        <p:txBody>
          <a:bodyPr wrap="square">
            <a:spAutoFit/>
          </a:bodyPr>
          <a:lstStyle/>
          <a:p>
            <a:r>
              <a:rPr lang="en-US" b="1" dirty="0" smtClean="0"/>
              <a:t>Remote Processor Messaging (RPMsg)</a:t>
            </a:r>
          </a:p>
          <a:p>
            <a:r>
              <a:rPr lang="en-US" dirty="0" smtClean="0"/>
              <a:t>RPMsg or Remote Processor Messaging is an open-source friendly Inter Processor Communication (IPC) framework</a:t>
            </a:r>
          </a:p>
          <a:p>
            <a:r>
              <a:rPr lang="en-US" b="1" dirty="0" smtClean="0"/>
              <a:t>SysLink (Part of the IPC release)</a:t>
            </a:r>
          </a:p>
          <a:p>
            <a:r>
              <a:rPr lang="en-US" dirty="0" smtClean="0"/>
              <a:t>SysLink is runtime library that provides software connectivity between multiple processors. Each processor may run either an HLOS such as Linux, QNX, etc. or an RTOS such as SYS/BIOS.  </a:t>
            </a:r>
          </a:p>
          <a:p>
            <a:endParaRPr lang="en-US" dirty="0" smtClean="0"/>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b="1" dirty="0" smtClean="0"/>
              <a:t>IPC Examples</a:t>
            </a:r>
            <a:endParaRPr lang="en-US" sz="3600" b="1" dirty="0"/>
          </a:p>
        </p:txBody>
      </p:sp>
      <p:sp>
        <p:nvSpPr>
          <p:cNvPr id="3" name="Content Placeholder 2"/>
          <p:cNvSpPr>
            <a:spLocks noGrp="1"/>
          </p:cNvSpPr>
          <p:nvPr>
            <p:ph idx="1"/>
          </p:nvPr>
        </p:nvSpPr>
        <p:spPr>
          <a:xfrm>
            <a:off x="457200" y="1066800"/>
            <a:ext cx="8229600" cy="4940300"/>
          </a:xfrm>
        </p:spPr>
        <p:txBody>
          <a:bodyPr>
            <a:noAutofit/>
          </a:bodyPr>
          <a:lstStyle/>
          <a:p>
            <a:r>
              <a:rPr lang="en-US" dirty="0" smtClean="0"/>
              <a:t>MCSDK release has several examples that shows IPC properties</a:t>
            </a:r>
          </a:p>
          <a:p>
            <a:r>
              <a:rPr lang="en-US" dirty="0" smtClean="0"/>
              <a:t>Instructions how to install IPC and build these examples on the LINUX side and the DSP side are given in the release, see the next slide</a:t>
            </a:r>
          </a:p>
          <a:p>
            <a:r>
              <a:rPr lang="en-US" dirty="0" smtClean="0"/>
              <a:t>The out of box example is described in the next few slides:</a:t>
            </a:r>
          </a:p>
          <a:p>
            <a:pPr lvl="0"/>
            <a:endParaRPr lang="en-US" sz="2800" dirty="0" smtClean="0"/>
          </a:p>
          <a:p>
            <a:pPr lvl="0"/>
            <a:endParaRPr lang="en-US" sz="28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938" name="Picture 2"/>
          <p:cNvPicPr>
            <a:picLocks noChangeAspect="1" noChangeArrowheads="1"/>
          </p:cNvPicPr>
          <p:nvPr/>
        </p:nvPicPr>
        <p:blipFill>
          <a:blip r:embed="rId2"/>
          <a:srcRect/>
          <a:stretch>
            <a:fillRect/>
          </a:stretch>
        </p:blipFill>
        <p:spPr bwMode="auto">
          <a:xfrm>
            <a:off x="749300" y="262035"/>
            <a:ext cx="7570788" cy="6272115"/>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Picture 2"/>
          <p:cNvPicPr>
            <a:picLocks noChangeAspect="1" noChangeArrowheads="1"/>
          </p:cNvPicPr>
          <p:nvPr/>
        </p:nvPicPr>
        <p:blipFill>
          <a:blip r:embed="rId2"/>
          <a:srcRect/>
          <a:stretch>
            <a:fillRect/>
          </a:stretch>
        </p:blipFill>
        <p:spPr bwMode="auto">
          <a:xfrm>
            <a:off x="881063" y="342900"/>
            <a:ext cx="7381875" cy="6172200"/>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986" name="Picture 2"/>
          <p:cNvPicPr>
            <a:picLocks noChangeAspect="1" noChangeArrowheads="1"/>
          </p:cNvPicPr>
          <p:nvPr/>
        </p:nvPicPr>
        <p:blipFill>
          <a:blip r:embed="rId2"/>
          <a:srcRect/>
          <a:stretch>
            <a:fillRect/>
          </a:stretch>
        </p:blipFill>
        <p:spPr bwMode="auto">
          <a:xfrm>
            <a:off x="871538" y="333375"/>
            <a:ext cx="7400925" cy="6191250"/>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010" name="Picture 2"/>
          <p:cNvPicPr>
            <a:picLocks noChangeAspect="1" noChangeArrowheads="1"/>
          </p:cNvPicPr>
          <p:nvPr/>
        </p:nvPicPr>
        <p:blipFill>
          <a:blip r:embed="rId2"/>
          <a:srcRect/>
          <a:stretch>
            <a:fillRect/>
          </a:stretch>
        </p:blipFill>
        <p:spPr bwMode="auto">
          <a:xfrm>
            <a:off x="842963" y="352425"/>
            <a:ext cx="7458075" cy="6153150"/>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034" name="Picture 2"/>
          <p:cNvPicPr>
            <a:picLocks noChangeAspect="1" noChangeArrowheads="1"/>
          </p:cNvPicPr>
          <p:nvPr/>
        </p:nvPicPr>
        <p:blipFill>
          <a:blip r:embed="rId2"/>
          <a:srcRect/>
          <a:stretch>
            <a:fillRect/>
          </a:stretch>
        </p:blipFill>
        <p:spPr bwMode="auto">
          <a:xfrm>
            <a:off x="1528763" y="347663"/>
            <a:ext cx="6086475" cy="616267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pPr lvl="0"/>
            <a:r>
              <a:rPr lang="en-US" sz="3600" b="1" dirty="0" smtClean="0"/>
              <a:t>Linux Control peripherals and IP  </a:t>
            </a:r>
          </a:p>
        </p:txBody>
      </p:sp>
      <p:sp>
        <p:nvSpPr>
          <p:cNvPr id="3" name="Content Placeholder 2"/>
          <p:cNvSpPr>
            <a:spLocks noGrp="1"/>
          </p:cNvSpPr>
          <p:nvPr>
            <p:ph idx="1"/>
          </p:nvPr>
        </p:nvSpPr>
        <p:spPr>
          <a:xfrm>
            <a:off x="457200" y="792675"/>
            <a:ext cx="8229600" cy="5406242"/>
          </a:xfrm>
        </p:spPr>
        <p:txBody>
          <a:bodyPr>
            <a:noAutofit/>
          </a:bodyPr>
          <a:lstStyle/>
          <a:p>
            <a:pPr lvl="0"/>
            <a:r>
              <a:rPr lang="en-US" dirty="0" smtClean="0"/>
              <a:t>MMU controls memory access for user mode in Linux. Applications do not see physical addresses</a:t>
            </a:r>
          </a:p>
          <a:p>
            <a:pPr lvl="0"/>
            <a:r>
              <a:rPr lang="en-US" dirty="0" smtClean="0"/>
              <a:t>Device drivers can be called by the applications, they can access physical memory</a:t>
            </a:r>
          </a:p>
          <a:p>
            <a:r>
              <a:rPr lang="en-US" sz="2800" dirty="0" smtClean="0"/>
              <a:t> </a:t>
            </a:r>
            <a:r>
              <a:rPr lang="en-US" dirty="0" smtClean="0"/>
              <a:t>Linux Device Drivers provide</a:t>
            </a:r>
          </a:p>
          <a:p>
            <a:pPr lvl="1"/>
            <a:r>
              <a:rPr lang="en-US" dirty="0" smtClean="0"/>
              <a:t>Modularity</a:t>
            </a:r>
          </a:p>
          <a:p>
            <a:pPr lvl="1"/>
            <a:r>
              <a:rPr lang="en-US" dirty="0" smtClean="0"/>
              <a:t>Standard interface</a:t>
            </a:r>
          </a:p>
          <a:p>
            <a:pPr lvl="1"/>
            <a:r>
              <a:rPr lang="en-US" dirty="0" smtClean="0"/>
              <a:t>Standard structure</a:t>
            </a:r>
          </a:p>
          <a:p>
            <a:pPr lvl="0"/>
            <a:endParaRPr lang="en-US" sz="28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b="1" smtClean="0"/>
              <a:t>Release IPC </a:t>
            </a:r>
            <a:r>
              <a:rPr lang="en-US" sz="3600" b="1" dirty="0" smtClean="0"/>
              <a:t>Examples</a:t>
            </a:r>
            <a:endParaRPr lang="en-US" sz="3600" b="1" dirty="0"/>
          </a:p>
        </p:txBody>
      </p:sp>
      <p:pic>
        <p:nvPicPr>
          <p:cNvPr id="166914" name="Picture 2"/>
          <p:cNvPicPr>
            <a:picLocks noChangeAspect="1" noChangeArrowheads="1"/>
          </p:cNvPicPr>
          <p:nvPr/>
        </p:nvPicPr>
        <p:blipFill>
          <a:blip r:embed="rId3"/>
          <a:srcRect/>
          <a:stretch>
            <a:fillRect/>
          </a:stretch>
        </p:blipFill>
        <p:spPr bwMode="auto">
          <a:xfrm>
            <a:off x="266700" y="1409700"/>
            <a:ext cx="8652539" cy="3594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b="1" dirty="0" smtClean="0"/>
              <a:t>RPMsg</a:t>
            </a:r>
          </a:p>
        </p:txBody>
      </p:sp>
      <p:sp>
        <p:nvSpPr>
          <p:cNvPr id="6" name="Rectangle 5"/>
          <p:cNvSpPr/>
          <p:nvPr/>
        </p:nvSpPr>
        <p:spPr>
          <a:xfrm>
            <a:off x="457200" y="685800"/>
            <a:ext cx="8229600" cy="5078313"/>
          </a:xfrm>
          <a:prstGeom prst="rect">
            <a:avLst/>
          </a:prstGeom>
        </p:spPr>
        <p:txBody>
          <a:bodyPr wrap="square">
            <a:spAutoFit/>
          </a:bodyPr>
          <a:lstStyle/>
          <a:p>
            <a:r>
              <a:rPr lang="en-US" dirty="0" smtClean="0"/>
              <a:t/>
            </a:r>
            <a:br>
              <a:rPr lang="en-US" dirty="0" smtClean="0"/>
            </a:br>
            <a:r>
              <a:rPr lang="en-US" dirty="0" smtClean="0"/>
              <a:t>The following are the main features provided by the RPMsg framework:</a:t>
            </a:r>
          </a:p>
          <a:p>
            <a:r>
              <a:rPr lang="en-US" b="1" dirty="0" smtClean="0"/>
              <a:t>Device Management</a:t>
            </a:r>
            <a:r>
              <a:rPr lang="en-US" dirty="0" smtClean="0"/>
              <a:t>: Complete life-cycle management of the remote processor cores including the following specific functionalities</a:t>
            </a:r>
          </a:p>
          <a:p>
            <a:pPr lvl="1"/>
            <a:r>
              <a:rPr lang="en-US" b="1" dirty="0" smtClean="0"/>
              <a:t>Device Initialization</a:t>
            </a:r>
            <a:r>
              <a:rPr lang="en-US" dirty="0" smtClean="0"/>
              <a:t> - Programming and loading an executable, memory management and powering up the processor</a:t>
            </a:r>
          </a:p>
          <a:p>
            <a:pPr lvl="1"/>
            <a:r>
              <a:rPr lang="en-US" b="1" dirty="0" smtClean="0"/>
              <a:t>Power Management</a:t>
            </a:r>
            <a:r>
              <a:rPr lang="en-US" dirty="0" smtClean="0"/>
              <a:t> - Runtime power management of the remote processors, putting them into lowest power state (suspend) when not being used actively</a:t>
            </a:r>
          </a:p>
          <a:p>
            <a:pPr lvl="1"/>
            <a:r>
              <a:rPr lang="en-US" b="1" dirty="0" smtClean="0"/>
              <a:t>Tracing</a:t>
            </a:r>
            <a:r>
              <a:rPr lang="en-US" dirty="0" smtClean="0"/>
              <a:t> - Provide trace logging of code running on remote processors</a:t>
            </a:r>
          </a:p>
          <a:p>
            <a:pPr lvl="1"/>
            <a:r>
              <a:rPr lang="en-US" b="1" dirty="0" smtClean="0"/>
              <a:t>Exception Management</a:t>
            </a:r>
            <a:r>
              <a:rPr lang="en-US" dirty="0" smtClean="0"/>
              <a:t> - Provide information regarding a remote processor fatal errors or exceptions</a:t>
            </a:r>
          </a:p>
          <a:p>
            <a:pPr lvl="1"/>
            <a:r>
              <a:rPr lang="en-US" b="1" dirty="0" smtClean="0"/>
              <a:t>Error Recovery</a:t>
            </a:r>
            <a:r>
              <a:rPr lang="en-US" dirty="0" smtClean="0"/>
              <a:t> - Reload and reboot the remote processors upon any fatal error or exception</a:t>
            </a:r>
          </a:p>
          <a:p>
            <a:r>
              <a:rPr lang="en-US" b="1" dirty="0" smtClean="0"/>
              <a:t>Messaging Framework</a:t>
            </a:r>
            <a:r>
              <a:rPr lang="en-US" dirty="0" smtClean="0"/>
              <a:t>: A generic Linux messaging architecture/framework with the ability to exchange fixed size control messages with remote processors</a:t>
            </a:r>
          </a:p>
          <a:p>
            <a:r>
              <a:rPr lang="en-US" b="1" dirty="0" smtClean="0"/>
              <a:t>Resource Management</a:t>
            </a:r>
            <a:r>
              <a:rPr lang="en-US" dirty="0" smtClean="0"/>
              <a:t>: Request and release peripherals/hardware accelerators for usage by the remote processors, and putting constraints like bandwidth, frequency and latency to meet specific application performance and power requirements</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For More Information</a:t>
            </a:r>
            <a:endParaRPr lang="en-US" b="0" dirty="0"/>
          </a:p>
        </p:txBody>
      </p:sp>
      <p:sp>
        <p:nvSpPr>
          <p:cNvPr id="3" name="Content Placeholder 2"/>
          <p:cNvSpPr>
            <a:spLocks noGrp="1"/>
          </p:cNvSpPr>
          <p:nvPr>
            <p:ph idx="1"/>
          </p:nvPr>
        </p:nvSpPr>
        <p:spPr/>
        <p:txBody>
          <a:bodyPr/>
          <a:lstStyle/>
          <a:p>
            <a:r>
              <a:rPr lang="en-US" dirty="0" smtClean="0"/>
              <a:t>Software downloads and device-specific Data Manuals for the KeyStone II SoCs can be found at </a:t>
            </a:r>
            <a:r>
              <a:rPr lang="en-US" dirty="0" smtClean="0">
                <a:hlinkClick r:id="rId2"/>
              </a:rPr>
              <a:t>TI.com/multicore</a:t>
            </a:r>
            <a:r>
              <a:rPr lang="en-US" dirty="0" smtClean="0"/>
              <a:t>.</a:t>
            </a:r>
          </a:p>
          <a:p>
            <a:r>
              <a:rPr lang="en-US" dirty="0" smtClean="0"/>
              <a:t>For articles related to multicore software and tools, refer to the </a:t>
            </a:r>
            <a:r>
              <a:rPr lang="en-US" dirty="0" smtClean="0">
                <a:hlinkClick r:id="rId3"/>
              </a:rPr>
              <a:t>Embedded Processors Wiki for the KeyStone Device Architecture</a:t>
            </a:r>
            <a:r>
              <a:rPr lang="en-US" dirty="0" smtClean="0"/>
              <a:t>.</a:t>
            </a:r>
          </a:p>
          <a:p>
            <a:r>
              <a:rPr lang="en-US" dirty="0" smtClean="0"/>
              <a:t>For questions regarding topics covered in this training, visit the support forums at the</a:t>
            </a:r>
            <a:br>
              <a:rPr lang="en-US" dirty="0" smtClean="0"/>
            </a:br>
            <a:r>
              <a:rPr lang="en-US" dirty="0" smtClean="0">
                <a:hlinkClick r:id="rId4"/>
              </a:rPr>
              <a:t>TI E2E Community</a:t>
            </a:r>
            <a:r>
              <a:rPr lang="en-US" dirty="0" smtClean="0"/>
              <a:t> website.</a:t>
            </a:r>
          </a:p>
        </p:txBody>
      </p:sp>
    </p:spTree>
    <p:extLst>
      <p:ext uri="{BB962C8B-B14F-4D97-AF65-F5344CB8AC3E}">
        <p14:creationId xmlns:p14="http://schemas.microsoft.com/office/powerpoint/2010/main" xmlns="" val="175997718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67000"/>
            <a:ext cx="8229600" cy="944562"/>
          </a:xfrm>
        </p:spPr>
        <p:txBody>
          <a:bodyPr>
            <a:normAutofit/>
          </a:bodyPr>
          <a:lstStyle/>
          <a:p>
            <a:r>
              <a:rPr lang="en-US" sz="3600" dirty="0" smtClean="0"/>
              <a:t>Backup – PktLib Utility Libraries</a:t>
            </a:r>
            <a:endParaRPr lang="en-US" sz="3600" dirty="0"/>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Packet Library (PktLib)</a:t>
            </a:r>
            <a:endParaRPr lang="en-US" sz="3600" dirty="0"/>
          </a:p>
        </p:txBody>
      </p:sp>
      <p:sp>
        <p:nvSpPr>
          <p:cNvPr id="3" name="Content Placeholder 2"/>
          <p:cNvSpPr>
            <a:spLocks noGrp="1"/>
          </p:cNvSpPr>
          <p:nvPr>
            <p:ph idx="1"/>
          </p:nvPr>
        </p:nvSpPr>
        <p:spPr>
          <a:xfrm>
            <a:off x="304800" y="1905000"/>
            <a:ext cx="8229600" cy="3429000"/>
          </a:xfrm>
        </p:spPr>
        <p:txBody>
          <a:bodyPr/>
          <a:lstStyle/>
          <a:p>
            <a:r>
              <a:rPr lang="en-US" dirty="0" smtClean="0"/>
              <a:t>Purpose: High-level library to allocate packets and manipulate packets used by different types of channels.</a:t>
            </a:r>
          </a:p>
          <a:p>
            <a:r>
              <a:rPr lang="en-US" dirty="0" smtClean="0"/>
              <a:t>Enhance capabilities of packet manipulation</a:t>
            </a:r>
          </a:p>
          <a:p>
            <a:r>
              <a:rPr lang="en-US" dirty="0" smtClean="0"/>
              <a:t>Enhance Heap manipulation</a:t>
            </a:r>
          </a:p>
          <a:p>
            <a:pPr>
              <a:buNone/>
            </a:pPr>
            <a:endParaRPr lang="en-US" dirty="0" smtClean="0"/>
          </a:p>
          <a:p>
            <a:pPr lvl="1"/>
            <a:endParaRPr lang="en-US" dirty="0" smtClean="0"/>
          </a:p>
          <a:p>
            <a:endParaRPr lang="en-US" dirty="0"/>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Heap Allocation</a:t>
            </a:r>
            <a:endParaRPr lang="en-US" sz="3600" dirty="0"/>
          </a:p>
        </p:txBody>
      </p:sp>
      <p:sp>
        <p:nvSpPr>
          <p:cNvPr id="3" name="Content Placeholder 2"/>
          <p:cNvSpPr>
            <a:spLocks noGrp="1"/>
          </p:cNvSpPr>
          <p:nvPr>
            <p:ph idx="1"/>
          </p:nvPr>
        </p:nvSpPr>
        <p:spPr>
          <a:xfrm>
            <a:off x="228600" y="1066800"/>
            <a:ext cx="8229600" cy="5029200"/>
          </a:xfrm>
        </p:spPr>
        <p:txBody>
          <a:bodyPr/>
          <a:lstStyle/>
          <a:p>
            <a:r>
              <a:rPr lang="en-US" dirty="0" smtClean="0"/>
              <a:t>Heap creation supports shared heaps and private heaps.</a:t>
            </a:r>
          </a:p>
          <a:p>
            <a:r>
              <a:rPr lang="en-US" dirty="0" smtClean="0"/>
              <a:t>Heap is identified by name. It contains Data buffer Packets or Zero Buffer Packets</a:t>
            </a:r>
          </a:p>
          <a:p>
            <a:r>
              <a:rPr lang="en-US" dirty="0" smtClean="0"/>
              <a:t>Heap size is determined by application.</a:t>
            </a:r>
          </a:p>
          <a:p>
            <a:r>
              <a:rPr lang="en-US" dirty="0" smtClean="0"/>
              <a:t>Typical pktlib functions:</a:t>
            </a:r>
          </a:p>
          <a:p>
            <a:pPr lvl="1"/>
            <a:r>
              <a:rPr lang="en-US" dirty="0" smtClean="0"/>
              <a:t>Pktlib_createHeap</a:t>
            </a:r>
          </a:p>
          <a:p>
            <a:pPr lvl="1"/>
            <a:r>
              <a:rPr lang="en-US" dirty="0" smtClean="0"/>
              <a:t>Pktlib_findHeapbyName</a:t>
            </a:r>
          </a:p>
          <a:p>
            <a:pPr lvl="1"/>
            <a:r>
              <a:rPr lang="en-US" dirty="0" smtClean="0"/>
              <a:t>Pktlib_allocPacket</a:t>
            </a:r>
          </a:p>
          <a:p>
            <a:pPr lvl="1">
              <a:buNone/>
            </a:pPr>
            <a:endParaRPr lang="en-US" dirty="0" smtClean="0"/>
          </a:p>
          <a:p>
            <a:pPr>
              <a:buNone/>
            </a:pPr>
            <a:endParaRPr lang="en-US" dirty="0" smtClean="0"/>
          </a:p>
          <a:p>
            <a:pPr lvl="1"/>
            <a:endParaRPr lang="en-US" dirty="0" smtClean="0"/>
          </a:p>
          <a:p>
            <a:endParaRPr lang="en-US" dirty="0"/>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Packet Manipulations</a:t>
            </a:r>
            <a:endParaRPr lang="en-US" sz="3600" dirty="0"/>
          </a:p>
        </p:txBody>
      </p:sp>
      <p:sp>
        <p:nvSpPr>
          <p:cNvPr id="3" name="Content Placeholder 2"/>
          <p:cNvSpPr>
            <a:spLocks noGrp="1"/>
          </p:cNvSpPr>
          <p:nvPr>
            <p:ph idx="1"/>
          </p:nvPr>
        </p:nvSpPr>
        <p:spPr>
          <a:xfrm>
            <a:off x="228600" y="1066800"/>
            <a:ext cx="8229600" cy="5029200"/>
          </a:xfrm>
        </p:spPr>
        <p:txBody>
          <a:bodyPr/>
          <a:lstStyle/>
          <a:p>
            <a:r>
              <a:rPr lang="en-US" dirty="0" smtClean="0"/>
              <a:t>Merge multiple packets into one (linked) packet</a:t>
            </a:r>
          </a:p>
          <a:p>
            <a:r>
              <a:rPr lang="en-US" dirty="0" smtClean="0"/>
              <a:t>Clone packet</a:t>
            </a:r>
          </a:p>
          <a:p>
            <a:r>
              <a:rPr lang="en-US" dirty="0" smtClean="0"/>
              <a:t>Split Packet into multiple packets</a:t>
            </a:r>
          </a:p>
          <a:p>
            <a:r>
              <a:rPr lang="en-US" dirty="0" smtClean="0"/>
              <a:t>Typical pktlib functions:</a:t>
            </a:r>
          </a:p>
          <a:p>
            <a:pPr lvl="1"/>
            <a:r>
              <a:rPr lang="en-US" dirty="0" smtClean="0"/>
              <a:t>Pktlib_packetMerge</a:t>
            </a:r>
          </a:p>
          <a:p>
            <a:pPr lvl="1"/>
            <a:r>
              <a:rPr lang="en-US" dirty="0" smtClean="0"/>
              <a:t>Pktlib_clonePacket</a:t>
            </a:r>
          </a:p>
          <a:p>
            <a:pPr lvl="1"/>
            <a:r>
              <a:rPr lang="en-US" dirty="0" smtClean="0"/>
              <a:t>Pktlib_splitPacket</a:t>
            </a:r>
          </a:p>
          <a:p>
            <a:endParaRPr lang="en-US" dirty="0" smtClean="0"/>
          </a:p>
          <a:p>
            <a:pPr>
              <a:buNone/>
            </a:pPr>
            <a:endParaRPr lang="en-US" dirty="0" smtClean="0"/>
          </a:p>
          <a:p>
            <a:pPr lvl="1"/>
            <a:endParaRPr lang="en-US" dirty="0" smtClean="0"/>
          </a:p>
          <a:p>
            <a:endParaRPr lang="en-US" dirty="0"/>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PktLib: Additional Features</a:t>
            </a:r>
            <a:endParaRPr lang="en-US" sz="3600" dirty="0"/>
          </a:p>
        </p:txBody>
      </p:sp>
      <p:sp>
        <p:nvSpPr>
          <p:cNvPr id="3" name="Content Placeholder 2"/>
          <p:cNvSpPr>
            <a:spLocks noGrp="1"/>
          </p:cNvSpPr>
          <p:nvPr>
            <p:ph idx="1"/>
          </p:nvPr>
        </p:nvSpPr>
        <p:spPr>
          <a:xfrm>
            <a:off x="228600" y="1905000"/>
            <a:ext cx="8229600" cy="4191000"/>
          </a:xfrm>
        </p:spPr>
        <p:txBody>
          <a:bodyPr/>
          <a:lstStyle/>
          <a:p>
            <a:r>
              <a:rPr lang="en-US" dirty="0" smtClean="0"/>
              <a:t>Clean up and garbage collection (especially for clone packets and split packets)</a:t>
            </a:r>
          </a:p>
          <a:p>
            <a:r>
              <a:rPr lang="en-US" dirty="0" smtClean="0"/>
              <a:t>Heap statistics</a:t>
            </a:r>
          </a:p>
          <a:p>
            <a:r>
              <a:rPr lang="en-US" dirty="0" smtClean="0"/>
              <a:t>Cache coherency</a:t>
            </a:r>
          </a:p>
          <a:p>
            <a:endParaRPr lang="en-US" dirty="0" smtClean="0"/>
          </a:p>
          <a:p>
            <a:endParaRPr lang="en-US" dirty="0" smtClean="0"/>
          </a:p>
          <a:p>
            <a:pPr>
              <a:buNone/>
            </a:pPr>
            <a:endParaRPr lang="en-US" dirty="0" smtClean="0"/>
          </a:p>
          <a:p>
            <a:pPr lvl="1"/>
            <a:endParaRPr lang="en-US" dirty="0" smtClean="0"/>
          </a:p>
          <a:p>
            <a:endParaRPr lang="en-US" dirty="0"/>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ARM-DSP Necessities</a:t>
            </a:r>
            <a:endParaRPr lang="en-US"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3B20521C-F793-4067-BB07-C7AF74E21EF3}" type="slidenum">
              <a:rPr lang="en-US" smtClean="0">
                <a:solidFill>
                  <a:srgbClr val="000000"/>
                </a:solidFill>
              </a:rPr>
              <a:pPr/>
              <a:t>78</a:t>
            </a:fld>
            <a:endParaRPr lang="en-US" dirty="0">
              <a:solidFill>
                <a:srgbClr val="000000"/>
              </a:solidFill>
            </a:endParaRPr>
          </a:p>
        </p:txBody>
      </p:sp>
      <p:pic>
        <p:nvPicPr>
          <p:cNvPr id="2050" name="Picture 2"/>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9938"/>
          <a:stretch/>
        </p:blipFill>
        <p:spPr bwMode="auto">
          <a:xfrm>
            <a:off x="533400" y="749643"/>
            <a:ext cx="8134350" cy="54987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90873769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Msgrouter</a:t>
            </a:r>
            <a:endParaRPr lang="en-US" dirty="0"/>
          </a:p>
        </p:txBody>
      </p:sp>
      <p:sp>
        <p:nvSpPr>
          <p:cNvPr id="3" name="Content Placeholder 2"/>
          <p:cNvSpPr>
            <a:spLocks noGrp="1"/>
          </p:cNvSpPr>
          <p:nvPr>
            <p:ph idx="1"/>
          </p:nvPr>
        </p:nvSpPr>
        <p:spPr/>
        <p:txBody>
          <a:bodyPr/>
          <a:lstStyle/>
          <a:p>
            <a:r>
              <a:rPr lang="en-US" dirty="0" smtClean="0"/>
              <a:t>Creates special msgcom channels known as “control channels” or “control path”</a:t>
            </a:r>
          </a:p>
          <a:p>
            <a:r>
              <a:rPr lang="en-US" dirty="0" smtClean="0"/>
              <a:t>Control channel used for system messages and synchronization purposes</a:t>
            </a:r>
          </a:p>
          <a:p>
            <a:r>
              <a:rPr lang="en-US" dirty="0" smtClean="0"/>
              <a:t>Agent module (later slide) runs consistently while waiting for messages on these control channels</a:t>
            </a:r>
          </a:p>
          <a:p>
            <a:pPr lvl="1"/>
            <a:r>
              <a:rPr lang="en-US" dirty="0" smtClean="0"/>
              <a:t>“ARM created a new data channel, let’s let the DSP know by sending a message over the control path” </a:t>
            </a:r>
            <a:endParaRPr lang="en-US"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3B20521C-F793-4067-BB07-C7AF74E21EF3}" type="slidenum">
              <a:rPr lang="en-US" smtClean="0">
                <a:solidFill>
                  <a:srgbClr val="000000"/>
                </a:solidFill>
              </a:rPr>
              <a:pPr/>
              <a:t>79</a:t>
            </a:fld>
            <a:endParaRPr lang="en-US" dirty="0">
              <a:solidFill>
                <a:srgbClr val="000000"/>
              </a:solidFill>
            </a:endParaRPr>
          </a:p>
        </p:txBody>
      </p:sp>
    </p:spTree>
    <p:extLst>
      <p:ext uri="{BB962C8B-B14F-4D97-AF65-F5344CB8AC3E}">
        <p14:creationId xmlns="" xmlns:p14="http://schemas.microsoft.com/office/powerpoint/2010/main" val="1261934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b="1" dirty="0" smtClean="0"/>
              <a:t>What are Linux Device Drivers?</a:t>
            </a:r>
            <a:endParaRPr lang="en-US" sz="3600" b="1" dirty="0"/>
          </a:p>
        </p:txBody>
      </p:sp>
      <p:sp>
        <p:nvSpPr>
          <p:cNvPr id="3" name="Content Placeholder 2"/>
          <p:cNvSpPr>
            <a:spLocks noGrp="1"/>
          </p:cNvSpPr>
          <p:nvPr>
            <p:ph idx="1"/>
          </p:nvPr>
        </p:nvSpPr>
        <p:spPr>
          <a:xfrm>
            <a:off x="457200" y="1600200"/>
            <a:ext cx="8229600" cy="4953000"/>
          </a:xfrm>
        </p:spPr>
        <p:txBody>
          <a:bodyPr>
            <a:normAutofit/>
          </a:bodyPr>
          <a:lstStyle/>
          <a:p>
            <a:r>
              <a:rPr lang="en-US" sz="2800" dirty="0" smtClean="0"/>
              <a:t>Link between standard interface and the hardware</a:t>
            </a:r>
          </a:p>
          <a:p>
            <a:r>
              <a:rPr lang="en-US" sz="2800" dirty="0" smtClean="0"/>
              <a:t>Hide the complexity of device operation from the user</a:t>
            </a:r>
          </a:p>
          <a:p>
            <a:r>
              <a:rPr lang="en-US" sz="2800" dirty="0" smtClean="0"/>
              <a:t>Provide standard API to use the device</a:t>
            </a:r>
          </a:p>
          <a:p>
            <a:r>
              <a:rPr lang="en-US" sz="2800" dirty="0" smtClean="0"/>
              <a:t>Map the API to one or more functions that manipulate the specific hardware device.</a:t>
            </a:r>
          </a:p>
          <a:p>
            <a:r>
              <a:rPr lang="en-US" sz="2800" dirty="0" smtClean="0"/>
              <a:t>Linux kernel modularity scheme enables easy plugging of new device drivers to a kernel.</a:t>
            </a:r>
          </a:p>
          <a:p>
            <a:endParaRPr lang="en-US" dirty="0"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Scheduler (JOSH)</a:t>
            </a:r>
            <a:endParaRPr lang="en-US" dirty="0"/>
          </a:p>
        </p:txBody>
      </p:sp>
      <p:sp>
        <p:nvSpPr>
          <p:cNvPr id="3" name="Content Placeholder 2"/>
          <p:cNvSpPr>
            <a:spLocks noGrp="1"/>
          </p:cNvSpPr>
          <p:nvPr>
            <p:ph idx="1"/>
          </p:nvPr>
        </p:nvSpPr>
        <p:spPr/>
        <p:txBody>
          <a:bodyPr/>
          <a:lstStyle/>
          <a:p>
            <a:r>
              <a:rPr lang="en-US" dirty="0" smtClean="0"/>
              <a:t>Allows function call made on one processing element to be executed on another processing element</a:t>
            </a:r>
          </a:p>
          <a:p>
            <a:r>
              <a:rPr lang="en-US" dirty="0" smtClean="0"/>
              <a:t>Defines a prototype for a job/function call</a:t>
            </a:r>
          </a:p>
          <a:p>
            <a:r>
              <a:rPr lang="en-US" dirty="0" smtClean="0"/>
              <a:t>For DSP to understand what ARM is saying (or vice versa), “execute this particular function on DSP”</a:t>
            </a:r>
          </a:p>
          <a:p>
            <a:pPr lvl="1"/>
            <a:r>
              <a:rPr lang="en-US" dirty="0"/>
              <a:t>M</a:t>
            </a:r>
            <a:r>
              <a:rPr lang="en-US" dirty="0" smtClean="0"/>
              <a:t>ust have common message type</a:t>
            </a:r>
          </a:p>
          <a:p>
            <a:r>
              <a:rPr lang="en-US" b="1" dirty="0" smtClean="0"/>
              <a:t>User application does not directly exercise any of the JOSH APIs</a:t>
            </a:r>
            <a:endParaRPr lang="en-US" b="1"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3B20521C-F793-4067-BB07-C7AF74E21EF3}" type="slidenum">
              <a:rPr lang="en-US" smtClean="0">
                <a:solidFill>
                  <a:srgbClr val="000000"/>
                </a:solidFill>
              </a:rPr>
              <a:pPr/>
              <a:t>80</a:t>
            </a:fld>
            <a:endParaRPr lang="en-US" dirty="0">
              <a:solidFill>
                <a:srgbClr val="000000"/>
              </a:solidFill>
            </a:endParaRPr>
          </a:p>
        </p:txBody>
      </p:sp>
    </p:spTree>
    <p:extLst>
      <p:ext uri="{BB962C8B-B14F-4D97-AF65-F5344CB8AC3E}">
        <p14:creationId xmlns="" xmlns:p14="http://schemas.microsoft.com/office/powerpoint/2010/main" val="87315812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a:t>
            </a:r>
            <a:endParaRPr lang="en-US" dirty="0"/>
          </a:p>
        </p:txBody>
      </p:sp>
      <p:sp>
        <p:nvSpPr>
          <p:cNvPr id="3" name="Content Placeholder 2"/>
          <p:cNvSpPr>
            <a:spLocks noGrp="1"/>
          </p:cNvSpPr>
          <p:nvPr>
            <p:ph idx="1"/>
          </p:nvPr>
        </p:nvSpPr>
        <p:spPr/>
        <p:txBody>
          <a:bodyPr/>
          <a:lstStyle/>
          <a:p>
            <a:r>
              <a:rPr lang="en-US" dirty="0" smtClean="0"/>
              <a:t>Module which implements remote procedure calls between the ARM and the DSP</a:t>
            </a:r>
          </a:p>
          <a:p>
            <a:r>
              <a:rPr lang="en-US" dirty="0" smtClean="0"/>
              <a:t>Main purpose is to sync resources between ARM and DSP</a:t>
            </a:r>
          </a:p>
          <a:p>
            <a:pPr lvl="1"/>
            <a:r>
              <a:rPr lang="en-US" dirty="0" smtClean="0"/>
              <a:t>Utilizes msgcom control path to sync updates about resources – creation, deletion, modification</a:t>
            </a:r>
          </a:p>
          <a:p>
            <a:r>
              <a:rPr lang="en-US" dirty="0" smtClean="0"/>
              <a:t>Must have separate instance of Agent for each DSP core being used.  </a:t>
            </a:r>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3B20521C-F793-4067-BB07-C7AF74E21EF3}" type="slidenum">
              <a:rPr lang="en-US" smtClean="0">
                <a:solidFill>
                  <a:srgbClr val="000000"/>
                </a:solidFill>
              </a:rPr>
              <a:pPr/>
              <a:t>81</a:t>
            </a:fld>
            <a:endParaRPr lang="en-US" dirty="0">
              <a:solidFill>
                <a:srgbClr val="000000"/>
              </a:solidFill>
            </a:endParaRPr>
          </a:p>
        </p:txBody>
      </p:sp>
    </p:spTree>
    <p:extLst>
      <p:ext uri="{BB962C8B-B14F-4D97-AF65-F5344CB8AC3E}">
        <p14:creationId xmlns="" xmlns:p14="http://schemas.microsoft.com/office/powerpoint/2010/main" val="51915897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DSP Agent Creation </a:t>
            </a:r>
            <a:endParaRPr lang="en-US" dirty="0"/>
          </a:p>
        </p:txBody>
      </p:sp>
      <p:sp>
        <p:nvSpPr>
          <p:cNvPr id="3" name="Content Placeholder 2"/>
          <p:cNvSpPr>
            <a:spLocks noGrp="1"/>
          </p:cNvSpPr>
          <p:nvPr>
            <p:ph idx="1"/>
          </p:nvPr>
        </p:nvSpPr>
        <p:spPr/>
        <p:txBody>
          <a:bodyPr/>
          <a:lstStyle/>
          <a:p>
            <a:r>
              <a:rPr lang="en-US" dirty="0" smtClean="0"/>
              <a:t>Agent has to be initialized on DSP before any remote function calls made</a:t>
            </a:r>
          </a:p>
          <a:p>
            <a:r>
              <a:rPr lang="en-US" dirty="0" smtClean="0"/>
              <a:t>Agent initialization requires a shared memory address in DDR3</a:t>
            </a:r>
          </a:p>
          <a:p>
            <a:pPr lvl="1"/>
            <a:r>
              <a:rPr lang="en-US" dirty="0" smtClean="0"/>
              <a:t>Must reserve 4096 bytes of memory in DSP linker</a:t>
            </a:r>
          </a:p>
          <a:p>
            <a:pPr marL="341312" lvl="1" indent="0">
              <a:buNone/>
            </a:pPr>
            <a:endParaRPr lang="en-US" dirty="0" smtClean="0"/>
          </a:p>
          <a:p>
            <a:pPr marL="341312" lvl="1" indent="0">
              <a:buNone/>
            </a:pPr>
            <a:endParaRPr lang="en-US" dirty="0"/>
          </a:p>
          <a:p>
            <a:r>
              <a:rPr lang="en-US" dirty="0" smtClean="0"/>
              <a:t>Next, Agent must be created</a:t>
            </a:r>
          </a:p>
          <a:p>
            <a:pPr marL="0" indent="0">
              <a:buNone/>
            </a:pPr>
            <a:endParaRPr lang="en-US" dirty="0" smtClean="0"/>
          </a:p>
          <a:p>
            <a:pPr marL="0" indent="0">
              <a:buNone/>
            </a:pPr>
            <a:endParaRPr lang="en-US" dirty="0"/>
          </a:p>
          <a:p>
            <a:r>
              <a:rPr lang="en-US" dirty="0" smtClean="0"/>
              <a:t>Finally the Agent must be synced</a:t>
            </a:r>
          </a:p>
          <a:p>
            <a:pPr marL="0" indent="0">
              <a:buNone/>
            </a:pPr>
            <a:endParaRPr lang="en-US" dirty="0" smtClean="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3B20521C-F793-4067-BB07-C7AF74E21EF3}" type="slidenum">
              <a:rPr lang="en-US" smtClean="0">
                <a:solidFill>
                  <a:srgbClr val="000000"/>
                </a:solidFill>
              </a:rPr>
              <a:pPr/>
              <a:t>82</a:t>
            </a:fld>
            <a:endParaRPr lang="en-US" dirty="0">
              <a:solidFill>
                <a:srgbClr val="000000"/>
              </a:solidFill>
            </a:endParaRPr>
          </a:p>
        </p:txBody>
      </p:sp>
      <p:pic>
        <p:nvPicPr>
          <p:cNvPr id="5" name="Picture 4" descr="Screen Clippi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47938"/>
            <a:ext cx="9129149" cy="616834"/>
          </a:xfrm>
          <a:prstGeom prst="rect">
            <a:avLst/>
          </a:prstGeom>
        </p:spPr>
      </p:pic>
      <p:pic>
        <p:nvPicPr>
          <p:cNvPr id="6" name="Picture 5" descr="Screen Clippi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6200" y="3505200"/>
            <a:ext cx="8839200" cy="670560"/>
          </a:xfrm>
          <a:prstGeom prst="rect">
            <a:avLst/>
          </a:prstGeom>
        </p:spPr>
      </p:pic>
      <p:pic>
        <p:nvPicPr>
          <p:cNvPr id="7" name="Picture 6" descr="Screen Clipping"/>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76200" y="4776716"/>
            <a:ext cx="8808720" cy="719080"/>
          </a:xfrm>
          <a:prstGeom prst="rect">
            <a:avLst/>
          </a:prstGeom>
        </p:spPr>
      </p:pic>
    </p:spTree>
    <p:extLst>
      <p:ext uri="{BB962C8B-B14F-4D97-AF65-F5344CB8AC3E}">
        <p14:creationId xmlns="" xmlns:p14="http://schemas.microsoft.com/office/powerpoint/2010/main" val="129691314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 Receive</a:t>
            </a:r>
            <a:endParaRPr lang="en-US" dirty="0"/>
          </a:p>
        </p:txBody>
      </p:sp>
      <p:sp>
        <p:nvSpPr>
          <p:cNvPr id="3" name="Content Placeholder 2"/>
          <p:cNvSpPr>
            <a:spLocks noGrp="1"/>
          </p:cNvSpPr>
          <p:nvPr>
            <p:ph idx="1"/>
          </p:nvPr>
        </p:nvSpPr>
        <p:spPr/>
        <p:txBody>
          <a:bodyPr/>
          <a:lstStyle/>
          <a:p>
            <a:r>
              <a:rPr lang="en-US" dirty="0" smtClean="0"/>
              <a:t>The Agent receive API has to be called on both ARM and DSP to receive remote function call requests</a:t>
            </a:r>
          </a:p>
          <a:p>
            <a:pPr marL="0" indent="0">
              <a:buNone/>
            </a:pPr>
            <a:endParaRPr lang="en-US"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3B20521C-F793-4067-BB07-C7AF74E21EF3}" type="slidenum">
              <a:rPr lang="en-US" smtClean="0">
                <a:solidFill>
                  <a:srgbClr val="000000"/>
                </a:solidFill>
              </a:rPr>
              <a:pPr/>
              <a:t>83</a:t>
            </a:fld>
            <a:endParaRPr lang="en-US" dirty="0">
              <a:solidFill>
                <a:srgbClr val="000000"/>
              </a:solidFill>
            </a:endParaRPr>
          </a:p>
        </p:txBody>
      </p:sp>
      <p:pic>
        <p:nvPicPr>
          <p:cNvPr id="5" name="Picture 4" descr="Screen Clippi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1954598"/>
            <a:ext cx="8991600" cy="542597"/>
          </a:xfrm>
          <a:prstGeom prst="rect">
            <a:avLst/>
          </a:prstGeom>
        </p:spPr>
      </p:pic>
      <p:pic>
        <p:nvPicPr>
          <p:cNvPr id="6" name="Picture 5" descr="Screen Clippi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981200" y="2497195"/>
            <a:ext cx="4825954" cy="3440362"/>
          </a:xfrm>
          <a:prstGeom prst="rect">
            <a:avLst/>
          </a:prstGeom>
        </p:spPr>
      </p:pic>
    </p:spTree>
    <p:extLst>
      <p:ext uri="{BB962C8B-B14F-4D97-AF65-F5344CB8AC3E}">
        <p14:creationId xmlns="" xmlns:p14="http://schemas.microsoft.com/office/powerpoint/2010/main" val="22922221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b="1" dirty="0" smtClean="0"/>
              <a:t>Linux Application API</a:t>
            </a:r>
            <a:endParaRPr lang="en-US" sz="3600" b="1" dirty="0"/>
          </a:p>
        </p:txBody>
      </p:sp>
      <p:sp>
        <p:nvSpPr>
          <p:cNvPr id="5" name="TextBox 4"/>
          <p:cNvSpPr txBox="1"/>
          <p:nvPr/>
        </p:nvSpPr>
        <p:spPr>
          <a:xfrm>
            <a:off x="4892634" y="1377538"/>
            <a:ext cx="4086101" cy="3754874"/>
          </a:xfrm>
          <a:prstGeom prst="rect">
            <a:avLst/>
          </a:prstGeom>
          <a:noFill/>
        </p:spPr>
        <p:txBody>
          <a:bodyPr wrap="square" rtlCol="0">
            <a:spAutoFit/>
          </a:bodyPr>
          <a:lstStyle/>
          <a:p>
            <a:pPr marL="342900" indent="-342900">
              <a:buFont typeface="Arial" pitchFamily="34" charset="0"/>
              <a:buChar char="•"/>
            </a:pPr>
            <a:r>
              <a:rPr lang="en-US" sz="2000" dirty="0" smtClean="0"/>
              <a:t>Device drivers can be loaded during boot time or loaded (as modules) during run time</a:t>
            </a:r>
          </a:p>
          <a:p>
            <a:pPr marL="342900" indent="-342900">
              <a:buFont typeface="Arial" pitchFamily="34" charset="0"/>
              <a:buChar char="•"/>
            </a:pPr>
            <a:r>
              <a:rPr lang="en-US" sz="2000" dirty="0" smtClean="0"/>
              <a:t>Driver classification:</a:t>
            </a:r>
          </a:p>
          <a:p>
            <a:pPr marL="800100" lvl="1" indent="-342900">
              <a:buFont typeface="Courier New" pitchFamily="49" charset="0"/>
              <a:buChar char="o"/>
            </a:pPr>
            <a:r>
              <a:rPr lang="en-US" sz="2000" dirty="0" smtClean="0"/>
              <a:t>Character device</a:t>
            </a:r>
          </a:p>
          <a:p>
            <a:pPr marL="800100" lvl="1" indent="-342900">
              <a:buFont typeface="Courier New" pitchFamily="49" charset="0"/>
              <a:buChar char="o"/>
            </a:pPr>
            <a:r>
              <a:rPr lang="en-US" sz="2000" dirty="0" smtClean="0"/>
              <a:t>Block device</a:t>
            </a:r>
          </a:p>
          <a:p>
            <a:pPr marL="800100" lvl="1" indent="-342900">
              <a:buFont typeface="Courier New" pitchFamily="49" charset="0"/>
              <a:buChar char="o"/>
            </a:pPr>
            <a:r>
              <a:rPr lang="en-US" sz="2000" dirty="0" smtClean="0"/>
              <a:t>Network  interface</a:t>
            </a:r>
          </a:p>
          <a:p>
            <a:pPr marL="342900" indent="-342900">
              <a:buFont typeface="Arial" pitchFamily="34" charset="0"/>
              <a:buChar char="•"/>
            </a:pPr>
            <a:r>
              <a:rPr lang="en-US" sz="2000" dirty="0" smtClean="0"/>
              <a:t>Each type of drivers have standard API, for example, character devices will have open and close, read and write functions.</a:t>
            </a:r>
          </a:p>
          <a:p>
            <a:endParaRPr lang="en-US" dirty="0"/>
          </a:p>
        </p:txBody>
      </p:sp>
      <p:graphicFrame>
        <p:nvGraphicFramePr>
          <p:cNvPr id="7" name="Object 6"/>
          <p:cNvGraphicFramePr>
            <a:graphicFrameLocks noChangeAspect="1"/>
          </p:cNvGraphicFramePr>
          <p:nvPr/>
        </p:nvGraphicFramePr>
        <p:xfrm>
          <a:off x="304799" y="914400"/>
          <a:ext cx="4183791" cy="5454237"/>
        </p:xfrm>
        <a:graphic>
          <a:graphicData uri="http://schemas.openxmlformats.org/presentationml/2006/ole">
            <p:oleObj spid="_x0000_s80898" name="Visio" r:id="rId3" imgW="4511040" imgH="5882420" progId="Visio.Drawing.11">
              <p:embed/>
            </p:oleObj>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7147</TotalTime>
  <Words>3419</Words>
  <Application>Microsoft Office PowerPoint</Application>
  <PresentationFormat>On-screen Show (4:3)</PresentationFormat>
  <Paragraphs>645</Paragraphs>
  <Slides>83</Slides>
  <Notes>11</Notes>
  <HiddenSlides>4</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83</vt:i4>
      </vt:variant>
    </vt:vector>
  </HeadingPairs>
  <TitlesOfParts>
    <vt:vector size="85" baseType="lpstr">
      <vt:lpstr>77_KeyStoneOLT</vt:lpstr>
      <vt:lpstr>Visio</vt:lpstr>
      <vt:lpstr>ARM DSP working together</vt:lpstr>
      <vt:lpstr>Agenda</vt:lpstr>
      <vt:lpstr>Challenges</vt:lpstr>
      <vt:lpstr>DSP view of peripherals and IP  </vt:lpstr>
      <vt:lpstr>DSP: Interface via LLD and CSL Layers</vt:lpstr>
      <vt:lpstr>LLD Overview</vt:lpstr>
      <vt:lpstr>Linux Control peripherals and IP  </vt:lpstr>
      <vt:lpstr>What are Linux Device Drivers?</vt:lpstr>
      <vt:lpstr>Linux Application API</vt:lpstr>
      <vt:lpstr>KeyStone Drivers Structure Example - SRIO</vt:lpstr>
      <vt:lpstr>Linux Drivers linux-keystone/drivers (cloned from the public git) </vt:lpstr>
      <vt:lpstr>Agenda</vt:lpstr>
      <vt:lpstr>Linux Device Tree</vt:lpstr>
      <vt:lpstr>Standard device tree example k2hk-evm.dts is from the public git server </vt:lpstr>
      <vt:lpstr>Device tree defines the CPU that are available</vt:lpstr>
      <vt:lpstr>Device tree defines the clocks that are available</vt:lpstr>
      <vt:lpstr>Device tree defines the interrupts that are available</vt:lpstr>
      <vt:lpstr>Device tree defines the interrupt queues that are in the system</vt:lpstr>
      <vt:lpstr>Device tree defines the region that are used by the Linux</vt:lpstr>
      <vt:lpstr>Device tree defines channels of communications that are used by the Linux</vt:lpstr>
      <vt:lpstr>A word about ARM – DSP resource Management</vt:lpstr>
      <vt:lpstr>Agenda</vt:lpstr>
      <vt:lpstr>Memory defined in the Device Tree</vt:lpstr>
      <vt:lpstr>Disclaimer</vt:lpstr>
      <vt:lpstr>Example of 6638 Memory Architecture (8G DDRA)</vt:lpstr>
      <vt:lpstr>6638 Memory Architecture (2G DDRA –larger DSP memory)</vt:lpstr>
      <vt:lpstr>6638 Memory Architecture (1G DDRA) (32bit DDR)</vt:lpstr>
      <vt:lpstr>DDR and MSM Memories</vt:lpstr>
      <vt:lpstr>DSP definition in Device Tree</vt:lpstr>
      <vt:lpstr>Memory definitions from TCI6638-evm Device tree</vt:lpstr>
      <vt:lpstr>Memory definitions from TCI6638-evm Device tree</vt:lpstr>
      <vt:lpstr>U-BOOT and mem_reserve</vt:lpstr>
      <vt:lpstr>U-BOOT and mem_reserve</vt:lpstr>
      <vt:lpstr>Example code from board.c</vt:lpstr>
      <vt:lpstr>MPM Configuration </vt:lpstr>
      <vt:lpstr>MPM Configuration (2)</vt:lpstr>
      <vt:lpstr>Building DSP code to work with MPM</vt:lpstr>
      <vt:lpstr>Standard K2H platform definition For DSP RTSC build </vt:lpstr>
      <vt:lpstr>Define New DSP platform 2G DDR, 512M dedicated ARM memory</vt:lpstr>
      <vt:lpstr>Memory Management Summary</vt:lpstr>
      <vt:lpstr>Demo</vt:lpstr>
      <vt:lpstr>Demo steps</vt:lpstr>
      <vt:lpstr>Agenda</vt:lpstr>
      <vt:lpstr>Keystone II RM: Major Requirements</vt:lpstr>
      <vt:lpstr>Keystone II RM – Overview (1)</vt:lpstr>
      <vt:lpstr>Keystone II RM – Overview (2)</vt:lpstr>
      <vt:lpstr>Keystone II RM – Overview (3)</vt:lpstr>
      <vt:lpstr>Keystone II RM: Overview</vt:lpstr>
      <vt:lpstr>Keystone II RM: Instance Topology Example</vt:lpstr>
      <vt:lpstr>Keystone II RM - Services</vt:lpstr>
      <vt:lpstr>Keystone II RM: Global Resource List (GRL)</vt:lpstr>
      <vt:lpstr>GRL example </vt:lpstr>
      <vt:lpstr>global-resource-list-arm-dsp.dts </vt:lpstr>
      <vt:lpstr>Policy Example - policy_dsp_arm.dts (1) </vt:lpstr>
      <vt:lpstr>Policy Example - policy_dsp_arm.dts (2) </vt:lpstr>
      <vt:lpstr>Agenda</vt:lpstr>
      <vt:lpstr>ARM-DSP collaboration </vt:lpstr>
      <vt:lpstr>Slide 58</vt:lpstr>
      <vt:lpstr>Slide 59</vt:lpstr>
      <vt:lpstr>IPC Types Overview </vt:lpstr>
      <vt:lpstr>IPC Types Overview </vt:lpstr>
      <vt:lpstr>IPC Types Overview </vt:lpstr>
      <vt:lpstr>ARM IPC Support</vt:lpstr>
      <vt:lpstr>IPC Examples</vt:lpstr>
      <vt:lpstr>Slide 65</vt:lpstr>
      <vt:lpstr>Slide 66</vt:lpstr>
      <vt:lpstr>Slide 67</vt:lpstr>
      <vt:lpstr>Slide 68</vt:lpstr>
      <vt:lpstr>Slide 69</vt:lpstr>
      <vt:lpstr>Release IPC Examples</vt:lpstr>
      <vt:lpstr>RPMsg</vt:lpstr>
      <vt:lpstr>For More Information</vt:lpstr>
      <vt:lpstr>Backup – PktLib Utility Libraries</vt:lpstr>
      <vt:lpstr>Packet Library (PktLib)</vt:lpstr>
      <vt:lpstr>Heap Allocation</vt:lpstr>
      <vt:lpstr>Packet Manipulations</vt:lpstr>
      <vt:lpstr>PktLib: Additional Features</vt:lpstr>
      <vt:lpstr>ARM-DSP Necessities</vt:lpstr>
      <vt:lpstr>Msgrouter</vt:lpstr>
      <vt:lpstr>Job Scheduler (JOSH)</vt:lpstr>
      <vt:lpstr>Agent</vt:lpstr>
      <vt:lpstr>DSP Agent Creation </vt:lpstr>
      <vt:lpstr>Agent Receive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Uday Gurnani</dc:creator>
  <cp:lastModifiedBy>Ran Katzur</cp:lastModifiedBy>
  <cp:revision>720</cp:revision>
  <dcterms:created xsi:type="dcterms:W3CDTF">2013-01-31T07:41:08Z</dcterms:created>
  <dcterms:modified xsi:type="dcterms:W3CDTF">2014-01-28T21:00:32Z</dcterms:modified>
</cp:coreProperties>
</file>