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393" r:id="rId2"/>
    <p:sldId id="302" r:id="rId3"/>
    <p:sldId id="394" r:id="rId4"/>
    <p:sldId id="304" r:id="rId5"/>
    <p:sldId id="305" r:id="rId6"/>
    <p:sldId id="306" r:id="rId7"/>
    <p:sldId id="307" r:id="rId8"/>
    <p:sldId id="308" r:id="rId9"/>
    <p:sldId id="395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22" r:id="rId22"/>
    <p:sldId id="396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97" r:id="rId34"/>
    <p:sldId id="335" r:id="rId35"/>
    <p:sldId id="336" r:id="rId36"/>
    <p:sldId id="337" r:id="rId37"/>
    <p:sldId id="39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99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400" r:id="rId56"/>
    <p:sldId id="356" r:id="rId57"/>
    <p:sldId id="357" r:id="rId58"/>
    <p:sldId id="358" r:id="rId59"/>
    <p:sldId id="359" r:id="rId60"/>
    <p:sldId id="360" r:id="rId61"/>
    <p:sldId id="361" r:id="rId62"/>
    <p:sldId id="300" r:id="rId63"/>
  </p:sldIdLst>
  <p:sldSz cx="9144000" cy="6858000" type="screen4x3"/>
  <p:notesSz cx="7315200" cy="9601200"/>
  <p:custDataLst>
    <p:tags r:id="rId6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17" autoAdjust="0"/>
  </p:normalViewPr>
  <p:slideViewPr>
    <p:cSldViewPr snapToGrid="0" snapToObjects="1">
      <p:cViewPr varScale="1">
        <p:scale>
          <a:sx n="65" d="100"/>
          <a:sy n="65" d="100"/>
        </p:scale>
        <p:origin x="-2118" y="-102"/>
      </p:cViewPr>
      <p:guideLst>
        <p:guide orient="horz" pos="2160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792E6ECC-D4E1-4AE4-A1EA-2A7A85AB2673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D00B4194-27CD-4E54-AB08-7B144973A8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49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676C751-4C04-614B-9B76-AAC11CF48BFD}" type="datetimeFigureOut">
              <a:rPr lang="en-US" smtClean="0"/>
              <a:pPr/>
              <a:t>11/20/2014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3FBE128B-3BB0-2845-A632-18E6B49BCD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94" tIns="47846" rIns="95694" bIns="47846" anchor="b"/>
          <a:lstStyle/>
          <a:p>
            <a:pPr defTabSz="955368"/>
            <a:fld id="{82C4EEB3-E567-438E-814B-3D2F9527E61F}" type="slidenum">
              <a:rPr lang="en-US" sz="1100">
                <a:solidFill>
                  <a:srgbClr val="000000"/>
                </a:solidFill>
              </a:rPr>
              <a:pPr defTabSz="955368"/>
              <a:t>4</a:t>
            </a:fld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694" tIns="47846" rIns="95694" bIns="47846"/>
          <a:lstStyle/>
          <a:p>
            <a:pPr eaLnBrk="1" hangingPunct="1"/>
            <a:r>
              <a:rPr lang="en-US" dirty="0" smtClean="0">
                <a:latin typeface="Arial" pitchFamily="34" charset="0"/>
              </a:rPr>
              <a:t>NEW</a:t>
            </a:r>
          </a:p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92AD84-ED63-49D1-9661-8A923B437D0F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 b="1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i_logo_powerpoint_1_line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2100" y="6049963"/>
            <a:ext cx="21336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3144B24B-BAB1-431A-82C6-36E096187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4" r:id="rId4"/>
    <p:sldLayoutId id="214748366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ssors.wiki.ti.com/index.php/Keystone_Device_Architecture" TargetMode="External"/><Relationship Id="rId2" Type="http://schemas.openxmlformats.org/officeDocument/2006/relationships/hyperlink" Target="http://www.ti.com/multicor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2e.ti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br>
              <a:rPr lang="en-US" dirty="0" smtClean="0"/>
            </a:br>
            <a:r>
              <a:rPr lang="en-US" dirty="0" smtClean="0"/>
              <a:t>DSP 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SPRPXXX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2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Resource Management: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450" y="1676400"/>
            <a:ext cx="8229600" cy="3763963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Initial KeyStone I devices had only DSP cores. The system architect was responsible for resource allocation.</a:t>
            </a:r>
          </a:p>
          <a:p>
            <a:pPr lvl="1">
              <a:defRPr/>
            </a:pPr>
            <a:r>
              <a:rPr lang="en-US" sz="2000" dirty="0" smtClean="0"/>
              <a:t>Issues with pre-build libraries and plug-in RTSC modules</a:t>
            </a:r>
          </a:p>
          <a:p>
            <a:pPr lvl="1">
              <a:defRPr/>
            </a:pPr>
            <a:r>
              <a:rPr lang="en-US" sz="2000" dirty="0" smtClean="0"/>
              <a:t>Special KeyStone I device that includes an ARM core in addition to DSP</a:t>
            </a:r>
          </a:p>
          <a:p>
            <a:pPr>
              <a:defRPr/>
            </a:pPr>
            <a:r>
              <a:rPr lang="en-US" sz="2400" dirty="0" smtClean="0"/>
              <a:t>KeyStone I solution – hybrid solution – share resources between DSP and ARM.</a:t>
            </a:r>
          </a:p>
          <a:p>
            <a:pPr lvl="1">
              <a:defRPr/>
            </a:pPr>
            <a:r>
              <a:rPr lang="en-US" sz="2000" dirty="0" smtClean="0"/>
              <a:t>ARM resources are defined in the device tree structure</a:t>
            </a:r>
          </a:p>
          <a:p>
            <a:pPr lvl="1">
              <a:defRPr/>
            </a:pPr>
            <a:r>
              <a:rPr lang="en-US" sz="2000" dirty="0" smtClean="0"/>
              <a:t>DSP resources manage by the RM LLD</a:t>
            </a:r>
          </a:p>
          <a:p>
            <a:pPr>
              <a:defRPr/>
            </a:pPr>
            <a:r>
              <a:rPr lang="en-US" sz="2400" dirty="0" smtClean="0"/>
              <a:t>Compatibility with pre-RM code</a:t>
            </a:r>
          </a:p>
          <a:p>
            <a:pPr>
              <a:defRPr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733425"/>
          </a:xfrm>
        </p:spPr>
        <p:txBody>
          <a:bodyPr/>
          <a:lstStyle/>
          <a:p>
            <a:r>
              <a:rPr lang="en-US" sz="3200" b="1" dirty="0" smtClean="0"/>
              <a:t>Keystone I Resource Manager (RM) LLD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733425"/>
            <a:ext cx="8467725" cy="5145088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Prevents DSP applications from stepping on resources taken by ARM Linux</a:t>
            </a:r>
          </a:p>
          <a:p>
            <a:pPr>
              <a:defRPr/>
            </a:pPr>
            <a:r>
              <a:rPr lang="en-US" sz="2000" dirty="0" smtClean="0"/>
              <a:t>Initialization and usage permissions for select LLD resources defined in user-defined resource table</a:t>
            </a:r>
          </a:p>
          <a:p>
            <a:pPr lvl="1">
              <a:defRPr/>
            </a:pPr>
            <a:r>
              <a:rPr lang="en-US" sz="2000" dirty="0" smtClean="0"/>
              <a:t>QMSS, CPPI, and PA LLDs</a:t>
            </a:r>
          </a:p>
          <a:p>
            <a:pPr>
              <a:defRPr/>
            </a:pPr>
            <a:r>
              <a:rPr lang="en-US" sz="2000" dirty="0" smtClean="0"/>
              <a:t>Operates under the hood of LLDs</a:t>
            </a:r>
          </a:p>
          <a:p>
            <a:pPr lvl="1">
              <a:defRPr/>
            </a:pPr>
            <a:r>
              <a:rPr lang="en-US" sz="2000" dirty="0" smtClean="0"/>
              <a:t>Resource init and usage requests made between LLDs and RM directly:</a:t>
            </a:r>
          </a:p>
          <a:p>
            <a:pPr lvl="2">
              <a:defRPr/>
            </a:pPr>
            <a:r>
              <a:rPr lang="en-US" sz="2000" dirty="0" smtClean="0"/>
              <a:t>LLD operates normally if resource request is “allowed”</a:t>
            </a:r>
          </a:p>
          <a:p>
            <a:pPr lvl="2">
              <a:defRPr/>
            </a:pPr>
            <a:r>
              <a:rPr lang="en-US" sz="2000" dirty="0" smtClean="0"/>
              <a:t>LLD returns error if resource request is “denied”</a:t>
            </a:r>
          </a:p>
          <a:p>
            <a:pPr lvl="3">
              <a:defRPr/>
            </a:pPr>
            <a:r>
              <a:rPr lang="en-US" dirty="0" smtClean="0"/>
              <a:t>Application must take steps to handle</a:t>
            </a:r>
          </a:p>
          <a:p>
            <a:pPr>
              <a:defRPr/>
            </a:pPr>
            <a:r>
              <a:rPr lang="en-US" sz="2000" dirty="0" smtClean="0"/>
              <a:t>Permission tables located in shared memory</a:t>
            </a:r>
          </a:p>
          <a:p>
            <a:pPr lvl="1">
              <a:defRPr/>
            </a:pPr>
            <a:r>
              <a:rPr lang="en-US" sz="2000" dirty="0" smtClean="0"/>
              <a:t>Restricts RM to DSP cores only</a:t>
            </a:r>
          </a:p>
          <a:p>
            <a:pPr>
              <a:defRPr/>
            </a:pPr>
            <a:r>
              <a:rPr lang="en-US" sz="2000" dirty="0" smtClean="0"/>
              <a:t>LLD resource storage still in hands of LLD</a:t>
            </a:r>
          </a:p>
          <a:p>
            <a:pPr lvl="1">
              <a:defRPr/>
            </a:pPr>
            <a:r>
              <a:rPr lang="en-US" sz="2000" dirty="0" smtClean="0"/>
              <a:t>Full backwards compatibility with applications not utilizing RM</a:t>
            </a:r>
          </a:p>
          <a:p>
            <a:pPr marL="0" indent="0">
              <a:buFontTx/>
              <a:buNone/>
              <a:defRPr/>
            </a:pPr>
            <a:endParaRPr lang="en-US" sz="2200" dirty="0" smtClean="0"/>
          </a:p>
          <a:p>
            <a:pPr>
              <a:defRPr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34963" y="0"/>
            <a:ext cx="8458200" cy="914400"/>
          </a:xfrm>
        </p:spPr>
        <p:txBody>
          <a:bodyPr/>
          <a:lstStyle/>
          <a:p>
            <a:r>
              <a:rPr lang="en-US" sz="3200" b="1" dirty="0" smtClean="0"/>
              <a:t>Keystone I Resource Manager (RM) LLD (2/2)</a:t>
            </a:r>
          </a:p>
        </p:txBody>
      </p:sp>
      <p:sp>
        <p:nvSpPr>
          <p:cNvPr id="25604" name="Rectangle 35"/>
          <p:cNvSpPr>
            <a:spLocks noChangeArrowheads="1"/>
          </p:cNvSpPr>
          <p:nvPr/>
        </p:nvSpPr>
        <p:spPr bwMode="auto">
          <a:xfrm>
            <a:off x="334964" y="1047750"/>
            <a:ext cx="8382000" cy="4764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05" name="Rectangle 36"/>
          <p:cNvSpPr>
            <a:spLocks noChangeArrowheads="1"/>
          </p:cNvSpPr>
          <p:nvPr/>
        </p:nvSpPr>
        <p:spPr bwMode="auto">
          <a:xfrm>
            <a:off x="2236788" y="1325563"/>
            <a:ext cx="3048000" cy="233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b="1" dirty="0">
                <a:latin typeface="Arial" charset="0"/>
              </a:rPr>
              <a:t>Core 0</a:t>
            </a:r>
          </a:p>
        </p:txBody>
      </p:sp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2312988" y="1554163"/>
            <a:ext cx="2895600" cy="533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latin typeface="Arial" charset="0"/>
              </a:rPr>
              <a:t>App</a:t>
            </a:r>
          </a:p>
        </p:txBody>
      </p:sp>
      <p:sp>
        <p:nvSpPr>
          <p:cNvPr id="25607" name="Rectangle 38"/>
          <p:cNvSpPr>
            <a:spLocks noChangeArrowheads="1"/>
          </p:cNvSpPr>
          <p:nvPr/>
        </p:nvSpPr>
        <p:spPr bwMode="auto">
          <a:xfrm>
            <a:off x="2998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latin typeface="Arial" charset="0"/>
              </a:rPr>
              <a:t>QMSS</a:t>
            </a:r>
            <a:br>
              <a:rPr lang="en-US" sz="1000" dirty="0" smtClean="0">
                <a:latin typeface="Arial" charset="0"/>
              </a:rPr>
            </a:br>
            <a:r>
              <a:rPr lang="en-US" sz="1000" dirty="0" smtClean="0">
                <a:latin typeface="Arial" charset="0"/>
              </a:rPr>
              <a:t>LLD</a:t>
            </a:r>
            <a:endParaRPr lang="en-US" sz="1000" dirty="0">
              <a:latin typeface="Arial" charset="0"/>
            </a:endParaRPr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5437188" y="1554163"/>
            <a:ext cx="2895600" cy="533400"/>
          </a:xfrm>
          <a:prstGeom prst="flowChartAlternate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dirty="0">
                <a:latin typeface="Arial" charset="0"/>
              </a:rPr>
              <a:t>App</a:t>
            </a:r>
          </a:p>
        </p:txBody>
      </p:sp>
      <p:sp>
        <p:nvSpPr>
          <p:cNvPr id="25609" name="Rectangle 40"/>
          <p:cNvSpPr>
            <a:spLocks noChangeArrowheads="1"/>
          </p:cNvSpPr>
          <p:nvPr/>
        </p:nvSpPr>
        <p:spPr bwMode="auto">
          <a:xfrm>
            <a:off x="3760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 LLD</a:t>
            </a:r>
          </a:p>
        </p:txBody>
      </p:sp>
      <p:sp>
        <p:nvSpPr>
          <p:cNvPr id="25610" name="Rectangle 41"/>
          <p:cNvSpPr>
            <a:spLocks noChangeArrowheads="1"/>
          </p:cNvSpPr>
          <p:nvPr/>
        </p:nvSpPr>
        <p:spPr bwMode="auto">
          <a:xfrm>
            <a:off x="45227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 LLD</a:t>
            </a:r>
          </a:p>
        </p:txBody>
      </p:sp>
      <p:sp>
        <p:nvSpPr>
          <p:cNvPr id="25611" name="Rectangle 42"/>
          <p:cNvSpPr>
            <a:spLocks noChangeArrowheads="1"/>
          </p:cNvSpPr>
          <p:nvPr/>
        </p:nvSpPr>
        <p:spPr bwMode="auto">
          <a:xfrm>
            <a:off x="6122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dirty="0" smtClean="0">
                <a:latin typeface="Arial" charset="0"/>
              </a:rPr>
              <a:t>QMSS</a:t>
            </a:r>
            <a:br>
              <a:rPr lang="en-US" sz="1000" dirty="0" smtClean="0">
                <a:latin typeface="Arial" charset="0"/>
              </a:rPr>
            </a:br>
            <a:r>
              <a:rPr lang="en-US" sz="1000" dirty="0" smtClean="0">
                <a:latin typeface="Arial" charset="0"/>
              </a:rPr>
              <a:t>LLD</a:t>
            </a:r>
            <a:endParaRPr lang="en-US" sz="1000" dirty="0">
              <a:latin typeface="Arial" charset="0"/>
            </a:endParaRPr>
          </a:p>
        </p:txBody>
      </p:sp>
      <p:sp>
        <p:nvSpPr>
          <p:cNvPr id="25612" name="Rectangle 43"/>
          <p:cNvSpPr>
            <a:spLocks noChangeArrowheads="1"/>
          </p:cNvSpPr>
          <p:nvPr/>
        </p:nvSpPr>
        <p:spPr bwMode="auto">
          <a:xfrm>
            <a:off x="6884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 LLD</a:t>
            </a:r>
          </a:p>
        </p:txBody>
      </p:sp>
      <p:sp>
        <p:nvSpPr>
          <p:cNvPr id="25613" name="Rectangle 44"/>
          <p:cNvSpPr>
            <a:spLocks noChangeArrowheads="1"/>
          </p:cNvSpPr>
          <p:nvPr/>
        </p:nvSpPr>
        <p:spPr bwMode="auto">
          <a:xfrm>
            <a:off x="7646988" y="2163763"/>
            <a:ext cx="685800" cy="685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 LLD</a:t>
            </a:r>
          </a:p>
        </p:txBody>
      </p:sp>
      <p:sp>
        <p:nvSpPr>
          <p:cNvPr id="25614" name="AutoShape 13"/>
          <p:cNvSpPr>
            <a:spLocks noChangeArrowheads="1"/>
          </p:cNvSpPr>
          <p:nvPr/>
        </p:nvSpPr>
        <p:spPr bwMode="auto">
          <a:xfrm>
            <a:off x="2303463" y="3073400"/>
            <a:ext cx="28956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dirty="0">
                <a:latin typeface="Arial" charset="0"/>
              </a:rPr>
              <a:t>RM</a:t>
            </a:r>
          </a:p>
        </p:txBody>
      </p:sp>
      <p:sp>
        <p:nvSpPr>
          <p:cNvPr id="25615" name="AutoShape 14"/>
          <p:cNvSpPr>
            <a:spLocks noChangeArrowheads="1"/>
          </p:cNvSpPr>
          <p:nvPr/>
        </p:nvSpPr>
        <p:spPr bwMode="auto">
          <a:xfrm>
            <a:off x="5427663" y="3073400"/>
            <a:ext cx="2895600" cy="5334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dirty="0">
                <a:latin typeface="Arial" charset="0"/>
              </a:rPr>
              <a:t>RM</a:t>
            </a:r>
          </a:p>
        </p:txBody>
      </p:sp>
      <p:sp>
        <p:nvSpPr>
          <p:cNvPr id="25616" name="Rectangle 47"/>
          <p:cNvSpPr>
            <a:spLocks noChangeArrowheads="1"/>
          </p:cNvSpPr>
          <p:nvPr/>
        </p:nvSpPr>
        <p:spPr bwMode="auto">
          <a:xfrm>
            <a:off x="427038" y="2920999"/>
            <a:ext cx="1647825" cy="914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dirty="0">
                <a:latin typeface="Arial" charset="0"/>
              </a:rPr>
              <a:t>rmResourceTable{</a:t>
            </a:r>
          </a:p>
          <a:p>
            <a:pPr algn="l"/>
            <a:r>
              <a:rPr lang="en-US" sz="1000" dirty="0">
                <a:latin typeface="Arial" charset="0"/>
              </a:rPr>
              <a:t>   {RES_ID, START, END},</a:t>
            </a:r>
          </a:p>
          <a:p>
            <a:pPr algn="l"/>
            <a:r>
              <a:rPr lang="en-US" sz="1000" dirty="0">
                <a:latin typeface="Arial" charset="0"/>
              </a:rPr>
              <a:t>   { …, …, … },</a:t>
            </a:r>
          </a:p>
          <a:p>
            <a:pPr algn="l"/>
            <a:r>
              <a:rPr lang="en-US" sz="1000" dirty="0">
                <a:latin typeface="Arial" charset="0"/>
              </a:rPr>
              <a:t>   …</a:t>
            </a:r>
          </a:p>
          <a:p>
            <a:pPr algn="l"/>
            <a:r>
              <a:rPr lang="en-US" sz="1000" dirty="0">
                <a:latin typeface="Arial" charset="0"/>
              </a:rPr>
              <a:t>}</a:t>
            </a:r>
          </a:p>
        </p:txBody>
      </p:sp>
      <p:sp>
        <p:nvSpPr>
          <p:cNvPr id="25617" name="Rectangle 48"/>
          <p:cNvSpPr>
            <a:spLocks noChangeArrowheads="1"/>
          </p:cNvSpPr>
          <p:nvPr/>
        </p:nvSpPr>
        <p:spPr bwMode="auto">
          <a:xfrm>
            <a:off x="3598863" y="3835399"/>
            <a:ext cx="4273550" cy="18172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r>
              <a:rPr lang="en-US" sz="1200" dirty="0">
                <a:latin typeface="Arial" charset="0"/>
              </a:rPr>
              <a:t>Shared Permissions</a:t>
            </a:r>
          </a:p>
        </p:txBody>
      </p:sp>
      <p:sp>
        <p:nvSpPr>
          <p:cNvPr id="25618" name="Rectangle 49"/>
          <p:cNvSpPr>
            <a:spLocks noChangeArrowheads="1"/>
          </p:cNvSpPr>
          <p:nvPr/>
        </p:nvSpPr>
        <p:spPr bwMode="auto">
          <a:xfrm>
            <a:off x="5360988" y="1325563"/>
            <a:ext cx="3048000" cy="235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000" b="1" dirty="0">
                <a:latin typeface="Arial" charset="0"/>
              </a:rPr>
              <a:t>Core 1</a:t>
            </a:r>
          </a:p>
        </p:txBody>
      </p:sp>
      <p:sp>
        <p:nvSpPr>
          <p:cNvPr id="25619" name="Text Box 18"/>
          <p:cNvSpPr txBox="1">
            <a:spLocks noChangeArrowheads="1"/>
          </p:cNvSpPr>
          <p:nvPr/>
        </p:nvSpPr>
        <p:spPr bwMode="auto">
          <a:xfrm>
            <a:off x="6925513" y="4216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…</a:t>
            </a:r>
          </a:p>
        </p:txBody>
      </p:sp>
      <p:pic>
        <p:nvPicPr>
          <p:cNvPr id="25620" name="table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5063" y="3911600"/>
            <a:ext cx="1609726" cy="1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21" name="table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6088" y="3911600"/>
            <a:ext cx="1609726" cy="144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5622" name="AutoShape 65"/>
          <p:cNvCxnSpPr>
            <a:cxnSpLocks noChangeShapeType="1"/>
            <a:stCxn id="25616" idx="3"/>
            <a:endCxn id="25617" idx="1"/>
          </p:cNvCxnSpPr>
          <p:nvPr/>
        </p:nvCxnSpPr>
        <p:spPr bwMode="auto">
          <a:xfrm>
            <a:off x="2074863" y="3378199"/>
            <a:ext cx="1524000" cy="136582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23" name="Text Box 66"/>
          <p:cNvSpPr txBox="1">
            <a:spLocks noChangeArrowheads="1"/>
          </p:cNvSpPr>
          <p:nvPr/>
        </p:nvSpPr>
        <p:spPr bwMode="auto">
          <a:xfrm>
            <a:off x="427038" y="2692400"/>
            <a:ext cx="14192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resource_table.h</a:t>
            </a:r>
          </a:p>
        </p:txBody>
      </p:sp>
      <p:sp>
        <p:nvSpPr>
          <p:cNvPr id="25624" name="AutoShape 67"/>
          <p:cNvSpPr>
            <a:spLocks noChangeArrowheads="1"/>
          </p:cNvSpPr>
          <p:nvPr/>
        </p:nvSpPr>
        <p:spPr bwMode="auto">
          <a:xfrm rot="-2783831">
            <a:off x="4437063" y="33782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25" name="AutoShape 68"/>
          <p:cNvSpPr>
            <a:spLocks noChangeArrowheads="1"/>
          </p:cNvSpPr>
          <p:nvPr/>
        </p:nvSpPr>
        <p:spPr bwMode="auto">
          <a:xfrm rot="2632602">
            <a:off x="5986463" y="3387725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26" name="Text Box 69"/>
          <p:cNvSpPr txBox="1">
            <a:spLocks noChangeArrowheads="1"/>
          </p:cNvSpPr>
          <p:nvPr/>
        </p:nvSpPr>
        <p:spPr bwMode="auto">
          <a:xfrm>
            <a:off x="3760788" y="3218875"/>
            <a:ext cx="15144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Permission validation</a:t>
            </a:r>
          </a:p>
        </p:txBody>
      </p:sp>
      <p:sp>
        <p:nvSpPr>
          <p:cNvPr id="25627" name="Text Box 70"/>
          <p:cNvSpPr txBox="1">
            <a:spLocks noChangeArrowheads="1"/>
          </p:cNvSpPr>
          <p:nvPr/>
        </p:nvSpPr>
        <p:spPr bwMode="auto">
          <a:xfrm>
            <a:off x="6939413" y="3252850"/>
            <a:ext cx="1600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dirty="0">
                <a:solidFill>
                  <a:schemeClr val="bg1"/>
                </a:solidFill>
                <a:latin typeface="Arial" charset="0"/>
              </a:rPr>
              <a:t>Permission validation</a:t>
            </a:r>
          </a:p>
        </p:txBody>
      </p:sp>
      <p:sp>
        <p:nvSpPr>
          <p:cNvPr id="25628" name="Text Box 71"/>
          <p:cNvSpPr txBox="1">
            <a:spLocks noChangeArrowheads="1"/>
          </p:cNvSpPr>
          <p:nvPr/>
        </p:nvSpPr>
        <p:spPr bwMode="auto">
          <a:xfrm>
            <a:off x="1617663" y="4156025"/>
            <a:ext cx="1600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Rm_init maps rmResourceTable to internal Permission Tables</a:t>
            </a:r>
          </a:p>
        </p:txBody>
      </p:sp>
      <p:sp>
        <p:nvSpPr>
          <p:cNvPr id="25629" name="AutoShape 72"/>
          <p:cNvSpPr>
            <a:spLocks noChangeArrowheads="1"/>
          </p:cNvSpPr>
          <p:nvPr/>
        </p:nvSpPr>
        <p:spPr bwMode="auto">
          <a:xfrm>
            <a:off x="3227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0" name="AutoShape 73"/>
          <p:cNvSpPr>
            <a:spLocks noChangeArrowheads="1"/>
          </p:cNvSpPr>
          <p:nvPr/>
        </p:nvSpPr>
        <p:spPr bwMode="auto">
          <a:xfrm>
            <a:off x="3989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1" name="AutoShape 74"/>
          <p:cNvSpPr>
            <a:spLocks noChangeArrowheads="1"/>
          </p:cNvSpPr>
          <p:nvPr/>
        </p:nvSpPr>
        <p:spPr bwMode="auto">
          <a:xfrm>
            <a:off x="47513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2" name="AutoShape 75"/>
          <p:cNvSpPr>
            <a:spLocks noChangeArrowheads="1"/>
          </p:cNvSpPr>
          <p:nvPr/>
        </p:nvSpPr>
        <p:spPr bwMode="auto">
          <a:xfrm>
            <a:off x="6351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3" name="AutoShape 76"/>
          <p:cNvSpPr>
            <a:spLocks noChangeArrowheads="1"/>
          </p:cNvSpPr>
          <p:nvPr/>
        </p:nvSpPr>
        <p:spPr bwMode="auto">
          <a:xfrm>
            <a:off x="7113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4" name="AutoShape 77"/>
          <p:cNvSpPr>
            <a:spLocks noChangeArrowheads="1"/>
          </p:cNvSpPr>
          <p:nvPr/>
        </p:nvSpPr>
        <p:spPr bwMode="auto">
          <a:xfrm>
            <a:off x="7875588" y="1935163"/>
            <a:ext cx="228600" cy="381000"/>
          </a:xfrm>
          <a:prstGeom prst="upDownArrow">
            <a:avLst>
              <a:gd name="adj1" fmla="val 50000"/>
              <a:gd name="adj2" fmla="val 3333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5" name="Text Box 78"/>
          <p:cNvSpPr txBox="1">
            <a:spLocks noChangeArrowheads="1"/>
          </p:cNvSpPr>
          <p:nvPr/>
        </p:nvSpPr>
        <p:spPr bwMode="auto">
          <a:xfrm>
            <a:off x="3217863" y="1640263"/>
            <a:ext cx="18383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Queue/cppiChOpen/ …</a:t>
            </a:r>
          </a:p>
        </p:txBody>
      </p:sp>
      <p:sp>
        <p:nvSpPr>
          <p:cNvPr id="25636" name="Text Box 79"/>
          <p:cNvSpPr txBox="1">
            <a:spLocks noChangeArrowheads="1"/>
          </p:cNvSpPr>
          <p:nvPr/>
        </p:nvSpPr>
        <p:spPr bwMode="auto">
          <a:xfrm>
            <a:off x="6348413" y="1640263"/>
            <a:ext cx="18319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200" dirty="0">
                <a:latin typeface="Arial" charset="0"/>
              </a:rPr>
              <a:t>Queue/cppiChOpen/ …</a:t>
            </a:r>
          </a:p>
        </p:txBody>
      </p:sp>
      <p:sp>
        <p:nvSpPr>
          <p:cNvPr id="25637" name="AutoShape 80"/>
          <p:cNvSpPr>
            <a:spLocks noChangeArrowheads="1"/>
          </p:cNvSpPr>
          <p:nvPr/>
        </p:nvSpPr>
        <p:spPr bwMode="auto">
          <a:xfrm>
            <a:off x="3217863" y="2705100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8" name="AutoShape 81"/>
          <p:cNvSpPr>
            <a:spLocks noChangeArrowheads="1"/>
          </p:cNvSpPr>
          <p:nvPr/>
        </p:nvSpPr>
        <p:spPr bwMode="auto">
          <a:xfrm>
            <a:off x="39862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39" name="AutoShape 82"/>
          <p:cNvSpPr>
            <a:spLocks noChangeArrowheads="1"/>
          </p:cNvSpPr>
          <p:nvPr/>
        </p:nvSpPr>
        <p:spPr bwMode="auto">
          <a:xfrm>
            <a:off x="4738688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0" name="AutoShape 83"/>
          <p:cNvSpPr>
            <a:spLocks noChangeArrowheads="1"/>
          </p:cNvSpPr>
          <p:nvPr/>
        </p:nvSpPr>
        <p:spPr bwMode="auto">
          <a:xfrm>
            <a:off x="63484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1" name="AutoShape 84"/>
          <p:cNvSpPr>
            <a:spLocks noChangeArrowheads="1"/>
          </p:cNvSpPr>
          <p:nvPr/>
        </p:nvSpPr>
        <p:spPr bwMode="auto">
          <a:xfrm>
            <a:off x="7097713" y="2701925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2" name="AutoShape 85"/>
          <p:cNvSpPr>
            <a:spLocks noChangeArrowheads="1"/>
          </p:cNvSpPr>
          <p:nvPr/>
        </p:nvSpPr>
        <p:spPr bwMode="auto">
          <a:xfrm>
            <a:off x="7872413" y="2700338"/>
            <a:ext cx="228600" cy="520700"/>
          </a:xfrm>
          <a:prstGeom prst="upDownArrow">
            <a:avLst>
              <a:gd name="adj1" fmla="val 50000"/>
              <a:gd name="adj2" fmla="val 455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dirty="0">
              <a:latin typeface="Arial" charset="0"/>
            </a:endParaRPr>
          </a:p>
        </p:txBody>
      </p:sp>
      <p:sp>
        <p:nvSpPr>
          <p:cNvPr id="25643" name="Text Box 86"/>
          <p:cNvSpPr txBox="1">
            <a:spLocks noChangeArrowheads="1"/>
          </p:cNvSpPr>
          <p:nvPr/>
        </p:nvSpPr>
        <p:spPr bwMode="auto">
          <a:xfrm>
            <a:off x="3217863" y="2871788"/>
            <a:ext cx="15843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Init/usePermissionCheck</a:t>
            </a:r>
          </a:p>
        </p:txBody>
      </p:sp>
      <p:sp>
        <p:nvSpPr>
          <p:cNvPr id="25644" name="Text Box 87"/>
          <p:cNvSpPr txBox="1">
            <a:spLocks noChangeArrowheads="1"/>
          </p:cNvSpPr>
          <p:nvPr/>
        </p:nvSpPr>
        <p:spPr bwMode="auto">
          <a:xfrm>
            <a:off x="6351588" y="2865438"/>
            <a:ext cx="197167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Init/usePermissionCheck</a:t>
            </a:r>
          </a:p>
        </p:txBody>
      </p:sp>
      <p:sp>
        <p:nvSpPr>
          <p:cNvPr id="25645" name="AutoShape 88"/>
          <p:cNvSpPr>
            <a:spLocks noChangeArrowheads="1"/>
          </p:cNvSpPr>
          <p:nvPr/>
        </p:nvSpPr>
        <p:spPr bwMode="auto">
          <a:xfrm>
            <a:off x="2312988" y="2163763"/>
            <a:ext cx="609600" cy="982662"/>
          </a:xfrm>
          <a:prstGeom prst="downArrow">
            <a:avLst>
              <a:gd name="adj1" fmla="val 50000"/>
              <a:gd name="adj2" fmla="val 4029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r>
              <a:rPr lang="en-US" sz="1000" b="1" dirty="0">
                <a:latin typeface="Arial" charset="0"/>
              </a:rPr>
              <a:t>Rm_init</a:t>
            </a:r>
          </a:p>
        </p:txBody>
      </p:sp>
      <p:sp>
        <p:nvSpPr>
          <p:cNvPr id="25646" name="AutoShape 89"/>
          <p:cNvSpPr>
            <a:spLocks noChangeArrowheads="1"/>
          </p:cNvSpPr>
          <p:nvPr/>
        </p:nvSpPr>
        <p:spPr bwMode="auto">
          <a:xfrm>
            <a:off x="5437188" y="2163763"/>
            <a:ext cx="609600" cy="990600"/>
          </a:xfrm>
          <a:prstGeom prst="downArrow">
            <a:avLst>
              <a:gd name="adj1" fmla="val 50000"/>
              <a:gd name="adj2" fmla="val 40625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vert270" wrap="none" anchor="ctr"/>
          <a:lstStyle/>
          <a:p>
            <a:r>
              <a:rPr lang="en-US" sz="1000" b="1" dirty="0">
                <a:latin typeface="Arial" charset="0"/>
              </a:rPr>
              <a:t>Rm_start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 RM: Lessons Learned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Very tedious to add new resources since RM has static definitions in both code and data of resources it manages.</a:t>
            </a:r>
            <a:endParaRPr lang="en-US" sz="2000" dirty="0" smtClean="0"/>
          </a:p>
          <a:p>
            <a:r>
              <a:rPr lang="en-US" sz="2400" dirty="0" smtClean="0"/>
              <a:t>Resource table with privileges defined at compile time.</a:t>
            </a:r>
          </a:p>
          <a:p>
            <a:pPr lvl="1"/>
            <a:r>
              <a:rPr lang="en-US" sz="2000" dirty="0" smtClean="0"/>
              <a:t>Privileges cannot be manipulated at runtime</a:t>
            </a:r>
          </a:p>
          <a:p>
            <a:r>
              <a:rPr lang="en-US" sz="2400" dirty="0" smtClean="0"/>
              <a:t>System integrator must align Linux DTB resources with DSP RM resource table.</a:t>
            </a:r>
          </a:p>
          <a:p>
            <a:pPr lvl="1"/>
            <a:r>
              <a:rPr lang="en-US" sz="2000" dirty="0" smtClean="0"/>
              <a:t>Tedious and error-prone</a:t>
            </a:r>
          </a:p>
          <a:p>
            <a:r>
              <a:rPr lang="en-US" sz="2400" dirty="0" smtClean="0"/>
              <a:t>Shared memory architecture provides no communication path to ARM.</a:t>
            </a:r>
          </a:p>
          <a:p>
            <a:pPr lvl="1"/>
            <a:r>
              <a:rPr lang="en-US" sz="2000" dirty="0" smtClean="0"/>
              <a:t>Not easily portable to new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Keystone II RM: Major Requirements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33375" y="1523999"/>
            <a:ext cx="8467725" cy="457200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Remove static definitions of managed resources from RM.</a:t>
            </a:r>
          </a:p>
          <a:p>
            <a:pPr lvl="1"/>
            <a:r>
              <a:rPr lang="en-US" sz="2000" dirty="0" smtClean="0"/>
              <a:t>Easy addition of new resources</a:t>
            </a:r>
          </a:p>
          <a:p>
            <a:r>
              <a:rPr lang="en-US" sz="2400" dirty="0" smtClean="0"/>
              <a:t>Enable management of resources at all levels within system software architecture.</a:t>
            </a:r>
          </a:p>
          <a:p>
            <a:pPr lvl="1"/>
            <a:r>
              <a:rPr lang="en-US" sz="2000" dirty="0" smtClean="0"/>
              <a:t>Core, task, application component (LLD)</a:t>
            </a:r>
          </a:p>
          <a:p>
            <a:pPr lvl="1"/>
            <a:r>
              <a:rPr lang="en-US" sz="2000" dirty="0" smtClean="0"/>
              <a:t>Pre/post-main execution</a:t>
            </a:r>
          </a:p>
          <a:p>
            <a:r>
              <a:rPr lang="en-US" sz="2400" dirty="0" smtClean="0"/>
              <a:t>Runtime modification of resource permissions.</a:t>
            </a:r>
          </a:p>
          <a:p>
            <a:r>
              <a:rPr lang="en-US" sz="2400" dirty="0" smtClean="0"/>
              <a:t>Automate reservation of resources taken by Linux kernel.</a:t>
            </a:r>
          </a:p>
          <a:p>
            <a:r>
              <a:rPr lang="en-US" sz="2400" dirty="0" smtClean="0"/>
              <a:t>Generic, processor-independent transport interface that allows RM instances to communicate regardless of device hardware architecture.</a:t>
            </a:r>
          </a:p>
          <a:p>
            <a:pPr lvl="1"/>
            <a:r>
              <a:rPr lang="en-US" sz="2000" dirty="0" smtClean="0"/>
              <a:t>Transport glue logic provided by application</a:t>
            </a:r>
          </a:p>
          <a:p>
            <a:pPr lvl="1"/>
            <a:r>
              <a:rPr lang="en-US" sz="2000" dirty="0" smtClean="0"/>
              <a:t>Easy to port RM to new devices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(1/2)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14325" y="1447799"/>
            <a:ext cx="8467725" cy="48223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Instance-based Client/Server Architecture:</a:t>
            </a:r>
          </a:p>
          <a:p>
            <a:pPr lvl="1"/>
            <a:r>
              <a:rPr lang="en-US" sz="2200" dirty="0" smtClean="0"/>
              <a:t>Three instance hierarchy:</a:t>
            </a:r>
          </a:p>
          <a:p>
            <a:pPr lvl="2"/>
            <a:r>
              <a:rPr lang="en-US" sz="2200" dirty="0" smtClean="0"/>
              <a:t>RM Server – Global management of resources and permission policies</a:t>
            </a:r>
          </a:p>
          <a:p>
            <a:pPr lvl="2"/>
            <a:r>
              <a:rPr lang="en-US" sz="2200" dirty="0" smtClean="0"/>
              <a:t>RM Client – Provide resource services to system software elements</a:t>
            </a:r>
          </a:p>
          <a:p>
            <a:pPr lvl="2"/>
            <a:r>
              <a:rPr lang="en-US" sz="2200" dirty="0" smtClean="0"/>
              <a:t>RM Client Delegate (CD) </a:t>
            </a:r>
          </a:p>
          <a:p>
            <a:pPr lvl="3"/>
            <a:r>
              <a:rPr lang="en-US" sz="1800" dirty="0" smtClean="0"/>
              <a:t>Offloads management of resource subsets from Server.  </a:t>
            </a:r>
          </a:p>
          <a:p>
            <a:pPr lvl="3"/>
            <a:r>
              <a:rPr lang="en-US" sz="1800" dirty="0" smtClean="0"/>
              <a:t>Provides singular data path to Server</a:t>
            </a:r>
          </a:p>
          <a:p>
            <a:pPr lvl="1"/>
            <a:r>
              <a:rPr lang="en-US" sz="2200" dirty="0" smtClean="0"/>
              <a:t>Resource services provided via instance service API </a:t>
            </a:r>
          </a:p>
          <a:p>
            <a:r>
              <a:rPr lang="en-US" dirty="0" smtClean="0"/>
              <a:t>RM Instances Communication Over Generic Transport Interface</a:t>
            </a:r>
          </a:p>
          <a:p>
            <a:pPr lvl="1"/>
            <a:r>
              <a:rPr lang="en-US" sz="2200" dirty="0" smtClean="0"/>
              <a:t>Application must setup data paths between RM instances</a:t>
            </a:r>
          </a:p>
          <a:p>
            <a:pPr lvl="1"/>
            <a:r>
              <a:rPr lang="en-US" sz="2200" dirty="0" smtClean="0"/>
              <a:t>Allows RM to run on any device architecture without modification to RM source</a:t>
            </a:r>
          </a:p>
          <a:p>
            <a:pPr lvl="1"/>
            <a:endParaRPr lang="en-US" sz="12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279075"/>
            <a:ext cx="8458200" cy="866775"/>
          </a:xfrm>
        </p:spPr>
        <p:txBody>
          <a:bodyPr/>
          <a:lstStyle/>
          <a:p>
            <a:r>
              <a:rPr lang="en-US" b="1" dirty="0" smtClean="0"/>
              <a:t>Keystone II RM – Overview (2/2)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323975"/>
            <a:ext cx="8467725" cy="49699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Resources Tracked by RM Defined in </a:t>
            </a:r>
            <a:r>
              <a:rPr lang="en-US" b="1" dirty="0" smtClean="0"/>
              <a:t>Global Resource List (GRL)</a:t>
            </a:r>
          </a:p>
          <a:p>
            <a:pPr lvl="1"/>
            <a:r>
              <a:rPr lang="en-US" sz="3200" dirty="0" smtClean="0"/>
              <a:t>GRL captures all resources that will be tracked for a given device</a:t>
            </a:r>
          </a:p>
          <a:p>
            <a:pPr lvl="1"/>
            <a:r>
              <a:rPr lang="en-US" sz="3200" dirty="0" smtClean="0"/>
              <a:t>Facilitates automatic extraction of resources used by ARM Linux from Linux DTB</a:t>
            </a:r>
          </a:p>
          <a:p>
            <a:r>
              <a:rPr lang="en-US" dirty="0" smtClean="0"/>
              <a:t>Policies Specify RM Instance Resource Privileges</a:t>
            </a:r>
          </a:p>
          <a:p>
            <a:pPr lvl="1"/>
            <a:r>
              <a:rPr lang="en-US" sz="3200" dirty="0" smtClean="0"/>
              <a:t>Resource initialization, usage, and exclusive right privileges assigned to RM instances</a:t>
            </a:r>
          </a:p>
          <a:p>
            <a:pPr lvl="2"/>
            <a:r>
              <a:rPr lang="en-US" sz="3200" dirty="0" smtClean="0"/>
              <a:t>Resource assignment to RM instances allows resource management at all software system levels.</a:t>
            </a:r>
          </a:p>
          <a:p>
            <a:pPr lvl="1"/>
            <a:r>
              <a:rPr lang="en-US" sz="3200" dirty="0" smtClean="0"/>
              <a:t>Runtime modification of policy privileges</a:t>
            </a:r>
          </a:p>
          <a:p>
            <a:pPr lvl="2"/>
            <a:r>
              <a:rPr lang="en-US" sz="3200" dirty="0" smtClean="0"/>
              <a:t>APIs and Linux CLI (Planned)</a:t>
            </a:r>
          </a:p>
          <a:p>
            <a:r>
              <a:rPr lang="en-US" dirty="0" smtClean="0"/>
              <a:t>Resources Stored within Balanced Search Tree Allocators</a:t>
            </a:r>
          </a:p>
          <a:p>
            <a:pPr lvl="1"/>
            <a:r>
              <a:rPr lang="en-US" sz="3200" dirty="0" smtClean="0"/>
              <a:t>Reduce memory usage and resource lookup times</a:t>
            </a:r>
          </a:p>
          <a:p>
            <a:pPr lvl="1"/>
            <a:r>
              <a:rPr lang="en-US" sz="3200" dirty="0" smtClean="0"/>
              <a:t>Allocators facilitated by NameServer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Keystone II RM: Overview</a:t>
            </a: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162300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n+2</a:t>
            </a:r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4210050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161925" y="1119188"/>
            <a:ext cx="3295650" cy="304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sz="1400" dirty="0">
                <a:latin typeface="Arial" charset="0"/>
              </a:rPr>
              <a:t>ARM/DSP n</a:t>
            </a:r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3505200" y="3643313"/>
            <a:ext cx="5486400" cy="5238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lang="en-US" sz="1400" dirty="0">
                <a:latin typeface="Arial" charset="0"/>
              </a:rPr>
              <a:t>Transport-Specific Data Path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4267200" y="1119188"/>
            <a:ext cx="3714750" cy="2438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400" dirty="0">
                <a:latin typeface="Arial" charset="0"/>
              </a:rPr>
              <a:t>ARM/DSP n+1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2019300" y="3910013"/>
            <a:ext cx="1438275" cy="25717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686300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4267200" y="2205038"/>
            <a:ext cx="2495550" cy="11239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CD Instance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4314825" y="2552700"/>
            <a:ext cx="74295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Resources Allocated from Server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5057775" y="2500313"/>
            <a:ext cx="1295400" cy="604837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03" name="Rectangle 18"/>
          <p:cNvSpPr>
            <a:spLocks noChangeArrowheads="1"/>
          </p:cNvSpPr>
          <p:nvPr/>
        </p:nvSpPr>
        <p:spPr bwMode="auto">
          <a:xfrm>
            <a:off x="4686300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1528763" y="2071688"/>
            <a:ext cx="1928812" cy="183832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1000" dirty="0">
                <a:latin typeface="Arial" charset="0"/>
              </a:rPr>
              <a:t>RM Server Instance</a:t>
            </a:r>
          </a:p>
        </p:txBody>
      </p:sp>
      <p:sp>
        <p:nvSpPr>
          <p:cNvPr id="12305" name="Rectangle 22"/>
          <p:cNvSpPr>
            <a:spLocks noChangeArrowheads="1"/>
          </p:cNvSpPr>
          <p:nvPr/>
        </p:nvSpPr>
        <p:spPr bwMode="auto">
          <a:xfrm>
            <a:off x="2743200" y="2319338"/>
            <a:ext cx="714375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Resource Allocators</a:t>
            </a:r>
          </a:p>
        </p:txBody>
      </p:sp>
      <p:sp>
        <p:nvSpPr>
          <p:cNvPr id="12306" name="Rectangle 23"/>
          <p:cNvSpPr>
            <a:spLocks noChangeArrowheads="1"/>
          </p:cNvSpPr>
          <p:nvPr/>
        </p:nvSpPr>
        <p:spPr bwMode="auto">
          <a:xfrm>
            <a:off x="552450" y="32670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07" name="Rectangle 25"/>
          <p:cNvSpPr>
            <a:spLocks noChangeArrowheads="1"/>
          </p:cNvSpPr>
          <p:nvPr/>
        </p:nvSpPr>
        <p:spPr bwMode="auto">
          <a:xfrm>
            <a:off x="3200400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08" name="Rectangle 26"/>
          <p:cNvSpPr>
            <a:spLocks noChangeArrowheads="1"/>
          </p:cNvSpPr>
          <p:nvPr/>
        </p:nvSpPr>
        <p:spPr bwMode="auto">
          <a:xfrm>
            <a:off x="2019300" y="2319338"/>
            <a:ext cx="723900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900" dirty="0">
                <a:latin typeface="Arial" charset="0"/>
              </a:rPr>
              <a:t>Allocation policies</a:t>
            </a:r>
          </a:p>
        </p:txBody>
      </p:sp>
      <p:sp>
        <p:nvSpPr>
          <p:cNvPr id="12309" name="Rectangle 31"/>
          <p:cNvSpPr>
            <a:spLocks noChangeArrowheads="1"/>
          </p:cNvSpPr>
          <p:nvPr/>
        </p:nvSpPr>
        <p:spPr bwMode="auto">
          <a:xfrm>
            <a:off x="552450" y="282892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10" name="Rectangle 32"/>
          <p:cNvSpPr>
            <a:spLocks noChangeArrowheads="1"/>
          </p:cNvSpPr>
          <p:nvPr/>
        </p:nvSpPr>
        <p:spPr bwMode="auto">
          <a:xfrm>
            <a:off x="552450" y="2390775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11" name="Rectangle 33"/>
          <p:cNvSpPr>
            <a:spLocks noChangeArrowheads="1"/>
          </p:cNvSpPr>
          <p:nvPr/>
        </p:nvSpPr>
        <p:spPr bwMode="auto">
          <a:xfrm>
            <a:off x="552450" y="3695700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12" name="Text Box 68"/>
          <p:cNvSpPr txBox="1">
            <a:spLocks noChangeArrowheads="1"/>
          </p:cNvSpPr>
          <p:nvPr/>
        </p:nvSpPr>
        <p:spPr bwMode="auto">
          <a:xfrm>
            <a:off x="152400" y="1323975"/>
            <a:ext cx="12398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dirty="0">
                <a:latin typeface="Arial" charset="0"/>
              </a:rPr>
              <a:t>User Mode (ARM)</a:t>
            </a:r>
          </a:p>
        </p:txBody>
      </p:sp>
      <p:sp>
        <p:nvSpPr>
          <p:cNvPr id="12313" name="Text Box 72"/>
          <p:cNvSpPr txBox="1">
            <a:spLocks noChangeArrowheads="1"/>
          </p:cNvSpPr>
          <p:nvPr/>
        </p:nvSpPr>
        <p:spPr bwMode="auto">
          <a:xfrm>
            <a:off x="3419475" y="1576388"/>
            <a:ext cx="8477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Available resources are inverse of Linux DTB</a:t>
            </a:r>
          </a:p>
        </p:txBody>
      </p:sp>
      <p:sp>
        <p:nvSpPr>
          <p:cNvPr id="12314" name="Line 83"/>
          <p:cNvSpPr>
            <a:spLocks noChangeShapeType="1"/>
          </p:cNvSpPr>
          <p:nvPr/>
        </p:nvSpPr>
        <p:spPr bwMode="auto">
          <a:xfrm>
            <a:off x="1428750" y="2581275"/>
            <a:ext cx="0" cy="132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5" name="Line 84"/>
          <p:cNvSpPr>
            <a:spLocks noChangeShapeType="1"/>
          </p:cNvSpPr>
          <p:nvPr/>
        </p:nvSpPr>
        <p:spPr bwMode="auto">
          <a:xfrm>
            <a:off x="1171575" y="25860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6" name="Line 86"/>
          <p:cNvSpPr>
            <a:spLocks noChangeShapeType="1"/>
          </p:cNvSpPr>
          <p:nvPr/>
        </p:nvSpPr>
        <p:spPr bwMode="auto">
          <a:xfrm>
            <a:off x="1181100" y="30194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7" name="Line 87"/>
          <p:cNvSpPr>
            <a:spLocks noChangeShapeType="1"/>
          </p:cNvSpPr>
          <p:nvPr/>
        </p:nvSpPr>
        <p:spPr bwMode="auto">
          <a:xfrm>
            <a:off x="1181100" y="345757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8" name="Line 88"/>
          <p:cNvSpPr>
            <a:spLocks noChangeShapeType="1"/>
          </p:cNvSpPr>
          <p:nvPr/>
        </p:nvSpPr>
        <p:spPr bwMode="auto">
          <a:xfrm>
            <a:off x="1181100" y="3895725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19" name="Line 89"/>
          <p:cNvSpPr>
            <a:spLocks noChangeShapeType="1"/>
          </p:cNvSpPr>
          <p:nvPr/>
        </p:nvSpPr>
        <p:spPr bwMode="auto">
          <a:xfrm flipH="1">
            <a:off x="1419225" y="3243263"/>
            <a:ext cx="6000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0" name="Rectangle 43"/>
          <p:cNvSpPr>
            <a:spLocks noChangeArrowheads="1"/>
          </p:cNvSpPr>
          <p:nvPr/>
        </p:nvSpPr>
        <p:spPr bwMode="auto">
          <a:xfrm>
            <a:off x="13620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Resource Policies</a:t>
            </a:r>
          </a:p>
        </p:txBody>
      </p:sp>
      <p:sp>
        <p:nvSpPr>
          <p:cNvPr id="12321" name="Freeform 45"/>
          <p:cNvSpPr>
            <a:spLocks/>
          </p:cNvSpPr>
          <p:nvPr/>
        </p:nvSpPr>
        <p:spPr bwMode="auto">
          <a:xfrm rot="9349262">
            <a:off x="1422400" y="1858963"/>
            <a:ext cx="498475" cy="858837"/>
          </a:xfrm>
          <a:custGeom>
            <a:avLst/>
            <a:gdLst>
              <a:gd name="T0" fmla="*/ 0 w 194"/>
              <a:gd name="T1" fmla="*/ 0 h 534"/>
              <a:gd name="T2" fmla="*/ 2147483647 w 194"/>
              <a:gd name="T3" fmla="*/ 2147483647 h 534"/>
              <a:gd name="T4" fmla="*/ 2147483647 w 194"/>
              <a:gd name="T5" fmla="*/ 2147483647 h 534"/>
              <a:gd name="T6" fmla="*/ 0 60000 65536"/>
              <a:gd name="T7" fmla="*/ 0 60000 65536"/>
              <a:gd name="T8" fmla="*/ 0 60000 65536"/>
              <a:gd name="T9" fmla="*/ 0 w 194"/>
              <a:gd name="T10" fmla="*/ 0 h 534"/>
              <a:gd name="T11" fmla="*/ 194 w 194"/>
              <a:gd name="T12" fmla="*/ 534 h 5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534">
                <a:moveTo>
                  <a:pt x="0" y="0"/>
                </a:moveTo>
                <a:cubicBezTo>
                  <a:pt x="89" y="75"/>
                  <a:pt x="178" y="151"/>
                  <a:pt x="186" y="240"/>
                </a:cubicBezTo>
                <a:cubicBezTo>
                  <a:pt x="194" y="329"/>
                  <a:pt x="71" y="484"/>
                  <a:pt x="48" y="53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2" name="Rectangle 50"/>
          <p:cNvSpPr>
            <a:spLocks noChangeArrowheads="1"/>
          </p:cNvSpPr>
          <p:nvPr/>
        </p:nvSpPr>
        <p:spPr bwMode="auto">
          <a:xfrm>
            <a:off x="5057775" y="3105150"/>
            <a:ext cx="1295400" cy="223838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23" name="Rectangle 51"/>
          <p:cNvSpPr>
            <a:spLocks noChangeArrowheads="1"/>
          </p:cNvSpPr>
          <p:nvPr/>
        </p:nvSpPr>
        <p:spPr bwMode="auto">
          <a:xfrm>
            <a:off x="7219950" y="23574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24" name="Rectangle 52"/>
          <p:cNvSpPr>
            <a:spLocks noChangeArrowheads="1"/>
          </p:cNvSpPr>
          <p:nvPr/>
        </p:nvSpPr>
        <p:spPr bwMode="auto">
          <a:xfrm>
            <a:off x="7219950" y="191928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25" name="Rectangle 53"/>
          <p:cNvSpPr>
            <a:spLocks noChangeArrowheads="1"/>
          </p:cNvSpPr>
          <p:nvPr/>
        </p:nvSpPr>
        <p:spPr bwMode="auto">
          <a:xfrm>
            <a:off x="7219950" y="1481138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26" name="Rectangle 54"/>
          <p:cNvSpPr>
            <a:spLocks noChangeArrowheads="1"/>
          </p:cNvSpPr>
          <p:nvPr/>
        </p:nvSpPr>
        <p:spPr bwMode="auto">
          <a:xfrm>
            <a:off x="7219950" y="2786063"/>
            <a:ext cx="6191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27" name="Rectangle 55"/>
          <p:cNvSpPr>
            <a:spLocks noChangeArrowheads="1"/>
          </p:cNvSpPr>
          <p:nvPr/>
        </p:nvSpPr>
        <p:spPr bwMode="auto">
          <a:xfrm>
            <a:off x="6400800" y="1481138"/>
            <a:ext cx="771525" cy="390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Memory Allocator</a:t>
            </a:r>
          </a:p>
        </p:txBody>
      </p:sp>
      <p:sp>
        <p:nvSpPr>
          <p:cNvPr id="12328" name="Line 103"/>
          <p:cNvSpPr>
            <a:spLocks noChangeShapeType="1"/>
          </p:cNvSpPr>
          <p:nvPr/>
        </p:nvSpPr>
        <p:spPr bwMode="auto">
          <a:xfrm>
            <a:off x="6962775" y="2033588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29" name="Line 104"/>
          <p:cNvSpPr>
            <a:spLocks noChangeShapeType="1"/>
          </p:cNvSpPr>
          <p:nvPr/>
        </p:nvSpPr>
        <p:spPr bwMode="auto">
          <a:xfrm flipV="1">
            <a:off x="6810375" y="203358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0" name="Line 105"/>
          <p:cNvSpPr>
            <a:spLocks noChangeShapeType="1"/>
          </p:cNvSpPr>
          <p:nvPr/>
        </p:nvSpPr>
        <p:spPr bwMode="auto">
          <a:xfrm flipV="1">
            <a:off x="6810375" y="1871663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1" name="Line 106"/>
          <p:cNvSpPr>
            <a:spLocks noChangeShapeType="1"/>
          </p:cNvSpPr>
          <p:nvPr/>
        </p:nvSpPr>
        <p:spPr bwMode="auto">
          <a:xfrm>
            <a:off x="6962775" y="2128838"/>
            <a:ext cx="24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2" name="Line 107"/>
          <p:cNvSpPr>
            <a:spLocks noChangeShapeType="1"/>
          </p:cNvSpPr>
          <p:nvPr/>
        </p:nvSpPr>
        <p:spPr bwMode="auto">
          <a:xfrm>
            <a:off x="6962775" y="25479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3" name="Line 108"/>
          <p:cNvSpPr>
            <a:spLocks noChangeShapeType="1"/>
          </p:cNvSpPr>
          <p:nvPr/>
        </p:nvSpPr>
        <p:spPr bwMode="auto">
          <a:xfrm>
            <a:off x="6972300" y="295751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4" name="Line 110"/>
          <p:cNvSpPr>
            <a:spLocks noChangeShapeType="1"/>
          </p:cNvSpPr>
          <p:nvPr/>
        </p:nvSpPr>
        <p:spPr bwMode="auto">
          <a:xfrm flipH="1">
            <a:off x="6353175" y="2800350"/>
            <a:ext cx="614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5" name="Line 113"/>
          <p:cNvSpPr>
            <a:spLocks noChangeShapeType="1"/>
          </p:cNvSpPr>
          <p:nvPr/>
        </p:nvSpPr>
        <p:spPr bwMode="auto">
          <a:xfrm flipH="1">
            <a:off x="3467100" y="4043363"/>
            <a:ext cx="14478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6" name="Line 114"/>
          <p:cNvSpPr>
            <a:spLocks noChangeShapeType="1"/>
          </p:cNvSpPr>
          <p:nvPr/>
        </p:nvSpPr>
        <p:spPr bwMode="auto">
          <a:xfrm flipV="1">
            <a:off x="4914900" y="3586163"/>
            <a:ext cx="0" cy="4667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37" name="Rectangle 66"/>
          <p:cNvSpPr>
            <a:spLocks noChangeArrowheads="1"/>
          </p:cNvSpPr>
          <p:nvPr/>
        </p:nvSpPr>
        <p:spPr bwMode="auto">
          <a:xfrm>
            <a:off x="3200400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38" name="Rectangle 67"/>
          <p:cNvSpPr>
            <a:spLocks noChangeArrowheads="1"/>
          </p:cNvSpPr>
          <p:nvPr/>
        </p:nvSpPr>
        <p:spPr bwMode="auto">
          <a:xfrm>
            <a:off x="3209925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39" name="Rectangle 68"/>
          <p:cNvSpPr>
            <a:spLocks noChangeArrowheads="1"/>
          </p:cNvSpPr>
          <p:nvPr/>
        </p:nvSpPr>
        <p:spPr bwMode="auto">
          <a:xfrm>
            <a:off x="3209925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40" name="Rectangle 69"/>
          <p:cNvSpPr>
            <a:spLocks noChangeArrowheads="1"/>
          </p:cNvSpPr>
          <p:nvPr/>
        </p:nvSpPr>
        <p:spPr bwMode="auto">
          <a:xfrm>
            <a:off x="3209925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41" name="Line 119"/>
          <p:cNvSpPr>
            <a:spLocks noChangeShapeType="1"/>
          </p:cNvSpPr>
          <p:nvPr/>
        </p:nvSpPr>
        <p:spPr bwMode="auto">
          <a:xfrm>
            <a:off x="4067175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2" name="Line 120"/>
          <p:cNvSpPr>
            <a:spLocks noChangeShapeType="1"/>
          </p:cNvSpPr>
          <p:nvPr/>
        </p:nvSpPr>
        <p:spPr bwMode="auto">
          <a:xfrm>
            <a:off x="3810000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3" name="Line 121"/>
          <p:cNvSpPr>
            <a:spLocks noChangeShapeType="1"/>
          </p:cNvSpPr>
          <p:nvPr/>
        </p:nvSpPr>
        <p:spPr bwMode="auto">
          <a:xfrm>
            <a:off x="3819525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4" name="Line 122"/>
          <p:cNvSpPr>
            <a:spLocks noChangeShapeType="1"/>
          </p:cNvSpPr>
          <p:nvPr/>
        </p:nvSpPr>
        <p:spPr bwMode="auto">
          <a:xfrm>
            <a:off x="3819525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5" name="Line 123"/>
          <p:cNvSpPr>
            <a:spLocks noChangeShapeType="1"/>
          </p:cNvSpPr>
          <p:nvPr/>
        </p:nvSpPr>
        <p:spPr bwMode="auto">
          <a:xfrm>
            <a:off x="3819525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6" name="Line 124"/>
          <p:cNvSpPr>
            <a:spLocks noChangeShapeType="1"/>
          </p:cNvSpPr>
          <p:nvPr/>
        </p:nvSpPr>
        <p:spPr bwMode="auto">
          <a:xfrm flipH="1" flipV="1">
            <a:off x="4057650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7" name="Line 125"/>
          <p:cNvSpPr>
            <a:spLocks noChangeShapeType="1"/>
          </p:cNvSpPr>
          <p:nvPr/>
        </p:nvSpPr>
        <p:spPr bwMode="auto">
          <a:xfrm>
            <a:off x="3810000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48" name="Rectangle 77"/>
          <p:cNvSpPr>
            <a:spLocks noChangeArrowheads="1"/>
          </p:cNvSpPr>
          <p:nvPr/>
        </p:nvSpPr>
        <p:spPr bwMode="auto">
          <a:xfrm>
            <a:off x="6067425" y="4224338"/>
            <a:ext cx="2857500" cy="1647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r>
              <a:rPr lang="en-US" sz="1400" dirty="0">
                <a:latin typeface="Arial" charset="0"/>
              </a:rPr>
              <a:t>ARM/DSP n+3</a:t>
            </a:r>
          </a:p>
        </p:txBody>
      </p:sp>
      <p:sp>
        <p:nvSpPr>
          <p:cNvPr id="12349" name="Rectangle 78"/>
          <p:cNvSpPr>
            <a:spLocks noChangeArrowheads="1"/>
          </p:cNvSpPr>
          <p:nvPr/>
        </p:nvSpPr>
        <p:spPr bwMode="auto">
          <a:xfrm>
            <a:off x="7115175" y="4452938"/>
            <a:ext cx="1809750" cy="10572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r"/>
            <a:r>
              <a:rPr lang="en-US" sz="1000" dirty="0">
                <a:latin typeface="Arial" charset="0"/>
              </a:rPr>
              <a:t>RM Client Instance</a:t>
            </a:r>
          </a:p>
        </p:txBody>
      </p:sp>
      <p:sp>
        <p:nvSpPr>
          <p:cNvPr id="12350" name="Rectangle 83"/>
          <p:cNvSpPr>
            <a:spLocks noChangeArrowheads="1"/>
          </p:cNvSpPr>
          <p:nvPr/>
        </p:nvSpPr>
        <p:spPr bwMode="auto">
          <a:xfrm>
            <a:off x="6105525" y="43100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QMSS</a:t>
            </a:r>
          </a:p>
        </p:txBody>
      </p:sp>
      <p:sp>
        <p:nvSpPr>
          <p:cNvPr id="12351" name="Rectangle 84"/>
          <p:cNvSpPr>
            <a:spLocks noChangeArrowheads="1"/>
          </p:cNvSpPr>
          <p:nvPr/>
        </p:nvSpPr>
        <p:spPr bwMode="auto">
          <a:xfrm>
            <a:off x="6105525" y="45862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CPPI</a:t>
            </a:r>
          </a:p>
        </p:txBody>
      </p:sp>
      <p:sp>
        <p:nvSpPr>
          <p:cNvPr id="12352" name="Rectangle 85"/>
          <p:cNvSpPr>
            <a:spLocks noChangeArrowheads="1"/>
          </p:cNvSpPr>
          <p:nvPr/>
        </p:nvSpPr>
        <p:spPr bwMode="auto">
          <a:xfrm>
            <a:off x="6115050" y="487203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PA</a:t>
            </a:r>
          </a:p>
        </p:txBody>
      </p:sp>
      <p:sp>
        <p:nvSpPr>
          <p:cNvPr id="12353" name="Rectangle 86"/>
          <p:cNvSpPr>
            <a:spLocks noChangeArrowheads="1"/>
          </p:cNvSpPr>
          <p:nvPr/>
        </p:nvSpPr>
        <p:spPr bwMode="auto">
          <a:xfrm>
            <a:off x="6115050" y="5148263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Mem Alloc</a:t>
            </a:r>
          </a:p>
        </p:txBody>
      </p:sp>
      <p:sp>
        <p:nvSpPr>
          <p:cNvPr id="12354" name="Rectangle 87"/>
          <p:cNvSpPr>
            <a:spLocks noChangeArrowheads="1"/>
          </p:cNvSpPr>
          <p:nvPr/>
        </p:nvSpPr>
        <p:spPr bwMode="auto">
          <a:xfrm>
            <a:off x="6115050" y="5424488"/>
            <a:ext cx="600075" cy="2381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Etc</a:t>
            </a:r>
          </a:p>
        </p:txBody>
      </p:sp>
      <p:sp>
        <p:nvSpPr>
          <p:cNvPr id="12355" name="Line 137"/>
          <p:cNvSpPr>
            <a:spLocks noChangeShapeType="1"/>
          </p:cNvSpPr>
          <p:nvPr/>
        </p:nvSpPr>
        <p:spPr bwMode="auto">
          <a:xfrm>
            <a:off x="6972300" y="44053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6" name="Line 138"/>
          <p:cNvSpPr>
            <a:spLocks noChangeShapeType="1"/>
          </p:cNvSpPr>
          <p:nvPr/>
        </p:nvSpPr>
        <p:spPr bwMode="auto">
          <a:xfrm>
            <a:off x="6715125" y="44148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7" name="Line 139"/>
          <p:cNvSpPr>
            <a:spLocks noChangeShapeType="1"/>
          </p:cNvSpPr>
          <p:nvPr/>
        </p:nvSpPr>
        <p:spPr bwMode="auto">
          <a:xfrm>
            <a:off x="6724650" y="498633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8" name="Line 140"/>
          <p:cNvSpPr>
            <a:spLocks noChangeShapeType="1"/>
          </p:cNvSpPr>
          <p:nvPr/>
        </p:nvSpPr>
        <p:spPr bwMode="auto">
          <a:xfrm>
            <a:off x="6724650" y="5262563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59" name="Line 141"/>
          <p:cNvSpPr>
            <a:spLocks noChangeShapeType="1"/>
          </p:cNvSpPr>
          <p:nvPr/>
        </p:nvSpPr>
        <p:spPr bwMode="auto">
          <a:xfrm>
            <a:off x="6724650" y="55387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0" name="Line 143"/>
          <p:cNvSpPr>
            <a:spLocks noChangeShapeType="1"/>
          </p:cNvSpPr>
          <p:nvPr/>
        </p:nvSpPr>
        <p:spPr bwMode="auto">
          <a:xfrm>
            <a:off x="6715125" y="4700588"/>
            <a:ext cx="257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1" name="Line 145"/>
          <p:cNvSpPr>
            <a:spLocks noChangeShapeType="1"/>
          </p:cNvSpPr>
          <p:nvPr/>
        </p:nvSpPr>
        <p:spPr bwMode="auto">
          <a:xfrm flipV="1">
            <a:off x="6410325" y="3586163"/>
            <a:ext cx="0" cy="3905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2" name="Line 146"/>
          <p:cNvSpPr>
            <a:spLocks noChangeShapeType="1"/>
          </p:cNvSpPr>
          <p:nvPr/>
        </p:nvSpPr>
        <p:spPr bwMode="auto">
          <a:xfrm>
            <a:off x="5362575" y="3986213"/>
            <a:ext cx="0" cy="2381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3" name="Line 147"/>
          <p:cNvSpPr>
            <a:spLocks noChangeShapeType="1"/>
          </p:cNvSpPr>
          <p:nvPr/>
        </p:nvSpPr>
        <p:spPr bwMode="auto">
          <a:xfrm>
            <a:off x="8315325" y="3976688"/>
            <a:ext cx="0" cy="24765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4" name="Line 148"/>
          <p:cNvSpPr>
            <a:spLocks noChangeShapeType="1"/>
          </p:cNvSpPr>
          <p:nvPr/>
        </p:nvSpPr>
        <p:spPr bwMode="auto">
          <a:xfrm>
            <a:off x="5362575" y="3976688"/>
            <a:ext cx="295275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65" name="Text Box 72"/>
          <p:cNvSpPr txBox="1">
            <a:spLocks noChangeArrowheads="1"/>
          </p:cNvSpPr>
          <p:nvPr/>
        </p:nvSpPr>
        <p:spPr bwMode="auto">
          <a:xfrm>
            <a:off x="4181475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6" name="Oval 102"/>
          <p:cNvSpPr>
            <a:spLocks noChangeArrowheads="1"/>
          </p:cNvSpPr>
          <p:nvPr/>
        </p:nvSpPr>
        <p:spPr bwMode="auto">
          <a:xfrm>
            <a:off x="4124325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7" name="Text Box 72"/>
          <p:cNvSpPr txBox="1">
            <a:spLocks noChangeArrowheads="1"/>
          </p:cNvSpPr>
          <p:nvPr/>
        </p:nvSpPr>
        <p:spPr bwMode="auto">
          <a:xfrm>
            <a:off x="7086600" y="5067300"/>
            <a:ext cx="528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68" name="Oval 114"/>
          <p:cNvSpPr>
            <a:spLocks noChangeArrowheads="1"/>
          </p:cNvSpPr>
          <p:nvPr/>
        </p:nvSpPr>
        <p:spPr bwMode="auto">
          <a:xfrm>
            <a:off x="7029450" y="4824413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69" name="Rectangle 117"/>
          <p:cNvSpPr>
            <a:spLocks noChangeArrowheads="1"/>
          </p:cNvSpPr>
          <p:nvPr/>
        </p:nvSpPr>
        <p:spPr bwMode="auto">
          <a:xfrm>
            <a:off x="7591425" y="4452938"/>
            <a:ext cx="1333500" cy="228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  <a:sym typeface="Wingdings" pitchFamily="2" charset="2"/>
              </a:rPr>
              <a:t> Transport API</a:t>
            </a:r>
            <a:endParaRPr lang="en-US" sz="1000" dirty="0">
              <a:latin typeface="Arial" charset="0"/>
            </a:endParaRPr>
          </a:p>
        </p:txBody>
      </p:sp>
      <p:sp>
        <p:nvSpPr>
          <p:cNvPr id="12370" name="Rectangle 118"/>
          <p:cNvSpPr>
            <a:spLocks noChangeArrowheads="1"/>
          </p:cNvSpPr>
          <p:nvPr/>
        </p:nvSpPr>
        <p:spPr bwMode="auto">
          <a:xfrm>
            <a:off x="7591425" y="4700588"/>
            <a:ext cx="1333500" cy="561975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Client Service Transaction Handler</a:t>
            </a:r>
          </a:p>
        </p:txBody>
      </p:sp>
      <p:sp>
        <p:nvSpPr>
          <p:cNvPr id="12371" name="Line 124"/>
          <p:cNvSpPr>
            <a:spLocks noChangeShapeType="1"/>
          </p:cNvSpPr>
          <p:nvPr/>
        </p:nvSpPr>
        <p:spPr bwMode="auto">
          <a:xfrm flipH="1" flipV="1">
            <a:off x="6962775" y="4986338"/>
            <a:ext cx="628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2372" name="Rectangle 120"/>
          <p:cNvSpPr>
            <a:spLocks noChangeArrowheads="1"/>
          </p:cNvSpPr>
          <p:nvPr/>
        </p:nvSpPr>
        <p:spPr bwMode="auto">
          <a:xfrm>
            <a:off x="4686300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3" name="Rectangle 121"/>
          <p:cNvSpPr>
            <a:spLocks noChangeArrowheads="1"/>
          </p:cNvSpPr>
          <p:nvPr/>
        </p:nvSpPr>
        <p:spPr bwMode="auto">
          <a:xfrm>
            <a:off x="7591425" y="422433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4" name="Text Box 72"/>
          <p:cNvSpPr txBox="1">
            <a:spLocks noChangeArrowheads="1"/>
          </p:cNvSpPr>
          <p:nvPr/>
        </p:nvSpPr>
        <p:spPr bwMode="auto">
          <a:xfrm>
            <a:off x="6310313" y="285273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75" name="Oval 123"/>
          <p:cNvSpPr>
            <a:spLocks noChangeArrowheads="1"/>
          </p:cNvSpPr>
          <p:nvPr/>
        </p:nvSpPr>
        <p:spPr bwMode="auto">
          <a:xfrm>
            <a:off x="6672263" y="2628900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76" name="Rectangle 124"/>
          <p:cNvSpPr>
            <a:spLocks noChangeArrowheads="1"/>
          </p:cNvSpPr>
          <p:nvPr/>
        </p:nvSpPr>
        <p:spPr bwMode="auto">
          <a:xfrm>
            <a:off x="43910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ARM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12377" name="Rectangle 126"/>
          <p:cNvSpPr>
            <a:spLocks noChangeArrowheads="1"/>
          </p:cNvSpPr>
          <p:nvPr/>
        </p:nvSpPr>
        <p:spPr bwMode="auto">
          <a:xfrm>
            <a:off x="2019300" y="3681413"/>
            <a:ext cx="1433513" cy="223837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dirty="0">
                <a:latin typeface="Arial" charset="0"/>
              </a:rPr>
              <a:t>Transport API</a:t>
            </a:r>
          </a:p>
        </p:txBody>
      </p:sp>
      <p:sp>
        <p:nvSpPr>
          <p:cNvPr id="12378" name="Rectangle 127"/>
          <p:cNvSpPr>
            <a:spLocks noChangeArrowheads="1"/>
          </p:cNvSpPr>
          <p:nvPr/>
        </p:nvSpPr>
        <p:spPr bwMode="auto">
          <a:xfrm>
            <a:off x="2019300" y="2828925"/>
            <a:ext cx="1433513" cy="852488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1000" dirty="0">
                <a:latin typeface="Arial" charset="0"/>
              </a:rPr>
              <a:t>CD Service Transaction Handler</a:t>
            </a:r>
          </a:p>
        </p:txBody>
      </p:sp>
      <p:sp>
        <p:nvSpPr>
          <p:cNvPr id="12379" name="Text Box 72"/>
          <p:cNvSpPr txBox="1">
            <a:spLocks noChangeArrowheads="1"/>
          </p:cNvSpPr>
          <p:nvPr/>
        </p:nvSpPr>
        <p:spPr bwMode="auto">
          <a:xfrm>
            <a:off x="1509713" y="3328988"/>
            <a:ext cx="5286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Service</a:t>
            </a:r>
          </a:p>
          <a:p>
            <a:pPr>
              <a:spcBef>
                <a:spcPct val="50000"/>
              </a:spcBef>
            </a:pPr>
            <a:r>
              <a:rPr lang="en-US" sz="800" dirty="0">
                <a:latin typeface="Arial" charset="0"/>
              </a:rPr>
              <a:t>Port</a:t>
            </a:r>
          </a:p>
        </p:txBody>
      </p:sp>
      <p:sp>
        <p:nvSpPr>
          <p:cNvPr id="12380" name="Oval 129"/>
          <p:cNvSpPr>
            <a:spLocks noChangeArrowheads="1"/>
          </p:cNvSpPr>
          <p:nvPr/>
        </p:nvSpPr>
        <p:spPr bwMode="auto">
          <a:xfrm>
            <a:off x="1438275" y="3081338"/>
            <a:ext cx="180975" cy="323850"/>
          </a:xfrm>
          <a:prstGeom prst="ellipse">
            <a:avLst/>
          </a:prstGeom>
          <a:gradFill rotWithShape="1">
            <a:gsLst>
              <a:gs pos="0">
                <a:srgbClr val="CCECFF">
                  <a:alpha val="46001"/>
                </a:srgbClr>
              </a:gs>
              <a:gs pos="100000">
                <a:srgbClr val="000000">
                  <a:alpha val="46001"/>
                </a:srgbClr>
              </a:gs>
            </a:gsLst>
            <a:lin ang="5400000" scaled="1"/>
          </a:gra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81" name="Rectangle 139"/>
          <p:cNvSpPr>
            <a:spLocks noChangeArrowheads="1"/>
          </p:cNvSpPr>
          <p:nvPr/>
        </p:nvSpPr>
        <p:spPr bwMode="auto">
          <a:xfrm>
            <a:off x="2038350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Global Resource List (GRL)</a:t>
            </a:r>
          </a:p>
        </p:txBody>
      </p:sp>
      <p:sp>
        <p:nvSpPr>
          <p:cNvPr id="12382" name="Rectangle 140"/>
          <p:cNvSpPr>
            <a:spLocks noChangeArrowheads="1"/>
          </p:cNvSpPr>
          <p:nvPr/>
        </p:nvSpPr>
        <p:spPr bwMode="auto">
          <a:xfrm>
            <a:off x="2695575" y="1395413"/>
            <a:ext cx="6286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sz="800" dirty="0">
                <a:latin typeface="Arial" charset="0"/>
              </a:rPr>
              <a:t>Linux DTB</a:t>
            </a:r>
          </a:p>
        </p:txBody>
      </p:sp>
      <p:cxnSp>
        <p:nvCxnSpPr>
          <p:cNvPr id="12383" name="Curved Connector 143"/>
          <p:cNvCxnSpPr>
            <a:cxnSpLocks noChangeShapeType="1"/>
            <a:stCxn id="12381" idx="2"/>
            <a:endCxn id="12305" idx="3"/>
          </p:cNvCxnSpPr>
          <p:nvPr/>
        </p:nvCxnSpPr>
        <p:spPr bwMode="auto">
          <a:xfrm rot="16200000" flipH="1">
            <a:off x="2583656" y="1697832"/>
            <a:ext cx="642937" cy="1104900"/>
          </a:xfrm>
          <a:prstGeom prst="curvedConnector4">
            <a:avLst>
              <a:gd name="adj1" fmla="val 30370"/>
              <a:gd name="adj2" fmla="val 12069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84" name="Curved Connector 145"/>
          <p:cNvCxnSpPr>
            <a:cxnSpLocks noChangeShapeType="1"/>
            <a:endCxn id="12305" idx="3"/>
          </p:cNvCxnSpPr>
          <p:nvPr/>
        </p:nvCxnSpPr>
        <p:spPr bwMode="auto">
          <a:xfrm rot="16200000" flipH="1">
            <a:off x="2912269" y="2026444"/>
            <a:ext cx="642937" cy="447675"/>
          </a:xfrm>
          <a:prstGeom prst="curvedConnector4">
            <a:avLst>
              <a:gd name="adj1" fmla="val 30370"/>
              <a:gd name="adj2" fmla="val 151065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85" name="Rectangle 147"/>
          <p:cNvSpPr>
            <a:spLocks noChangeArrowheads="1"/>
          </p:cNvSpPr>
          <p:nvPr/>
        </p:nvSpPr>
        <p:spPr bwMode="auto">
          <a:xfrm>
            <a:off x="5724525" y="3328988"/>
            <a:ext cx="1333500" cy="228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800" dirty="0">
                <a:latin typeface="Arial" charset="0"/>
              </a:rPr>
              <a:t>DSP </a:t>
            </a:r>
            <a:r>
              <a:rPr lang="en-US" sz="800" dirty="0">
                <a:latin typeface="Arial" charset="0"/>
                <a:sym typeface="Wingdings" pitchFamily="2" charset="2"/>
              </a:rPr>
              <a:t></a:t>
            </a:r>
            <a:r>
              <a:rPr lang="en-US" sz="800" dirty="0">
                <a:latin typeface="Arial" charset="0"/>
              </a:rPr>
              <a:t> DSP Transport</a:t>
            </a:r>
          </a:p>
        </p:txBody>
      </p:sp>
      <p:sp>
        <p:nvSpPr>
          <p:cNvPr id="96" name="Slide Number Placeholder 9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1821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Instance Topology Example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113309" y="1493314"/>
            <a:ext cx="6902532" cy="4669972"/>
            <a:chOff x="1524000" y="1600200"/>
            <a:chExt cx="5867400" cy="3886200"/>
          </a:xfrm>
        </p:grpSpPr>
        <p:sp>
          <p:nvSpPr>
            <p:cNvPr id="14341" name="AutoShape 115"/>
            <p:cNvSpPr>
              <a:spLocks noChangeArrowheads="1"/>
            </p:cNvSpPr>
            <p:nvPr/>
          </p:nvSpPr>
          <p:spPr bwMode="auto">
            <a:xfrm>
              <a:off x="1524000" y="2971800"/>
              <a:ext cx="1752600" cy="21336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b" anchorCtr="1"/>
            <a:lstStyle/>
            <a:p>
              <a:pPr algn="ctr"/>
              <a:r>
                <a:rPr lang="en-US" sz="1400" dirty="0"/>
                <a:t>Linux User-Space</a:t>
              </a:r>
            </a:p>
          </p:txBody>
        </p:sp>
        <p:sp>
          <p:nvSpPr>
            <p:cNvPr id="14342" name="AutoShape 100"/>
            <p:cNvSpPr>
              <a:spLocks noChangeArrowheads="1"/>
            </p:cNvSpPr>
            <p:nvPr/>
          </p:nvSpPr>
          <p:spPr bwMode="auto">
            <a:xfrm>
              <a:off x="16002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Server</a:t>
              </a:r>
            </a:p>
          </p:txBody>
        </p:sp>
        <p:sp>
          <p:nvSpPr>
            <p:cNvPr id="14343" name="AutoShape 101"/>
            <p:cNvSpPr>
              <a:spLocks noChangeArrowheads="1"/>
            </p:cNvSpPr>
            <p:nvPr/>
          </p:nvSpPr>
          <p:spPr bwMode="auto">
            <a:xfrm>
              <a:off x="36576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 Delegate</a:t>
              </a:r>
            </a:p>
          </p:txBody>
        </p:sp>
        <p:sp>
          <p:nvSpPr>
            <p:cNvPr id="14344" name="AutoShape 102"/>
            <p:cNvSpPr>
              <a:spLocks noChangeArrowheads="1"/>
            </p:cNvSpPr>
            <p:nvPr/>
          </p:nvSpPr>
          <p:spPr bwMode="auto">
            <a:xfrm>
              <a:off x="5715000" y="3886200"/>
              <a:ext cx="1600200" cy="7620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RM Client</a:t>
              </a:r>
            </a:p>
          </p:txBody>
        </p:sp>
        <p:sp>
          <p:nvSpPr>
            <p:cNvPr id="14345" name="Line 104"/>
            <p:cNvSpPr>
              <a:spLocks noChangeShapeType="1"/>
            </p:cNvSpPr>
            <p:nvPr/>
          </p:nvSpPr>
          <p:spPr bwMode="auto">
            <a:xfrm>
              <a:off x="54864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46" name="AutoShape 107"/>
            <p:cNvSpPr>
              <a:spLocks noChangeArrowheads="1"/>
            </p:cNvSpPr>
            <p:nvPr/>
          </p:nvSpPr>
          <p:spPr bwMode="auto">
            <a:xfrm>
              <a:off x="4724400" y="26670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BIOS</a:t>
              </a:r>
            </a:p>
          </p:txBody>
        </p:sp>
        <p:sp>
          <p:nvSpPr>
            <p:cNvPr id="14347" name="AutoShape 111"/>
            <p:cNvSpPr>
              <a:spLocks noChangeArrowheads="1"/>
            </p:cNvSpPr>
            <p:nvPr/>
          </p:nvSpPr>
          <p:spPr bwMode="auto">
            <a:xfrm>
              <a:off x="4724400" y="2438400"/>
              <a:ext cx="1524000" cy="2286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IPC</a:t>
              </a:r>
            </a:p>
          </p:txBody>
        </p:sp>
        <p:sp>
          <p:nvSpPr>
            <p:cNvPr id="14348" name="AutoShape 112"/>
            <p:cNvSpPr>
              <a:spLocks noChangeArrowheads="1"/>
            </p:cNvSpPr>
            <p:nvPr/>
          </p:nvSpPr>
          <p:spPr bwMode="auto">
            <a:xfrm>
              <a:off x="36576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49" name="AutoShape 113"/>
            <p:cNvSpPr>
              <a:spLocks noChangeArrowheads="1"/>
            </p:cNvSpPr>
            <p:nvPr/>
          </p:nvSpPr>
          <p:spPr bwMode="auto">
            <a:xfrm>
              <a:off x="3657600" y="1600200"/>
              <a:ext cx="3657600" cy="8382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DSP Multicore Application</a:t>
              </a:r>
            </a:p>
          </p:txBody>
        </p:sp>
        <p:sp>
          <p:nvSpPr>
            <p:cNvPr id="14350" name="AutoShape 114"/>
            <p:cNvSpPr>
              <a:spLocks noChangeArrowheads="1"/>
            </p:cNvSpPr>
            <p:nvPr/>
          </p:nvSpPr>
          <p:spPr bwMode="auto">
            <a:xfrm>
              <a:off x="42672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51" name="Line 121"/>
            <p:cNvSpPr>
              <a:spLocks noChangeShapeType="1"/>
            </p:cNvSpPr>
            <p:nvPr/>
          </p:nvSpPr>
          <p:spPr bwMode="auto">
            <a:xfrm>
              <a:off x="32004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2" name="Line 122"/>
            <p:cNvSpPr>
              <a:spLocks noChangeShapeType="1"/>
            </p:cNvSpPr>
            <p:nvPr/>
          </p:nvSpPr>
          <p:spPr bwMode="auto">
            <a:xfrm>
              <a:off x="5257800" y="4267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3" name="Line 123"/>
            <p:cNvSpPr>
              <a:spLocks noChangeShapeType="1"/>
            </p:cNvSpPr>
            <p:nvPr/>
          </p:nvSpPr>
          <p:spPr bwMode="auto">
            <a:xfrm>
              <a:off x="3429000" y="2971800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4" name="Text Box 124"/>
            <p:cNvSpPr txBox="1">
              <a:spLocks noChangeArrowheads="1"/>
            </p:cNvSpPr>
            <p:nvPr/>
          </p:nvSpPr>
          <p:spPr bwMode="auto">
            <a:xfrm>
              <a:off x="15240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ARM</a:t>
              </a:r>
            </a:p>
          </p:txBody>
        </p:sp>
        <p:sp>
          <p:nvSpPr>
            <p:cNvPr id="14355" name="Text Box 125"/>
            <p:cNvSpPr txBox="1">
              <a:spLocks noChangeArrowheads="1"/>
            </p:cNvSpPr>
            <p:nvPr/>
          </p:nvSpPr>
          <p:spPr bwMode="auto">
            <a:xfrm>
              <a:off x="35814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1</a:t>
              </a:r>
            </a:p>
          </p:txBody>
        </p:sp>
        <p:sp>
          <p:nvSpPr>
            <p:cNvPr id="14356" name="Text Box 126"/>
            <p:cNvSpPr txBox="1">
              <a:spLocks noChangeArrowheads="1"/>
            </p:cNvSpPr>
            <p:nvPr/>
          </p:nvSpPr>
          <p:spPr bwMode="auto">
            <a:xfrm>
              <a:off x="5638800" y="5105400"/>
              <a:ext cx="17526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DSP 2</a:t>
              </a:r>
            </a:p>
          </p:txBody>
        </p:sp>
        <p:sp>
          <p:nvSpPr>
            <p:cNvPr id="14357" name="Line 127"/>
            <p:cNvSpPr>
              <a:spLocks noChangeShapeType="1"/>
            </p:cNvSpPr>
            <p:nvPr/>
          </p:nvSpPr>
          <p:spPr bwMode="auto">
            <a:xfrm>
              <a:off x="38862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8" name="Line 129"/>
            <p:cNvSpPr>
              <a:spLocks noChangeShapeType="1"/>
            </p:cNvSpPr>
            <p:nvPr/>
          </p:nvSpPr>
          <p:spPr bwMode="auto">
            <a:xfrm>
              <a:off x="4495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59" name="AutoShape 131"/>
            <p:cNvSpPr>
              <a:spLocks noChangeArrowheads="1"/>
            </p:cNvSpPr>
            <p:nvPr/>
          </p:nvSpPr>
          <p:spPr bwMode="auto">
            <a:xfrm>
              <a:off x="18288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0" name="AutoShape 132"/>
            <p:cNvSpPr>
              <a:spLocks noChangeArrowheads="1"/>
            </p:cNvSpPr>
            <p:nvPr/>
          </p:nvSpPr>
          <p:spPr bwMode="auto">
            <a:xfrm>
              <a:off x="24384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1" name="Line 133"/>
            <p:cNvSpPr>
              <a:spLocks noChangeShapeType="1"/>
            </p:cNvSpPr>
            <p:nvPr/>
          </p:nvSpPr>
          <p:spPr bwMode="auto">
            <a:xfrm>
              <a:off x="2057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2" name="Line 134"/>
            <p:cNvSpPr>
              <a:spLocks noChangeShapeType="1"/>
            </p:cNvSpPr>
            <p:nvPr/>
          </p:nvSpPr>
          <p:spPr bwMode="auto">
            <a:xfrm>
              <a:off x="26670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3" name="AutoShape 135"/>
            <p:cNvSpPr>
              <a:spLocks noChangeArrowheads="1"/>
            </p:cNvSpPr>
            <p:nvPr/>
          </p:nvSpPr>
          <p:spPr bwMode="auto">
            <a:xfrm>
              <a:off x="6172200" y="3124200"/>
              <a:ext cx="533400" cy="533400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LLD</a:t>
              </a:r>
            </a:p>
          </p:txBody>
        </p:sp>
        <p:sp>
          <p:nvSpPr>
            <p:cNvPr id="14364" name="AutoShape 136"/>
            <p:cNvSpPr>
              <a:spLocks noChangeArrowheads="1"/>
            </p:cNvSpPr>
            <p:nvPr/>
          </p:nvSpPr>
          <p:spPr bwMode="auto">
            <a:xfrm>
              <a:off x="6781800" y="3124200"/>
              <a:ext cx="5334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 dirty="0"/>
                <a:t>Etc</a:t>
              </a:r>
            </a:p>
          </p:txBody>
        </p:sp>
        <p:sp>
          <p:nvSpPr>
            <p:cNvPr id="14365" name="Line 137"/>
            <p:cNvSpPr>
              <a:spLocks noChangeShapeType="1"/>
            </p:cNvSpPr>
            <p:nvPr/>
          </p:nvSpPr>
          <p:spPr bwMode="auto">
            <a:xfrm>
              <a:off x="64008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6" name="Line 138"/>
            <p:cNvSpPr>
              <a:spLocks noChangeShapeType="1"/>
            </p:cNvSpPr>
            <p:nvPr/>
          </p:nvSpPr>
          <p:spPr bwMode="auto">
            <a:xfrm>
              <a:off x="7010400" y="36576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7" name="Line 139"/>
            <p:cNvSpPr>
              <a:spLocks noChangeShapeType="1"/>
            </p:cNvSpPr>
            <p:nvPr/>
          </p:nvSpPr>
          <p:spPr bwMode="auto">
            <a:xfrm>
              <a:off x="50292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8" name="Line 140"/>
            <p:cNvSpPr>
              <a:spLocks noChangeShapeType="1"/>
            </p:cNvSpPr>
            <p:nvPr/>
          </p:nvSpPr>
          <p:spPr bwMode="auto">
            <a:xfrm>
              <a:off x="5943600" y="2895600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69" name="Line 141"/>
            <p:cNvSpPr>
              <a:spLocks noChangeShapeType="1"/>
            </p:cNvSpPr>
            <p:nvPr/>
          </p:nvSpPr>
          <p:spPr bwMode="auto">
            <a:xfrm>
              <a:off x="388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0" name="Line 142"/>
            <p:cNvSpPr>
              <a:spLocks noChangeShapeType="1"/>
            </p:cNvSpPr>
            <p:nvPr/>
          </p:nvSpPr>
          <p:spPr bwMode="auto">
            <a:xfrm>
              <a:off x="4495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1" name="Line 143"/>
            <p:cNvSpPr>
              <a:spLocks noChangeShapeType="1"/>
            </p:cNvSpPr>
            <p:nvPr/>
          </p:nvSpPr>
          <p:spPr bwMode="auto">
            <a:xfrm>
              <a:off x="64008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  <p:sp>
          <p:nvSpPr>
            <p:cNvPr id="14372" name="Line 144"/>
            <p:cNvSpPr>
              <a:spLocks noChangeShapeType="1"/>
            </p:cNvSpPr>
            <p:nvPr/>
          </p:nvSpPr>
          <p:spPr bwMode="auto">
            <a:xfrm>
              <a:off x="7010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pPr algn="ctr"/>
              <a:endParaRPr lang="en-US" sz="1400" dirty="0"/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42900" y="0"/>
            <a:ext cx="8458200" cy="923925"/>
          </a:xfrm>
        </p:spPr>
        <p:txBody>
          <a:bodyPr/>
          <a:lstStyle/>
          <a:p>
            <a:r>
              <a:rPr lang="en-US" b="1" dirty="0" smtClean="0"/>
              <a:t>Keystone II RM - Services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95275" y="838200"/>
            <a:ext cx="8467725" cy="4953000"/>
          </a:xfrm>
        </p:spPr>
        <p:txBody>
          <a:bodyPr/>
          <a:lstStyle/>
          <a:p>
            <a:r>
              <a:rPr lang="en-US" sz="2400" dirty="0" smtClean="0"/>
              <a:t>RM  Services:</a:t>
            </a:r>
          </a:p>
          <a:p>
            <a:pPr lvl="1"/>
            <a:r>
              <a:rPr lang="en-US" sz="2400" dirty="0" smtClean="0"/>
              <a:t>Allocate (initialization, usage)</a:t>
            </a:r>
          </a:p>
          <a:p>
            <a:pPr lvl="1"/>
            <a:r>
              <a:rPr lang="en-US" sz="2400" dirty="0" smtClean="0"/>
              <a:t>Free</a:t>
            </a:r>
          </a:p>
          <a:p>
            <a:pPr lvl="1"/>
            <a:r>
              <a:rPr lang="en-US" sz="2400" dirty="0" smtClean="0"/>
              <a:t>Map resource(s) to NameServer name</a:t>
            </a:r>
          </a:p>
          <a:p>
            <a:pPr lvl="1"/>
            <a:r>
              <a:rPr lang="en-US" sz="2400" dirty="0" smtClean="0"/>
              <a:t>Get resource(s) tied to existing NameServer name</a:t>
            </a:r>
          </a:p>
          <a:p>
            <a:pPr lvl="1"/>
            <a:r>
              <a:rPr lang="en-US" sz="2400" dirty="0" smtClean="0"/>
              <a:t>Unmap resource(s) from existing NameServer name</a:t>
            </a:r>
          </a:p>
          <a:p>
            <a:r>
              <a:rPr lang="en-US" sz="2400" dirty="0" smtClean="0"/>
              <a:t>Non-blocking service requests directly return result</a:t>
            </a:r>
          </a:p>
          <a:p>
            <a:r>
              <a:rPr lang="en-US" sz="2400" dirty="0" smtClean="0"/>
              <a:t>Blocking service requests return ID to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550"/>
            <a:ext cx="8229600" cy="5263738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KeyStone II Peripherals </a:t>
            </a:r>
            <a:r>
              <a:rPr lang="en-US" sz="2800" dirty="0"/>
              <a:t>and </a:t>
            </a:r>
            <a:r>
              <a:rPr lang="en-US" sz="2800" dirty="0" smtClean="0"/>
              <a:t>Coprocessors</a:t>
            </a:r>
            <a:endParaRPr lang="en-US" sz="2800" dirty="0"/>
          </a:p>
          <a:p>
            <a:pPr lvl="0"/>
            <a:r>
              <a:rPr lang="en-US" sz="2800" dirty="0" smtClean="0"/>
              <a:t>Resource Management</a:t>
            </a:r>
            <a:endParaRPr lang="en-US" sz="2800" dirty="0"/>
          </a:p>
          <a:p>
            <a:pPr lvl="0"/>
            <a:r>
              <a:rPr lang="en-US" sz="2800" dirty="0" smtClean="0"/>
              <a:t>DSP CorePac CSL Layer</a:t>
            </a:r>
          </a:p>
          <a:p>
            <a:pPr lvl="0"/>
            <a:r>
              <a:rPr lang="en-US" sz="2800" dirty="0" smtClean="0"/>
              <a:t>DSP CorePac LLD Layer</a:t>
            </a:r>
          </a:p>
          <a:p>
            <a:pPr lvl="1"/>
            <a:r>
              <a:rPr lang="en-US" dirty="0" smtClean="0"/>
              <a:t>LLD Functions</a:t>
            </a:r>
          </a:p>
          <a:p>
            <a:pPr lvl="1"/>
            <a:r>
              <a:rPr lang="en-US" dirty="0" smtClean="0"/>
              <a:t>LLD Support in MCSDK 3.x</a:t>
            </a:r>
          </a:p>
          <a:p>
            <a:pPr lvl="1"/>
            <a:r>
              <a:rPr lang="en-US" dirty="0" smtClean="0"/>
              <a:t>LLD Usage</a:t>
            </a:r>
          </a:p>
          <a:p>
            <a:pPr lvl="1"/>
            <a:r>
              <a:rPr lang="en-US" dirty="0" smtClean="0"/>
              <a:t>NWAL</a:t>
            </a:r>
            <a:fld id="{2C19787A-D5D8-498D-9AF3-8D6C3D533C6E}" type="slidenum">
              <a:rPr lang="en-US" smtClean="0"/>
              <a:pPr lvl="1"/>
              <a:t>2</a:t>
            </a:fld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6199"/>
            <a:ext cx="8229600" cy="13844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Keystone II RM:</a:t>
            </a:r>
            <a:br>
              <a:rPr lang="en-US" b="1" dirty="0" smtClean="0"/>
            </a:br>
            <a:r>
              <a:rPr lang="en-US" b="1" dirty="0" smtClean="0"/>
              <a:t>Global Resource List (GRL)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38795"/>
            <a:ext cx="8229600" cy="3913909"/>
          </a:xfrm>
        </p:spPr>
        <p:txBody>
          <a:bodyPr/>
          <a:lstStyle/>
          <a:p>
            <a:r>
              <a:rPr lang="en-US" sz="2000" dirty="0" smtClean="0"/>
              <a:t>Specified in Device Tree Source (DTS) format</a:t>
            </a:r>
          </a:p>
          <a:p>
            <a:pPr lvl="1"/>
            <a:r>
              <a:rPr lang="en-US" sz="2000" dirty="0" smtClean="0"/>
              <a:t>Open source, dual GPL/BSD-licensed LIBFDT used for parsing GRL</a:t>
            </a:r>
          </a:p>
          <a:p>
            <a:r>
              <a:rPr lang="en-US" sz="2000" dirty="0" smtClean="0"/>
              <a:t>Input to Server on initialization</a:t>
            </a:r>
          </a:p>
          <a:p>
            <a:r>
              <a:rPr lang="en-US" sz="2000" dirty="0" smtClean="0"/>
              <a:t>Server instantiates allocator for each resource specified in GRL</a:t>
            </a:r>
          </a:p>
          <a:p>
            <a:r>
              <a:rPr lang="en-US" sz="2000" dirty="0" smtClean="0"/>
              <a:t>A GRL specification for a resource includes:</a:t>
            </a:r>
          </a:p>
          <a:p>
            <a:pPr lvl="1"/>
            <a:r>
              <a:rPr lang="en-US" sz="2000" dirty="0" smtClean="0"/>
              <a:t>Resource name</a:t>
            </a:r>
          </a:p>
          <a:p>
            <a:pPr lvl="1"/>
            <a:r>
              <a:rPr lang="en-US" sz="2000" dirty="0" smtClean="0"/>
              <a:t>Resource range (base + length)</a:t>
            </a:r>
          </a:p>
          <a:p>
            <a:pPr lvl="1"/>
            <a:r>
              <a:rPr lang="en-US" sz="2000" dirty="0" smtClean="0"/>
              <a:t>Linux DTB alias path (if applicable)</a:t>
            </a:r>
          </a:p>
          <a:p>
            <a:pPr lvl="1"/>
            <a:r>
              <a:rPr lang="en-US" sz="2000" dirty="0" smtClean="0"/>
              <a:t>Resource NameServer assignments (if applicable)</a:t>
            </a:r>
          </a:p>
          <a:p>
            <a:r>
              <a:rPr lang="en-US" sz="2000" dirty="0" smtClean="0"/>
              <a:t>Permissions not specified in GRL - In the polices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7506" y="6445325"/>
            <a:ext cx="8611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6088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Keystone II RM: Policy Example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idx="1"/>
          </p:nvPr>
        </p:nvSpPr>
        <p:spPr>
          <a:xfrm>
            <a:off x="118753" y="776851"/>
            <a:ext cx="9025247" cy="6037806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/* RM Server global policy */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/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All RM instances expected to be resource assignees within the policy.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fail at init if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* it finds a resource assignee that is not in the user-instances list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valid-instances = "RM_Server",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"RM_Client_Delegate",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"RM_Client";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RM will deny any resource requests for resources not defined in the policy.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/* Format for assigning resources to specific RM instances */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qmss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gp-queue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&lt;2000 1000&gt;, "iu=(RM_Server RM_Client_Delegate RM_Client)",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&lt;3000 1&gt;, "iux=(RM_Server) &amp; iu=(RM_Client_Delegate RM_Client)";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         &lt;4000 1&gt;, “s=(RM_Client_Delegate RM_Client)”;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	        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cppi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pass-rx-flow-id {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assignments = &lt;0 20&gt;, "iux=(*)";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}; 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CSL Layer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58243" y="1142999"/>
            <a:ext cx="4631377" cy="5305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(Almost)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 peripherals are controlled by Memory </a:t>
            </a:r>
            <a:r>
              <a:rPr lang="en-US" sz="2800" dirty="0" smtClean="0"/>
              <a:t>M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Registers (MMR).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MMR may have different address in different (future) devices.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CSL has two layers: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first layer assigns a standard name to MMR.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The second layer is a set of functions to manipulate these registers.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noProof="0" dirty="0" smtClean="0"/>
              <a:t>Application needs only to know the API of the CSL functions.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noProof="0" dirty="0" smtClean="0"/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8600" y="1143000"/>
          <a:ext cx="3927166" cy="511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4511040" imgH="5882420" progId="Visio.Drawing.11">
                  <p:embed/>
                </p:oleObj>
              </mc:Choice>
              <mc:Fallback>
                <p:oleObj name="Visio" r:id="rId3" imgW="4511040" imgH="58824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3927166" cy="511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dirty="0" smtClean="0"/>
              <a:t>CSL Registers #define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MMR address depends on the device family. Currently there are two families.</a:t>
            </a:r>
          </a:p>
          <a:p>
            <a:r>
              <a:rPr lang="en-US" dirty="0" smtClean="0"/>
              <a:t>The include file and device-specific CSL files are located here:</a:t>
            </a:r>
          </a:p>
          <a:p>
            <a:pPr lvl="1"/>
            <a:r>
              <a:rPr lang="en-US" sz="2000" dirty="0" smtClean="0"/>
              <a:t>pdk_keystone2_X_XX_XX_XX\packages\ti\csl\device\k2H</a:t>
            </a:r>
          </a:p>
          <a:p>
            <a:pPr lvl="1"/>
            <a:r>
              <a:rPr lang="en-US" sz="2000" dirty="0" smtClean="0"/>
              <a:t>pdk_keystone2_X_XX_XX_XX\packages\ti\csl\device\k2E</a:t>
            </a:r>
          </a:p>
          <a:p>
            <a:r>
              <a:rPr lang="en-US" sz="2400" dirty="0" smtClean="0"/>
              <a:t>The include file cslr_device.h contains the address definitions of the MMR**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** In KeyStone 1 releases, the file cslr_device.h is here:  pdk_c6678_X_XX_XX_XX\packages\</a:t>
            </a:r>
            <a:r>
              <a:rPr lang="en-US" sz="2400" dirty="0" err="1" smtClean="0"/>
              <a:t>ti</a:t>
            </a:r>
            <a:r>
              <a:rPr lang="en-US" sz="2400" dirty="0" smtClean="0"/>
              <a:t>\</a:t>
            </a:r>
            <a:r>
              <a:rPr lang="en-US" sz="2400" dirty="0" err="1" smtClean="0"/>
              <a:t>csl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cslr_device.h</a:t>
            </a:r>
            <a:r>
              <a:rPr lang="en-US" sz="3600" b="1" dirty="0" smtClean="0"/>
              <a:t> 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7239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#define CSL_TAC_BEI_CFG_REGS  (0x02580000 + 0x8000)</a:t>
            </a:r>
          </a:p>
          <a:p>
            <a:r>
              <a:rPr lang="en-US" dirty="0" smtClean="0"/>
              <a:t>#define CSL_TAC_SGCCP_0_CFG_REGS   (0x02580000 + 0x10000)</a:t>
            </a:r>
          </a:p>
          <a:p>
            <a:r>
              <a:rPr lang="en-US" dirty="0" smtClean="0"/>
              <a:t>#define CSL_TAC_SGCCP_1_CFG_REGS   (0x02580000 + 0x20000)</a:t>
            </a:r>
          </a:p>
          <a:p>
            <a:r>
              <a:rPr lang="en-US" dirty="0" smtClean="0"/>
              <a:t>#define CSL_TAC_SGCCP_2_CFG_REGS   (0x02580000 + 0x30000)</a:t>
            </a:r>
          </a:p>
          <a:p>
            <a:r>
              <a:rPr lang="en-US" dirty="0" smtClean="0"/>
              <a:t>#define CSL_TAC_SGCCP_3_CFG_REGS   (0x02580000 + 0x40000)</a:t>
            </a:r>
          </a:p>
          <a:p>
            <a:r>
              <a:rPr lang="en-US" dirty="0" smtClean="0"/>
              <a:t>#define CSL_CIC_0_REGS        (0x02600000)</a:t>
            </a:r>
          </a:p>
          <a:p>
            <a:r>
              <a:rPr lang="en-US" dirty="0" smtClean="0"/>
              <a:t>#define CSL_CIC_1_REGS        (0x02604000)</a:t>
            </a:r>
          </a:p>
          <a:p>
            <a:r>
              <a:rPr lang="en-US" dirty="0" smtClean="0"/>
              <a:t>#define CSL_CIC_2_REGS        (0x02608000)</a:t>
            </a:r>
          </a:p>
          <a:p>
            <a:r>
              <a:rPr lang="en-US" dirty="0" smtClean="0"/>
              <a:t>#define CSL_GPIO_CFG_REGS        (0x0260BF00)</a:t>
            </a:r>
          </a:p>
          <a:p>
            <a:r>
              <a:rPr lang="en-US" dirty="0" smtClean="0"/>
              <a:t>#define CSL_BOOT_CFG_REGS         (0x02620000)</a:t>
            </a:r>
          </a:p>
          <a:p>
            <a:r>
              <a:rPr lang="en-US" dirty="0" smtClean="0"/>
              <a:t>#define CSL_USB_SERDES_CFG_REGS             (0x02630000)</a:t>
            </a:r>
          </a:p>
          <a:p>
            <a:r>
              <a:rPr lang="en-US" b="1" dirty="0" smtClean="0"/>
              <a:t>#define CSL_SEMAPHORE_REGS        (0x02640000)</a:t>
            </a:r>
          </a:p>
          <a:p>
            <a:r>
              <a:rPr lang="en-US" dirty="0" smtClean="0"/>
              <a:t>#define CSL_USB_CFG_REGS        (0x02680000)</a:t>
            </a:r>
          </a:p>
          <a:p>
            <a:r>
              <a:rPr lang="en-US" dirty="0" smtClean="0"/>
              <a:t>#define CSL_EDMACC_0_REGS    (0x02700000)</a:t>
            </a:r>
          </a:p>
          <a:p>
            <a:r>
              <a:rPr lang="en-US" dirty="0" smtClean="0"/>
              <a:t>#define CSL_EDMACC_4_REGS    (0x02708000)</a:t>
            </a:r>
          </a:p>
          <a:p>
            <a:r>
              <a:rPr lang="en-US" dirty="0" smtClean="0"/>
              <a:t>#define CSL_EDMACC_1_REGS    (0x02720000)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Registers Definition: </a:t>
            </a:r>
            <a:r>
              <a:rPr lang="en-US" sz="3600" b="1" dirty="0" err="1" smtClean="0"/>
              <a:t>cslr_XXX.h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the semaphore as an example</a:t>
            </a:r>
          </a:p>
          <a:p>
            <a:r>
              <a:rPr lang="en-US" sz="2800" dirty="0" smtClean="0"/>
              <a:t>As we saw, the base address of the semaphore registers is defined at cslr_device.h</a:t>
            </a:r>
          </a:p>
          <a:p>
            <a:r>
              <a:rPr lang="en-US" sz="2800" dirty="0" smtClean="0"/>
              <a:t>The include file </a:t>
            </a:r>
            <a:r>
              <a:rPr lang="en-US" sz="2800" dirty="0" err="1" smtClean="0"/>
              <a:t>cslr_sem.h</a:t>
            </a:r>
            <a:r>
              <a:rPr lang="en-US" sz="2800" dirty="0" smtClean="0"/>
              <a:t> is here: </a:t>
            </a:r>
            <a:r>
              <a:rPr lang="en-US" sz="2000" dirty="0" smtClean="0"/>
              <a:t>pdk_keystone2_X_XX_XX_XX\packages\ti\csl directory </a:t>
            </a:r>
          </a:p>
          <a:p>
            <a:pPr>
              <a:buNone/>
            </a:pPr>
            <a:r>
              <a:rPr lang="en-US" sz="2800" dirty="0" smtClean="0"/>
              <a:t>	This include file defines all the semaphore register values and structures. The following slide shows part of the cslr_sem.h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350" y="801575"/>
            <a:ext cx="8001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typedef struct  {    </a:t>
            </a:r>
          </a:p>
          <a:p>
            <a:r>
              <a:rPr lang="en-US" dirty="0" smtClean="0"/>
              <a:t>volatile Uint32 SEM_PID;    </a:t>
            </a:r>
          </a:p>
          <a:p>
            <a:r>
              <a:rPr lang="en-US" dirty="0" smtClean="0"/>
              <a:t>volatile Uint32 SEM_SCRATCH;    </a:t>
            </a:r>
          </a:p>
          <a:p>
            <a:r>
              <a:rPr lang="en-US" dirty="0" smtClean="0"/>
              <a:t>volatile Uint32 SEM_RST_RUN;   </a:t>
            </a:r>
          </a:p>
          <a:p>
            <a:r>
              <a:rPr lang="en-US" dirty="0" smtClean="0"/>
              <a:t> volatile Uint32 SEM_EOI;    </a:t>
            </a:r>
          </a:p>
          <a:p>
            <a:r>
              <a:rPr lang="en-US" dirty="0" smtClean="0"/>
              <a:t>volatile Uint8 RSVD0[240];    </a:t>
            </a:r>
          </a:p>
          <a:p>
            <a:r>
              <a:rPr lang="en-US" dirty="0" smtClean="0"/>
              <a:t>volatile Uint32 SEM[64];   </a:t>
            </a:r>
          </a:p>
          <a:p>
            <a:r>
              <a:rPr lang="en-US" dirty="0" smtClean="0"/>
              <a:t> volatile Uint32 ISEM[64];    </a:t>
            </a:r>
          </a:p>
          <a:p>
            <a:r>
              <a:rPr lang="en-US" dirty="0" smtClean="0"/>
              <a:t>volatile Uint32 QSEM[64];    </a:t>
            </a:r>
          </a:p>
          <a:p>
            <a:r>
              <a:rPr lang="en-US" dirty="0" smtClean="0"/>
              <a:t>volatile Uint32 SEMFLAGL_CLEAR[16];    </a:t>
            </a:r>
          </a:p>
          <a:p>
            <a:r>
              <a:rPr lang="en-US" dirty="0" smtClean="0"/>
              <a:t>volatile Uint32 SEMFLAGH_CLEAR[16];    </a:t>
            </a:r>
          </a:p>
          <a:p>
            <a:r>
              <a:rPr lang="en-US" dirty="0" smtClean="0"/>
              <a:t>volatile Uint32 SEMFLAGL_SET[16];    </a:t>
            </a:r>
          </a:p>
          <a:p>
            <a:r>
              <a:rPr lang="en-US" dirty="0" smtClean="0"/>
              <a:t>volatile Uint32 SEMFLAGH_SET[16];    </a:t>
            </a:r>
          </a:p>
          <a:p>
            <a:r>
              <a:rPr lang="en-US" dirty="0" smtClean="0"/>
              <a:t>volatile Uint32 SEMERR;    </a:t>
            </a:r>
          </a:p>
          <a:p>
            <a:r>
              <a:rPr lang="en-US" dirty="0" smtClean="0"/>
              <a:t>volatile Uint32 SEMERR_CLEAR;   </a:t>
            </a:r>
          </a:p>
          <a:p>
            <a:r>
              <a:rPr lang="en-US" dirty="0" smtClean="0"/>
              <a:t> volatile Uint32 SEMERR_SET;</a:t>
            </a:r>
          </a:p>
          <a:p>
            <a:r>
              <a:rPr lang="en-US" dirty="0" smtClean="0"/>
              <a:t>}  CSL_SemRegs;</a:t>
            </a:r>
          </a:p>
          <a:p>
            <a:endParaRPr lang="en-US" dirty="0" smtClean="0"/>
          </a:p>
          <a:p>
            <a:r>
              <a:rPr lang="en-US" dirty="0" smtClean="0"/>
              <a:t>//* SEM_PID */</a:t>
            </a:r>
          </a:p>
          <a:p>
            <a:r>
              <a:rPr lang="en-US" dirty="0" smtClean="0"/>
              <a:t>#define CSL_SEM_SEM_PID_SCHEME_MASK      (0xC0000000u)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cslr_sem.h</a:t>
            </a: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CSL Function Layer:</a:t>
            </a:r>
            <a:br>
              <a:rPr lang="en-US" sz="3600" b="1" dirty="0" smtClean="0"/>
            </a:br>
            <a:r>
              <a:rPr lang="en-US" sz="3600" b="1" dirty="0" err="1" smtClean="0"/>
              <a:t>csl_XXX.h</a:t>
            </a:r>
            <a:r>
              <a:rPr lang="en-US" sz="3600" b="1" dirty="0" smtClean="0"/>
              <a:t> and </a:t>
            </a:r>
            <a:r>
              <a:rPr lang="en-US" sz="3600" b="1" dirty="0" err="1" smtClean="0"/>
              <a:t>CSL_XXXAux.h</a:t>
            </a:r>
            <a:endParaRPr lang="en-US" sz="36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43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Each IP has at least two csl include file for interfacing with higher layer:</a:t>
            </a:r>
          </a:p>
          <a:p>
            <a:r>
              <a:rPr lang="en-US" sz="2400" dirty="0" err="1" smtClean="0"/>
              <a:t>csl_XXX.h</a:t>
            </a:r>
            <a:r>
              <a:rPr lang="en-US" sz="2400" dirty="0" smtClean="0"/>
              <a:t> defines the objects that are used in the APIs</a:t>
            </a:r>
          </a:p>
          <a:p>
            <a:r>
              <a:rPr lang="en-US" sz="2400" dirty="0" err="1" smtClean="0"/>
              <a:t>CSL_XXXAux.h</a:t>
            </a:r>
            <a:r>
              <a:rPr lang="en-US" sz="2400" dirty="0" smtClean="0"/>
              <a:t> defines the inline functions to manipulate and configure the IP. Functions that are not inline are defined in source files.</a:t>
            </a:r>
          </a:p>
          <a:p>
            <a:r>
              <a:rPr lang="en-US" sz="2400" dirty="0" smtClean="0"/>
              <a:t>The next  two slides show part of csl_sem.h and csl_semAux.h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75" y="1662544"/>
            <a:ext cx="8686800" cy="35744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dirty="0" smtClean="0"/>
              <a:t>/**@defgroup CSL_SEM_FUNCTION  SEM Functions@ingroup  CSL_SEM_API*/</a:t>
            </a:r>
          </a:p>
          <a:p>
            <a:r>
              <a:rPr lang="en-US" sz="2000" dirty="0" smtClean="0"/>
              <a:t>/**@addtogroup CSL_SEM_SYMBOL@{*/</a:t>
            </a:r>
          </a:p>
          <a:p>
            <a:r>
              <a:rPr lang="en-US" sz="2000" dirty="0" smtClean="0"/>
              <a:t>/** *  Handle to access SEM registers. */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#define hSEM     ((CSL_SemRegs*)CSL_SEMAPHORE_REGS)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/**@}*/</a:t>
            </a: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csl_sem.h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KeyStone II</a:t>
            </a:r>
            <a:br>
              <a:rPr lang="en-US" dirty="0" smtClean="0"/>
            </a:br>
            <a:r>
              <a:rPr lang="en-US" dirty="0" smtClean="0"/>
              <a:t>Peripherals and Coprocessors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219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Uint8    CSL_semAcquireDirect (Uint8 semNum)</a:t>
            </a:r>
          </a:p>
          <a:p>
            <a:endParaRPr lang="en-US" dirty="0" smtClean="0"/>
          </a:p>
          <a:p>
            <a:r>
              <a:rPr lang="en-US" dirty="0" smtClean="0"/>
              <a:t>{   </a:t>
            </a:r>
          </a:p>
          <a:p>
            <a:r>
              <a:rPr lang="en-US" dirty="0" smtClean="0"/>
              <a:t> /* Direct Access Request: Read from the SEMn register */	 </a:t>
            </a:r>
          </a:p>
          <a:p>
            <a:endParaRPr lang="en-US" dirty="0" smtClean="0"/>
          </a:p>
          <a:p>
            <a:r>
              <a:rPr lang="en-US" dirty="0" smtClean="0"/>
              <a:t>   return CSL_FEXT (hSEM-&gt;SEM[semNum], SEM_SEM_FREE0);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csl_semAux.h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3810000"/>
            <a:ext cx="70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CSL_IDEF_INLINE void CSL_semReleaseSemaphore (Uint8 semNum)</a:t>
            </a:r>
          </a:p>
          <a:p>
            <a:r>
              <a:rPr lang="en-US" dirty="0" smtClean="0"/>
              <a:t>{    </a:t>
            </a:r>
          </a:p>
          <a:p>
            <a:endParaRPr lang="en-US" dirty="0" smtClean="0"/>
          </a:p>
          <a:p>
            <a:r>
              <a:rPr lang="en-US" dirty="0" smtClean="0"/>
              <a:t>/* Semaphore is released up by writing a 1 to the SEMn register */ </a:t>
            </a:r>
          </a:p>
          <a:p>
            <a:endParaRPr lang="en-US" dirty="0" smtClean="0"/>
          </a:p>
          <a:p>
            <a:r>
              <a:rPr lang="en-US" dirty="0" smtClean="0"/>
              <a:t>   hSEM-&gt;SEM[semNum] = CSL_FMK (SEM_SEM_FREE0, 1);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CSL Layer 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Defines MMR and API to manipulate IP</a:t>
            </a:r>
          </a:p>
          <a:p>
            <a:r>
              <a:rPr lang="en-US" sz="2800" dirty="0" smtClean="0"/>
              <a:t>Keeps application compatible with new devices</a:t>
            </a:r>
          </a:p>
          <a:p>
            <a:r>
              <a:rPr lang="en-US" sz="2800" dirty="0" smtClean="0"/>
              <a:t>Each IP has at least one cslr file and two csl files</a:t>
            </a:r>
          </a:p>
          <a:p>
            <a:r>
              <a:rPr lang="en-US" sz="2800" dirty="0" smtClean="0"/>
              <a:t>A partial list of CSL include files are shown on the next slide</a:t>
            </a:r>
          </a:p>
          <a:p>
            <a:r>
              <a:rPr lang="en-US" sz="2800" dirty="0" smtClean="0"/>
              <a:t>Most of the IP have higher layer LLDs based on the CSL. So the CSL layer is transparent to the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883" y="6448299"/>
            <a:ext cx="85621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408" t="3704" r="5631" b="1481"/>
          <a:stretch>
            <a:fillRect/>
          </a:stretch>
        </p:blipFill>
        <p:spPr bwMode="auto">
          <a:xfrm>
            <a:off x="1173735" y="668780"/>
            <a:ext cx="6277927" cy="608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-10362"/>
            <a:ext cx="8229600" cy="6397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Partial List of CSL Include Files</a:t>
            </a:r>
            <a:endParaRPr kumimoji="0" lang="en-US" sz="4000" b="1" i="0" u="none" strike="noStrike" kern="0" cap="none" spc="0" normalizeH="0" baseline="0" noProof="0" dirty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LLD Overview</a:t>
            </a:r>
            <a:endParaRPr lang="en-US" sz="40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143000"/>
            <a:ext cx="4038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Level Drivers (LLD) hide the details of CSL from the application.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IP and peripherals do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have LLD. The application uses CSL directly.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aseline="0" dirty="0" smtClean="0"/>
              <a:t>Most</a:t>
            </a:r>
            <a:r>
              <a:rPr lang="en-US" sz="2800" dirty="0" smtClean="0"/>
              <a:t> of the IPs use LLD.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Drivers for Linux system will be discussed later.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" y="844986"/>
          <a:ext cx="4381994" cy="571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3" imgW="4511040" imgH="5882420" progId="Visio.Drawing.11">
                  <p:embed/>
                </p:oleObj>
              </mc:Choice>
              <mc:Fallback>
                <p:oleObj name="Visio" r:id="rId3" imgW="4511040" imgH="588242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844986"/>
                        <a:ext cx="4381994" cy="5712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/>
              <a:t>KeyStone I: Interface via LLD and CSL Layers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52600" y="990600"/>
          <a:ext cx="4918486" cy="5118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3" imgW="5542858" imgH="5768232" progId="Visio.Drawing.11">
                  <p:embed/>
                </p:oleObj>
              </mc:Choice>
              <mc:Fallback>
                <p:oleObj name="Visio" r:id="rId3" imgW="5542858" imgH="576823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4918486" cy="51184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9139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Understanding the LLD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Almost all LLDs are part of the Platform Development Kit (PDK), which is part of MCSDK.</a:t>
            </a:r>
          </a:p>
          <a:p>
            <a:pPr lvl="1"/>
            <a:r>
              <a:rPr lang="en-US" sz="2000" dirty="0" smtClean="0"/>
              <a:t>EDMA LLD is not part of PDK </a:t>
            </a:r>
          </a:p>
          <a:p>
            <a:r>
              <a:rPr lang="en-US" sz="2800" dirty="0" smtClean="0"/>
              <a:t>The Real Time Software Component (RTSC) system enforces a fix structure to all the LLD modules.</a:t>
            </a:r>
          </a:p>
          <a:p>
            <a:r>
              <a:rPr lang="en-US" sz="2800" dirty="0" smtClean="0"/>
              <a:t>The lowest level of PDK functionality is CSL.</a:t>
            </a:r>
          </a:p>
          <a:p>
            <a:r>
              <a:rPr lang="en-US" sz="2800" dirty="0" smtClean="0"/>
              <a:t>LLD drivers are the next layer above.</a:t>
            </a:r>
          </a:p>
          <a:p>
            <a:r>
              <a:rPr lang="en-US" sz="2800" dirty="0" smtClean="0"/>
              <a:t>The next section addresses the LLDs that are part of the PDK for MCSDK release 3.x</a:t>
            </a:r>
          </a:p>
          <a:p>
            <a:r>
              <a:rPr lang="en-US" sz="2800" dirty="0" smtClean="0"/>
              <a:t>Almost all LLD drivers are used the same way.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</a:t>
            </a:r>
            <a:br>
              <a:rPr lang="en-US" dirty="0" smtClean="0"/>
            </a:br>
            <a:r>
              <a:rPr lang="en-US" dirty="0" smtClean="0"/>
              <a:t>MCSDK 3.x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554" y="1410973"/>
            <a:ext cx="8900938" cy="413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Supported LLD Drivers: </a:t>
            </a:r>
            <a:r>
              <a:rPr lang="en-US" sz="3600" b="1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MCSDK 3.0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DE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1525" y="121724"/>
            <a:ext cx="8229600" cy="23483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Directory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Structure of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LLD Drivers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E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(1/3)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38247"/>
          <a:stretch>
            <a:fillRect/>
          </a:stretch>
        </p:blipFill>
        <p:spPr bwMode="auto">
          <a:xfrm>
            <a:off x="2576945" y="411382"/>
            <a:ext cx="6454106" cy="5913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7176" y="76200"/>
            <a:ext cx="8686800" cy="7620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KeyStone I Device Architecture</a:t>
            </a:r>
          </a:p>
        </p:txBody>
      </p:sp>
      <p:grpSp>
        <p:nvGrpSpPr>
          <p:cNvPr id="2" name="Group 313"/>
          <p:cNvGrpSpPr/>
          <p:nvPr/>
        </p:nvGrpSpPr>
        <p:grpSpPr>
          <a:xfrm>
            <a:off x="0" y="812800"/>
            <a:ext cx="5360248" cy="5442739"/>
            <a:chOff x="0" y="914400"/>
            <a:chExt cx="5360248" cy="5442739"/>
          </a:xfrm>
        </p:grpSpPr>
        <p:sp>
          <p:nvSpPr>
            <p:cNvPr id="418" name="TextBox 828"/>
            <p:cNvSpPr txBox="1">
              <a:spLocks noChangeArrowheads="1"/>
            </p:cNvSpPr>
            <p:nvPr/>
          </p:nvSpPr>
          <p:spPr bwMode="auto">
            <a:xfrm>
              <a:off x="336550" y="990600"/>
              <a:ext cx="2293938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28" name="AutoShape 418"/>
            <p:cNvSpPr>
              <a:spLocks noChangeAspect="1" noChangeArrowheads="1" noTextEdit="1"/>
            </p:cNvSpPr>
            <p:nvPr/>
          </p:nvSpPr>
          <p:spPr bwMode="auto">
            <a:xfrm>
              <a:off x="0" y="914400"/>
              <a:ext cx="5350025" cy="544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Rectangle 420"/>
            <p:cNvSpPr>
              <a:spLocks noChangeArrowheads="1"/>
            </p:cNvSpPr>
            <p:nvPr/>
          </p:nvSpPr>
          <p:spPr bwMode="auto">
            <a:xfrm>
              <a:off x="249124" y="931315"/>
              <a:ext cx="5083985" cy="5151276"/>
            </a:xfrm>
            <a:prstGeom prst="rect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9" name="Rectangle 421"/>
            <p:cNvSpPr>
              <a:spLocks noChangeArrowheads="1"/>
            </p:cNvSpPr>
            <p:nvPr/>
          </p:nvSpPr>
          <p:spPr bwMode="auto">
            <a:xfrm>
              <a:off x="721519" y="4543359"/>
              <a:ext cx="2558619" cy="1530006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0" name="Rectangle 422"/>
            <p:cNvSpPr>
              <a:spLocks noChangeArrowheads="1"/>
            </p:cNvSpPr>
            <p:nvPr/>
          </p:nvSpPr>
          <p:spPr bwMode="auto">
            <a:xfrm>
              <a:off x="4082831" y="939003"/>
              <a:ext cx="1242547" cy="2712493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2" name="Rectangle 424"/>
            <p:cNvSpPr>
              <a:spLocks noChangeArrowheads="1"/>
            </p:cNvSpPr>
            <p:nvPr/>
          </p:nvSpPr>
          <p:spPr bwMode="auto">
            <a:xfrm>
              <a:off x="4298166" y="3287063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3" name="Rectangle 425"/>
            <p:cNvSpPr>
              <a:spLocks noChangeArrowheads="1"/>
            </p:cNvSpPr>
            <p:nvPr/>
          </p:nvSpPr>
          <p:spPr bwMode="auto">
            <a:xfrm>
              <a:off x="4298166" y="2608940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4" name="Rectangle 426"/>
            <p:cNvSpPr>
              <a:spLocks noChangeArrowheads="1"/>
            </p:cNvSpPr>
            <p:nvPr/>
          </p:nvSpPr>
          <p:spPr bwMode="auto">
            <a:xfrm>
              <a:off x="1979155" y="1046642"/>
              <a:ext cx="604358" cy="570485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6" name="Rectangle 428"/>
            <p:cNvSpPr>
              <a:spLocks noChangeArrowheads="1"/>
            </p:cNvSpPr>
            <p:nvPr/>
          </p:nvSpPr>
          <p:spPr bwMode="auto">
            <a:xfrm>
              <a:off x="2079112" y="1112763"/>
              <a:ext cx="413670" cy="33829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9" name="Rectangle 431"/>
            <p:cNvSpPr>
              <a:spLocks noChangeArrowheads="1"/>
            </p:cNvSpPr>
            <p:nvPr/>
          </p:nvSpPr>
          <p:spPr bwMode="auto">
            <a:xfrm>
              <a:off x="489022" y="1171195"/>
              <a:ext cx="653567" cy="2967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2" name="Rectangle 434"/>
            <p:cNvSpPr>
              <a:spLocks noChangeArrowheads="1"/>
            </p:cNvSpPr>
            <p:nvPr/>
          </p:nvSpPr>
          <p:spPr bwMode="auto">
            <a:xfrm>
              <a:off x="4298166" y="1923128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3" name="Rectangle 435"/>
            <p:cNvSpPr>
              <a:spLocks noChangeArrowheads="1"/>
            </p:cNvSpPr>
            <p:nvPr/>
          </p:nvSpPr>
          <p:spPr bwMode="auto">
            <a:xfrm>
              <a:off x="4298166" y="1584835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4" name="Rectangle 436"/>
            <p:cNvSpPr>
              <a:spLocks noChangeArrowheads="1"/>
            </p:cNvSpPr>
            <p:nvPr/>
          </p:nvSpPr>
          <p:spPr bwMode="auto">
            <a:xfrm>
              <a:off x="4298166" y="2948770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5" name="Freeform 437"/>
            <p:cNvSpPr>
              <a:spLocks/>
            </p:cNvSpPr>
            <p:nvPr/>
          </p:nvSpPr>
          <p:spPr bwMode="auto">
            <a:xfrm>
              <a:off x="4182830" y="1634041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438"/>
            <p:cNvSpPr>
              <a:spLocks/>
            </p:cNvSpPr>
            <p:nvPr/>
          </p:nvSpPr>
          <p:spPr bwMode="auto">
            <a:xfrm>
              <a:off x="4190519" y="1683248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1 h 16"/>
                <a:gd name="T6" fmla="*/ 5 w 5"/>
                <a:gd name="T7" fmla="*/ 11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Rectangle 439"/>
            <p:cNvSpPr>
              <a:spLocks noChangeArrowheads="1"/>
            </p:cNvSpPr>
            <p:nvPr/>
          </p:nvSpPr>
          <p:spPr bwMode="auto">
            <a:xfrm>
              <a:off x="3950622" y="1683248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8" name="Freeform 440"/>
            <p:cNvSpPr>
              <a:spLocks/>
            </p:cNvSpPr>
            <p:nvPr/>
          </p:nvSpPr>
          <p:spPr bwMode="auto">
            <a:xfrm>
              <a:off x="3850664" y="1634041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441"/>
            <p:cNvSpPr>
              <a:spLocks/>
            </p:cNvSpPr>
            <p:nvPr/>
          </p:nvSpPr>
          <p:spPr bwMode="auto">
            <a:xfrm>
              <a:off x="3933706" y="1683248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1 h 16"/>
                <a:gd name="T12" fmla="*/ 5 w 11"/>
                <a:gd name="T13" fmla="*/ 11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Rectangle 442"/>
            <p:cNvSpPr>
              <a:spLocks noChangeArrowheads="1"/>
            </p:cNvSpPr>
            <p:nvPr/>
          </p:nvSpPr>
          <p:spPr bwMode="auto">
            <a:xfrm>
              <a:off x="4130744" y="954380"/>
              <a:ext cx="122950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Application-Specific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1" name="Rectangle 443"/>
            <p:cNvSpPr>
              <a:spLocks noChangeArrowheads="1"/>
            </p:cNvSpPr>
            <p:nvPr/>
          </p:nvSpPr>
          <p:spPr bwMode="auto">
            <a:xfrm>
              <a:off x="4296827" y="1092347"/>
              <a:ext cx="859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Coprocessors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662" name="Freeform 444"/>
            <p:cNvSpPr>
              <a:spLocks/>
            </p:cNvSpPr>
            <p:nvPr/>
          </p:nvSpPr>
          <p:spPr bwMode="auto">
            <a:xfrm>
              <a:off x="4182830" y="1981560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445"/>
            <p:cNvSpPr>
              <a:spLocks/>
            </p:cNvSpPr>
            <p:nvPr/>
          </p:nvSpPr>
          <p:spPr bwMode="auto">
            <a:xfrm>
              <a:off x="4190519" y="2021540"/>
              <a:ext cx="7689" cy="26141"/>
            </a:xfrm>
            <a:custGeom>
              <a:avLst/>
              <a:gdLst>
                <a:gd name="T0" fmla="*/ 0 w 5"/>
                <a:gd name="T1" fmla="*/ 17 h 17"/>
                <a:gd name="T2" fmla="*/ 5 w 5"/>
                <a:gd name="T3" fmla="*/ 17 h 17"/>
                <a:gd name="T4" fmla="*/ 5 w 5"/>
                <a:gd name="T5" fmla="*/ 17 h 17"/>
                <a:gd name="T6" fmla="*/ 5 w 5"/>
                <a:gd name="T7" fmla="*/ 11 h 17"/>
                <a:gd name="T8" fmla="*/ 5 w 5"/>
                <a:gd name="T9" fmla="*/ 11 h 17"/>
                <a:gd name="T10" fmla="*/ 5 w 5"/>
                <a:gd name="T11" fmla="*/ 6 h 17"/>
                <a:gd name="T12" fmla="*/ 5 w 5"/>
                <a:gd name="T13" fmla="*/ 6 h 17"/>
                <a:gd name="T14" fmla="*/ 5 w 5"/>
                <a:gd name="T15" fmla="*/ 0 h 17"/>
                <a:gd name="T16" fmla="*/ 0 w 5"/>
                <a:gd name="T17" fmla="*/ 0 h 17"/>
                <a:gd name="T18" fmla="*/ 0 w 5"/>
                <a:gd name="T19" fmla="*/ 17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7"/>
                <a:gd name="T32" fmla="*/ 5 w 5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7">
                  <a:moveTo>
                    <a:pt x="0" y="17"/>
                  </a:moveTo>
                  <a:lnTo>
                    <a:pt x="5" y="17"/>
                  </a:lnTo>
                  <a:lnTo>
                    <a:pt x="5" y="11"/>
                  </a:lnTo>
                  <a:lnTo>
                    <a:pt x="5" y="6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Rectangle 446"/>
            <p:cNvSpPr>
              <a:spLocks noChangeArrowheads="1"/>
            </p:cNvSpPr>
            <p:nvPr/>
          </p:nvSpPr>
          <p:spPr bwMode="auto">
            <a:xfrm>
              <a:off x="3950622" y="2021540"/>
              <a:ext cx="239898" cy="2614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65" name="Freeform 447"/>
            <p:cNvSpPr>
              <a:spLocks/>
            </p:cNvSpPr>
            <p:nvPr/>
          </p:nvSpPr>
          <p:spPr bwMode="auto">
            <a:xfrm>
              <a:off x="3850664" y="1981560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448"/>
            <p:cNvSpPr>
              <a:spLocks/>
            </p:cNvSpPr>
            <p:nvPr/>
          </p:nvSpPr>
          <p:spPr bwMode="auto">
            <a:xfrm>
              <a:off x="3933706" y="2021540"/>
              <a:ext cx="16916" cy="26141"/>
            </a:xfrm>
            <a:custGeom>
              <a:avLst/>
              <a:gdLst>
                <a:gd name="T0" fmla="*/ 11 w 11"/>
                <a:gd name="T1" fmla="*/ 0 h 17"/>
                <a:gd name="T2" fmla="*/ 5 w 11"/>
                <a:gd name="T3" fmla="*/ 0 h 17"/>
                <a:gd name="T4" fmla="*/ 5 w 11"/>
                <a:gd name="T5" fmla="*/ 6 h 17"/>
                <a:gd name="T6" fmla="*/ 5 w 11"/>
                <a:gd name="T7" fmla="*/ 6 h 17"/>
                <a:gd name="T8" fmla="*/ 0 w 11"/>
                <a:gd name="T9" fmla="*/ 11 h 17"/>
                <a:gd name="T10" fmla="*/ 5 w 11"/>
                <a:gd name="T11" fmla="*/ 11 h 17"/>
                <a:gd name="T12" fmla="*/ 5 w 11"/>
                <a:gd name="T13" fmla="*/ 17 h 17"/>
                <a:gd name="T14" fmla="*/ 5 w 11"/>
                <a:gd name="T15" fmla="*/ 17 h 17"/>
                <a:gd name="T16" fmla="*/ 11 w 11"/>
                <a:gd name="T17" fmla="*/ 17 h 17"/>
                <a:gd name="T18" fmla="*/ 11 w 11"/>
                <a:gd name="T19" fmla="*/ 0 h 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7"/>
                <a:gd name="T32" fmla="*/ 11 w 11"/>
                <a:gd name="T33" fmla="*/ 17 h 1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7">
                  <a:moveTo>
                    <a:pt x="11" y="0"/>
                  </a:moveTo>
                  <a:lnTo>
                    <a:pt x="5" y="0"/>
                  </a:lnTo>
                  <a:lnTo>
                    <a:pt x="5" y="6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7"/>
                  </a:lnTo>
                  <a:lnTo>
                    <a:pt x="11" y="1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449"/>
            <p:cNvSpPr>
              <a:spLocks/>
            </p:cNvSpPr>
            <p:nvPr/>
          </p:nvSpPr>
          <p:spPr bwMode="auto">
            <a:xfrm>
              <a:off x="4182830" y="2667372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450"/>
            <p:cNvSpPr>
              <a:spLocks/>
            </p:cNvSpPr>
            <p:nvPr/>
          </p:nvSpPr>
          <p:spPr bwMode="auto">
            <a:xfrm>
              <a:off x="4190519" y="2708890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Rectangle 451"/>
            <p:cNvSpPr>
              <a:spLocks noChangeArrowheads="1"/>
            </p:cNvSpPr>
            <p:nvPr/>
          </p:nvSpPr>
          <p:spPr bwMode="auto">
            <a:xfrm>
              <a:off x="3950622" y="2708890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0" name="Freeform 452"/>
            <p:cNvSpPr>
              <a:spLocks/>
            </p:cNvSpPr>
            <p:nvPr/>
          </p:nvSpPr>
          <p:spPr bwMode="auto">
            <a:xfrm>
              <a:off x="3850664" y="266737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453"/>
            <p:cNvSpPr>
              <a:spLocks/>
            </p:cNvSpPr>
            <p:nvPr/>
          </p:nvSpPr>
          <p:spPr bwMode="auto">
            <a:xfrm>
              <a:off x="3933706" y="2708890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454"/>
            <p:cNvSpPr>
              <a:spLocks/>
            </p:cNvSpPr>
            <p:nvPr/>
          </p:nvSpPr>
          <p:spPr bwMode="auto">
            <a:xfrm>
              <a:off x="4182830" y="3014891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2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2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455"/>
            <p:cNvSpPr>
              <a:spLocks/>
            </p:cNvSpPr>
            <p:nvPr/>
          </p:nvSpPr>
          <p:spPr bwMode="auto">
            <a:xfrm>
              <a:off x="4190519" y="3056409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Rectangle 456"/>
            <p:cNvSpPr>
              <a:spLocks noChangeArrowheads="1"/>
            </p:cNvSpPr>
            <p:nvPr/>
          </p:nvSpPr>
          <p:spPr bwMode="auto">
            <a:xfrm>
              <a:off x="3950622" y="3056409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5" name="Freeform 457"/>
            <p:cNvSpPr>
              <a:spLocks/>
            </p:cNvSpPr>
            <p:nvPr/>
          </p:nvSpPr>
          <p:spPr bwMode="auto">
            <a:xfrm>
              <a:off x="3850664" y="3014891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2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2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458"/>
            <p:cNvSpPr>
              <a:spLocks/>
            </p:cNvSpPr>
            <p:nvPr/>
          </p:nvSpPr>
          <p:spPr bwMode="auto">
            <a:xfrm>
              <a:off x="3933706" y="3056409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Rectangle 459"/>
            <p:cNvSpPr>
              <a:spLocks noChangeArrowheads="1"/>
            </p:cNvSpPr>
            <p:nvPr/>
          </p:nvSpPr>
          <p:spPr bwMode="auto">
            <a:xfrm>
              <a:off x="4298166" y="2270647"/>
              <a:ext cx="653567" cy="230654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8" name="Freeform 460"/>
            <p:cNvSpPr>
              <a:spLocks/>
            </p:cNvSpPr>
            <p:nvPr/>
          </p:nvSpPr>
          <p:spPr bwMode="auto">
            <a:xfrm>
              <a:off x="4182830" y="2327541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461"/>
            <p:cNvSpPr>
              <a:spLocks/>
            </p:cNvSpPr>
            <p:nvPr/>
          </p:nvSpPr>
          <p:spPr bwMode="auto">
            <a:xfrm>
              <a:off x="4190519" y="237828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0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5 h 16"/>
                <a:gd name="T10" fmla="*/ 5 w 5"/>
                <a:gd name="T11" fmla="*/ 5 h 16"/>
                <a:gd name="T12" fmla="*/ 5 w 5"/>
                <a:gd name="T13" fmla="*/ 0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Rectangle 462"/>
            <p:cNvSpPr>
              <a:spLocks noChangeArrowheads="1"/>
            </p:cNvSpPr>
            <p:nvPr/>
          </p:nvSpPr>
          <p:spPr bwMode="auto">
            <a:xfrm>
              <a:off x="3950622" y="237828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1" name="Freeform 463"/>
            <p:cNvSpPr>
              <a:spLocks/>
            </p:cNvSpPr>
            <p:nvPr/>
          </p:nvSpPr>
          <p:spPr bwMode="auto">
            <a:xfrm>
              <a:off x="3850664" y="2327541"/>
              <a:ext cx="107646" cy="116865"/>
            </a:xfrm>
            <a:custGeom>
              <a:avLst/>
              <a:gdLst>
                <a:gd name="T0" fmla="*/ 70 w 70"/>
                <a:gd name="T1" fmla="*/ 76 h 76"/>
                <a:gd name="T2" fmla="*/ 0 w 70"/>
                <a:gd name="T3" fmla="*/ 38 h 76"/>
                <a:gd name="T4" fmla="*/ 70 w 70"/>
                <a:gd name="T5" fmla="*/ 0 h 76"/>
                <a:gd name="T6" fmla="*/ 7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70" y="76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464"/>
            <p:cNvSpPr>
              <a:spLocks/>
            </p:cNvSpPr>
            <p:nvPr/>
          </p:nvSpPr>
          <p:spPr bwMode="auto">
            <a:xfrm>
              <a:off x="3933706" y="237828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0 h 16"/>
                <a:gd name="T6" fmla="*/ 5 w 11"/>
                <a:gd name="T7" fmla="*/ 5 h 16"/>
                <a:gd name="T8" fmla="*/ 0 w 11"/>
                <a:gd name="T9" fmla="*/ 5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0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5"/>
                  </a:lnTo>
                  <a:lnTo>
                    <a:pt x="5" y="10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465"/>
            <p:cNvSpPr>
              <a:spLocks/>
            </p:cNvSpPr>
            <p:nvPr/>
          </p:nvSpPr>
          <p:spPr bwMode="auto">
            <a:xfrm>
              <a:off x="1822299" y="1245005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466"/>
            <p:cNvSpPr>
              <a:spLocks/>
            </p:cNvSpPr>
            <p:nvPr/>
          </p:nvSpPr>
          <p:spPr bwMode="auto">
            <a:xfrm>
              <a:off x="1822299" y="1286522"/>
              <a:ext cx="32294" cy="58432"/>
            </a:xfrm>
            <a:custGeom>
              <a:avLst/>
              <a:gdLst>
                <a:gd name="T0" fmla="*/ 0 w 21"/>
                <a:gd name="T1" fmla="*/ 38 h 38"/>
                <a:gd name="T2" fmla="*/ 5 w 21"/>
                <a:gd name="T3" fmla="*/ 38 h 38"/>
                <a:gd name="T4" fmla="*/ 5 w 21"/>
                <a:gd name="T5" fmla="*/ 38 h 38"/>
                <a:gd name="T6" fmla="*/ 11 w 21"/>
                <a:gd name="T7" fmla="*/ 38 h 38"/>
                <a:gd name="T8" fmla="*/ 16 w 21"/>
                <a:gd name="T9" fmla="*/ 32 h 38"/>
                <a:gd name="T10" fmla="*/ 16 w 21"/>
                <a:gd name="T11" fmla="*/ 32 h 38"/>
                <a:gd name="T12" fmla="*/ 16 w 21"/>
                <a:gd name="T13" fmla="*/ 27 h 38"/>
                <a:gd name="T14" fmla="*/ 16 w 21"/>
                <a:gd name="T15" fmla="*/ 21 h 38"/>
                <a:gd name="T16" fmla="*/ 21 w 21"/>
                <a:gd name="T17" fmla="*/ 21 h 38"/>
                <a:gd name="T18" fmla="*/ 16 w 21"/>
                <a:gd name="T19" fmla="*/ 16 h 38"/>
                <a:gd name="T20" fmla="*/ 16 w 21"/>
                <a:gd name="T21" fmla="*/ 16 h 38"/>
                <a:gd name="T22" fmla="*/ 16 w 21"/>
                <a:gd name="T23" fmla="*/ 11 h 38"/>
                <a:gd name="T24" fmla="*/ 16 w 21"/>
                <a:gd name="T25" fmla="*/ 5 h 38"/>
                <a:gd name="T26" fmla="*/ 11 w 21"/>
                <a:gd name="T27" fmla="*/ 5 h 38"/>
                <a:gd name="T28" fmla="*/ 5 w 21"/>
                <a:gd name="T29" fmla="*/ 5 h 38"/>
                <a:gd name="T30" fmla="*/ 5 w 21"/>
                <a:gd name="T31" fmla="*/ 5 h 38"/>
                <a:gd name="T32" fmla="*/ 0 w 21"/>
                <a:gd name="T33" fmla="*/ 0 h 38"/>
                <a:gd name="T34" fmla="*/ 0 w 21"/>
                <a:gd name="T35" fmla="*/ 38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8"/>
                <a:gd name="T56" fmla="*/ 21 w 21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8">
                  <a:moveTo>
                    <a:pt x="0" y="38"/>
                  </a:moveTo>
                  <a:lnTo>
                    <a:pt x="5" y="38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Rectangle 467"/>
            <p:cNvSpPr>
              <a:spLocks noChangeArrowheads="1"/>
            </p:cNvSpPr>
            <p:nvPr/>
          </p:nvSpPr>
          <p:spPr bwMode="auto">
            <a:xfrm>
              <a:off x="1291756" y="1286522"/>
              <a:ext cx="530543" cy="5843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86" name="Freeform 468"/>
            <p:cNvSpPr>
              <a:spLocks/>
            </p:cNvSpPr>
            <p:nvPr/>
          </p:nvSpPr>
          <p:spPr bwMode="auto">
            <a:xfrm>
              <a:off x="1151816" y="1245005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469"/>
            <p:cNvSpPr>
              <a:spLocks/>
            </p:cNvSpPr>
            <p:nvPr/>
          </p:nvSpPr>
          <p:spPr bwMode="auto">
            <a:xfrm>
              <a:off x="1267151" y="1286522"/>
              <a:ext cx="24605" cy="58432"/>
            </a:xfrm>
            <a:custGeom>
              <a:avLst/>
              <a:gdLst>
                <a:gd name="T0" fmla="*/ 16 w 16"/>
                <a:gd name="T1" fmla="*/ 0 h 38"/>
                <a:gd name="T2" fmla="*/ 11 w 16"/>
                <a:gd name="T3" fmla="*/ 5 h 38"/>
                <a:gd name="T4" fmla="*/ 11 w 16"/>
                <a:gd name="T5" fmla="*/ 5 h 38"/>
                <a:gd name="T6" fmla="*/ 5 w 16"/>
                <a:gd name="T7" fmla="*/ 5 h 38"/>
                <a:gd name="T8" fmla="*/ 5 w 16"/>
                <a:gd name="T9" fmla="*/ 5 h 38"/>
                <a:gd name="T10" fmla="*/ 0 w 16"/>
                <a:gd name="T11" fmla="*/ 11 h 38"/>
                <a:gd name="T12" fmla="*/ 0 w 16"/>
                <a:gd name="T13" fmla="*/ 16 h 38"/>
                <a:gd name="T14" fmla="*/ 0 w 16"/>
                <a:gd name="T15" fmla="*/ 16 h 38"/>
                <a:gd name="T16" fmla="*/ 0 w 16"/>
                <a:gd name="T17" fmla="*/ 21 h 38"/>
                <a:gd name="T18" fmla="*/ 0 w 16"/>
                <a:gd name="T19" fmla="*/ 21 h 38"/>
                <a:gd name="T20" fmla="*/ 0 w 16"/>
                <a:gd name="T21" fmla="*/ 27 h 38"/>
                <a:gd name="T22" fmla="*/ 0 w 16"/>
                <a:gd name="T23" fmla="*/ 32 h 38"/>
                <a:gd name="T24" fmla="*/ 5 w 16"/>
                <a:gd name="T25" fmla="*/ 32 h 38"/>
                <a:gd name="T26" fmla="*/ 5 w 16"/>
                <a:gd name="T27" fmla="*/ 38 h 38"/>
                <a:gd name="T28" fmla="*/ 11 w 16"/>
                <a:gd name="T29" fmla="*/ 38 h 38"/>
                <a:gd name="T30" fmla="*/ 11 w 16"/>
                <a:gd name="T31" fmla="*/ 38 h 38"/>
                <a:gd name="T32" fmla="*/ 16 w 16"/>
                <a:gd name="T33" fmla="*/ 38 h 38"/>
                <a:gd name="T34" fmla="*/ 16 w 16"/>
                <a:gd name="T35" fmla="*/ 0 h 3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8"/>
                <a:gd name="T56" fmla="*/ 16 w 16"/>
                <a:gd name="T57" fmla="*/ 38 h 3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8">
                  <a:moveTo>
                    <a:pt x="16" y="0"/>
                  </a:moveTo>
                  <a:lnTo>
                    <a:pt x="11" y="5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5" y="38"/>
                  </a:lnTo>
                  <a:lnTo>
                    <a:pt x="11" y="38"/>
                  </a:lnTo>
                  <a:lnTo>
                    <a:pt x="16" y="3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Line 479"/>
            <p:cNvSpPr>
              <a:spLocks noChangeShapeType="1"/>
            </p:cNvSpPr>
            <p:nvPr/>
          </p:nvSpPr>
          <p:spPr bwMode="auto">
            <a:xfrm flipH="1">
              <a:off x="1044169" y="1889299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480"/>
            <p:cNvSpPr>
              <a:spLocks/>
            </p:cNvSpPr>
            <p:nvPr/>
          </p:nvSpPr>
          <p:spPr bwMode="auto">
            <a:xfrm>
              <a:off x="1299445" y="1857007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481"/>
            <p:cNvSpPr>
              <a:spLocks/>
            </p:cNvSpPr>
            <p:nvPr/>
          </p:nvSpPr>
          <p:spPr bwMode="auto">
            <a:xfrm>
              <a:off x="1044169" y="1857007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Line 482"/>
            <p:cNvSpPr>
              <a:spLocks noChangeShapeType="1"/>
            </p:cNvSpPr>
            <p:nvPr/>
          </p:nvSpPr>
          <p:spPr bwMode="auto">
            <a:xfrm flipH="1">
              <a:off x="1044169" y="213840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483"/>
            <p:cNvSpPr>
              <a:spLocks/>
            </p:cNvSpPr>
            <p:nvPr/>
          </p:nvSpPr>
          <p:spPr bwMode="auto">
            <a:xfrm>
              <a:off x="1299445" y="2096887"/>
              <a:ext cx="67663" cy="73809"/>
            </a:xfrm>
            <a:custGeom>
              <a:avLst/>
              <a:gdLst>
                <a:gd name="T0" fmla="*/ 44 w 44"/>
                <a:gd name="T1" fmla="*/ 27 h 48"/>
                <a:gd name="T2" fmla="*/ 0 w 44"/>
                <a:gd name="T3" fmla="*/ 48 h 48"/>
                <a:gd name="T4" fmla="*/ 0 w 44"/>
                <a:gd name="T5" fmla="*/ 0 h 48"/>
                <a:gd name="T6" fmla="*/ 44 w 44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44" y="27"/>
                  </a:moveTo>
                  <a:lnTo>
                    <a:pt x="0" y="48"/>
                  </a:lnTo>
                  <a:lnTo>
                    <a:pt x="0" y="0"/>
                  </a:lnTo>
                  <a:lnTo>
                    <a:pt x="44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484"/>
            <p:cNvSpPr>
              <a:spLocks/>
            </p:cNvSpPr>
            <p:nvPr/>
          </p:nvSpPr>
          <p:spPr bwMode="auto">
            <a:xfrm>
              <a:off x="1044169" y="2096887"/>
              <a:ext cx="66126" cy="73809"/>
            </a:xfrm>
            <a:custGeom>
              <a:avLst/>
              <a:gdLst>
                <a:gd name="T0" fmla="*/ 0 w 43"/>
                <a:gd name="T1" fmla="*/ 27 h 48"/>
                <a:gd name="T2" fmla="*/ 43 w 43"/>
                <a:gd name="T3" fmla="*/ 48 h 48"/>
                <a:gd name="T4" fmla="*/ 43 w 43"/>
                <a:gd name="T5" fmla="*/ 0 h 48"/>
                <a:gd name="T6" fmla="*/ 0 w 43"/>
                <a:gd name="T7" fmla="*/ 27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8"/>
                <a:gd name="T14" fmla="*/ 43 w 4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8">
                  <a:moveTo>
                    <a:pt x="0" y="27"/>
                  </a:moveTo>
                  <a:lnTo>
                    <a:pt x="43" y="48"/>
                  </a:lnTo>
                  <a:lnTo>
                    <a:pt x="43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Line 485"/>
            <p:cNvSpPr>
              <a:spLocks noChangeShapeType="1"/>
            </p:cNvSpPr>
            <p:nvPr/>
          </p:nvSpPr>
          <p:spPr bwMode="auto">
            <a:xfrm flipH="1">
              <a:off x="1044169" y="2667372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486"/>
            <p:cNvSpPr>
              <a:spLocks/>
            </p:cNvSpPr>
            <p:nvPr/>
          </p:nvSpPr>
          <p:spPr bwMode="auto">
            <a:xfrm>
              <a:off x="1299445" y="2633543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487"/>
            <p:cNvSpPr>
              <a:spLocks/>
            </p:cNvSpPr>
            <p:nvPr/>
          </p:nvSpPr>
          <p:spPr bwMode="auto">
            <a:xfrm>
              <a:off x="1044169" y="2633543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Rectangle 488"/>
            <p:cNvSpPr>
              <a:spLocks noChangeArrowheads="1"/>
            </p:cNvSpPr>
            <p:nvPr/>
          </p:nvSpPr>
          <p:spPr bwMode="auto">
            <a:xfrm>
              <a:off x="679710" y="1012813"/>
              <a:ext cx="120706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Memory Subsystem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707" name="Freeform 489"/>
            <p:cNvSpPr>
              <a:spLocks/>
            </p:cNvSpPr>
            <p:nvPr/>
          </p:nvSpPr>
          <p:spPr bwMode="auto">
            <a:xfrm>
              <a:off x="1822299" y="1501800"/>
              <a:ext cx="139940" cy="139930"/>
            </a:xfrm>
            <a:custGeom>
              <a:avLst/>
              <a:gdLst>
                <a:gd name="T0" fmla="*/ 91 w 91"/>
                <a:gd name="T1" fmla="*/ 48 h 91"/>
                <a:gd name="T2" fmla="*/ 0 w 91"/>
                <a:gd name="T3" fmla="*/ 91 h 91"/>
                <a:gd name="T4" fmla="*/ 0 w 91"/>
                <a:gd name="T5" fmla="*/ 0 h 91"/>
                <a:gd name="T6" fmla="*/ 91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91" y="48"/>
                  </a:moveTo>
                  <a:lnTo>
                    <a:pt x="0" y="91"/>
                  </a:lnTo>
                  <a:lnTo>
                    <a:pt x="0" y="0"/>
                  </a:lnTo>
                  <a:lnTo>
                    <a:pt x="9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490"/>
            <p:cNvSpPr>
              <a:spLocks/>
            </p:cNvSpPr>
            <p:nvPr/>
          </p:nvSpPr>
          <p:spPr bwMode="auto">
            <a:xfrm>
              <a:off x="1822299" y="1543317"/>
              <a:ext cx="32294" cy="56895"/>
            </a:xfrm>
            <a:custGeom>
              <a:avLst/>
              <a:gdLst>
                <a:gd name="T0" fmla="*/ 0 w 21"/>
                <a:gd name="T1" fmla="*/ 37 h 37"/>
                <a:gd name="T2" fmla="*/ 5 w 21"/>
                <a:gd name="T3" fmla="*/ 37 h 37"/>
                <a:gd name="T4" fmla="*/ 11 w 21"/>
                <a:gd name="T5" fmla="*/ 37 h 37"/>
                <a:gd name="T6" fmla="*/ 11 w 21"/>
                <a:gd name="T7" fmla="*/ 32 h 37"/>
                <a:gd name="T8" fmla="*/ 16 w 21"/>
                <a:gd name="T9" fmla="*/ 32 h 37"/>
                <a:gd name="T10" fmla="*/ 16 w 21"/>
                <a:gd name="T11" fmla="*/ 32 h 37"/>
                <a:gd name="T12" fmla="*/ 16 w 21"/>
                <a:gd name="T13" fmla="*/ 27 h 37"/>
                <a:gd name="T14" fmla="*/ 21 w 21"/>
                <a:gd name="T15" fmla="*/ 21 h 37"/>
                <a:gd name="T16" fmla="*/ 21 w 21"/>
                <a:gd name="T17" fmla="*/ 21 h 37"/>
                <a:gd name="T18" fmla="*/ 21 w 21"/>
                <a:gd name="T19" fmla="*/ 16 h 37"/>
                <a:gd name="T20" fmla="*/ 16 w 21"/>
                <a:gd name="T21" fmla="*/ 10 h 37"/>
                <a:gd name="T22" fmla="*/ 16 w 21"/>
                <a:gd name="T23" fmla="*/ 10 h 37"/>
                <a:gd name="T24" fmla="*/ 16 w 21"/>
                <a:gd name="T25" fmla="*/ 5 h 37"/>
                <a:gd name="T26" fmla="*/ 11 w 21"/>
                <a:gd name="T27" fmla="*/ 5 h 37"/>
                <a:gd name="T28" fmla="*/ 11 w 21"/>
                <a:gd name="T29" fmla="*/ 5 h 37"/>
                <a:gd name="T30" fmla="*/ 5 w 21"/>
                <a:gd name="T31" fmla="*/ 0 h 37"/>
                <a:gd name="T32" fmla="*/ 0 w 21"/>
                <a:gd name="T33" fmla="*/ 0 h 37"/>
                <a:gd name="T34" fmla="*/ 0 w 21"/>
                <a:gd name="T35" fmla="*/ 37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1"/>
                <a:gd name="T55" fmla="*/ 0 h 37"/>
                <a:gd name="T56" fmla="*/ 21 w 21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1" h="37">
                  <a:moveTo>
                    <a:pt x="0" y="37"/>
                  </a:moveTo>
                  <a:lnTo>
                    <a:pt x="5" y="37"/>
                  </a:lnTo>
                  <a:lnTo>
                    <a:pt x="11" y="37"/>
                  </a:lnTo>
                  <a:lnTo>
                    <a:pt x="11" y="32"/>
                  </a:lnTo>
                  <a:lnTo>
                    <a:pt x="16" y="32"/>
                  </a:lnTo>
                  <a:lnTo>
                    <a:pt x="16" y="27"/>
                  </a:lnTo>
                  <a:lnTo>
                    <a:pt x="21" y="21"/>
                  </a:lnTo>
                  <a:lnTo>
                    <a:pt x="21" y="16"/>
                  </a:lnTo>
                  <a:lnTo>
                    <a:pt x="16" y="10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Rectangle 491"/>
            <p:cNvSpPr>
              <a:spLocks noChangeArrowheads="1"/>
            </p:cNvSpPr>
            <p:nvPr/>
          </p:nvSpPr>
          <p:spPr bwMode="auto">
            <a:xfrm>
              <a:off x="1763862" y="1543317"/>
              <a:ext cx="58437" cy="5689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0" name="Freeform 492"/>
            <p:cNvSpPr>
              <a:spLocks/>
            </p:cNvSpPr>
            <p:nvPr/>
          </p:nvSpPr>
          <p:spPr bwMode="auto">
            <a:xfrm>
              <a:off x="1623922" y="1501800"/>
              <a:ext cx="139940" cy="139930"/>
            </a:xfrm>
            <a:custGeom>
              <a:avLst/>
              <a:gdLst>
                <a:gd name="T0" fmla="*/ 0 w 91"/>
                <a:gd name="T1" fmla="*/ 48 h 91"/>
                <a:gd name="T2" fmla="*/ 91 w 91"/>
                <a:gd name="T3" fmla="*/ 91 h 91"/>
                <a:gd name="T4" fmla="*/ 91 w 91"/>
                <a:gd name="T5" fmla="*/ 0 h 91"/>
                <a:gd name="T6" fmla="*/ 0 w 91"/>
                <a:gd name="T7" fmla="*/ 4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0" y="48"/>
                  </a:moveTo>
                  <a:lnTo>
                    <a:pt x="91" y="91"/>
                  </a:lnTo>
                  <a:lnTo>
                    <a:pt x="91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493"/>
            <p:cNvSpPr>
              <a:spLocks/>
            </p:cNvSpPr>
            <p:nvPr/>
          </p:nvSpPr>
          <p:spPr bwMode="auto">
            <a:xfrm>
              <a:off x="1739257" y="1543317"/>
              <a:ext cx="24605" cy="56895"/>
            </a:xfrm>
            <a:custGeom>
              <a:avLst/>
              <a:gdLst>
                <a:gd name="T0" fmla="*/ 16 w 16"/>
                <a:gd name="T1" fmla="*/ 0 h 37"/>
                <a:gd name="T2" fmla="*/ 11 w 16"/>
                <a:gd name="T3" fmla="*/ 0 h 37"/>
                <a:gd name="T4" fmla="*/ 11 w 16"/>
                <a:gd name="T5" fmla="*/ 5 h 37"/>
                <a:gd name="T6" fmla="*/ 5 w 16"/>
                <a:gd name="T7" fmla="*/ 5 h 37"/>
                <a:gd name="T8" fmla="*/ 5 w 16"/>
                <a:gd name="T9" fmla="*/ 5 h 37"/>
                <a:gd name="T10" fmla="*/ 0 w 16"/>
                <a:gd name="T11" fmla="*/ 10 h 37"/>
                <a:gd name="T12" fmla="*/ 0 w 16"/>
                <a:gd name="T13" fmla="*/ 10 h 37"/>
                <a:gd name="T14" fmla="*/ 0 w 16"/>
                <a:gd name="T15" fmla="*/ 16 h 37"/>
                <a:gd name="T16" fmla="*/ 0 w 16"/>
                <a:gd name="T17" fmla="*/ 21 h 37"/>
                <a:gd name="T18" fmla="*/ 0 w 16"/>
                <a:gd name="T19" fmla="*/ 21 h 37"/>
                <a:gd name="T20" fmla="*/ 0 w 16"/>
                <a:gd name="T21" fmla="*/ 27 h 37"/>
                <a:gd name="T22" fmla="*/ 0 w 16"/>
                <a:gd name="T23" fmla="*/ 32 h 37"/>
                <a:gd name="T24" fmla="*/ 5 w 16"/>
                <a:gd name="T25" fmla="*/ 32 h 37"/>
                <a:gd name="T26" fmla="*/ 5 w 16"/>
                <a:gd name="T27" fmla="*/ 32 h 37"/>
                <a:gd name="T28" fmla="*/ 11 w 16"/>
                <a:gd name="T29" fmla="*/ 37 h 37"/>
                <a:gd name="T30" fmla="*/ 11 w 16"/>
                <a:gd name="T31" fmla="*/ 37 h 37"/>
                <a:gd name="T32" fmla="*/ 16 w 16"/>
                <a:gd name="T33" fmla="*/ 37 h 37"/>
                <a:gd name="T34" fmla="*/ 16 w 16"/>
                <a:gd name="T35" fmla="*/ 0 h 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7"/>
                <a:gd name="T56" fmla="*/ 16 w 16"/>
                <a:gd name="T57" fmla="*/ 37 h 3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7">
                  <a:moveTo>
                    <a:pt x="16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5" y="5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5" y="32"/>
                  </a:lnTo>
                  <a:lnTo>
                    <a:pt x="11" y="37"/>
                  </a:lnTo>
                  <a:lnTo>
                    <a:pt x="16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Rectangle 495"/>
            <p:cNvSpPr>
              <a:spLocks noChangeArrowheads="1"/>
            </p:cNvSpPr>
            <p:nvPr/>
          </p:nvSpPr>
          <p:spPr bwMode="auto">
            <a:xfrm>
              <a:off x="295908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18" name="Rectangle 500"/>
            <p:cNvSpPr>
              <a:spLocks noChangeArrowheads="1"/>
            </p:cNvSpPr>
            <p:nvPr/>
          </p:nvSpPr>
          <p:spPr bwMode="auto">
            <a:xfrm rot="16200000">
              <a:off x="3045208" y="4943153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5" name="Rectangle 508"/>
            <p:cNvSpPr>
              <a:spLocks noChangeArrowheads="1"/>
            </p:cNvSpPr>
            <p:nvPr/>
          </p:nvSpPr>
          <p:spPr bwMode="auto">
            <a:xfrm rot="16200000">
              <a:off x="1858755" y="501609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28" name="Rectangle 511"/>
            <p:cNvSpPr>
              <a:spLocks noChangeArrowheads="1"/>
            </p:cNvSpPr>
            <p:nvPr/>
          </p:nvSpPr>
          <p:spPr bwMode="auto">
            <a:xfrm rot="16200000">
              <a:off x="1808813" y="4926239"/>
              <a:ext cx="99950" cy="173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000000"/>
                  </a:solidFill>
                </a:rPr>
                <a:t>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44" name="Rectangle 528"/>
            <p:cNvSpPr>
              <a:spLocks noChangeArrowheads="1"/>
            </p:cNvSpPr>
            <p:nvPr/>
          </p:nvSpPr>
          <p:spPr bwMode="auto">
            <a:xfrm rot="16200000">
              <a:off x="2726846" y="487616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51" name="Rectangle 535"/>
            <p:cNvSpPr>
              <a:spLocks noChangeArrowheads="1"/>
            </p:cNvSpPr>
            <p:nvPr/>
          </p:nvSpPr>
          <p:spPr bwMode="auto">
            <a:xfrm rot="16200000">
              <a:off x="2834493" y="507913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1" name="Freeform 555"/>
            <p:cNvSpPr>
              <a:spLocks/>
            </p:cNvSpPr>
            <p:nvPr/>
          </p:nvSpPr>
          <p:spPr bwMode="auto">
            <a:xfrm>
              <a:off x="2951399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556"/>
            <p:cNvSpPr>
              <a:spLocks/>
            </p:cNvSpPr>
            <p:nvPr/>
          </p:nvSpPr>
          <p:spPr bwMode="auto">
            <a:xfrm>
              <a:off x="300060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5 w 16"/>
                <a:gd name="T9" fmla="*/ 0 h 11"/>
                <a:gd name="T10" fmla="*/ 5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5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Rectangle 557"/>
            <p:cNvSpPr>
              <a:spLocks noChangeArrowheads="1"/>
            </p:cNvSpPr>
            <p:nvPr/>
          </p:nvSpPr>
          <p:spPr bwMode="auto">
            <a:xfrm>
              <a:off x="300060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4" name="Freeform 558"/>
            <p:cNvSpPr>
              <a:spLocks/>
            </p:cNvSpPr>
            <p:nvPr/>
          </p:nvSpPr>
          <p:spPr bwMode="auto">
            <a:xfrm>
              <a:off x="2951399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559"/>
            <p:cNvSpPr>
              <a:spLocks/>
            </p:cNvSpPr>
            <p:nvPr/>
          </p:nvSpPr>
          <p:spPr bwMode="auto">
            <a:xfrm>
              <a:off x="300060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5 w 16"/>
                <a:gd name="T7" fmla="*/ 5 h 5"/>
                <a:gd name="T8" fmla="*/ 5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5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560"/>
            <p:cNvSpPr>
              <a:spLocks/>
            </p:cNvSpPr>
            <p:nvPr/>
          </p:nvSpPr>
          <p:spPr bwMode="auto">
            <a:xfrm>
              <a:off x="2643838" y="3906754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33 w 70"/>
                <a:gd name="T3" fmla="*/ 0 h 70"/>
                <a:gd name="T4" fmla="*/ 0 w 70"/>
                <a:gd name="T5" fmla="*/ 7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33" y="0"/>
                  </a:lnTo>
                  <a:lnTo>
                    <a:pt x="0" y="7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561"/>
            <p:cNvSpPr>
              <a:spLocks/>
            </p:cNvSpPr>
            <p:nvPr/>
          </p:nvSpPr>
          <p:spPr bwMode="auto">
            <a:xfrm>
              <a:off x="2685358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6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6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6" y="6"/>
                  </a:ln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Rectangle 562"/>
            <p:cNvSpPr>
              <a:spLocks noChangeArrowheads="1"/>
            </p:cNvSpPr>
            <p:nvPr/>
          </p:nvSpPr>
          <p:spPr bwMode="auto">
            <a:xfrm>
              <a:off x="2685358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79" name="Freeform 563"/>
            <p:cNvSpPr>
              <a:spLocks/>
            </p:cNvSpPr>
            <p:nvPr/>
          </p:nvSpPr>
          <p:spPr bwMode="auto">
            <a:xfrm>
              <a:off x="2643838" y="4584877"/>
              <a:ext cx="107646" cy="107639"/>
            </a:xfrm>
            <a:custGeom>
              <a:avLst/>
              <a:gdLst>
                <a:gd name="T0" fmla="*/ 70 w 70"/>
                <a:gd name="T1" fmla="*/ 0 h 70"/>
                <a:gd name="T2" fmla="*/ 33 w 70"/>
                <a:gd name="T3" fmla="*/ 70 h 70"/>
                <a:gd name="T4" fmla="*/ 0 w 70"/>
                <a:gd name="T5" fmla="*/ 0 h 70"/>
                <a:gd name="T6" fmla="*/ 70 w 7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0"/>
                  </a:moveTo>
                  <a:lnTo>
                    <a:pt x="33" y="70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564"/>
            <p:cNvSpPr>
              <a:spLocks/>
            </p:cNvSpPr>
            <p:nvPr/>
          </p:nvSpPr>
          <p:spPr bwMode="auto">
            <a:xfrm>
              <a:off x="2685358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6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6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Line 565"/>
            <p:cNvSpPr>
              <a:spLocks noChangeShapeType="1"/>
            </p:cNvSpPr>
            <p:nvPr/>
          </p:nvSpPr>
          <p:spPr bwMode="auto">
            <a:xfrm>
              <a:off x="2454687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566"/>
            <p:cNvSpPr>
              <a:spLocks/>
            </p:cNvSpPr>
            <p:nvPr/>
          </p:nvSpPr>
          <p:spPr bwMode="auto">
            <a:xfrm>
              <a:off x="2420856" y="3906754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567"/>
            <p:cNvSpPr>
              <a:spLocks/>
            </p:cNvSpPr>
            <p:nvPr/>
          </p:nvSpPr>
          <p:spPr bwMode="auto">
            <a:xfrm>
              <a:off x="2420856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Line 568"/>
            <p:cNvSpPr>
              <a:spLocks noChangeShapeType="1"/>
            </p:cNvSpPr>
            <p:nvPr/>
          </p:nvSpPr>
          <p:spPr bwMode="auto">
            <a:xfrm>
              <a:off x="2147126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569"/>
            <p:cNvSpPr>
              <a:spLocks/>
            </p:cNvSpPr>
            <p:nvPr/>
          </p:nvSpPr>
          <p:spPr bwMode="auto">
            <a:xfrm>
              <a:off x="2114832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570"/>
            <p:cNvSpPr>
              <a:spLocks/>
            </p:cNvSpPr>
            <p:nvPr/>
          </p:nvSpPr>
          <p:spPr bwMode="auto">
            <a:xfrm>
              <a:off x="2114832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571"/>
            <p:cNvSpPr>
              <a:spLocks/>
            </p:cNvSpPr>
            <p:nvPr/>
          </p:nvSpPr>
          <p:spPr bwMode="auto">
            <a:xfrm>
              <a:off x="1774977" y="3906754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572"/>
            <p:cNvSpPr>
              <a:spLocks/>
            </p:cNvSpPr>
            <p:nvPr/>
          </p:nvSpPr>
          <p:spPr bwMode="auto">
            <a:xfrm>
              <a:off x="1824187" y="3989789"/>
              <a:ext cx="24605" cy="16915"/>
            </a:xfrm>
            <a:custGeom>
              <a:avLst/>
              <a:gdLst>
                <a:gd name="T0" fmla="*/ 16 w 16"/>
                <a:gd name="T1" fmla="*/ 11 h 11"/>
                <a:gd name="T2" fmla="*/ 11 w 16"/>
                <a:gd name="T3" fmla="*/ 6 h 11"/>
                <a:gd name="T4" fmla="*/ 11 w 16"/>
                <a:gd name="T5" fmla="*/ 6 h 11"/>
                <a:gd name="T6" fmla="*/ 11 w 16"/>
                <a:gd name="T7" fmla="*/ 0 h 11"/>
                <a:gd name="T8" fmla="*/ 6 w 16"/>
                <a:gd name="T9" fmla="*/ 0 h 11"/>
                <a:gd name="T10" fmla="*/ 6 w 16"/>
                <a:gd name="T11" fmla="*/ 0 h 11"/>
                <a:gd name="T12" fmla="*/ 0 w 16"/>
                <a:gd name="T13" fmla="*/ 6 h 11"/>
                <a:gd name="T14" fmla="*/ 0 w 16"/>
                <a:gd name="T15" fmla="*/ 6 h 11"/>
                <a:gd name="T16" fmla="*/ 0 w 16"/>
                <a:gd name="T17" fmla="*/ 11 h 11"/>
                <a:gd name="T18" fmla="*/ 16 w 1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11"/>
                <a:gd name="T32" fmla="*/ 16 w 1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11">
                  <a:moveTo>
                    <a:pt x="16" y="11"/>
                  </a:moveTo>
                  <a:lnTo>
                    <a:pt x="11" y="6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6"/>
                  </a:lnTo>
                  <a:lnTo>
                    <a:pt x="0" y="11"/>
                  </a:lnTo>
                  <a:lnTo>
                    <a:pt x="1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Rectangle 573"/>
            <p:cNvSpPr>
              <a:spLocks noChangeArrowheads="1"/>
            </p:cNvSpPr>
            <p:nvPr/>
          </p:nvSpPr>
          <p:spPr bwMode="auto">
            <a:xfrm>
              <a:off x="1824187" y="4006704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90" name="Freeform 574"/>
            <p:cNvSpPr>
              <a:spLocks/>
            </p:cNvSpPr>
            <p:nvPr/>
          </p:nvSpPr>
          <p:spPr bwMode="auto">
            <a:xfrm>
              <a:off x="1774977" y="458487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8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8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575"/>
            <p:cNvSpPr>
              <a:spLocks/>
            </p:cNvSpPr>
            <p:nvPr/>
          </p:nvSpPr>
          <p:spPr bwMode="auto">
            <a:xfrm>
              <a:off x="1824187" y="4601791"/>
              <a:ext cx="24605" cy="7688"/>
            </a:xfrm>
            <a:custGeom>
              <a:avLst/>
              <a:gdLst>
                <a:gd name="T0" fmla="*/ 0 w 16"/>
                <a:gd name="T1" fmla="*/ 0 h 5"/>
                <a:gd name="T2" fmla="*/ 0 w 16"/>
                <a:gd name="T3" fmla="*/ 0 h 5"/>
                <a:gd name="T4" fmla="*/ 0 w 16"/>
                <a:gd name="T5" fmla="*/ 5 h 5"/>
                <a:gd name="T6" fmla="*/ 6 w 16"/>
                <a:gd name="T7" fmla="*/ 5 h 5"/>
                <a:gd name="T8" fmla="*/ 6 w 16"/>
                <a:gd name="T9" fmla="*/ 5 h 5"/>
                <a:gd name="T10" fmla="*/ 11 w 16"/>
                <a:gd name="T11" fmla="*/ 5 h 5"/>
                <a:gd name="T12" fmla="*/ 11 w 16"/>
                <a:gd name="T13" fmla="*/ 5 h 5"/>
                <a:gd name="T14" fmla="*/ 11 w 16"/>
                <a:gd name="T15" fmla="*/ 0 h 5"/>
                <a:gd name="T16" fmla="*/ 16 w 16"/>
                <a:gd name="T17" fmla="*/ 0 h 5"/>
                <a:gd name="T18" fmla="*/ 0 w 16"/>
                <a:gd name="T19" fmla="*/ 0 h 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"/>
                <a:gd name="T31" fmla="*/ 0 h 5"/>
                <a:gd name="T32" fmla="*/ 16 w 16"/>
                <a:gd name="T33" fmla="*/ 5 h 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" h="5">
                  <a:moveTo>
                    <a:pt x="0" y="0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Line 576"/>
            <p:cNvSpPr>
              <a:spLocks noChangeShapeType="1"/>
            </p:cNvSpPr>
            <p:nvPr/>
          </p:nvSpPr>
          <p:spPr bwMode="auto">
            <a:xfrm>
              <a:off x="1525853" y="3906754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577"/>
            <p:cNvSpPr>
              <a:spLocks/>
            </p:cNvSpPr>
            <p:nvPr/>
          </p:nvSpPr>
          <p:spPr bwMode="auto">
            <a:xfrm>
              <a:off x="1493559" y="3906754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578"/>
            <p:cNvSpPr>
              <a:spLocks/>
            </p:cNvSpPr>
            <p:nvPr/>
          </p:nvSpPr>
          <p:spPr bwMode="auto">
            <a:xfrm>
              <a:off x="1493559" y="4626394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Line 579"/>
            <p:cNvSpPr>
              <a:spLocks noChangeShapeType="1"/>
            </p:cNvSpPr>
            <p:nvPr/>
          </p:nvSpPr>
          <p:spPr bwMode="auto">
            <a:xfrm>
              <a:off x="322939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Line 580"/>
            <p:cNvSpPr>
              <a:spLocks noChangeShapeType="1"/>
            </p:cNvSpPr>
            <p:nvPr/>
          </p:nvSpPr>
          <p:spPr bwMode="auto">
            <a:xfrm>
              <a:off x="48902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Line 581"/>
            <p:cNvSpPr>
              <a:spLocks noChangeShapeType="1"/>
            </p:cNvSpPr>
            <p:nvPr/>
          </p:nvSpPr>
          <p:spPr bwMode="auto">
            <a:xfrm>
              <a:off x="65356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Line 582"/>
            <p:cNvSpPr>
              <a:spLocks noChangeShapeType="1"/>
            </p:cNvSpPr>
            <p:nvPr/>
          </p:nvSpPr>
          <p:spPr bwMode="auto">
            <a:xfrm>
              <a:off x="819650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Line 583"/>
            <p:cNvSpPr>
              <a:spLocks noChangeShapeType="1"/>
            </p:cNvSpPr>
            <p:nvPr/>
          </p:nvSpPr>
          <p:spPr bwMode="auto">
            <a:xfrm>
              <a:off x="985733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Line 584"/>
            <p:cNvSpPr>
              <a:spLocks noChangeShapeType="1"/>
            </p:cNvSpPr>
            <p:nvPr/>
          </p:nvSpPr>
          <p:spPr bwMode="auto">
            <a:xfrm>
              <a:off x="115181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Line 585"/>
            <p:cNvSpPr>
              <a:spLocks noChangeShapeType="1"/>
            </p:cNvSpPr>
            <p:nvPr/>
          </p:nvSpPr>
          <p:spPr bwMode="auto">
            <a:xfrm>
              <a:off x="131636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Line 586"/>
            <p:cNvSpPr>
              <a:spLocks noChangeShapeType="1"/>
            </p:cNvSpPr>
            <p:nvPr/>
          </p:nvSpPr>
          <p:spPr bwMode="auto">
            <a:xfrm>
              <a:off x="1482444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Line 587"/>
            <p:cNvSpPr>
              <a:spLocks noChangeShapeType="1"/>
            </p:cNvSpPr>
            <p:nvPr/>
          </p:nvSpPr>
          <p:spPr bwMode="auto">
            <a:xfrm>
              <a:off x="1648527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Line 588"/>
            <p:cNvSpPr>
              <a:spLocks noChangeShapeType="1"/>
            </p:cNvSpPr>
            <p:nvPr/>
          </p:nvSpPr>
          <p:spPr bwMode="auto">
            <a:xfrm>
              <a:off x="1813072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Line 589"/>
            <p:cNvSpPr>
              <a:spLocks noChangeShapeType="1"/>
            </p:cNvSpPr>
            <p:nvPr/>
          </p:nvSpPr>
          <p:spPr bwMode="auto">
            <a:xfrm>
              <a:off x="1979155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Line 590"/>
            <p:cNvSpPr>
              <a:spLocks noChangeShapeType="1"/>
            </p:cNvSpPr>
            <p:nvPr/>
          </p:nvSpPr>
          <p:spPr bwMode="auto">
            <a:xfrm>
              <a:off x="2145238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Line 591"/>
            <p:cNvSpPr>
              <a:spLocks noChangeShapeType="1"/>
            </p:cNvSpPr>
            <p:nvPr/>
          </p:nvSpPr>
          <p:spPr bwMode="auto">
            <a:xfrm>
              <a:off x="2311321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Line 592"/>
            <p:cNvSpPr>
              <a:spLocks noChangeShapeType="1"/>
            </p:cNvSpPr>
            <p:nvPr/>
          </p:nvSpPr>
          <p:spPr bwMode="auto">
            <a:xfrm>
              <a:off x="2475866" y="980521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Line 593"/>
            <p:cNvSpPr>
              <a:spLocks noChangeShapeType="1"/>
            </p:cNvSpPr>
            <p:nvPr/>
          </p:nvSpPr>
          <p:spPr bwMode="auto">
            <a:xfrm>
              <a:off x="2634260" y="997436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Line 594"/>
            <p:cNvSpPr>
              <a:spLocks noChangeShapeType="1"/>
            </p:cNvSpPr>
            <p:nvPr/>
          </p:nvSpPr>
          <p:spPr bwMode="auto">
            <a:xfrm>
              <a:off x="2634260" y="1161969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Line 595"/>
            <p:cNvSpPr>
              <a:spLocks noChangeShapeType="1"/>
            </p:cNvSpPr>
            <p:nvPr/>
          </p:nvSpPr>
          <p:spPr bwMode="auto">
            <a:xfrm>
              <a:off x="2634260" y="1328040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Line 596"/>
            <p:cNvSpPr>
              <a:spLocks noChangeShapeType="1"/>
            </p:cNvSpPr>
            <p:nvPr/>
          </p:nvSpPr>
          <p:spPr bwMode="auto">
            <a:xfrm>
              <a:off x="2634260" y="149257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597"/>
            <p:cNvSpPr>
              <a:spLocks/>
            </p:cNvSpPr>
            <p:nvPr/>
          </p:nvSpPr>
          <p:spPr bwMode="auto">
            <a:xfrm>
              <a:off x="2551219" y="1658644"/>
              <a:ext cx="83041" cy="24603"/>
            </a:xfrm>
            <a:custGeom>
              <a:avLst/>
              <a:gdLst>
                <a:gd name="T0" fmla="*/ 54 w 54"/>
                <a:gd name="T1" fmla="*/ 0 h 16"/>
                <a:gd name="T2" fmla="*/ 54 w 54"/>
                <a:gd name="T3" fmla="*/ 16 h 16"/>
                <a:gd name="T4" fmla="*/ 54 w 54"/>
                <a:gd name="T5" fmla="*/ 16 h 16"/>
                <a:gd name="T6" fmla="*/ 0 w 54"/>
                <a:gd name="T7" fmla="*/ 16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6"/>
                <a:gd name="T14" fmla="*/ 54 w 5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6">
                  <a:moveTo>
                    <a:pt x="54" y="0"/>
                  </a:moveTo>
                  <a:lnTo>
                    <a:pt x="54" y="16"/>
                  </a:lnTo>
                  <a:lnTo>
                    <a:pt x="0" y="16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Line 598"/>
            <p:cNvSpPr>
              <a:spLocks noChangeShapeType="1"/>
            </p:cNvSpPr>
            <p:nvPr/>
          </p:nvSpPr>
          <p:spPr bwMode="auto">
            <a:xfrm flipH="1">
              <a:off x="2385136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Line 599"/>
            <p:cNvSpPr>
              <a:spLocks noChangeShapeType="1"/>
            </p:cNvSpPr>
            <p:nvPr/>
          </p:nvSpPr>
          <p:spPr bwMode="auto">
            <a:xfrm flipH="1">
              <a:off x="221905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Line 600"/>
            <p:cNvSpPr>
              <a:spLocks noChangeShapeType="1"/>
            </p:cNvSpPr>
            <p:nvPr/>
          </p:nvSpPr>
          <p:spPr bwMode="auto">
            <a:xfrm flipH="1">
              <a:off x="2054508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Line 601"/>
            <p:cNvSpPr>
              <a:spLocks noChangeShapeType="1"/>
            </p:cNvSpPr>
            <p:nvPr/>
          </p:nvSpPr>
          <p:spPr bwMode="auto">
            <a:xfrm flipH="1">
              <a:off x="1888425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Line 602"/>
            <p:cNvSpPr>
              <a:spLocks noChangeShapeType="1"/>
            </p:cNvSpPr>
            <p:nvPr/>
          </p:nvSpPr>
          <p:spPr bwMode="auto">
            <a:xfrm flipH="1">
              <a:off x="1722342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Line 603"/>
            <p:cNvSpPr>
              <a:spLocks noChangeShapeType="1"/>
            </p:cNvSpPr>
            <p:nvPr/>
          </p:nvSpPr>
          <p:spPr bwMode="auto">
            <a:xfrm flipH="1">
              <a:off x="1556259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Line 604"/>
            <p:cNvSpPr>
              <a:spLocks noChangeShapeType="1"/>
            </p:cNvSpPr>
            <p:nvPr/>
          </p:nvSpPr>
          <p:spPr bwMode="auto">
            <a:xfrm flipH="1">
              <a:off x="1391713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Line 605"/>
            <p:cNvSpPr>
              <a:spLocks noChangeShapeType="1"/>
            </p:cNvSpPr>
            <p:nvPr/>
          </p:nvSpPr>
          <p:spPr bwMode="auto">
            <a:xfrm flipH="1">
              <a:off x="1225630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Line 606"/>
            <p:cNvSpPr>
              <a:spLocks noChangeShapeType="1"/>
            </p:cNvSpPr>
            <p:nvPr/>
          </p:nvSpPr>
          <p:spPr bwMode="auto">
            <a:xfrm flipH="1">
              <a:off x="1059547" y="1683248"/>
              <a:ext cx="107646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611"/>
            <p:cNvSpPr>
              <a:spLocks/>
            </p:cNvSpPr>
            <p:nvPr/>
          </p:nvSpPr>
          <p:spPr bwMode="auto">
            <a:xfrm>
              <a:off x="322939" y="1592524"/>
              <a:ext cx="16916" cy="90724"/>
            </a:xfrm>
            <a:custGeom>
              <a:avLst/>
              <a:gdLst>
                <a:gd name="T0" fmla="*/ 11 w 11"/>
                <a:gd name="T1" fmla="*/ 59 h 59"/>
                <a:gd name="T2" fmla="*/ 0 w 11"/>
                <a:gd name="T3" fmla="*/ 59 h 59"/>
                <a:gd name="T4" fmla="*/ 0 w 11"/>
                <a:gd name="T5" fmla="*/ 59 h 59"/>
                <a:gd name="T6" fmla="*/ 0 w 11"/>
                <a:gd name="T7" fmla="*/ 0 h 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9"/>
                <a:gd name="T14" fmla="*/ 11 w 11"/>
                <a:gd name="T15" fmla="*/ 59 h 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9">
                  <a:moveTo>
                    <a:pt x="11" y="59"/>
                  </a:moveTo>
                  <a:lnTo>
                    <a:pt x="0" y="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24211D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Line 612"/>
            <p:cNvSpPr>
              <a:spLocks noChangeShapeType="1"/>
            </p:cNvSpPr>
            <p:nvPr/>
          </p:nvSpPr>
          <p:spPr bwMode="auto">
            <a:xfrm flipV="1">
              <a:off x="322939" y="1426453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Line 613"/>
            <p:cNvSpPr>
              <a:spLocks noChangeShapeType="1"/>
            </p:cNvSpPr>
            <p:nvPr/>
          </p:nvSpPr>
          <p:spPr bwMode="auto">
            <a:xfrm flipV="1">
              <a:off x="322939" y="1261919"/>
              <a:ext cx="1538" cy="98412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Line 614"/>
            <p:cNvSpPr>
              <a:spLocks noChangeShapeType="1"/>
            </p:cNvSpPr>
            <p:nvPr/>
          </p:nvSpPr>
          <p:spPr bwMode="auto">
            <a:xfrm flipV="1">
              <a:off x="322939" y="1095848"/>
              <a:ext cx="1538" cy="99950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Line 615"/>
            <p:cNvSpPr>
              <a:spLocks noChangeShapeType="1"/>
            </p:cNvSpPr>
            <p:nvPr/>
          </p:nvSpPr>
          <p:spPr bwMode="auto">
            <a:xfrm flipV="1">
              <a:off x="322939" y="980521"/>
              <a:ext cx="1538" cy="49206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7" name="Freeform 616"/>
            <p:cNvSpPr>
              <a:spLocks/>
            </p:cNvSpPr>
            <p:nvPr/>
          </p:nvSpPr>
          <p:spPr bwMode="auto">
            <a:xfrm>
              <a:off x="1829988" y="2576648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7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1" name="Freeform 617"/>
            <p:cNvSpPr>
              <a:spLocks/>
            </p:cNvSpPr>
            <p:nvPr/>
          </p:nvSpPr>
          <p:spPr bwMode="auto">
            <a:xfrm>
              <a:off x="1839215" y="2625854"/>
              <a:ext cx="15378" cy="24603"/>
            </a:xfrm>
            <a:custGeom>
              <a:avLst/>
              <a:gdLst>
                <a:gd name="T0" fmla="*/ 0 w 10"/>
                <a:gd name="T1" fmla="*/ 16 h 16"/>
                <a:gd name="T2" fmla="*/ 5 w 10"/>
                <a:gd name="T3" fmla="*/ 11 h 16"/>
                <a:gd name="T4" fmla="*/ 5 w 10"/>
                <a:gd name="T5" fmla="*/ 11 h 16"/>
                <a:gd name="T6" fmla="*/ 10 w 10"/>
                <a:gd name="T7" fmla="*/ 11 h 16"/>
                <a:gd name="T8" fmla="*/ 10 w 10"/>
                <a:gd name="T9" fmla="*/ 5 h 16"/>
                <a:gd name="T10" fmla="*/ 10 w 10"/>
                <a:gd name="T11" fmla="*/ 5 h 16"/>
                <a:gd name="T12" fmla="*/ 5 w 10"/>
                <a:gd name="T13" fmla="*/ 0 h 16"/>
                <a:gd name="T14" fmla="*/ 5 w 10"/>
                <a:gd name="T15" fmla="*/ 0 h 16"/>
                <a:gd name="T16" fmla="*/ 0 w 10"/>
                <a:gd name="T17" fmla="*/ 0 h 16"/>
                <a:gd name="T18" fmla="*/ 0 w 10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"/>
                <a:gd name="T31" fmla="*/ 0 h 16"/>
                <a:gd name="T32" fmla="*/ 10 w 10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" h="16">
                  <a:moveTo>
                    <a:pt x="0" y="16"/>
                  </a:moveTo>
                  <a:lnTo>
                    <a:pt x="5" y="11"/>
                  </a:lnTo>
                  <a:lnTo>
                    <a:pt x="10" y="11"/>
                  </a:lnTo>
                  <a:lnTo>
                    <a:pt x="10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2" name="Rectangle 618"/>
            <p:cNvSpPr>
              <a:spLocks noChangeArrowheads="1"/>
            </p:cNvSpPr>
            <p:nvPr/>
          </p:nvSpPr>
          <p:spPr bwMode="auto">
            <a:xfrm>
              <a:off x="1714653" y="2625854"/>
              <a:ext cx="124562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43" name="Freeform 619"/>
            <p:cNvSpPr>
              <a:spLocks/>
            </p:cNvSpPr>
            <p:nvPr/>
          </p:nvSpPr>
          <p:spPr bwMode="auto">
            <a:xfrm>
              <a:off x="1623922" y="2576648"/>
              <a:ext cx="98420" cy="115327"/>
            </a:xfrm>
            <a:custGeom>
              <a:avLst/>
              <a:gdLst>
                <a:gd name="T0" fmla="*/ 64 w 64"/>
                <a:gd name="T1" fmla="*/ 75 h 75"/>
                <a:gd name="T2" fmla="*/ 0 w 64"/>
                <a:gd name="T3" fmla="*/ 37 h 75"/>
                <a:gd name="T4" fmla="*/ 64 w 64"/>
                <a:gd name="T5" fmla="*/ 0 h 75"/>
                <a:gd name="T6" fmla="*/ 64 w 64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75"/>
                <a:gd name="T14" fmla="*/ 64 w 64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75">
                  <a:moveTo>
                    <a:pt x="64" y="75"/>
                  </a:moveTo>
                  <a:lnTo>
                    <a:pt x="0" y="37"/>
                  </a:lnTo>
                  <a:lnTo>
                    <a:pt x="64" y="0"/>
                  </a:lnTo>
                  <a:lnTo>
                    <a:pt x="64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621"/>
            <p:cNvSpPr>
              <a:spLocks/>
            </p:cNvSpPr>
            <p:nvPr/>
          </p:nvSpPr>
          <p:spPr bwMode="auto">
            <a:xfrm>
              <a:off x="1705426" y="2625854"/>
              <a:ext cx="9227" cy="24603"/>
            </a:xfrm>
            <a:custGeom>
              <a:avLst/>
              <a:gdLst>
                <a:gd name="T0" fmla="*/ 6 w 6"/>
                <a:gd name="T1" fmla="*/ 0 h 16"/>
                <a:gd name="T2" fmla="*/ 6 w 6"/>
                <a:gd name="T3" fmla="*/ 0 h 16"/>
                <a:gd name="T4" fmla="*/ 0 w 6"/>
                <a:gd name="T5" fmla="*/ 0 h 16"/>
                <a:gd name="T6" fmla="*/ 0 w 6"/>
                <a:gd name="T7" fmla="*/ 5 h 16"/>
                <a:gd name="T8" fmla="*/ 0 w 6"/>
                <a:gd name="T9" fmla="*/ 5 h 16"/>
                <a:gd name="T10" fmla="*/ 0 w 6"/>
                <a:gd name="T11" fmla="*/ 11 h 16"/>
                <a:gd name="T12" fmla="*/ 0 w 6"/>
                <a:gd name="T13" fmla="*/ 11 h 16"/>
                <a:gd name="T14" fmla="*/ 6 w 6"/>
                <a:gd name="T15" fmla="*/ 11 h 16"/>
                <a:gd name="T16" fmla="*/ 6 w 6"/>
                <a:gd name="T17" fmla="*/ 16 h 16"/>
                <a:gd name="T18" fmla="*/ 6 w 6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6"/>
                <a:gd name="T32" fmla="*/ 6 w 6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6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Rectangle 622"/>
            <p:cNvSpPr>
              <a:spLocks noChangeArrowheads="1"/>
            </p:cNvSpPr>
            <p:nvPr/>
          </p:nvSpPr>
          <p:spPr bwMode="auto">
            <a:xfrm>
              <a:off x="3901412" y="3989789"/>
              <a:ext cx="1424008" cy="579711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1" name="Rectangle 624"/>
            <p:cNvSpPr>
              <a:spLocks noChangeArrowheads="1"/>
            </p:cNvSpPr>
            <p:nvPr/>
          </p:nvSpPr>
          <p:spPr bwMode="auto">
            <a:xfrm>
              <a:off x="4704147" y="4197378"/>
              <a:ext cx="570526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4" name="Rectangle 627"/>
            <p:cNvSpPr>
              <a:spLocks noChangeArrowheads="1"/>
            </p:cNvSpPr>
            <p:nvPr/>
          </p:nvSpPr>
          <p:spPr bwMode="auto">
            <a:xfrm>
              <a:off x="4029449" y="4022081"/>
              <a:ext cx="119423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Multicore Navigator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6" name="Rectangle 629"/>
            <p:cNvSpPr>
              <a:spLocks noChangeArrowheads="1"/>
            </p:cNvSpPr>
            <p:nvPr/>
          </p:nvSpPr>
          <p:spPr bwMode="auto">
            <a:xfrm>
              <a:off x="3950622" y="4197378"/>
              <a:ext cx="695088" cy="31369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49" name="Line 632"/>
            <p:cNvSpPr>
              <a:spLocks noChangeShapeType="1"/>
            </p:cNvSpPr>
            <p:nvPr/>
          </p:nvSpPr>
          <p:spPr bwMode="auto">
            <a:xfrm>
              <a:off x="3166692" y="4403429"/>
              <a:ext cx="1538" cy="2890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633"/>
            <p:cNvSpPr>
              <a:spLocks/>
            </p:cNvSpPr>
            <p:nvPr/>
          </p:nvSpPr>
          <p:spPr bwMode="auto">
            <a:xfrm>
              <a:off x="3132860" y="4626394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Line 634"/>
            <p:cNvSpPr>
              <a:spLocks noChangeShapeType="1"/>
            </p:cNvSpPr>
            <p:nvPr/>
          </p:nvSpPr>
          <p:spPr bwMode="auto">
            <a:xfrm flipV="1">
              <a:off x="2851442" y="4278876"/>
              <a:ext cx="1538" cy="4136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635"/>
            <p:cNvSpPr>
              <a:spLocks/>
            </p:cNvSpPr>
            <p:nvPr/>
          </p:nvSpPr>
          <p:spPr bwMode="auto">
            <a:xfrm>
              <a:off x="2817610" y="4626394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Line 636"/>
            <p:cNvSpPr>
              <a:spLocks noChangeShapeType="1"/>
            </p:cNvSpPr>
            <p:nvPr/>
          </p:nvSpPr>
          <p:spPr bwMode="auto">
            <a:xfrm>
              <a:off x="2850356" y="4279106"/>
              <a:ext cx="1034141" cy="13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637"/>
            <p:cNvSpPr>
              <a:spLocks/>
            </p:cNvSpPr>
            <p:nvPr/>
          </p:nvSpPr>
          <p:spPr bwMode="auto">
            <a:xfrm>
              <a:off x="3825515" y="424658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Line 638"/>
            <p:cNvSpPr>
              <a:spLocks noChangeShapeType="1"/>
            </p:cNvSpPr>
            <p:nvPr/>
          </p:nvSpPr>
          <p:spPr bwMode="auto">
            <a:xfrm flipV="1">
              <a:off x="3164681" y="4397822"/>
              <a:ext cx="719816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639"/>
            <p:cNvSpPr>
              <a:spLocks/>
            </p:cNvSpPr>
            <p:nvPr/>
          </p:nvSpPr>
          <p:spPr bwMode="auto">
            <a:xfrm>
              <a:off x="3825515" y="4371137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Line 648"/>
            <p:cNvSpPr>
              <a:spLocks noChangeShapeType="1"/>
            </p:cNvSpPr>
            <p:nvPr/>
          </p:nvSpPr>
          <p:spPr bwMode="auto">
            <a:xfrm>
              <a:off x="1202914" y="3906753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649"/>
            <p:cNvSpPr>
              <a:spLocks/>
            </p:cNvSpPr>
            <p:nvPr/>
          </p:nvSpPr>
          <p:spPr bwMode="auto">
            <a:xfrm>
              <a:off x="1170620" y="3906753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650"/>
            <p:cNvSpPr>
              <a:spLocks/>
            </p:cNvSpPr>
            <p:nvPr/>
          </p:nvSpPr>
          <p:spPr bwMode="auto">
            <a:xfrm>
              <a:off x="1170620" y="4626394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Line 651"/>
            <p:cNvSpPr>
              <a:spLocks noChangeShapeType="1"/>
            </p:cNvSpPr>
            <p:nvPr/>
          </p:nvSpPr>
          <p:spPr bwMode="auto">
            <a:xfrm>
              <a:off x="3074423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652"/>
            <p:cNvSpPr>
              <a:spLocks/>
            </p:cNvSpPr>
            <p:nvPr/>
          </p:nvSpPr>
          <p:spPr bwMode="auto">
            <a:xfrm>
              <a:off x="304213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653"/>
            <p:cNvSpPr>
              <a:spLocks/>
            </p:cNvSpPr>
            <p:nvPr/>
          </p:nvSpPr>
          <p:spPr bwMode="auto">
            <a:xfrm>
              <a:off x="304213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Line 654"/>
            <p:cNvSpPr>
              <a:spLocks noChangeShapeType="1"/>
            </p:cNvSpPr>
            <p:nvPr/>
          </p:nvSpPr>
          <p:spPr bwMode="auto">
            <a:xfrm>
              <a:off x="2768400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655"/>
            <p:cNvSpPr>
              <a:spLocks/>
            </p:cNvSpPr>
            <p:nvPr/>
          </p:nvSpPr>
          <p:spPr bwMode="auto">
            <a:xfrm>
              <a:off x="2736106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656"/>
            <p:cNvSpPr>
              <a:spLocks/>
            </p:cNvSpPr>
            <p:nvPr/>
          </p:nvSpPr>
          <p:spPr bwMode="auto">
            <a:xfrm>
              <a:off x="2736106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Line 657"/>
            <p:cNvSpPr>
              <a:spLocks noChangeShapeType="1"/>
            </p:cNvSpPr>
            <p:nvPr/>
          </p:nvSpPr>
          <p:spPr bwMode="auto">
            <a:xfrm>
              <a:off x="2454688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658"/>
            <p:cNvSpPr>
              <a:spLocks/>
            </p:cNvSpPr>
            <p:nvPr/>
          </p:nvSpPr>
          <p:spPr bwMode="auto">
            <a:xfrm>
              <a:off x="2420856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659"/>
            <p:cNvSpPr>
              <a:spLocks/>
            </p:cNvSpPr>
            <p:nvPr/>
          </p:nvSpPr>
          <p:spPr bwMode="auto">
            <a:xfrm>
              <a:off x="2420856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Line 660"/>
            <p:cNvSpPr>
              <a:spLocks noChangeShapeType="1"/>
            </p:cNvSpPr>
            <p:nvPr/>
          </p:nvSpPr>
          <p:spPr bwMode="auto">
            <a:xfrm>
              <a:off x="2147127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661"/>
            <p:cNvSpPr>
              <a:spLocks/>
            </p:cNvSpPr>
            <p:nvPr/>
          </p:nvSpPr>
          <p:spPr bwMode="auto">
            <a:xfrm>
              <a:off x="2114833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662"/>
            <p:cNvSpPr>
              <a:spLocks/>
            </p:cNvSpPr>
            <p:nvPr/>
          </p:nvSpPr>
          <p:spPr bwMode="auto">
            <a:xfrm>
              <a:off x="2114833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Line 663"/>
            <p:cNvSpPr>
              <a:spLocks noChangeShapeType="1"/>
            </p:cNvSpPr>
            <p:nvPr/>
          </p:nvSpPr>
          <p:spPr bwMode="auto">
            <a:xfrm>
              <a:off x="1833415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664"/>
            <p:cNvSpPr>
              <a:spLocks/>
            </p:cNvSpPr>
            <p:nvPr/>
          </p:nvSpPr>
          <p:spPr bwMode="auto">
            <a:xfrm>
              <a:off x="1799583" y="5569001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665"/>
            <p:cNvSpPr>
              <a:spLocks/>
            </p:cNvSpPr>
            <p:nvPr/>
          </p:nvSpPr>
          <p:spPr bwMode="auto">
            <a:xfrm>
              <a:off x="1799583" y="6288642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Line 666"/>
            <p:cNvSpPr>
              <a:spLocks noChangeShapeType="1"/>
            </p:cNvSpPr>
            <p:nvPr/>
          </p:nvSpPr>
          <p:spPr bwMode="auto">
            <a:xfrm>
              <a:off x="152585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667"/>
            <p:cNvSpPr>
              <a:spLocks/>
            </p:cNvSpPr>
            <p:nvPr/>
          </p:nvSpPr>
          <p:spPr bwMode="auto">
            <a:xfrm>
              <a:off x="1493560" y="5569001"/>
              <a:ext cx="66126" cy="66121"/>
            </a:xfrm>
            <a:custGeom>
              <a:avLst/>
              <a:gdLst>
                <a:gd name="T0" fmla="*/ 21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1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668"/>
            <p:cNvSpPr>
              <a:spLocks/>
            </p:cNvSpPr>
            <p:nvPr/>
          </p:nvSpPr>
          <p:spPr bwMode="auto">
            <a:xfrm>
              <a:off x="1493560" y="6288642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Line 669"/>
            <p:cNvSpPr>
              <a:spLocks noChangeShapeType="1"/>
            </p:cNvSpPr>
            <p:nvPr/>
          </p:nvSpPr>
          <p:spPr bwMode="auto">
            <a:xfrm>
              <a:off x="1202914" y="5569001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670"/>
            <p:cNvSpPr>
              <a:spLocks/>
            </p:cNvSpPr>
            <p:nvPr/>
          </p:nvSpPr>
          <p:spPr bwMode="auto">
            <a:xfrm>
              <a:off x="1170620" y="5569001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671"/>
            <p:cNvSpPr>
              <a:spLocks/>
            </p:cNvSpPr>
            <p:nvPr/>
          </p:nvSpPr>
          <p:spPr bwMode="auto">
            <a:xfrm>
              <a:off x="1170620" y="6288642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Line 674"/>
            <p:cNvSpPr>
              <a:spLocks noChangeShapeType="1"/>
            </p:cNvSpPr>
            <p:nvPr/>
          </p:nvSpPr>
          <p:spPr bwMode="auto">
            <a:xfrm flipH="1">
              <a:off x="1084153" y="3022579"/>
              <a:ext cx="282956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675"/>
            <p:cNvSpPr>
              <a:spLocks/>
            </p:cNvSpPr>
            <p:nvPr/>
          </p:nvSpPr>
          <p:spPr bwMode="auto">
            <a:xfrm>
              <a:off x="1299446" y="2990288"/>
              <a:ext cx="67663" cy="66121"/>
            </a:xfrm>
            <a:custGeom>
              <a:avLst/>
              <a:gdLst>
                <a:gd name="T0" fmla="*/ 44 w 44"/>
                <a:gd name="T1" fmla="*/ 21 h 43"/>
                <a:gd name="T2" fmla="*/ 0 w 44"/>
                <a:gd name="T3" fmla="*/ 43 h 43"/>
                <a:gd name="T4" fmla="*/ 0 w 44"/>
                <a:gd name="T5" fmla="*/ 0 h 43"/>
                <a:gd name="T6" fmla="*/ 44 w 44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44" y="21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676"/>
            <p:cNvSpPr>
              <a:spLocks/>
            </p:cNvSpPr>
            <p:nvPr/>
          </p:nvSpPr>
          <p:spPr bwMode="auto">
            <a:xfrm>
              <a:off x="1084153" y="2990288"/>
              <a:ext cx="75352" cy="66121"/>
            </a:xfrm>
            <a:custGeom>
              <a:avLst/>
              <a:gdLst>
                <a:gd name="T0" fmla="*/ 0 w 49"/>
                <a:gd name="T1" fmla="*/ 21 h 43"/>
                <a:gd name="T2" fmla="*/ 49 w 49"/>
                <a:gd name="T3" fmla="*/ 43 h 43"/>
                <a:gd name="T4" fmla="*/ 49 w 49"/>
                <a:gd name="T5" fmla="*/ 0 h 43"/>
                <a:gd name="T6" fmla="*/ 0 w 49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0" y="21"/>
                  </a:moveTo>
                  <a:lnTo>
                    <a:pt x="49" y="43"/>
                  </a:lnTo>
                  <a:lnTo>
                    <a:pt x="49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Line 682"/>
            <p:cNvSpPr>
              <a:spLocks noChangeShapeType="1"/>
            </p:cNvSpPr>
            <p:nvPr/>
          </p:nvSpPr>
          <p:spPr bwMode="auto">
            <a:xfrm>
              <a:off x="24605" y="1311125"/>
              <a:ext cx="447501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683"/>
            <p:cNvSpPr>
              <a:spLocks/>
            </p:cNvSpPr>
            <p:nvPr/>
          </p:nvSpPr>
          <p:spPr bwMode="auto">
            <a:xfrm>
              <a:off x="24605" y="1278834"/>
              <a:ext cx="66126" cy="66121"/>
            </a:xfrm>
            <a:custGeom>
              <a:avLst/>
              <a:gdLst>
                <a:gd name="T0" fmla="*/ 0 w 43"/>
                <a:gd name="T1" fmla="*/ 21 h 43"/>
                <a:gd name="T2" fmla="*/ 43 w 43"/>
                <a:gd name="T3" fmla="*/ 0 h 43"/>
                <a:gd name="T4" fmla="*/ 43 w 43"/>
                <a:gd name="T5" fmla="*/ 43 h 43"/>
                <a:gd name="T6" fmla="*/ 0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1"/>
                  </a:moveTo>
                  <a:lnTo>
                    <a:pt x="43" y="0"/>
                  </a:lnTo>
                  <a:lnTo>
                    <a:pt x="43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684"/>
            <p:cNvSpPr>
              <a:spLocks/>
            </p:cNvSpPr>
            <p:nvPr/>
          </p:nvSpPr>
          <p:spPr bwMode="auto">
            <a:xfrm>
              <a:off x="405981" y="127883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Rectangle 685"/>
            <p:cNvSpPr>
              <a:spLocks noChangeArrowheads="1"/>
            </p:cNvSpPr>
            <p:nvPr/>
          </p:nvSpPr>
          <p:spPr bwMode="auto">
            <a:xfrm>
              <a:off x="3337038" y="4709430"/>
              <a:ext cx="1988382" cy="1363935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3" name="Line 686"/>
            <p:cNvSpPr>
              <a:spLocks noChangeShapeType="1"/>
            </p:cNvSpPr>
            <p:nvPr/>
          </p:nvSpPr>
          <p:spPr bwMode="auto">
            <a:xfrm flipH="1">
              <a:off x="3776850" y="5279915"/>
              <a:ext cx="239898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687"/>
            <p:cNvSpPr>
              <a:spLocks/>
            </p:cNvSpPr>
            <p:nvPr/>
          </p:nvSpPr>
          <p:spPr bwMode="auto">
            <a:xfrm>
              <a:off x="3950622" y="524608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688"/>
            <p:cNvSpPr>
              <a:spLocks/>
            </p:cNvSpPr>
            <p:nvPr/>
          </p:nvSpPr>
          <p:spPr bwMode="auto">
            <a:xfrm>
              <a:off x="3776850" y="5246085"/>
              <a:ext cx="73815" cy="66121"/>
            </a:xfrm>
            <a:custGeom>
              <a:avLst/>
              <a:gdLst>
                <a:gd name="T0" fmla="*/ 0 w 48"/>
                <a:gd name="T1" fmla="*/ 22 h 43"/>
                <a:gd name="T2" fmla="*/ 48 w 48"/>
                <a:gd name="T3" fmla="*/ 43 h 43"/>
                <a:gd name="T4" fmla="*/ 48 w 48"/>
                <a:gd name="T5" fmla="*/ 0 h 43"/>
                <a:gd name="T6" fmla="*/ 0 w 48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0" y="22"/>
                  </a:moveTo>
                  <a:lnTo>
                    <a:pt x="48" y="43"/>
                  </a:lnTo>
                  <a:lnTo>
                    <a:pt x="4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689"/>
            <p:cNvSpPr>
              <a:spLocks noChangeArrowheads="1"/>
            </p:cNvSpPr>
            <p:nvPr/>
          </p:nvSpPr>
          <p:spPr bwMode="auto">
            <a:xfrm>
              <a:off x="3904887" y="5850399"/>
              <a:ext cx="132889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Network Coprocessor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507" name="Rectangle 690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08" name="Rectangle 691"/>
            <p:cNvSpPr>
              <a:spLocks noChangeArrowheads="1"/>
            </p:cNvSpPr>
            <p:nvPr/>
          </p:nvSpPr>
          <p:spPr bwMode="auto">
            <a:xfrm>
              <a:off x="4033664" y="4949310"/>
              <a:ext cx="247587" cy="63660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2" name="Rectangle 695"/>
            <p:cNvSpPr>
              <a:spLocks noChangeArrowheads="1"/>
            </p:cNvSpPr>
            <p:nvPr/>
          </p:nvSpPr>
          <p:spPr bwMode="auto">
            <a:xfrm rot="16200000">
              <a:off x="4168958" y="5060687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15" name="Rectangle 698"/>
            <p:cNvSpPr>
              <a:spLocks noChangeArrowheads="1"/>
            </p:cNvSpPr>
            <p:nvPr/>
          </p:nvSpPr>
          <p:spPr bwMode="auto">
            <a:xfrm>
              <a:off x="3444684" y="4817069"/>
              <a:ext cx="322939" cy="644294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27" name="Rectangle 710"/>
            <p:cNvSpPr>
              <a:spLocks noChangeArrowheads="1"/>
            </p:cNvSpPr>
            <p:nvPr/>
          </p:nvSpPr>
          <p:spPr bwMode="auto">
            <a:xfrm rot="16200000">
              <a:off x="3689163" y="492844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0" name="Rectangle 713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1" name="Rectangle 714"/>
            <p:cNvSpPr>
              <a:spLocks noChangeArrowheads="1"/>
            </p:cNvSpPr>
            <p:nvPr/>
          </p:nvSpPr>
          <p:spPr bwMode="auto">
            <a:xfrm>
              <a:off x="3453911" y="5635122"/>
              <a:ext cx="313712" cy="33060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4" name="Rectangle 717"/>
            <p:cNvSpPr>
              <a:spLocks noChangeArrowheads="1"/>
            </p:cNvSpPr>
            <p:nvPr/>
          </p:nvSpPr>
          <p:spPr bwMode="auto">
            <a:xfrm rot="16200000">
              <a:off x="3569213" y="5581964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8" name="Rectangle 721"/>
            <p:cNvSpPr>
              <a:spLocks noChangeArrowheads="1"/>
            </p:cNvSpPr>
            <p:nvPr/>
          </p:nvSpPr>
          <p:spPr bwMode="auto">
            <a:xfrm rot="16200000">
              <a:off x="3667666" y="5642801"/>
              <a:ext cx="0" cy="267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39" name="Line 722"/>
            <p:cNvSpPr>
              <a:spLocks noChangeShapeType="1"/>
            </p:cNvSpPr>
            <p:nvPr/>
          </p:nvSpPr>
          <p:spPr bwMode="auto">
            <a:xfrm>
              <a:off x="3603078" y="5470589"/>
              <a:ext cx="1538" cy="1476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723"/>
            <p:cNvSpPr>
              <a:spLocks/>
            </p:cNvSpPr>
            <p:nvPr/>
          </p:nvSpPr>
          <p:spPr bwMode="auto">
            <a:xfrm>
              <a:off x="3569246" y="5470589"/>
              <a:ext cx="58437" cy="56895"/>
            </a:xfrm>
            <a:custGeom>
              <a:avLst/>
              <a:gdLst>
                <a:gd name="T0" fmla="*/ 38 w 38"/>
                <a:gd name="T1" fmla="*/ 37 h 37"/>
                <a:gd name="T2" fmla="*/ 22 w 38"/>
                <a:gd name="T3" fmla="*/ 0 h 37"/>
                <a:gd name="T4" fmla="*/ 0 w 38"/>
                <a:gd name="T5" fmla="*/ 37 h 37"/>
                <a:gd name="T6" fmla="*/ 38 w 38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7"/>
                <a:gd name="T14" fmla="*/ 38 w 38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7">
                  <a:moveTo>
                    <a:pt x="38" y="37"/>
                  </a:moveTo>
                  <a:lnTo>
                    <a:pt x="22" y="0"/>
                  </a:lnTo>
                  <a:lnTo>
                    <a:pt x="0" y="37"/>
                  </a:lnTo>
                  <a:lnTo>
                    <a:pt x="38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724"/>
            <p:cNvSpPr>
              <a:spLocks/>
            </p:cNvSpPr>
            <p:nvPr/>
          </p:nvSpPr>
          <p:spPr bwMode="auto">
            <a:xfrm>
              <a:off x="3569246" y="5569001"/>
              <a:ext cx="58437" cy="49206"/>
            </a:xfrm>
            <a:custGeom>
              <a:avLst/>
              <a:gdLst>
                <a:gd name="T0" fmla="*/ 38 w 38"/>
                <a:gd name="T1" fmla="*/ 0 h 32"/>
                <a:gd name="T2" fmla="*/ 22 w 38"/>
                <a:gd name="T3" fmla="*/ 32 h 32"/>
                <a:gd name="T4" fmla="*/ 0 w 38"/>
                <a:gd name="T5" fmla="*/ 0 h 32"/>
                <a:gd name="T6" fmla="*/ 38 w 38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32"/>
                <a:gd name="T14" fmla="*/ 38 w 38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32">
                  <a:moveTo>
                    <a:pt x="38" y="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Rectangle 725"/>
            <p:cNvSpPr>
              <a:spLocks noChangeArrowheads="1"/>
            </p:cNvSpPr>
            <p:nvPr/>
          </p:nvSpPr>
          <p:spPr bwMode="auto">
            <a:xfrm>
              <a:off x="4579584" y="5304518"/>
              <a:ext cx="645878" cy="306001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45" name="Line 728"/>
            <p:cNvSpPr>
              <a:spLocks noChangeShapeType="1"/>
            </p:cNvSpPr>
            <p:nvPr/>
          </p:nvSpPr>
          <p:spPr bwMode="auto">
            <a:xfrm flipH="1">
              <a:off x="4298166" y="5453674"/>
              <a:ext cx="264503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Freeform 729"/>
            <p:cNvSpPr>
              <a:spLocks/>
            </p:cNvSpPr>
            <p:nvPr/>
          </p:nvSpPr>
          <p:spPr bwMode="auto">
            <a:xfrm>
              <a:off x="4496543" y="5419845"/>
              <a:ext cx="66126" cy="66121"/>
            </a:xfrm>
            <a:custGeom>
              <a:avLst/>
              <a:gdLst>
                <a:gd name="T0" fmla="*/ 43 w 43"/>
                <a:gd name="T1" fmla="*/ 22 h 43"/>
                <a:gd name="T2" fmla="*/ 0 w 43"/>
                <a:gd name="T3" fmla="*/ 43 h 43"/>
                <a:gd name="T4" fmla="*/ 0 w 43"/>
                <a:gd name="T5" fmla="*/ 0 h 43"/>
                <a:gd name="T6" fmla="*/ 43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730"/>
            <p:cNvSpPr>
              <a:spLocks/>
            </p:cNvSpPr>
            <p:nvPr/>
          </p:nvSpPr>
          <p:spPr bwMode="auto">
            <a:xfrm>
              <a:off x="4298166" y="5419845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Line 731"/>
            <p:cNvSpPr>
              <a:spLocks noChangeShapeType="1"/>
            </p:cNvSpPr>
            <p:nvPr/>
          </p:nvSpPr>
          <p:spPr bwMode="auto">
            <a:xfrm flipH="1">
              <a:off x="4298166" y="5098467"/>
              <a:ext cx="27372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732"/>
            <p:cNvSpPr>
              <a:spLocks/>
            </p:cNvSpPr>
            <p:nvPr/>
          </p:nvSpPr>
          <p:spPr bwMode="auto">
            <a:xfrm>
              <a:off x="4496543" y="5064637"/>
              <a:ext cx="75352" cy="66121"/>
            </a:xfrm>
            <a:custGeom>
              <a:avLst/>
              <a:gdLst>
                <a:gd name="T0" fmla="*/ 49 w 49"/>
                <a:gd name="T1" fmla="*/ 22 h 43"/>
                <a:gd name="T2" fmla="*/ 0 w 49"/>
                <a:gd name="T3" fmla="*/ 43 h 43"/>
                <a:gd name="T4" fmla="*/ 0 w 49"/>
                <a:gd name="T5" fmla="*/ 0 h 43"/>
                <a:gd name="T6" fmla="*/ 49 w 49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"/>
                <a:gd name="T13" fmla="*/ 0 h 43"/>
                <a:gd name="T14" fmla="*/ 49 w 49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" h="43">
                  <a:moveTo>
                    <a:pt x="49" y="22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733"/>
            <p:cNvSpPr>
              <a:spLocks/>
            </p:cNvSpPr>
            <p:nvPr/>
          </p:nvSpPr>
          <p:spPr bwMode="auto">
            <a:xfrm>
              <a:off x="4298166" y="5064637"/>
              <a:ext cx="66126" cy="66121"/>
            </a:xfrm>
            <a:custGeom>
              <a:avLst/>
              <a:gdLst>
                <a:gd name="T0" fmla="*/ 0 w 43"/>
                <a:gd name="T1" fmla="*/ 22 h 43"/>
                <a:gd name="T2" fmla="*/ 43 w 43"/>
                <a:gd name="T3" fmla="*/ 43 h 43"/>
                <a:gd name="T4" fmla="*/ 43 w 43"/>
                <a:gd name="T5" fmla="*/ 0 h 43"/>
                <a:gd name="T6" fmla="*/ 0 w 43"/>
                <a:gd name="T7" fmla="*/ 22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0" y="22"/>
                  </a:moveTo>
                  <a:lnTo>
                    <a:pt x="43" y="43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736"/>
            <p:cNvSpPr>
              <a:spLocks/>
            </p:cNvSpPr>
            <p:nvPr/>
          </p:nvSpPr>
          <p:spPr bwMode="auto">
            <a:xfrm>
              <a:off x="3588614" y="4625465"/>
              <a:ext cx="66126" cy="66121"/>
            </a:xfrm>
            <a:custGeom>
              <a:avLst/>
              <a:gdLst>
                <a:gd name="T0" fmla="*/ 21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1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1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Line 737"/>
            <p:cNvSpPr>
              <a:spLocks noChangeShapeType="1"/>
            </p:cNvSpPr>
            <p:nvPr/>
          </p:nvSpPr>
          <p:spPr bwMode="auto">
            <a:xfrm flipV="1">
              <a:off x="3610767" y="5982641"/>
              <a:ext cx="1538" cy="37212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738"/>
            <p:cNvSpPr>
              <a:spLocks/>
            </p:cNvSpPr>
            <p:nvPr/>
          </p:nvSpPr>
          <p:spPr bwMode="auto">
            <a:xfrm>
              <a:off x="3576935" y="6288642"/>
              <a:ext cx="67663" cy="66121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22 w 44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3"/>
                <a:gd name="T14" fmla="*/ 44 w 44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3">
                  <a:moveTo>
                    <a:pt x="22" y="43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739"/>
            <p:cNvSpPr>
              <a:spLocks/>
            </p:cNvSpPr>
            <p:nvPr/>
          </p:nvSpPr>
          <p:spPr bwMode="auto">
            <a:xfrm>
              <a:off x="3576935" y="5982641"/>
              <a:ext cx="67663" cy="73809"/>
            </a:xfrm>
            <a:custGeom>
              <a:avLst/>
              <a:gdLst>
                <a:gd name="T0" fmla="*/ 22 w 44"/>
                <a:gd name="T1" fmla="*/ 0 h 48"/>
                <a:gd name="T2" fmla="*/ 0 w 44"/>
                <a:gd name="T3" fmla="*/ 48 h 48"/>
                <a:gd name="T4" fmla="*/ 44 w 44"/>
                <a:gd name="T5" fmla="*/ 48 h 48"/>
                <a:gd name="T6" fmla="*/ 22 w 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8"/>
                <a:gd name="T14" fmla="*/ 44 w 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8">
                  <a:moveTo>
                    <a:pt x="22" y="0"/>
                  </a:moveTo>
                  <a:lnTo>
                    <a:pt x="0" y="48"/>
                  </a:lnTo>
                  <a:lnTo>
                    <a:pt x="44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Rectangle 740"/>
            <p:cNvSpPr>
              <a:spLocks noChangeArrowheads="1"/>
            </p:cNvSpPr>
            <p:nvPr/>
          </p:nvSpPr>
          <p:spPr bwMode="auto">
            <a:xfrm>
              <a:off x="4579584" y="4941622"/>
              <a:ext cx="645878" cy="304463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419"/>
            <p:cNvGrpSpPr/>
            <p:nvPr/>
          </p:nvGrpSpPr>
          <p:grpSpPr>
            <a:xfrm>
              <a:off x="24605" y="1683248"/>
              <a:ext cx="1051859" cy="1802177"/>
              <a:chOff x="24605" y="1683248"/>
              <a:chExt cx="1051859" cy="1802177"/>
            </a:xfrm>
          </p:grpSpPr>
          <p:sp>
            <p:nvSpPr>
              <p:cNvPr id="688" name="Rectangle 470"/>
              <p:cNvSpPr>
                <a:spLocks noChangeArrowheads="1"/>
              </p:cNvSpPr>
              <p:nvPr/>
            </p:nvSpPr>
            <p:spPr bwMode="auto">
              <a:xfrm>
                <a:off x="372148" y="2542819"/>
                <a:ext cx="645878" cy="2737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Rectangle 473"/>
              <p:cNvSpPr>
                <a:spLocks noChangeArrowheads="1"/>
              </p:cNvSpPr>
              <p:nvPr/>
            </p:nvSpPr>
            <p:spPr bwMode="auto">
              <a:xfrm>
                <a:off x="364459" y="180780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3" name="Rectangle 475"/>
              <p:cNvSpPr>
                <a:spLocks noChangeArrowheads="1"/>
              </p:cNvSpPr>
              <p:nvPr/>
            </p:nvSpPr>
            <p:spPr bwMode="auto">
              <a:xfrm>
                <a:off x="364459" y="2047681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Rectangle 477"/>
              <p:cNvSpPr>
                <a:spLocks noChangeArrowheads="1"/>
              </p:cNvSpPr>
              <p:nvPr/>
            </p:nvSpPr>
            <p:spPr bwMode="auto">
              <a:xfrm>
                <a:off x="364459" y="2295250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Line 607"/>
              <p:cNvSpPr>
                <a:spLocks noChangeShapeType="1"/>
              </p:cNvSpPr>
              <p:nvPr/>
            </p:nvSpPr>
            <p:spPr bwMode="auto">
              <a:xfrm flipH="1">
                <a:off x="895002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4" name="Line 608"/>
              <p:cNvSpPr>
                <a:spLocks noChangeShapeType="1"/>
              </p:cNvSpPr>
              <p:nvPr/>
            </p:nvSpPr>
            <p:spPr bwMode="auto">
              <a:xfrm flipH="1">
                <a:off x="728919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5" name="Line 609"/>
              <p:cNvSpPr>
                <a:spLocks noChangeShapeType="1"/>
              </p:cNvSpPr>
              <p:nvPr/>
            </p:nvSpPr>
            <p:spPr bwMode="auto">
              <a:xfrm flipH="1">
                <a:off x="562836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6" name="Line 610"/>
              <p:cNvSpPr>
                <a:spLocks noChangeShapeType="1"/>
              </p:cNvSpPr>
              <p:nvPr/>
            </p:nvSpPr>
            <p:spPr bwMode="auto">
              <a:xfrm flipH="1">
                <a:off x="396753" y="1683248"/>
                <a:ext cx="107646" cy="1538"/>
              </a:xfrm>
              <a:prstGeom prst="line">
                <a:avLst/>
              </a:prstGeom>
              <a:noFill/>
              <a:ln w="0">
                <a:solidFill>
                  <a:srgbClr val="24211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9" name="Rectangle 672"/>
              <p:cNvSpPr>
                <a:spLocks noChangeArrowheads="1"/>
              </p:cNvSpPr>
              <p:nvPr/>
            </p:nvSpPr>
            <p:spPr bwMode="auto">
              <a:xfrm>
                <a:off x="422897" y="2956458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0" name="Rectangle 673"/>
              <p:cNvSpPr>
                <a:spLocks noChangeArrowheads="1"/>
              </p:cNvSpPr>
              <p:nvPr/>
            </p:nvSpPr>
            <p:spPr bwMode="auto">
              <a:xfrm>
                <a:off x="396754" y="2931855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4" name="Rectangle 677"/>
              <p:cNvSpPr>
                <a:spLocks noChangeArrowheads="1"/>
              </p:cNvSpPr>
              <p:nvPr/>
            </p:nvSpPr>
            <p:spPr bwMode="auto">
              <a:xfrm>
                <a:off x="1044170" y="3088700"/>
                <a:ext cx="0" cy="2675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6" name="Line 679"/>
              <p:cNvSpPr>
                <a:spLocks noChangeShapeType="1"/>
              </p:cNvSpPr>
              <p:nvPr/>
            </p:nvSpPr>
            <p:spPr bwMode="auto">
              <a:xfrm>
                <a:off x="24605" y="1889298"/>
                <a:ext cx="332166" cy="153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7" name="Freeform 680"/>
              <p:cNvSpPr>
                <a:spLocks/>
              </p:cNvSpPr>
              <p:nvPr/>
            </p:nvSpPr>
            <p:spPr bwMode="auto">
              <a:xfrm>
                <a:off x="24605" y="1857007"/>
                <a:ext cx="66126" cy="73809"/>
              </a:xfrm>
              <a:custGeom>
                <a:avLst/>
                <a:gdLst>
                  <a:gd name="T0" fmla="*/ 0 w 43"/>
                  <a:gd name="T1" fmla="*/ 21 h 48"/>
                  <a:gd name="T2" fmla="*/ 43 w 43"/>
                  <a:gd name="T3" fmla="*/ 0 h 48"/>
                  <a:gd name="T4" fmla="*/ 43 w 43"/>
                  <a:gd name="T5" fmla="*/ 48 h 48"/>
                  <a:gd name="T6" fmla="*/ 0 w 43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48"/>
                  <a:gd name="T14" fmla="*/ 43 w 43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48">
                    <a:moveTo>
                      <a:pt x="0" y="21"/>
                    </a:moveTo>
                    <a:lnTo>
                      <a:pt x="43" y="0"/>
                    </a:lnTo>
                    <a:lnTo>
                      <a:pt x="43" y="48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98" name="Freeform 681"/>
              <p:cNvSpPr>
                <a:spLocks/>
              </p:cNvSpPr>
              <p:nvPr/>
            </p:nvSpPr>
            <p:spPr bwMode="auto">
              <a:xfrm>
                <a:off x="289108" y="1857007"/>
                <a:ext cx="67663" cy="73809"/>
              </a:xfrm>
              <a:custGeom>
                <a:avLst/>
                <a:gdLst>
                  <a:gd name="T0" fmla="*/ 44 w 44"/>
                  <a:gd name="T1" fmla="*/ 21 h 48"/>
                  <a:gd name="T2" fmla="*/ 0 w 44"/>
                  <a:gd name="T3" fmla="*/ 0 h 48"/>
                  <a:gd name="T4" fmla="*/ 0 w 44"/>
                  <a:gd name="T5" fmla="*/ 48 h 48"/>
                  <a:gd name="T6" fmla="*/ 44 w 44"/>
                  <a:gd name="T7" fmla="*/ 21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4"/>
                  <a:gd name="T13" fmla="*/ 0 h 48"/>
                  <a:gd name="T14" fmla="*/ 44 w 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4" h="48">
                    <a:moveTo>
                      <a:pt x="44" y="21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4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60" name="Rectangle 743"/>
              <p:cNvSpPr>
                <a:spLocks noChangeArrowheads="1"/>
              </p:cNvSpPr>
              <p:nvPr/>
            </p:nvSpPr>
            <p:spPr bwMode="auto">
              <a:xfrm>
                <a:off x="372149" y="2898026"/>
                <a:ext cx="655105" cy="16607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2" name="Rectangle 745"/>
              <p:cNvSpPr>
                <a:spLocks noChangeArrowheads="1"/>
              </p:cNvSpPr>
              <p:nvPr/>
            </p:nvSpPr>
            <p:spPr bwMode="auto">
              <a:xfrm>
                <a:off x="422897" y="3311666"/>
                <a:ext cx="653567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3" name="Rectangle 746"/>
              <p:cNvSpPr>
                <a:spLocks noChangeArrowheads="1"/>
              </p:cNvSpPr>
              <p:nvPr/>
            </p:nvSpPr>
            <p:spPr bwMode="auto">
              <a:xfrm>
                <a:off x="396754" y="3279374"/>
                <a:ext cx="655105" cy="1737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64" name="Rectangle 747"/>
              <p:cNvSpPr>
                <a:spLocks noChangeArrowheads="1"/>
              </p:cNvSpPr>
              <p:nvPr/>
            </p:nvSpPr>
            <p:spPr bwMode="auto">
              <a:xfrm>
                <a:off x="372149" y="3254771"/>
                <a:ext cx="655105" cy="16453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 eaLnBrk="0" hangingPunct="0"/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66" name="Freeform 749"/>
            <p:cNvSpPr>
              <a:spLocks/>
            </p:cNvSpPr>
            <p:nvPr/>
          </p:nvSpPr>
          <p:spPr bwMode="auto">
            <a:xfrm>
              <a:off x="1267152" y="3320892"/>
              <a:ext cx="99957" cy="115327"/>
            </a:xfrm>
            <a:custGeom>
              <a:avLst/>
              <a:gdLst>
                <a:gd name="T0" fmla="*/ 0 w 65"/>
                <a:gd name="T1" fmla="*/ 75 h 75"/>
                <a:gd name="T2" fmla="*/ 65 w 65"/>
                <a:gd name="T3" fmla="*/ 37 h 75"/>
                <a:gd name="T4" fmla="*/ 0 w 65"/>
                <a:gd name="T5" fmla="*/ 0 h 75"/>
                <a:gd name="T6" fmla="*/ 0 w 65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5"/>
                <a:gd name="T13" fmla="*/ 0 h 75"/>
                <a:gd name="T14" fmla="*/ 65 w 65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5" h="75">
                  <a:moveTo>
                    <a:pt x="0" y="75"/>
                  </a:moveTo>
                  <a:lnTo>
                    <a:pt x="65" y="37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750"/>
            <p:cNvSpPr>
              <a:spLocks/>
            </p:cNvSpPr>
            <p:nvPr/>
          </p:nvSpPr>
          <p:spPr bwMode="auto">
            <a:xfrm>
              <a:off x="1274841" y="3370098"/>
              <a:ext cx="9227" cy="16915"/>
            </a:xfrm>
            <a:custGeom>
              <a:avLst/>
              <a:gdLst>
                <a:gd name="T0" fmla="*/ 0 w 6"/>
                <a:gd name="T1" fmla="*/ 11 h 11"/>
                <a:gd name="T2" fmla="*/ 0 w 6"/>
                <a:gd name="T3" fmla="*/ 11 h 11"/>
                <a:gd name="T4" fmla="*/ 6 w 6"/>
                <a:gd name="T5" fmla="*/ 11 h 11"/>
                <a:gd name="T6" fmla="*/ 6 w 6"/>
                <a:gd name="T7" fmla="*/ 5 h 11"/>
                <a:gd name="T8" fmla="*/ 6 w 6"/>
                <a:gd name="T9" fmla="*/ 5 h 11"/>
                <a:gd name="T10" fmla="*/ 6 w 6"/>
                <a:gd name="T11" fmla="*/ 0 h 11"/>
                <a:gd name="T12" fmla="*/ 6 w 6"/>
                <a:gd name="T13" fmla="*/ 0 h 11"/>
                <a:gd name="T14" fmla="*/ 0 w 6"/>
                <a:gd name="T15" fmla="*/ 0 h 11"/>
                <a:gd name="T16" fmla="*/ 0 w 6"/>
                <a:gd name="T17" fmla="*/ 0 h 11"/>
                <a:gd name="T18" fmla="*/ 0 w 6"/>
                <a:gd name="T19" fmla="*/ 11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"/>
                <a:gd name="T31" fmla="*/ 0 h 11"/>
                <a:gd name="T32" fmla="*/ 6 w 6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" h="11">
                  <a:moveTo>
                    <a:pt x="0" y="11"/>
                  </a:moveTo>
                  <a:lnTo>
                    <a:pt x="0" y="11"/>
                  </a:lnTo>
                  <a:lnTo>
                    <a:pt x="6" y="11"/>
                  </a:lnTo>
                  <a:lnTo>
                    <a:pt x="6" y="5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Rectangle 751"/>
            <p:cNvSpPr>
              <a:spLocks noChangeArrowheads="1"/>
            </p:cNvSpPr>
            <p:nvPr/>
          </p:nvSpPr>
          <p:spPr bwMode="auto">
            <a:xfrm>
              <a:off x="1184110" y="3370098"/>
              <a:ext cx="90731" cy="1691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69" name="Freeform 752"/>
            <p:cNvSpPr>
              <a:spLocks/>
            </p:cNvSpPr>
            <p:nvPr/>
          </p:nvSpPr>
          <p:spPr bwMode="auto">
            <a:xfrm>
              <a:off x="1093380" y="3320892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7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753"/>
            <p:cNvSpPr>
              <a:spLocks/>
            </p:cNvSpPr>
            <p:nvPr/>
          </p:nvSpPr>
          <p:spPr bwMode="auto">
            <a:xfrm>
              <a:off x="1176421" y="3370098"/>
              <a:ext cx="7689" cy="16915"/>
            </a:xfrm>
            <a:custGeom>
              <a:avLst/>
              <a:gdLst>
                <a:gd name="T0" fmla="*/ 5 w 5"/>
                <a:gd name="T1" fmla="*/ 0 h 11"/>
                <a:gd name="T2" fmla="*/ 5 w 5"/>
                <a:gd name="T3" fmla="*/ 0 h 11"/>
                <a:gd name="T4" fmla="*/ 0 w 5"/>
                <a:gd name="T5" fmla="*/ 0 h 11"/>
                <a:gd name="T6" fmla="*/ 0 w 5"/>
                <a:gd name="T7" fmla="*/ 0 h 11"/>
                <a:gd name="T8" fmla="*/ 0 w 5"/>
                <a:gd name="T9" fmla="*/ 5 h 11"/>
                <a:gd name="T10" fmla="*/ 0 w 5"/>
                <a:gd name="T11" fmla="*/ 5 h 11"/>
                <a:gd name="T12" fmla="*/ 0 w 5"/>
                <a:gd name="T13" fmla="*/ 11 h 11"/>
                <a:gd name="T14" fmla="*/ 5 w 5"/>
                <a:gd name="T15" fmla="*/ 11 h 11"/>
                <a:gd name="T16" fmla="*/ 5 w 5"/>
                <a:gd name="T17" fmla="*/ 11 h 11"/>
                <a:gd name="T18" fmla="*/ 5 w 5"/>
                <a:gd name="T19" fmla="*/ 0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1"/>
                <a:gd name="T32" fmla="*/ 5 w 5"/>
                <a:gd name="T33" fmla="*/ 11 h 1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1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Rectangle 754"/>
            <p:cNvSpPr>
              <a:spLocks noChangeArrowheads="1"/>
            </p:cNvSpPr>
            <p:nvPr/>
          </p:nvSpPr>
          <p:spPr bwMode="auto">
            <a:xfrm>
              <a:off x="1044170" y="3436219"/>
              <a:ext cx="0" cy="267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3" name="Freeform 756"/>
            <p:cNvSpPr>
              <a:spLocks/>
            </p:cNvSpPr>
            <p:nvPr/>
          </p:nvSpPr>
          <p:spPr bwMode="auto">
            <a:xfrm>
              <a:off x="4182831" y="3353184"/>
              <a:ext cx="107646" cy="115327"/>
            </a:xfrm>
            <a:custGeom>
              <a:avLst/>
              <a:gdLst>
                <a:gd name="T0" fmla="*/ 0 w 70"/>
                <a:gd name="T1" fmla="*/ 75 h 75"/>
                <a:gd name="T2" fmla="*/ 70 w 70"/>
                <a:gd name="T3" fmla="*/ 38 h 75"/>
                <a:gd name="T4" fmla="*/ 0 w 70"/>
                <a:gd name="T5" fmla="*/ 0 h 75"/>
                <a:gd name="T6" fmla="*/ 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0" y="75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757"/>
            <p:cNvSpPr>
              <a:spLocks/>
            </p:cNvSpPr>
            <p:nvPr/>
          </p:nvSpPr>
          <p:spPr bwMode="auto">
            <a:xfrm>
              <a:off x="4190520" y="3394701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6 h 16"/>
                <a:gd name="T6" fmla="*/ 5 w 5"/>
                <a:gd name="T7" fmla="*/ 11 h 16"/>
                <a:gd name="T8" fmla="*/ 5 w 5"/>
                <a:gd name="T9" fmla="*/ 11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5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Rectangle 758"/>
            <p:cNvSpPr>
              <a:spLocks noChangeArrowheads="1"/>
            </p:cNvSpPr>
            <p:nvPr/>
          </p:nvSpPr>
          <p:spPr bwMode="auto">
            <a:xfrm>
              <a:off x="3950622" y="3394701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6" name="Freeform 759"/>
            <p:cNvSpPr>
              <a:spLocks/>
            </p:cNvSpPr>
            <p:nvPr/>
          </p:nvSpPr>
          <p:spPr bwMode="auto">
            <a:xfrm>
              <a:off x="3850665" y="3353184"/>
              <a:ext cx="107646" cy="115327"/>
            </a:xfrm>
            <a:custGeom>
              <a:avLst/>
              <a:gdLst>
                <a:gd name="T0" fmla="*/ 70 w 70"/>
                <a:gd name="T1" fmla="*/ 75 h 75"/>
                <a:gd name="T2" fmla="*/ 0 w 70"/>
                <a:gd name="T3" fmla="*/ 38 h 75"/>
                <a:gd name="T4" fmla="*/ 70 w 70"/>
                <a:gd name="T5" fmla="*/ 0 h 75"/>
                <a:gd name="T6" fmla="*/ 70 w 70"/>
                <a:gd name="T7" fmla="*/ 75 h 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5"/>
                <a:gd name="T14" fmla="*/ 70 w 70"/>
                <a:gd name="T15" fmla="*/ 75 h 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5">
                  <a:moveTo>
                    <a:pt x="70" y="75"/>
                  </a:moveTo>
                  <a:lnTo>
                    <a:pt x="0" y="38"/>
                  </a:lnTo>
                  <a:lnTo>
                    <a:pt x="70" y="0"/>
                  </a:lnTo>
                  <a:lnTo>
                    <a:pt x="70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760"/>
            <p:cNvSpPr>
              <a:spLocks/>
            </p:cNvSpPr>
            <p:nvPr/>
          </p:nvSpPr>
          <p:spPr bwMode="auto">
            <a:xfrm>
              <a:off x="3933706" y="3394701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5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1 h 16"/>
                <a:gd name="T10" fmla="*/ 5 w 11"/>
                <a:gd name="T11" fmla="*/ 11 h 16"/>
                <a:gd name="T12" fmla="*/ 5 w 11"/>
                <a:gd name="T13" fmla="*/ 16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5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761"/>
            <p:cNvSpPr>
              <a:spLocks/>
            </p:cNvSpPr>
            <p:nvPr/>
          </p:nvSpPr>
          <p:spPr bwMode="auto">
            <a:xfrm>
              <a:off x="3776850" y="4105116"/>
              <a:ext cx="107646" cy="116865"/>
            </a:xfrm>
            <a:custGeom>
              <a:avLst/>
              <a:gdLst>
                <a:gd name="T0" fmla="*/ 0 w 70"/>
                <a:gd name="T1" fmla="*/ 76 h 76"/>
                <a:gd name="T2" fmla="*/ 70 w 70"/>
                <a:gd name="T3" fmla="*/ 38 h 76"/>
                <a:gd name="T4" fmla="*/ 0 w 70"/>
                <a:gd name="T5" fmla="*/ 0 h 76"/>
                <a:gd name="T6" fmla="*/ 0 w 70"/>
                <a:gd name="T7" fmla="*/ 76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6"/>
                <a:gd name="T14" fmla="*/ 70 w 70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6">
                  <a:moveTo>
                    <a:pt x="0" y="76"/>
                  </a:moveTo>
                  <a:lnTo>
                    <a:pt x="70" y="38"/>
                  </a:lnTo>
                  <a:lnTo>
                    <a:pt x="0" y="0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762"/>
            <p:cNvSpPr>
              <a:spLocks/>
            </p:cNvSpPr>
            <p:nvPr/>
          </p:nvSpPr>
          <p:spPr bwMode="auto">
            <a:xfrm>
              <a:off x="3784539" y="4155860"/>
              <a:ext cx="16916" cy="15377"/>
            </a:xfrm>
            <a:custGeom>
              <a:avLst/>
              <a:gdLst>
                <a:gd name="T0" fmla="*/ 0 w 11"/>
                <a:gd name="T1" fmla="*/ 10 h 10"/>
                <a:gd name="T2" fmla="*/ 5 w 11"/>
                <a:gd name="T3" fmla="*/ 10 h 10"/>
                <a:gd name="T4" fmla="*/ 5 w 11"/>
                <a:gd name="T5" fmla="*/ 10 h 10"/>
                <a:gd name="T6" fmla="*/ 5 w 11"/>
                <a:gd name="T7" fmla="*/ 5 h 10"/>
                <a:gd name="T8" fmla="*/ 11 w 11"/>
                <a:gd name="T9" fmla="*/ 5 h 10"/>
                <a:gd name="T10" fmla="*/ 5 w 11"/>
                <a:gd name="T11" fmla="*/ 0 h 10"/>
                <a:gd name="T12" fmla="*/ 5 w 11"/>
                <a:gd name="T13" fmla="*/ 0 h 10"/>
                <a:gd name="T14" fmla="*/ 5 w 11"/>
                <a:gd name="T15" fmla="*/ 0 h 10"/>
                <a:gd name="T16" fmla="*/ 0 w 11"/>
                <a:gd name="T17" fmla="*/ 0 h 10"/>
                <a:gd name="T18" fmla="*/ 0 w 11"/>
                <a:gd name="T19" fmla="*/ 10 h 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0"/>
                <a:gd name="T32" fmla="*/ 11 w 11"/>
                <a:gd name="T33" fmla="*/ 10 h 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0">
                  <a:moveTo>
                    <a:pt x="0" y="10"/>
                  </a:moveTo>
                  <a:lnTo>
                    <a:pt x="5" y="10"/>
                  </a:lnTo>
                  <a:lnTo>
                    <a:pt x="5" y="5"/>
                  </a:lnTo>
                  <a:lnTo>
                    <a:pt x="11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Rectangle 763"/>
            <p:cNvSpPr>
              <a:spLocks noChangeArrowheads="1"/>
            </p:cNvSpPr>
            <p:nvPr/>
          </p:nvSpPr>
          <p:spPr bwMode="auto">
            <a:xfrm>
              <a:off x="3618223" y="4155860"/>
              <a:ext cx="182880" cy="1537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2" name="Freeform 765"/>
            <p:cNvSpPr>
              <a:spLocks/>
            </p:cNvSpPr>
            <p:nvPr/>
          </p:nvSpPr>
          <p:spPr bwMode="auto">
            <a:xfrm>
              <a:off x="3574074" y="3906753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8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8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Rectangle 767"/>
            <p:cNvSpPr>
              <a:spLocks noChangeArrowheads="1"/>
            </p:cNvSpPr>
            <p:nvPr/>
          </p:nvSpPr>
          <p:spPr bwMode="auto">
            <a:xfrm>
              <a:off x="3615595" y="3999015"/>
              <a:ext cx="24605" cy="16453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6" name="Line 769"/>
            <p:cNvSpPr>
              <a:spLocks noChangeShapeType="1"/>
            </p:cNvSpPr>
            <p:nvPr/>
          </p:nvSpPr>
          <p:spPr bwMode="auto">
            <a:xfrm>
              <a:off x="4662626" y="3543858"/>
              <a:ext cx="1538" cy="4213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770"/>
            <p:cNvSpPr>
              <a:spLocks/>
            </p:cNvSpPr>
            <p:nvPr/>
          </p:nvSpPr>
          <p:spPr bwMode="auto">
            <a:xfrm>
              <a:off x="4628794" y="3543858"/>
              <a:ext cx="66126" cy="66121"/>
            </a:xfrm>
            <a:custGeom>
              <a:avLst/>
              <a:gdLst>
                <a:gd name="T0" fmla="*/ 22 w 43"/>
                <a:gd name="T1" fmla="*/ 0 h 43"/>
                <a:gd name="T2" fmla="*/ 43 w 43"/>
                <a:gd name="T3" fmla="*/ 43 h 43"/>
                <a:gd name="T4" fmla="*/ 0 w 43"/>
                <a:gd name="T5" fmla="*/ 43 h 43"/>
                <a:gd name="T6" fmla="*/ 22 w 43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0"/>
                  </a:moveTo>
                  <a:lnTo>
                    <a:pt x="43" y="43"/>
                  </a:lnTo>
                  <a:lnTo>
                    <a:pt x="0" y="4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771"/>
            <p:cNvSpPr>
              <a:spLocks/>
            </p:cNvSpPr>
            <p:nvPr/>
          </p:nvSpPr>
          <p:spPr bwMode="auto">
            <a:xfrm>
              <a:off x="4628794" y="3899065"/>
              <a:ext cx="66126" cy="66121"/>
            </a:xfrm>
            <a:custGeom>
              <a:avLst/>
              <a:gdLst>
                <a:gd name="T0" fmla="*/ 22 w 43"/>
                <a:gd name="T1" fmla="*/ 43 h 43"/>
                <a:gd name="T2" fmla="*/ 43 w 43"/>
                <a:gd name="T3" fmla="*/ 0 h 43"/>
                <a:gd name="T4" fmla="*/ 0 w 43"/>
                <a:gd name="T5" fmla="*/ 0 h 43"/>
                <a:gd name="T6" fmla="*/ 22 w 43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22" y="43"/>
                  </a:moveTo>
                  <a:lnTo>
                    <a:pt x="43" y="0"/>
                  </a:lnTo>
                  <a:lnTo>
                    <a:pt x="0" y="0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Line 772"/>
            <p:cNvSpPr>
              <a:spLocks noChangeShapeType="1"/>
            </p:cNvSpPr>
            <p:nvPr/>
          </p:nvSpPr>
          <p:spPr bwMode="auto">
            <a:xfrm flipH="1">
              <a:off x="1044170" y="2378285"/>
              <a:ext cx="322939" cy="1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773"/>
            <p:cNvSpPr>
              <a:spLocks/>
            </p:cNvSpPr>
            <p:nvPr/>
          </p:nvSpPr>
          <p:spPr bwMode="auto">
            <a:xfrm>
              <a:off x="1299446" y="2344456"/>
              <a:ext cx="67663" cy="75347"/>
            </a:xfrm>
            <a:custGeom>
              <a:avLst/>
              <a:gdLst>
                <a:gd name="T0" fmla="*/ 44 w 44"/>
                <a:gd name="T1" fmla="*/ 22 h 49"/>
                <a:gd name="T2" fmla="*/ 0 w 44"/>
                <a:gd name="T3" fmla="*/ 49 h 49"/>
                <a:gd name="T4" fmla="*/ 0 w 44"/>
                <a:gd name="T5" fmla="*/ 0 h 49"/>
                <a:gd name="T6" fmla="*/ 44 w 44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9"/>
                <a:gd name="T14" fmla="*/ 44 w 44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9">
                  <a:moveTo>
                    <a:pt x="44" y="22"/>
                  </a:moveTo>
                  <a:lnTo>
                    <a:pt x="0" y="49"/>
                  </a:lnTo>
                  <a:lnTo>
                    <a:pt x="0" y="0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774"/>
            <p:cNvSpPr>
              <a:spLocks/>
            </p:cNvSpPr>
            <p:nvPr/>
          </p:nvSpPr>
          <p:spPr bwMode="auto">
            <a:xfrm>
              <a:off x="1044170" y="2344456"/>
              <a:ext cx="66126" cy="75347"/>
            </a:xfrm>
            <a:custGeom>
              <a:avLst/>
              <a:gdLst>
                <a:gd name="T0" fmla="*/ 0 w 43"/>
                <a:gd name="T1" fmla="*/ 22 h 49"/>
                <a:gd name="T2" fmla="*/ 43 w 43"/>
                <a:gd name="T3" fmla="*/ 49 h 49"/>
                <a:gd name="T4" fmla="*/ 43 w 43"/>
                <a:gd name="T5" fmla="*/ 0 h 49"/>
                <a:gd name="T6" fmla="*/ 0 w 43"/>
                <a:gd name="T7" fmla="*/ 22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9"/>
                <a:gd name="T14" fmla="*/ 43 w 4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9">
                  <a:moveTo>
                    <a:pt x="0" y="22"/>
                  </a:moveTo>
                  <a:lnTo>
                    <a:pt x="43" y="49"/>
                  </a:lnTo>
                  <a:lnTo>
                    <a:pt x="43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Rectangle 775"/>
            <p:cNvSpPr>
              <a:spLocks noChangeArrowheads="1"/>
            </p:cNvSpPr>
            <p:nvPr/>
          </p:nvSpPr>
          <p:spPr bwMode="auto">
            <a:xfrm>
              <a:off x="2235969" y="1815489"/>
              <a:ext cx="1159505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3" name="Rectangle 776"/>
            <p:cNvSpPr>
              <a:spLocks noChangeArrowheads="1"/>
            </p:cNvSpPr>
            <p:nvPr/>
          </p:nvSpPr>
          <p:spPr bwMode="auto">
            <a:xfrm>
              <a:off x="2194448" y="1873921"/>
              <a:ext cx="1167194" cy="1148658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4" name="Rectangle 777"/>
            <p:cNvSpPr>
              <a:spLocks noChangeArrowheads="1"/>
            </p:cNvSpPr>
            <p:nvPr/>
          </p:nvSpPr>
          <p:spPr bwMode="auto">
            <a:xfrm>
              <a:off x="2152928" y="1923128"/>
              <a:ext cx="1168732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5" name="Rectangle 778"/>
            <p:cNvSpPr>
              <a:spLocks noChangeArrowheads="1"/>
            </p:cNvSpPr>
            <p:nvPr/>
          </p:nvSpPr>
          <p:spPr bwMode="auto">
            <a:xfrm>
              <a:off x="2120634" y="1981560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6" name="Rectangle 779"/>
            <p:cNvSpPr>
              <a:spLocks noChangeArrowheads="1"/>
            </p:cNvSpPr>
            <p:nvPr/>
          </p:nvSpPr>
          <p:spPr bwMode="auto">
            <a:xfrm>
              <a:off x="2079113" y="2038455"/>
              <a:ext cx="1159505" cy="1150195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7" name="Rectangle 780"/>
            <p:cNvSpPr>
              <a:spLocks noChangeArrowheads="1"/>
            </p:cNvSpPr>
            <p:nvPr/>
          </p:nvSpPr>
          <p:spPr bwMode="auto">
            <a:xfrm>
              <a:off x="2045281" y="2089199"/>
              <a:ext cx="1159505" cy="1156346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8" name="Rectangle 781"/>
            <p:cNvSpPr>
              <a:spLocks noChangeArrowheads="1"/>
            </p:cNvSpPr>
            <p:nvPr/>
          </p:nvSpPr>
          <p:spPr bwMode="auto">
            <a:xfrm>
              <a:off x="2003760" y="2138405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9" name="Rectangle 782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rgbClr val="FFFFFF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0" name="Rectangle 783"/>
            <p:cNvSpPr>
              <a:spLocks noChangeArrowheads="1"/>
            </p:cNvSpPr>
            <p:nvPr/>
          </p:nvSpPr>
          <p:spPr bwMode="auto">
            <a:xfrm>
              <a:off x="1954551" y="2195300"/>
              <a:ext cx="1159505" cy="1157884"/>
            </a:xfrm>
            <a:prstGeom prst="rect">
              <a:avLst/>
            </a:prstGeom>
            <a:solidFill>
              <a:schemeClr val="bg1"/>
            </a:solidFill>
            <a:ln w="6" cap="rnd">
              <a:solidFill>
                <a:srgbClr val="121214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1" name="Rectangle 784"/>
            <p:cNvSpPr>
              <a:spLocks noChangeArrowheads="1"/>
            </p:cNvSpPr>
            <p:nvPr/>
          </p:nvSpPr>
          <p:spPr bwMode="auto">
            <a:xfrm>
              <a:off x="2294406" y="2336768"/>
              <a:ext cx="605895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C66x™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2" name="Rectangle 785"/>
            <p:cNvSpPr>
              <a:spLocks noChangeArrowheads="1"/>
            </p:cNvSpPr>
            <p:nvPr/>
          </p:nvSpPr>
          <p:spPr bwMode="auto">
            <a:xfrm>
              <a:off x="2243658" y="2510527"/>
              <a:ext cx="713542" cy="215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300" b="1" dirty="0">
                  <a:solidFill>
                    <a:srgbClr val="24211D"/>
                  </a:solidFill>
                </a:rPr>
                <a:t>CorePac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8" name="Line 791"/>
            <p:cNvSpPr>
              <a:spLocks noChangeShapeType="1"/>
            </p:cNvSpPr>
            <p:nvPr/>
          </p:nvSpPr>
          <p:spPr bwMode="auto">
            <a:xfrm>
              <a:off x="1954551" y="2924167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Line 792"/>
            <p:cNvSpPr>
              <a:spLocks noChangeShapeType="1"/>
            </p:cNvSpPr>
            <p:nvPr/>
          </p:nvSpPr>
          <p:spPr bwMode="auto">
            <a:xfrm>
              <a:off x="1954551" y="3188650"/>
              <a:ext cx="1159505" cy="1538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793"/>
            <p:cNvSpPr>
              <a:spLocks noChangeShapeType="1"/>
            </p:cNvSpPr>
            <p:nvPr/>
          </p:nvSpPr>
          <p:spPr bwMode="auto">
            <a:xfrm>
              <a:off x="2534303" y="2924167"/>
              <a:ext cx="1538" cy="264483"/>
            </a:xfrm>
            <a:prstGeom prst="line">
              <a:avLst/>
            </a:prstGeom>
            <a:noFill/>
            <a:ln w="0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794"/>
            <p:cNvSpPr>
              <a:spLocks/>
            </p:cNvSpPr>
            <p:nvPr/>
          </p:nvSpPr>
          <p:spPr bwMode="auto">
            <a:xfrm>
              <a:off x="2874158" y="1286522"/>
              <a:ext cx="56899" cy="24603"/>
            </a:xfrm>
            <a:custGeom>
              <a:avLst/>
              <a:gdLst>
                <a:gd name="T0" fmla="*/ 37 w 37"/>
                <a:gd name="T1" fmla="*/ 16 h 16"/>
                <a:gd name="T2" fmla="*/ 37 w 37"/>
                <a:gd name="T3" fmla="*/ 11 h 16"/>
                <a:gd name="T4" fmla="*/ 37 w 37"/>
                <a:gd name="T5" fmla="*/ 11 h 16"/>
                <a:gd name="T6" fmla="*/ 37 w 37"/>
                <a:gd name="T7" fmla="*/ 5 h 16"/>
                <a:gd name="T8" fmla="*/ 32 w 37"/>
                <a:gd name="T9" fmla="*/ 5 h 16"/>
                <a:gd name="T10" fmla="*/ 32 w 37"/>
                <a:gd name="T11" fmla="*/ 0 h 16"/>
                <a:gd name="T12" fmla="*/ 27 w 37"/>
                <a:gd name="T13" fmla="*/ 0 h 16"/>
                <a:gd name="T14" fmla="*/ 21 w 37"/>
                <a:gd name="T15" fmla="*/ 0 h 16"/>
                <a:gd name="T16" fmla="*/ 21 w 37"/>
                <a:gd name="T17" fmla="*/ 0 h 16"/>
                <a:gd name="T18" fmla="*/ 16 w 37"/>
                <a:gd name="T19" fmla="*/ 0 h 16"/>
                <a:gd name="T20" fmla="*/ 10 w 37"/>
                <a:gd name="T21" fmla="*/ 0 h 16"/>
                <a:gd name="T22" fmla="*/ 10 w 37"/>
                <a:gd name="T23" fmla="*/ 0 h 16"/>
                <a:gd name="T24" fmla="*/ 5 w 37"/>
                <a:gd name="T25" fmla="*/ 5 h 16"/>
                <a:gd name="T26" fmla="*/ 5 w 37"/>
                <a:gd name="T27" fmla="*/ 5 h 16"/>
                <a:gd name="T28" fmla="*/ 5 w 37"/>
                <a:gd name="T29" fmla="*/ 11 h 16"/>
                <a:gd name="T30" fmla="*/ 0 w 37"/>
                <a:gd name="T31" fmla="*/ 11 h 16"/>
                <a:gd name="T32" fmla="*/ 0 w 37"/>
                <a:gd name="T33" fmla="*/ 16 h 16"/>
                <a:gd name="T34" fmla="*/ 37 w 37"/>
                <a:gd name="T35" fmla="*/ 16 h 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16"/>
                <a:gd name="T56" fmla="*/ 37 w 37"/>
                <a:gd name="T57" fmla="*/ 16 h 1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16">
                  <a:moveTo>
                    <a:pt x="37" y="16"/>
                  </a:moveTo>
                  <a:lnTo>
                    <a:pt x="37" y="11"/>
                  </a:lnTo>
                  <a:lnTo>
                    <a:pt x="37" y="5"/>
                  </a:lnTo>
                  <a:lnTo>
                    <a:pt x="32" y="5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5" y="5"/>
                  </a:lnTo>
                  <a:lnTo>
                    <a:pt x="5" y="11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7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Rectangle 795"/>
            <p:cNvSpPr>
              <a:spLocks noChangeArrowheads="1"/>
            </p:cNvSpPr>
            <p:nvPr/>
          </p:nvSpPr>
          <p:spPr bwMode="auto">
            <a:xfrm>
              <a:off x="2874158" y="1311125"/>
              <a:ext cx="56899" cy="3398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3" name="Freeform 796"/>
            <p:cNvSpPr>
              <a:spLocks/>
            </p:cNvSpPr>
            <p:nvPr/>
          </p:nvSpPr>
          <p:spPr bwMode="auto">
            <a:xfrm>
              <a:off x="2832638" y="1650956"/>
              <a:ext cx="139940" cy="139930"/>
            </a:xfrm>
            <a:custGeom>
              <a:avLst/>
              <a:gdLst>
                <a:gd name="T0" fmla="*/ 48 w 91"/>
                <a:gd name="T1" fmla="*/ 91 h 91"/>
                <a:gd name="T2" fmla="*/ 91 w 91"/>
                <a:gd name="T3" fmla="*/ 0 h 91"/>
                <a:gd name="T4" fmla="*/ 0 w 91"/>
                <a:gd name="T5" fmla="*/ 0 h 91"/>
                <a:gd name="T6" fmla="*/ 48 w 91"/>
                <a:gd name="T7" fmla="*/ 91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1"/>
                <a:gd name="T14" fmla="*/ 91 w 91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1">
                  <a:moveTo>
                    <a:pt x="48" y="91"/>
                  </a:moveTo>
                  <a:lnTo>
                    <a:pt x="91" y="0"/>
                  </a:lnTo>
                  <a:lnTo>
                    <a:pt x="0" y="0"/>
                  </a:lnTo>
                  <a:lnTo>
                    <a:pt x="48" y="9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797"/>
            <p:cNvSpPr>
              <a:spLocks/>
            </p:cNvSpPr>
            <p:nvPr/>
          </p:nvSpPr>
          <p:spPr bwMode="auto">
            <a:xfrm>
              <a:off x="2874158" y="1650956"/>
              <a:ext cx="56899" cy="32292"/>
            </a:xfrm>
            <a:custGeom>
              <a:avLst/>
              <a:gdLst>
                <a:gd name="T0" fmla="*/ 0 w 37"/>
                <a:gd name="T1" fmla="*/ 0 h 21"/>
                <a:gd name="T2" fmla="*/ 0 w 37"/>
                <a:gd name="T3" fmla="*/ 5 h 21"/>
                <a:gd name="T4" fmla="*/ 5 w 37"/>
                <a:gd name="T5" fmla="*/ 10 h 21"/>
                <a:gd name="T6" fmla="*/ 5 w 37"/>
                <a:gd name="T7" fmla="*/ 10 h 21"/>
                <a:gd name="T8" fmla="*/ 5 w 37"/>
                <a:gd name="T9" fmla="*/ 16 h 21"/>
                <a:gd name="T10" fmla="*/ 10 w 37"/>
                <a:gd name="T11" fmla="*/ 16 h 21"/>
                <a:gd name="T12" fmla="*/ 10 w 37"/>
                <a:gd name="T13" fmla="*/ 21 h 21"/>
                <a:gd name="T14" fmla="*/ 16 w 37"/>
                <a:gd name="T15" fmla="*/ 21 h 21"/>
                <a:gd name="T16" fmla="*/ 21 w 37"/>
                <a:gd name="T17" fmla="*/ 21 h 21"/>
                <a:gd name="T18" fmla="*/ 21 w 37"/>
                <a:gd name="T19" fmla="*/ 21 h 21"/>
                <a:gd name="T20" fmla="*/ 27 w 37"/>
                <a:gd name="T21" fmla="*/ 21 h 21"/>
                <a:gd name="T22" fmla="*/ 32 w 37"/>
                <a:gd name="T23" fmla="*/ 16 h 21"/>
                <a:gd name="T24" fmla="*/ 32 w 37"/>
                <a:gd name="T25" fmla="*/ 16 h 21"/>
                <a:gd name="T26" fmla="*/ 37 w 37"/>
                <a:gd name="T27" fmla="*/ 10 h 21"/>
                <a:gd name="T28" fmla="*/ 37 w 37"/>
                <a:gd name="T29" fmla="*/ 10 h 21"/>
                <a:gd name="T30" fmla="*/ 37 w 37"/>
                <a:gd name="T31" fmla="*/ 5 h 21"/>
                <a:gd name="T32" fmla="*/ 37 w 37"/>
                <a:gd name="T33" fmla="*/ 0 h 21"/>
                <a:gd name="T34" fmla="*/ 0 w 37"/>
                <a:gd name="T35" fmla="*/ 0 h 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"/>
                <a:gd name="T55" fmla="*/ 0 h 21"/>
                <a:gd name="T56" fmla="*/ 37 w 37"/>
                <a:gd name="T57" fmla="*/ 21 h 2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" h="21">
                  <a:moveTo>
                    <a:pt x="0" y="0"/>
                  </a:moveTo>
                  <a:lnTo>
                    <a:pt x="0" y="5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0" y="21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7" y="21"/>
                  </a:lnTo>
                  <a:lnTo>
                    <a:pt x="32" y="16"/>
                  </a:lnTo>
                  <a:lnTo>
                    <a:pt x="37" y="10"/>
                  </a:lnTo>
                  <a:lnTo>
                    <a:pt x="37" y="5"/>
                  </a:lnTo>
                  <a:lnTo>
                    <a:pt x="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798"/>
            <p:cNvSpPr>
              <a:spLocks/>
            </p:cNvSpPr>
            <p:nvPr/>
          </p:nvSpPr>
          <p:spPr bwMode="auto">
            <a:xfrm>
              <a:off x="2906452" y="1286522"/>
              <a:ext cx="24605" cy="49206"/>
            </a:xfrm>
            <a:custGeom>
              <a:avLst/>
              <a:gdLst>
                <a:gd name="T0" fmla="*/ 0 w 16"/>
                <a:gd name="T1" fmla="*/ 32 h 32"/>
                <a:gd name="T2" fmla="*/ 0 w 16"/>
                <a:gd name="T3" fmla="*/ 32 h 32"/>
                <a:gd name="T4" fmla="*/ 6 w 16"/>
                <a:gd name="T5" fmla="*/ 32 h 32"/>
                <a:gd name="T6" fmla="*/ 11 w 16"/>
                <a:gd name="T7" fmla="*/ 32 h 32"/>
                <a:gd name="T8" fmla="*/ 11 w 16"/>
                <a:gd name="T9" fmla="*/ 27 h 32"/>
                <a:gd name="T10" fmla="*/ 16 w 16"/>
                <a:gd name="T11" fmla="*/ 27 h 32"/>
                <a:gd name="T12" fmla="*/ 16 w 16"/>
                <a:gd name="T13" fmla="*/ 21 h 32"/>
                <a:gd name="T14" fmla="*/ 16 w 16"/>
                <a:gd name="T15" fmla="*/ 21 h 32"/>
                <a:gd name="T16" fmla="*/ 16 w 16"/>
                <a:gd name="T17" fmla="*/ 16 h 32"/>
                <a:gd name="T18" fmla="*/ 16 w 16"/>
                <a:gd name="T19" fmla="*/ 11 h 32"/>
                <a:gd name="T20" fmla="*/ 16 w 16"/>
                <a:gd name="T21" fmla="*/ 11 h 32"/>
                <a:gd name="T22" fmla="*/ 16 w 16"/>
                <a:gd name="T23" fmla="*/ 5 h 32"/>
                <a:gd name="T24" fmla="*/ 11 w 16"/>
                <a:gd name="T25" fmla="*/ 5 h 32"/>
                <a:gd name="T26" fmla="*/ 11 w 16"/>
                <a:gd name="T27" fmla="*/ 0 h 32"/>
                <a:gd name="T28" fmla="*/ 6 w 16"/>
                <a:gd name="T29" fmla="*/ 0 h 32"/>
                <a:gd name="T30" fmla="*/ 0 w 16"/>
                <a:gd name="T31" fmla="*/ 0 h 32"/>
                <a:gd name="T32" fmla="*/ 0 w 16"/>
                <a:gd name="T33" fmla="*/ 0 h 32"/>
                <a:gd name="T34" fmla="*/ 0 w 16"/>
                <a:gd name="T35" fmla="*/ 32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0" y="32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11" y="32"/>
                  </a:lnTo>
                  <a:lnTo>
                    <a:pt x="11" y="27"/>
                  </a:lnTo>
                  <a:lnTo>
                    <a:pt x="16" y="27"/>
                  </a:lnTo>
                  <a:lnTo>
                    <a:pt x="16" y="21"/>
                  </a:lnTo>
                  <a:lnTo>
                    <a:pt x="16" y="16"/>
                  </a:lnTo>
                  <a:lnTo>
                    <a:pt x="16" y="11"/>
                  </a:lnTo>
                  <a:lnTo>
                    <a:pt x="16" y="5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Rectangle 799"/>
            <p:cNvSpPr>
              <a:spLocks noChangeArrowheads="1"/>
            </p:cNvSpPr>
            <p:nvPr/>
          </p:nvSpPr>
          <p:spPr bwMode="auto">
            <a:xfrm>
              <a:off x="2791117" y="1286522"/>
              <a:ext cx="115335" cy="4920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7" name="Freeform 800"/>
            <p:cNvSpPr>
              <a:spLocks/>
            </p:cNvSpPr>
            <p:nvPr/>
          </p:nvSpPr>
          <p:spPr bwMode="auto">
            <a:xfrm>
              <a:off x="2649639" y="1237316"/>
              <a:ext cx="149167" cy="147619"/>
            </a:xfrm>
            <a:custGeom>
              <a:avLst/>
              <a:gdLst>
                <a:gd name="T0" fmla="*/ 0 w 97"/>
                <a:gd name="T1" fmla="*/ 48 h 96"/>
                <a:gd name="T2" fmla="*/ 97 w 97"/>
                <a:gd name="T3" fmla="*/ 96 h 96"/>
                <a:gd name="T4" fmla="*/ 97 w 97"/>
                <a:gd name="T5" fmla="*/ 0 h 96"/>
                <a:gd name="T6" fmla="*/ 0 w 97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"/>
                <a:gd name="T13" fmla="*/ 0 h 96"/>
                <a:gd name="T14" fmla="*/ 97 w 9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" h="96">
                  <a:moveTo>
                    <a:pt x="0" y="48"/>
                  </a:moveTo>
                  <a:lnTo>
                    <a:pt x="97" y="96"/>
                  </a:lnTo>
                  <a:lnTo>
                    <a:pt x="97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801"/>
            <p:cNvSpPr>
              <a:spLocks/>
            </p:cNvSpPr>
            <p:nvPr/>
          </p:nvSpPr>
          <p:spPr bwMode="auto">
            <a:xfrm>
              <a:off x="2766512" y="1286522"/>
              <a:ext cx="24605" cy="49206"/>
            </a:xfrm>
            <a:custGeom>
              <a:avLst/>
              <a:gdLst>
                <a:gd name="T0" fmla="*/ 16 w 16"/>
                <a:gd name="T1" fmla="*/ 0 h 32"/>
                <a:gd name="T2" fmla="*/ 16 w 16"/>
                <a:gd name="T3" fmla="*/ 0 h 32"/>
                <a:gd name="T4" fmla="*/ 10 w 16"/>
                <a:gd name="T5" fmla="*/ 0 h 32"/>
                <a:gd name="T6" fmla="*/ 5 w 16"/>
                <a:gd name="T7" fmla="*/ 0 h 32"/>
                <a:gd name="T8" fmla="*/ 5 w 16"/>
                <a:gd name="T9" fmla="*/ 5 h 32"/>
                <a:gd name="T10" fmla="*/ 5 w 16"/>
                <a:gd name="T11" fmla="*/ 5 h 32"/>
                <a:gd name="T12" fmla="*/ 0 w 16"/>
                <a:gd name="T13" fmla="*/ 11 h 32"/>
                <a:gd name="T14" fmla="*/ 0 w 16"/>
                <a:gd name="T15" fmla="*/ 11 h 32"/>
                <a:gd name="T16" fmla="*/ 0 w 16"/>
                <a:gd name="T17" fmla="*/ 16 h 32"/>
                <a:gd name="T18" fmla="*/ 0 w 16"/>
                <a:gd name="T19" fmla="*/ 21 h 32"/>
                <a:gd name="T20" fmla="*/ 0 w 16"/>
                <a:gd name="T21" fmla="*/ 21 h 32"/>
                <a:gd name="T22" fmla="*/ 5 w 16"/>
                <a:gd name="T23" fmla="*/ 27 h 32"/>
                <a:gd name="T24" fmla="*/ 5 w 16"/>
                <a:gd name="T25" fmla="*/ 27 h 32"/>
                <a:gd name="T26" fmla="*/ 5 w 16"/>
                <a:gd name="T27" fmla="*/ 32 h 32"/>
                <a:gd name="T28" fmla="*/ 10 w 16"/>
                <a:gd name="T29" fmla="*/ 32 h 32"/>
                <a:gd name="T30" fmla="*/ 16 w 16"/>
                <a:gd name="T31" fmla="*/ 32 h 32"/>
                <a:gd name="T32" fmla="*/ 16 w 16"/>
                <a:gd name="T33" fmla="*/ 32 h 32"/>
                <a:gd name="T34" fmla="*/ 16 w 1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"/>
                <a:gd name="T55" fmla="*/ 0 h 32"/>
                <a:gd name="T56" fmla="*/ 16 w 1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" h="32">
                  <a:moveTo>
                    <a:pt x="16" y="0"/>
                  </a:moveTo>
                  <a:lnTo>
                    <a:pt x="16" y="0"/>
                  </a:lnTo>
                  <a:lnTo>
                    <a:pt x="10" y="0"/>
                  </a:lnTo>
                  <a:lnTo>
                    <a:pt x="5" y="0"/>
                  </a:lnTo>
                  <a:lnTo>
                    <a:pt x="5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5" y="27"/>
                  </a:lnTo>
                  <a:lnTo>
                    <a:pt x="5" y="32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Rectangle 802"/>
            <p:cNvSpPr>
              <a:spLocks noChangeArrowheads="1"/>
            </p:cNvSpPr>
            <p:nvPr/>
          </p:nvSpPr>
          <p:spPr bwMode="auto">
            <a:xfrm>
              <a:off x="4298166" y="1245004"/>
              <a:ext cx="653567" cy="232192"/>
            </a:xfrm>
            <a:prstGeom prst="rect">
              <a:avLst/>
            </a:prstGeom>
            <a:solidFill>
              <a:srgbClr val="DDDDDC"/>
            </a:solidFill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0" name="Freeform 803"/>
            <p:cNvSpPr>
              <a:spLocks/>
            </p:cNvSpPr>
            <p:nvPr/>
          </p:nvSpPr>
          <p:spPr bwMode="auto">
            <a:xfrm>
              <a:off x="4182831" y="1303437"/>
              <a:ext cx="107646" cy="107639"/>
            </a:xfrm>
            <a:custGeom>
              <a:avLst/>
              <a:gdLst>
                <a:gd name="T0" fmla="*/ 0 w 70"/>
                <a:gd name="T1" fmla="*/ 70 h 70"/>
                <a:gd name="T2" fmla="*/ 70 w 70"/>
                <a:gd name="T3" fmla="*/ 37 h 70"/>
                <a:gd name="T4" fmla="*/ 0 w 70"/>
                <a:gd name="T5" fmla="*/ 0 h 70"/>
                <a:gd name="T6" fmla="*/ 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0" y="70"/>
                  </a:moveTo>
                  <a:lnTo>
                    <a:pt x="70" y="37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804"/>
            <p:cNvSpPr>
              <a:spLocks/>
            </p:cNvSpPr>
            <p:nvPr/>
          </p:nvSpPr>
          <p:spPr bwMode="auto">
            <a:xfrm>
              <a:off x="4190520" y="1344955"/>
              <a:ext cx="7689" cy="24603"/>
            </a:xfrm>
            <a:custGeom>
              <a:avLst/>
              <a:gdLst>
                <a:gd name="T0" fmla="*/ 0 w 5"/>
                <a:gd name="T1" fmla="*/ 16 h 16"/>
                <a:gd name="T2" fmla="*/ 5 w 5"/>
                <a:gd name="T3" fmla="*/ 16 h 16"/>
                <a:gd name="T4" fmla="*/ 5 w 5"/>
                <a:gd name="T5" fmla="*/ 10 h 16"/>
                <a:gd name="T6" fmla="*/ 5 w 5"/>
                <a:gd name="T7" fmla="*/ 10 h 16"/>
                <a:gd name="T8" fmla="*/ 5 w 5"/>
                <a:gd name="T9" fmla="*/ 10 h 16"/>
                <a:gd name="T10" fmla="*/ 5 w 5"/>
                <a:gd name="T11" fmla="*/ 5 h 16"/>
                <a:gd name="T12" fmla="*/ 5 w 5"/>
                <a:gd name="T13" fmla="*/ 5 h 16"/>
                <a:gd name="T14" fmla="*/ 5 w 5"/>
                <a:gd name="T15" fmla="*/ 0 h 16"/>
                <a:gd name="T16" fmla="*/ 0 w 5"/>
                <a:gd name="T17" fmla="*/ 0 h 16"/>
                <a:gd name="T18" fmla="*/ 0 w 5"/>
                <a:gd name="T19" fmla="*/ 16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6"/>
                <a:gd name="T32" fmla="*/ 5 w 5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6">
                  <a:moveTo>
                    <a:pt x="0" y="16"/>
                  </a:moveTo>
                  <a:lnTo>
                    <a:pt x="5" y="16"/>
                  </a:lnTo>
                  <a:lnTo>
                    <a:pt x="5" y="10"/>
                  </a:lnTo>
                  <a:lnTo>
                    <a:pt x="5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Rectangle 805"/>
            <p:cNvSpPr>
              <a:spLocks noChangeArrowheads="1"/>
            </p:cNvSpPr>
            <p:nvPr/>
          </p:nvSpPr>
          <p:spPr bwMode="auto">
            <a:xfrm>
              <a:off x="3950622" y="1344955"/>
              <a:ext cx="239898" cy="2460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3" name="Freeform 806"/>
            <p:cNvSpPr>
              <a:spLocks/>
            </p:cNvSpPr>
            <p:nvPr/>
          </p:nvSpPr>
          <p:spPr bwMode="auto">
            <a:xfrm>
              <a:off x="3850665" y="1303437"/>
              <a:ext cx="107646" cy="107639"/>
            </a:xfrm>
            <a:custGeom>
              <a:avLst/>
              <a:gdLst>
                <a:gd name="T0" fmla="*/ 70 w 70"/>
                <a:gd name="T1" fmla="*/ 70 h 70"/>
                <a:gd name="T2" fmla="*/ 0 w 70"/>
                <a:gd name="T3" fmla="*/ 37 h 70"/>
                <a:gd name="T4" fmla="*/ 70 w 70"/>
                <a:gd name="T5" fmla="*/ 0 h 70"/>
                <a:gd name="T6" fmla="*/ 70 w 70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70"/>
                <a:gd name="T14" fmla="*/ 70 w 7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70">
                  <a:moveTo>
                    <a:pt x="70" y="70"/>
                  </a:moveTo>
                  <a:lnTo>
                    <a:pt x="0" y="37"/>
                  </a:lnTo>
                  <a:lnTo>
                    <a:pt x="70" y="0"/>
                  </a:lnTo>
                  <a:lnTo>
                    <a:pt x="70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807"/>
            <p:cNvSpPr>
              <a:spLocks/>
            </p:cNvSpPr>
            <p:nvPr/>
          </p:nvSpPr>
          <p:spPr bwMode="auto">
            <a:xfrm>
              <a:off x="3933706" y="1344955"/>
              <a:ext cx="16916" cy="24603"/>
            </a:xfrm>
            <a:custGeom>
              <a:avLst/>
              <a:gdLst>
                <a:gd name="T0" fmla="*/ 11 w 11"/>
                <a:gd name="T1" fmla="*/ 0 h 16"/>
                <a:gd name="T2" fmla="*/ 5 w 11"/>
                <a:gd name="T3" fmla="*/ 0 h 16"/>
                <a:gd name="T4" fmla="*/ 5 w 11"/>
                <a:gd name="T5" fmla="*/ 5 h 16"/>
                <a:gd name="T6" fmla="*/ 5 w 11"/>
                <a:gd name="T7" fmla="*/ 5 h 16"/>
                <a:gd name="T8" fmla="*/ 0 w 11"/>
                <a:gd name="T9" fmla="*/ 10 h 16"/>
                <a:gd name="T10" fmla="*/ 5 w 11"/>
                <a:gd name="T11" fmla="*/ 10 h 16"/>
                <a:gd name="T12" fmla="*/ 5 w 11"/>
                <a:gd name="T13" fmla="*/ 10 h 16"/>
                <a:gd name="T14" fmla="*/ 5 w 11"/>
                <a:gd name="T15" fmla="*/ 16 h 16"/>
                <a:gd name="T16" fmla="*/ 11 w 11"/>
                <a:gd name="T17" fmla="*/ 16 h 16"/>
                <a:gd name="T18" fmla="*/ 11 w 11"/>
                <a:gd name="T19" fmla="*/ 0 h 1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"/>
                <a:gd name="T31" fmla="*/ 0 h 16"/>
                <a:gd name="T32" fmla="*/ 11 w 11"/>
                <a:gd name="T33" fmla="*/ 16 h 1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" h="16">
                  <a:moveTo>
                    <a:pt x="11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16"/>
                  </a:lnTo>
                  <a:lnTo>
                    <a:pt x="11" y="1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Rectangle 808"/>
            <p:cNvSpPr>
              <a:spLocks noChangeArrowheads="1"/>
            </p:cNvSpPr>
            <p:nvPr/>
          </p:nvSpPr>
          <p:spPr bwMode="auto">
            <a:xfrm>
              <a:off x="149167" y="3693014"/>
              <a:ext cx="802734" cy="1983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6" name="Rectangle 809"/>
            <p:cNvSpPr>
              <a:spLocks noChangeArrowheads="1"/>
            </p:cNvSpPr>
            <p:nvPr/>
          </p:nvSpPr>
          <p:spPr bwMode="auto">
            <a:xfrm>
              <a:off x="226894" y="3717617"/>
              <a:ext cx="662794" cy="182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HyperLink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7" name="Line 810"/>
            <p:cNvSpPr>
              <a:spLocks noChangeShapeType="1"/>
            </p:cNvSpPr>
            <p:nvPr/>
          </p:nvSpPr>
          <p:spPr bwMode="auto">
            <a:xfrm flipH="1">
              <a:off x="16916" y="3626893"/>
              <a:ext cx="173772" cy="16453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Line 811"/>
            <p:cNvSpPr>
              <a:spLocks noChangeShapeType="1"/>
            </p:cNvSpPr>
            <p:nvPr/>
          </p:nvSpPr>
          <p:spPr bwMode="auto">
            <a:xfrm flipH="1" flipV="1">
              <a:off x="9772" y="3791426"/>
              <a:ext cx="173772" cy="15684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Line 812"/>
            <p:cNvSpPr>
              <a:spLocks noChangeShapeType="1"/>
            </p:cNvSpPr>
            <p:nvPr/>
          </p:nvSpPr>
          <p:spPr bwMode="auto">
            <a:xfrm flipV="1">
              <a:off x="190688" y="3634582"/>
              <a:ext cx="1538" cy="58432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Line 813"/>
            <p:cNvSpPr>
              <a:spLocks noChangeShapeType="1"/>
            </p:cNvSpPr>
            <p:nvPr/>
          </p:nvSpPr>
          <p:spPr bwMode="auto">
            <a:xfrm flipV="1">
              <a:off x="190688" y="3891377"/>
              <a:ext cx="1538" cy="56895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Rectangle 814"/>
            <p:cNvSpPr>
              <a:spLocks noChangeArrowheads="1"/>
            </p:cNvSpPr>
            <p:nvPr/>
          </p:nvSpPr>
          <p:spPr bwMode="auto">
            <a:xfrm>
              <a:off x="871538" y="3700158"/>
              <a:ext cx="2962211" cy="201168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2" name="Line 815"/>
            <p:cNvSpPr>
              <a:spLocks noChangeShapeType="1"/>
            </p:cNvSpPr>
            <p:nvPr/>
          </p:nvSpPr>
          <p:spPr bwMode="auto">
            <a:xfrm flipH="1">
              <a:off x="1607007" y="3693014"/>
              <a:ext cx="2037592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Rectangle 816"/>
            <p:cNvSpPr>
              <a:spLocks noChangeArrowheads="1"/>
            </p:cNvSpPr>
            <p:nvPr/>
          </p:nvSpPr>
          <p:spPr bwMode="auto">
            <a:xfrm>
              <a:off x="3644599" y="1286522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4" name="Rectangle 817"/>
            <p:cNvSpPr>
              <a:spLocks noChangeArrowheads="1"/>
            </p:cNvSpPr>
            <p:nvPr/>
          </p:nvSpPr>
          <p:spPr bwMode="auto">
            <a:xfrm>
              <a:off x="3644599" y="1294211"/>
              <a:ext cx="189150" cy="2414180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5" name="Line 818"/>
            <p:cNvSpPr>
              <a:spLocks noChangeShapeType="1"/>
            </p:cNvSpPr>
            <p:nvPr/>
          </p:nvSpPr>
          <p:spPr bwMode="auto">
            <a:xfrm>
              <a:off x="3833749" y="1294211"/>
              <a:ext cx="1538" cy="2597166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Line 819"/>
            <p:cNvSpPr>
              <a:spLocks noChangeShapeType="1"/>
            </p:cNvSpPr>
            <p:nvPr/>
          </p:nvSpPr>
          <p:spPr bwMode="auto">
            <a:xfrm>
              <a:off x="3635372" y="1294211"/>
              <a:ext cx="1538" cy="2398803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Line 820"/>
            <p:cNvSpPr>
              <a:spLocks noChangeShapeType="1"/>
            </p:cNvSpPr>
            <p:nvPr/>
          </p:nvSpPr>
          <p:spPr bwMode="auto">
            <a:xfrm>
              <a:off x="3644599" y="1286522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Rectangle 822"/>
            <p:cNvSpPr>
              <a:spLocks noChangeArrowheads="1"/>
            </p:cNvSpPr>
            <p:nvPr/>
          </p:nvSpPr>
          <p:spPr bwMode="auto">
            <a:xfrm>
              <a:off x="1408630" y="1484885"/>
              <a:ext cx="189150" cy="2223506"/>
            </a:xfrm>
            <a:prstGeom prst="rect">
              <a:avLst/>
            </a:prstGeom>
            <a:solidFill>
              <a:srgbClr val="C1C0B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2" name="Line 823"/>
            <p:cNvSpPr>
              <a:spLocks noChangeShapeType="1"/>
            </p:cNvSpPr>
            <p:nvPr/>
          </p:nvSpPr>
          <p:spPr bwMode="auto">
            <a:xfrm>
              <a:off x="1597780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Line 824"/>
            <p:cNvSpPr>
              <a:spLocks noChangeShapeType="1"/>
            </p:cNvSpPr>
            <p:nvPr/>
          </p:nvSpPr>
          <p:spPr bwMode="auto">
            <a:xfrm>
              <a:off x="1399403" y="1484885"/>
              <a:ext cx="1538" cy="2208129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Line 825"/>
            <p:cNvSpPr>
              <a:spLocks noChangeShapeType="1"/>
            </p:cNvSpPr>
            <p:nvPr/>
          </p:nvSpPr>
          <p:spPr bwMode="auto">
            <a:xfrm>
              <a:off x="1399403" y="1484885"/>
              <a:ext cx="198377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Rectangle 826"/>
            <p:cNvSpPr>
              <a:spLocks noChangeArrowheads="1"/>
            </p:cNvSpPr>
            <p:nvPr/>
          </p:nvSpPr>
          <p:spPr bwMode="auto">
            <a:xfrm>
              <a:off x="2202137" y="3716079"/>
              <a:ext cx="555148" cy="17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>
                  <a:solidFill>
                    <a:srgbClr val="24211D"/>
                  </a:solidFill>
                </a:rPr>
                <a:t>TeraNet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36" name="Line 827"/>
            <p:cNvSpPr>
              <a:spLocks noChangeShapeType="1"/>
            </p:cNvSpPr>
            <p:nvPr/>
          </p:nvSpPr>
          <p:spPr bwMode="auto">
            <a:xfrm flipH="1">
              <a:off x="190688" y="3693014"/>
              <a:ext cx="1208715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Line 828"/>
            <p:cNvSpPr>
              <a:spLocks noChangeShapeType="1"/>
            </p:cNvSpPr>
            <p:nvPr/>
          </p:nvSpPr>
          <p:spPr bwMode="auto">
            <a:xfrm flipH="1">
              <a:off x="190688" y="3891376"/>
              <a:ext cx="3643061" cy="1538"/>
            </a:xfrm>
            <a:prstGeom prst="line">
              <a:avLst/>
            </a:prstGeom>
            <a:noFill/>
            <a:ln w="6" cap="rnd">
              <a:solidFill>
                <a:srgbClr val="24211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1" name="Line 648"/>
            <p:cNvSpPr>
              <a:spLocks noChangeShapeType="1"/>
            </p:cNvSpPr>
            <p:nvPr/>
          </p:nvSpPr>
          <p:spPr bwMode="auto">
            <a:xfrm>
              <a:off x="898098" y="3909129"/>
              <a:ext cx="1538" cy="7857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2" name="Freeform 649"/>
            <p:cNvSpPr>
              <a:spLocks/>
            </p:cNvSpPr>
            <p:nvPr/>
          </p:nvSpPr>
          <p:spPr bwMode="auto">
            <a:xfrm>
              <a:off x="865804" y="3909129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3" name="Freeform 650"/>
            <p:cNvSpPr>
              <a:spLocks/>
            </p:cNvSpPr>
            <p:nvPr/>
          </p:nvSpPr>
          <p:spPr bwMode="auto">
            <a:xfrm>
              <a:off x="865804" y="4628770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4" name="Line 669"/>
            <p:cNvSpPr>
              <a:spLocks noChangeShapeType="1"/>
            </p:cNvSpPr>
            <p:nvPr/>
          </p:nvSpPr>
          <p:spPr bwMode="auto">
            <a:xfrm>
              <a:off x="893298" y="5591908"/>
              <a:ext cx="6338" cy="7652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5" name="Freeform 670"/>
            <p:cNvSpPr>
              <a:spLocks/>
            </p:cNvSpPr>
            <p:nvPr/>
          </p:nvSpPr>
          <p:spPr bwMode="auto">
            <a:xfrm>
              <a:off x="865804" y="5571377"/>
              <a:ext cx="73815" cy="66121"/>
            </a:xfrm>
            <a:custGeom>
              <a:avLst/>
              <a:gdLst>
                <a:gd name="T0" fmla="*/ 21 w 48"/>
                <a:gd name="T1" fmla="*/ 0 h 43"/>
                <a:gd name="T2" fmla="*/ 48 w 48"/>
                <a:gd name="T3" fmla="*/ 43 h 43"/>
                <a:gd name="T4" fmla="*/ 0 w 48"/>
                <a:gd name="T5" fmla="*/ 43 h 43"/>
                <a:gd name="T6" fmla="*/ 21 w 48"/>
                <a:gd name="T7" fmla="*/ 0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0"/>
                  </a:moveTo>
                  <a:lnTo>
                    <a:pt x="48" y="43"/>
                  </a:lnTo>
                  <a:lnTo>
                    <a:pt x="0" y="4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6" name="Freeform 671"/>
            <p:cNvSpPr>
              <a:spLocks/>
            </p:cNvSpPr>
            <p:nvPr/>
          </p:nvSpPr>
          <p:spPr bwMode="auto">
            <a:xfrm>
              <a:off x="865804" y="6291018"/>
              <a:ext cx="73815" cy="66121"/>
            </a:xfrm>
            <a:custGeom>
              <a:avLst/>
              <a:gdLst>
                <a:gd name="T0" fmla="*/ 21 w 48"/>
                <a:gd name="T1" fmla="*/ 43 h 43"/>
                <a:gd name="T2" fmla="*/ 48 w 48"/>
                <a:gd name="T3" fmla="*/ 0 h 43"/>
                <a:gd name="T4" fmla="*/ 0 w 48"/>
                <a:gd name="T5" fmla="*/ 0 h 43"/>
                <a:gd name="T6" fmla="*/ 21 w 48"/>
                <a:gd name="T7" fmla="*/ 43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43"/>
                <a:gd name="T14" fmla="*/ 48 w 48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43">
                  <a:moveTo>
                    <a:pt x="21" y="43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2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8" name="Freeform 637"/>
            <p:cNvSpPr>
              <a:spLocks/>
            </p:cNvSpPr>
            <p:nvPr/>
          </p:nvSpPr>
          <p:spPr bwMode="auto">
            <a:xfrm>
              <a:off x="3827891" y="4470424"/>
              <a:ext cx="66126" cy="66121"/>
            </a:xfrm>
            <a:custGeom>
              <a:avLst/>
              <a:gdLst>
                <a:gd name="T0" fmla="*/ 43 w 43"/>
                <a:gd name="T1" fmla="*/ 21 h 43"/>
                <a:gd name="T2" fmla="*/ 0 w 43"/>
                <a:gd name="T3" fmla="*/ 0 h 43"/>
                <a:gd name="T4" fmla="*/ 0 w 43"/>
                <a:gd name="T5" fmla="*/ 43 h 43"/>
                <a:gd name="T6" fmla="*/ 43 w 43"/>
                <a:gd name="T7" fmla="*/ 21 h 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3"/>
                <a:gd name="T14" fmla="*/ 43 w 43"/>
                <a:gd name="T15" fmla="*/ 43 h 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3">
                  <a:moveTo>
                    <a:pt x="43" y="21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9" name="Line 638"/>
            <p:cNvSpPr>
              <a:spLocks noChangeShapeType="1"/>
            </p:cNvSpPr>
            <p:nvPr/>
          </p:nvSpPr>
          <p:spPr bwMode="auto">
            <a:xfrm flipV="1">
              <a:off x="3624273" y="4500214"/>
              <a:ext cx="201168" cy="27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0" name="Freeform 555"/>
            <p:cNvSpPr>
              <a:spLocks/>
            </p:cNvSpPr>
            <p:nvPr/>
          </p:nvSpPr>
          <p:spPr bwMode="auto">
            <a:xfrm>
              <a:off x="3382415" y="3909130"/>
              <a:ext cx="115335" cy="107639"/>
            </a:xfrm>
            <a:custGeom>
              <a:avLst/>
              <a:gdLst>
                <a:gd name="T0" fmla="*/ 75 w 75"/>
                <a:gd name="T1" fmla="*/ 70 h 70"/>
                <a:gd name="T2" fmla="*/ 37 w 75"/>
                <a:gd name="T3" fmla="*/ 0 h 70"/>
                <a:gd name="T4" fmla="*/ 0 w 75"/>
                <a:gd name="T5" fmla="*/ 70 h 70"/>
                <a:gd name="T6" fmla="*/ 75 w 75"/>
                <a:gd name="T7" fmla="*/ 7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70"/>
                  </a:moveTo>
                  <a:lnTo>
                    <a:pt x="37" y="0"/>
                  </a:lnTo>
                  <a:lnTo>
                    <a:pt x="0" y="70"/>
                  </a:lnTo>
                  <a:lnTo>
                    <a:pt x="75" y="7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1" name="Rectangle 557"/>
            <p:cNvSpPr>
              <a:spLocks noChangeArrowheads="1"/>
            </p:cNvSpPr>
            <p:nvPr/>
          </p:nvSpPr>
          <p:spPr bwMode="auto">
            <a:xfrm>
              <a:off x="3431624" y="4009080"/>
              <a:ext cx="24605" cy="5950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62" name="Freeform 558"/>
            <p:cNvSpPr>
              <a:spLocks/>
            </p:cNvSpPr>
            <p:nvPr/>
          </p:nvSpPr>
          <p:spPr bwMode="auto">
            <a:xfrm>
              <a:off x="3382415" y="4594397"/>
              <a:ext cx="115335" cy="107639"/>
            </a:xfrm>
            <a:custGeom>
              <a:avLst/>
              <a:gdLst>
                <a:gd name="T0" fmla="*/ 75 w 75"/>
                <a:gd name="T1" fmla="*/ 0 h 70"/>
                <a:gd name="T2" fmla="*/ 37 w 75"/>
                <a:gd name="T3" fmla="*/ 70 h 70"/>
                <a:gd name="T4" fmla="*/ 0 w 75"/>
                <a:gd name="T5" fmla="*/ 0 h 70"/>
                <a:gd name="T6" fmla="*/ 75 w 75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70"/>
                <a:gd name="T14" fmla="*/ 75 w 75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70">
                  <a:moveTo>
                    <a:pt x="75" y="0"/>
                  </a:moveTo>
                  <a:lnTo>
                    <a:pt x="37" y="70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3" name="Line 632"/>
            <p:cNvSpPr>
              <a:spLocks noChangeShapeType="1"/>
            </p:cNvSpPr>
            <p:nvPr/>
          </p:nvSpPr>
          <p:spPr bwMode="auto">
            <a:xfrm>
              <a:off x="3619140" y="4498677"/>
              <a:ext cx="1538" cy="15544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505"/>
            <p:cNvSpPr>
              <a:spLocks noChangeArrowheads="1"/>
            </p:cNvSpPr>
            <p:nvPr/>
          </p:nvSpPr>
          <p:spPr bwMode="auto">
            <a:xfrm>
              <a:off x="1716541" y="4709430"/>
              <a:ext cx="239898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6" name="Rectangle 514"/>
            <p:cNvSpPr>
              <a:spLocks noChangeArrowheads="1"/>
            </p:cNvSpPr>
            <p:nvPr/>
          </p:nvSpPr>
          <p:spPr bwMode="auto">
            <a:xfrm>
              <a:off x="2022564" y="4709430"/>
              <a:ext cx="249124" cy="842656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7" name="Rectangle 520"/>
            <p:cNvSpPr>
              <a:spLocks noChangeArrowheads="1"/>
            </p:cNvSpPr>
            <p:nvPr/>
          </p:nvSpPr>
          <p:spPr bwMode="auto">
            <a:xfrm>
              <a:off x="2643838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8" name="Rectangle 545"/>
            <p:cNvSpPr>
              <a:spLocks noChangeArrowheads="1"/>
            </p:cNvSpPr>
            <p:nvPr/>
          </p:nvSpPr>
          <p:spPr bwMode="auto">
            <a:xfrm>
              <a:off x="2337814" y="4709430"/>
              <a:ext cx="249124" cy="8426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09" name="Rectangle 551"/>
            <p:cNvSpPr>
              <a:spLocks noChangeArrowheads="1"/>
            </p:cNvSpPr>
            <p:nvPr/>
          </p:nvSpPr>
          <p:spPr bwMode="auto">
            <a:xfrm>
              <a:off x="1402829" y="4709430"/>
              <a:ext cx="256814" cy="84265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0" name="Rectangle 640"/>
            <p:cNvSpPr>
              <a:spLocks noChangeArrowheads="1"/>
            </p:cNvSpPr>
            <p:nvPr/>
          </p:nvSpPr>
          <p:spPr bwMode="auto">
            <a:xfrm>
              <a:off x="1087579" y="4709430"/>
              <a:ext cx="247587" cy="8426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1" name="Rectangle 641"/>
            <p:cNvSpPr>
              <a:spLocks noChangeArrowheads="1"/>
            </p:cNvSpPr>
            <p:nvPr/>
          </p:nvSpPr>
          <p:spPr bwMode="auto">
            <a:xfrm>
              <a:off x="782763" y="4711806"/>
              <a:ext cx="247587" cy="84265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 eaLnBrk="0" hangingPunct="0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12" name="Rectangle 627"/>
            <p:cNvSpPr>
              <a:spLocks noChangeArrowheads="1"/>
            </p:cNvSpPr>
            <p:nvPr/>
          </p:nvSpPr>
          <p:spPr bwMode="auto">
            <a:xfrm>
              <a:off x="1431612" y="5053711"/>
              <a:ext cx="1141338" cy="15388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External Interfaces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3" name="Rectangle 826"/>
            <p:cNvSpPr>
              <a:spLocks noChangeArrowheads="1"/>
            </p:cNvSpPr>
            <p:nvPr/>
          </p:nvSpPr>
          <p:spPr bwMode="auto">
            <a:xfrm>
              <a:off x="325093" y="3505655"/>
              <a:ext cx="87203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r>
                <a:rPr lang="en-US" sz="1000" b="1" dirty="0" smtClean="0">
                  <a:solidFill>
                    <a:srgbClr val="24211D"/>
                  </a:solidFill>
                </a:rPr>
                <a:t>Miscellaneous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14" name="Slide Number Placeholder 3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Top directory </a:t>
            </a:r>
          </a:p>
          <a:p>
            <a:pPr lvl="1"/>
            <a:r>
              <a:rPr lang="en-US" sz="2400" dirty="0" smtClean="0"/>
              <a:t>Include files that are visible to the application</a:t>
            </a:r>
          </a:p>
          <a:p>
            <a:pPr lvl="1"/>
            <a:r>
              <a:rPr lang="en-US" sz="2400" dirty="0" smtClean="0"/>
              <a:t>XDC files that help with building projects</a:t>
            </a:r>
          </a:p>
          <a:p>
            <a:r>
              <a:rPr lang="en-US" sz="2800" dirty="0" smtClean="0"/>
              <a:t>Subdirectories:</a:t>
            </a:r>
          </a:p>
          <a:p>
            <a:pPr lvl="1"/>
            <a:r>
              <a:rPr lang="en-US" sz="2400" dirty="0" smtClean="0"/>
              <a:t>Build: Make files to build the generic libraries</a:t>
            </a:r>
          </a:p>
          <a:p>
            <a:pPr lvl="1"/>
            <a:r>
              <a:rPr lang="en-US" sz="2400" dirty="0" smtClean="0"/>
              <a:t>Device: Device specific source code, usually definition and device specific functions</a:t>
            </a:r>
          </a:p>
          <a:p>
            <a:pPr lvl="1"/>
            <a:r>
              <a:rPr lang="en-US" sz="2400" b="1" dirty="0" smtClean="0"/>
              <a:t>Docs: The most important subdirectory, will be discussed later.</a:t>
            </a:r>
          </a:p>
          <a:p>
            <a:pPr lvl="1"/>
            <a:r>
              <a:rPr lang="en-US" sz="2400" dirty="0" smtClean="0"/>
              <a:t>Example: Code to support the example project</a:t>
            </a:r>
          </a:p>
          <a:p>
            <a:pPr lvl="1"/>
            <a:r>
              <a:rPr lang="en-US" sz="2400" dirty="0" smtClean="0"/>
              <a:t>Include: Include files that are needed for internal module build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Directory Structure of LLD Drivers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Additional Subdirectories:</a:t>
            </a:r>
          </a:p>
          <a:p>
            <a:pPr lvl="1"/>
            <a:r>
              <a:rPr lang="en-US" sz="2400" dirty="0" smtClean="0"/>
              <a:t>Lib: Contains two generic libraries; little endian or big endian version (the additional e means big endian)</a:t>
            </a:r>
          </a:p>
          <a:p>
            <a:pPr lvl="1"/>
            <a:r>
              <a:rPr lang="en-US" sz="2400" dirty="0" smtClean="0"/>
              <a:t>Package: Files that are used during the automatic building of the module</a:t>
            </a:r>
          </a:p>
          <a:p>
            <a:pPr lvl="1"/>
            <a:r>
              <a:rPr lang="en-US" sz="2400" dirty="0" smtClean="0"/>
              <a:t>SRC: Contains the source files that are not device dependent</a:t>
            </a:r>
          </a:p>
          <a:p>
            <a:pPr lvl="1"/>
            <a:r>
              <a:rPr lang="en-US" sz="2400" dirty="0" smtClean="0"/>
              <a:t>Test: Contains files that are part of the example test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Docs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In the top directory </a:t>
            </a:r>
          </a:p>
          <a:p>
            <a:pPr lvl="1"/>
            <a:r>
              <a:rPr lang="en-US" sz="2400" dirty="0" smtClean="0"/>
              <a:t>Software manifest (licensing, export control, etc.)</a:t>
            </a:r>
          </a:p>
          <a:p>
            <a:pPr lvl="1"/>
            <a:r>
              <a:rPr lang="en-US" sz="2400" dirty="0" smtClean="0"/>
              <a:t>Release notes</a:t>
            </a:r>
          </a:p>
          <a:p>
            <a:pPr lvl="1"/>
            <a:r>
              <a:rPr lang="en-US" sz="2400" dirty="0" smtClean="0"/>
              <a:t>User Guide*</a:t>
            </a:r>
          </a:p>
          <a:p>
            <a:pPr lvl="1"/>
            <a:r>
              <a:rPr lang="en-US" sz="2400" dirty="0" smtClean="0"/>
              <a:t>Other module-specific documents</a:t>
            </a:r>
          </a:p>
          <a:p>
            <a:r>
              <a:rPr lang="en-US" sz="2800" dirty="0" smtClean="0"/>
              <a:t>Doxygen Subdirectory</a:t>
            </a:r>
          </a:p>
          <a:p>
            <a:pPr lvl="1"/>
            <a:r>
              <a:rPr lang="en-US" sz="2400" dirty="0" smtClean="0"/>
              <a:t>Collection of  linked HTML files generated from the source code that describe the module objects and functions</a:t>
            </a:r>
          </a:p>
          <a:p>
            <a:pPr lvl="1"/>
            <a:r>
              <a:rPr lang="en-US" sz="2400" dirty="0" smtClean="0"/>
              <a:t>Easy navigation between different types of information</a:t>
            </a:r>
          </a:p>
          <a:p>
            <a:pPr lvl="1"/>
            <a:r>
              <a:rPr lang="en-US" sz="2400" dirty="0" smtClean="0"/>
              <a:t>The main tool to understand how to use the module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* not all modules have a user guide </a:t>
            </a:r>
          </a:p>
          <a:p>
            <a:pPr lvl="1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HTML Documents: Main Page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6761" b="11852"/>
          <a:stretch>
            <a:fillRect/>
          </a:stretch>
        </p:blipFill>
        <p:spPr bwMode="auto">
          <a:xfrm>
            <a:off x="1414345" y="1295399"/>
            <a:ext cx="6339538" cy="256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Modules</a:t>
            </a:r>
            <a:endParaRPr 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9521" b="4788"/>
          <a:stretch>
            <a:fillRect/>
          </a:stretch>
        </p:blipFill>
        <p:spPr bwMode="auto">
          <a:xfrm>
            <a:off x="1227183" y="1384422"/>
            <a:ext cx="6289898" cy="438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008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Data Structures</a:t>
            </a:r>
            <a:endParaRPr 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l="7291" b="1089"/>
          <a:stretch>
            <a:fillRect/>
          </a:stretch>
        </p:blipFill>
        <p:spPr bwMode="auto">
          <a:xfrm>
            <a:off x="1439301" y="582030"/>
            <a:ext cx="5982780" cy="569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HTML Documents: Files</a:t>
            </a:r>
            <a:endParaRPr lang="en-US" sz="36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 l="797"/>
          <a:stretch>
            <a:fillRect/>
          </a:stretch>
        </p:blipFill>
        <p:spPr bwMode="auto">
          <a:xfrm>
            <a:off x="1649" y="1138050"/>
            <a:ext cx="9076940" cy="479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 LLD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Developing LLD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Get a resource (open, create).</a:t>
            </a:r>
          </a:p>
          <a:p>
            <a:pPr lvl="1"/>
            <a:r>
              <a:rPr lang="en-US" sz="2400" dirty="0" smtClean="0"/>
              <a:t>Resource management</a:t>
            </a:r>
          </a:p>
          <a:p>
            <a:r>
              <a:rPr lang="en-US" sz="2800" dirty="0" smtClean="0"/>
              <a:t>Configure the resource (one core, each core).</a:t>
            </a:r>
          </a:p>
          <a:p>
            <a:pPr lvl="1"/>
            <a:r>
              <a:rPr lang="en-US" sz="2400" dirty="0" smtClean="0"/>
              <a:t>Understand the structure of the parameters of the configuration function (example to follow)</a:t>
            </a:r>
          </a:p>
          <a:p>
            <a:r>
              <a:rPr lang="en-US" sz="2800" dirty="0" smtClean="0"/>
              <a:t>Configure dependencies (Multicore Navigator).</a:t>
            </a:r>
            <a:endParaRPr lang="en-US" sz="2400" dirty="0" smtClean="0"/>
          </a:p>
          <a:p>
            <a:r>
              <a:rPr lang="en-US" sz="2800" dirty="0" smtClean="0"/>
              <a:t>Use in run time.</a:t>
            </a:r>
          </a:p>
          <a:p>
            <a:r>
              <a:rPr lang="en-US" sz="2800" dirty="0" smtClean="0"/>
              <a:t>Follow the MCSDK example to understand what needs to be done (reverse engineer the C code).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949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PDK Example: Using SRIO Direct IO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164134"/>
            <a:ext cx="8001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200" b="1" dirty="0" smtClean="0"/>
              <a:t>if (coreNum == CORE_SYS_INIT)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("Debug(Core %d): System Initialization for CPPI &amp; QMSS\n", coreNum);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System Initialization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(system_init() &lt; 0)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    /* Power on SRIO peripheral before using it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(enable_srio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PSC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</a:p>
          <a:p>
            <a:r>
              <a:rPr lang="en-US" sz="1200" dirty="0" smtClean="0"/>
              <a:t>        </a:t>
            </a:r>
          </a:p>
          <a:p>
            <a:r>
              <a:rPr lang="en-US" sz="1200" dirty="0" smtClean="0"/>
              <a:t>    /* Device Specific SRIO Initializations: This should always be called before</a:t>
            </a:r>
          </a:p>
          <a:p>
            <a:r>
              <a:rPr lang="en-US" sz="1200" dirty="0" smtClean="0"/>
              <a:t>         * initializing the SRIO Driver.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(SrioDevice_init() &lt; 0)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return;    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/* Initialize the SRIO Driver */</a:t>
            </a:r>
          </a:p>
          <a:p>
            <a:r>
              <a:rPr lang="en-US" sz="1200" dirty="0" smtClean="0"/>
              <a:t>        </a:t>
            </a:r>
            <a:r>
              <a:rPr lang="en-US" sz="1200" b="1" dirty="0" smtClean="0"/>
              <a:t>if (Srio_init () &lt; 0)</a:t>
            </a:r>
          </a:p>
          <a:p>
            <a:r>
              <a:rPr lang="en-US" sz="1200" dirty="0" smtClean="0"/>
              <a:t>        {</a:t>
            </a:r>
          </a:p>
          <a:p>
            <a:r>
              <a:rPr lang="en-US" sz="1200" dirty="0" smtClean="0"/>
              <a:t>            System_printf ("Error: SRIO Driver Initialization Failed\n");</a:t>
            </a:r>
          </a:p>
          <a:p>
            <a:r>
              <a:rPr lang="en-US" sz="1200" dirty="0" smtClean="0"/>
              <a:t>            </a:t>
            </a:r>
            <a:r>
              <a:rPr lang="en-US" sz="1200" b="1" dirty="0" smtClean="0"/>
              <a:t>return;</a:t>
            </a:r>
          </a:p>
          <a:p>
            <a:r>
              <a:rPr lang="en-US" sz="1200" dirty="0" smtClean="0"/>
              <a:t>        }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(1/3)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 Bit Rate Interfaces</a:t>
            </a:r>
          </a:p>
          <a:p>
            <a:pPr lvl="1"/>
            <a:r>
              <a:rPr lang="en-US" dirty="0" smtClean="0"/>
              <a:t>HyperLink</a:t>
            </a:r>
          </a:p>
          <a:p>
            <a:pPr lvl="1"/>
            <a:r>
              <a:rPr lang="en-US" dirty="0" smtClean="0"/>
              <a:t>SRIO</a:t>
            </a:r>
          </a:p>
          <a:p>
            <a:pPr lvl="1"/>
            <a:r>
              <a:rPr lang="en-US" dirty="0" smtClean="0"/>
              <a:t>PCIe</a:t>
            </a:r>
          </a:p>
          <a:p>
            <a:pPr lvl="1"/>
            <a:r>
              <a:rPr lang="en-US" dirty="0" smtClean="0"/>
              <a:t>10/100/1G SGMII</a:t>
            </a:r>
          </a:p>
          <a:p>
            <a:pPr lvl="1"/>
            <a:r>
              <a:rPr lang="en-US" dirty="0" smtClean="0"/>
              <a:t>10G  SGMII</a:t>
            </a:r>
          </a:p>
          <a:p>
            <a:pPr lvl="1"/>
            <a:r>
              <a:rPr lang="en-US" dirty="0" smtClean="0"/>
              <a:t>USB3</a:t>
            </a:r>
          </a:p>
          <a:p>
            <a:pPr lvl="1"/>
            <a:r>
              <a:rPr lang="en-US" dirty="0" smtClean="0"/>
              <a:t>AIF2</a:t>
            </a:r>
          </a:p>
          <a:p>
            <a:pPr lvl="1"/>
            <a:r>
              <a:rPr lang="en-US" dirty="0" smtClean="0"/>
              <a:t>TSIP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QMSS Example: Inside qmss_init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r>
              <a:rPr lang="de-DE" sz="1200" dirty="0" smtClean="0"/>
              <a:t>    /* Initialize Queue Manager Sub System */</a:t>
            </a:r>
          </a:p>
          <a:p>
            <a:r>
              <a:rPr lang="en-US" sz="1200" dirty="0" smtClean="0"/>
              <a:t>    result = </a:t>
            </a:r>
            <a:r>
              <a:rPr lang="en-US" sz="1200" b="1" dirty="0" smtClean="0"/>
              <a:t>Qmss_init (&amp;qmssInitConfig, &amp;qmssGblCfgParams);</a:t>
            </a:r>
          </a:p>
          <a:p>
            <a:r>
              <a:rPr lang="en-US" sz="1200" dirty="0" smtClean="0"/>
              <a:t>    if (result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 initializing Queue Manager SubSystem error code : %d\n", result);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Start the QMSS. */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/>
              <a:t>if (Qmss_start() != QMSS_SOK)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System_printf ("Error: Unable to start the QMSS\n");</a:t>
            </a:r>
          </a:p>
          <a:p>
            <a:r>
              <a:rPr lang="en-US" sz="1200" dirty="0" smtClean="0"/>
              <a:t>        return -1;</a:t>
            </a:r>
          </a:p>
          <a:p>
            <a:r>
              <a:rPr lang="en-US" sz="1200" dirty="0" smtClean="0"/>
              <a:t>    }</a:t>
            </a:r>
          </a:p>
          <a:p>
            <a:endParaRPr lang="en-US" sz="1200" dirty="0" smtClean="0"/>
          </a:p>
          <a:p>
            <a:r>
              <a:rPr lang="en-US" sz="1200" dirty="0" smtClean="0"/>
              <a:t>    /* Memory Region 0 Configuration */</a:t>
            </a:r>
          </a:p>
          <a:p>
            <a:r>
              <a:rPr lang="en-US" sz="1200" dirty="0" smtClean="0"/>
              <a:t>    memRegInfo.descBase         = (UInt32 *)l2_global_address((UInt32)host_region);</a:t>
            </a:r>
          </a:p>
          <a:p>
            <a:r>
              <a:rPr lang="en-US" sz="1200" dirty="0" smtClean="0"/>
              <a:t>    memRegInfo.descSize         = SIZE_HOST_DESC;</a:t>
            </a:r>
          </a:p>
          <a:p>
            <a:r>
              <a:rPr lang="en-US" sz="1200" dirty="0" smtClean="0"/>
              <a:t>    memRegInfo.descNum          = NUM_HOST_DESC;</a:t>
            </a:r>
          </a:p>
          <a:p>
            <a:r>
              <a:rPr lang="en-US" sz="1200" dirty="0" smtClean="0"/>
              <a:t>    memRegInfo.manageDescFlag   = </a:t>
            </a:r>
            <a:r>
              <a:rPr lang="en-US" sz="1200" i="1" dirty="0" smtClean="0"/>
              <a:t>Qmss_ManageDesc_MANAGE_DESCRIPTOR;</a:t>
            </a:r>
          </a:p>
          <a:p>
            <a:r>
              <a:rPr lang="en-US" sz="1200" dirty="0" smtClean="0"/>
              <a:t>    memRegInfo.memRegion        = </a:t>
            </a:r>
            <a:r>
              <a:rPr lang="en-US" sz="1200" i="1" dirty="0" smtClean="0"/>
              <a:t>Qmss_MemRegion_MEMORY_REGION_NOT_SPECIFIED;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/* Initialize and </a:t>
            </a:r>
            <a:r>
              <a:rPr lang="en-US" sz="1200" u="sng" dirty="0" smtClean="0"/>
              <a:t>inset the memory region. */</a:t>
            </a:r>
          </a:p>
          <a:p>
            <a:r>
              <a:rPr lang="en-US" sz="1200" b="1" dirty="0" smtClean="0"/>
              <a:t>    result = Qmss_insertMemoryRegion (&amp;memRegInfo); </a:t>
            </a:r>
            <a:endParaRPr lang="en-US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Locate </a:t>
            </a:r>
            <a:r>
              <a:rPr lang="en-US" sz="3600" b="1" dirty="0" err="1" smtClean="0"/>
              <a:t>qmss_init</a:t>
            </a:r>
            <a:r>
              <a:rPr lang="en-US" sz="3600" b="1" dirty="0" smtClean="0"/>
              <a:t> in Doc Directory (QMSS)</a:t>
            </a:r>
            <a:endParaRPr lang="en-US" sz="3600" b="1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3" y="1828800"/>
            <a:ext cx="9098923" cy="361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238240"/>
            <a:ext cx="8894618" cy="5793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 t="5625" r="2250" b="4688"/>
          <a:stretch>
            <a:fillRect/>
          </a:stretch>
        </p:blipFill>
        <p:spPr bwMode="auto">
          <a:xfrm>
            <a:off x="303612" y="458407"/>
            <a:ext cx="8621486" cy="632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457200" y="0"/>
            <a:ext cx="8229600" cy="50257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kern="0" dirty="0" err="1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Qmss_InitCfg</a:t>
            </a:r>
            <a:r>
              <a:rPr lang="en-US" sz="3600" b="1" kern="0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0" dirty="0" err="1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Struc</a:t>
            </a:r>
            <a:r>
              <a:rPr lang="en-US" sz="3600" b="1" kern="0" dirty="0" smtClean="0">
                <a:solidFill>
                  <a:srgbClr val="DE0000"/>
                </a:solidFill>
                <a:latin typeface="+mj-lt"/>
                <a:ea typeface="+mj-ea"/>
                <a:cs typeface="+mj-cs"/>
              </a:rPr>
              <a:t>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Enable SRIO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7391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static Int32 enable_srio (void)</a:t>
            </a:r>
          </a:p>
          <a:p>
            <a:r>
              <a:rPr lang="en-US" dirty="0" smtClean="0"/>
              <a:t>{</a:t>
            </a:r>
          </a:p>
          <a:p>
            <a:endParaRPr lang="en-US" b="1" dirty="0" smtClean="0"/>
          </a:p>
          <a:p>
            <a:r>
              <a:rPr lang="en-US" dirty="0" smtClean="0"/>
              <a:t>    /* SRIO power domain is turned OFF by default. It needs to be turned on before doing any </a:t>
            </a:r>
          </a:p>
          <a:p>
            <a:r>
              <a:rPr lang="en-US" dirty="0" smtClean="0"/>
              <a:t>     * SRIO device register access. This not required for the simulator. */</a:t>
            </a:r>
          </a:p>
          <a:p>
            <a:endParaRPr lang="en-US" dirty="0" smtClean="0"/>
          </a:p>
          <a:p>
            <a:r>
              <a:rPr lang="en-US" dirty="0" smtClean="0"/>
              <a:t>    /* Set SRIO Power domain to ON */        </a:t>
            </a:r>
          </a:p>
          <a:p>
            <a:r>
              <a:rPr lang="en-US" dirty="0" smtClean="0"/>
              <a:t>    CSL_PSC_enablePowerDomain (CSL_PSC_PD_SRIO);</a:t>
            </a:r>
          </a:p>
          <a:p>
            <a:endParaRPr lang="en-US" dirty="0" smtClean="0"/>
          </a:p>
          <a:p>
            <a:r>
              <a:rPr lang="en-US" dirty="0" smtClean="0"/>
              <a:t>    /* Enable the clocks too for SRIO */</a:t>
            </a:r>
          </a:p>
          <a:p>
            <a:r>
              <a:rPr lang="en-US" dirty="0" smtClean="0"/>
              <a:t>    CSL_PSC_setModuleNextState (CSL_PSC_LPSC_SRIO, </a:t>
            </a:r>
            <a:r>
              <a:rPr lang="en-US" i="1" dirty="0" smtClean="0"/>
              <a:t>PSC_MODSTATE_ENABLE);</a:t>
            </a:r>
          </a:p>
          <a:p>
            <a:endParaRPr lang="en-US" dirty="0" smtClean="0"/>
          </a:p>
          <a:p>
            <a:r>
              <a:rPr lang="en-US" dirty="0" smtClean="0"/>
              <a:t>    /* Start the state transition */</a:t>
            </a:r>
          </a:p>
          <a:p>
            <a:r>
              <a:rPr lang="en-US" dirty="0" smtClean="0"/>
              <a:t>    CSL_PSC_startStateTransition (CSL_PSC_PD_SRIO);</a:t>
            </a:r>
          </a:p>
          <a:p>
            <a:endParaRPr lang="en-US" dirty="0" smtClean="0"/>
          </a:p>
          <a:p>
            <a:r>
              <a:rPr lang="en-US" dirty="0" smtClean="0"/>
              <a:t>    /* Wait until the state transition process is completed. */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SRIO Handle to the Instance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926275" y="1216967"/>
            <a:ext cx="73508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400" dirty="0" smtClean="0"/>
              <a:t>hDrvManagedSrioDrv = </a:t>
            </a:r>
            <a:r>
              <a:rPr lang="en-US" sz="2400" b="1" dirty="0" smtClean="0"/>
              <a:t>Srio_start(&amp;drvCfg);</a:t>
            </a:r>
            <a:endParaRPr lang="en-US" sz="24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777"/>
          <a:stretch>
            <a:fillRect/>
          </a:stretch>
        </p:blipFill>
        <p:spPr bwMode="auto">
          <a:xfrm>
            <a:off x="35453" y="1905000"/>
            <a:ext cx="9072922" cy="279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DSP CorePac LLD Layer:</a:t>
            </a:r>
            <a:br>
              <a:rPr lang="en-US" dirty="0" smtClean="0"/>
            </a:br>
            <a:r>
              <a:rPr lang="en-US" dirty="0" smtClean="0"/>
              <a:t>NWAL (Network Adaptation Layer)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NETCP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NETCP is very sophisticated device that can offload all networking processing from CPU, but requires (of course) configuration.</a:t>
            </a:r>
          </a:p>
          <a:p>
            <a:r>
              <a:rPr lang="en-US" dirty="0" smtClean="0"/>
              <a:t>The DSP LLD does not hide all implementation details from the application; They require multiple LLD calls and explicit usage of Multicore Navigator to configure the NETCP.</a:t>
            </a:r>
          </a:p>
          <a:p>
            <a:r>
              <a:rPr lang="en-US" dirty="0" smtClean="0"/>
              <a:t>NWAL (Network Adaptation Layer) is higher layer driver library for easy configuration of the NETCP device.</a:t>
            </a:r>
          </a:p>
          <a:p>
            <a:r>
              <a:rPr lang="en-US" dirty="0" smtClean="0"/>
              <a:t>NETAPI is a user’s space library that supports networking.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200" y="990600"/>
            <a:ext cx="8401792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Network Adaptation Layer (NWAL) provides high-level driver functionality abstracting NETCP LLD for PA and SA.</a:t>
            </a:r>
          </a:p>
          <a:p>
            <a:r>
              <a:rPr lang="en-US" dirty="0" smtClean="0"/>
              <a:t>NWAL supports NETCP functionality:</a:t>
            </a:r>
          </a:p>
          <a:p>
            <a:pPr lvl="1"/>
            <a:r>
              <a:rPr lang="en-US" dirty="0" smtClean="0"/>
              <a:t>Classification and routing  of ingress packages based on L2 (MAC), L3 (IP) and L4 (UDP - port) or L5 (GTPU ID)  </a:t>
            </a:r>
          </a:p>
          <a:p>
            <a:pPr lvl="1"/>
            <a:r>
              <a:rPr lang="en-US" dirty="0" smtClean="0"/>
              <a:t>MAC/IPSec/IP/UDP header generation for outgoing packets</a:t>
            </a:r>
          </a:p>
          <a:p>
            <a:r>
              <a:rPr lang="en-US" dirty="0" smtClean="0"/>
              <a:t>NWAL APIs provide both blocking/synchronous and non-blocking/asynchronous support for the NETCP configuration.</a:t>
            </a:r>
          </a:p>
          <a:p>
            <a:r>
              <a:rPr lang="en-US" dirty="0" smtClean="0"/>
              <a:t>NWAL is part of PDK release.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96039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NWAL: NETCP</a:t>
            </a:r>
            <a:br>
              <a:rPr lang="en-US" sz="3600" b="1" dirty="0" smtClean="0"/>
            </a:br>
            <a:r>
              <a:rPr lang="en-US" sz="3600" b="1" dirty="0" smtClean="0"/>
              <a:t>Security Accelerator (SA) Configuration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Unidirectional IPSec SA creation and deletion </a:t>
            </a:r>
          </a:p>
          <a:p>
            <a:r>
              <a:rPr lang="en-US" dirty="0" smtClean="0"/>
              <a:t>Unidirectional IPSec Security Policy creation and deletion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Dependencies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Initialization of Queue Manager Subsystem (QMSS) </a:t>
            </a:r>
          </a:p>
          <a:p>
            <a:r>
              <a:rPr lang="en-US" dirty="0" smtClean="0"/>
              <a:t>Initialization of memory buffer pool with packet DMA resources including descriptors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(2/3)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Low Bit-Rate Interfaces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GPIO</a:t>
            </a:r>
          </a:p>
          <a:p>
            <a:r>
              <a:rPr lang="en-US" dirty="0" smtClean="0"/>
              <a:t>IP that support multicore co-operation</a:t>
            </a:r>
          </a:p>
          <a:p>
            <a:pPr lvl="1"/>
            <a:r>
              <a:rPr lang="en-US" dirty="0" smtClean="0"/>
              <a:t>Multicore Navigator</a:t>
            </a:r>
          </a:p>
          <a:p>
            <a:pPr lvl="1"/>
            <a:r>
              <a:rPr lang="en-US" dirty="0" smtClean="0"/>
              <a:t>EDMA</a:t>
            </a:r>
          </a:p>
          <a:p>
            <a:pPr lvl="1"/>
            <a:r>
              <a:rPr lang="en-US" dirty="0" smtClean="0"/>
              <a:t>Semaphore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240"/>
            <a:ext cx="8229600" cy="116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NWAL Documentation </a:t>
            </a:r>
            <a:r>
              <a:rPr lang="en-US" sz="2000" dirty="0" smtClean="0"/>
              <a:t>T:\pdk_keystone2_1_00_00_09\packages\ti\drv\nwal\docs\doxygen\html </a:t>
            </a:r>
            <a:endParaRPr lang="en-US" sz="20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680" y="2006600"/>
            <a:ext cx="50577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NWAL Functions (Partial List)</a:t>
            </a:r>
            <a:endParaRPr lang="en-US" sz="3600" b="1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 l="8504"/>
          <a:stretch>
            <a:fillRect/>
          </a:stretch>
        </p:blipFill>
        <p:spPr bwMode="auto">
          <a:xfrm>
            <a:off x="34050" y="734820"/>
            <a:ext cx="9085322" cy="549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downloads and device-specific Data Manuals for the KeyStone SoCs can be found at </a:t>
            </a:r>
            <a:r>
              <a:rPr lang="en-US" dirty="0" smtClean="0">
                <a:hlinkClick r:id="rId2"/>
              </a:rPr>
              <a:t>TI.com/multicore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articles related to multicore software and tools, refer to the </a:t>
            </a:r>
            <a:r>
              <a:rPr lang="en-US" dirty="0" smtClean="0">
                <a:hlinkClick r:id="rId3"/>
              </a:rPr>
              <a:t>Embedded Processors Wiki for the KeyStone Device Architecture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questions regarding topics covered in this training, visit the support forums at the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TI E2E Community</a:t>
            </a:r>
            <a:r>
              <a:rPr lang="en-US" dirty="0" smtClean="0"/>
              <a:t> 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Peripherals and Coprocessors (3/3)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Coprocessors</a:t>
            </a:r>
          </a:p>
          <a:p>
            <a:pPr lvl="1"/>
            <a:r>
              <a:rPr lang="en-US" dirty="0" smtClean="0"/>
              <a:t>VCP</a:t>
            </a:r>
          </a:p>
          <a:p>
            <a:pPr lvl="1"/>
            <a:r>
              <a:rPr lang="en-US" dirty="0" smtClean="0"/>
              <a:t>TCPE</a:t>
            </a:r>
          </a:p>
          <a:p>
            <a:pPr lvl="1"/>
            <a:r>
              <a:rPr lang="en-US" dirty="0" smtClean="0"/>
              <a:t>TCPD</a:t>
            </a:r>
          </a:p>
          <a:p>
            <a:pPr lvl="1"/>
            <a:r>
              <a:rPr lang="en-US" dirty="0" smtClean="0"/>
              <a:t>FFTC</a:t>
            </a:r>
          </a:p>
          <a:p>
            <a:pPr lvl="1"/>
            <a:r>
              <a:rPr lang="en-US" dirty="0" smtClean="0"/>
              <a:t>BCP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share resources between different cores?</a:t>
            </a:r>
          </a:p>
          <a:p>
            <a:pPr lvl="1"/>
            <a:r>
              <a:rPr lang="en-US" dirty="0" smtClean="0"/>
              <a:t>Protect resources from conflict usage</a:t>
            </a:r>
          </a:p>
          <a:p>
            <a:pPr lvl="1"/>
            <a:r>
              <a:rPr lang="en-US" dirty="0" smtClean="0"/>
              <a:t>ARM runs Linux, C66x runs BIOS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Resource Management</a:t>
            </a:r>
            <a:endParaRPr lang="en-US" dirty="0" smtClean="0"/>
          </a:p>
          <a:p>
            <a:r>
              <a:rPr lang="en-US" dirty="0" smtClean="0"/>
              <a:t>How to use these peripherals and IP?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Run-time usage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Solution: Chip Support Library (CSL) and Low Level Drivers (LLD) on DSP, LINUX drivers on the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44B24B-BAB1-431A-82C6-36E096187F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Peripherals Usage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0.63"/>
  <p:tag name="ARTICULATE_SLIDE_PAUSE" val="0"/>
  <p:tag name="ARTICULATE_NAV_LEVEL" val="2"/>
  <p:tag name="ARTICULATE_PLAYLIST_ID" val="-1"/>
  <p:tag name="ARTICULATE_LOCK_SLIDE" val="0"/>
  <p:tag name="ARTICULATE_SLIDE_GUID" val="07960e40-759b-4659-a27e-243490fe21ed"/>
  <p:tag name="ARTICULATE_SLIDE_NAV" val="20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5132</TotalTime>
  <Words>3041</Words>
  <Application>Microsoft Office PowerPoint</Application>
  <PresentationFormat>On-screen Show (4:3)</PresentationFormat>
  <Paragraphs>609</Paragraphs>
  <Slides>62</Slides>
  <Notes>2</Notes>
  <HiddenSlides>13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77_KeyStoneOLT</vt:lpstr>
      <vt:lpstr>Visio</vt:lpstr>
      <vt:lpstr>KeyStone Peripherals Usage DSP View</vt:lpstr>
      <vt:lpstr>Agenda</vt:lpstr>
      <vt:lpstr>KeyStone II Peripherals and Coprocessors</vt:lpstr>
      <vt:lpstr>KeyStone I Device Architecture</vt:lpstr>
      <vt:lpstr>Peripherals and Coprocessors (1/3)</vt:lpstr>
      <vt:lpstr>Peripherals and Coprocessors (2/3)</vt:lpstr>
      <vt:lpstr>Peripherals and Coprocessors (3/3)</vt:lpstr>
      <vt:lpstr>Challenges</vt:lpstr>
      <vt:lpstr>Resource Management</vt:lpstr>
      <vt:lpstr>Resource Management: Background</vt:lpstr>
      <vt:lpstr>Keystone I Resource Manager (RM) LLD (1/2)</vt:lpstr>
      <vt:lpstr>Keystone I Resource Manager (RM) LLD (2/2)</vt:lpstr>
      <vt:lpstr>Keystone I RM: Lessons Learned</vt:lpstr>
      <vt:lpstr>Keystone II RM: Major Requirements</vt:lpstr>
      <vt:lpstr>Keystone II RM – Overview (1/2)</vt:lpstr>
      <vt:lpstr>Keystone II RM – Overview (2/2)</vt:lpstr>
      <vt:lpstr>Keystone II RM: Overview</vt:lpstr>
      <vt:lpstr>Keystone II RM: Instance Topology Example</vt:lpstr>
      <vt:lpstr>Keystone II RM - Services</vt:lpstr>
      <vt:lpstr>Keystone II RM: Global Resource List (GRL)</vt:lpstr>
      <vt:lpstr>Keystone II RM: Policy Example</vt:lpstr>
      <vt:lpstr>DSP CorePac CSL Layer</vt:lpstr>
      <vt:lpstr>CSL Overview</vt:lpstr>
      <vt:lpstr>CSL Registers #define</vt:lpstr>
      <vt:lpstr>cslr_device.h </vt:lpstr>
      <vt:lpstr>Registers Definition: cslr_XXX.h</vt:lpstr>
      <vt:lpstr>PowerPoint Presentation</vt:lpstr>
      <vt:lpstr>CSL Function Layer: csl_XXX.h and CSL_XXXAux.h</vt:lpstr>
      <vt:lpstr>PowerPoint Presentation</vt:lpstr>
      <vt:lpstr>PowerPoint Presentation</vt:lpstr>
      <vt:lpstr>CSL Layer Summary</vt:lpstr>
      <vt:lpstr>PowerPoint Presentation</vt:lpstr>
      <vt:lpstr>DSP CorePac LLD Layer: Functions</vt:lpstr>
      <vt:lpstr>LLD Overview</vt:lpstr>
      <vt:lpstr>KeyStone I: Interface via LLD and CSL Layers</vt:lpstr>
      <vt:lpstr>Understanding the LLD</vt:lpstr>
      <vt:lpstr>DSP CorePac LLD Layer: MCSDK 3.x Support</vt:lpstr>
      <vt:lpstr>PowerPoint Presentation</vt:lpstr>
      <vt:lpstr>PowerPoint Presentation</vt:lpstr>
      <vt:lpstr>Directory Structure of LLD Drivers (2/3)</vt:lpstr>
      <vt:lpstr>Directory Structure of LLD Drivers (3/3)</vt:lpstr>
      <vt:lpstr>Docs Directory</vt:lpstr>
      <vt:lpstr>HTML Documents: Main Page</vt:lpstr>
      <vt:lpstr>HTML Documents: Modules</vt:lpstr>
      <vt:lpstr>HTML Documents: Data Structures</vt:lpstr>
      <vt:lpstr>HTML Documents: Files</vt:lpstr>
      <vt:lpstr>DSP CorePac LLD Layer: LLD Usage</vt:lpstr>
      <vt:lpstr>Developing LLD Code</vt:lpstr>
      <vt:lpstr>PDK Example: Using SRIO Direct IO</vt:lpstr>
      <vt:lpstr>QMSS Example: Inside qmss_init </vt:lpstr>
      <vt:lpstr>Locate qmss_init in Doc Directory (QMSS)</vt:lpstr>
      <vt:lpstr>PowerPoint Presentation</vt:lpstr>
      <vt:lpstr>Enable SRIO</vt:lpstr>
      <vt:lpstr>SRIO Handle to the Instance</vt:lpstr>
      <vt:lpstr>DSP CorePac LLD Layer: NWAL (Network Adaptation Layer) </vt:lpstr>
      <vt:lpstr>NETCP Configuration</vt:lpstr>
      <vt:lpstr>NWAL </vt:lpstr>
      <vt:lpstr>NWAL: NETCP Security Accelerator (SA) Configuration</vt:lpstr>
      <vt:lpstr>NWAL Dependencies </vt:lpstr>
      <vt:lpstr>NWAL Documentation T:\pdk_keystone2_1_00_00_09\packages\ti\drv\nwal\docs\doxygen\html </vt:lpstr>
      <vt:lpstr>NWAL Functions (Partial List)</vt:lpstr>
      <vt:lpstr>For 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Gurnani</dc:creator>
  <cp:lastModifiedBy>Katzur, Ran</cp:lastModifiedBy>
  <cp:revision>534</cp:revision>
  <dcterms:created xsi:type="dcterms:W3CDTF">2013-01-31T07:41:08Z</dcterms:created>
  <dcterms:modified xsi:type="dcterms:W3CDTF">2014-11-20T14:27:47Z</dcterms:modified>
</cp:coreProperties>
</file>