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61"/>
  </p:notesMasterIdLst>
  <p:sldIdLst>
    <p:sldId id="346" r:id="rId3"/>
    <p:sldId id="347" r:id="rId4"/>
    <p:sldId id="348" r:id="rId5"/>
    <p:sldId id="271" r:id="rId6"/>
    <p:sldId id="269" r:id="rId7"/>
    <p:sldId id="325" r:id="rId8"/>
    <p:sldId id="326" r:id="rId9"/>
    <p:sldId id="291" r:id="rId10"/>
    <p:sldId id="328" r:id="rId11"/>
    <p:sldId id="329" r:id="rId12"/>
    <p:sldId id="330" r:id="rId13"/>
    <p:sldId id="338" r:id="rId14"/>
    <p:sldId id="292" r:id="rId15"/>
    <p:sldId id="327" r:id="rId16"/>
    <p:sldId id="273" r:id="rId17"/>
    <p:sldId id="274" r:id="rId18"/>
    <p:sldId id="275" r:id="rId19"/>
    <p:sldId id="276" r:id="rId20"/>
    <p:sldId id="277" r:id="rId21"/>
    <p:sldId id="278" r:id="rId22"/>
    <p:sldId id="331" r:id="rId23"/>
    <p:sldId id="288" r:id="rId24"/>
    <p:sldId id="289" r:id="rId25"/>
    <p:sldId id="280" r:id="rId26"/>
    <p:sldId id="281" r:id="rId27"/>
    <p:sldId id="293" r:id="rId28"/>
    <p:sldId id="294" r:id="rId29"/>
    <p:sldId id="295" r:id="rId30"/>
    <p:sldId id="296" r:id="rId31"/>
    <p:sldId id="301" r:id="rId32"/>
    <p:sldId id="351" r:id="rId33"/>
    <p:sldId id="302" r:id="rId34"/>
    <p:sldId id="349" r:id="rId35"/>
    <p:sldId id="350" r:id="rId36"/>
    <p:sldId id="333" r:id="rId37"/>
    <p:sldId id="319" r:id="rId38"/>
    <p:sldId id="339" r:id="rId39"/>
    <p:sldId id="316" r:id="rId40"/>
    <p:sldId id="312" r:id="rId41"/>
    <p:sldId id="313" r:id="rId42"/>
    <p:sldId id="314" r:id="rId43"/>
    <p:sldId id="315" r:id="rId44"/>
    <p:sldId id="340" r:id="rId45"/>
    <p:sldId id="341" r:id="rId46"/>
    <p:sldId id="342" r:id="rId47"/>
    <p:sldId id="305" r:id="rId48"/>
    <p:sldId id="343" r:id="rId49"/>
    <p:sldId id="309" r:id="rId50"/>
    <p:sldId id="310" r:id="rId51"/>
    <p:sldId id="352" r:id="rId52"/>
    <p:sldId id="335" r:id="rId53"/>
    <p:sldId id="324" r:id="rId54"/>
    <p:sldId id="283" r:id="rId55"/>
    <p:sldId id="285" r:id="rId56"/>
    <p:sldId id="286" r:id="rId57"/>
    <p:sldId id="287" r:id="rId58"/>
    <p:sldId id="322" r:id="rId59"/>
    <p:sldId id="353" r:id="rId60"/>
  </p:sldIdLst>
  <p:sldSz cx="9144000" cy="6858000" type="screen4x3"/>
  <p:notesSz cx="7023100" cy="93091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71" autoAdjust="0"/>
  </p:normalViewPr>
  <p:slideViewPr>
    <p:cSldViewPr>
      <p:cViewPr varScale="1">
        <p:scale>
          <a:sx n="117" d="100"/>
          <a:sy n="117" d="100"/>
        </p:scale>
        <p:origin x="-146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175A721-DFAB-4E45-89A8-776EFE3A7B3A}" type="datetimeFigureOut">
              <a:rPr lang="en-US" smtClean="0"/>
              <a:pPr/>
              <a:t>11/10/2014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D8042E3-1816-48BC-B487-5AB2CF23402A}" type="slidenum">
              <a:rPr lang="en-US" smtClean="0"/>
              <a:pPr/>
              <a:t>‹#›</a:t>
            </a:fld>
            <a:endParaRPr lang="en-US" dirty="0"/>
          </a:p>
        </p:txBody>
      </p:sp>
    </p:spTree>
    <p:extLst>
      <p:ext uri="{BB962C8B-B14F-4D97-AF65-F5344CB8AC3E}">
        <p14:creationId xmlns=""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dirty="0"/>
              <a:t>The industrial ethernet peripheral (IEP) is intended to do the hardware work required for industrial ethernet</a:t>
            </a:r>
          </a:p>
          <a:p>
            <a:r>
              <a:rPr lang="en-US" dirty="0"/>
              <a:t>functions. The IEP module features an industrial ethernet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13</a:t>
            </a:fld>
            <a:endParaRPr lang="en-US" dirty="0"/>
          </a:p>
        </p:txBody>
      </p:sp>
    </p:spTree>
    <p:extLst>
      <p:ext uri="{BB962C8B-B14F-4D97-AF65-F5344CB8AC3E}">
        <p14:creationId xmlns="" xmlns:p14="http://schemas.microsoft.com/office/powerpoint/2010/main" val="56196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dirty="0"/>
          </a:p>
        </p:txBody>
      </p:sp>
    </p:spTree>
    <p:extLst>
      <p:ext uri="{BB962C8B-B14F-4D97-AF65-F5344CB8AC3E}">
        <p14:creationId xmlns="" xmlns:p14="http://schemas.microsoft.com/office/powerpoint/2010/main" val="1051470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79453" y="8844261"/>
            <a:ext cx="3043647" cy="464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55" tIns="46528" rIns="93055" bIns="46528"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16</a:t>
            </a:fld>
            <a:endParaRPr lang="en-US" sz="1100" dirty="0">
              <a:latin typeface="Times New Roman" pitchFamily="18" charset="0"/>
            </a:endParaRPr>
          </a:p>
        </p:txBody>
      </p:sp>
      <p:sp>
        <p:nvSpPr>
          <p:cNvPr id="69635" name="Rectangle 7"/>
          <p:cNvSpPr txBox="1">
            <a:spLocks noGrp="1" noChangeArrowheads="1"/>
          </p:cNvSpPr>
          <p:nvPr/>
        </p:nvSpPr>
        <p:spPr bwMode="auto">
          <a:xfrm>
            <a:off x="3977927" y="8842723"/>
            <a:ext cx="3043649" cy="464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310" tIns="46656" rIns="93310" bIns="46656"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16</a:t>
            </a:fld>
            <a:endParaRPr lang="en-US" sz="1100" dirty="0">
              <a:ea typeface="ＭＳ Ｐゴシック" pitchFamily="34" charset="-128"/>
            </a:endParaRPr>
          </a:p>
        </p:txBody>
      </p:sp>
      <p:sp>
        <p:nvSpPr>
          <p:cNvPr id="69636" name="Rectangle 2"/>
          <p:cNvSpPr>
            <a:spLocks noGrp="1" noRot="1" noChangeAspect="1" noChangeArrowheads="1" noTextEdit="1"/>
          </p:cNvSpPr>
          <p:nvPr>
            <p:ph type="sldImg"/>
          </p:nvPr>
        </p:nvSpPr>
        <p:spPr>
          <a:xfrm>
            <a:off x="1185863" y="700088"/>
            <a:ext cx="4651375" cy="3489325"/>
          </a:xfrm>
          <a:ln/>
        </p:spPr>
      </p:sp>
      <p:sp>
        <p:nvSpPr>
          <p:cNvPr id="69637" name="Rectangle 3"/>
          <p:cNvSpPr>
            <a:spLocks noGrp="1" noChangeArrowheads="1"/>
          </p:cNvSpPr>
          <p:nvPr>
            <p:ph type="body" idx="1"/>
          </p:nvPr>
        </p:nvSpPr>
        <p:spPr>
          <a:xfrm>
            <a:off x="938852" y="4420592"/>
            <a:ext cx="5145397" cy="4188172"/>
          </a:xfrm>
          <a:noFill/>
        </p:spPr>
        <p:txBody>
          <a:bodyPr lIns="93310" tIns="46656" rIns="93310" bIns="46656"/>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Regs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b="1" dirty="0"/>
              <a:t>The PRU enhanced GPIO are much faster as the PRU does access the pin directly.</a:t>
            </a:r>
            <a:br>
              <a:rPr lang="en-US" b="1" dirty="0"/>
            </a:br>
            <a:r>
              <a:rPr lang="en-US" b="1" dirty="0"/>
              <a:t>We physically use the same physical pins but used a different pinmux option.</a:t>
            </a:r>
            <a:br>
              <a:rPr lang="en-US" b="1" dirty="0"/>
            </a:br>
            <a:r>
              <a:rPr lang="en-US" b="1" dirty="0"/>
              <a:t>The below picture show the differences between the two setup:</a:t>
            </a:r>
            <a:br>
              <a:rPr lang="en-US" b="1" dirty="0"/>
            </a:br>
            <a:endParaRPr lang="en-US" dirty="0" smtClean="0"/>
          </a:p>
          <a:p>
            <a:r>
              <a:rPr lang="en-US" dirty="0" smtClean="0"/>
              <a:t>While generic general-purpose input/output (GPIO) pins can be used to implement some functions, GPIO supported by the SoC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17</a:t>
            </a:fld>
            <a:endParaRPr lang="en-US" dirty="0"/>
          </a:p>
        </p:txBody>
      </p:sp>
    </p:spTree>
    <p:extLst>
      <p:ext uri="{BB962C8B-B14F-4D97-AF65-F5344CB8AC3E}">
        <p14:creationId xmlns="" xmlns:p14="http://schemas.microsoft.com/office/powerpoint/2010/main" val="87550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18</a:t>
            </a:fld>
            <a:endParaRPr lang="en-US" dirty="0"/>
          </a:p>
        </p:txBody>
      </p:sp>
    </p:spTree>
    <p:extLst>
      <p:ext uri="{BB962C8B-B14F-4D97-AF65-F5344CB8AC3E}">
        <p14:creationId xmlns="" xmlns:p14="http://schemas.microsoft.com/office/powerpoint/2010/main" val="64356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Clear SYSCFG[STANDBY_INIT] to enable OCP master port */</a:t>
            </a:r>
          </a:p>
          <a:p>
            <a:r>
              <a:rPr lang="en-US" dirty="0"/>
              <a:t>CT_CFG.SYSCFG_bit.STANDBY_INIT = 0;</a:t>
            </a:r>
          </a:p>
        </p:txBody>
      </p:sp>
      <p:sp>
        <p:nvSpPr>
          <p:cNvPr id="4" name="Slide Number Placeholder 3"/>
          <p:cNvSpPr>
            <a:spLocks noGrp="1"/>
          </p:cNvSpPr>
          <p:nvPr>
            <p:ph type="sldNum" sz="quarter" idx="10"/>
          </p:nvPr>
        </p:nvSpPr>
        <p:spPr/>
        <p:txBody>
          <a:bodyPr/>
          <a:lstStyle/>
          <a:p>
            <a:fld id="{8BE618C1-3EEF-4602-9777-CACBEB7B4EB5}" type="slidenum">
              <a:rPr lang="en-US" smtClean="0"/>
              <a:pPr/>
              <a:t>25</a:t>
            </a:fld>
            <a:endParaRPr lang="en-US" dirty="0"/>
          </a:p>
        </p:txBody>
      </p:sp>
    </p:spTree>
    <p:extLst>
      <p:ext uri="{BB962C8B-B14F-4D97-AF65-F5344CB8AC3E}">
        <p14:creationId xmlns="" xmlns:p14="http://schemas.microsoft.com/office/powerpoint/2010/main" val="336999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29</a:t>
            </a:fld>
            <a:endParaRPr lang="en-US" dirty="0"/>
          </a:p>
        </p:txBody>
      </p:sp>
    </p:spTree>
    <p:extLst>
      <p:ext uri="{BB962C8B-B14F-4D97-AF65-F5344CB8AC3E}">
        <p14:creationId xmlns="" xmlns:p14="http://schemas.microsoft.com/office/powerpoint/2010/main" val="241827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41</a:t>
            </a:fld>
            <a:endParaRPr lang="en-US" dirty="0"/>
          </a:p>
        </p:txBody>
      </p:sp>
    </p:spTree>
    <p:extLst>
      <p:ext uri="{BB962C8B-B14F-4D97-AF65-F5344CB8AC3E}">
        <p14:creationId xmlns=""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42</a:t>
            </a:fld>
            <a:endParaRPr lang="en-US" dirty="0"/>
          </a:p>
        </p:txBody>
      </p:sp>
    </p:spTree>
    <p:extLst>
      <p:ext uri="{BB962C8B-B14F-4D97-AF65-F5344CB8AC3E}">
        <p14:creationId xmlns=""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ARM</a:t>
            </a:r>
            <a:r>
              <a:rPr lang="en-US" baseline="0" dirty="0" smtClean="0"/>
              <a:t> Cortex-A8 designed for performance</a:t>
            </a:r>
          </a:p>
          <a:p>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4</a:t>
            </a:fld>
            <a:endParaRPr lang="en-US" dirty="0"/>
          </a:p>
        </p:txBody>
      </p:sp>
    </p:spTree>
    <p:extLst>
      <p:ext uri="{BB962C8B-B14F-4D97-AF65-F5344CB8AC3E}">
        <p14:creationId xmlns="" xmlns:p14="http://schemas.microsoft.com/office/powerpoint/2010/main" val="12824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58</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r>
              <a:rPr lang="en-US" dirty="0" smtClean="0"/>
              <a:t>ARM + PRU + memories + peripherals = SoC</a:t>
            </a:r>
          </a:p>
          <a:p>
            <a:pPr marL="174982" indent="-174982">
              <a:buFontTx/>
              <a:buChar char="-"/>
            </a:pPr>
            <a:r>
              <a:rPr lang="en-US" dirty="0" smtClean="0"/>
              <a:t>PRU works as a co-processor in</a:t>
            </a:r>
            <a:r>
              <a:rPr lang="en-US" baseline="0" dirty="0" smtClean="0"/>
              <a:t> system-level implementation, or</a:t>
            </a:r>
            <a:endParaRPr lang="en-US" dirty="0" smtClean="0"/>
          </a:p>
          <a:p>
            <a:r>
              <a:rPr lang="en-US" dirty="0" smtClean="0"/>
              <a:t>-  </a:t>
            </a:r>
            <a:r>
              <a:rPr lang="en-US" baseline="0" dirty="0" smtClean="0"/>
              <a:t>PRU works independently</a:t>
            </a:r>
            <a:endParaRPr lang="en-US" dirty="0" smtClean="0"/>
          </a:p>
          <a:p>
            <a:pPr marL="174982" indent="-174982">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5</a:t>
            </a:fld>
            <a:endParaRPr lang="en-US" dirty="0"/>
          </a:p>
        </p:txBody>
      </p:sp>
    </p:spTree>
    <p:extLst>
      <p:ext uri="{BB962C8B-B14F-4D97-AF65-F5344CB8AC3E}">
        <p14:creationId xmlns=""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7</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a:t>AM335x:</a:t>
            </a:r>
          </a:p>
          <a:p>
            <a:pPr lvl="1" eaLnBrk="1" hangingPunct="1">
              <a:lnSpc>
                <a:spcPct val="110000"/>
              </a:lnSpc>
            </a:pPr>
            <a:r>
              <a:rPr lang="en-US" sz="1600" dirty="0"/>
              <a:t>- 8K Byte instruction RAM   (2K instructions) per core</a:t>
            </a:r>
          </a:p>
          <a:p>
            <a:pPr lvl="1" eaLnBrk="1" hangingPunct="1">
              <a:lnSpc>
                <a:spcPct val="110000"/>
              </a:lnSpc>
            </a:pPr>
            <a:r>
              <a:rPr lang="en-US" sz="1600" dirty="0"/>
              <a:t>- 8K Bytes data RAM per core</a:t>
            </a:r>
          </a:p>
          <a:p>
            <a:pPr lvl="1" eaLnBrk="1" hangingPunct="1">
              <a:lnSpc>
                <a:spcPct val="110000"/>
              </a:lnSpc>
            </a:pPr>
            <a:r>
              <a:rPr lang="en-US" sz="1600" dirty="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8</a:t>
            </a:fld>
            <a:endParaRPr lang="en-US" dirty="0"/>
          </a:p>
        </p:txBody>
      </p:sp>
    </p:spTree>
    <p:extLst>
      <p:ext uri="{BB962C8B-B14F-4D97-AF65-F5344CB8AC3E}">
        <p14:creationId xmlns=""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9</a:t>
            </a:fld>
            <a:endParaRPr lang="en-US" dirty="0"/>
          </a:p>
        </p:txBody>
      </p:sp>
    </p:spTree>
    <p:extLst>
      <p:ext uri="{BB962C8B-B14F-4D97-AF65-F5344CB8AC3E}">
        <p14:creationId xmlns=""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10</a:t>
            </a:fld>
            <a:endParaRPr lang="en-US" dirty="0"/>
          </a:p>
        </p:txBody>
      </p:sp>
    </p:spTree>
    <p:extLst>
      <p:ext uri="{BB962C8B-B14F-4D97-AF65-F5344CB8AC3E}">
        <p14:creationId xmlns=""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11</a:t>
            </a:fld>
            <a:endParaRPr lang="en-US" dirty="0"/>
          </a:p>
        </p:txBody>
      </p:sp>
    </p:spTree>
    <p:extLst>
      <p:ext uri="{BB962C8B-B14F-4D97-AF65-F5344CB8AC3E}">
        <p14:creationId xmlns=""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pPr/>
              <a:t>12</a:t>
            </a:fld>
            <a:endParaRPr lang="en-US" dirty="0"/>
          </a:p>
        </p:txBody>
      </p:sp>
    </p:spTree>
    <p:extLst>
      <p:ext uri="{BB962C8B-B14F-4D97-AF65-F5344CB8AC3E}">
        <p14:creationId xmlns="" xmlns:p14="http://schemas.microsoft.com/office/powerpoint/2010/main" val="2945201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8A4E2A-EC1C-49F2-86AD-0AF2DCEAA54C}" type="datetimeFigureOut">
              <a:rPr lang="en-US" smtClean="0"/>
              <a:pPr/>
              <a:t>11/10/2014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pPr/>
              <a:t>‹#›</a:t>
            </a:fld>
            <a:endParaRPr lang="en-US" dirty="0"/>
          </a:p>
        </p:txBody>
      </p:sp>
    </p:spTree>
    <p:extLst>
      <p:ext uri="{BB962C8B-B14F-4D97-AF65-F5344CB8AC3E}">
        <p14:creationId xmlns="" xmlns:p14="http://schemas.microsoft.com/office/powerpoint/2010/main" val="33272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B8A4E2A-EC1C-49F2-86AD-0AF2DCEAA54C}" type="datetimeFigureOut">
              <a:rPr lang="en-US" smtClean="0"/>
              <a:pPr/>
              <a:t>11/10/2014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pPr/>
              <a:t>‹#›</a:t>
            </a:fld>
            <a:endParaRPr lang="en-US" dirty="0"/>
          </a:p>
        </p:txBody>
      </p:sp>
    </p:spTree>
    <p:extLst>
      <p:ext uri="{BB962C8B-B14F-4D97-AF65-F5344CB8AC3E}">
        <p14:creationId xmlns="" xmlns:p14="http://schemas.microsoft.com/office/powerpoint/2010/main" val="281879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B8A4E2A-EC1C-49F2-86AD-0AF2DCEAA54C}" type="datetimeFigureOut">
              <a:rPr lang="en-US" smtClean="0"/>
              <a:pPr/>
              <a:t>11/10/2014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pPr/>
              <a:t>‹#›</a:t>
            </a:fld>
            <a:endParaRPr lang="en-US" dirty="0"/>
          </a:p>
        </p:txBody>
      </p:sp>
    </p:spTree>
    <p:extLst>
      <p:ext uri="{BB962C8B-B14F-4D97-AF65-F5344CB8AC3E}">
        <p14:creationId xmlns="" xmlns:p14="http://schemas.microsoft.com/office/powerpoint/2010/main" val="41890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solidFill>
                  <a:srgbClr val="000000"/>
                </a:solidFill>
              </a: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hyperlink" Target="http://www.youtube.com/watch?v=tVr5VrtNZiQ"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index.php/PRU-ICS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e2e.ti.com/" TargetMode="External"/><Relationship Id="rId5" Type="http://schemas.openxmlformats.org/officeDocument/2006/relationships/hyperlink" Target="http://www.ti.com/sitarabootcamp" TargetMode="External"/><Relationship Id="rId4" Type="http://schemas.openxmlformats.org/officeDocument/2006/relationships/hyperlink" Target="http://www.ti.com/tool/PRUCAP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processors.wiki.ti.com/index.php/PRU-ICS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Programmable Real-Time Unit (PRU)</a:t>
            </a:r>
            <a:br>
              <a:rPr lang="en-US" dirty="0" smtClean="0"/>
            </a:br>
            <a:r>
              <a:rPr lang="en-US" dirty="0" smtClean="0"/>
              <a:t>Overview</a:t>
            </a:r>
            <a:endParaRPr lang="en-US" dirty="0"/>
          </a:p>
        </p:txBody>
      </p:sp>
      <p:sp>
        <p:nvSpPr>
          <p:cNvPr id="3" name="Subtitle 2"/>
          <p:cNvSpPr>
            <a:spLocks noGrp="1"/>
          </p:cNvSpPr>
          <p:nvPr>
            <p:ph type="subTitle" idx="1"/>
          </p:nvPr>
        </p:nvSpPr>
        <p:spPr/>
        <p:txBody>
          <a:bodyPr/>
          <a:lstStyle/>
          <a:p>
            <a:r>
              <a:rPr lang="en-US" dirty="0" smtClean="0"/>
              <a:t>Embedded Processors Training</a:t>
            </a:r>
          </a:p>
          <a:p>
            <a:r>
              <a:rPr lang="en-US" dirty="0" smtClean="0"/>
              <a:t>Multicore Applications</a:t>
            </a:r>
          </a:p>
          <a:p>
            <a:r>
              <a:rPr lang="en-US" dirty="0" smtClean="0"/>
              <a:t>Literature Number: SPRPXXX</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533400"/>
            <a:ext cx="7998508" cy="53178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712553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Constants Table (0-15)</a:t>
            </a:r>
            <a:endParaRPr lang="en-US" sz="3600" dirty="0"/>
          </a:p>
        </p:txBody>
      </p:sp>
      <p:pic>
        <p:nvPicPr>
          <p:cNvPr id="1331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l="4706" t="6167" r="1569"/>
          <a:stretch>
            <a:fillRect/>
          </a:stretch>
        </p:blipFill>
        <p:spPr bwMode="auto">
          <a:xfrm>
            <a:off x="1292042" y="990601"/>
            <a:ext cx="6632757" cy="50670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88129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Constants Table (16-31)</a:t>
            </a:r>
            <a:endParaRPr lang="en-US" sz="3600" dirty="0"/>
          </a:p>
        </p:txBody>
      </p:sp>
      <p:grpSp>
        <p:nvGrpSpPr>
          <p:cNvPr id="7" name="Group 6"/>
          <p:cNvGrpSpPr/>
          <p:nvPr/>
        </p:nvGrpSpPr>
        <p:grpSpPr>
          <a:xfrm>
            <a:off x="1270908" y="990600"/>
            <a:ext cx="6653856" cy="5029200"/>
            <a:chOff x="1270908" y="990600"/>
            <a:chExt cx="6653856" cy="5029200"/>
          </a:xfrm>
        </p:grpSpPr>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t="2092" r="2470" b="4183"/>
            <a:stretch>
              <a:fillRect/>
            </a:stretch>
          </p:blipFill>
          <p:spPr bwMode="auto">
            <a:xfrm>
              <a:off x="1277692" y="990600"/>
              <a:ext cx="6647072"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1270908" y="1015092"/>
              <a:ext cx="0" cy="498348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 xmlns:p14="http://schemas.microsoft.com/office/powerpoint/2010/main" val="238229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152400" y="1066800"/>
            <a:ext cx="3886200" cy="5105400"/>
          </a:xfrm>
        </p:spPr>
        <p:txBody>
          <a:bodyPr>
            <a:normAutofit fontScale="92500" lnSpcReduction="10000"/>
          </a:bodyPr>
          <a:lstStyle/>
          <a:p>
            <a:r>
              <a:rPr lang="en-US" sz="2600" dirty="0" smtClean="0"/>
              <a:t>Interrupt Controller (INTC)</a:t>
            </a:r>
          </a:p>
          <a:p>
            <a:pPr lvl="1"/>
            <a:r>
              <a:rPr lang="en-US" sz="2600" dirty="0" smtClean="0"/>
              <a:t>64 input events</a:t>
            </a:r>
          </a:p>
          <a:p>
            <a:pPr lvl="1"/>
            <a:r>
              <a:rPr lang="en-US" sz="2600" dirty="0" smtClean="0"/>
              <a:t>10 interrupt channels – hardware priorities</a:t>
            </a:r>
          </a:p>
          <a:p>
            <a:pPr lvl="1"/>
            <a:r>
              <a:rPr lang="en-US" sz="2600" dirty="0" smtClean="0"/>
              <a:t>16 software events can be generated by 2 PRU</a:t>
            </a:r>
          </a:p>
          <a:p>
            <a:r>
              <a:rPr lang="en-US" sz="2600" dirty="0" smtClean="0"/>
              <a:t>Two MII ports</a:t>
            </a:r>
          </a:p>
          <a:p>
            <a:r>
              <a:rPr lang="en-US" sz="2600" dirty="0" smtClean="0"/>
              <a:t>One MDIO port</a:t>
            </a:r>
          </a:p>
          <a:p>
            <a:r>
              <a:rPr lang="en-US" sz="2600" dirty="0" smtClean="0"/>
              <a:t>Industrial Ethernet Peripheral (IEP)</a:t>
            </a:r>
          </a:p>
          <a:p>
            <a:r>
              <a:rPr lang="en-US" sz="2600" dirty="0"/>
              <a:t>Enhanced </a:t>
            </a:r>
            <a:r>
              <a:rPr lang="en-US" sz="2600" dirty="0" smtClean="0"/>
              <a:t>Capture</a:t>
            </a:r>
            <a:br>
              <a:rPr lang="en-US" sz="2600" dirty="0" smtClean="0"/>
            </a:br>
            <a:r>
              <a:rPr lang="en-US" sz="2600" dirty="0" smtClean="0"/>
              <a:t>Module (</a:t>
            </a:r>
            <a:r>
              <a:rPr lang="en-US" sz="2600" dirty="0"/>
              <a:t>ECAP</a:t>
            </a:r>
            <a:r>
              <a:rPr lang="en-US" sz="2600" dirty="0" smtClean="0"/>
              <a:t>)</a:t>
            </a:r>
          </a:p>
          <a:p>
            <a:r>
              <a:rPr lang="en-US" sz="2600" dirty="0" smtClean="0"/>
              <a:t>MPY/MAC</a:t>
            </a:r>
            <a:endParaRPr lang="en-US" sz="2600" dirty="0"/>
          </a:p>
          <a:p>
            <a:endParaRPr lang="en-US" dirty="0" smtClean="0"/>
          </a:p>
          <a:p>
            <a:pPr marL="457200" lvl="1" indent="0">
              <a:buNone/>
            </a:pPr>
            <a:endParaRPr lang="en-US" dirty="0"/>
          </a:p>
        </p:txBody>
      </p:sp>
      <p:grpSp>
        <p:nvGrpSpPr>
          <p:cNvPr id="6" name="Group 5"/>
          <p:cNvGrpSpPr/>
          <p:nvPr/>
        </p:nvGrpSpPr>
        <p:grpSpPr>
          <a:xfrm>
            <a:off x="3484213" y="1163105"/>
            <a:ext cx="5523262" cy="5026838"/>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53508"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8" name="AutoShape 33"/>
            <p:cNvSpPr>
              <a:spLocks noChangeArrowheads="1"/>
            </p:cNvSpPr>
            <p:nvPr/>
          </p:nvSpPr>
          <p:spPr bwMode="auto">
            <a:xfrm rot="10800000">
              <a:off x="4573812"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53507"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2" name="AutoShape 37"/>
            <p:cNvSpPr>
              <a:spLocks noChangeArrowheads="1"/>
            </p:cNvSpPr>
            <p:nvPr/>
          </p:nvSpPr>
          <p:spPr bwMode="auto">
            <a:xfrm rot="10800000">
              <a:off x="4561671"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3" name="AutoShape 40"/>
            <p:cNvSpPr>
              <a:spLocks noChangeArrowheads="1"/>
            </p:cNvSpPr>
            <p:nvPr/>
          </p:nvSpPr>
          <p:spPr bwMode="auto">
            <a:xfrm>
              <a:off x="4555096"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4" name="AutoShape 41"/>
            <p:cNvSpPr>
              <a:spLocks noChangeArrowheads="1"/>
            </p:cNvSpPr>
            <p:nvPr/>
          </p:nvSpPr>
          <p:spPr bwMode="auto">
            <a:xfrm rot="10800000">
              <a:off x="4563260"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 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0" name="AutoShape 36"/>
            <p:cNvSpPr>
              <a:spLocks noChangeArrowheads="1"/>
            </p:cNvSpPr>
            <p:nvPr/>
          </p:nvSpPr>
          <p:spPr bwMode="auto">
            <a:xfrm>
              <a:off x="4794266"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1" name="AutoShape 37"/>
            <p:cNvSpPr>
              <a:spLocks noChangeArrowheads="1"/>
            </p:cNvSpPr>
            <p:nvPr/>
          </p:nvSpPr>
          <p:spPr bwMode="auto">
            <a:xfrm rot="10800000">
              <a:off x="4803131"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3" name="AutoShape 37"/>
            <p:cNvSpPr>
              <a:spLocks noChangeArrowheads="1"/>
            </p:cNvSpPr>
            <p:nvPr/>
          </p:nvSpPr>
          <p:spPr bwMode="auto">
            <a:xfrm rot="10800000">
              <a:off x="4803131"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 xmlns:p14="http://schemas.microsoft.com/office/powerpoint/2010/main" val="19086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grpSp>
        <p:nvGrpSpPr>
          <p:cNvPr id="6" name="Group 5"/>
          <p:cNvGrpSpPr/>
          <p:nvPr/>
        </p:nvGrpSpPr>
        <p:grpSpPr>
          <a:xfrm>
            <a:off x="228601" y="1320528"/>
            <a:ext cx="8391304" cy="4479585"/>
            <a:chOff x="228601" y="1320528"/>
            <a:chExt cx="8391304" cy="4479585"/>
          </a:xfrm>
        </p:grpSpPr>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t="2212"/>
            <a:stretch>
              <a:fillRect/>
            </a:stretch>
          </p:blipFill>
          <p:spPr bwMode="auto">
            <a:xfrm>
              <a:off x="228601" y="1320528"/>
              <a:ext cx="8391304" cy="44795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5" name="Straight Connector 4"/>
            <p:cNvCxnSpPr/>
            <p:nvPr/>
          </p:nvCxnSpPr>
          <p:spPr bwMode="auto">
            <a:xfrm>
              <a:off x="3597728" y="5783036"/>
              <a:ext cx="1295400"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spTree>
    <p:extLst>
      <p:ext uri="{BB962C8B-B14F-4D97-AF65-F5344CB8AC3E}">
        <p14:creationId xmlns="" xmlns:p14="http://schemas.microsoft.com/office/powerpoint/2010/main" val="3199419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a:t>
                      </a:r>
                      <a:br>
                        <a:rPr lang="en-US" sz="1700" dirty="0" smtClean="0"/>
                      </a:br>
                      <a:r>
                        <a:rPr lang="en-US" sz="1700" dirty="0" smtClean="0"/>
                        <a:t/>
                      </a:r>
                      <a:br>
                        <a:rPr lang="en-US" sz="1700" dirty="0" smtClean="0"/>
                      </a:br>
                      <a:r>
                        <a:rPr lang="en-US" sz="1700" dirty="0" smtClean="0"/>
                        <a:t>Use PRUs in tandem for more advanced tasks</a:t>
                      </a:r>
                    </a:p>
                  </a:txBody>
                  <a:tcPr/>
                </a:tc>
              </a:tr>
              <a:tr h="370840">
                <a:tc>
                  <a:txBody>
                    <a:bodyPr/>
                    <a:lstStyle/>
                    <a:p>
                      <a:r>
                        <a:rPr lang="en-US" sz="1700" dirty="0" smtClean="0"/>
                        <a:t>Access all SoC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 xmlns:p14="http://schemas.microsoft.com/office/powerpoint/2010/main" val="983614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dirty="0"/>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Int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0" tIns="0" rIns="0" bIns="0">
            <a:spAutoFit/>
          </a:bodyPr>
          <a:lstStyle/>
          <a:p>
            <a:endParaRPr lang="en-US" dirty="0"/>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smtClean="0">
                <a:solidFill>
                  <a:schemeClr val="bg1"/>
                </a:solidFill>
              </a:rPr>
              <a:t>Constants 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smtClean="0">
                <a:solidFill>
                  <a:schemeClr val="bg1"/>
                </a:solidFill>
              </a:rPr>
              <a:t>freq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Ld </a:t>
            </a:r>
            <a:r>
              <a:rPr lang="en-US" sz="1200" dirty="0" smtClean="0">
                <a:solidFill>
                  <a:schemeClr val="bg1"/>
                </a:solidFill>
              </a:rPr>
              <a:t>Immediate </a:t>
            </a:r>
            <a:r>
              <a:rPr lang="en-US" sz="1200" dirty="0">
                <a:solidFill>
                  <a:schemeClr val="bg1"/>
                </a:solidFill>
              </a:rPr>
              <a:t>&amp; Ld/St to Mem</a:t>
            </a: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dirty="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36"/>
                                        </p:tgtEl>
                                        <p:attrNameLst>
                                          <p:attrName>style.visibility</p:attrName>
                                        </p:attrNameLst>
                                      </p:cBhvr>
                                      <p:to>
                                        <p:strVal val="visible"/>
                                      </p:to>
                                    </p:set>
                                    <p:animEffect transition="in" filter="dissolve">
                                      <p:cBhvr>
                                        <p:cTn id="17" dur="500"/>
                                        <p:tgtEl>
                                          <p:spTgt spid="8233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17"/>
                                        </p:tgtEl>
                                        <p:attrNameLst>
                                          <p:attrName>style.visibility</p:attrName>
                                        </p:attrNameLst>
                                      </p:cBhvr>
                                      <p:to>
                                        <p:strVal val="visible"/>
                                      </p:to>
                                    </p:set>
                                    <p:animEffect transition="in" filter="dissolve">
                                      <p:cBhvr>
                                        <p:cTn id="22" dur="500"/>
                                        <p:tgtEl>
                                          <p:spTgt spid="823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2"/>
                                        </p:tgtEl>
                                        <p:attrNameLst>
                                          <p:attrName>style.visibility</p:attrName>
                                        </p:attrNameLst>
                                      </p:cBhvr>
                                      <p:to>
                                        <p:strVal val="visible"/>
                                      </p:to>
                                    </p:set>
                                    <p:animEffect transition="in" filter="dissolve">
                                      <p:cBhvr>
                                        <p:cTn id="27" dur="500"/>
                                        <p:tgtEl>
                                          <p:spTgt spid="82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a:xfrm>
            <a:off x="76200" y="990600"/>
            <a:ext cx="4648200" cy="5334000"/>
          </a:xfrm>
        </p:spPr>
        <p:txBody>
          <a:bodyPr>
            <a:noAutofit/>
          </a:bodyPr>
          <a:lstStyle/>
          <a:p>
            <a:pPr>
              <a:lnSpc>
                <a:spcPct val="80000"/>
              </a:lnSpc>
              <a:spcBef>
                <a:spcPts val="600"/>
              </a:spcBef>
            </a:pPr>
            <a:r>
              <a:rPr lang="en-US" sz="1800" dirty="0" smtClean="0"/>
              <a:t>Reduced latency through direct access to pins:</a:t>
            </a:r>
          </a:p>
          <a:p>
            <a:pPr lvl="1">
              <a:lnSpc>
                <a:spcPct val="80000"/>
              </a:lnSpc>
              <a:spcBef>
                <a:spcPts val="600"/>
              </a:spcBef>
            </a:pPr>
            <a:r>
              <a:rPr lang="en-US" sz="1600" dirty="0"/>
              <a:t>Read or toggle I/O within a single PRU cycle</a:t>
            </a:r>
          </a:p>
          <a:p>
            <a:pPr lvl="1">
              <a:lnSpc>
                <a:spcPct val="80000"/>
              </a:lnSpc>
              <a:spcBef>
                <a:spcPts val="600"/>
              </a:spcBef>
            </a:pPr>
            <a:r>
              <a:rPr lang="en-US" sz="1600" dirty="0"/>
              <a:t>Detect and react to I/O event within two PRU </a:t>
            </a:r>
            <a:r>
              <a:rPr lang="en-US" sz="1600" dirty="0" smtClean="0"/>
              <a:t>cycles</a:t>
            </a:r>
            <a:endParaRPr lang="en-US" sz="1600" dirty="0"/>
          </a:p>
          <a:p>
            <a:pPr>
              <a:lnSpc>
                <a:spcPct val="80000"/>
              </a:lnSpc>
              <a:spcBef>
                <a:spcPts val="600"/>
              </a:spcBef>
            </a:pPr>
            <a:r>
              <a:rPr lang="en-US" sz="1800" dirty="0" smtClean="0"/>
              <a:t>Independent general </a:t>
            </a:r>
            <a:r>
              <a:rPr lang="en-US" sz="1800" dirty="0"/>
              <a:t>purpose inputs (GPIs</a:t>
            </a:r>
            <a:r>
              <a:rPr lang="en-US" sz="1800" dirty="0" smtClean="0"/>
              <a:t>) and general purpose outputs (GPOs): </a:t>
            </a:r>
            <a:endParaRPr lang="en-US" sz="1800" dirty="0"/>
          </a:p>
          <a:p>
            <a:pPr lvl="1">
              <a:lnSpc>
                <a:spcPct val="80000"/>
              </a:lnSpc>
              <a:spcBef>
                <a:spcPts val="600"/>
              </a:spcBef>
            </a:pPr>
            <a:r>
              <a:rPr lang="en-US" sz="1600" dirty="0" smtClean="0"/>
              <a:t>PRU R31 directly reads from up to 30 GPI pins</a:t>
            </a:r>
          </a:p>
          <a:p>
            <a:pPr lvl="1">
              <a:lnSpc>
                <a:spcPct val="80000"/>
              </a:lnSpc>
              <a:spcBef>
                <a:spcPts val="600"/>
              </a:spcBef>
            </a:pPr>
            <a:r>
              <a:rPr lang="en-US" sz="1600" dirty="0"/>
              <a:t>PRU R30 </a:t>
            </a:r>
            <a:r>
              <a:rPr lang="en-US" sz="1600" dirty="0" smtClean="0"/>
              <a:t>directly </a:t>
            </a:r>
            <a:r>
              <a:rPr lang="en-US" sz="1600" dirty="0"/>
              <a:t>writes up to 32 </a:t>
            </a:r>
            <a:r>
              <a:rPr lang="en-US" sz="1600" dirty="0" smtClean="0"/>
              <a:t>PRU GPOs</a:t>
            </a:r>
            <a:endParaRPr lang="en-US" sz="1600" dirty="0"/>
          </a:p>
          <a:p>
            <a:pPr>
              <a:lnSpc>
                <a:spcPct val="80000"/>
              </a:lnSpc>
              <a:spcBef>
                <a:spcPts val="600"/>
              </a:spcBef>
            </a:pPr>
            <a:r>
              <a:rPr lang="en-US" sz="1800" dirty="0" smtClean="0"/>
              <a:t>Configurable I/O modes per PRU core:</a:t>
            </a:r>
            <a:endParaRPr lang="en-US" sz="1800" dirty="0"/>
          </a:p>
          <a:p>
            <a:pPr lvl="1">
              <a:spcBef>
                <a:spcPts val="600"/>
              </a:spcBef>
            </a:pPr>
            <a:r>
              <a:rPr lang="en-US" sz="1600" dirty="0" smtClean="0"/>
              <a:t>GP input modes:</a:t>
            </a:r>
            <a:endParaRPr lang="en-US" sz="1600" dirty="0"/>
          </a:p>
          <a:p>
            <a:pPr marL="1143000" lvl="2" indent="-228600">
              <a:spcBef>
                <a:spcPts val="600"/>
              </a:spcBef>
            </a:pPr>
            <a:r>
              <a:rPr lang="en-US" sz="1600" dirty="0"/>
              <a:t>Direct connect </a:t>
            </a:r>
          </a:p>
          <a:p>
            <a:pPr marL="1143000" lvl="2" indent="-228600">
              <a:spcBef>
                <a:spcPts val="600"/>
              </a:spcBef>
            </a:pPr>
            <a:r>
              <a:rPr lang="en-US" sz="1600" dirty="0"/>
              <a:t>16-bit parallel capture </a:t>
            </a:r>
          </a:p>
          <a:p>
            <a:pPr marL="1143000" lvl="2" indent="-228600">
              <a:spcBef>
                <a:spcPts val="600"/>
              </a:spcBef>
            </a:pPr>
            <a:r>
              <a:rPr lang="en-US" sz="1600" dirty="0"/>
              <a:t>28-bit shift</a:t>
            </a:r>
          </a:p>
          <a:p>
            <a:pPr lvl="1">
              <a:spcBef>
                <a:spcPts val="600"/>
              </a:spcBef>
            </a:pPr>
            <a:r>
              <a:rPr lang="en-US" sz="1600" dirty="0" smtClean="0"/>
              <a:t>GP output modes:</a:t>
            </a:r>
            <a:endParaRPr lang="en-US" sz="1600" dirty="0"/>
          </a:p>
          <a:p>
            <a:pPr marL="1143000" lvl="2" indent="-228600">
              <a:spcBef>
                <a:spcPts val="600"/>
              </a:spcBef>
            </a:pPr>
            <a:r>
              <a:rPr lang="en-US" sz="1600" dirty="0" smtClean="0"/>
              <a:t>Direct connect </a:t>
            </a:r>
          </a:p>
          <a:p>
            <a:pPr marL="1143000" lvl="2" indent="-228600">
              <a:spcBef>
                <a:spcPts val="600"/>
              </a:spcBef>
            </a:pPr>
            <a:r>
              <a:rPr lang="en-US" sz="1600" dirty="0" smtClean="0"/>
              <a:t>Shift out</a:t>
            </a:r>
            <a:endParaRPr lang="en-US" sz="1600" dirty="0"/>
          </a:p>
        </p:txBody>
      </p:sp>
      <p:grpSp>
        <p:nvGrpSpPr>
          <p:cNvPr id="31" name="Group 30"/>
          <p:cNvGrpSpPr/>
          <p:nvPr/>
        </p:nvGrpSpPr>
        <p:grpSpPr>
          <a:xfrm>
            <a:off x="4800600" y="1143000"/>
            <a:ext cx="3914642" cy="4531790"/>
            <a:chOff x="5032860" y="1393535"/>
            <a:chExt cx="3914642" cy="453179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grpSp>
    </p:spTree>
    <p:extLst>
      <p:ext uri="{BB962C8B-B14F-4D97-AF65-F5344CB8AC3E}">
        <p14:creationId xmlns="" xmlns:p14="http://schemas.microsoft.com/office/powerpoint/2010/main" val="239034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eCAP</a:t>
            </a:r>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grpSp>
        <p:nvGrpSpPr>
          <p:cNvPr id="40" name="Group 39"/>
          <p:cNvGrpSpPr/>
          <p:nvPr/>
        </p:nvGrpSpPr>
        <p:grpSpPr>
          <a:xfrm>
            <a:off x="2133601" y="3433218"/>
            <a:ext cx="2487954" cy="681582"/>
            <a:chOff x="2152486" y="4119018"/>
            <a:chExt cx="2487954" cy="681582"/>
          </a:xfrm>
        </p:grpSpPr>
        <p:sp>
          <p:nvSpPr>
            <p:cNvPr id="5" name="Right Brace 4"/>
            <p:cNvSpPr/>
            <p:nvPr/>
          </p:nvSpPr>
          <p:spPr>
            <a:xfrm>
              <a:off x="2152486" y="4119018"/>
              <a:ext cx="152400" cy="6815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gr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 xmlns:p14="http://schemas.microsoft.com/office/powerpoint/2010/main" val="225702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dirty="0" smtClean="0"/>
              <a:t>Agenda</a:t>
            </a:r>
          </a:p>
        </p:txBody>
      </p:sp>
      <p:sp>
        <p:nvSpPr>
          <p:cNvPr id="7171" name="Text Placeholder 2"/>
          <p:cNvSpPr>
            <a:spLocks noGrp="1"/>
          </p:cNvSpPr>
          <p:nvPr>
            <p:ph type="body" sz="half" idx="1"/>
          </p:nvPr>
        </p:nvSpPr>
        <p:spPr>
          <a:xfrm>
            <a:off x="333375" y="838201"/>
            <a:ext cx="8505825" cy="5410200"/>
          </a:xfrm>
        </p:spPr>
        <p:txBody>
          <a:bodyPr/>
          <a:lstStyle/>
          <a:p>
            <a:r>
              <a:rPr lang="en-US" sz="2800" dirty="0" smtClean="0"/>
              <a:t>PRU Architecture</a:t>
            </a:r>
          </a:p>
          <a:p>
            <a:r>
              <a:rPr lang="en-US" sz="2800" dirty="0" smtClean="0"/>
              <a:t>Code Development</a:t>
            </a:r>
          </a:p>
          <a:p>
            <a:r>
              <a:rPr lang="en-US" sz="2800" dirty="0" smtClean="0"/>
              <a:t>Communicating with Linux (ARM) </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solidFill>
                  <a:srgbClr val="000000"/>
                </a:solidFill>
              </a:rPr>
              <a:pPr/>
              <a:t>2</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UofT CSC469 lecture notes:</a:t>
            </a:r>
            <a:br>
              <a:rPr lang="en-US" dirty="0" smtClean="0"/>
            </a:b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endParaRPr lang="en-US" dirty="0" smtClean="0"/>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 xmlns:p14="http://schemas.microsoft.com/office/powerpoint/2010/main" val="6745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3200" t="10186" r="3200" b="1273"/>
          <a:stretch>
            <a:fillRect/>
          </a:stretch>
        </p:blipFill>
        <p:spPr bwMode="auto">
          <a:xfrm>
            <a:off x="304800" y="914400"/>
            <a:ext cx="8515430" cy="52721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itle 1"/>
          <p:cNvSpPr>
            <a:spLocks noGrp="1"/>
          </p:cNvSpPr>
          <p:nvPr>
            <p:ph type="title"/>
          </p:nvPr>
        </p:nvSpPr>
        <p:spPr>
          <a:xfrm>
            <a:off x="457200" y="76200"/>
            <a:ext cx="8229600" cy="762000"/>
          </a:xfrm>
        </p:spPr>
        <p:txBody>
          <a:bodyPr/>
          <a:lstStyle/>
          <a:p>
            <a:r>
              <a:rPr lang="en-US" dirty="0" smtClean="0"/>
              <a:t>Interrupt Controller Block Diagram</a:t>
            </a:r>
            <a:endParaRPr lang="en-US" dirty="0"/>
          </a:p>
        </p:txBody>
      </p:sp>
    </p:spTree>
    <p:extLst>
      <p:ext uri="{BB962C8B-B14F-4D97-AF65-F5344CB8AC3E}">
        <p14:creationId xmlns="" xmlns:p14="http://schemas.microsoft.com/office/powerpoint/2010/main" val="211499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512"/>
            <a:ext cx="8229600" cy="824888"/>
          </a:xfrm>
        </p:spPr>
        <p:txBody>
          <a:bodyPr>
            <a:normAutofit/>
          </a:bodyPr>
          <a:lstStyle/>
          <a:p>
            <a:r>
              <a:rPr lang="en-US" sz="4000" dirty="0" smtClean="0"/>
              <a:t>PRU Memory Map (Local)</a:t>
            </a:r>
            <a:endParaRPr lang="en-US" sz="4000" dirty="0"/>
          </a:p>
        </p:txBody>
      </p:sp>
      <p:grpSp>
        <p:nvGrpSpPr>
          <p:cNvPr id="7" name="Group 6"/>
          <p:cNvGrpSpPr/>
          <p:nvPr/>
        </p:nvGrpSpPr>
        <p:grpSpPr>
          <a:xfrm>
            <a:off x="533400" y="1885948"/>
            <a:ext cx="7315200" cy="4191000"/>
            <a:chOff x="810984" y="1905000"/>
            <a:chExt cx="6728928" cy="3787258"/>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1905000"/>
              <a:ext cx="6549312" cy="3124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t="22737"/>
            <a:stretch>
              <a:fillRect/>
            </a:stretch>
          </p:blipFill>
          <p:spPr bwMode="auto">
            <a:xfrm>
              <a:off x="810984" y="5019286"/>
              <a:ext cx="6662442" cy="6729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sp>
        <p:nvSpPr>
          <p:cNvPr id="3" name="TextBox 2"/>
          <p:cNvSpPr txBox="1"/>
          <p:nvPr/>
        </p:nvSpPr>
        <p:spPr>
          <a:xfrm>
            <a:off x="457200" y="5979890"/>
            <a:ext cx="8083303" cy="344710"/>
          </a:xfrm>
          <a:prstGeom prst="rect">
            <a:avLst/>
          </a:prstGeom>
          <a:noFill/>
        </p:spPr>
        <p:txBody>
          <a:bodyPr wrap="none" rtlCol="0">
            <a:spAutoFit/>
          </a:bodyPr>
          <a:lstStyle/>
          <a:p>
            <a:pPr marL="342900" indent="-342900" eaLnBrk="0" fontAlgn="base" hangingPunct="0">
              <a:lnSpc>
                <a:spcPct val="80000"/>
              </a:lnSpc>
              <a:spcBef>
                <a:spcPct val="20000"/>
              </a:spcBef>
              <a:spcAft>
                <a:spcPct val="0"/>
              </a:spcAft>
              <a:buFont typeface="Arial" pitchFamily="34" charset="0"/>
              <a:buChar char="•"/>
            </a:pPr>
            <a:r>
              <a:rPr lang="en-US" sz="2000" dirty="0" smtClean="0"/>
              <a:t>Each PRU sees his RAM at 0x000 0000 and the other one at 0x0000 2000</a:t>
            </a:r>
            <a:endParaRPr lang="en-US" sz="2000" dirty="0"/>
          </a:p>
        </p:txBody>
      </p:sp>
      <p:sp>
        <p:nvSpPr>
          <p:cNvPr id="4" name="TextBox 3"/>
          <p:cNvSpPr txBox="1"/>
          <p:nvPr/>
        </p:nvSpPr>
        <p:spPr>
          <a:xfrm>
            <a:off x="457200" y="806394"/>
            <a:ext cx="8229600" cy="1144929"/>
          </a:xfrm>
          <a:prstGeom prst="rect">
            <a:avLst/>
          </a:prstGeom>
          <a:noFill/>
        </p:spPr>
        <p:txBody>
          <a:bodyPr wrap="square" rtlCol="0">
            <a:spAutoFit/>
          </a:bodyPr>
          <a:lstStyle/>
          <a:p>
            <a:pPr marL="342900" indent="-342900" eaLnBrk="0" fontAlgn="base" hangingPunct="0">
              <a:lnSpc>
                <a:spcPct val="80000"/>
              </a:lnSpc>
              <a:spcBef>
                <a:spcPct val="20000"/>
              </a:spcBef>
              <a:spcAft>
                <a:spcPct val="0"/>
              </a:spcAft>
              <a:buFont typeface="Arial" pitchFamily="34" charset="0"/>
              <a:buChar char="•"/>
            </a:pPr>
            <a:r>
              <a:rPr lang="en-US" sz="2000" dirty="0" smtClean="0"/>
              <a:t>Local memory allows fast access to RAM and subsystem resources (DRAM, INTC, MII, UART). Different for PRU0 and PRU1</a:t>
            </a:r>
          </a:p>
          <a:p>
            <a:pPr marL="342900" indent="-342900" eaLnBrk="0" fontAlgn="base" hangingPunct="0">
              <a:lnSpc>
                <a:spcPct val="80000"/>
              </a:lnSpc>
              <a:spcBef>
                <a:spcPct val="20000"/>
              </a:spcBef>
              <a:spcAft>
                <a:spcPct val="0"/>
              </a:spcAft>
              <a:buFont typeface="Arial" pitchFamily="34" charset="0"/>
              <a:buChar char="•"/>
            </a:pPr>
            <a:r>
              <a:rPr lang="en-US" sz="2000" dirty="0" smtClean="0"/>
              <a:t>Global memory allows external masters to access memory (PRU can use global memory but high latency)</a:t>
            </a:r>
          </a:p>
        </p:txBody>
      </p:sp>
    </p:spTree>
    <p:extLst>
      <p:ext uri="{BB962C8B-B14F-4D97-AF65-F5344CB8AC3E}">
        <p14:creationId xmlns="" xmlns:p14="http://schemas.microsoft.com/office/powerpoint/2010/main" val="377439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PRU Memory Map (Global)</a:t>
            </a:r>
            <a:endParaRPr lang="en-US" sz="4000" dirty="0"/>
          </a:p>
        </p:txBody>
      </p:sp>
      <p:sp>
        <p:nvSpPr>
          <p:cNvPr id="3" name="TextBox 2"/>
          <p:cNvSpPr txBox="1"/>
          <p:nvPr/>
        </p:nvSpPr>
        <p:spPr>
          <a:xfrm>
            <a:off x="2209800" y="9144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283732"/>
            <a:ext cx="7534275" cy="476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l="9372" t="4528"/>
          <a:stretch>
            <a:fillRect/>
          </a:stretch>
        </p:blipFill>
        <p:spPr bwMode="auto">
          <a:xfrm>
            <a:off x="1143000" y="1933732"/>
            <a:ext cx="6858203" cy="42723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6436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0"/>
            <a:ext cx="8836175" cy="1143000"/>
          </a:xfrm>
        </p:spPr>
        <p:txBody>
          <a:bodyPr>
            <a:normAutofit fontScale="90000"/>
          </a:bodyPr>
          <a:lstStyle/>
          <a:p>
            <a:r>
              <a:rPr lang="en-US" dirty="0" smtClean="0"/>
              <a:t>PRU Read Latencies: </a:t>
            </a:r>
            <a:br>
              <a:rPr lang="en-US" dirty="0" smtClean="0"/>
            </a:br>
            <a:r>
              <a:rPr lang="en-US" dirty="0"/>
              <a:t> </a:t>
            </a:r>
            <a:r>
              <a:rPr lang="en-US" dirty="0" smtClean="0"/>
              <a:t>  Local vs Global Memory Map</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620996616"/>
              </p:ext>
            </p:extLst>
          </p:nvPr>
        </p:nvGraphicFramePr>
        <p:xfrm>
          <a:off x="1219197" y="1295399"/>
          <a:ext cx="6629402" cy="3886200"/>
        </p:xfrm>
        <a:graphic>
          <a:graphicData uri="http://schemas.openxmlformats.org/drawingml/2006/table">
            <a:tbl>
              <a:tblPr>
                <a:tableStyleId>{5C22544A-7EE6-4342-B048-85BDC9FD1C3A}</a:tableStyleId>
              </a:tblPr>
              <a:tblGrid>
                <a:gridCol w="2506916"/>
                <a:gridCol w="2061243"/>
                <a:gridCol w="2061243"/>
              </a:tblGrid>
              <a:tr h="800197">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33795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356229">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356229">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356229">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356944">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336246">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324604">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356229">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305338">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 xmlns:p14="http://schemas.microsoft.com/office/powerpoint/2010/main" val="72354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Memory Access FAQ</a:t>
            </a:r>
            <a:endParaRPr lang="en-US" dirty="0"/>
          </a:p>
        </p:txBody>
      </p:sp>
      <p:sp>
        <p:nvSpPr>
          <p:cNvPr id="15" name="Content Placeholder 2"/>
          <p:cNvSpPr txBox="1">
            <a:spLocks/>
          </p:cNvSpPr>
          <p:nvPr/>
        </p:nvSpPr>
        <p:spPr bwMode="auto">
          <a:xfrm>
            <a:off x="266589" y="1676400"/>
            <a:ext cx="8331229"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PRU-ICSS </a:t>
            </a:r>
            <a:r>
              <a:rPr lang="en-US" sz="1800" dirty="0"/>
              <a:t>CFG register space, SYSCFG[STANDBY_INIT].</a:t>
            </a:r>
          </a:p>
          <a:p>
            <a:endParaRPr lang="en-US" dirty="0"/>
          </a:p>
        </p:txBody>
      </p:sp>
    </p:spTree>
    <p:extLst>
      <p:ext uri="{BB962C8B-B14F-4D97-AF65-F5344CB8AC3E}">
        <p14:creationId xmlns="" xmlns:p14="http://schemas.microsoft.com/office/powerpoint/2010/main" val="2387850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 xmlns:p14="http://schemas.microsoft.com/office/powerpoint/2010/main" val="2140801863"/>
              </p:ext>
            </p:extLst>
          </p:nvPr>
        </p:nvGraphicFramePr>
        <p:xfrm>
          <a:off x="1447800" y="2667000"/>
          <a:ext cx="5410200" cy="2971800"/>
        </p:xfrm>
        <a:graphic>
          <a:graphicData uri="http://schemas.openxmlformats.org/drawingml/2006/table">
            <a:tbl>
              <a:tblPr firstRow="1" bandRow="1">
                <a:tableStyleId>{5C22544A-7EE6-4342-B048-85BDC9FD1C3A}</a:tableStyleId>
              </a:tblPr>
              <a:tblGrid>
                <a:gridCol w="3363854"/>
                <a:gridCol w="2046346"/>
              </a:tblGrid>
              <a:tr h="594360">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594360">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594360">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594360">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594360">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 xmlns:p14="http://schemas.microsoft.com/office/powerpoint/2010/main" val="4029897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28.4</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12.6</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36.6</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all 4 PRUs</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55.2</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 xmlns:p14="http://schemas.microsoft.com/office/powerpoint/2010/main" val="171602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762000"/>
          </a:xfrm>
        </p:spPr>
        <p:txBody>
          <a:bodyPr>
            <a:noAutofit/>
          </a:bodyPr>
          <a:lstStyle/>
          <a:p>
            <a:r>
              <a:rPr lang="en-US" sz="4000" dirty="0" smtClean="0"/>
              <a:t>Use Case Examples</a:t>
            </a:r>
            <a:endParaRPr lang="en-US" sz="40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248400" y="1143000"/>
            <a:ext cx="27911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2482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Replicate 3D Printer</a:t>
            </a:r>
            <a:endParaRPr lang="en-US" dirty="0"/>
          </a:p>
        </p:txBody>
      </p:sp>
      <p:sp>
        <p:nvSpPr>
          <p:cNvPr id="3" name="Content Placeholder 2"/>
          <p:cNvSpPr>
            <a:spLocks noGrp="1"/>
          </p:cNvSpPr>
          <p:nvPr>
            <p:ph idx="1"/>
          </p:nvPr>
        </p:nvSpPr>
        <p:spPr>
          <a:xfrm>
            <a:off x="333375" y="1048468"/>
            <a:ext cx="5381625" cy="5199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err="1" smtClean="0"/>
              <a:t>BeagleBone</a:t>
            </a:r>
            <a:r>
              <a:rPr lang="en-US" sz="1600" dirty="0" smtClean="0"/>
              <a:t>:</a:t>
            </a:r>
            <a:endParaRPr lang="en-US" sz="1600" dirty="0"/>
          </a:p>
          <a:p>
            <a:pPr lvl="1"/>
            <a:r>
              <a:rPr lang="en-US" sz="1600" dirty="0"/>
              <a:t>Cortex-A8 runs </a:t>
            </a:r>
            <a:r>
              <a:rPr lang="en-US" sz="1600" dirty="0" smtClean="0"/>
              <a:t>Linux, </a:t>
            </a:r>
            <a:r>
              <a:rPr lang="en-US" sz="1600" dirty="0"/>
              <a:t>networking, </a:t>
            </a:r>
            <a:r>
              <a:rPr lang="en-US" sz="1600" dirty="0" smtClean="0"/>
              <a:t>HMI, model processing</a:t>
            </a:r>
          </a:p>
          <a:p>
            <a:pPr lvl="2"/>
            <a:r>
              <a:rPr lang="en-US" sz="1600" dirty="0" smtClean="0"/>
              <a:t>Host apps written in Python</a:t>
            </a:r>
            <a:endParaRPr lang="en-US" sz="1600" dirty="0"/>
          </a:p>
          <a:p>
            <a:pPr lvl="1"/>
            <a:r>
              <a:rPr lang="en-US" sz="1600" dirty="0"/>
              <a:t>PRU controls step and direction of 5 stepper </a:t>
            </a:r>
            <a:r>
              <a:rPr lang="en-US" sz="1600" dirty="0" smtClean="0"/>
              <a:t>motors</a:t>
            </a:r>
          </a:p>
          <a:p>
            <a:pPr lvl="2"/>
            <a:r>
              <a:rPr lang="en-US" sz="1600" dirty="0" smtClean="0"/>
              <a:t>App written in PRU assembly</a:t>
            </a:r>
            <a:endParaRPr lang="en-US" sz="1600" dirty="0"/>
          </a:p>
          <a:p>
            <a:pPr lvl="0"/>
            <a:r>
              <a:rPr lang="en-US" sz="1600" dirty="0" smtClean="0"/>
              <a:t>A8 calculates data, PRU communicates with motors</a:t>
            </a:r>
          </a:p>
          <a:p>
            <a:pPr lvl="1"/>
            <a:r>
              <a:rPr lang="en-US" sz="1600" dirty="0"/>
              <a:t>Shared region of DDR reserved for </a:t>
            </a:r>
            <a:r>
              <a:rPr lang="en-US" sz="1600" dirty="0" smtClean="0"/>
              <a:t>A8/PRU communication</a:t>
            </a:r>
          </a:p>
          <a:p>
            <a:pPr lvl="1"/>
            <a:r>
              <a:rPr lang="en-US" sz="1600" dirty="0" smtClean="0"/>
              <a:t>Data consists </a:t>
            </a:r>
            <a:r>
              <a:rPr lang="en-US" sz="1600" dirty="0"/>
              <a:t>of pin/delay </a:t>
            </a:r>
            <a:r>
              <a:rPr lang="en-US" sz="1600" dirty="0" smtClean="0"/>
              <a:t>timing tuples (8 </a:t>
            </a:r>
            <a:r>
              <a:rPr lang="en-US" sz="1600" dirty="0"/>
              <a:t>bytes </a:t>
            </a:r>
            <a:r>
              <a:rPr lang="en-US" sz="1600" dirty="0" smtClean="0"/>
              <a:t>each)</a:t>
            </a:r>
            <a:endParaRPr lang="en-US" sz="1600" dirty="0"/>
          </a:p>
          <a:p>
            <a:pPr lvl="0"/>
            <a:r>
              <a:rPr lang="en-US" sz="1600" dirty="0" smtClean="0"/>
              <a:t>Sequence:</a:t>
            </a:r>
          </a:p>
          <a:p>
            <a:pPr marL="682625" lvl="1" indent="-342900">
              <a:buFont typeface="+mj-lt"/>
              <a:buAutoNum type="arabicPeriod"/>
            </a:pPr>
            <a:r>
              <a:rPr lang="en-US" sz="1600" dirty="0" smtClean="0"/>
              <a:t>GPIO pins </a:t>
            </a:r>
            <a:r>
              <a:rPr lang="en-US" sz="1600" dirty="0"/>
              <a:t>are </a:t>
            </a:r>
            <a:r>
              <a:rPr lang="en-US" sz="1600" dirty="0" smtClean="0"/>
              <a:t>set; One </a:t>
            </a:r>
            <a:r>
              <a:rPr lang="en-US" sz="1600" dirty="0"/>
              <a:t>or more of the </a:t>
            </a:r>
            <a:r>
              <a:rPr lang="en-US" sz="1600" dirty="0" smtClean="0"/>
              <a:t>32-bit </a:t>
            </a:r>
            <a:r>
              <a:rPr lang="en-US" sz="1600" dirty="0"/>
              <a:t>GPIO banks </a:t>
            </a:r>
            <a:r>
              <a:rPr lang="en-US" sz="1600" dirty="0" smtClean="0"/>
              <a:t>set with </a:t>
            </a:r>
            <a:r>
              <a:rPr lang="en-US" sz="1600" dirty="0"/>
              <a:t>a predefined mask </a:t>
            </a:r>
          </a:p>
          <a:p>
            <a:pPr marL="682625" lvl="1" indent="-342900">
              <a:buFont typeface="+mj-lt"/>
              <a:buAutoNum type="arabicPeriod"/>
            </a:pPr>
            <a:r>
              <a:rPr lang="en-US" sz="1600" dirty="0" smtClean="0"/>
              <a:t>Delay </a:t>
            </a:r>
            <a:r>
              <a:rPr lang="en-US" sz="1600" dirty="0"/>
              <a:t>is applied (# of 200MHz instructions) </a:t>
            </a:r>
          </a:p>
          <a:p>
            <a:pPr marL="682625" lvl="1" indent="-342900">
              <a:buFont typeface="+mj-lt"/>
              <a:buAutoNum type="arabicPeriod"/>
            </a:pPr>
            <a:r>
              <a:rPr lang="en-US" sz="1600" dirty="0" smtClean="0"/>
              <a:t>After sequence completes, PRU </a:t>
            </a:r>
            <a:r>
              <a:rPr lang="en-US" sz="1600" dirty="0"/>
              <a:t>sends a signal to the host indicating that the segment is finished </a:t>
            </a:r>
            <a:endParaRPr lang="en-US" sz="1600" dirty="0" smtClean="0"/>
          </a:p>
          <a:p>
            <a:pPr marL="682625" lvl="1" indent="-342900">
              <a:buFont typeface="+mj-lt"/>
              <a:buAutoNum type="arabicPeriod"/>
            </a:pPr>
            <a:r>
              <a:rPr lang="en-US" sz="1600" dirty="0" smtClean="0"/>
              <a:t>Host updates its </a:t>
            </a:r>
            <a:r>
              <a:rPr lang="en-US" sz="1600" dirty="0"/>
              <a:t>memory usage for the PRU </a:t>
            </a:r>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00800" y="838200"/>
            <a:ext cx="2590800" cy="26035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 xmlns:a14="http://schemas.microsoft.com/office/drawing/2010/main">
                  <a14:imgLayer r:embed="rId5">
                    <a14:imgEffect>
                      <a14:backgroundRemoval t="5847" b="96802" l="14267" r="77333"/>
                    </a14:imgEffect>
                  </a14:imgLayer>
                </a14:imgProps>
              </a:ext>
              <a:ext uri="{28A0092B-C50C-407E-A947-70E740481C1C}">
                <a14:useLocalDpi xmlns="" xmlns:a14="http://schemas.microsoft.com/office/drawing/2010/main" val="0"/>
              </a:ext>
            </a:extLst>
          </a:blip>
          <a:srcRect l="17920" t="18181" r="26825" b="2800"/>
          <a:stretch/>
        </p:blipFill>
        <p:spPr bwMode="auto">
          <a:xfrm>
            <a:off x="5724150" y="3789563"/>
            <a:ext cx="2581650" cy="246249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1511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PRU Architecture</a:t>
            </a:r>
          </a:p>
        </p:txBody>
      </p:sp>
      <p:sp>
        <p:nvSpPr>
          <p:cNvPr id="3" name="Subtitle 2"/>
          <p:cNvSpPr>
            <a:spLocks noGrp="1"/>
          </p:cNvSpPr>
          <p:nvPr>
            <p:ph type="subTitle" idx="1"/>
          </p:nvPr>
        </p:nvSpPr>
        <p:spPr/>
        <p:txBody>
          <a:bodyPr/>
          <a:lstStyle/>
          <a:p>
            <a:r>
              <a:rPr lang="en-US" dirty="0" smtClean="0"/>
              <a:t>Programmable Real-Time Unit (PRU)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28600" y="152400"/>
            <a:ext cx="8458200" cy="814388"/>
          </a:xfrm>
        </p:spPr>
        <p:txBody>
          <a:bodyPr>
            <a:normAutofit/>
          </a:bodyPr>
          <a:lstStyle/>
          <a:p>
            <a:r>
              <a:rPr lang="en-US" sz="2800" dirty="0" smtClean="0"/>
              <a:t>Integrated Multi-protocol Support  in TI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24000"/>
            <a:ext cx="2724150"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lIns="0" rIns="0"/>
          <a:lstStyle/>
          <a:p>
            <a:pPr algn="ctr">
              <a:lnSpc>
                <a:spcPct val="90000"/>
              </a:lnSpc>
              <a:defRPr/>
            </a:pPr>
            <a:r>
              <a:rPr lang="en-US" sz="1200" b="1" dirty="0" smtClean="0">
                <a:solidFill>
                  <a:srgbClr val="000000"/>
                </a:solidFill>
                <a:latin typeface="Calibri" pitchFamily="34" charset="0"/>
                <a:cs typeface="Tahoma" pitchFamily="34" charset="0"/>
              </a:rPr>
              <a:t>AM1810</a:t>
            </a:r>
            <a:r>
              <a:rPr lang="en-US" sz="1200" dirty="0" smtClean="0">
                <a:solidFill>
                  <a:srgbClr val="000000"/>
                </a:solidFill>
                <a:latin typeface="Calibri" pitchFamily="34" charset="0"/>
                <a:cs typeface="Tahoma" pitchFamily="34" charset="0"/>
              </a:rPr>
              <a:t> </a:t>
            </a:r>
            <a:r>
              <a:rPr lang="en-US" sz="1000" dirty="0" smtClean="0">
                <a:solidFill>
                  <a:srgbClr val="000000"/>
                </a:solidFill>
                <a:latin typeface="Calibri" pitchFamily="34" charset="0"/>
                <a:cs typeface="Tahoma" pitchFamily="34" charset="0"/>
              </a:rPr>
              <a:t>(Profibus) </a:t>
            </a:r>
          </a:p>
          <a:p>
            <a:pPr algn="ctr">
              <a:lnSpc>
                <a:spcPct val="90000"/>
              </a:lnSpc>
              <a:defRPr/>
            </a:pPr>
            <a:r>
              <a:rPr lang="en-US" sz="1200" b="1" dirty="0" smtClean="0">
                <a:solidFill>
                  <a:srgbClr val="000000"/>
                </a:solidFill>
                <a:latin typeface="Calibri" pitchFamily="34" charset="0"/>
                <a:cs typeface="Tahoma" pitchFamily="34" charset="0"/>
              </a:rPr>
              <a:t>AM335x</a:t>
            </a:r>
            <a:r>
              <a:rPr lang="en-US" sz="1200" dirty="0" smtClean="0">
                <a:solidFill>
                  <a:srgbClr val="000000"/>
                </a:solidFill>
                <a:latin typeface="Calibri" pitchFamily="34" charset="0"/>
                <a:cs typeface="Tahoma" pitchFamily="34" charset="0"/>
              </a:rPr>
              <a:t> </a:t>
            </a:r>
            <a:r>
              <a:rPr lang="en-US" sz="1000" dirty="0" smtClean="0">
                <a:solidFill>
                  <a:srgbClr val="000000"/>
                </a:solidFill>
                <a:latin typeface="Calibri" pitchFamily="34" charset="0"/>
                <a:cs typeface="Tahoma" pitchFamily="34" charset="0"/>
              </a:rPr>
              <a:t>(Multi-protocols)</a:t>
            </a:r>
          </a:p>
          <a:p>
            <a:pPr algn="ctr">
              <a:lnSpc>
                <a:spcPct val="90000"/>
              </a:lnSpc>
              <a:defRPr/>
            </a:pPr>
            <a:r>
              <a:rPr lang="en-US" sz="1200" b="1" dirty="0" smtClean="0">
                <a:solidFill>
                  <a:srgbClr val="000000"/>
                </a:solidFill>
                <a:latin typeface="Calibri" pitchFamily="34" charset="0"/>
                <a:cs typeface="Tahoma" pitchFamily="34" charset="0"/>
              </a:rPr>
              <a:t>AM435x</a:t>
            </a:r>
            <a:r>
              <a:rPr lang="en-US" sz="1200" dirty="0" smtClean="0">
                <a:solidFill>
                  <a:srgbClr val="000000"/>
                </a:solidFill>
                <a:latin typeface="Calibri" pitchFamily="34" charset="0"/>
                <a:cs typeface="Tahoma" pitchFamily="34" charset="0"/>
              </a:rPr>
              <a:t> </a:t>
            </a:r>
            <a:r>
              <a:rPr lang="en-US" sz="1000" dirty="0">
                <a:solidFill>
                  <a:srgbClr val="000000"/>
                </a:solidFill>
                <a:latin typeface="Calibri" pitchFamily="34" charset="0"/>
                <a:cs typeface="Tahoma" pitchFamily="34" charset="0"/>
              </a:rPr>
              <a:t>(Multi-protocols)</a:t>
            </a:r>
          </a:p>
          <a:p>
            <a:pPr algn="ctr">
              <a:lnSpc>
                <a:spcPct val="90000"/>
              </a:lnSpc>
              <a:defRPr/>
            </a:pPr>
            <a:r>
              <a:rPr lang="en-US" sz="1200" b="1" dirty="0" smtClean="0">
                <a:solidFill>
                  <a:srgbClr val="000000"/>
                </a:solidFill>
                <a:latin typeface="Calibri" pitchFamily="34" charset="0"/>
                <a:cs typeface="Tahoma" pitchFamily="34" charset="0"/>
              </a:rPr>
              <a:t>AM57xx</a:t>
            </a:r>
            <a:r>
              <a:rPr lang="en-US" sz="1000" b="1" dirty="0" smtClean="0">
                <a:solidFill>
                  <a:srgbClr val="000000"/>
                </a:solidFill>
                <a:latin typeface="Calibri" pitchFamily="34" charset="0"/>
                <a:cs typeface="Tahoma" pitchFamily="34" charset="0"/>
              </a:rPr>
              <a:t> </a:t>
            </a:r>
            <a:r>
              <a:rPr lang="en-US" sz="1000" dirty="0" smtClean="0">
                <a:solidFill>
                  <a:srgbClr val="000000"/>
                </a:solidFill>
                <a:latin typeface="Calibri" pitchFamily="34" charset="0"/>
                <a:cs typeface="Tahoma" pitchFamily="34" charset="0"/>
              </a:rPr>
              <a:t>(Roadmap for Multi-protocol, host/slave)</a:t>
            </a:r>
            <a:endParaRPr lang="en-US" sz="1000" b="1" dirty="0" smtClean="0">
              <a:solidFill>
                <a:srgbClr val="000000"/>
              </a:solidFill>
              <a:latin typeface="Calibri"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458861"/>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cs typeface="Times New Roman" pitchFamily="18" charset="0"/>
              </a:rPr>
              <a:t> </a:t>
            </a:r>
          </a:p>
          <a:p>
            <a:pPr eaLnBrk="0" hangingPunct="0">
              <a:lnSpc>
                <a:spcPct val="50000"/>
              </a:lnSpc>
              <a:spcBef>
                <a:spcPct val="30000"/>
              </a:spcBef>
            </a:pPr>
            <a:endParaRPr lang="en-US" sz="1600" dirty="0" smtClean="0">
              <a:solidFill>
                <a:srgbClr val="000000"/>
              </a:solidFill>
              <a:cs typeface="Times New Roman" pitchFamily="18" charset="0"/>
            </a:endParaRPr>
          </a:p>
          <a:p>
            <a:pPr marL="114300" lvl="1" indent="-114300" defTabSz="622300">
              <a:lnSpc>
                <a:spcPct val="90000"/>
              </a:lnSpc>
              <a:spcBef>
                <a:spcPct val="30000"/>
              </a:spcBef>
              <a:spcAft>
                <a:spcPct val="20000"/>
              </a:spcAft>
              <a:buFontTx/>
              <a:buChar char="••"/>
            </a:pPr>
            <a:r>
              <a:rPr lang="en-US" sz="1400" dirty="0" smtClean="0">
                <a:solidFill>
                  <a:srgbClr val="000000"/>
                </a:solidFill>
              </a:rPr>
              <a:t>MCU/MPU for application</a:t>
            </a:r>
          </a:p>
          <a:p>
            <a:pPr marL="114300" lvl="1" indent="-114300" defTabSz="622300">
              <a:lnSpc>
                <a:spcPct val="90000"/>
              </a:lnSpc>
              <a:spcBef>
                <a:spcPct val="30000"/>
              </a:spcBef>
              <a:spcAft>
                <a:spcPct val="20000"/>
              </a:spcAft>
              <a:buFontTx/>
              <a:buChar char="••"/>
            </a:pPr>
            <a:r>
              <a:rPr lang="en-US" sz="1400" dirty="0" smtClean="0">
                <a:solidFill>
                  <a:srgbClr val="000000"/>
                </a:solidFill>
              </a:rPr>
              <a:t>External ASIC/FPGA for communications (especially for slave)</a:t>
            </a:r>
          </a:p>
        </p:txBody>
      </p:sp>
      <p:sp>
        <p:nvSpPr>
          <p:cNvPr id="53" name="Text Box 7"/>
          <p:cNvSpPr txBox="1">
            <a:spLocks noChangeArrowheads="1"/>
          </p:cNvSpPr>
          <p:nvPr/>
        </p:nvSpPr>
        <p:spPr bwMode="auto">
          <a:xfrm>
            <a:off x="4050083" y="4451350"/>
            <a:ext cx="4763717" cy="1877437"/>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400" dirty="0">
                <a:solidFill>
                  <a:srgbClr val="000000"/>
                </a:solidFill>
                <a:cs typeface="Times New Roman" pitchFamily="18" charset="0"/>
              </a:rPr>
              <a:t>System BOM </a:t>
            </a:r>
            <a:r>
              <a:rPr lang="en-US" sz="1400" b="1" dirty="0">
                <a:solidFill>
                  <a:srgbClr val="DE0000"/>
                </a:solidFill>
                <a:cs typeface="Times New Roman" pitchFamily="18" charset="0"/>
              </a:rPr>
              <a:t>savings</a:t>
            </a:r>
            <a:r>
              <a:rPr lang="en-US" sz="1400" dirty="0">
                <a:solidFill>
                  <a:srgbClr val="000000"/>
                </a:solidFill>
                <a:cs typeface="Times New Roman" pitchFamily="18" charset="0"/>
              </a:rPr>
              <a:t> (&gt;40%) by eliminating </a:t>
            </a:r>
            <a:r>
              <a:rPr lang="en-US" sz="1400" dirty="0">
                <a:solidFill>
                  <a:srgbClr val="000000"/>
                </a:solidFill>
              </a:rPr>
              <a:t>the external ASIC</a:t>
            </a:r>
          </a:p>
          <a:p>
            <a:pPr marL="114300" lvl="1" indent="-114300" defTabSz="622300">
              <a:lnSpc>
                <a:spcPct val="90000"/>
              </a:lnSpc>
              <a:spcAft>
                <a:spcPct val="20000"/>
              </a:spcAft>
              <a:buFontTx/>
              <a:buChar char="••"/>
            </a:pPr>
            <a:r>
              <a:rPr lang="en-US" sz="1400" dirty="0">
                <a:solidFill>
                  <a:srgbClr val="000000"/>
                </a:solidFill>
              </a:rPr>
              <a:t>Supports </a:t>
            </a:r>
            <a:r>
              <a:rPr lang="en-US" sz="1400" b="1" dirty="0">
                <a:solidFill>
                  <a:srgbClr val="DE0000"/>
                </a:solidFill>
              </a:rPr>
              <a:t>multiple protocols </a:t>
            </a:r>
            <a:r>
              <a:rPr lang="en-US" sz="1400" dirty="0">
                <a:solidFill>
                  <a:srgbClr val="000000"/>
                </a:solidFill>
              </a:rPr>
              <a:t>using the same hardware (PRU is completely programmable)</a:t>
            </a:r>
          </a:p>
          <a:p>
            <a:pPr marL="114300" lvl="1" indent="-114300" defTabSz="622300">
              <a:lnSpc>
                <a:spcPct val="90000"/>
              </a:lnSpc>
              <a:spcAft>
                <a:spcPct val="20000"/>
              </a:spcAft>
              <a:buFontTx/>
              <a:buChar char="••"/>
            </a:pPr>
            <a:r>
              <a:rPr lang="en-US" sz="1400" dirty="0">
                <a:solidFill>
                  <a:srgbClr val="000000"/>
                </a:solidFill>
              </a:rPr>
              <a:t>Easily adapt to changing standards or </a:t>
            </a:r>
            <a:r>
              <a:rPr lang="en-US" sz="1400" b="1" dirty="0" smtClean="0">
                <a:solidFill>
                  <a:srgbClr val="DE0000"/>
                </a:solidFill>
              </a:rPr>
              <a:t>create</a:t>
            </a:r>
            <a:endParaRPr lang="en-US" sz="1400" dirty="0">
              <a:solidFill>
                <a:srgbClr val="000000"/>
              </a:solidFill>
            </a:endParaRPr>
          </a:p>
          <a:p>
            <a:pPr marL="114300" lvl="1" indent="-114300" defTabSz="622300">
              <a:lnSpc>
                <a:spcPct val="90000"/>
              </a:lnSpc>
              <a:spcAft>
                <a:spcPct val="20000"/>
              </a:spcAft>
              <a:buFontTx/>
              <a:buChar char="••"/>
            </a:pPr>
            <a:r>
              <a:rPr lang="en-US" sz="1400" dirty="0">
                <a:solidFill>
                  <a:srgbClr val="000000"/>
                </a:solidFill>
              </a:rPr>
              <a:t>Scalable solution for </a:t>
            </a:r>
            <a:r>
              <a:rPr lang="en-US" sz="1400" dirty="0" smtClean="0">
                <a:solidFill>
                  <a:srgbClr val="000000"/>
                </a:solidFill>
              </a:rPr>
              <a:t>Human Machine Interface,  Programmable Logic Control </a:t>
            </a:r>
            <a:r>
              <a:rPr lang="en-US" sz="1400" dirty="0">
                <a:solidFill>
                  <a:srgbClr val="000000"/>
                </a:solidFill>
              </a:rPr>
              <a:t>and I/O </a:t>
            </a:r>
            <a:r>
              <a:rPr lang="en-US" sz="1400" dirty="0" smtClean="0">
                <a:solidFill>
                  <a:srgbClr val="000000"/>
                </a:solidFill>
              </a:rPr>
              <a:t>devices</a:t>
            </a:r>
            <a:endParaRPr lang="en-US" sz="1400" u="sng" dirty="0">
              <a:solidFill>
                <a:srgbClr val="000000"/>
              </a:solidFil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3758035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Development:</a:t>
            </a:r>
            <a:br>
              <a:rPr lang="en-US" dirty="0" smtClean="0"/>
            </a:br>
            <a:r>
              <a:rPr lang="en-US" dirty="0" smtClean="0"/>
              <a:t>C and Assembly </a:t>
            </a:r>
          </a:p>
        </p:txBody>
      </p:sp>
      <p:sp>
        <p:nvSpPr>
          <p:cNvPr id="3" name="Subtitle 2"/>
          <p:cNvSpPr>
            <a:spLocks noGrp="1"/>
          </p:cNvSpPr>
          <p:nvPr>
            <p:ph type="subTitle" idx="1"/>
          </p:nvPr>
        </p:nvSpPr>
        <p:spPr/>
        <p:txBody>
          <a:bodyPr/>
          <a:lstStyle/>
          <a:p>
            <a:r>
              <a:rPr lang="en-US" dirty="0" smtClean="0"/>
              <a:t>Programmable Real-Time Unit (PRU) Overview</a:t>
            </a:r>
            <a:endParaRPr lang="en-US"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t="4465"/>
          <a:stretch>
            <a:fillRect/>
          </a:stretch>
        </p:blipFill>
        <p:spPr bwMode="auto">
          <a:xfrm>
            <a:off x="485775" y="607722"/>
            <a:ext cx="4314825" cy="58692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4876800" y="533400"/>
            <a:ext cx="4017521" cy="1200329"/>
          </a:xfrm>
          <a:prstGeom prst="rect">
            <a:avLst/>
          </a:prstGeom>
          <a:noFill/>
        </p:spPr>
        <p:txBody>
          <a:bodyPr wrap="square" rtlCol="0">
            <a:spAutoFit/>
          </a:bodyPr>
          <a:lstStyle/>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
        <p:nvSpPr>
          <p:cNvPr id="7" name="Title 6"/>
          <p:cNvSpPr>
            <a:spLocks noGrp="1"/>
          </p:cNvSpPr>
          <p:nvPr>
            <p:ph type="title"/>
          </p:nvPr>
        </p:nvSpPr>
        <p:spPr>
          <a:xfrm>
            <a:off x="457200" y="-76200"/>
            <a:ext cx="8229600" cy="609600"/>
          </a:xfrm>
        </p:spPr>
        <p:txBody>
          <a:bodyPr/>
          <a:lstStyle/>
          <a:p>
            <a:r>
              <a:rPr lang="en-US" sz="4000" dirty="0" smtClean="0"/>
              <a:t>PRU Instruction Set</a:t>
            </a:r>
          </a:p>
        </p:txBody>
      </p:sp>
    </p:spTree>
    <p:extLst>
      <p:ext uri="{BB962C8B-B14F-4D97-AF65-F5344CB8AC3E}">
        <p14:creationId xmlns="" xmlns:p14="http://schemas.microsoft.com/office/powerpoint/2010/main" val="34544458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6800" y="533400"/>
            <a:ext cx="4017521" cy="1200329"/>
          </a:xfrm>
          <a:prstGeom prst="rect">
            <a:avLst/>
          </a:prstGeom>
          <a:noFill/>
        </p:spPr>
        <p:txBody>
          <a:bodyPr wrap="square" rtlCol="0">
            <a:spAutoFit/>
          </a:bodyPr>
          <a:lstStyle/>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sp>
        <p:nvSpPr>
          <p:cNvPr id="7" name="Title 6"/>
          <p:cNvSpPr>
            <a:spLocks noGrp="1"/>
          </p:cNvSpPr>
          <p:nvPr>
            <p:ph type="title"/>
          </p:nvPr>
        </p:nvSpPr>
        <p:spPr>
          <a:xfrm>
            <a:off x="457200" y="-76200"/>
            <a:ext cx="8229600" cy="609600"/>
          </a:xfrm>
        </p:spPr>
        <p:txBody>
          <a:bodyPr/>
          <a:lstStyle/>
          <a:p>
            <a:r>
              <a:rPr lang="en-US" sz="4000" dirty="0" smtClean="0"/>
              <a:t>PRU Instruction Set</a:t>
            </a: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609600"/>
            <a:ext cx="4210050" cy="5448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5444580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6800" y="533400"/>
            <a:ext cx="4017521" cy="1200329"/>
          </a:xfrm>
          <a:prstGeom prst="rect">
            <a:avLst/>
          </a:prstGeom>
          <a:noFill/>
        </p:spPr>
        <p:txBody>
          <a:bodyPr wrap="square" rtlCol="0">
            <a:spAutoFit/>
          </a:bodyPr>
          <a:lstStyle/>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sp>
        <p:nvSpPr>
          <p:cNvPr id="7" name="Title 6"/>
          <p:cNvSpPr>
            <a:spLocks noGrp="1"/>
          </p:cNvSpPr>
          <p:nvPr>
            <p:ph type="title"/>
          </p:nvPr>
        </p:nvSpPr>
        <p:spPr>
          <a:xfrm>
            <a:off x="457200" y="-76200"/>
            <a:ext cx="8229600" cy="609600"/>
          </a:xfrm>
        </p:spPr>
        <p:txBody>
          <a:bodyPr/>
          <a:lstStyle/>
          <a:p>
            <a:r>
              <a:rPr lang="en-US" sz="4000" dirty="0" smtClean="0"/>
              <a:t>PRU Instruction Set</a:t>
            </a: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t="1724"/>
          <a:stretch>
            <a:fillRect/>
          </a:stretch>
        </p:blipFill>
        <p:spPr bwMode="auto">
          <a:xfrm>
            <a:off x="533400" y="609600"/>
            <a:ext cx="4276725" cy="52139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544458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825" y="533400"/>
            <a:ext cx="8715375" cy="55079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06620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295400"/>
            <a:ext cx="5223164" cy="44073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PRU Instruction Set: Add Example</a:t>
            </a:r>
            <a:endParaRPr lang="en-US" dirty="0"/>
          </a:p>
        </p:txBody>
      </p:sp>
    </p:spTree>
    <p:extLst>
      <p:ext uri="{BB962C8B-B14F-4D97-AF65-F5344CB8AC3E}">
        <p14:creationId xmlns="" xmlns:p14="http://schemas.microsoft.com/office/powerpoint/2010/main" val="33698749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5619" y="2362200"/>
            <a:ext cx="8677275" cy="2943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228600" y="76200"/>
            <a:ext cx="8763000" cy="762000"/>
          </a:xfrm>
        </p:spPr>
        <p:txBody>
          <a:bodyPr/>
          <a:lstStyle/>
          <a:p>
            <a:r>
              <a:rPr lang="en-US" sz="4000" dirty="0" smtClean="0"/>
              <a:t>PRU Instruction Set: Bit-Byte Support</a:t>
            </a:r>
            <a:endParaRPr lang="en-US" sz="4000" dirty="0"/>
          </a:p>
        </p:txBody>
      </p:sp>
      <p:sp>
        <p:nvSpPr>
          <p:cNvPr id="7" name="Content Placeholder 6"/>
          <p:cNvSpPr>
            <a:spLocks noGrp="1"/>
          </p:cNvSpPr>
          <p:nvPr>
            <p:ph idx="1"/>
          </p:nvPr>
        </p:nvSpPr>
        <p:spPr>
          <a:xfrm>
            <a:off x="381000" y="990600"/>
            <a:ext cx="8229600" cy="5334000"/>
          </a:xfrm>
        </p:spPr>
        <p:txBody>
          <a:bodyPr/>
          <a:lstStyle/>
          <a:p>
            <a:pPr marL="0" indent="0">
              <a:buNone/>
            </a:pPr>
            <a:r>
              <a:rPr lang="en-US" dirty="0" smtClean="0"/>
              <a:t>The PRU support native bit and byte arithmetic make it very suitable for MAC layer processing.</a:t>
            </a:r>
            <a:endParaRPr lang="en-US" dirty="0"/>
          </a:p>
        </p:txBody>
      </p:sp>
    </p:spTree>
    <p:extLst>
      <p:ext uri="{BB962C8B-B14F-4D97-AF65-F5344CB8AC3E}">
        <p14:creationId xmlns="" xmlns:p14="http://schemas.microsoft.com/office/powerpoint/2010/main" val="71900386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PRU Executables</a:t>
            </a:r>
            <a:endParaRPr lang="en-US" dirty="0"/>
          </a:p>
        </p:txBody>
      </p:sp>
      <p:sp>
        <p:nvSpPr>
          <p:cNvPr id="6" name="Content Placeholder 4"/>
          <p:cNvSpPr>
            <a:spLocks noGrp="1"/>
          </p:cNvSpPr>
          <p:nvPr>
            <p:ph idx="1"/>
          </p:nvPr>
        </p:nvSpPr>
        <p:spPr>
          <a:xfrm>
            <a:off x="457200" y="990600"/>
            <a:ext cx="8229600" cy="5334000"/>
          </a:xfrm>
        </p:spPr>
        <p:txBody>
          <a:bodyPr/>
          <a:lstStyle/>
          <a:p>
            <a:r>
              <a:rPr lang="en-US" dirty="0" smtClean="0"/>
              <a:t>PRU Assembler (PSAM)</a:t>
            </a:r>
          </a:p>
          <a:p>
            <a:r>
              <a:rPr lang="en-US" dirty="0" smtClean="0"/>
              <a:t>Code generation tools</a:t>
            </a:r>
          </a:p>
          <a:p>
            <a:pPr lvl="1"/>
            <a:r>
              <a:rPr lang="en-US" dirty="0" smtClean="0"/>
              <a:t>Assembler</a:t>
            </a:r>
          </a:p>
          <a:p>
            <a:pPr lvl="1"/>
            <a:r>
              <a:rPr lang="en-US" dirty="0" smtClean="0"/>
              <a:t>C compiler</a:t>
            </a:r>
          </a:p>
          <a:p>
            <a:endParaRPr lang="en-US" dirty="0" smtClean="0"/>
          </a:p>
          <a:p>
            <a:endParaRPr lang="en-US" dirty="0"/>
          </a:p>
        </p:txBody>
      </p:sp>
    </p:spTree>
    <p:extLst>
      <p:ext uri="{BB962C8B-B14F-4D97-AF65-F5344CB8AC3E}">
        <p14:creationId xmlns="" xmlns:p14="http://schemas.microsoft.com/office/powerpoint/2010/main" val="234490435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PASM?</a:t>
            </a:r>
            <a:endParaRPr lang="en-US" dirty="0"/>
          </a:p>
        </p:txBody>
      </p:sp>
      <p:sp>
        <p:nvSpPr>
          <p:cNvPr id="4" name="TextBox 3"/>
          <p:cNvSpPr txBox="1"/>
          <p:nvPr/>
        </p:nvSpPr>
        <p:spPr>
          <a:xfrm>
            <a:off x="685800" y="2057400"/>
            <a:ext cx="7848600" cy="3354765"/>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br>
              <a:rPr lang="en-US" sz="2800" dirty="0" smtClean="0"/>
            </a:br>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 xmlns:p14="http://schemas.microsoft.com/office/powerpoint/2010/main" val="841631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Autofit/>
          </a:bodyPr>
          <a:lstStyle/>
          <a:p>
            <a:pPr fontAlgn="base">
              <a:spcAft>
                <a:spcPct val="0"/>
              </a:spcAft>
            </a:pPr>
            <a:r>
              <a:rPr lang="en-US" sz="4000" b="1" dirty="0" smtClean="0">
                <a:solidFill>
                  <a:srgbClr val="DE0000"/>
                </a:solidFill>
              </a:rPr>
              <a:t>ARM SoC Architecture</a:t>
            </a:r>
            <a:endParaRPr lang="en-US" sz="4000" b="1" dirty="0">
              <a:solidFill>
                <a:srgbClr val="DE0000"/>
              </a:solidFill>
            </a:endParaRPr>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 xmlns:p14="http://schemas.microsoft.com/office/powerpoint/2010/main" val="25805389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TI Code Generation Tools (CGT)</a:t>
            </a:r>
            <a:endParaRPr lang="en-US" sz="40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can be done from IDE (CCS)</a:t>
            </a:r>
            <a:endParaRPr lang="en-US" sz="2000" dirty="0" smtClean="0"/>
          </a:p>
          <a:p>
            <a:r>
              <a:rPr lang="en-US" sz="1600" dirty="0" smtClean="0"/>
              <a:t> </a:t>
            </a:r>
            <a:endParaRPr lang="en-US" sz="1600" dirty="0"/>
          </a:p>
        </p:txBody>
      </p:sp>
    </p:spTree>
    <p:extLst>
      <p:ext uri="{BB962C8B-B14F-4D97-AF65-F5344CB8AC3E}">
        <p14:creationId xmlns="" xmlns:p14="http://schemas.microsoft.com/office/powerpoint/2010/main" val="182549643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TI Code Generation Tools (CGT)</a:t>
            </a:r>
            <a:endParaRPr lang="en-US" sz="4000"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76400" y="914400"/>
            <a:ext cx="5175911" cy="5219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154861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TI Code Generation Tools (CGT)</a:t>
            </a:r>
            <a:endParaRPr lang="en-US" sz="4000"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990600"/>
            <a:ext cx="7248525" cy="52920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5495712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4000" dirty="0" smtClean="0"/>
              <a:t>C Compiler</a:t>
            </a:r>
            <a:endParaRPr lang="en-US" sz="4000" dirty="0"/>
          </a:p>
        </p:txBody>
      </p:sp>
      <p:sp>
        <p:nvSpPr>
          <p:cNvPr id="3" name="Content Placeholder 2"/>
          <p:cNvSpPr>
            <a:spLocks noGrp="1"/>
          </p:cNvSpPr>
          <p:nvPr>
            <p:ph idx="1"/>
          </p:nvPr>
        </p:nvSpPr>
        <p:spPr/>
        <p:txBody>
          <a:bodyPr>
            <a:normAutofit/>
          </a:bodyPr>
          <a:lstStyle/>
          <a:p>
            <a:r>
              <a:rPr lang="en-US" sz="2400" dirty="0" smtClean="0"/>
              <a:t>Developed and maintained by TI CGT team</a:t>
            </a:r>
          </a:p>
          <a:p>
            <a:pPr lvl="1"/>
            <a:r>
              <a:rPr lang="en-US" sz="2400" dirty="0" smtClean="0"/>
              <a:t>Remains very similar to other TI compilers</a:t>
            </a:r>
          </a:p>
          <a:p>
            <a:r>
              <a:rPr lang="en-US" sz="2400" dirty="0" smtClean="0"/>
              <a:t>Full support of C/C++</a:t>
            </a:r>
          </a:p>
          <a:p>
            <a:pPr marL="342900" lvl="1" indent="-342900">
              <a:buFont typeface="Arial" pitchFamily="34" charset="0"/>
              <a:buChar char="•"/>
            </a:pPr>
            <a:r>
              <a:rPr lang="en-US" sz="2400" dirty="0">
                <a:ea typeface="+mn-ea"/>
                <a:cs typeface="+mn-cs"/>
              </a:rPr>
              <a:t>Adds PRU-specific </a:t>
            </a:r>
            <a:r>
              <a:rPr lang="en-US" sz="2400" dirty="0" smtClean="0">
                <a:ea typeface="+mn-ea"/>
                <a:cs typeface="+mn-cs"/>
              </a:rPr>
              <a:t>functionality:</a:t>
            </a:r>
            <a:endParaRPr lang="en-US" sz="2400" dirty="0">
              <a:ea typeface="+mn-ea"/>
              <a:cs typeface="+mn-cs"/>
            </a:endParaRPr>
          </a:p>
          <a:p>
            <a:pPr lvl="1"/>
            <a:r>
              <a:rPr lang="en-US" sz="2400" dirty="0" smtClean="0"/>
              <a:t>Can take advantage of PRU architectural features automatically</a:t>
            </a:r>
          </a:p>
          <a:p>
            <a:pPr lvl="1"/>
            <a:r>
              <a:rPr lang="en-US" sz="2400" dirty="0"/>
              <a:t>Contains several </a:t>
            </a:r>
            <a:r>
              <a:rPr lang="en-US" sz="2400" dirty="0" err="1" smtClean="0"/>
              <a:t>intrinsics</a:t>
            </a:r>
            <a:r>
              <a:rPr lang="en-US" sz="2400" dirty="0" smtClean="0"/>
              <a:t>; List can be found in compiler documentation.</a:t>
            </a:r>
          </a:p>
          <a:p>
            <a:r>
              <a:rPr lang="en-US" sz="2400" dirty="0" smtClean="0"/>
              <a:t>Full instruction-set assembler for hand-tuned routines </a:t>
            </a:r>
          </a:p>
          <a:p>
            <a:pPr marL="0" indent="0">
              <a:buNone/>
            </a:pPr>
            <a:endParaRPr lang="en-US" dirty="0" smtClean="0"/>
          </a:p>
        </p:txBody>
      </p:sp>
    </p:spTree>
    <p:extLst>
      <p:ext uri="{BB962C8B-B14F-4D97-AF65-F5344CB8AC3E}">
        <p14:creationId xmlns="" xmlns:p14="http://schemas.microsoft.com/office/powerpoint/2010/main" val="2110903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Coding Considerations</a:t>
            </a:r>
            <a:endParaRPr lang="en-US" sz="4000"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Constants Table entries.</a:t>
            </a:r>
          </a:p>
          <a:p>
            <a:pPr lvl="1"/>
            <a:r>
              <a:rPr lang="en-US" dirty="0" smtClean="0"/>
              <a:t>The compiler will automatically use the MAC unit if the </a:t>
            </a:r>
            <a:r>
              <a:rPr lang="en-US" b="1" dirty="0" smtClean="0">
                <a:latin typeface="Courier New" pitchFamily="49" charset="0"/>
                <a:cs typeface="Courier New" pitchFamily="49" charset="0"/>
              </a:rPr>
              <a:t>--hardware_mac </a:t>
            </a:r>
            <a:r>
              <a:rPr lang="en-US" dirty="0" smtClean="0"/>
              <a:t>switch is passed.</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 xmlns:p14="http://schemas.microsoft.com/office/powerpoint/2010/main" val="36349429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pPr>
              <a:buNone/>
            </a:pPr>
            <a:r>
              <a:rPr lang="en-US" sz="2800" dirty="0" smtClean="0"/>
              <a:t>There are also some limitations:</a:t>
            </a:r>
          </a:p>
          <a:p>
            <a:r>
              <a:rPr lang="en-US" sz="2800" dirty="0"/>
              <a:t>The C environment does not know that the final eight CT registers have a variable offset, and thus that feature cannot be easily </a:t>
            </a:r>
            <a:r>
              <a:rPr lang="en-US" sz="2800" dirty="0" smtClean="0"/>
              <a:t>utilized.</a:t>
            </a:r>
            <a:endParaRPr lang="en-US" sz="2800" dirty="0"/>
          </a:p>
          <a:p>
            <a:r>
              <a:rPr lang="en-US" sz="2800" dirty="0" smtClean="0"/>
              <a:t>The compiler does not currently use the scratch pad for register state saving.</a:t>
            </a:r>
            <a:br>
              <a:rPr lang="en-US" sz="2800" dirty="0" smtClean="0"/>
            </a:br>
            <a:r>
              <a:rPr lang="en-US" sz="2800" dirty="0" smtClean="0"/>
              <a:t>NOTE: This support is tentatively planned for a future CGT release</a:t>
            </a:r>
          </a:p>
          <a:p>
            <a:pPr lvl="1"/>
            <a:endParaRPr lang="en-US" dirty="0" smtClean="0"/>
          </a:p>
          <a:p>
            <a:pPr lvl="1"/>
            <a:endParaRPr lang="en-US" dirty="0" smtClean="0"/>
          </a:p>
        </p:txBody>
      </p:sp>
    </p:spTree>
    <p:extLst>
      <p:ext uri="{BB962C8B-B14F-4D97-AF65-F5344CB8AC3E}">
        <p14:creationId xmlns="" xmlns:p14="http://schemas.microsoft.com/office/powerpoint/2010/main" val="31947745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CGT C Programming and CGT Assembly</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efficient</a:t>
            </a:r>
          </a:p>
          <a:p>
            <a:pPr lvl="1"/>
            <a:r>
              <a:rPr lang="en-US" dirty="0" smtClean="0"/>
              <a:t>Easily make use of scratch 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a:t>
            </a:r>
          </a:p>
          <a:p>
            <a:pPr lvl="2"/>
            <a:r>
              <a:rPr lang="en-US" dirty="0" smtClean="0"/>
              <a:t>Implementing LOOP instruction, etc.</a:t>
            </a:r>
          </a:p>
          <a:p>
            <a:pPr lvl="1"/>
            <a:r>
              <a:rPr lang="en-US" dirty="0" smtClean="0"/>
              <a:t>Not mutually exclusive; Inline Assembly can be easily added to a C project</a:t>
            </a:r>
          </a:p>
          <a:p>
            <a:pPr lvl="1"/>
            <a:endParaRPr lang="en-US" dirty="0"/>
          </a:p>
        </p:txBody>
      </p:sp>
    </p:spTree>
    <p:extLst>
      <p:ext uri="{BB962C8B-B14F-4D97-AF65-F5344CB8AC3E}">
        <p14:creationId xmlns="" xmlns:p14="http://schemas.microsoft.com/office/powerpoint/2010/main" val="3922463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 name="Title 1"/>
          <p:cNvSpPr>
            <a:spLocks noGrp="1"/>
          </p:cNvSpPr>
          <p:nvPr>
            <p:ph type="title"/>
          </p:nvPr>
        </p:nvSpPr>
        <p:spPr>
          <a:xfrm>
            <a:off x="457200" y="274638"/>
            <a:ext cx="8229600" cy="639762"/>
          </a:xfrm>
        </p:spPr>
        <p:txBody>
          <a:bodyPr>
            <a:normAutofit fontScale="90000"/>
          </a:bodyPr>
          <a:lstStyle/>
          <a:p>
            <a:r>
              <a:rPr lang="fr-FR" sz="3600" dirty="0" smtClean="0"/>
              <a:t>TI PRU CGT Assembler vs PASM</a:t>
            </a:r>
            <a:endParaRPr lang="en-US" sz="3600" dirty="0"/>
          </a:p>
        </p:txBody>
      </p:sp>
      <p:sp>
        <p:nvSpPr>
          <p:cNvPr id="3" name="Content Placeholder 2"/>
          <p:cNvSpPr>
            <a:spLocks noGrp="1"/>
          </p:cNvSpPr>
          <p:nvPr>
            <p:ph idx="1"/>
          </p:nvPr>
        </p:nvSpPr>
        <p:spPr>
          <a:xfrm>
            <a:off x="279146" y="954059"/>
            <a:ext cx="8467725" cy="5189120"/>
          </a:xfrm>
        </p:spPr>
        <p:txBody>
          <a:bodyPr>
            <a:normAutofit lnSpcReduction="10000"/>
          </a:bodyPr>
          <a:lstStyle/>
          <a:p>
            <a:pPr marL="336550" indent="-342900">
              <a:buFont typeface="Arial" panose="020B0604020202020204" pitchFamily="34" charset="0"/>
              <a:buChar char="•"/>
            </a:pPr>
            <a:r>
              <a:rPr lang="en-US" sz="2600" dirty="0" smtClean="0">
                <a:solidFill>
                  <a:srgbClr val="FF0000"/>
                </a:solidFill>
              </a:rPr>
              <a:t>Advantages </a:t>
            </a:r>
            <a:r>
              <a:rPr lang="en-US" sz="2600" dirty="0">
                <a:solidFill>
                  <a:srgbClr val="FF0000"/>
                </a:solidFill>
              </a:rPr>
              <a:t>of using TI PRU </a:t>
            </a:r>
            <a:r>
              <a:rPr lang="en-US" sz="2600" dirty="0" smtClean="0">
                <a:solidFill>
                  <a:srgbClr val="FF0000"/>
                </a:solidFill>
              </a:rPr>
              <a:t>CGT Assembler </a:t>
            </a:r>
            <a:r>
              <a:rPr lang="en-US" sz="2600" dirty="0">
                <a:solidFill>
                  <a:srgbClr val="FF0000"/>
                </a:solidFill>
              </a:rPr>
              <a:t>over PASM</a:t>
            </a:r>
          </a:p>
          <a:p>
            <a:pPr marL="695325" lvl="1" indent="-285750">
              <a:spcBef>
                <a:spcPct val="15000"/>
              </a:spcBef>
              <a:buFont typeface="Arial" panose="020B0604020202020204" pitchFamily="34" charset="0"/>
              <a:buChar char="•"/>
            </a:pPr>
            <a:r>
              <a:rPr lang="en-US" sz="1600"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600"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600"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600" dirty="0">
                <a:solidFill>
                  <a:srgbClr val="000000"/>
                </a:solidFill>
              </a:rPr>
              <a:t>The TI PRU assembler uses the </a:t>
            </a:r>
            <a:r>
              <a:rPr lang="en-US" sz="1600" dirty="0" smtClean="0">
                <a:solidFill>
                  <a:srgbClr val="000000"/>
                </a:solidFill>
              </a:rPr>
              <a:t>powerful </a:t>
            </a:r>
            <a:r>
              <a:rPr lang="en-US" sz="1600"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600" dirty="0">
              <a:solidFill>
                <a:srgbClr val="000000"/>
              </a:solidFill>
            </a:endParaRPr>
          </a:p>
          <a:p>
            <a:pPr marL="336550" indent="-342900">
              <a:buFont typeface="Arial" panose="020B0604020202020204" pitchFamily="34" charset="0"/>
              <a:buChar char="•"/>
            </a:pPr>
            <a:r>
              <a:rPr lang="en-US" sz="2400" dirty="0">
                <a:solidFill>
                  <a:srgbClr val="FF0000"/>
                </a:solidFill>
              </a:rPr>
              <a:t>Disadvantages </a:t>
            </a:r>
            <a:r>
              <a:rPr lang="en-US" sz="2400" dirty="0" smtClean="0">
                <a:solidFill>
                  <a:srgbClr val="FF0000"/>
                </a:solidFill>
              </a:rPr>
              <a:t>of </a:t>
            </a:r>
            <a:r>
              <a:rPr lang="en-US" sz="2400" dirty="0">
                <a:solidFill>
                  <a:srgbClr val="FF0000"/>
                </a:solidFill>
              </a:rPr>
              <a:t>using TI PRU Assembler over PASM</a:t>
            </a:r>
          </a:p>
          <a:p>
            <a:pPr marL="695325" lvl="1" indent="-285750">
              <a:spcBef>
                <a:spcPct val="15000"/>
              </a:spcBef>
              <a:buFont typeface="Arial" panose="020B0604020202020204" pitchFamily="34" charset="0"/>
              <a:buChar char="•"/>
            </a:pPr>
            <a:r>
              <a:rPr lang="en-US" sz="1600"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600" dirty="0">
                <a:solidFill>
                  <a:srgbClr val="000000"/>
                </a:solidFill>
              </a:rPr>
              <a:t>TI PRU assembler requires more command line options and a linker command file</a:t>
            </a:r>
            <a:r>
              <a:rPr lang="en-US" sz="1600" dirty="0" smtClean="0">
                <a:solidFill>
                  <a:srgbClr val="000000"/>
                </a:solidFill>
              </a:rPr>
              <a:t>.</a:t>
            </a:r>
          </a:p>
          <a:p>
            <a:pPr marL="695325" lvl="1" indent="-285750">
              <a:spcBef>
                <a:spcPct val="15000"/>
              </a:spcBef>
              <a:buFont typeface="Arial" panose="020B0604020202020204" pitchFamily="34" charset="0"/>
              <a:buChar char="•"/>
            </a:pPr>
            <a:r>
              <a:rPr lang="en-US" sz="1600" dirty="0" smtClean="0">
                <a:solidFill>
                  <a:srgbClr val="000000"/>
                </a:solidFill>
              </a:rPr>
              <a:t>Some porting effort required for reusing legacy PASM projects.</a:t>
            </a:r>
            <a:endParaRPr lang="en-US" sz="1600"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 xmlns:p14="http://schemas.microsoft.com/office/powerpoint/2010/main" val="3926777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PRU Register Headers</a:t>
            </a:r>
            <a:endParaRPr lang="en-US" sz="40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 Register </a:t>
            </a:r>
            <a:r>
              <a:rPr lang="en-US" sz="2000" dirty="0"/>
              <a:t>names match those in </a:t>
            </a:r>
            <a:r>
              <a:rPr lang="en-US" sz="2000" dirty="0" smtClean="0"/>
              <a:t>documentation</a:t>
            </a:r>
          </a:p>
          <a:p>
            <a:r>
              <a:rPr lang="en-US" sz="2000" dirty="0" smtClean="0"/>
              <a:t>Code completion feature in CCS automatically lists all members.</a:t>
            </a:r>
          </a:p>
          <a:p>
            <a:r>
              <a:rPr lang="en-US" sz="2000" dirty="0" smtClean="0"/>
              <a:t>Allows user to program at the register-level or at a bit-field level:</a:t>
            </a:r>
            <a:br>
              <a:rPr lang="en-US" sz="2000" dirty="0" smtClean="0"/>
            </a:br>
            <a:r>
              <a:rPr lang="en-US" sz="2000" dirty="0" smtClean="0"/>
              <a:t>NOTE: Bit-field accesses could potentially cause some issues with other C compilers (e.g., gcc), but register-level should not.</a:t>
            </a:r>
          </a:p>
          <a:p>
            <a:pPr marL="342900" lvl="1" indent="-342900">
              <a:buFont typeface="Arial" pitchFamily="34" charset="0"/>
              <a:buChar char="•"/>
            </a:pPr>
            <a:r>
              <a:rPr lang="en-US" sz="2000" dirty="0">
                <a:ea typeface="+mn-ea"/>
                <a:cs typeface="+mn-cs"/>
              </a:rPr>
              <a:t>PRU cregister mechanism used to leverage constants table when possible.</a:t>
            </a:r>
          </a:p>
          <a:p>
            <a:r>
              <a:rPr lang="en-US" sz="2000" dirty="0" smtClean="0"/>
              <a:t>Currently provides definitions for the following:</a:t>
            </a:r>
          </a:p>
        </p:txBody>
      </p:sp>
      <p:grpSp>
        <p:nvGrpSpPr>
          <p:cNvPr id="6" name="Group 5"/>
          <p:cNvGrpSpPr/>
          <p:nvPr/>
        </p:nvGrpSpPr>
        <p:grpSpPr>
          <a:xfrm>
            <a:off x="1404938" y="3962400"/>
            <a:ext cx="6138862" cy="1524000"/>
            <a:chOff x="1447800" y="4572000"/>
            <a:chExt cx="6138862" cy="1524000"/>
          </a:xfrm>
        </p:grpSpPr>
        <p:sp>
          <p:nvSpPr>
            <p:cNvPr id="4" name="Content Placeholder 2"/>
            <p:cNvSpPr txBox="1">
              <a:spLocks/>
            </p:cNvSpPr>
            <p:nvPr/>
          </p:nvSpPr>
          <p:spPr bwMode="auto">
            <a:xfrm>
              <a:off x="1447800" y="4598783"/>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Config</a:t>
              </a:r>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grpSp>
    </p:spTree>
    <p:extLst>
      <p:ext uri="{BB962C8B-B14F-4D97-AF65-F5344CB8AC3E}">
        <p14:creationId xmlns="" xmlns:p14="http://schemas.microsoft.com/office/powerpoint/2010/main" val="1237039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sz="4000" dirty="0" smtClean="0"/>
              <a:t>PRU Register Headers Layout</a:t>
            </a:r>
            <a:endParaRPr lang="en-US" sz="4000" dirty="0"/>
          </a:p>
        </p:txBody>
      </p:sp>
      <p:sp>
        <p:nvSpPr>
          <p:cNvPr id="4" name="Slide Number Placeholder 3"/>
          <p:cNvSpPr>
            <a:spLocks noGrp="1"/>
          </p:cNvSpPr>
          <p:nvPr>
            <p:ph type="sldNum" sz="quarter" idx="12"/>
          </p:nvPr>
        </p:nvSpPr>
        <p:spPr/>
        <p:txBody>
          <a:bodyPr/>
          <a:lstStyle/>
          <a:p>
            <a:fld id="{3B20521C-F793-4067-BB07-C7AF74E21EF3}" type="slidenum">
              <a:rPr lang="en-US" smtClean="0">
                <a:solidFill>
                  <a:srgbClr val="000000"/>
                </a:solidFill>
              </a:rPr>
              <a:pPr/>
              <a:t>49</a:t>
            </a:fld>
            <a:endParaRPr lang="en-US" dirty="0">
              <a:solidFill>
                <a:srgbClr val="000000"/>
              </a:solidFill>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dirty="0" smtClean="0"/>
              <a:t>Excerpt from config.h</a:t>
            </a:r>
          </a:p>
          <a:p>
            <a:pPr lvl="1"/>
            <a:r>
              <a:rPr lang="en-US" dirty="0" smtClean="0"/>
              <a:t>Access register directly pruCfg.SYSCFG</a:t>
            </a:r>
          </a:p>
          <a:p>
            <a:pPr lvl="1"/>
            <a:r>
              <a:rPr lang="en-US" dirty="0" smtClean="0"/>
              <a:t>Or access specific bitfields CT_CFG.SYSCFG_bit.STANDBY_INIT</a:t>
            </a:r>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dirty="0" smtClean="0"/>
              <a:t>Example of how to use in C file</a:t>
            </a:r>
          </a:p>
          <a:p>
            <a:pPr lvl="1"/>
            <a:r>
              <a:rPr lang="en-US" dirty="0" smtClean="0"/>
              <a:t>#include the specific header</a:t>
            </a:r>
          </a:p>
          <a:p>
            <a:pPr lvl="1"/>
            <a:r>
              <a:rPr lang="en-US" dirty="0" smtClean="0"/>
              <a:t>Map the constant table entry to register structures</a:t>
            </a:r>
          </a:p>
          <a:p>
            <a:pPr lvl="1"/>
            <a:r>
              <a:rPr lang="en-US" dirty="0" smtClean="0"/>
              <a:t>Access registers or fields</a:t>
            </a:r>
          </a:p>
        </p:txBody>
      </p:sp>
      <p:pic>
        <p:nvPicPr>
          <p:cNvPr id="10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470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76200"/>
            <a:ext cx="8229600" cy="685800"/>
          </a:xfrm>
        </p:spPr>
        <p:txBody>
          <a:bodyPr>
            <a:noAutofit/>
          </a:bodyPr>
          <a:lstStyle/>
          <a:p>
            <a:pPr fontAlgn="base">
              <a:spcAft>
                <a:spcPct val="0"/>
              </a:spcAft>
            </a:pPr>
            <a:r>
              <a:rPr lang="en-US" sz="4000" b="1" dirty="0" smtClean="0">
                <a:solidFill>
                  <a:srgbClr val="DE0000"/>
                </a:solidFill>
              </a:rPr>
              <a:t>PRU in </a:t>
            </a:r>
            <a:r>
              <a:rPr lang="en-US" sz="4000" b="1" dirty="0" err="1" smtClean="0">
                <a:solidFill>
                  <a:srgbClr val="DE0000"/>
                </a:solidFill>
              </a:rPr>
              <a:t>Sitara</a:t>
            </a:r>
            <a:r>
              <a:rPr lang="en-US" sz="4000" b="1" dirty="0" smtClean="0">
                <a:solidFill>
                  <a:srgbClr val="DE0000"/>
                </a:solidFill>
              </a:rPr>
              <a:t> Devices</a:t>
            </a:r>
            <a:endParaRPr lang="en-US" sz="4000" b="1" dirty="0">
              <a:solidFill>
                <a:srgbClr val="DE0000"/>
              </a:solidFill>
            </a:endParaRPr>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 xmlns:p14="http://schemas.microsoft.com/office/powerpoint/2010/main" val="2988091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Linux (ARM)</a:t>
            </a:r>
          </a:p>
        </p:txBody>
      </p:sp>
      <p:sp>
        <p:nvSpPr>
          <p:cNvPr id="3" name="Subtitle 2"/>
          <p:cNvSpPr>
            <a:spLocks noGrp="1"/>
          </p:cNvSpPr>
          <p:nvPr>
            <p:ph type="subTitle" idx="1"/>
          </p:nvPr>
        </p:nvSpPr>
        <p:spPr/>
        <p:txBody>
          <a:bodyPr/>
          <a:lstStyle/>
          <a:p>
            <a:r>
              <a:rPr lang="en-US" dirty="0" smtClean="0"/>
              <a:t>Programmable Real-Time Unit (PRU) Overview</a:t>
            </a:r>
            <a:endParaRPr lang="en-US"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437155"/>
            <a:ext cx="7746682" cy="42230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0091076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Software Stack</a:t>
            </a:r>
          </a:p>
        </p:txBody>
      </p:sp>
      <p:sp>
        <p:nvSpPr>
          <p:cNvPr id="717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52</a:t>
            </a:fld>
            <a:endParaRPr lang="en-US" dirty="0"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smtClean="0"/>
              <a:t>dev/rpmsg-pru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 xmlns:p14="http://schemas.microsoft.com/office/powerpoint/2010/main" val="856983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763000" cy="2514600"/>
          </a:xfrm>
        </p:spPr>
        <p:txBody>
          <a:bodyPr/>
          <a:lstStyle/>
          <a:p>
            <a:r>
              <a:rPr lang="en-US" sz="2400" dirty="0"/>
              <a:t>The remoteproc framework allows different platforms/architectures to control (power on, load firmware, power off) </a:t>
            </a:r>
            <a:r>
              <a:rPr lang="en-US" sz="2400" dirty="0" smtClean="0"/>
              <a:t>remote </a:t>
            </a:r>
            <a:r>
              <a:rPr lang="en-US" sz="2400" dirty="0"/>
              <a:t>processors while abstracting </a:t>
            </a:r>
            <a:r>
              <a:rPr lang="en-US" sz="2400" dirty="0" smtClean="0"/>
              <a:t>any hardware differences.</a:t>
            </a:r>
          </a:p>
          <a:p>
            <a:r>
              <a:rPr lang="en-US" sz="2400" dirty="0" smtClean="0"/>
              <a:t>Documentation in the SDK release:</a:t>
            </a:r>
            <a:br>
              <a:rPr lang="en-US" sz="2400" dirty="0" smtClean="0"/>
            </a:br>
            <a:r>
              <a:rPr lang="en-US" sz="2000" dirty="0" smtClean="0"/>
              <a:t>/board-support/linux-3.12.10-ti2013.12.01/Documentation/remoteproc.txt</a:t>
            </a:r>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err="1" smtClean="0"/>
              <a:t>Remoteproc</a:t>
            </a:r>
            <a:r>
              <a:rPr lang="en-US" sz="2800" dirty="0" smtClean="0"/>
              <a:t> APIs: </a:t>
            </a:r>
          </a:p>
          <a:p>
            <a:r>
              <a:rPr lang="en-US" sz="2000" b="1" dirty="0">
                <a:latin typeface="Courier New" pitchFamily="49" charset="0"/>
                <a:cs typeface="Courier New" pitchFamily="49" charset="0"/>
              </a:rPr>
              <a:t>int rproc_boot(struct rproc *rproc</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void rproc_shutdown(struct rproc *rproc</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struct rproc *</a:t>
            </a:r>
            <a:r>
              <a:rPr lang="en-US" sz="2000" b="1" dirty="0" smtClean="0">
                <a:latin typeface="Courier New" pitchFamily="49" charset="0"/>
                <a:cs typeface="Courier New" pitchFamily="49" charset="0"/>
              </a:rPr>
              <a:t>rproc_alloc()</a:t>
            </a:r>
          </a:p>
          <a:p>
            <a:endParaRPr lang="en-US" sz="2400" dirty="0" smtClean="0"/>
          </a:p>
          <a:p>
            <a:endParaRPr lang="en-US" sz="2400" dirty="0" smtClean="0"/>
          </a:p>
          <a:p>
            <a:endParaRPr lang="en-US" sz="2400" dirty="0"/>
          </a:p>
        </p:txBody>
      </p:sp>
    </p:spTree>
    <p:extLst>
      <p:ext uri="{BB962C8B-B14F-4D97-AF65-F5344CB8AC3E}">
        <p14:creationId xmlns="" xmlns:p14="http://schemas.microsoft.com/office/powerpoint/2010/main" val="146554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0" y="1600200"/>
            <a:ext cx="8229600" cy="1676400"/>
          </a:xfrm>
        </p:spPr>
        <p:txBody>
          <a:bodyPr/>
          <a:lstStyle/>
          <a:p>
            <a:r>
              <a:rPr lang="en-US" sz="2400" dirty="0"/>
              <a:t>r</a:t>
            </a:r>
            <a:r>
              <a:rPr lang="en-US" sz="2400" dirty="0" smtClean="0"/>
              <a:t>pmsg is a Linux framework designed to allow for message passing between the kernel and a remote processor</a:t>
            </a:r>
          </a:p>
          <a:p>
            <a:r>
              <a:rPr lang="en-US" sz="2400" dirty="0"/>
              <a:t>Documentation in the SDK </a:t>
            </a:r>
            <a:r>
              <a:rPr lang="en-US" sz="2400" dirty="0" smtClean="0"/>
              <a:t>release</a:t>
            </a:r>
            <a:br>
              <a:rPr lang="en-US" sz="2400" dirty="0" smtClean="0"/>
            </a:br>
            <a:r>
              <a:rPr lang="en-US" sz="2000" dirty="0" smtClean="0"/>
              <a:t>/board-support/linux-3.12.10-ti2013.12.01/Documentation/rpmsg.txt</a:t>
            </a:r>
            <a:endParaRPr lang="en-US" sz="2000" dirty="0"/>
          </a:p>
        </p:txBody>
      </p:sp>
      <p:sp>
        <p:nvSpPr>
          <p:cNvPr id="4" name="Content Placeholder 2"/>
          <p:cNvSpPr txBox="1">
            <a:spLocks/>
          </p:cNvSpPr>
          <p:nvPr/>
        </p:nvSpPr>
        <p:spPr>
          <a:xfrm>
            <a:off x="76200" y="4038600"/>
            <a:ext cx="8991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1700" b="1" dirty="0">
                <a:latin typeface="Courier New" pitchFamily="49" charset="0"/>
                <a:cs typeface="Courier New" pitchFamily="49" charset="0"/>
              </a:rPr>
              <a:t>int rpmsg_send(struct rpmsg_channel *rpdev, void *data, int len</a:t>
            </a:r>
            <a:r>
              <a:rPr lang="en-US" sz="1700" b="1" dirty="0" smtClean="0">
                <a:latin typeface="Courier New" pitchFamily="49" charset="0"/>
                <a:cs typeface="Courier New" pitchFamily="49" charset="0"/>
              </a:rPr>
              <a:t>);</a:t>
            </a:r>
          </a:p>
          <a:p>
            <a:r>
              <a:rPr lang="en-US" sz="1700" b="1" dirty="0">
                <a:latin typeface="Courier New" pitchFamily="49" charset="0"/>
                <a:cs typeface="Courier New" pitchFamily="49" charset="0"/>
              </a:rPr>
              <a:t>int register_rpmsg_driver(struct rpmsg_driver *rpdrv</a:t>
            </a:r>
            <a:r>
              <a:rPr lang="en-US" sz="1700" b="1" dirty="0" smtClean="0">
                <a:latin typeface="Courier New" pitchFamily="49" charset="0"/>
                <a:cs typeface="Courier New" pitchFamily="49" charset="0"/>
              </a:rPr>
              <a:t>);</a:t>
            </a:r>
          </a:p>
          <a:p>
            <a:endParaRPr lang="en-US" sz="2400" dirty="0" smtClean="0"/>
          </a:p>
          <a:p>
            <a:endParaRPr lang="en-US" sz="2400" dirty="0"/>
          </a:p>
        </p:txBody>
      </p:sp>
    </p:spTree>
    <p:extLst>
      <p:ext uri="{BB962C8B-B14F-4D97-AF65-F5344CB8AC3E}">
        <p14:creationId xmlns="" xmlns:p14="http://schemas.microsoft.com/office/powerpoint/2010/main" val="245964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smtClean="0"/>
              <a:t>Virtio is a virtualized I/O framework</a:t>
            </a:r>
          </a:p>
          <a:p>
            <a:pPr lvl="1"/>
            <a:r>
              <a:rPr lang="en-US" sz="2400" dirty="0" smtClean="0"/>
              <a:t>Used to communicate with a </a:t>
            </a:r>
            <a:r>
              <a:rPr lang="en-US" sz="2400" dirty="0" err="1" smtClean="0"/>
              <a:t>Virtio</a:t>
            </a:r>
            <a:r>
              <a:rPr lang="en-US" sz="2400" dirty="0" smtClean="0"/>
              <a:t> device (</a:t>
            </a:r>
            <a:r>
              <a:rPr lang="en-US" sz="2400" dirty="0" err="1" smtClean="0"/>
              <a:t>vdev</a:t>
            </a:r>
            <a:r>
              <a:rPr lang="en-US" sz="2400" dirty="0" smtClean="0"/>
              <a:t>)</a:t>
            </a:r>
          </a:p>
          <a:p>
            <a:pPr lvl="1"/>
            <a:r>
              <a:rPr lang="en-US" sz="2400" dirty="0" smtClean="0"/>
              <a:t>There are several ‘standard’ vdevs, but only virtio_ring is used by TI software</a:t>
            </a:r>
          </a:p>
          <a:p>
            <a:pPr lvl="1"/>
            <a:r>
              <a:rPr lang="en-US" sz="2400" dirty="0" smtClean="0"/>
              <a:t>The host and PRU will communicate with one another via the virtio_rings (vrings)</a:t>
            </a:r>
          </a:p>
          <a:p>
            <a:r>
              <a:rPr lang="en-US" sz="2800" dirty="0" smtClean="0"/>
              <a:t>Virtual device  definition example </a:t>
            </a:r>
            <a:r>
              <a:rPr lang="en-US" sz="2800" dirty="0"/>
              <a:t>in the SDK </a:t>
            </a:r>
            <a:r>
              <a:rPr lang="en-US" sz="2800" dirty="0" smtClean="0"/>
              <a:t>release: </a:t>
            </a:r>
            <a:r>
              <a:rPr lang="en-US" sz="2000" dirty="0" smtClean="0"/>
              <a:t>/board-support/linux-3.12.10-ti2013.12.01/Documentation/devicetree/bindings/virtio/mmio.txt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 xmlns:p14="http://schemas.microsoft.com/office/powerpoint/2010/main" val="2703033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smtClean="0"/>
              <a:t>Virtio_ring (vring) is the transport implementation for virtio</a:t>
            </a:r>
          </a:p>
          <a:p>
            <a:r>
              <a:rPr lang="en-US" dirty="0" smtClean="0"/>
              <a:t>A </a:t>
            </a:r>
            <a:r>
              <a:rPr lang="en-US" dirty="0"/>
              <a:t>vring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vring contains our </a:t>
            </a:r>
            <a:r>
              <a:rPr lang="en-US" dirty="0" smtClean="0"/>
              <a:t>list of </a:t>
            </a:r>
            <a:r>
              <a:rPr lang="en-US" dirty="0"/>
              <a:t>buffers used to pass data between the host and PRU cores via </a:t>
            </a:r>
            <a:r>
              <a:rPr lang="en-US" dirty="0" smtClean="0"/>
              <a:t>rpmsg</a:t>
            </a:r>
            <a:endParaRPr lang="en-US" dirty="0"/>
          </a:p>
        </p:txBody>
      </p:sp>
    </p:spTree>
    <p:extLst>
      <p:ext uri="{BB962C8B-B14F-4D97-AF65-F5344CB8AC3E}">
        <p14:creationId xmlns="" xmlns:p14="http://schemas.microsoft.com/office/powerpoint/2010/main" val="1293620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remoteproc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r>
              <a:rPr lang="en-US" sz="4400" dirty="0" smtClean="0"/>
              <a:t/>
            </a:r>
            <a:br>
              <a:rPr lang="en-US" sz="4400" dirty="0" smtClean="0"/>
            </a:br>
            <a:r>
              <a:rPr lang="en-US" sz="3600" dirty="0" smtClean="0"/>
              <a:t>/</a:t>
            </a:r>
            <a:r>
              <a:rPr lang="en-US" sz="3600" dirty="0"/>
              <a:t>board-support/linux-3.12.10-ti2013.12.01/Documentation/remoteproc.txt</a:t>
            </a:r>
          </a:p>
          <a:p>
            <a:endParaRPr lang="en-US" sz="2800" dirty="0" smtClean="0"/>
          </a:p>
          <a:p>
            <a:pPr marL="0" indent="0">
              <a:buNone/>
            </a:pPr>
            <a:endParaRPr lang="en-US" dirty="0"/>
          </a:p>
          <a:p>
            <a:pPr marL="0" indent="0">
              <a:buNone/>
            </a:pP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struct </a:t>
            </a:r>
            <a:r>
              <a:rPr lang="en-US" b="1" dirty="0">
                <a:latin typeface="Courier New" pitchFamily="49" charset="0"/>
                <a:cs typeface="Courier New" pitchFamily="49" charset="0"/>
              </a:rPr>
              <a:t>resource_table - firmware resource table header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ver: version number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num: number of resource entries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reserved: reserved (must be zero)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offset: array of offsets pointing at the various resource entries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The </a:t>
            </a:r>
            <a:r>
              <a:rPr lang="en-US" b="1" dirty="0">
                <a:latin typeface="Courier New" pitchFamily="49" charset="0"/>
                <a:cs typeface="Courier New" pitchFamily="49" charset="0"/>
              </a:rPr>
              <a:t>header of the resource table, as expressed by this structure, </a:t>
            </a:r>
            <a:endParaRPr lang="en-US" b="1" dirty="0" smtClean="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contains </a:t>
            </a:r>
            <a:r>
              <a:rPr lang="en-US" b="1" dirty="0">
                <a:latin typeface="Courier New" pitchFamily="49" charset="0"/>
                <a:cs typeface="Courier New" pitchFamily="49" charset="0"/>
              </a:rPr>
              <a:t>a version number (should we need to change this format in the * future), the number of available resource entries, and their offsets * in the table</a:t>
            </a:r>
            <a:r>
              <a:rPr lang="en-US" b="1" dirty="0" smtClean="0">
                <a:latin typeface="Courier New" pitchFamily="49" charset="0"/>
                <a:cs typeface="Courier New" pitchFamily="49" charset="0"/>
              </a:rPr>
              <a:t>.</a:t>
            </a:r>
          </a:p>
          <a:p>
            <a:pPr marL="0" indent="0">
              <a:buNone/>
            </a:pPr>
            <a:r>
              <a:rPr lang="en-US" b="1" dirty="0" smtClean="0">
                <a:latin typeface="Courier New" pitchFamily="49" charset="0"/>
                <a:cs typeface="Courier New" pitchFamily="49" charset="0"/>
              </a:rPr>
              <a:t>*/</a:t>
            </a:r>
          </a:p>
        </p:txBody>
      </p:sp>
    </p:spTree>
    <p:extLst>
      <p:ext uri="{BB962C8B-B14F-4D97-AF65-F5344CB8AC3E}">
        <p14:creationId xmlns="" xmlns:p14="http://schemas.microsoft.com/office/powerpoint/2010/main" val="2146570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smtClean="0"/>
              <a:t>PRU-ICSS Wiki: </a:t>
            </a:r>
            <a:r>
              <a:rPr lang="en-US" sz="2400" dirty="0" smtClean="0">
                <a:hlinkClick r:id="rId3"/>
              </a:rPr>
              <a:t>http://processors.wiki.ti.com/index.php/PRU-ICSS</a:t>
            </a:r>
            <a:r>
              <a:rPr lang="en-US" sz="2400" dirty="0" smtClean="0"/>
              <a:t> </a:t>
            </a:r>
          </a:p>
          <a:p>
            <a:r>
              <a:rPr lang="en-US" sz="2400" dirty="0" smtClean="0"/>
              <a:t>PRU Evaluation Hardware: </a:t>
            </a:r>
            <a:r>
              <a:rPr lang="en-US" sz="2400" dirty="0" smtClean="0">
                <a:hlinkClick r:id="rId4"/>
              </a:rPr>
              <a:t>http://www.ti.com/tool/PRUCAPE</a:t>
            </a:r>
            <a:r>
              <a:rPr lang="en-US" sz="2400" dirty="0" smtClean="0"/>
              <a:t> </a:t>
            </a:r>
            <a:endParaRPr lang="en-US" sz="2400" dirty="0"/>
          </a:p>
          <a:p>
            <a:r>
              <a:rPr lang="en-US" sz="2400" dirty="0" smtClean="0"/>
              <a:t>Additional </a:t>
            </a:r>
            <a:r>
              <a:rPr lang="en-US" sz="2400" dirty="0" err="1" smtClean="0"/>
              <a:t>Sitara</a:t>
            </a:r>
            <a:r>
              <a:rPr lang="en-US" sz="2400" dirty="0" smtClean="0"/>
              <a:t> Presentations:</a:t>
            </a:r>
            <a:br>
              <a:rPr lang="en-US" sz="2400" dirty="0" smtClean="0"/>
            </a:br>
            <a:r>
              <a:rPr lang="en-US" sz="2400" dirty="0" smtClean="0">
                <a:hlinkClick r:id="rId5"/>
              </a:rPr>
              <a:t>http://www.ti.com/sitarabootcamp</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t="3270" b="262"/>
          <a:stretch>
            <a:fillRect/>
          </a:stretch>
        </p:blipFill>
        <p:spPr bwMode="auto">
          <a:xfrm>
            <a:off x="1225039" y="495370"/>
            <a:ext cx="6479325" cy="57564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itle 1"/>
          <p:cNvSpPr>
            <a:spLocks noGrp="1"/>
          </p:cNvSpPr>
          <p:nvPr>
            <p:ph type="title"/>
          </p:nvPr>
        </p:nvSpPr>
        <p:spPr>
          <a:xfrm>
            <a:off x="457200" y="0"/>
            <a:ext cx="8229600" cy="533400"/>
          </a:xfrm>
        </p:spPr>
        <p:txBody>
          <a:bodyPr>
            <a:noAutofit/>
          </a:bodyPr>
          <a:lstStyle/>
          <a:p>
            <a:pPr fontAlgn="base">
              <a:spcAft>
                <a:spcPct val="0"/>
              </a:spcAft>
            </a:pPr>
            <a:r>
              <a:rPr lang="en-US" sz="3600" b="1" dirty="0" smtClean="0">
                <a:solidFill>
                  <a:srgbClr val="DE0000"/>
                </a:solidFill>
              </a:rPr>
              <a:t>PRU-ICSS Feature Comparison</a:t>
            </a:r>
            <a:endParaRPr lang="en-US" sz="3600" b="1" dirty="0">
              <a:solidFill>
                <a:srgbClr val="DE0000"/>
              </a:solidFill>
            </a:endParaRPr>
          </a:p>
        </p:txBody>
      </p:sp>
    </p:spTree>
    <p:extLst>
      <p:ext uri="{BB962C8B-B14F-4D97-AF65-F5344CB8AC3E}">
        <p14:creationId xmlns="" xmlns:p14="http://schemas.microsoft.com/office/powerpoint/2010/main" val="2389703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80308" y="0"/>
            <a:ext cx="8534400" cy="762000"/>
          </a:xfrm>
        </p:spPr>
        <p:txBody>
          <a:bodyPr/>
          <a:lstStyle/>
          <a:p>
            <a:pPr eaLnBrk="1" hangingPunct="1"/>
            <a:r>
              <a:rPr lang="en-US" sz="3200" dirty="0" smtClean="0"/>
              <a:t>Programmable Real-Time Unit (PRU) Subsystem</a:t>
            </a:r>
          </a:p>
        </p:txBody>
      </p:sp>
      <p:sp>
        <p:nvSpPr>
          <p:cNvPr id="12292" name="Rectangle 3"/>
          <p:cNvSpPr>
            <a:spLocks noGrp="1" noChangeArrowheads="1"/>
          </p:cNvSpPr>
          <p:nvPr>
            <p:ph idx="1"/>
          </p:nvPr>
        </p:nvSpPr>
        <p:spPr>
          <a:xfrm>
            <a:off x="76200" y="1048468"/>
            <a:ext cx="3496119" cy="5047532"/>
          </a:xfrm>
        </p:spPr>
        <p:txBody>
          <a:bodyPr>
            <a:normAutofit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5ns per instruction </a:t>
            </a:r>
          </a:p>
          <a:p>
            <a:pPr lvl="1">
              <a:lnSpc>
                <a:spcPct val="110000"/>
              </a:lnSpc>
            </a:pPr>
            <a:r>
              <a:rPr lang="en-US" sz="1600" dirty="0" smtClean="0"/>
              <a:t>Single-cycle execution;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Controller (INTC) for </a:t>
            </a:r>
            <a:br>
              <a:rPr lang="en-US" sz="1800" dirty="0" smtClean="0"/>
            </a:br>
            <a:r>
              <a:rPr lang="en-US" sz="1800" dirty="0" smtClean="0"/>
              <a:t>system event handling</a:t>
            </a:r>
          </a:p>
          <a:p>
            <a:pPr eaLnBrk="1" hangingPunct="1">
              <a:lnSpc>
                <a:spcPct val="110000"/>
              </a:lnSpc>
            </a:pPr>
            <a:r>
              <a:rPr lang="en-US" sz="1800" dirty="0" smtClean="0"/>
              <a:t>Fast I/O interface provides u</a:t>
            </a:r>
            <a:r>
              <a:rPr lang="en-US" sz="1600" dirty="0" smtClean="0"/>
              <a:t>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53508"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2" name="AutoShape 33"/>
            <p:cNvSpPr>
              <a:spLocks noChangeArrowheads="1"/>
            </p:cNvSpPr>
            <p:nvPr/>
          </p:nvSpPr>
          <p:spPr bwMode="auto">
            <a:xfrm rot="10800000">
              <a:off x="4573812"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53507"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6" name="AutoShape 37"/>
            <p:cNvSpPr>
              <a:spLocks noChangeArrowheads="1"/>
            </p:cNvSpPr>
            <p:nvPr/>
          </p:nvSpPr>
          <p:spPr bwMode="auto">
            <a:xfrm rot="10800000">
              <a:off x="4561671"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9" name="AutoShape 40"/>
            <p:cNvSpPr>
              <a:spLocks noChangeArrowheads="1"/>
            </p:cNvSpPr>
            <p:nvPr/>
          </p:nvSpPr>
          <p:spPr bwMode="auto">
            <a:xfrm>
              <a:off x="4555096"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30" name="AutoShape 41"/>
            <p:cNvSpPr>
              <a:spLocks noChangeArrowheads="1"/>
            </p:cNvSpPr>
            <p:nvPr/>
          </p:nvSpPr>
          <p:spPr bwMode="auto">
            <a:xfrm rot="10800000">
              <a:off x="4563260"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 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2" name="AutoShape 36"/>
            <p:cNvSpPr>
              <a:spLocks noChangeArrowheads="1"/>
            </p:cNvSpPr>
            <p:nvPr/>
          </p:nvSpPr>
          <p:spPr bwMode="auto">
            <a:xfrm>
              <a:off x="4794266"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3" name="AutoShape 37"/>
            <p:cNvSpPr>
              <a:spLocks noChangeArrowheads="1"/>
            </p:cNvSpPr>
            <p:nvPr/>
          </p:nvSpPr>
          <p:spPr bwMode="auto">
            <a:xfrm rot="10800000">
              <a:off x="4803131"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9" name="AutoShape 37"/>
            <p:cNvSpPr>
              <a:spLocks noChangeArrowheads="1"/>
            </p:cNvSpPr>
            <p:nvPr/>
          </p:nvSpPr>
          <p:spPr bwMode="auto">
            <a:xfrm rot="10800000">
              <a:off x="4803131"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
        <p:nvSpPr>
          <p:cNvPr id="70" name="Rectangle 69"/>
          <p:cNvSpPr/>
          <p:nvPr/>
        </p:nvSpPr>
        <p:spPr>
          <a:xfrm>
            <a:off x="1524000" y="609600"/>
            <a:ext cx="6172200" cy="397032"/>
          </a:xfrm>
          <a:prstGeom prst="rect">
            <a:avLst/>
          </a:prstGeom>
        </p:spPr>
        <p:txBody>
          <a:bodyPr wrap="square">
            <a:spAutoFit/>
          </a:bodyPr>
          <a:lstStyle/>
          <a:p>
            <a:pPr>
              <a:lnSpc>
                <a:spcPct val="110000"/>
              </a:lnSpc>
            </a:pPr>
            <a:r>
              <a:rPr lang="en-US" dirty="0" smtClean="0"/>
              <a:t>User Guide: </a:t>
            </a:r>
            <a:r>
              <a:rPr lang="en-US" dirty="0" smtClean="0">
                <a:hlinkClick r:id="rId3"/>
              </a:rPr>
              <a:t>http://processors.wiki.ti.com/index.php/PRU-ICSS</a:t>
            </a:r>
            <a:r>
              <a:rPr lang="en-US" dirty="0" smtClean="0"/>
              <a:t> </a:t>
            </a:r>
          </a:p>
        </p:txBody>
      </p:sp>
    </p:spTree>
    <p:extLst>
      <p:ext uri="{BB962C8B-B14F-4D97-AF65-F5344CB8AC3E}">
        <p14:creationId xmlns="" xmlns:p14="http://schemas.microsoft.com/office/powerpoint/2010/main" val="351901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Memory</a:t>
            </a:r>
            <a:endParaRPr lang="en-US" sz="3600" dirty="0"/>
          </a:p>
        </p:txBody>
      </p:sp>
      <p:sp>
        <p:nvSpPr>
          <p:cNvPr id="4" name="Content Placeholder 3"/>
          <p:cNvSpPr>
            <a:spLocks noGrp="1"/>
          </p:cNvSpPr>
          <p:nvPr>
            <p:ph idx="1"/>
          </p:nvPr>
        </p:nvSpPr>
        <p:spPr>
          <a:xfrm>
            <a:off x="304800" y="1143000"/>
            <a:ext cx="3276600" cy="5014539"/>
          </a:xfrm>
        </p:spPr>
        <p:txBody>
          <a:bodyPr>
            <a:normAutofit/>
          </a:bodyPr>
          <a:lstStyle/>
          <a:p>
            <a:r>
              <a:rPr lang="en-US" sz="2000" dirty="0" smtClean="0"/>
              <a:t>Each PRU has private memory:</a:t>
            </a:r>
          </a:p>
          <a:p>
            <a:pPr lvl="1"/>
            <a:r>
              <a:rPr lang="en-US" sz="2000" dirty="0" smtClean="0"/>
              <a:t>8K data </a:t>
            </a:r>
          </a:p>
          <a:p>
            <a:pPr lvl="1"/>
            <a:r>
              <a:rPr lang="en-US" sz="2000" dirty="0" smtClean="0"/>
              <a:t>8K program</a:t>
            </a:r>
          </a:p>
          <a:p>
            <a:r>
              <a:rPr lang="en-US" sz="2000" dirty="0" smtClean="0"/>
              <a:t>In between, there Is scratchpad memory</a:t>
            </a:r>
          </a:p>
          <a:p>
            <a:pPr lvl="1"/>
            <a:r>
              <a:rPr lang="en-US" sz="2000" dirty="0" smtClean="0"/>
              <a:t>3 banks</a:t>
            </a:r>
          </a:p>
          <a:p>
            <a:pPr lvl="1"/>
            <a:r>
              <a:rPr lang="en-US" sz="2000" dirty="0" smtClean="0"/>
              <a:t>30x 32-bit registers</a:t>
            </a:r>
          </a:p>
          <a:p>
            <a:r>
              <a:rPr lang="en-US" sz="2000" dirty="0" smtClean="0"/>
              <a:t>Shared memory:</a:t>
            </a:r>
          </a:p>
          <a:p>
            <a:pPr lvl="1"/>
            <a:r>
              <a:rPr lang="en-US" sz="2000" dirty="0" smtClean="0"/>
              <a:t>Shared RAM 12K</a:t>
            </a:r>
          </a:p>
          <a:p>
            <a:pPr lvl="1"/>
            <a:endParaRPr lang="en-US" sz="2000" dirty="0" smtClean="0"/>
          </a:p>
          <a:p>
            <a:pPr lvl="1"/>
            <a:endParaRPr lang="en-US" sz="2000" dirty="0"/>
          </a:p>
        </p:txBody>
      </p:sp>
      <p:grpSp>
        <p:nvGrpSpPr>
          <p:cNvPr id="58" name="Group 57"/>
          <p:cNvGrpSpPr/>
          <p:nvPr/>
        </p:nvGrpSpPr>
        <p:grpSpPr>
          <a:xfrm>
            <a:off x="3484213" y="1163105"/>
            <a:ext cx="5523262" cy="5026838"/>
            <a:chOff x="3484213" y="1163105"/>
            <a:chExt cx="5523262" cy="5026838"/>
          </a:xfrm>
        </p:grpSpPr>
        <p:sp>
          <p:nvSpPr>
            <p:cNvPr id="59"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0"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1"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2"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3"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4"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65"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66"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67"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68"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69" name="AutoShape 32"/>
            <p:cNvSpPr>
              <a:spLocks noChangeArrowheads="1"/>
            </p:cNvSpPr>
            <p:nvPr/>
          </p:nvSpPr>
          <p:spPr bwMode="auto">
            <a:xfrm>
              <a:off x="4553508"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0" name="AutoShape 33"/>
            <p:cNvSpPr>
              <a:spLocks noChangeArrowheads="1"/>
            </p:cNvSpPr>
            <p:nvPr/>
          </p:nvSpPr>
          <p:spPr bwMode="auto">
            <a:xfrm rot="10800000">
              <a:off x="4573812"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1"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72"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73" name="AutoShape 36"/>
            <p:cNvSpPr>
              <a:spLocks noChangeArrowheads="1"/>
            </p:cNvSpPr>
            <p:nvPr/>
          </p:nvSpPr>
          <p:spPr bwMode="auto">
            <a:xfrm>
              <a:off x="4553507"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4" name="AutoShape 37"/>
            <p:cNvSpPr>
              <a:spLocks noChangeArrowheads="1"/>
            </p:cNvSpPr>
            <p:nvPr/>
          </p:nvSpPr>
          <p:spPr bwMode="auto">
            <a:xfrm rot="10800000">
              <a:off x="4561671"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5" name="AutoShape 40"/>
            <p:cNvSpPr>
              <a:spLocks noChangeArrowheads="1"/>
            </p:cNvSpPr>
            <p:nvPr/>
          </p:nvSpPr>
          <p:spPr bwMode="auto">
            <a:xfrm>
              <a:off x="4555096"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6" name="AutoShape 41"/>
            <p:cNvSpPr>
              <a:spLocks noChangeArrowheads="1"/>
            </p:cNvSpPr>
            <p:nvPr/>
          </p:nvSpPr>
          <p:spPr bwMode="auto">
            <a:xfrm rot="10800000">
              <a:off x="4563260"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77" name="Rectangle 76"/>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 Pad</a:t>
              </a:r>
              <a:endParaRPr lang="en-US" sz="1000" b="1" dirty="0">
                <a:solidFill>
                  <a:schemeClr val="tx1"/>
                </a:solidFill>
              </a:endParaRPr>
            </a:p>
          </p:txBody>
        </p:sp>
        <p:sp>
          <p:nvSpPr>
            <p:cNvPr id="78" name="Rectangle 77"/>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79" name="Rectangle 78"/>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80" name="Rectangle 79"/>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81" name="Rectangle 80"/>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82" name="Rectangle 81"/>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83"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84" name="Rectangle 83"/>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85"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86"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87" name="Rectangle 86"/>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88"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89" name="Rectangle 88"/>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90"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91" name="Rectangle 90"/>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92" name="Rectangle 91"/>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93" name="Rectangle 92"/>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94" name="Rectangle 93"/>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95" name="Rectangle 94"/>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96"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7"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8"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9"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0"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2" name="AutoShape 36"/>
            <p:cNvSpPr>
              <a:spLocks noChangeArrowheads="1"/>
            </p:cNvSpPr>
            <p:nvPr/>
          </p:nvSpPr>
          <p:spPr bwMode="auto">
            <a:xfrm>
              <a:off x="4794266"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103" name="AutoShape 37"/>
            <p:cNvSpPr>
              <a:spLocks noChangeArrowheads="1"/>
            </p:cNvSpPr>
            <p:nvPr/>
          </p:nvSpPr>
          <p:spPr bwMode="auto">
            <a:xfrm rot="10800000">
              <a:off x="4803131"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104"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105" name="AutoShape 37"/>
            <p:cNvSpPr>
              <a:spLocks noChangeArrowheads="1"/>
            </p:cNvSpPr>
            <p:nvPr/>
          </p:nvSpPr>
          <p:spPr bwMode="auto">
            <a:xfrm rot="10800000">
              <a:off x="4803131"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106"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107"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108" name="Rectangle 107"/>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109"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 xmlns:p14="http://schemas.microsoft.com/office/powerpoint/2010/main" val="106646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1143000"/>
            <a:ext cx="7934325" cy="4295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297949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3555</TotalTime>
  <Words>4089</Words>
  <Application>Microsoft Office PowerPoint</Application>
  <PresentationFormat>On-screen Show (4:3)</PresentationFormat>
  <Paragraphs>750</Paragraphs>
  <Slides>58</Slides>
  <Notes>20</Notes>
  <HiddenSlides>6</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78_KeyStoneOLT</vt:lpstr>
      <vt:lpstr>77_KeyStoneOLT</vt:lpstr>
      <vt:lpstr>Programmable Real-Time Unit (PRU) Overview</vt:lpstr>
      <vt:lpstr>Agenda</vt:lpstr>
      <vt:lpstr>PRU Architecture</vt:lpstr>
      <vt:lpstr>ARM SoC Architecture</vt:lpstr>
      <vt:lpstr>PRU in Sitara Devices</vt:lpstr>
      <vt:lpstr>PRU-ICSS Feature Comparison</vt:lpstr>
      <vt:lpstr>Programmable Real-Time Unit (PRU) Subsystem</vt:lpstr>
      <vt:lpstr>PRU Memory</vt:lpstr>
      <vt:lpstr>Scratch Pad</vt:lpstr>
      <vt:lpstr>Slide 10</vt:lpstr>
      <vt:lpstr>PRU Constants Table (0-15)</vt:lpstr>
      <vt:lpstr>PRU Constants Table (16-31)</vt:lpstr>
      <vt:lpstr>PRU features</vt:lpstr>
      <vt:lpstr>MAC/MPY Integration</vt:lpstr>
      <vt:lpstr>PRU Features &amp; Benefits</vt:lpstr>
      <vt:lpstr>PRU Functional Block Diagram</vt:lpstr>
      <vt:lpstr>Fast I/O Interface</vt:lpstr>
      <vt:lpstr>GPIO Toggle: Bench Measurements</vt:lpstr>
      <vt:lpstr>Integrated Peripherals</vt:lpstr>
      <vt:lpstr>PRU “Interrupts”</vt:lpstr>
      <vt:lpstr>Interrupt Controller Block Diagram</vt:lpstr>
      <vt:lpstr>PRU Memory Map (Local)</vt:lpstr>
      <vt:lpstr>PRU Memory Map (Global)</vt:lpstr>
      <vt:lpstr>PRU Read Latencies:     Local vs Global Memory Map</vt:lpstr>
      <vt:lpstr>PRU Memory Access FAQ</vt:lpstr>
      <vt:lpstr>AM335x PRU-ICSS Power</vt:lpstr>
      <vt:lpstr>AM437x PRU-ICSS Power</vt:lpstr>
      <vt:lpstr>Use Case Examples</vt:lpstr>
      <vt:lpstr>Replicate 3D Printer</vt:lpstr>
      <vt:lpstr>Integrated Multi-protocol Support  in TI ARM SoCs</vt:lpstr>
      <vt:lpstr>Code Development: C and Assembly </vt:lpstr>
      <vt:lpstr>PRU Instruction Set</vt:lpstr>
      <vt:lpstr>PRU Instruction Set</vt:lpstr>
      <vt:lpstr>PRU Instruction Set</vt:lpstr>
      <vt:lpstr>Slide 35</vt:lpstr>
      <vt:lpstr>PRU Instruction Set: Add Example</vt:lpstr>
      <vt:lpstr>PRU Instruction Set: Bit-Byte Support</vt:lpstr>
      <vt:lpstr>Building PRU Executables</vt:lpstr>
      <vt:lpstr>What is PASM?</vt:lpstr>
      <vt:lpstr>TI Code Generation Tools (CGT)</vt:lpstr>
      <vt:lpstr>TI Code Generation Tools (CGT)</vt:lpstr>
      <vt:lpstr>TI Code Generation Tools (CGT)</vt:lpstr>
      <vt:lpstr>C Compiler</vt:lpstr>
      <vt:lpstr>Coding Considerations</vt:lpstr>
      <vt:lpstr>Coding Considerations</vt:lpstr>
      <vt:lpstr>CGT C Programming and CGT Assembly</vt:lpstr>
      <vt:lpstr>TI PRU CGT Assembler vs PASM</vt:lpstr>
      <vt:lpstr>PRU Register Headers</vt:lpstr>
      <vt:lpstr>PRU Register Headers Layout</vt:lpstr>
      <vt:lpstr>Communication with Linux (ARM)</vt:lpstr>
      <vt:lpstr>Slide 51</vt:lpstr>
      <vt:lpstr>PRU Software Stack</vt:lpstr>
      <vt:lpstr>Remoteproc</vt:lpstr>
      <vt:lpstr>rpmsg</vt:lpstr>
      <vt:lpstr>Virtio &amp; Vring</vt:lpstr>
      <vt:lpstr>Virtio &amp; Vring</vt:lpstr>
      <vt:lpstr>Understanding the Resource Table</vt:lpstr>
      <vt:lpstr>For More Information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Robert J. Hillard</cp:lastModifiedBy>
  <cp:revision>74</cp:revision>
  <cp:lastPrinted>2014-11-07T12:28:10Z</cp:lastPrinted>
  <dcterms:created xsi:type="dcterms:W3CDTF">2014-09-08T17:10:44Z</dcterms:created>
  <dcterms:modified xsi:type="dcterms:W3CDTF">2014-11-11T03:47:47Z</dcterms:modified>
</cp:coreProperties>
</file>