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80" r:id="rId16"/>
    <p:sldId id="278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E874E65-AA25-42FB-AE70-8D57C44C126F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F8B38BD9-74FA-4CB6-8D3D-B426EE269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862D9-60D6-4AE6-A55B-598CBDA6829B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10C2-4C08-4395-86F9-5F2109F05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559B-4910-4B0B-BF65-170A08AEE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8991B-B212-4210-A82B-5A5181F74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EA3B5-3C6E-4548-9853-C0301F0C5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pic>
        <p:nvPicPr>
          <p:cNvPr id="5125" name="Picture 8" descr="ti_hz_1c_pos_rgb_jpg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507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2057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cs typeface="Calibri" pitchFamily="34" charset="0"/>
              </a:rPr>
              <a:t>Very Large Fast DFT (VL FFT)</a:t>
            </a:r>
            <a:br>
              <a:rPr lang="en-US" sz="4000" dirty="0" smtClean="0">
                <a:cs typeface="Calibri" pitchFamily="34" charset="0"/>
              </a:rPr>
            </a:br>
            <a:r>
              <a:rPr lang="en-US" sz="4000" dirty="0" smtClean="0">
                <a:cs typeface="Calibri" pitchFamily="34" charset="0"/>
              </a:rPr>
              <a:t>Implementation on KeyStone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514600"/>
            <a:ext cx="6400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5814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alibri" pitchFamily="34" charset="0"/>
              </a:rPr>
              <a:t>Very Large Fast DFT (VL FFT)</a:t>
            </a:r>
            <a:br>
              <a:rPr lang="en-US" dirty="0" smtClean="0">
                <a:cs typeface="Calibri" pitchFamily="34" charset="0"/>
              </a:rPr>
            </a:br>
            <a:r>
              <a:rPr lang="en-US" dirty="0" err="1" smtClean="0">
                <a:cs typeface="Calibri" pitchFamily="34" charset="0"/>
              </a:rPr>
              <a:t>Implem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smtClean="0"/>
              <a:t>High-Performance Parallel FFT Algorithms</a:t>
            </a:r>
            <a:br>
              <a:rPr lang="en-US" dirty="0" smtClean="0"/>
            </a:br>
            <a:r>
              <a:rPr lang="en-US" dirty="0" smtClean="0"/>
              <a:t>for the HITACHI SR8000</a:t>
            </a:r>
            <a:br>
              <a:rPr lang="en-US" dirty="0" smtClean="0"/>
            </a:br>
            <a:r>
              <a:rPr lang="en-US" dirty="0" smtClean="0"/>
              <a:t>Daisuke Takahashi</a:t>
            </a:r>
            <a:br>
              <a:rPr lang="en-US" dirty="0" smtClean="0"/>
            </a:br>
            <a:r>
              <a:rPr lang="en-US" dirty="0" smtClean="0"/>
              <a:t>Information Technology Center, University of Tokyo</a:t>
            </a:r>
            <a:br>
              <a:rPr lang="en-US" dirty="0" smtClean="0"/>
            </a:br>
            <a:r>
              <a:rPr lang="en-US" dirty="0" smtClean="0"/>
              <a:t>2-11-16 Yayoi, Bunkyo-</a:t>
            </a:r>
            <a:r>
              <a:rPr lang="en-US" dirty="0" err="1" smtClean="0"/>
              <a:t>ku</a:t>
            </a:r>
            <a:r>
              <a:rPr lang="en-US" dirty="0" smtClean="0"/>
              <a:t>, Tokyo 113-8658, Japan</a:t>
            </a:r>
            <a:br>
              <a:rPr lang="en-US" dirty="0" smtClean="0"/>
            </a:br>
            <a:r>
              <a:rPr lang="en-US" dirty="0" smtClean="0"/>
              <a:t>daisuke@pi.cc .u-</a:t>
            </a:r>
            <a:r>
              <a:rPr lang="en-US" dirty="0" err="1" smtClean="0"/>
              <a:t>tokyo.ac</a:t>
            </a:r>
            <a:r>
              <a:rPr lang="en-US" dirty="0" smtClean="0"/>
              <a:t>. j </a:t>
            </a:r>
            <a:r>
              <a:rPr lang="en-US" dirty="0" err="1" smtClean="0"/>
              <a:t>p</a:t>
            </a:r>
            <a:r>
              <a:rPr lang="en-US" dirty="0" err="1" smtClean="0">
                <a:cs typeface="Calibri" pitchFamily="34" charset="0"/>
              </a:rPr>
              <a:t>entation</a:t>
            </a:r>
            <a:r>
              <a:rPr lang="en-US" dirty="0" smtClean="0">
                <a:cs typeface="Calibri" pitchFamily="34" charset="0"/>
              </a:rPr>
              <a:t> on KeyStone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4098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4099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4100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4101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4102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228600" y="6451600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4000" smtClean="0"/>
              <a:t>VLFFT Pseudo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VLFFT_start: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1) Core0 sends message to each core to start 1st iteration processing.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2)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Input Buffer to L2 and to transfer (n-1)th blk output from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 L2 to Temp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Implement transpose, compute FFT, and multiply twiddle factors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3) Core0 waits for message from each core for completion of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4) After receiving all the messages from all the other cores, core0 sends message to each core to start 2nd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     iteration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5)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Temp Buffer to L2 and to transfer (n-1)th blk output from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L2 to Output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Compute FFT and transpose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6) Core0 waits for message back from each core for completion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VLFFT_end: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transpose is required for the following matrixes from each core:</a:t>
            </a:r>
          </a:p>
          <a:p>
            <a:pPr lvl="1" eaLnBrk="1" hangingPunct="1"/>
            <a:r>
              <a:rPr lang="en-US" smtClean="0"/>
              <a:t>N1x8 -&gt; 8xN1</a:t>
            </a:r>
          </a:p>
          <a:p>
            <a:pPr lvl="1" eaLnBrk="1" hangingPunct="1"/>
            <a:r>
              <a:rPr lang="en-US" smtClean="0"/>
              <a:t>N2x8 -&gt; 8xN2</a:t>
            </a:r>
          </a:p>
          <a:p>
            <a:pPr lvl="1" eaLnBrk="1" hangingPunct="1"/>
            <a:r>
              <a:rPr lang="en-US" smtClean="0"/>
              <a:t>8xN2 -&gt; N2x8</a:t>
            </a:r>
          </a:p>
          <a:p>
            <a:pPr eaLnBrk="1" hangingPunct="1"/>
            <a:r>
              <a:rPr lang="en-US" smtClean="0"/>
              <a:t>DSP computes matrix transpose from L2 SRAM</a:t>
            </a:r>
          </a:p>
          <a:p>
            <a:pPr lvl="1" eaLnBrk="1" hangingPunct="1"/>
            <a:r>
              <a:rPr lang="en-US" smtClean="0"/>
              <a:t>DMA bring samples from DDR to L2 SRAM</a:t>
            </a:r>
          </a:p>
          <a:p>
            <a:pPr lvl="1" eaLnBrk="1" hangingPunct="1"/>
            <a:r>
              <a:rPr lang="en-US" smtClean="0"/>
              <a:t>DSP implements transpose for matrixes in L2 SRAM</a:t>
            </a:r>
          </a:p>
          <a:p>
            <a:pPr lvl="1" eaLnBrk="1" hangingPunct="1"/>
            <a:r>
              <a:rPr lang="en-US" smtClean="0"/>
              <a:t>32K L1 Cache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smtClean="0"/>
              <a:t>FFT: single precision floating point FFT from c66x DSPLIB</a:t>
            </a:r>
          </a:p>
          <a:p>
            <a:pPr eaLnBrk="1" hangingPunct="1"/>
            <a:r>
              <a:rPr lang="en-US" smtClean="0"/>
              <a:t>Global twiddle factor compute and multiplication: 1 cycle per complex sample</a:t>
            </a:r>
          </a:p>
          <a:p>
            <a:pPr eaLnBrk="1" hangingPunct="1"/>
            <a:r>
              <a:rPr lang="en-US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 BIOS 6</a:t>
            </a:r>
          </a:p>
          <a:p>
            <a:pPr eaLnBrk="1" hangingPunct="1"/>
            <a:r>
              <a:rPr lang="en-US" smtClean="0"/>
              <a:t>CSL for EDMA configuration</a:t>
            </a:r>
          </a:p>
          <a:p>
            <a:pPr eaLnBrk="1" hangingPunct="1"/>
            <a:r>
              <a:rPr lang="en-US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the demo …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Algorithm for Parallelizing DFT</a:t>
            </a:r>
          </a:p>
          <a:p>
            <a:pPr eaLnBrk="1" hangingPunct="1"/>
            <a:r>
              <a:rPr lang="en-US" dirty="0" smtClean="0"/>
              <a:t>Multi-core Implementation of DFT</a:t>
            </a:r>
          </a:p>
          <a:p>
            <a:pPr eaLnBrk="1" hangingPunct="1"/>
            <a:r>
              <a:rPr lang="en-US" dirty="0" smtClean="0"/>
              <a:t>Review Benchmark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and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Goal:</a:t>
            </a:r>
          </a:p>
          <a:p>
            <a:pPr lvl="1" eaLnBrk="1" hangingPunct="1"/>
            <a:r>
              <a:rPr lang="en-US" smtClean="0"/>
              <a:t>To implement very large floating point fast DFT on TI multicore devices: Shannon and Nyquist</a:t>
            </a:r>
          </a:p>
          <a:p>
            <a:pPr eaLnBrk="1" hangingPunct="1"/>
            <a:r>
              <a:rPr lang="en-US" b="1" smtClean="0"/>
              <a:t>Requirements:</a:t>
            </a:r>
          </a:p>
          <a:p>
            <a:pPr lvl="1" eaLnBrk="1" hangingPunct="1"/>
            <a:r>
              <a:rPr lang="en-US" smtClean="0"/>
              <a:t>FFT sizes: 4K – 1M samples</a:t>
            </a:r>
          </a:p>
          <a:p>
            <a:pPr lvl="1" eaLnBrk="1" hangingPunct="1"/>
            <a:r>
              <a:rPr lang="en-US" smtClean="0"/>
              <a:t>Configurable to run on different number of cores: 1, 2, 4, 8</a:t>
            </a:r>
          </a:p>
          <a:p>
            <a:pPr lvl="1" eaLnBrk="1" hangingPunct="1"/>
            <a:r>
              <a:rPr lang="en-US" smtClean="0"/>
              <a:t>High performance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1026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/>
              <a:t>Here </a:t>
            </a:r>
            <a:r>
              <a:rPr lang="en-US" altLang="ja-JP" sz="3200" i="1"/>
              <a:t>N</a:t>
            </a:r>
            <a:r>
              <a:rPr lang="en-US" altLang="ja-JP" sz="3200"/>
              <a:t> is the total size of DFT </a:t>
            </a:r>
            <a:r>
              <a:rPr lang="en-US" sz="320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smtClean="0"/>
              <a:t>For very large N, it can be factored into </a:t>
            </a:r>
            <a:r>
              <a:rPr lang="en-US" sz="2400" i="1" smtClean="0"/>
              <a:t>N = N1*N2</a:t>
            </a:r>
            <a:r>
              <a:rPr lang="en-US" sz="2400" smtClean="0"/>
              <a:t> and with decimation-in-time, the DFT can be formulated as,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11250" y="2454275"/>
          <a:ext cx="6540500" cy="1185863"/>
        </p:xfrm>
        <a:graphic>
          <a:graphicData uri="http://schemas.openxmlformats.org/presentationml/2006/ole">
            <p:oleObj spid="_x0000_s2050" name="Equation" r:id="rId4" imgW="2806560" imgH="444240" progId="Equation.3">
              <p:embed/>
            </p:oleObj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762000" y="3886200"/>
          <a:ext cx="7010400" cy="1066800"/>
        </p:xfrm>
        <a:graphic>
          <a:graphicData uri="http://schemas.openxmlformats.org/presentationml/2006/ole">
            <p:oleObj spid="_x0000_s2051" name="Equation" r:id="rId5" imgW="3009600" imgH="45720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533400" y="5257800"/>
          <a:ext cx="5029200" cy="900113"/>
        </p:xfrm>
        <a:graphic>
          <a:graphicData uri="http://schemas.openxmlformats.org/presentationml/2006/ole">
            <p:oleObj spid="_x0000_s2052" name="Equation" r:id="rId6" imgW="2552400" imgH="457200" progId="Equation.3">
              <p:embed/>
            </p:oleObj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7086600" y="1524000"/>
          <a:ext cx="1635125" cy="968375"/>
        </p:xfrm>
        <a:graphic>
          <a:graphicData uri="http://schemas.openxmlformats.org/presentationml/2006/ole">
            <p:oleObj spid="_x0000_s2053" name="Equation" r:id="rId7" imgW="749160" imgH="444240" progId="Equation.3">
              <p:embed/>
            </p:oleObj>
          </a:graphicData>
        </a:graphic>
      </p:graphicFrame>
      <p:graphicFrame>
        <p:nvGraphicFramePr>
          <p:cNvPr id="2054" name="Object 12"/>
          <p:cNvGraphicFramePr>
            <a:graphicFrameLocks noChangeAspect="1"/>
          </p:cNvGraphicFramePr>
          <p:nvPr/>
        </p:nvGraphicFramePr>
        <p:xfrm>
          <a:off x="6843713" y="5105400"/>
          <a:ext cx="1663700" cy="968375"/>
        </p:xfrm>
        <a:graphic>
          <a:graphicData uri="http://schemas.openxmlformats.org/presentationml/2006/ole">
            <p:oleObj spid="_x0000_s2054" name="Equation" r:id="rId8" imgW="761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DFT formula can be :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609600" y="3581400"/>
          <a:ext cx="5029200" cy="900113"/>
        </p:xfrm>
        <a:graphic>
          <a:graphicData uri="http://schemas.openxmlformats.org/presentationml/2006/ole">
            <p:oleObj spid="_x0000_s3074" name="Equation" r:id="rId4" imgW="2552400" imgH="4572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324600" y="4800600"/>
          <a:ext cx="2438400" cy="941388"/>
        </p:xfrm>
        <a:graphic>
          <a:graphicData uri="http://schemas.openxmlformats.org/presentationml/2006/ole">
            <p:oleObj spid="_x0000_s3075" name="Equation" r:id="rId5" imgW="1117440" imgH="431640" progId="Equation.3">
              <p:embed/>
            </p:oleObj>
          </a:graphicData>
        </a:graphic>
      </p:graphicFrame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62000" y="4876800"/>
          <a:ext cx="3078163" cy="876300"/>
        </p:xfrm>
        <a:graphic>
          <a:graphicData uri="http://schemas.openxmlformats.org/presentationml/2006/ole">
            <p:oleObj spid="_x0000_s3076" name="Equation" r:id="rId6" imgW="1562040" imgH="444240" progId="Equation.3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685800" y="2743200"/>
          <a:ext cx="5029200" cy="900113"/>
        </p:xfrm>
        <a:graphic>
          <a:graphicData uri="http://schemas.openxmlformats.org/presentationml/2006/ole">
            <p:oleObj spid="_x0000_s3077" name="Equation" r:id="rId7" imgW="2552400" imgH="457200" progId="Equation.3">
              <p:embed/>
            </p:oleObj>
          </a:graphicData>
        </a:graphic>
      </p:graphicFrame>
      <p:graphicFrame>
        <p:nvGraphicFramePr>
          <p:cNvPr id="3078" name="Object 10"/>
          <p:cNvGraphicFramePr>
            <a:graphicFrameLocks noChangeAspect="1"/>
          </p:cNvGraphicFramePr>
          <p:nvPr/>
        </p:nvGraphicFramePr>
        <p:xfrm>
          <a:off x="706438" y="2076450"/>
          <a:ext cx="1776412" cy="571500"/>
        </p:xfrm>
        <a:graphic>
          <a:graphicData uri="http://schemas.openxmlformats.org/presentationml/2006/ole">
            <p:oleObj spid="_x0000_s3078" name="Equation" r:id="rId8" imgW="67284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/>
            <a:r>
              <a:rPr lang="en-US" b="1" smtClean="0"/>
              <a:t>A vary large DFT of size </a:t>
            </a:r>
            <a:r>
              <a:rPr lang="en-US" b="1" i="1" smtClean="0"/>
              <a:t>N=N1*N2</a:t>
            </a:r>
            <a:r>
              <a:rPr lang="en-US" b="1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N2 FFTs and multiply twiddle factors.  Each FFT is N1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N1 FFTs. Each is N2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Two iterations of computations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N2 FFTs are distributed across all the cores.</a:t>
            </a:r>
          </a:p>
          <a:p>
            <a:pPr lvl="1" eaLnBrk="1" hangingPunct="1"/>
            <a:r>
              <a:rPr lang="en-US" sz="2400" smtClean="0"/>
              <a:t>Each core implements matrix transpose and computes </a:t>
            </a:r>
            <a:r>
              <a:rPr lang="en-US" sz="2400" b="1" smtClean="0"/>
              <a:t>N2/numCores FFTs and multiplying twiddle factor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N1 FFTs of N2 size are distributed across all the cores</a:t>
            </a:r>
          </a:p>
          <a:p>
            <a:pPr lvl="1" eaLnBrk="1" hangingPunct="1"/>
            <a:r>
              <a:rPr lang="en-US" sz="2400" smtClean="0"/>
              <a:t>Each core computes </a:t>
            </a:r>
            <a:r>
              <a:rPr lang="en-US" sz="2400" b="1" smtClean="0"/>
              <a:t>N1/numCores FFTs and </a:t>
            </a:r>
            <a:r>
              <a:rPr lang="en-US" sz="2400" smtClean="0"/>
              <a:t>implements</a:t>
            </a:r>
            <a:r>
              <a:rPr lang="en-US" sz="2400" b="1" smtClean="0"/>
              <a:t> matrix transpose before and after FFT computation</a:t>
            </a:r>
            <a:r>
              <a:rPr lang="en-US" sz="2400" smtClean="0"/>
              <a:t>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smtClean="0"/>
              <a:t>DDR3: Three float complex arrays of size N</a:t>
            </a:r>
          </a:p>
          <a:p>
            <a:pPr lvl="1" eaLnBrk="1" hangingPunct="1"/>
            <a:r>
              <a:rPr lang="en-US" smtClean="0"/>
              <a:t> Input buffer, output buffer, working buffer</a:t>
            </a:r>
          </a:p>
          <a:p>
            <a:pPr eaLnBrk="1" hangingPunct="1"/>
            <a:r>
              <a:rPr lang="en-US" b="1" smtClean="0"/>
              <a:t>L2 SRAM: </a:t>
            </a:r>
          </a:p>
          <a:p>
            <a:pPr lvl="1" eaLnBrk="1" hangingPunct="1"/>
            <a:r>
              <a:rPr lang="en-US" smtClean="0"/>
              <a:t>Two ping-pong buffers, each buffer is the size of 16 FFT input/output</a:t>
            </a:r>
          </a:p>
          <a:p>
            <a:pPr lvl="1" eaLnBrk="1" hangingPunct="1"/>
            <a:r>
              <a:rPr lang="en-US" smtClean="0"/>
              <a:t>Some working buffer</a:t>
            </a:r>
          </a:p>
          <a:p>
            <a:pPr lvl="1" eaLnBrk="1" hangingPunct="1"/>
            <a:r>
              <a:rPr lang="en-US" smtClean="0"/>
              <a:t>Buffers for twiddle factors</a:t>
            </a:r>
          </a:p>
          <a:p>
            <a:pPr lvl="2" eaLnBrk="1" hangingPunct="1"/>
            <a:r>
              <a:rPr lang="en-US" smtClean="0"/>
              <a:t>Twiddle factors for N1 and N2 FFT</a:t>
            </a:r>
          </a:p>
          <a:p>
            <a:pPr lvl="2" eaLnBrk="1" hangingPunct="1"/>
            <a:r>
              <a:rPr lang="en-US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559</Words>
  <Application>Microsoft Office PowerPoint</Application>
  <PresentationFormat>On-screen Show (4:3)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1_Office Theme</vt:lpstr>
      <vt:lpstr>Equation</vt:lpstr>
      <vt:lpstr>Very Large Fast DFT (VL FFT) Implementation on KeyStone</vt:lpstr>
      <vt:lpstr>Outlines</vt:lpstr>
      <vt:lpstr>Goals and Requirements</vt:lpstr>
      <vt:lpstr>Algorithm for Very Large DFT </vt:lpstr>
      <vt:lpstr>Algorithm for Very Large DFT</vt:lpstr>
      <vt:lpstr>Algorithm for Very Large DFT</vt:lpstr>
      <vt:lpstr>Algorithm for Very Large DFT</vt:lpstr>
      <vt:lpstr>Implementing VLFFT on Multiple Cores</vt:lpstr>
      <vt:lpstr>Data Buffers</vt:lpstr>
      <vt:lpstr>Global Twiddle Factors</vt:lpstr>
      <vt:lpstr>DMA Scheme</vt:lpstr>
      <vt:lpstr>VLFFT Pseudo Code</vt:lpstr>
      <vt:lpstr>Matrix Transpose</vt:lpstr>
      <vt:lpstr>Major Kernels</vt:lpstr>
      <vt:lpstr>Major Software Tools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Katzur, Ran</dc:creator>
  <cp:lastModifiedBy>Ran Katzur</cp:lastModifiedBy>
  <cp:revision>75</cp:revision>
  <cp:lastPrinted>1601-01-01T00:00:00Z</cp:lastPrinted>
  <dcterms:created xsi:type="dcterms:W3CDTF">1601-01-01T00:00:00Z</dcterms:created>
  <dcterms:modified xsi:type="dcterms:W3CDTF">2012-09-18T15:06:02Z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