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79"/>
  </p:notesMasterIdLst>
  <p:sldIdLst>
    <p:sldId id="361" r:id="rId5"/>
    <p:sldId id="359" r:id="rId6"/>
    <p:sldId id="257" r:id="rId7"/>
    <p:sldId id="362" r:id="rId8"/>
    <p:sldId id="300" r:id="rId9"/>
    <p:sldId id="301" r:id="rId10"/>
    <p:sldId id="302" r:id="rId11"/>
    <p:sldId id="303" r:id="rId12"/>
    <p:sldId id="304" r:id="rId13"/>
    <p:sldId id="305" r:id="rId14"/>
    <p:sldId id="310" r:id="rId15"/>
    <p:sldId id="306" r:id="rId16"/>
    <p:sldId id="369" r:id="rId17"/>
    <p:sldId id="370" r:id="rId18"/>
    <p:sldId id="309" r:id="rId19"/>
    <p:sldId id="374" r:id="rId20"/>
    <p:sldId id="375" r:id="rId21"/>
    <p:sldId id="311" r:id="rId22"/>
    <p:sldId id="312" r:id="rId23"/>
    <p:sldId id="376" r:id="rId24"/>
    <p:sldId id="377" r:id="rId25"/>
    <p:sldId id="378" r:id="rId26"/>
    <p:sldId id="380" r:id="rId27"/>
    <p:sldId id="381" r:id="rId28"/>
    <p:sldId id="363" r:id="rId29"/>
    <p:sldId id="314" r:id="rId30"/>
    <p:sldId id="315" r:id="rId31"/>
    <p:sldId id="316" r:id="rId32"/>
    <p:sldId id="318" r:id="rId33"/>
    <p:sldId id="382" r:id="rId34"/>
    <p:sldId id="319" r:id="rId35"/>
    <p:sldId id="313" r:id="rId36"/>
    <p:sldId id="321" r:id="rId37"/>
    <p:sldId id="320" r:id="rId38"/>
    <p:sldId id="323" r:id="rId39"/>
    <p:sldId id="263" r:id="rId40"/>
    <p:sldId id="348" r:id="rId41"/>
    <p:sldId id="326" r:id="rId42"/>
    <p:sldId id="356" r:id="rId43"/>
    <p:sldId id="364" r:id="rId44"/>
    <p:sldId id="350" r:id="rId45"/>
    <p:sldId id="328" r:id="rId46"/>
    <p:sldId id="383" r:id="rId47"/>
    <p:sldId id="384" r:id="rId48"/>
    <p:sldId id="334" r:id="rId49"/>
    <p:sldId id="385" r:id="rId50"/>
    <p:sldId id="335" r:id="rId51"/>
    <p:sldId id="365" r:id="rId52"/>
    <p:sldId id="268" r:id="rId53"/>
    <p:sldId id="269" r:id="rId54"/>
    <p:sldId id="279" r:id="rId55"/>
    <p:sldId id="280" r:id="rId56"/>
    <p:sldId id="281" r:id="rId57"/>
    <p:sldId id="282" r:id="rId58"/>
    <p:sldId id="283" r:id="rId59"/>
    <p:sldId id="366" r:id="rId60"/>
    <p:sldId id="345" r:id="rId61"/>
    <p:sldId id="349" r:id="rId62"/>
    <p:sldId id="367" r:id="rId63"/>
    <p:sldId id="285" r:id="rId64"/>
    <p:sldId id="286" r:id="rId65"/>
    <p:sldId id="287" r:id="rId66"/>
    <p:sldId id="290" r:id="rId67"/>
    <p:sldId id="368" r:id="rId68"/>
    <p:sldId id="352" r:id="rId69"/>
    <p:sldId id="387" r:id="rId70"/>
    <p:sldId id="388" r:id="rId71"/>
    <p:sldId id="389" r:id="rId72"/>
    <p:sldId id="386" r:id="rId73"/>
    <p:sldId id="347" r:id="rId74"/>
    <p:sldId id="353" r:id="rId75"/>
    <p:sldId id="390" r:id="rId76"/>
    <p:sldId id="391" r:id="rId77"/>
    <p:sldId id="296" r:id="rId78"/>
  </p:sldIdLst>
  <p:sldSz cx="9144000" cy="6858000" type="screen4x3"/>
  <p:notesSz cx="7010400" cy="9296400"/>
  <p:custDataLst>
    <p:tags r:id="rId8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Rinkes" initials="DT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presProps" Target="pres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gs" Target="tags/tag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837BBAC-2808-4796-8F17-AE91FE79765D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0B16B4-9717-48E1-9B50-21CC3229DA9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Indicate here how many cycles this code processing will require (40 cycles)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9BF52-597E-4769-B4AB-0897720C9A7C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8C5B2A-4867-4A22-A8AA-EF690E038E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A27DB-36D9-4733-9BCD-F647A01CD24B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47A13-D1EB-49C8-BFD6-19FD21BEAE6C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7416D-24CD-4C03-86C6-7DC0EA5F6678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A1F99-549B-4183-9697-A51766BAF10E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0D85C-F616-4C83-9214-12523F854377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452FD-6C74-4537-8FC3-C7506098BE62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6485F-36B2-4CC6-9C3B-598FA6A20824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C09D2-C500-4794-A0B8-CE4E7D5D6617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81DA8-D2F0-4506-A57A-05100B8FC1FF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CEB3C-3ECC-46B6-928C-5B9D6FB1700D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24D8B-6FC8-414B-A0AB-8553BFA876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D47DF-9021-48B6-9ED2-B3ACD011D9F6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E527-2E8F-4A0E-949B-F19EB9AFFDC0}" type="slidenum">
              <a:rPr lang="en-US"/>
              <a:pPr/>
              <a:t>61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31082-7589-41A8-A93F-3DF86E3903E8}" type="slidenum">
              <a:rPr lang="en-US"/>
              <a:pPr/>
              <a:t>62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3C50B-80D9-489B-AE60-C200495FDE6A}" type="slidenum">
              <a:rPr lang="en-US"/>
              <a:pPr/>
              <a:t>63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0DA82-A62E-44C7-BCBF-9761B2390F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74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1E89B5-50EC-4037-A00C-5882DAB9C0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ADBD3-7F48-4AC2-933C-5A99F92630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Should the</a:t>
            </a:r>
            <a:r>
              <a:rPr lang="en-US" baseline="0" dirty="0" smtClean="0"/>
              <a:t> EXECUTEs be sequential here?  E1, E2. E3, etc.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DC14A-0A20-415A-989A-8BEF92AC6D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4495800"/>
            <a:ext cx="6324600" cy="4419600"/>
          </a:xfrm>
          <a:noFill/>
        </p:spPr>
        <p:txBody>
          <a:bodyPr wrap="square" lIns="91430" tIns="45714" rIns="91430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section </a:t>
            </a:r>
            <a:r>
              <a:rPr lang="en-US" dirty="0"/>
              <a:t>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Corner Title w/ tex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7" descr="ti_logo_powerpoint_1_line.pn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0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A666" TargetMode="External"/><Relationship Id="rId7" Type="http://schemas.openxmlformats.org/officeDocument/2006/relationships/hyperlink" Target="http://e2e.ti.com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ti.com/lit/SPRU187" TargetMode="External"/><Relationship Id="rId5" Type="http://schemas.openxmlformats.org/officeDocument/2006/relationships/hyperlink" Target="http://www.ti.com/lit/SPRU425" TargetMode="External"/><Relationship Id="rId4" Type="http://schemas.openxmlformats.org/officeDocument/2006/relationships/hyperlink" Target="http://www.ti.com/lit/SPRAA4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SPRP814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2913530"/>
            <a:ext cx="75438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35052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41910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4876800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5190565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914400" y="994827"/>
            <a:ext cx="7110601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137160" tIns="137160" rIns="137160" bIns="13716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</a:rPr>
              <a:t>All </a:t>
            </a:r>
            <a:r>
              <a:rPr lang="en-US" sz="2800" dirty="0" smtClean="0">
                <a:latin typeface="+mj-lt"/>
              </a:rPr>
              <a:t>C66x </a:t>
            </a:r>
            <a:r>
              <a:rPr lang="en-US" sz="2800" dirty="0">
                <a:latin typeface="+mj-lt"/>
              </a:rPr>
              <a:t>instructions require only one cycle to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execute, but some results are </a:t>
            </a:r>
            <a:r>
              <a:rPr lang="en-US" sz="2800" dirty="0" smtClean="0">
                <a:latin typeface="+mj-lt"/>
              </a:rPr>
              <a:t>delayed.</a:t>
            </a:r>
            <a:endParaRPr lang="en-US" sz="2800" dirty="0">
              <a:latin typeface="+mj-lt"/>
            </a:endParaRP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Delays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514600"/>
          <a:ext cx="7543800" cy="29931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396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Instruction Example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Delay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5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Single Cycle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All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instructions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except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Integer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multiplication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new floating point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MPY, FMPYSP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Legacy floating point multiplication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Load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LDW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Branch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VLIW Architecture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855612" y="2568918"/>
            <a:ext cx="2971800" cy="3698875"/>
            <a:chOff x="2819400" y="2895600"/>
            <a:chExt cx="2971800" cy="3698875"/>
          </a:xfrm>
        </p:grpSpPr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2819400" y="3489885"/>
              <a:ext cx="646997" cy="26404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2819400" y="375224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2819400" y="4335598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2819400" y="4626777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2819400" y="4918950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2819400" y="404342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2819400" y="5850129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2819400" y="560986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2903592" y="3467477"/>
              <a:ext cx="46487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0" rIns="92075" bIns="0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2923578" y="5800253"/>
              <a:ext cx="449608" cy="210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3036507" y="5598496"/>
              <a:ext cx="250068" cy="32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 smtClean="0">
                  <a:latin typeface="Calibri" pitchFamily="34" charset="0"/>
                </a:rPr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sz="2000" dirty="0" smtClean="0">
                  <a:latin typeface="Calibri" pitchFamily="34" charset="0"/>
                </a:rPr>
                <a:t>.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2819400" y="5360859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2819400" y="512059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3798669" y="4276964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3798669" y="3587276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3798669" y="5653359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3475170" y="3803921"/>
              <a:ext cx="315822" cy="2068071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4354647" y="4280939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3798669" y="4965659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4354647" y="4972615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4354647" y="3592245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4354647" y="5660315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4781227" y="3807896"/>
              <a:ext cx="362976" cy="2068071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5144203" y="3489885"/>
              <a:ext cx="646997" cy="26404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5144203" y="375224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5144203" y="4335598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5144203" y="4626777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5144203" y="4918950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5144203" y="404342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5144203" y="5850129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5144203" y="562069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5257073" y="3485583"/>
              <a:ext cx="4552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0" rIns="92075" bIns="0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5257434" y="5786213"/>
              <a:ext cx="449608" cy="210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5361310" y="5616602"/>
              <a:ext cx="250068" cy="32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 smtClean="0">
                  <a:latin typeface="Calibri" pitchFamily="34" charset="0"/>
                </a:rPr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sz="2000" dirty="0" smtClean="0">
                  <a:latin typeface="Calibri" pitchFamily="34" charset="0"/>
                </a:rPr>
                <a:t>.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5144203" y="5378965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5144203" y="5129647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2819400" y="6215842"/>
              <a:ext cx="2971800" cy="3786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3749321" y="4918950"/>
              <a:ext cx="1124021" cy="1246209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3938688" y="4724944"/>
              <a:ext cx="699230" cy="2954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t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819400" y="2895600"/>
              <a:ext cx="2971800" cy="672794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239000" cy="1828800"/>
          </a:xfrm>
        </p:spPr>
        <p:txBody>
          <a:bodyPr>
            <a:normAutofit fontScale="92500"/>
          </a:bodyPr>
          <a:lstStyle/>
          <a:p>
            <a:r>
              <a:rPr lang="en-US" sz="3100" dirty="0" smtClean="0"/>
              <a:t>Two (almost independent) sides, A and B</a:t>
            </a:r>
          </a:p>
          <a:p>
            <a:r>
              <a:rPr lang="en-US" sz="3100" dirty="0" smtClean="0"/>
              <a:t>8 functional units, M, L, S, D </a:t>
            </a:r>
          </a:p>
          <a:p>
            <a:r>
              <a:rPr lang="en-US" sz="3100" dirty="0" smtClean="0"/>
              <a:t>Up to 8 instructions sustained dispatch rate </a:t>
            </a:r>
          </a:p>
          <a:p>
            <a:pPr>
              <a:buNone/>
            </a:pPr>
            <a:endParaRPr lang="en-US" sz="2000" dirty="0" smtClean="0"/>
          </a:p>
          <a:p>
            <a:endParaRPr lang="en-US" sz="2800" dirty="0" smtClean="0"/>
          </a:p>
          <a:p>
            <a:pPr lvl="1">
              <a:buNone/>
            </a:pPr>
            <a:endParaRPr lang="en-US" sz="1600" dirty="0" smtClean="0"/>
          </a:p>
          <a:p>
            <a:pPr>
              <a:buNone/>
            </a:pP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52400" y="762000"/>
            <a:ext cx="5333576" cy="372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000" dirty="0" smtClean="0"/>
              <a:t>Void example(float *in, float*out, int N, float V)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sum = 1.0  ;</a:t>
            </a:r>
          </a:p>
          <a:p>
            <a:r>
              <a:rPr lang="en-US" sz="2000" dirty="0" smtClean="0"/>
              <a:t>      for (i=0; i&lt;N; i++)</a:t>
            </a:r>
          </a:p>
          <a:p>
            <a:r>
              <a:rPr lang="en-US" sz="2000" dirty="0" smtClean="0"/>
              <a:t>      {</a:t>
            </a:r>
          </a:p>
          <a:p>
            <a:r>
              <a:rPr lang="en-US" sz="2000" dirty="0" smtClean="0"/>
              <a:t>           x = *in++ * V  ;</a:t>
            </a:r>
          </a:p>
          <a:p>
            <a:r>
              <a:rPr lang="en-US" sz="2000" dirty="0" smtClean="0"/>
              <a:t>           sum = sum + x   ;</a:t>
            </a:r>
          </a:p>
          <a:p>
            <a:r>
              <a:rPr lang="en-US" sz="2000" dirty="0" smtClean="0"/>
              <a:t>          *out++ = sum   ;</a:t>
            </a:r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}</a:t>
            </a:r>
            <a:r>
              <a:rPr lang="en-US" sz="2000" dirty="0" smtClean="0">
                <a:latin typeface="Courier New" pitchFamily="49" charset="0"/>
              </a:rPr>
              <a:t>          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52400" y="4876800"/>
            <a:ext cx="6019800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How many cycles would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it take to perform the loop five times?   </a:t>
            </a:r>
            <a:endParaRPr lang="en-US" sz="2800" dirty="0">
              <a:latin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4495800" y="1752600"/>
            <a:ext cx="4343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Implementation of the loop in the following code:</a:t>
            </a:r>
          </a:p>
          <a:p>
            <a:r>
              <a:rPr lang="en-US" sz="1400" dirty="0" smtClean="0"/>
              <a:t>Void example(float *in, float*out, int N, float V)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sum = 1.0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for (i=0; i&lt;N; i++)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x = *in++ * V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sum = sum + x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*out++ = sum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}</a:t>
            </a:r>
          </a:p>
          <a:p>
            <a:r>
              <a:rPr lang="en-US" sz="1400" dirty="0"/>
              <a:t>}</a:t>
            </a:r>
          </a:p>
        </p:txBody>
      </p:sp>
      <p:graphicFrame>
        <p:nvGraphicFramePr>
          <p:cNvPr id="113" name="Object 112"/>
          <p:cNvGraphicFramePr>
            <a:graphicFrameLocks noChangeAspect="1"/>
          </p:cNvGraphicFramePr>
          <p:nvPr/>
        </p:nvGraphicFramePr>
        <p:xfrm>
          <a:off x="609600" y="381000"/>
          <a:ext cx="2438400" cy="5870494"/>
        </p:xfrm>
        <a:graphic>
          <a:graphicData uri="http://schemas.openxmlformats.org/presentationml/2006/ole">
            <p:oleObj spid="_x0000_s1026" name="Visio" r:id="rId5" imgW="2110673" imgH="5082409" progId="Visio.Drawing.11">
              <p:embed/>
            </p:oleObj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3352800" y="3810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Non Pipeline example</a:t>
            </a:r>
            <a:endParaRPr lang="en-US" sz="36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3733800" y="1143000"/>
            <a:ext cx="4343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Implementation of the loop in the following code:</a:t>
            </a:r>
          </a:p>
          <a:p>
            <a:r>
              <a:rPr lang="en-US" sz="1400" dirty="0" smtClean="0"/>
              <a:t>Void example(float *in, float*out, int N, float V)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sum = 1.0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for (i=0; i&lt;N; i++)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x = *in++ * V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sum = sum + x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*out++ = sum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24200" y="381000"/>
            <a:ext cx="5486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Software Pipeline example</a:t>
            </a:r>
            <a:endParaRPr lang="en-US" sz="35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" y="304800"/>
          <a:ext cx="2590800" cy="6237400"/>
        </p:xfrm>
        <a:graphic>
          <a:graphicData uri="http://schemas.openxmlformats.org/presentationml/2006/ole">
            <p:oleObj spid="_x0000_s2050" name="Visio" r:id="rId5" imgW="2110673" imgH="5082409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24200" y="40386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compiler knows all the delays and is smart enough to build the correct software pipeline</a:t>
            </a:r>
            <a:endParaRPr lang="en-US" sz="2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Pipeline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The compiler is smart enough to schedule instructions efficiently.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Software pipeline is the major speed-up mechanism for VLIW architecture.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Software pipeline requires deterministic execution: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Not if, branch, and call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No interrupts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Dependencies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The C66x hardware SPLOOP enables servicing of interrupts in the middle of loops.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4114800" y="2971800"/>
            <a:ext cx="4343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Implementation of the loop in the following code:</a:t>
            </a:r>
          </a:p>
          <a:p>
            <a:r>
              <a:rPr lang="en-US" sz="1400" dirty="0" smtClean="0"/>
              <a:t>Void example(float *in, float*out, int N, float V)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sum = 1.0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for (i=0; i&lt;N; i++)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x = *in++ * V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sum = sum + x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*out++ = sum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24200" y="3810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Software</a:t>
            </a:r>
            <a:r>
              <a:rPr lang="en-US" sz="3600" dirty="0" smtClean="0"/>
              <a:t> </a:t>
            </a:r>
            <a:r>
              <a:rPr lang="en-US" sz="3400" dirty="0" smtClean="0"/>
              <a:t>Pipeline example  		 Interrupt</a:t>
            </a:r>
            <a:endParaRPr lang="en-US" sz="3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81000" y="304800"/>
          <a:ext cx="4073464" cy="5867400"/>
        </p:xfrm>
        <a:graphic>
          <a:graphicData uri="http://schemas.openxmlformats.org/presentationml/2006/ole">
            <p:oleObj spid="_x0000_s6146" name="Visio" r:id="rId5" imgW="3529206" imgH="508240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4114800" y="3276600"/>
            <a:ext cx="4343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Implementation of the loop in the following code:</a:t>
            </a:r>
          </a:p>
          <a:p>
            <a:r>
              <a:rPr lang="en-US" sz="1400" dirty="0" smtClean="0"/>
              <a:t>Void example(float *in, float*out, int N, float V)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sum = 1.0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for (i=0; i&lt;N; i++)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x = *in++ * V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sum = sum + x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*out++ = sum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24200" y="381000"/>
            <a:ext cx="548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Software Pipeline example  - SPLOOP</a:t>
            </a:r>
            <a:endParaRPr lang="en-US" sz="35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" y="152400"/>
          <a:ext cx="4232170" cy="6096000"/>
        </p:xfrm>
        <a:graphic>
          <a:graphicData uri="http://schemas.openxmlformats.org/presentationml/2006/ole">
            <p:oleObj spid="_x0000_s7170" name="Visio" r:id="rId5" imgW="3529206" imgH="508240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What is SPLOOP?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SPLOOP is an instruction buffer with a set of control hardware registers that keep track of the loop iterations: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Iteration refers to a complete algorithm processing of one element of the vector.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When software pipeline is used, a loop processes multiple iterations.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SPLOOP keeps track of what iterations are currently in the process.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When an interrupt occurs: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SPLOOP stops processing new iterations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But finishes all iterations already in the pipeline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Then serves the interrupt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Upon returning from the ISR, SPLOOP starts processing the next iteration and refills the pipeline.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SPLOOP: Advantages &amp; Limitations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334000"/>
          </a:xfrm>
        </p:spPr>
        <p:txBody>
          <a:bodyPr rtlCol="0"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SPLOOP Advantages: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Enables interrupts during software pipeline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Saves memory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Saves power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Implicit loop counter saves a unit (e.g., </a:t>
            </a:r>
            <a:r>
              <a:rPr lang="en-US" sz="1800" dirty="0" smtClean="0"/>
              <a:t>E2E example of 32 MAC per cycle)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Nested loops are supported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Scheduled by the compiler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SPLOOP Limitations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Limits number of executable packets (14)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Limits on the usage and location of some instructions (see the documentations)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NOTE: The compiler is not always smart enough to schedule SPLOOP, especially if the minimum number of iterations is not known (to the compiler).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Disclaimer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This presentation DOES NOT address multicore optimization.</a:t>
            </a:r>
          </a:p>
          <a:p>
            <a:pPr>
              <a:defRPr/>
            </a:pPr>
            <a:r>
              <a:rPr lang="en-US" sz="2800" dirty="0" smtClean="0"/>
              <a:t>Multicore optimization issues are covered in the multicore considerations presentation.</a:t>
            </a:r>
          </a:p>
          <a:p>
            <a:pPr>
              <a:defRPr/>
            </a:pPr>
            <a:r>
              <a:rPr lang="en-US" sz="2800" dirty="0" smtClean="0"/>
              <a:t>This is NOT a comprehensive collection of optimization techniques.</a:t>
            </a:r>
          </a:p>
          <a:p>
            <a:pPr>
              <a:defRPr/>
            </a:pPr>
            <a:r>
              <a:rPr lang="en-US" sz="2800" dirty="0" smtClean="0"/>
              <a:t>For a more thorough examination of optimization, please consider the C6000 Embedded Design Workshop.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4114800" y="3505200"/>
            <a:ext cx="4343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Implementation of the loop in the following code:</a:t>
            </a:r>
          </a:p>
          <a:p>
            <a:r>
              <a:rPr lang="en-US" sz="1400" dirty="0" smtClean="0"/>
              <a:t>Void example(float *in, float*out, int N, float V)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sum = 1.0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for (i=0; i&lt;N; i++)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x = *in++ * V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sum = sum + x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*out++ = sum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}</a:t>
            </a:r>
          </a:p>
          <a:p>
            <a:r>
              <a:rPr lang="en-US" sz="1400" dirty="0"/>
              <a:t>}</a:t>
            </a:r>
          </a:p>
        </p:txBody>
      </p:sp>
      <p:graphicFrame>
        <p:nvGraphicFramePr>
          <p:cNvPr id="113" name="Object 112"/>
          <p:cNvGraphicFramePr>
            <a:graphicFrameLocks noChangeAspect="1"/>
          </p:cNvGraphicFramePr>
          <p:nvPr/>
        </p:nvGraphicFramePr>
        <p:xfrm>
          <a:off x="609600" y="381000"/>
          <a:ext cx="2438400" cy="5870494"/>
        </p:xfrm>
        <a:graphic>
          <a:graphicData uri="http://schemas.openxmlformats.org/presentationml/2006/ole">
            <p:oleObj spid="_x0000_s8194" name="Visio" r:id="rId5" imgW="2110673" imgH="5082409" progId="Visio.Drawing.11">
              <p:embed/>
            </p:oleObj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3352800" y="381000"/>
            <a:ext cx="5257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Dependencies –</a:t>
            </a:r>
          </a:p>
          <a:p>
            <a:r>
              <a:rPr lang="en-US" sz="3600" dirty="0" smtClean="0"/>
              <a:t>  </a:t>
            </a:r>
            <a:r>
              <a:rPr lang="en-US" sz="2000" dirty="0" smtClean="0"/>
              <a:t>What if out = in + 1?</a:t>
            </a:r>
            <a:endParaRPr lang="en-US" sz="2000" dirty="0"/>
          </a:p>
          <a:p>
            <a:r>
              <a:rPr lang="en-US" sz="2000" dirty="0" smtClean="0"/>
              <a:t>In that case the code cannot start loading the next input  before the previous output is ready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Unless the compiler knows otherwise, the compiler assumes  dependencies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Dependencies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The compiler knows that there is no dependencies in the following cases: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It can understand it from the code (the calling function is in the same file as the routine)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The code use the restrict keyword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Using compiler switch that tells the compiler that there is no overlay between vector pointers (-mt)</a:t>
            </a:r>
          </a:p>
          <a:p>
            <a:pPr lvl="1"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838200" y="1676401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Void </a:t>
            </a:r>
            <a:r>
              <a:rPr lang="en-US" sz="1400" dirty="0" smtClean="0"/>
              <a:t>example(float *in, float*out, int N, float V)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sum = 1.0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for (i=0; i&lt;N; i++)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x = *in++ * V  </a:t>
            </a:r>
            <a:r>
              <a:rPr lang="en-US" sz="1400" dirty="0" smtClean="0"/>
              <a:t>;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          if (x &lt; 1000.0) </a:t>
            </a:r>
            <a:r>
              <a:rPr lang="en-US" sz="1400" dirty="0" smtClean="0"/>
              <a:t>sum = sum + x ;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*out++ = sum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If Statements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572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statement prevents the compiler from generating software pipeline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Conditional execution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048000"/>
          </a:xfrm>
        </p:spPr>
        <p:txBody>
          <a:bodyPr rtlCol="0">
            <a:normAutofit lnSpcReduction="10000"/>
          </a:bodyPr>
          <a:lstStyle/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All assembly instructions are conditional instructions </a:t>
            </a:r>
            <a:endParaRPr lang="en-US" sz="2400" dirty="0" smtClean="0"/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In conditional instruction the functional unit executes the instruction but the result is written to the output register ONLY if the condition is true </a:t>
            </a:r>
            <a:endParaRPr lang="en-US" sz="2400" dirty="0" smtClean="0"/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condition should be known ONLY the cycle before the result is written to the output register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Condition execution can replace if statements as follows:</a:t>
            </a: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8862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if (x &lt; 1000.0) </a:t>
            </a:r>
            <a:r>
              <a:rPr lang="en-US" dirty="0" smtClean="0"/>
              <a:t>sum = sum + x </a:t>
            </a:r>
            <a:r>
              <a:rPr lang="en-US" dirty="0" smtClean="0"/>
              <a:t> --&gt;  [x &lt;1000.0] sum=sum+x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04800" y="4343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811213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The compiler is smart enough to convert “simple” if statements into conditional execution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</a:p>
          <a:p>
            <a:pPr marL="811213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latin typeface="+mj-lt"/>
                <a:cs typeface="+mn-cs"/>
              </a:rPr>
              <a:t>The result of x &lt; 1000.0 should known just one cycle before the last step of execution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838200" y="1676401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Void </a:t>
            </a:r>
            <a:r>
              <a:rPr lang="en-US" sz="1400" dirty="0" smtClean="0"/>
              <a:t>example(float *in, float*out, int N, float V)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sum = 1.0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for (i=0; i&lt;N; i++)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x = *in++ * V  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    sum = sum + </a:t>
            </a:r>
            <a:r>
              <a:rPr lang="en-US" sz="1400" dirty="0" smtClean="0">
                <a:solidFill>
                  <a:srgbClr val="FF0000"/>
                </a:solidFill>
              </a:rPr>
              <a:t>f(x) ; 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/>
              <a:t> </a:t>
            </a:r>
            <a:r>
              <a:rPr lang="en-US" sz="1400" dirty="0" smtClean="0"/>
              <a:t>         *out++ = sum   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Function Calls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5720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call prevents the compiler from generating software pipeline</a:t>
            </a:r>
          </a:p>
          <a:p>
            <a:r>
              <a:rPr lang="en-US" dirty="0" smtClean="0"/>
              <a:t>Inline the function removes this limitation</a:t>
            </a:r>
          </a:p>
          <a:p>
            <a:r>
              <a:rPr lang="en-US" dirty="0" smtClean="0"/>
              <a:t>The compiler does not inline function (unless it is told to), it is up to the user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Generic Optimization Advice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Never have printf in your code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Use peripherals (and coprocessors) to offload unnecessary tasks from the CorePacs.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Make sure the loop trip counters are (unsigned) int or long (32 bit) … and </a:t>
            </a:r>
            <a:r>
              <a:rPr lang="en-US" sz="2400" u="sng" dirty="0" smtClean="0"/>
              <a:t>not</a:t>
            </a:r>
            <a:r>
              <a:rPr lang="en-US" sz="2400" dirty="0" smtClean="0"/>
              <a:t> short (16 bit).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Code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81000" y="762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lvl="1" indent="-342900" defTabSz="914400" latinLnBrk="0">
              <a:lnSpc>
                <a:spcPct val="110000"/>
              </a:lnSpc>
              <a:spcBef>
                <a:spcPct val="2000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>
                <a:latin typeface="+mn-lt"/>
                <a:cs typeface="+mn-cs"/>
              </a:rPr>
              <a:t>Code Generation Tools can build executables from different code types: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Generic C or C++ code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C with intrinsic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Linear Assembly  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Assembly (DETAI)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  <a:cs typeface="+mn-cs"/>
              </a:rPr>
              <a:t>Optimization is performed: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In the front end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Using the intrinsic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Resource allocation and software pipeline search in optimized linear assembly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  <a:cs typeface="+mn-cs"/>
              </a:rPr>
              <a:t>To understand the quality of the optimization of a loop, compare the theoretical iteration interval (II: The actual number of cycles between two results of the loop) to the result of the assembler/optimizer.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Was the software pipeline successful (if not, why)?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Is the usage balanced between the two sides (if not, can it be improved)?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What are the bottlenecks and how to mitigate them?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  <a:cs typeface="+mn-cs"/>
              </a:rPr>
              <a:t>To keep the assembly file, set the –k option</a:t>
            </a:r>
            <a:br>
              <a:rPr lang="en-US" sz="1600" dirty="0" smtClean="0">
                <a:latin typeface="+mn-lt"/>
                <a:cs typeface="+mn-cs"/>
              </a:rPr>
            </a:br>
            <a:r>
              <a:rPr lang="en-US" sz="1600" dirty="0" smtClean="0">
                <a:latin typeface="+mn-lt"/>
                <a:cs typeface="+mn-cs"/>
              </a:rPr>
              <a:t/>
            </a:r>
            <a:br>
              <a:rPr lang="en-US" sz="1600" dirty="0" smtClean="0">
                <a:latin typeface="+mn-lt"/>
                <a:cs typeface="+mn-cs"/>
              </a:rPr>
            </a:br>
            <a:r>
              <a:rPr lang="en-US" sz="1600" dirty="0" smtClean="0">
                <a:latin typeface="+mn-lt"/>
                <a:cs typeface="+mn-cs"/>
              </a:rPr>
              <a:t>NOTE: Screen shots in the following examples are taken from CCS 5.3.0.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500" t="12188" r="3750" b="17813"/>
          <a:stretch>
            <a:fillRect/>
          </a:stretch>
        </p:blipFill>
        <p:spPr bwMode="auto">
          <a:xfrm>
            <a:off x="457200" y="727078"/>
            <a:ext cx="7939511" cy="55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Assembler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91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Software Pipeline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997839"/>
            <a:ext cx="670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void </a:t>
            </a:r>
            <a:r>
              <a:rPr lang="en-US" b="1" dirty="0" err="1" smtClean="0"/>
              <a:t>copyFunction</a:t>
            </a:r>
            <a:r>
              <a:rPr lang="en-US" b="1" dirty="0" smtClean="0"/>
              <a:t>(int </a:t>
            </a:r>
            <a:r>
              <a:rPr lang="en-US" b="1" dirty="0" smtClean="0"/>
              <a:t>*p1, </a:t>
            </a:r>
            <a:r>
              <a:rPr lang="en-US" b="1" dirty="0" smtClean="0"/>
              <a:t>int </a:t>
            </a:r>
            <a:r>
              <a:rPr lang="en-US" b="1" dirty="0" smtClean="0"/>
              <a:t>*p2, int N)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    int  </a:t>
            </a:r>
            <a:r>
              <a:rPr lang="en-US" b="1" dirty="0" smtClean="0"/>
              <a:t>i   ;</a:t>
            </a:r>
          </a:p>
          <a:p>
            <a:r>
              <a:rPr lang="en-US" b="1" dirty="0" smtClean="0"/>
              <a:t>    for </a:t>
            </a:r>
            <a:r>
              <a:rPr lang="en-US" b="1" dirty="0" smtClean="0"/>
              <a:t>(i=0; i&lt;N;i++)</a:t>
            </a:r>
          </a:p>
          <a:p>
            <a:r>
              <a:rPr lang="en-US" dirty="0" smtClean="0"/>
              <a:t>   {</a:t>
            </a:r>
            <a:endParaRPr lang="en-US" dirty="0" smtClean="0"/>
          </a:p>
          <a:p>
            <a:r>
              <a:rPr lang="en-US" dirty="0" smtClean="0"/>
              <a:t>      *</a:t>
            </a:r>
            <a:r>
              <a:rPr lang="en-US" dirty="0" smtClean="0"/>
              <a:t>p2++ = *p1++  ;</a:t>
            </a:r>
          </a:p>
          <a:p>
            <a:r>
              <a:rPr lang="en-US" dirty="0" smtClean="0"/>
              <a:t>   }</a:t>
            </a:r>
            <a:endParaRPr lang="en-US" dirty="0" smtClean="0"/>
          </a:p>
          <a:p>
            <a:r>
              <a:rPr lang="en-US" b="1" dirty="0" smtClean="0"/>
              <a:t>   return  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pPr>
              <a:buNone/>
            </a:pP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7200" y="152400"/>
            <a:ext cx="44196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Software Pipeline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304800"/>
            <a:ext cx="457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;*----------------------------------------------------------------------------*</a:t>
            </a:r>
          </a:p>
          <a:p>
            <a:r>
              <a:rPr lang="en-US" sz="1200" dirty="0" smtClean="0"/>
              <a:t>;*   SOFTWARE PIPELINE INFORMATION</a:t>
            </a:r>
          </a:p>
          <a:p>
            <a:r>
              <a:rPr lang="en-US" sz="1200" dirty="0" smtClean="0"/>
              <a:t>;*</a:t>
            </a:r>
          </a:p>
          <a:p>
            <a:r>
              <a:rPr lang="en-US" sz="1200" dirty="0" smtClean="0"/>
              <a:t>;*      Loop found in file               : ../</a:t>
            </a:r>
            <a:r>
              <a:rPr lang="en-US" sz="1200" dirty="0" err="1" smtClean="0"/>
              <a:t>utility.c</a:t>
            </a:r>
            <a:endParaRPr lang="en-US" sz="1200" dirty="0" smtClean="0"/>
          </a:p>
          <a:p>
            <a:r>
              <a:rPr lang="en-US" sz="1200" dirty="0" smtClean="0"/>
              <a:t>;*      Loop source line                 : 12</a:t>
            </a:r>
          </a:p>
          <a:p>
            <a:r>
              <a:rPr lang="en-US" sz="1200" dirty="0" smtClean="0"/>
              <a:t>;*      Loop opening brace source line   : 13</a:t>
            </a:r>
          </a:p>
          <a:p>
            <a:r>
              <a:rPr lang="en-US" sz="1200" dirty="0" smtClean="0"/>
              <a:t>;*      Loop closing brace source line   : 15</a:t>
            </a:r>
          </a:p>
          <a:p>
            <a:r>
              <a:rPr lang="en-US" sz="1200" dirty="0" smtClean="0"/>
              <a:t>;*      Known Minimum Trip Count         : 1                    </a:t>
            </a:r>
          </a:p>
          <a:p>
            <a:r>
              <a:rPr lang="en-US" sz="1200" dirty="0" smtClean="0"/>
              <a:t>;*      Known Max Trip Count Factor      : 1</a:t>
            </a:r>
          </a:p>
          <a:p>
            <a:r>
              <a:rPr lang="en-US" sz="1200" dirty="0" smtClean="0"/>
              <a:t>;*      </a:t>
            </a:r>
            <a:r>
              <a:rPr lang="en-US" sz="1200" dirty="0" smtClean="0">
                <a:solidFill>
                  <a:srgbClr val="FF0000"/>
                </a:solidFill>
              </a:rPr>
              <a:t>Loop Carried Dependency Bound(^) : 6</a:t>
            </a:r>
          </a:p>
          <a:p>
            <a:r>
              <a:rPr lang="en-US" sz="1200" dirty="0" smtClean="0"/>
              <a:t>;*      Unpartitioned Resource Bound     : 1</a:t>
            </a:r>
          </a:p>
          <a:p>
            <a:r>
              <a:rPr lang="en-US" sz="1200" dirty="0" smtClean="0"/>
              <a:t>;*      Partitioned Resource Bound(*)    : 2</a:t>
            </a:r>
          </a:p>
          <a:p>
            <a:r>
              <a:rPr lang="en-US" sz="1200" dirty="0" smtClean="0"/>
              <a:t>;*      Resource Partition:</a:t>
            </a:r>
          </a:p>
          <a:p>
            <a:r>
              <a:rPr lang="en-US" sz="1200" dirty="0" smtClean="0"/>
              <a:t>;*                                A-side   B-side</a:t>
            </a:r>
          </a:p>
          <a:p>
            <a:r>
              <a:rPr lang="en-US" sz="1200" dirty="0" smtClean="0"/>
              <a:t>;*      .L units                     0        0     </a:t>
            </a:r>
          </a:p>
          <a:p>
            <a:r>
              <a:rPr lang="en-US" sz="1200" dirty="0" smtClean="0"/>
              <a:t>;*      .S units                     0        0     </a:t>
            </a:r>
          </a:p>
          <a:p>
            <a:r>
              <a:rPr lang="en-US" sz="1200" dirty="0" smtClean="0"/>
              <a:t>;*      .D units                     0        2*    </a:t>
            </a:r>
          </a:p>
          <a:p>
            <a:r>
              <a:rPr lang="en-US" sz="1200" dirty="0" smtClean="0"/>
              <a:t>;*      .M units                     0        0     </a:t>
            </a:r>
          </a:p>
          <a:p>
            <a:r>
              <a:rPr lang="en-US" sz="1200" dirty="0" smtClean="0"/>
              <a:t>;*      .X cross paths               0        0     </a:t>
            </a:r>
          </a:p>
          <a:p>
            <a:r>
              <a:rPr lang="en-US" sz="1200" dirty="0" smtClean="0"/>
              <a:t>;*      .T address paths             0        2*    </a:t>
            </a:r>
          </a:p>
          <a:p>
            <a:r>
              <a:rPr lang="en-US" sz="1200" dirty="0" smtClean="0"/>
              <a:t>;*      Long read paths              0        0     </a:t>
            </a:r>
          </a:p>
          <a:p>
            <a:r>
              <a:rPr lang="en-US" sz="1200" dirty="0" smtClean="0"/>
              <a:t>;*      Long write paths             0        0     </a:t>
            </a:r>
          </a:p>
          <a:p>
            <a:r>
              <a:rPr lang="en-US" sz="1200" dirty="0" smtClean="0"/>
              <a:t>;*      Logical  ops (.LS)           0        0     (.L or .S unit)</a:t>
            </a:r>
          </a:p>
          <a:p>
            <a:r>
              <a:rPr lang="en-US" sz="1200" dirty="0" smtClean="0"/>
              <a:t>;*      Addition ops (.LSD)          0        0     (.L or .S or .D unit)</a:t>
            </a:r>
          </a:p>
          <a:p>
            <a:r>
              <a:rPr lang="en-US" sz="1200" dirty="0" smtClean="0"/>
              <a:t>;*      Bound(.L .S .LS)             0        0     </a:t>
            </a:r>
          </a:p>
          <a:p>
            <a:r>
              <a:rPr lang="en-US" sz="1200" dirty="0" smtClean="0"/>
              <a:t>;*      Bound(.L .S .D .LS .LSD)     0        1     </a:t>
            </a:r>
          </a:p>
          <a:p>
            <a:r>
              <a:rPr lang="en-US" sz="1200" dirty="0" smtClean="0"/>
              <a:t>;*</a:t>
            </a:r>
          </a:p>
          <a:p>
            <a:r>
              <a:rPr lang="en-US" sz="1200" dirty="0" smtClean="0"/>
              <a:t>;*      Searching for software pipeline schedule at ...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;*         ii = 6  Schedule found with 2 iterations in parallel</a:t>
            </a:r>
          </a:p>
          <a:p>
            <a:r>
              <a:rPr lang="en-US" sz="1200" dirty="0" smtClean="0"/>
              <a:t>;*      Done</a:t>
            </a:r>
          </a:p>
          <a:p>
            <a:r>
              <a:rPr lang="en-US" sz="1200" dirty="0" smtClean="0"/>
              <a:t>;*</a:t>
            </a:r>
          </a:p>
          <a:p>
            <a:r>
              <a:rPr lang="en-US" sz="1200" dirty="0" smtClean="0"/>
              <a:t>;*      Loop will be </a:t>
            </a:r>
            <a:r>
              <a:rPr lang="en-US" sz="1200" dirty="0" smtClean="0"/>
              <a:t>splooped</a:t>
            </a:r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81600" y="52578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if the number of elements is not even?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- </a:t>
            </a:r>
            <a:r>
              <a:rPr lang="en-US" sz="1600" dirty="0" smtClean="0"/>
              <a:t>Additional code is needed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SPLOOP Instructions from 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1143000"/>
            <a:ext cx="4953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;*----------------------------------------------------------------------------*</a:t>
            </a:r>
          </a:p>
          <a:p>
            <a:r>
              <a:rPr lang="en-US" sz="1200" b="1" dirty="0" smtClean="0"/>
              <a:t>$C$L1:    ; PIPED LOOP PROLOG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SPLOOPD 6       ;12               ; (P) </a:t>
            </a:r>
          </a:p>
          <a:p>
            <a:r>
              <a:rPr lang="en-US" sz="1200" dirty="0" smtClean="0"/>
              <a:t>||         MVC     .S2X    A3,ILC</a:t>
            </a:r>
          </a:p>
          <a:p>
            <a:endParaRPr lang="en-US" sz="1200" dirty="0" smtClean="0"/>
          </a:p>
          <a:p>
            <a:r>
              <a:rPr lang="en-US" sz="1200" dirty="0" smtClean="0"/>
              <a:t>;** --------------------------------------------------------------------------*</a:t>
            </a:r>
          </a:p>
          <a:p>
            <a:r>
              <a:rPr lang="en-US" sz="1200" b="1" dirty="0" smtClean="0"/>
              <a:t>$C$L2:    ; PIPED LOOP KERNEL</a:t>
            </a:r>
          </a:p>
          <a:p>
            <a:r>
              <a:rPr lang="en-US" sz="1200" b="1" dirty="0" smtClean="0"/>
              <a:t>$C$DW$L$copyFunction$4$B: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SPMASK          L2</a:t>
            </a:r>
          </a:p>
          <a:p>
            <a:r>
              <a:rPr lang="en-US" sz="1200" dirty="0" smtClean="0"/>
              <a:t>||         MV      .L2     B4,B6</a:t>
            </a:r>
          </a:p>
          <a:p>
            <a:r>
              <a:rPr lang="en-US" sz="1200" dirty="0" smtClean="0"/>
              <a:t>||         LDW     .D2T2   *B5++,B4          ; |14| (P) &lt;0,0&gt;  ^ 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</a:t>
            </a:r>
            <a:r>
              <a:rPr lang="en-US" sz="1200" b="1" dirty="0" smtClean="0"/>
              <a:t>NOP             4</a:t>
            </a:r>
          </a:p>
          <a:p>
            <a:r>
              <a:rPr lang="en-US" sz="1200" dirty="0" smtClean="0"/>
              <a:t>           STW     .D2T2   B4,*B6++          ; |14| (P) &lt;0,5&gt;  ^ </a:t>
            </a:r>
          </a:p>
          <a:p>
            <a:r>
              <a:rPr lang="en-US" sz="1200" dirty="0" smtClean="0"/>
              <a:t>           SPKERNEL 0,0</a:t>
            </a:r>
          </a:p>
          <a:p>
            <a:r>
              <a:rPr lang="en-US" sz="1200" b="1" dirty="0" smtClean="0"/>
              <a:t>$C$DW$L$copyFunction$4$E:</a:t>
            </a:r>
          </a:p>
          <a:p>
            <a:r>
              <a:rPr lang="en-US" sz="1200" dirty="0" smtClean="0"/>
              <a:t>;** --------------------------------------------------------------------------*</a:t>
            </a:r>
          </a:p>
          <a:p>
            <a:r>
              <a:rPr lang="en-US" sz="1200" b="1" dirty="0" smtClean="0"/>
              <a:t>$C$L3:    ; PIPED LOOP EPILOG</a:t>
            </a:r>
          </a:p>
          <a:p>
            <a:r>
              <a:rPr lang="en-US" sz="1200" dirty="0" smtClean="0"/>
              <a:t>           BNOP    .S2     $C$L7,5           ; |12| </a:t>
            </a:r>
          </a:p>
          <a:p>
            <a:r>
              <a:rPr lang="en-US" sz="1200" dirty="0" smtClean="0"/>
              <a:t>           ; BRANCH OCCURS {$C$L7}           ; |12| </a:t>
            </a:r>
          </a:p>
          <a:p>
            <a:r>
              <a:rPr lang="en-US" sz="1200" dirty="0" smtClean="0"/>
              <a:t>;** --------------------------------------------------------------------------*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Always compile with –s and –mw, as they provide extra information to the resulting assembly file: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-s shows source code after high-level optimization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-mw provides extra information on software pipelined loops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Safe for production code; No performance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sz="3200" dirty="0" smtClean="0"/>
              <a:t> -S and -MW Setting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3006" r="4008" b="5818"/>
          <a:stretch>
            <a:fillRect/>
          </a:stretch>
        </p:blipFill>
        <p:spPr bwMode="auto">
          <a:xfrm>
            <a:off x="457200" y="558832"/>
            <a:ext cx="8153400" cy="568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371600"/>
          </a:xfrm>
        </p:spPr>
        <p:txBody>
          <a:bodyPr/>
          <a:lstStyle/>
          <a:p>
            <a:pPr marL="342900" lvl="1" indent="-342900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Select the “best” build options.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en-US" sz="1600" dirty="0" smtClean="0"/>
              <a:t>More than just “turn on –o3”!</a:t>
            </a:r>
          </a:p>
          <a:p>
            <a:pPr marL="342900" lvl="1" indent="-342900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DO NOT use –g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109"/>
          <a:stretch>
            <a:fillRect/>
          </a:stretch>
        </p:blipFill>
        <p:spPr bwMode="auto">
          <a:xfrm>
            <a:off x="200865" y="2286000"/>
            <a:ext cx="871453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2"/>
            <a:ext cx="8229600" cy="762000"/>
          </a:xfrm>
        </p:spPr>
        <p:txBody>
          <a:bodyPr/>
          <a:lstStyle/>
          <a:p>
            <a:r>
              <a:rPr lang="en-US" sz="3200" dirty="0" smtClean="0"/>
              <a:t>Global Optimization Across Files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3361" b="23536"/>
          <a:stretch>
            <a:fillRect/>
          </a:stretch>
        </p:blipFill>
        <p:spPr bwMode="auto">
          <a:xfrm>
            <a:off x="381000" y="1143000"/>
            <a:ext cx="8534400" cy="530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4495800" cy="609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-pm = Program Mode Compilation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19400" y="5334000"/>
            <a:ext cx="3276600" cy="304800"/>
          </a:xfrm>
          <a:prstGeom prst="rect">
            <a:avLst/>
          </a:prstGeom>
          <a:noFill/>
          <a:ln w="2540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1" hangingPunct="1"/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62000"/>
          </a:xfrm>
        </p:spPr>
        <p:txBody>
          <a:bodyPr/>
          <a:lstStyle/>
          <a:p>
            <a:r>
              <a:rPr lang="en-US" dirty="0" smtClean="0"/>
              <a:t>Choosing the “Right” Build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–mv6600 enables 6600 ISA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–o[2|3] = Optimization level. Critical!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–o2/-o3 enables SPLOOP (c66 hardware loop buffer).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–o3, file-level optimization is performed.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–o2, function-level optimization is performed.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–o1, high-level optimization is minimal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–ms[0-3] is used if codesize is a concern: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Use in conjunction with –o2 or –o3.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Try –ms0 or –ms1 with performance critical code.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Consider –ms2 or –ms3 for seldom executed code.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NOTE: Improved codesize may mean better cache performance.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–mi[N]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–mi100 tells the compiler it cannot generate code that turns interrupts off for more than (approximately) 100 cycles.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For loops that do not SPLOOP, choose ‘balanced’ N (i.e., large enough to get best performance, small enough to keep system latency low).</a:t>
            </a:r>
          </a:p>
          <a:p>
            <a:pPr lvl="1">
              <a:lnSpc>
                <a:spcPct val="8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Compiler Interrupt Threshold (-mi) </a:t>
            </a:r>
          </a:p>
        </p:txBody>
      </p:sp>
      <p:sp>
        <p:nvSpPr>
          <p:cNvPr id="2051" name="Rectangle 88"/>
          <p:cNvSpPr>
            <a:spLocks noChangeArrowheads="1"/>
          </p:cNvSpPr>
          <p:nvPr/>
        </p:nvSpPr>
        <p:spPr bwMode="auto">
          <a:xfrm>
            <a:off x="76200" y="563562"/>
            <a:ext cx="8991600" cy="214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  <a:cs typeface="+mn-cs"/>
              </a:rPr>
              <a:t>–mi tells </a:t>
            </a:r>
            <a:r>
              <a:rPr lang="en-US" sz="1600" dirty="0">
                <a:latin typeface="+mn-lt"/>
                <a:cs typeface="+mn-cs"/>
              </a:rPr>
              <a:t>the compiler what cycle period is required between </a:t>
            </a:r>
            <a:r>
              <a:rPr lang="en-US" sz="1600" dirty="0" smtClean="0">
                <a:latin typeface="+mn-lt"/>
                <a:cs typeface="+mn-cs"/>
              </a:rPr>
              <a:t>interrupts: -mi </a:t>
            </a:r>
            <a:r>
              <a:rPr lang="en-US" sz="1600" dirty="0">
                <a:latin typeface="+mn-lt"/>
                <a:cs typeface="+mn-cs"/>
              </a:rPr>
              <a:t>&lt;threshold&gt;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If the interrupt threshold number will not be </a:t>
            </a:r>
            <a:r>
              <a:rPr lang="en-US" sz="1600" dirty="0" smtClean="0">
                <a:latin typeface="+mn-lt"/>
                <a:cs typeface="+mn-cs"/>
              </a:rPr>
              <a:t>exceeded </a:t>
            </a:r>
            <a:r>
              <a:rPr lang="en-US" sz="1600" dirty="0">
                <a:latin typeface="+mn-lt"/>
                <a:cs typeface="+mn-cs"/>
              </a:rPr>
              <a:t>within a </a:t>
            </a:r>
            <a:r>
              <a:rPr lang="en-US" sz="1600" dirty="0" smtClean="0">
                <a:latin typeface="+mn-lt"/>
                <a:cs typeface="+mn-cs"/>
              </a:rPr>
              <a:t>loop, </a:t>
            </a:r>
            <a:r>
              <a:rPr lang="en-US" sz="1600" dirty="0">
                <a:latin typeface="+mn-lt"/>
                <a:cs typeface="+mn-cs"/>
              </a:rPr>
              <a:t>the compiler may disable interrupts </a:t>
            </a:r>
            <a:r>
              <a:rPr lang="en-US" sz="1600" dirty="0" smtClean="0">
                <a:latin typeface="+mn-lt"/>
                <a:cs typeface="+mn-cs"/>
              </a:rPr>
              <a:t>and </a:t>
            </a:r>
            <a:r>
              <a:rPr lang="en-US" sz="1600" dirty="0">
                <a:latin typeface="+mn-lt"/>
                <a:cs typeface="+mn-cs"/>
              </a:rPr>
              <a:t>use </a:t>
            </a:r>
            <a:r>
              <a:rPr lang="en-US" sz="1600" dirty="0" smtClean="0">
                <a:latin typeface="+mn-lt"/>
                <a:cs typeface="+mn-cs"/>
              </a:rPr>
              <a:t>multiple assignments </a:t>
            </a:r>
            <a:r>
              <a:rPr lang="en-US" sz="1600" dirty="0">
                <a:latin typeface="+mn-lt"/>
                <a:cs typeface="+mn-cs"/>
              </a:rPr>
              <a:t>to a reg.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If compiler cannot determine loop count, it assumes the threshold is exceeded and generates an interruptible loop (albeit, maybe a slower loop</a:t>
            </a:r>
            <a:r>
              <a:rPr lang="en-US" sz="1600" dirty="0" smtClean="0">
                <a:latin typeface="+mn-lt"/>
                <a:cs typeface="+mn-cs"/>
              </a:rPr>
              <a:t>).</a:t>
            </a:r>
            <a:endParaRPr lang="en-US" sz="1600" dirty="0">
              <a:latin typeface="+mn-lt"/>
              <a:cs typeface="+mn-cs"/>
            </a:endParaRP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To control this on a function (vs. project) level, use</a:t>
            </a:r>
            <a:r>
              <a:rPr lang="en-US" sz="1600" dirty="0" smtClean="0">
                <a:latin typeface="+mn-lt"/>
                <a:cs typeface="+mn-cs"/>
              </a:rPr>
              <a:t>:</a:t>
            </a:r>
            <a:r>
              <a:rPr lang="en-US" sz="1700" dirty="0" smtClean="0">
                <a:latin typeface="Calibri" pitchFamily="34" charset="0"/>
              </a:rPr>
              <a:t/>
            </a:r>
            <a:br>
              <a:rPr lang="en-US" sz="1700" dirty="0" smtClean="0">
                <a:latin typeface="Calibri" pitchFamily="34" charset="0"/>
              </a:rPr>
            </a:br>
            <a:r>
              <a:rPr lang="en-US" sz="1700" b="1" dirty="0" smtClean="0">
                <a:latin typeface="Courier New" pitchFamily="49" charset="0"/>
              </a:rPr>
              <a:t>#pragma FUNC_INTERRUPT_THRESHOLD(func, threshold);</a:t>
            </a:r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3" cstate="print"/>
          <a:srcRect l="1547" t="4108" b="39030"/>
          <a:stretch>
            <a:fillRect/>
          </a:stretch>
        </p:blipFill>
        <p:spPr bwMode="auto">
          <a:xfrm>
            <a:off x="421857" y="2743200"/>
            <a:ext cx="8202524" cy="35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2514600" y="4854855"/>
            <a:ext cx="4038600" cy="304800"/>
          </a:xfrm>
          <a:prstGeom prst="rect">
            <a:avLst/>
          </a:prstGeom>
          <a:noFill/>
          <a:ln w="2540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1" hangingPunct="1"/>
            <a:endParaRPr lang="en-US" sz="1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dirty="0" smtClean="0"/>
              <a:t>Options </a:t>
            </a:r>
            <a:r>
              <a:rPr lang="en-US" dirty="0"/>
              <a:t>to </a:t>
            </a:r>
            <a:r>
              <a:rPr lang="en-US" u="sng" dirty="0"/>
              <a:t>A</a:t>
            </a:r>
            <a:r>
              <a:rPr lang="en-US" u="sng" dirty="0" smtClean="0"/>
              <a:t>void</a:t>
            </a:r>
            <a:endParaRPr lang="en-US" u="sng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/>
              <a:t>–</a:t>
            </a:r>
            <a:r>
              <a:rPr lang="en-US" sz="2400" dirty="0" smtClean="0"/>
              <a:t>g generates </a:t>
            </a:r>
            <a:r>
              <a:rPr lang="en-US" sz="2400" dirty="0"/>
              <a:t>full symbolic debug. </a:t>
            </a:r>
            <a:r>
              <a:rPr lang="en-US" sz="2400" dirty="0" smtClean="0"/>
              <a:t>While it is great </a:t>
            </a:r>
            <a:r>
              <a:rPr lang="en-US" sz="2400" dirty="0"/>
              <a:t>for </a:t>
            </a:r>
            <a:r>
              <a:rPr lang="en-US" sz="2400" dirty="0" smtClean="0"/>
              <a:t>debugging, it should </a:t>
            </a:r>
            <a:r>
              <a:rPr lang="en-US" sz="2400" dirty="0"/>
              <a:t>not </a:t>
            </a:r>
            <a:r>
              <a:rPr lang="en-US" sz="2400" dirty="0" smtClean="0"/>
              <a:t>be used </a:t>
            </a:r>
            <a:r>
              <a:rPr lang="en-US" sz="2400" dirty="0"/>
              <a:t>in production code.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/>
              <a:t>I</a:t>
            </a:r>
            <a:r>
              <a:rPr lang="en-US" sz="2200" dirty="0" smtClean="0"/>
              <a:t>nhibits </a:t>
            </a:r>
            <a:r>
              <a:rPr lang="en-US" sz="2200" dirty="0"/>
              <a:t>code reordering across source line boundaries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/>
              <a:t>L</a:t>
            </a:r>
            <a:r>
              <a:rPr lang="en-US" sz="2200" dirty="0" smtClean="0"/>
              <a:t>imits </a:t>
            </a:r>
            <a:r>
              <a:rPr lang="en-US" sz="2200" dirty="0"/>
              <a:t>optimizations around function </a:t>
            </a:r>
            <a:r>
              <a:rPr lang="en-US" sz="2200" dirty="0" smtClean="0"/>
              <a:t>boundaries</a:t>
            </a:r>
            <a:endParaRPr lang="en-US" sz="2200" dirty="0"/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/>
              <a:t>Can cause a 30-50% performance degradation for control code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Basic </a:t>
            </a:r>
            <a:r>
              <a:rPr lang="en-US" sz="2200" dirty="0"/>
              <a:t>function-level profiling support now provided by </a:t>
            </a:r>
            <a:r>
              <a:rPr lang="en-US" sz="2200" dirty="0" smtClean="0"/>
              <a:t>default</a:t>
            </a:r>
            <a:endParaRPr lang="en-US" sz="2200" dirty="0"/>
          </a:p>
          <a:p>
            <a:pPr>
              <a:lnSpc>
                <a:spcPct val="80000"/>
              </a:lnSpc>
              <a:buNone/>
            </a:pPr>
            <a:endParaRPr lang="en-US" sz="2800" b="0" dirty="0"/>
          </a:p>
          <a:p>
            <a:pPr marL="342900" lvl="1" indent="-342900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–ss generates interlist </a:t>
            </a:r>
            <a:r>
              <a:rPr lang="en-US" sz="2400" dirty="0"/>
              <a:t>source code into assembly file.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/>
              <a:t>As with –g, this option can negatively impact performance.</a:t>
            </a:r>
          </a:p>
          <a:p>
            <a:pPr>
              <a:lnSpc>
                <a:spcPct val="80000"/>
              </a:lnSpc>
              <a:buNone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And if You Don’t Find the GUI? </a:t>
            </a:r>
            <a:endParaRPr lang="en-US" sz="3200" dirty="0"/>
          </a:p>
        </p:txBody>
      </p:sp>
      <p:pic>
        <p:nvPicPr>
          <p:cNvPr id="269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096" r="2192" b="2870"/>
          <a:stretch>
            <a:fillRect/>
          </a:stretch>
        </p:blipFill>
        <p:spPr bwMode="auto">
          <a:xfrm>
            <a:off x="990940" y="838200"/>
            <a:ext cx="7162460" cy="549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 and Software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Optimized Software Pipeline:</a:t>
            </a:r>
            <a:br>
              <a:rPr lang="en-US" dirty="0" smtClean="0"/>
            </a:b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r>
              <a:rPr lang="en-US" dirty="0" smtClean="0"/>
              <a:t>Golden Rule of Software Pipeline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3581400"/>
          </a:xfrm>
        </p:spPr>
        <p:txBody>
          <a:bodyPr/>
          <a:lstStyle/>
          <a:p>
            <a:pPr algn="ctr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4000" dirty="0" smtClean="0">
                <a:solidFill>
                  <a:srgbClr val="FF0000"/>
                </a:solidFill>
                <a:cs typeface="Arial" charset="0"/>
              </a:rPr>
              <a:t>The larger the loop,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4000" dirty="0" smtClean="0">
                <a:solidFill>
                  <a:srgbClr val="FF0000"/>
                </a:solidFill>
                <a:cs typeface="Arial" charset="0"/>
              </a:rPr>
              <a:t>the less efficient the optimizer.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cs typeface="Arial" charset="0"/>
              </a:rPr>
              <a:t>If your application code contains very long loops … break the loop into multiple loops … even if it means storing intermediate results in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685800"/>
          </a:xfrm>
        </p:spPr>
        <p:txBody>
          <a:bodyPr/>
          <a:lstStyle/>
          <a:p>
            <a:pPr algn="ctr"/>
            <a:r>
              <a:rPr lang="en-US" sz="3600" dirty="0"/>
              <a:t>Restrict </a:t>
            </a:r>
            <a:r>
              <a:rPr lang="en-US" sz="3600" dirty="0" smtClean="0"/>
              <a:t>Qualifiers Enables Software Pipeline</a:t>
            </a:r>
            <a:endParaRPr lang="en-US" sz="3600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14400" y="3840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752600" y="4830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696200" y="3306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477000" y="3078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2578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654425" y="2822575"/>
            <a:ext cx="0" cy="29702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4416425" y="2849563"/>
            <a:ext cx="0" cy="1449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24200" y="2087563"/>
            <a:ext cx="215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execution time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791200" y="1554163"/>
            <a:ext cx="298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restrict qualified loop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914400" y="1554163"/>
            <a:ext cx="183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original loop</a:t>
            </a: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1981200" y="982663"/>
            <a:ext cx="1295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4965700" y="969963"/>
            <a:ext cx="22733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914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752600" y="3459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162800" y="2697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8382000" y="2925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514600" y="4449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867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  <a:endParaRPr lang="en-US" sz="1800" dirty="0"/>
          </a:p>
        </p:txBody>
      </p:sp>
      <p:sp>
        <p:nvSpPr>
          <p:cNvPr id="36886" name="AutoShape 22"/>
          <p:cNvSpPr>
            <a:spLocks/>
          </p:cNvSpPr>
          <p:nvPr/>
        </p:nvSpPr>
        <p:spPr bwMode="auto">
          <a:xfrm>
            <a:off x="2514600" y="2849563"/>
            <a:ext cx="231775" cy="990600"/>
          </a:xfrm>
          <a:prstGeom prst="rightBrace">
            <a:avLst>
              <a:gd name="adj1" fmla="val 3561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825750" y="309403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88" name="AutoShape 24"/>
          <p:cNvSpPr>
            <a:spLocks/>
          </p:cNvSpPr>
          <p:nvPr/>
        </p:nvSpPr>
        <p:spPr bwMode="auto">
          <a:xfrm>
            <a:off x="4959350" y="2849563"/>
            <a:ext cx="88900" cy="214312"/>
          </a:xfrm>
          <a:prstGeom prst="leftBrace">
            <a:avLst>
              <a:gd name="adj1" fmla="val 200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72013" y="277018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3000375" y="5816600"/>
            <a:ext cx="631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1490663" y="2838450"/>
            <a:ext cx="21383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4411663" y="2847975"/>
            <a:ext cx="823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4411663" y="4275138"/>
            <a:ext cx="3255962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Software </a:t>
            </a:r>
            <a:r>
              <a:rPr lang="en-US" sz="3600" dirty="0" smtClean="0"/>
              <a:t>Pipeline Example</a:t>
            </a:r>
            <a:br>
              <a:rPr lang="en-US" sz="3600" dirty="0" smtClean="0"/>
            </a:br>
            <a:r>
              <a:rPr lang="en-US" sz="3600" dirty="0" smtClean="0"/>
              <a:t>A reminder</a:t>
            </a:r>
            <a:endParaRPr lang="en-US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90600" y="1997839"/>
            <a:ext cx="670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void </a:t>
            </a:r>
            <a:r>
              <a:rPr lang="en-US" b="1" dirty="0" err="1" smtClean="0"/>
              <a:t>copyFunction</a:t>
            </a:r>
            <a:r>
              <a:rPr lang="en-US" b="1" dirty="0" smtClean="0"/>
              <a:t>(int </a:t>
            </a:r>
            <a:r>
              <a:rPr lang="en-US" b="1" dirty="0" smtClean="0"/>
              <a:t>*p1, </a:t>
            </a:r>
            <a:r>
              <a:rPr lang="en-US" b="1" dirty="0" smtClean="0"/>
              <a:t>int </a:t>
            </a:r>
            <a:r>
              <a:rPr lang="en-US" b="1" dirty="0" smtClean="0"/>
              <a:t>*p2, int N)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    int  </a:t>
            </a:r>
            <a:r>
              <a:rPr lang="en-US" b="1" dirty="0" smtClean="0"/>
              <a:t>i   ;</a:t>
            </a:r>
          </a:p>
          <a:p>
            <a:r>
              <a:rPr lang="en-US" b="1" dirty="0" smtClean="0"/>
              <a:t>    for </a:t>
            </a:r>
            <a:r>
              <a:rPr lang="en-US" b="1" dirty="0" smtClean="0"/>
              <a:t>(i=0; i&lt;N;i++)</a:t>
            </a:r>
          </a:p>
          <a:p>
            <a:r>
              <a:rPr lang="en-US" dirty="0" smtClean="0"/>
              <a:t>   {</a:t>
            </a:r>
            <a:endParaRPr lang="en-US" dirty="0" smtClean="0"/>
          </a:p>
          <a:p>
            <a:r>
              <a:rPr lang="en-US" dirty="0" smtClean="0"/>
              <a:t>      *</a:t>
            </a:r>
            <a:r>
              <a:rPr lang="en-US" dirty="0" smtClean="0"/>
              <a:t>p2++ = *p1++  ;</a:t>
            </a:r>
          </a:p>
          <a:p>
            <a:r>
              <a:rPr lang="en-US" dirty="0" smtClean="0"/>
              <a:t>   }</a:t>
            </a:r>
            <a:endParaRPr lang="en-US" dirty="0" smtClean="0"/>
          </a:p>
          <a:p>
            <a:r>
              <a:rPr lang="en-US" b="1" dirty="0" smtClean="0"/>
              <a:t>   return  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7200" y="152400"/>
            <a:ext cx="44196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Software Pipeline</a:t>
            </a:r>
            <a:br>
              <a:rPr lang="en-US" sz="3600" dirty="0" smtClean="0"/>
            </a:br>
            <a:r>
              <a:rPr lang="en-US" sz="3600" dirty="0" smtClean="0"/>
              <a:t>Example - reminder</a:t>
            </a:r>
            <a:endParaRPr lang="en-US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5800" y="304800"/>
            <a:ext cx="457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;*----------------------------------------------------------------------------*</a:t>
            </a:r>
          </a:p>
          <a:p>
            <a:r>
              <a:rPr lang="en-US" sz="1200" dirty="0" smtClean="0"/>
              <a:t>;*   SOFTWARE PIPELINE INFORMATION</a:t>
            </a:r>
          </a:p>
          <a:p>
            <a:r>
              <a:rPr lang="en-US" sz="1200" dirty="0" smtClean="0"/>
              <a:t>;*</a:t>
            </a:r>
          </a:p>
          <a:p>
            <a:r>
              <a:rPr lang="en-US" sz="1200" dirty="0" smtClean="0"/>
              <a:t>;*      Loop found in file               : ../</a:t>
            </a:r>
            <a:r>
              <a:rPr lang="en-US" sz="1200" dirty="0" err="1" smtClean="0"/>
              <a:t>utility.c</a:t>
            </a:r>
            <a:endParaRPr lang="en-US" sz="1200" dirty="0" smtClean="0"/>
          </a:p>
          <a:p>
            <a:r>
              <a:rPr lang="en-US" sz="1200" dirty="0" smtClean="0"/>
              <a:t>;*      Loop source line                 : 12</a:t>
            </a:r>
          </a:p>
          <a:p>
            <a:r>
              <a:rPr lang="en-US" sz="1200" dirty="0" smtClean="0"/>
              <a:t>;*      Loop opening brace source line   : 13</a:t>
            </a:r>
          </a:p>
          <a:p>
            <a:r>
              <a:rPr lang="en-US" sz="1200" dirty="0" smtClean="0"/>
              <a:t>;*      Loop closing brace source line   : 15</a:t>
            </a:r>
          </a:p>
          <a:p>
            <a:r>
              <a:rPr lang="en-US" sz="1200" dirty="0" smtClean="0"/>
              <a:t>;*      Known Minimum Trip Count         : 1                    </a:t>
            </a:r>
          </a:p>
          <a:p>
            <a:r>
              <a:rPr lang="en-US" sz="1200" dirty="0" smtClean="0"/>
              <a:t>;*      Known Max Trip Count Factor      : 1</a:t>
            </a:r>
          </a:p>
          <a:p>
            <a:r>
              <a:rPr lang="en-US" sz="1200" dirty="0" smtClean="0"/>
              <a:t>;*      </a:t>
            </a:r>
            <a:r>
              <a:rPr lang="en-US" sz="1200" dirty="0" smtClean="0">
                <a:solidFill>
                  <a:srgbClr val="FF0000"/>
                </a:solidFill>
              </a:rPr>
              <a:t>Loop Carried Dependency Bound(^) : 6</a:t>
            </a:r>
          </a:p>
          <a:p>
            <a:r>
              <a:rPr lang="en-US" sz="1200" dirty="0" smtClean="0"/>
              <a:t>;*      Unpartitioned Resource Bound     : 1</a:t>
            </a:r>
          </a:p>
          <a:p>
            <a:r>
              <a:rPr lang="en-US" sz="1200" dirty="0" smtClean="0"/>
              <a:t>;*      Partitioned Resource Bound(*)    : 2</a:t>
            </a:r>
          </a:p>
          <a:p>
            <a:r>
              <a:rPr lang="en-US" sz="1200" dirty="0" smtClean="0"/>
              <a:t>;*      Resource Partition:</a:t>
            </a:r>
          </a:p>
          <a:p>
            <a:r>
              <a:rPr lang="en-US" sz="1200" dirty="0" smtClean="0"/>
              <a:t>;*                                A-side   B-side</a:t>
            </a:r>
          </a:p>
          <a:p>
            <a:r>
              <a:rPr lang="en-US" sz="1200" dirty="0" smtClean="0"/>
              <a:t>;*      .L units                     0        0     </a:t>
            </a:r>
          </a:p>
          <a:p>
            <a:r>
              <a:rPr lang="en-US" sz="1200" dirty="0" smtClean="0"/>
              <a:t>;*      .S units                     0        0     </a:t>
            </a:r>
          </a:p>
          <a:p>
            <a:r>
              <a:rPr lang="en-US" sz="1200" dirty="0" smtClean="0"/>
              <a:t>;*      .D units                     0        2*    </a:t>
            </a:r>
          </a:p>
          <a:p>
            <a:r>
              <a:rPr lang="en-US" sz="1200" dirty="0" smtClean="0"/>
              <a:t>;*      .M units                     0        0     </a:t>
            </a:r>
          </a:p>
          <a:p>
            <a:r>
              <a:rPr lang="en-US" sz="1200" dirty="0" smtClean="0"/>
              <a:t>;*      .X cross paths               0        0     </a:t>
            </a:r>
          </a:p>
          <a:p>
            <a:r>
              <a:rPr lang="en-US" sz="1200" dirty="0" smtClean="0"/>
              <a:t>;*      .T address paths             0        2*    </a:t>
            </a:r>
          </a:p>
          <a:p>
            <a:r>
              <a:rPr lang="en-US" sz="1200" dirty="0" smtClean="0"/>
              <a:t>;*      Long read paths              0        0     </a:t>
            </a:r>
          </a:p>
          <a:p>
            <a:r>
              <a:rPr lang="en-US" sz="1200" dirty="0" smtClean="0"/>
              <a:t>;*      Long write paths             0        0     </a:t>
            </a:r>
          </a:p>
          <a:p>
            <a:r>
              <a:rPr lang="en-US" sz="1200" dirty="0" smtClean="0"/>
              <a:t>;*      Logical  ops (.LS)           0        0     (.L or .S unit)</a:t>
            </a:r>
          </a:p>
          <a:p>
            <a:r>
              <a:rPr lang="en-US" sz="1200" dirty="0" smtClean="0"/>
              <a:t>;*      Addition ops (.LSD)          0        0     (.L or .S or .D unit)</a:t>
            </a:r>
          </a:p>
          <a:p>
            <a:r>
              <a:rPr lang="en-US" sz="1200" dirty="0" smtClean="0"/>
              <a:t>;*      Bound(.L .S .LS)             0        0     </a:t>
            </a:r>
          </a:p>
          <a:p>
            <a:r>
              <a:rPr lang="en-US" sz="1200" dirty="0" smtClean="0"/>
              <a:t>;*      Bound(.L .S .D .LS .LSD)     0        1     </a:t>
            </a:r>
          </a:p>
          <a:p>
            <a:r>
              <a:rPr lang="en-US" sz="1200" dirty="0" smtClean="0"/>
              <a:t>;*</a:t>
            </a:r>
          </a:p>
          <a:p>
            <a:r>
              <a:rPr lang="en-US" sz="1200" dirty="0" smtClean="0"/>
              <a:t>;*      Searching for software pipeline schedule at ...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;*         ii = 6  Schedule found with 2 iterations in parallel</a:t>
            </a:r>
          </a:p>
          <a:p>
            <a:r>
              <a:rPr lang="en-US" sz="1200" dirty="0" smtClean="0"/>
              <a:t>;*      Done</a:t>
            </a:r>
          </a:p>
          <a:p>
            <a:r>
              <a:rPr lang="en-US" sz="1200" dirty="0" smtClean="0"/>
              <a:t>;*</a:t>
            </a:r>
          </a:p>
          <a:p>
            <a:r>
              <a:rPr lang="en-US" sz="1200" dirty="0" smtClean="0"/>
              <a:t>;*      Loop will be </a:t>
            </a:r>
            <a:r>
              <a:rPr lang="en-US" sz="1200" dirty="0" smtClean="0"/>
              <a:t>splooped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algn="ctr"/>
            <a:r>
              <a:rPr lang="en-US" sz="3200" dirty="0"/>
              <a:t>Restrict Qualifiers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685801"/>
            <a:ext cx="8153400" cy="281939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Loop iterations cannot be overlapped unless input and output are </a:t>
            </a:r>
            <a:r>
              <a:rPr lang="en-US" sz="2000" i="1" dirty="0"/>
              <a:t>independent </a:t>
            </a:r>
            <a:r>
              <a:rPr lang="en-US" sz="2000" dirty="0"/>
              <a:t>(do not reference the same memory locations</a:t>
            </a:r>
            <a:r>
              <a:rPr lang="en-US" sz="2000" dirty="0" smtClean="0"/>
              <a:t>).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Most users write their loops so that loads and stores do not overlap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Compiler does not know this unless the compiler sees </a:t>
            </a:r>
            <a:r>
              <a:rPr lang="en-US" sz="2000" b="0" dirty="0"/>
              <a:t>all</a:t>
            </a:r>
            <a:r>
              <a:rPr lang="en-US" sz="2000" dirty="0"/>
              <a:t> callers or user tells compiler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restrict qualifiers</a:t>
            </a:r>
            <a:r>
              <a:rPr lang="en-US" sz="2000" dirty="0"/>
              <a:t> to </a:t>
            </a:r>
            <a:r>
              <a:rPr lang="en-US" sz="2000" dirty="0" smtClean="0"/>
              <a:t>notify compiler.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Restrict tells the compiler that any location addressed by the following pointer WILL NOT be accessed by any other vector.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33400" y="3733800"/>
            <a:ext cx="7239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void </a:t>
            </a:r>
            <a:r>
              <a:rPr lang="en-US" b="1" dirty="0" err="1" smtClean="0"/>
              <a:t>copyFunction</a:t>
            </a:r>
            <a:r>
              <a:rPr lang="en-US" b="1" dirty="0" smtClean="0"/>
              <a:t>(int   *restrict p1, int  *p2, int N)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int  i   ;</a:t>
            </a:r>
          </a:p>
          <a:p>
            <a:r>
              <a:rPr lang="en-US" b="1" dirty="0" smtClean="0"/>
              <a:t>for (i=0; i&lt;N;i++)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*p2++ = *p1++  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return  ;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381000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;*----------------------------------------------------------------------------*</a:t>
            </a:r>
          </a:p>
          <a:p>
            <a:r>
              <a:rPr lang="en-US" sz="1200" dirty="0" smtClean="0"/>
              <a:t>;*   SOFTWARE PIPELINE INFORMATION</a:t>
            </a:r>
          </a:p>
          <a:p>
            <a:r>
              <a:rPr lang="en-US" sz="1200" dirty="0" smtClean="0"/>
              <a:t>;*</a:t>
            </a:r>
          </a:p>
          <a:p>
            <a:r>
              <a:rPr lang="en-US" sz="1200" dirty="0" smtClean="0"/>
              <a:t>;*      Loop found in file               : ../</a:t>
            </a:r>
            <a:r>
              <a:rPr lang="en-US" sz="1200" dirty="0" err="1" smtClean="0"/>
              <a:t>utility.c</a:t>
            </a:r>
            <a:endParaRPr lang="en-US" sz="1200" dirty="0" smtClean="0"/>
          </a:p>
          <a:p>
            <a:r>
              <a:rPr lang="en-US" sz="1200" dirty="0" smtClean="0"/>
              <a:t>;*      Loop source line                 : 12</a:t>
            </a:r>
          </a:p>
          <a:p>
            <a:r>
              <a:rPr lang="en-US" sz="1200" dirty="0" smtClean="0"/>
              <a:t>;*      Loop opening brace source line   : 13</a:t>
            </a:r>
          </a:p>
          <a:p>
            <a:r>
              <a:rPr lang="en-US" sz="1200" dirty="0" smtClean="0"/>
              <a:t>;*      Loop closing brace source line   : 15</a:t>
            </a:r>
          </a:p>
          <a:p>
            <a:r>
              <a:rPr lang="en-US" sz="1200" dirty="0" smtClean="0"/>
              <a:t>;*      Known Minimum Trip Count         : 1                    </a:t>
            </a:r>
          </a:p>
          <a:p>
            <a:r>
              <a:rPr lang="en-US" sz="1200" dirty="0" smtClean="0"/>
              <a:t>;*      Known Max Trip Count Factor      : 1</a:t>
            </a:r>
          </a:p>
          <a:p>
            <a:r>
              <a:rPr lang="en-US" sz="1200" dirty="0" smtClean="0"/>
              <a:t>;*      Loop Carried Dependency Bound(^) : 0</a:t>
            </a:r>
          </a:p>
          <a:p>
            <a:r>
              <a:rPr lang="en-US" sz="1200" dirty="0" smtClean="0"/>
              <a:t>;*      Unpartitioned Resource Bound     : 1</a:t>
            </a:r>
          </a:p>
          <a:p>
            <a:r>
              <a:rPr lang="en-US" sz="1200" dirty="0" smtClean="0"/>
              <a:t>;*      Partitioned Resource Bound(*)    : 1</a:t>
            </a:r>
          </a:p>
          <a:p>
            <a:r>
              <a:rPr lang="en-US" sz="1200" dirty="0" smtClean="0"/>
              <a:t>;*      Resource Partition:</a:t>
            </a:r>
          </a:p>
          <a:p>
            <a:r>
              <a:rPr lang="en-US" sz="1200" dirty="0" smtClean="0"/>
              <a:t>;*                                A-side   B-side</a:t>
            </a:r>
          </a:p>
          <a:p>
            <a:r>
              <a:rPr lang="en-US" sz="1200" dirty="0" smtClean="0"/>
              <a:t>;*      .L units                     0        0     </a:t>
            </a:r>
          </a:p>
          <a:p>
            <a:r>
              <a:rPr lang="en-US" sz="1200" dirty="0" smtClean="0"/>
              <a:t>;*      .S units                     0        0     </a:t>
            </a:r>
          </a:p>
          <a:p>
            <a:r>
              <a:rPr lang="en-US" sz="1200" dirty="0" smtClean="0"/>
              <a:t>;*      .D units                     1*       1*    </a:t>
            </a:r>
          </a:p>
          <a:p>
            <a:r>
              <a:rPr lang="en-US" sz="1200" dirty="0" smtClean="0"/>
              <a:t>;*      .M units                     0        0     </a:t>
            </a:r>
          </a:p>
          <a:p>
            <a:r>
              <a:rPr lang="en-US" sz="1200" dirty="0" smtClean="0"/>
              <a:t>;*      .X cross paths               0        1*    </a:t>
            </a:r>
          </a:p>
          <a:p>
            <a:r>
              <a:rPr lang="en-US" sz="1200" dirty="0" smtClean="0"/>
              <a:t>;*      .T address paths             1*       1*    </a:t>
            </a:r>
          </a:p>
          <a:p>
            <a:r>
              <a:rPr lang="en-US" sz="1200" dirty="0" smtClean="0"/>
              <a:t>;*      Long read paths              0        0     </a:t>
            </a:r>
          </a:p>
          <a:p>
            <a:r>
              <a:rPr lang="en-US" sz="1200" dirty="0" smtClean="0"/>
              <a:t>;*      Long write paths             0        0     </a:t>
            </a:r>
          </a:p>
          <a:p>
            <a:r>
              <a:rPr lang="en-US" sz="1200" dirty="0" smtClean="0"/>
              <a:t>;*      Logical  ops (.LS)           0        0     (.L or .S unit)</a:t>
            </a:r>
          </a:p>
          <a:p>
            <a:r>
              <a:rPr lang="en-US" sz="1200" dirty="0" smtClean="0"/>
              <a:t>;*      Addition ops (.LSD)          0        1     (.L or .S or .D unit)</a:t>
            </a:r>
          </a:p>
          <a:p>
            <a:r>
              <a:rPr lang="en-US" sz="1200" dirty="0" smtClean="0"/>
              <a:t>;*      Bound(.L .S .LS)             0        0     </a:t>
            </a:r>
          </a:p>
          <a:p>
            <a:r>
              <a:rPr lang="en-US" sz="1200" dirty="0" smtClean="0"/>
              <a:t>;*      Bound(.L .S .D .LS .LSD)     1*       1*    </a:t>
            </a:r>
          </a:p>
          <a:p>
            <a:r>
              <a:rPr lang="en-US" sz="1200" dirty="0" smtClean="0"/>
              <a:t>;*</a:t>
            </a:r>
          </a:p>
          <a:p>
            <a:r>
              <a:rPr lang="en-US" sz="1200" dirty="0" smtClean="0"/>
              <a:t>;*      Searching for software pipeline schedule at ...</a:t>
            </a:r>
          </a:p>
          <a:p>
            <a:r>
              <a:rPr lang="en-US" sz="1200" dirty="0" smtClean="0"/>
              <a:t>;*         ii = 1  Schedule found with 7 iterations in parallel</a:t>
            </a:r>
          </a:p>
          <a:p>
            <a:r>
              <a:rPr lang="en-US" sz="1200" dirty="0" smtClean="0"/>
              <a:t>;*      Done</a:t>
            </a:r>
          </a:p>
          <a:p>
            <a:r>
              <a:rPr lang="en-US" sz="1200" dirty="0" smtClean="0"/>
              <a:t>;*</a:t>
            </a:r>
          </a:p>
          <a:p>
            <a:r>
              <a:rPr lang="en-US" sz="1200" dirty="0" smtClean="0"/>
              <a:t>;*      Loop will be splooped</a:t>
            </a:r>
            <a:endParaRPr lang="en-US" sz="1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28475"/>
            <a:ext cx="8364538" cy="5715000"/>
          </a:xfrm>
        </p:spPr>
        <p:txBody>
          <a:bodyPr/>
          <a:lstStyle/>
          <a:p>
            <a:r>
              <a:rPr lang="en-US" sz="1800" dirty="0"/>
              <a:t>–mt. </a:t>
            </a:r>
            <a:r>
              <a:rPr lang="en-US" sz="1800" b="0" dirty="0"/>
              <a:t>Assume no pointer-based parameter writes to a memory location that is read by any other pointer-based parameter to the same function. </a:t>
            </a:r>
          </a:p>
          <a:p>
            <a:pPr lvl="1"/>
            <a:r>
              <a:rPr lang="en-US" sz="1600" dirty="0" smtClean="0"/>
              <a:t>Generally </a:t>
            </a:r>
            <a:r>
              <a:rPr lang="en-US" sz="1600" dirty="0"/>
              <a:t>safe except for </a:t>
            </a:r>
            <a:r>
              <a:rPr lang="en-US" sz="1600" i="1" dirty="0"/>
              <a:t>in place </a:t>
            </a:r>
            <a:r>
              <a:rPr lang="en-US" sz="1600" dirty="0"/>
              <a:t>transforms </a:t>
            </a:r>
          </a:p>
          <a:p>
            <a:pPr lvl="1"/>
            <a:r>
              <a:rPr lang="en-US" sz="1600" dirty="0" smtClean="0"/>
              <a:t>Consider </a:t>
            </a:r>
            <a:r>
              <a:rPr lang="en-US" sz="1600" dirty="0"/>
              <a:t>the following </a:t>
            </a:r>
            <a:r>
              <a:rPr lang="en-US" sz="1600" dirty="0" smtClean="0"/>
              <a:t>example function</a:t>
            </a:r>
            <a:r>
              <a:rPr lang="en-US" sz="1600" dirty="0"/>
              <a:t>:</a:t>
            </a:r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800" b="0" dirty="0" smtClean="0"/>
          </a:p>
          <a:p>
            <a:r>
              <a:rPr lang="en-US" sz="1800" b="0" dirty="0" smtClean="0"/>
              <a:t>–</a:t>
            </a:r>
            <a:r>
              <a:rPr lang="en-US" sz="1800" b="0" dirty="0"/>
              <a:t>mt is safe when memory ranges pointed to by “input” and “output” don’t overlap.</a:t>
            </a:r>
          </a:p>
          <a:p>
            <a:r>
              <a:rPr lang="en-US" sz="1800" b="0" i="1" dirty="0"/>
              <a:t>limitations of –mt: </a:t>
            </a:r>
            <a:r>
              <a:rPr lang="en-US" sz="1800" b="0" dirty="0"/>
              <a:t>applies </a:t>
            </a:r>
            <a:r>
              <a:rPr lang="en-US" sz="1800" b="0" i="1" dirty="0"/>
              <a:t>only </a:t>
            </a:r>
            <a:r>
              <a:rPr lang="en-US" sz="1800" b="0" dirty="0"/>
              <a:t>to pointer-based function parameters. It says nothing about:</a:t>
            </a:r>
          </a:p>
          <a:p>
            <a:pPr lvl="1"/>
            <a:r>
              <a:rPr lang="en-US" sz="1600" dirty="0"/>
              <a:t>R</a:t>
            </a:r>
            <a:r>
              <a:rPr lang="en-US" sz="1600" dirty="0" smtClean="0"/>
              <a:t>elationship </a:t>
            </a:r>
            <a:r>
              <a:rPr lang="en-US" sz="1600" dirty="0"/>
              <a:t>between parameters and other pointers (for example, “myglobal” and “output</a:t>
            </a:r>
            <a:r>
              <a:rPr lang="en-US" sz="1600" dirty="0" smtClean="0"/>
              <a:t>”)</a:t>
            </a:r>
            <a:endParaRPr lang="en-US" sz="1600" dirty="0"/>
          </a:p>
          <a:p>
            <a:pPr lvl="1"/>
            <a:r>
              <a:rPr lang="en-US" sz="1600" dirty="0"/>
              <a:t>N</a:t>
            </a:r>
            <a:r>
              <a:rPr lang="en-US" sz="1600" dirty="0" smtClean="0"/>
              <a:t>on-parameter </a:t>
            </a:r>
            <a:r>
              <a:rPr lang="en-US" sz="1600" dirty="0"/>
              <a:t>pointers used in the </a:t>
            </a:r>
            <a:r>
              <a:rPr lang="en-US" sz="1600" dirty="0" smtClean="0"/>
              <a:t>function</a:t>
            </a:r>
            <a:endParaRPr lang="en-US" sz="1600" dirty="0"/>
          </a:p>
          <a:p>
            <a:pPr lvl="1"/>
            <a:r>
              <a:rPr lang="en-US" sz="1600" dirty="0" smtClean="0"/>
              <a:t>Pointers </a:t>
            </a:r>
            <a:r>
              <a:rPr lang="en-US" sz="1600" dirty="0"/>
              <a:t>that are members of structures, even when the structures are </a:t>
            </a:r>
            <a:r>
              <a:rPr lang="en-US" sz="1600" dirty="0" smtClean="0"/>
              <a:t>parameters</a:t>
            </a:r>
            <a:endParaRPr lang="en-US" sz="1600" dirty="0"/>
          </a:p>
          <a:p>
            <a:pPr lvl="1"/>
            <a:r>
              <a:rPr lang="en-US" sz="1600" dirty="0"/>
              <a:t>P</a:t>
            </a:r>
            <a:r>
              <a:rPr lang="en-US" sz="1600" dirty="0" smtClean="0"/>
              <a:t>ointers de-referenced </a:t>
            </a:r>
            <a:r>
              <a:rPr lang="en-US" sz="1600" dirty="0"/>
              <a:t>via multiple levels of </a:t>
            </a:r>
            <a:r>
              <a:rPr lang="en-US" sz="1600" dirty="0" smtClean="0"/>
              <a:t>indirection</a:t>
            </a:r>
            <a:endParaRPr lang="en-US" sz="1600" dirty="0"/>
          </a:p>
          <a:p>
            <a:r>
              <a:rPr lang="en-US" sz="1800" b="0" dirty="0" smtClean="0"/>
              <a:t>NOTE: -mt is </a:t>
            </a:r>
            <a:r>
              <a:rPr lang="en-US" sz="1800" b="1" dirty="0"/>
              <a:t>not</a:t>
            </a:r>
            <a:r>
              <a:rPr lang="en-US" sz="1800" b="0" dirty="0"/>
              <a:t> a substitute for </a:t>
            </a:r>
            <a:r>
              <a:rPr lang="en-US" sz="1800" b="0" dirty="0" smtClean="0"/>
              <a:t>restrict-qualifiers, </a:t>
            </a:r>
            <a:r>
              <a:rPr lang="en-US" sz="1800" b="0" dirty="0"/>
              <a:t>which are key to achieving good </a:t>
            </a:r>
            <a:r>
              <a:rPr lang="en-US" sz="1800" b="0" dirty="0" smtClean="0"/>
              <a:t>performance.</a:t>
            </a:r>
            <a:endParaRPr lang="en-US" sz="1800" dirty="0">
              <a:cs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524000" y="2057400"/>
            <a:ext cx="5943600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selective_copy(int *input, int *output, int n)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   int i;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   for (i=0; i&lt;n; i++)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      if (myglobal[i]) output[i] = input[i];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-33525"/>
            <a:ext cx="8229600" cy="762000"/>
          </a:xfrm>
          <a:noFill/>
          <a:ln/>
        </p:spPr>
        <p:txBody>
          <a:bodyPr/>
          <a:lstStyle/>
          <a:p>
            <a:pPr algn="ctr"/>
            <a:r>
              <a:rPr lang="en-US" dirty="0" smtClean="0"/>
              <a:t> The Global -mt Compiler Option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Optimized Software Pipeline:</a:t>
            </a:r>
            <a:br>
              <a:rPr lang="en-US" dirty="0" smtClean="0"/>
            </a:br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876800" y="1260475"/>
            <a:ext cx="3962400" cy="3733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46100"/>
          </a:xfrm>
        </p:spPr>
        <p:txBody>
          <a:bodyPr/>
          <a:lstStyle/>
          <a:p>
            <a:pPr algn="ctr"/>
            <a:r>
              <a:rPr lang="en-US" sz="3200" dirty="0"/>
              <a:t>Reducing Loop Overhead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84275"/>
            <a:ext cx="48768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If the compiler does not know that a loop will execute at least once, it will need to</a:t>
            </a:r>
            <a:r>
              <a:rPr lang="en-US" sz="1800" dirty="0" smtClean="0"/>
              <a:t>: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I</a:t>
            </a:r>
            <a:r>
              <a:rPr lang="en-US" sz="1800" dirty="0" smtClean="0"/>
              <a:t>nsert </a:t>
            </a:r>
            <a:r>
              <a:rPr lang="en-US" sz="1800" dirty="0"/>
              <a:t>code to check if </a:t>
            </a:r>
            <a:r>
              <a:rPr lang="en-US" sz="1800" dirty="0" smtClean="0"/>
              <a:t>the</a:t>
            </a:r>
            <a:br>
              <a:rPr lang="en-US" sz="1800" dirty="0" smtClean="0"/>
            </a:br>
            <a:r>
              <a:rPr lang="en-US" sz="1800" dirty="0" smtClean="0"/>
              <a:t>trip </a:t>
            </a:r>
            <a:r>
              <a:rPr lang="en-US" sz="1800" dirty="0"/>
              <a:t>count is &lt;= zero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Conditionally </a:t>
            </a:r>
            <a:r>
              <a:rPr lang="en-US" sz="1800" dirty="0"/>
              <a:t>branch around the </a:t>
            </a:r>
            <a:r>
              <a:rPr lang="en-US" sz="1800" dirty="0" smtClean="0"/>
              <a:t>loop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This adds overhead to loops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If </a:t>
            </a:r>
            <a:r>
              <a:rPr lang="en-US" sz="1800" dirty="0" smtClean="0"/>
              <a:t>the loop </a:t>
            </a:r>
            <a:r>
              <a:rPr lang="en-US" sz="1800" dirty="0"/>
              <a:t>is guaranteed to execute at least once, </a:t>
            </a:r>
            <a:r>
              <a:rPr lang="en-US" sz="1800" dirty="0" smtClean="0"/>
              <a:t>insert </a:t>
            </a:r>
            <a:r>
              <a:rPr lang="en-US" sz="1800" dirty="0"/>
              <a:t>pragma immediately before loop to </a:t>
            </a:r>
            <a:r>
              <a:rPr lang="en-US" sz="1800" dirty="0" smtClean="0"/>
              <a:t>notify </a:t>
            </a:r>
            <a:r>
              <a:rPr lang="en-US" sz="1800" dirty="0"/>
              <a:t>the </a:t>
            </a:r>
            <a:r>
              <a:rPr lang="en-US" sz="1800" dirty="0" smtClean="0"/>
              <a:t>compiler:</a:t>
            </a:r>
            <a:endParaRPr lang="en-US" sz="1800" dirty="0"/>
          </a:p>
          <a:p>
            <a:pPr marL="533400" indent="-533400">
              <a:lnSpc>
                <a:spcPct val="80000"/>
              </a:lnSpc>
            </a:pPr>
            <a:endParaRPr lang="en-US" sz="18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#pragma MUST_ITERATE(1,,);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800" dirty="0"/>
              <a:t>or, more </a:t>
            </a:r>
            <a:r>
              <a:rPr lang="en-US" sz="1800" dirty="0" smtClean="0"/>
              <a:t>generally</a:t>
            </a:r>
            <a:br>
              <a:rPr lang="en-US" sz="1800" dirty="0" smtClean="0"/>
            </a:br>
            <a:endParaRPr lang="en-US" sz="1800" dirty="0" smtClean="0"/>
          </a:p>
          <a:p>
            <a:pPr marL="914400" lvl="1" indent="-45720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#pragma MUST_ITERATE(min, max, mult);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533400" indent="-533400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19201"/>
            <a:ext cx="3962400" cy="3810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myfunc: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		compute trip count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		if (trip count &lt;=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			branch to postloop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	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			load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			compute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			store 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	postloop: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 flipH="1" flipV="1">
            <a:off x="6897688" y="4608513"/>
            <a:ext cx="2246312" cy="1309687"/>
          </a:xfrm>
          <a:prstGeom prst="wedgeRoundRectCallout">
            <a:avLst>
              <a:gd name="adj1" fmla="val -1380"/>
              <a:gd name="adj2" fmla="val 190241"/>
              <a:gd name="adj3" fmla="val 16667"/>
            </a:avLst>
          </a:prstGeom>
          <a:solidFill>
            <a:srgbClr val="FFFF93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eaLnBrk="1" hangingPunct="1"/>
            <a:endParaRPr lang="en-US" sz="1200" dirty="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008813" y="4787900"/>
            <a:ext cx="21351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tx2"/>
                </a:solidFill>
              </a:rPr>
              <a:t>If trip count </a:t>
            </a:r>
            <a:r>
              <a:rPr lang="en-US" sz="1400" b="1" dirty="0" smtClean="0">
                <a:solidFill>
                  <a:schemeClr val="tx2"/>
                </a:solidFill>
              </a:rPr>
              <a:t>is not known to </a:t>
            </a:r>
            <a:r>
              <a:rPr lang="en-US" sz="1400" b="1" dirty="0">
                <a:solidFill>
                  <a:schemeClr val="tx2"/>
                </a:solidFill>
              </a:rPr>
              <a:t>be less than </a:t>
            </a:r>
            <a:r>
              <a:rPr lang="en-US" sz="1400" b="1" dirty="0" smtClean="0">
                <a:solidFill>
                  <a:schemeClr val="tx2"/>
                </a:solidFill>
              </a:rPr>
              <a:t>zero, compiler </a:t>
            </a:r>
            <a:r>
              <a:rPr lang="en-US" sz="1400" b="1" dirty="0">
                <a:solidFill>
                  <a:schemeClr val="tx2"/>
                </a:solidFill>
              </a:rPr>
              <a:t>inserts </a:t>
            </a:r>
            <a:r>
              <a:rPr lang="en-US" sz="1400" b="1" dirty="0" smtClean="0">
                <a:solidFill>
                  <a:schemeClr val="tx2"/>
                </a:solidFill>
              </a:rPr>
              <a:t>code shown in </a:t>
            </a:r>
            <a:r>
              <a:rPr lang="en-US" sz="1400" b="1" dirty="0">
                <a:solidFill>
                  <a:schemeClr val="tx2"/>
                </a:solidFill>
              </a:rPr>
              <a:t>yellow.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0" y="6248400"/>
            <a:ext cx="8915400" cy="562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4343400" y="3124200"/>
            <a:ext cx="4572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33800" y="3124200"/>
            <a:ext cx="457200" cy="1066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24200" y="3106270"/>
            <a:ext cx="4572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Non-Pipelined vs. Pipelined CPU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93725" y="1447800"/>
            <a:ext cx="156267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CPU Type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9434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E</a:t>
            </a:r>
            <a:r>
              <a:rPr lang="en-US" sz="3200" baseline="-25000" dirty="0">
                <a:latin typeface="+mj-lt"/>
              </a:rPr>
              <a:t>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722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E</a:t>
            </a:r>
            <a:r>
              <a:rPr lang="en-US" sz="3200" baseline="-25000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grpSp>
        <p:nvGrpSpPr>
          <p:cNvPr id="2" name="Group 26"/>
          <p:cNvGrpSpPr/>
          <p:nvPr>
            <p:custDataLst>
              <p:tags r:id="rId2"/>
            </p:custDataLst>
          </p:nvPr>
        </p:nvGrpSpPr>
        <p:grpSpPr>
          <a:xfrm>
            <a:off x="288925" y="2060575"/>
            <a:ext cx="4489450" cy="596887"/>
            <a:chOff x="288925" y="2060575"/>
            <a:chExt cx="4489450" cy="596887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3114675" y="2060575"/>
              <a:ext cx="1663700" cy="5302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</a:p>
          </p:txBody>
        </p:sp>
        <p:sp>
          <p:nvSpPr>
            <p:cNvPr id="17413" name="Rectangle 8"/>
            <p:cNvSpPr>
              <a:spLocks noChangeArrowheads="1"/>
            </p:cNvSpPr>
            <p:nvPr/>
          </p:nvSpPr>
          <p:spPr bwMode="auto">
            <a:xfrm>
              <a:off x="288925" y="2133600"/>
              <a:ext cx="226183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Non-Pipelined</a:t>
              </a:r>
            </a:p>
          </p:txBody>
        </p:sp>
      </p:grpSp>
      <p:sp>
        <p:nvSpPr>
          <p:cNvPr id="17414" name="Line 9"/>
          <p:cNvSpPr>
            <a:spLocks noChangeShapeType="1"/>
          </p:cNvSpPr>
          <p:nvPr/>
        </p:nvSpPr>
        <p:spPr bwMode="auto">
          <a:xfrm flipV="1">
            <a:off x="381000" y="1904999"/>
            <a:ext cx="822960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>
            <a:off x="2819400" y="1063625"/>
            <a:ext cx="0" cy="3584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4708525" y="914400"/>
            <a:ext cx="194630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Clock Cycles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3108325" y="1447800"/>
            <a:ext cx="5264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1     2     3     </a:t>
            </a:r>
            <a:r>
              <a:rPr lang="en-US" sz="2800" dirty="0" smtClean="0">
                <a:latin typeface="+mj-lt"/>
              </a:rPr>
              <a:t> 4     </a:t>
            </a:r>
            <a:r>
              <a:rPr lang="en-US" sz="2800" dirty="0">
                <a:latin typeface="+mj-lt"/>
              </a:rPr>
              <a:t>5     6     </a:t>
            </a:r>
            <a:r>
              <a:rPr lang="en-US" sz="2800" dirty="0" smtClean="0">
                <a:latin typeface="+mj-lt"/>
              </a:rPr>
              <a:t> 7     </a:t>
            </a:r>
            <a:r>
              <a:rPr lang="en-US" sz="2800" dirty="0">
                <a:latin typeface="+mj-lt"/>
              </a:rPr>
              <a:t>8     9</a:t>
            </a:r>
          </a:p>
        </p:txBody>
      </p:sp>
      <p:grpSp>
        <p:nvGrpSpPr>
          <p:cNvPr id="3" name="Group 2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614864" y="4618038"/>
            <a:ext cx="1906588" cy="1079500"/>
            <a:chOff x="2907" y="3151"/>
            <a:chExt cx="1201" cy="680"/>
          </a:xfrm>
        </p:grpSpPr>
        <p:sp>
          <p:nvSpPr>
            <p:cNvPr id="17421" name="Rectangle 21"/>
            <p:cNvSpPr>
              <a:spLocks noChangeArrowheads="1"/>
            </p:cNvSpPr>
            <p:nvPr/>
          </p:nvSpPr>
          <p:spPr bwMode="auto">
            <a:xfrm>
              <a:off x="3172" y="3619"/>
              <a:ext cx="9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+mn-lt"/>
                </a:rPr>
                <a:t>Pipeline full</a:t>
              </a:r>
            </a:p>
          </p:txBody>
        </p:sp>
        <p:cxnSp>
          <p:nvCxnSpPr>
            <p:cNvPr id="17422" name="AutoShape 22"/>
            <p:cNvCxnSpPr>
              <a:cxnSpLocks noChangeShapeType="1"/>
              <a:stCxn id="17421" idx="1"/>
              <a:endCxn id="17424" idx="2"/>
            </p:cNvCxnSpPr>
            <p:nvPr/>
          </p:nvCxnSpPr>
          <p:spPr bwMode="auto">
            <a:xfrm rot="10800000">
              <a:off x="2907" y="3151"/>
              <a:ext cx="265" cy="5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26776" name="Leading Question"/>
          <p:cNvSpPr txBox="1">
            <a:spLocks noChangeArrowheads="1"/>
          </p:cNvSpPr>
          <p:nvPr/>
        </p:nvSpPr>
        <p:spPr bwMode="auto">
          <a:xfrm>
            <a:off x="5644732" y="6108898"/>
            <a:ext cx="318176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</a:rPr>
              <a:t>Now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look at the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C66x pipeline.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" y="4726940"/>
          <a:ext cx="4114800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70"/>
                <a:gridCol w="301083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Pipeline Function</a:t>
                      </a:r>
                      <a:endParaRPr lang="en-US" sz="12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Fetch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Generate program fetch address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Read opcode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Decode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Route opcode to functional units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Decode instructions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Execute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br>
                        <a:rPr lang="en-US" sz="800" dirty="0" smtClean="0"/>
                      </a:br>
                      <a:r>
                        <a:rPr lang="en-US" sz="1600" dirty="0" smtClean="0"/>
                        <a:t>Execute instructions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48"/>
          <p:cNvGrpSpPr/>
          <p:nvPr>
            <p:custDataLst>
              <p:tags r:id="rId4"/>
            </p:custDataLst>
          </p:nvPr>
        </p:nvGrpSpPr>
        <p:grpSpPr>
          <a:xfrm>
            <a:off x="1050925" y="2901950"/>
            <a:ext cx="5070476" cy="1803400"/>
            <a:chOff x="1050925" y="2901950"/>
            <a:chExt cx="5070476" cy="1803400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108325" y="3048000"/>
              <a:ext cx="3013076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F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 E</a:t>
              </a:r>
              <a:r>
                <a:rPr lang="en-US" sz="3200" baseline="-25000" dirty="0">
                  <a:latin typeface="+mj-lt"/>
                </a:rPr>
                <a:t>2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      F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</a:t>
              </a:r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E</a:t>
              </a:r>
              <a:r>
                <a:rPr lang="en-US" sz="3200" baseline="-25000" dirty="0">
                  <a:solidFill>
                    <a:schemeClr val="tx2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050925" y="3048000"/>
              <a:ext cx="15398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Pipelined</a:t>
              </a: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603626" y="291147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4243388" y="290830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4860926" y="290512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5478463" y="290195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56" grpId="1" animBg="1"/>
      <p:bldP spid="30" grpId="0" animBg="1"/>
      <p:bldP spid="30" grpId="1" animBg="1"/>
      <p:bldP spid="26628" grpId="0" animBg="1"/>
      <p:bldP spid="26629" grpId="0" animBg="1"/>
      <p:bldP spid="2677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629400" cy="685800"/>
          </a:xfrm>
        </p:spPr>
        <p:txBody>
          <a:bodyPr/>
          <a:lstStyle/>
          <a:p>
            <a:pPr algn="ctr"/>
            <a:r>
              <a:rPr lang="en-US" sz="3200" dirty="0"/>
              <a:t>Detecting Loop </a:t>
            </a:r>
            <a:r>
              <a:rPr lang="en-US" sz="3200" dirty="0" smtClean="0"/>
              <a:t>Overhead</a:t>
            </a:r>
            <a:br>
              <a:rPr lang="en-US" sz="3200" dirty="0" smtClean="0"/>
            </a:br>
            <a:r>
              <a:rPr lang="en-US" sz="3200" dirty="0" smtClean="0"/>
              <a:t>(note  - different routine is used)</a:t>
            </a:r>
            <a:endParaRPr lang="en-US" sz="3200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990600"/>
            <a:ext cx="6019800" cy="2286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myfunc.c: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myfunc(int *input1, int *input2, int *output,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for (i=0; i&lt;n;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output[i] = input1[i] -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3505200"/>
            <a:ext cx="7639607" cy="2819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Extracted from myfunc.asm (generated using –o –</a:t>
            </a:r>
            <a:r>
              <a:rPr lang="en-US" sz="2000" dirty="0" smtClean="0"/>
              <a:t>mv6600  –</a:t>
            </a:r>
            <a:r>
              <a:rPr lang="en-US" sz="2000" dirty="0"/>
              <a:t>s  –mw):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 pitchFamily="49" charset="0"/>
              </a:rPr>
              <a:t>;** 4   -----------------------    if ( n &lt;= 0 ) goto g4;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 pitchFamily="49" charset="0"/>
              </a:rPr>
              <a:t>;**     -----------------------    U$11 = input1;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 pitchFamily="49" charset="0"/>
              </a:rPr>
              <a:t>;**     -----------------------    U$13 = input2;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 pitchFamily="49" charset="0"/>
              </a:rPr>
              <a:t>;**     -----------------------    U$16 = output;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 pitchFamily="49" charset="0"/>
              </a:rPr>
              <a:t>;**     -----------------------    L$1 =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 pitchFamily="49" charset="0"/>
              </a:rPr>
              <a:t>;**     -----------------------    #pragma MUST_ITERATE(1,…)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 pitchFamily="49" charset="0"/>
              </a:rPr>
              <a:t>;**     -----------------------g3: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 pitchFamily="49" charset="0"/>
              </a:rPr>
              <a:t>;** 5   -----------------------    *U$16++ = *U$11++-*U$13++;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 pitchFamily="49" charset="0"/>
              </a:rPr>
              <a:t>;** 4   -----------------------    if ( --L$1 ) goto g3;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 pitchFamily="49" charset="0"/>
              </a:rPr>
              <a:t>;**     -----------------------g4: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191000" y="3886200"/>
            <a:ext cx="3200400" cy="4048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419600" y="1371600"/>
            <a:ext cx="4557712" cy="48936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Unpartitioned Resource Bound     : 2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Partitioned Resource Bound(*)    : 2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.D units        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.T address paths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   ii = 2  Schedule found with 4 iter...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0           LDW     .D1T1   *A5++,A4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1           LDW     .D2T2   *B4++,B5          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2           NOP             4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6           SUB     .L1X    B5,A4,A3             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7           STW     .D1T1   A3,*A6++          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  ||        SPBR            $C$C24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8           ; BRANCHCC OCCURS {$C$C24}        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191000" y="746125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cl6x –o –s –mw –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mv6600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1062038"/>
            <a:ext cx="4137025" cy="2595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62000"/>
            <a:ext cx="4419600" cy="5613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 int i;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 #pragma MUST_ITERATE(1,,);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676400" y="3733800"/>
            <a:ext cx="1912938" cy="434975"/>
          </a:xfrm>
          <a:prstGeom prst="wedgeRoundRectCallout">
            <a:avLst>
              <a:gd name="adj1" fmla="val 110417"/>
              <a:gd name="adj2" fmla="val -35037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</a:t>
            </a:r>
            <a:r>
              <a:rPr lang="en-US" sz="2800" dirty="0" smtClean="0"/>
              <a:t>nassert, </a:t>
            </a:r>
            <a:r>
              <a:rPr lang="en-US" sz="2800" dirty="0"/>
              <a:t>and SIMD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5181600" y="37338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518622" y="1049681"/>
            <a:ext cx="3616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-mw comments (from .asm file): 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7162800" y="2971800"/>
            <a:ext cx="1876425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8305800" y="2286000"/>
            <a:ext cx="457200" cy="533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52400" y="4572000"/>
            <a:ext cx="3886200" cy="1562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-  U$12 = input1;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-  U$14 = input2;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-  U$17 = output;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-  L$1  = n;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- </a:t>
            </a:r>
            <a:r>
              <a:rPr lang="pl-PL" sz="1200" b="1" dirty="0">
                <a:solidFill>
                  <a:schemeClr val="tx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-  *</a:t>
            </a:r>
            <a:r>
              <a:rPr lang="nl-NL" sz="1200" b="1" dirty="0">
                <a:solidFill>
                  <a:schemeClr val="tx1"/>
                </a:solidFill>
                <a:latin typeface="Courier New" pitchFamily="49" charset="0"/>
              </a:rPr>
              <a:t>U$17++ = *U$12++ - *U$14++; 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-  </a:t>
            </a:r>
            <a:r>
              <a:rPr lang="pl-PL" sz="1200" b="1" dirty="0">
                <a:solidFill>
                  <a:schemeClr val="tx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--L$1</a:t>
            </a:r>
            <a:r>
              <a:rPr lang="pl-PL" sz="1200" b="1" dirty="0">
                <a:solidFill>
                  <a:schemeClr val="tx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0" y="4121150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-s comments (from .asm file): 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828800" y="3742853"/>
            <a:ext cx="1689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2 cycles / result</a:t>
            </a:r>
          </a:p>
        </p:txBody>
      </p:sp>
      <p:sp>
        <p:nvSpPr>
          <p:cNvPr id="47119" name="AutoShape 15"/>
          <p:cNvSpPr>
            <a:spLocks noChangeArrowheads="1"/>
          </p:cNvSpPr>
          <p:nvPr/>
        </p:nvSpPr>
        <p:spPr bwMode="auto">
          <a:xfrm>
            <a:off x="7467600" y="3962400"/>
            <a:ext cx="1492250" cy="644525"/>
          </a:xfrm>
          <a:prstGeom prst="wedgeRoundRectCallout">
            <a:avLst>
              <a:gd name="adj1" fmla="val 10000"/>
              <a:gd name="adj2" fmla="val -10738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7508875" y="3944938"/>
            <a:ext cx="1993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resources unbalanced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981200"/>
            <a:ext cx="6662738" cy="36179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11175" y="1022350"/>
            <a:ext cx="834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b="1" i="1" dirty="0"/>
              <a:t>Suppose we know that the trip count is a multiple of 4…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030663" y="1041400"/>
            <a:ext cx="5113337" cy="526297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 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 .D units                  3*       2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0       LDW     .D1T1   *A6++(8),A3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  ||    LDW     .D2T2   *B6++(8),B4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1       LDW     .D1T1   *A8++(8),A3  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  ||    LDW     .D2T2   *B5++(8),B4        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2       NOP             3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5       SUB     .L1X    B4,A3,A4  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6       NOP             1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7       SUB     .L1X    B4,A3,A5           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     8       STNDW   .D1T1   A5:A4,*A7++(8)                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81000" y="685800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</a:t>
            </a:r>
            <a:r>
              <a:rPr lang="en-US" sz="2000" dirty="0" smtClean="0">
                <a:latin typeface="Arial Unicode MS" pitchFamily="34" charset="-128"/>
              </a:rPr>
              <a:t>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989513" y="3309938"/>
            <a:ext cx="957262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713413" y="642938"/>
            <a:ext cx="3430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7267575" y="2389188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8553450" y="1927225"/>
            <a:ext cx="374650" cy="48577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0" y="1624013"/>
            <a:ext cx="4664075" cy="2867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;**  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;**  U$12 = input1;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;**  U$14 = input2;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;**  U$23 = output;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;**  L$1  = n &gt;&gt; 1;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;** </a:t>
            </a:r>
            <a:r>
              <a:rPr lang="pl-PL" sz="1400" b="1" dirty="0">
                <a:solidFill>
                  <a:schemeClr val="tx1"/>
                </a:solidFill>
                <a:latin typeface="Courier New" pitchFamily="49" charset="0"/>
              </a:rPr>
              <a:t>g2:</a:t>
            </a:r>
            <a:endParaRPr lang="en-US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;**  _memd8((void *)U$23) = 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     _itod(*U$12[1]-*U$14[1],*U$12-*U$14);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;**  U$14 += 2;</a:t>
            </a: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;**  U$23 += 2;</a:t>
            </a:r>
            <a:endParaRPr lang="nl-NL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;**   </a:t>
            </a:r>
            <a:r>
              <a:rPr lang="pl-PL" sz="1400" b="1" dirty="0">
                <a:solidFill>
                  <a:schemeClr val="tx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--L$1</a:t>
            </a:r>
            <a:r>
              <a:rPr lang="pl-PL" sz="1400" b="1" dirty="0">
                <a:solidFill>
                  <a:schemeClr val="tx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0" y="1177925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976313" y="4859338"/>
            <a:ext cx="2487612" cy="1019175"/>
          </a:xfrm>
          <a:prstGeom prst="wedgeRoundRectCallout">
            <a:avLst>
              <a:gd name="adj1" fmla="val 110625"/>
              <a:gd name="adj2" fmla="val -1619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047750" y="4878388"/>
            <a:ext cx="27733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1.5 cycles / result</a:t>
            </a:r>
          </a:p>
          <a:p>
            <a:pPr algn="l" eaLnBrk="1" hangingPunct="1"/>
            <a:r>
              <a:rPr lang="en-US" sz="1800" b="1" dirty="0"/>
              <a:t>(resource balance better but not great)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_nassert, SIMD (cont)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49363" y="1806575"/>
            <a:ext cx="6554787" cy="42132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solidFill>
                <a:schemeClr val="tx1"/>
              </a:solidFill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  _nassert((int) input1 %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  _nassert((int) input2 %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  _nassert((int) output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54038" y="839788"/>
            <a:ext cx="7972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1" i="1" dirty="0"/>
              <a:t>Suppose we tell the compiler that input1, input2 </a:t>
            </a:r>
            <a:r>
              <a:rPr lang="en-US" sz="2000" b="1" i="1" dirty="0" smtClean="0"/>
              <a:t>,and </a:t>
            </a:r>
            <a:r>
              <a:rPr lang="en-US" sz="2000" b="1" i="1" dirty="0"/>
              <a:t>output are aligned on double-word boundaries…</a:t>
            </a:r>
          </a:p>
          <a:p>
            <a:pPr algn="l" eaLnBrk="1" hangingPunct="1"/>
            <a:r>
              <a:rPr lang="en-US" b="1" i="1" dirty="0"/>
              <a:t>	* Note – must </a:t>
            </a:r>
            <a:r>
              <a:rPr lang="en-US" b="1" dirty="0">
                <a:latin typeface="Courier New" pitchFamily="49" charset="0"/>
              </a:rPr>
              <a:t>_nassert(x)</a:t>
            </a:r>
            <a:r>
              <a:rPr lang="en-US" b="1" i="1" dirty="0"/>
              <a:t> before </a:t>
            </a:r>
            <a:r>
              <a:rPr lang="en-US" b="1" dirty="0">
                <a:latin typeface="Courier New" pitchFamily="49" charset="0"/>
              </a:rPr>
              <a:t>x</a:t>
            </a:r>
            <a:r>
              <a:rPr lang="en-US" b="1" i="1" dirty="0"/>
              <a:t> is used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5413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030663" y="1073150"/>
            <a:ext cx="4732337" cy="4848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Loop Unroll Multiple             : 4x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.D units        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0     LDDW   .D2T2   *B18++(16,B9:B8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 ||  LDDW   .D1T1   *A9++(16),A7:A6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1     LDDW   .D1T1   *A3++(16),A5:A4  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 ||  LDDW   .D2T2   *B5++(16),B17:B16        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2     NOP            3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5     SUB    .L2X    A7,B9,B7  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6     SUB    .L2X    A6,B8,B6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 ||  SUB    .L1X    B16,A4,A4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7     SUB    .L1X    B17,A5,A5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8     STDW   .D2T2   B7:B6,*B4++(16)           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 ||  STDW   .D1T1   A5:A4,*A8++(16)          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58738"/>
            <a:ext cx="8686800" cy="474662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33369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–mv64+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4800600" y="3011488"/>
            <a:ext cx="957263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032250" y="685800"/>
            <a:ext cx="343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781800" y="2173288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8001000" y="1411288"/>
            <a:ext cx="463550" cy="2841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04800" y="1673225"/>
            <a:ext cx="3886200" cy="4300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 // LOOP BELOW UNROLLED BY FACTOR(4)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 U$12 = (double * restrict)input1;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 U$16 = (double * restrict)input2;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 U$27 = (double * restrict)output;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 L$1  = n &gt;&gt; 2;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</a:t>
            </a:r>
            <a:r>
              <a:rPr lang="pl-PL" sz="1200" b="1" dirty="0">
                <a:solidFill>
                  <a:schemeClr val="tx1"/>
                </a:solidFill>
                <a:latin typeface="Courier New" pitchFamily="49" charset="0"/>
              </a:rPr>
              <a:t>g2: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 C$5   = *U$16;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 C$4   = *U$12;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 *U$27 = _itod((int)_hi(C$4)- 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                  (int)_hi(C$5),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                  (int)_lo(C$4)-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                  (int)_lo(C$5));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 C$3   = *U$16[1];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 C$2   = *U$12[1];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 *U$27 = _itod((int)_hi(C$2)- 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                  (int)_hi(C$3),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                  (int)_lo(C$2)-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                  (int)_lo(C$3));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 U$16 += 2;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 U$27 += 2;</a:t>
            </a:r>
            <a:endParaRPr lang="nl-NL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;**   </a:t>
            </a:r>
            <a:r>
              <a:rPr lang="pl-PL" sz="1200" b="1" dirty="0">
                <a:solidFill>
                  <a:schemeClr val="tx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--L$1)</a:t>
            </a:r>
            <a:r>
              <a:rPr lang="pl-PL" sz="1200" b="1" dirty="0">
                <a:solidFill>
                  <a:schemeClr val="tx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0" y="1230313"/>
            <a:ext cx="3413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5308" name="AutoShape 12"/>
          <p:cNvSpPr>
            <a:spLocks noChangeArrowheads="1"/>
          </p:cNvSpPr>
          <p:nvPr/>
        </p:nvSpPr>
        <p:spPr bwMode="auto">
          <a:xfrm>
            <a:off x="2209800" y="2590800"/>
            <a:ext cx="2409825" cy="688975"/>
          </a:xfrm>
          <a:prstGeom prst="wedgeRoundRectCallout">
            <a:avLst>
              <a:gd name="adj1" fmla="val 59157"/>
              <a:gd name="adj2" fmla="val 294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209800" y="2590800"/>
            <a:ext cx="2541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0.75 cycles / result</a:t>
            </a:r>
          </a:p>
          <a:p>
            <a:pPr algn="l" eaLnBrk="1" hangingPunct="1"/>
            <a:r>
              <a:rPr lang="en-US" sz="1800" b="1" dirty="0"/>
              <a:t>(resources balanced)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Optimized Software Pipeline:</a:t>
            </a:r>
            <a:br>
              <a:rPr lang="en-US" dirty="0" smtClean="0"/>
            </a:br>
            <a:r>
              <a:rPr lang="en-US" dirty="0" smtClean="0"/>
              <a:t>SIMD and Registers Pressure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and Registers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If the resources are not balanced, unrolling the loop pragma may help</a:t>
            </a:r>
          </a:p>
          <a:p>
            <a:pPr lvl="1">
              <a:lnSpc>
                <a:spcPct val="130000"/>
              </a:lnSpc>
              <a:buNone/>
            </a:pPr>
            <a:r>
              <a:rPr lang="en-US" sz="2000" dirty="0" smtClean="0"/>
              <a:t>#pragma UNROLL(N)     force the compiler to unroll the loop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 the following: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SPLOOP limitation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Registers pressure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Using SIMD intrinsics can speed up the loop.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 registers pressure (need to wait in the pipeline until a register is available).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(more) SIMD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Leverage new C66x intrinsics: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_dadd2 </a:t>
            </a:r>
            <a:r>
              <a:rPr lang="en-US" sz="2000" dirty="0" smtClean="0"/>
              <a:t>-</a:t>
            </a:r>
            <a:r>
              <a:rPr lang="en-US" sz="2000" b="1" dirty="0" smtClean="0"/>
              <a:t> </a:t>
            </a:r>
            <a:r>
              <a:rPr lang="en-US" sz="2000" dirty="0" smtClean="0"/>
              <a:t>Four-way SIMD addition of signed 16-bit values producing four signed 32-bit results.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_ddotp4h </a:t>
            </a:r>
            <a:r>
              <a:rPr lang="en-US" sz="2000" dirty="0" smtClean="0"/>
              <a:t>- Performs two dot-products between four sets of packed 16-bit values.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_qmpy32 </a:t>
            </a:r>
            <a:r>
              <a:rPr lang="en-US" sz="2000" dirty="0" smtClean="0"/>
              <a:t>- Four-way SIMD multiply of signed 32-bit values producing four 32-bit results.</a:t>
            </a:r>
          </a:p>
          <a:p>
            <a:pPr lvl="2">
              <a:lnSpc>
                <a:spcPct val="130000"/>
              </a:lnSpc>
            </a:pPr>
            <a:endParaRPr lang="en-US" sz="20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Optimized Software Pipeline: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Program Fetch Phases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6413500" y="35179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438400" y="1219200"/>
          <a:ext cx="419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fetch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address to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data ready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opcode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grpSp>
        <p:nvGrpSpPr>
          <p:cNvPr id="4" name="Group 148"/>
          <p:cNvGrpSpPr/>
          <p:nvPr>
            <p:custDataLst>
              <p:tags r:id="rId3"/>
            </p:custDataLst>
          </p:nvPr>
        </p:nvGrpSpPr>
        <p:grpSpPr>
          <a:xfrm>
            <a:off x="2209800" y="3803650"/>
            <a:ext cx="4114800" cy="1566205"/>
            <a:chOff x="2209800" y="3803650"/>
            <a:chExt cx="4114800" cy="1566205"/>
          </a:xfrm>
        </p:grpSpPr>
        <p:sp>
          <p:nvSpPr>
            <p:cNvPr id="19470" name="Rectangle 36"/>
            <p:cNvSpPr>
              <a:spLocks noChangeArrowheads="1"/>
            </p:cNvSpPr>
            <p:nvPr/>
          </p:nvSpPr>
          <p:spPr bwMode="auto">
            <a:xfrm>
              <a:off x="3830638" y="3803650"/>
              <a:ext cx="593725" cy="38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10800000">
              <a:off x="2209800" y="5369855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 flipH="1" flipV="1">
              <a:off x="1624584" y="4776216"/>
              <a:ext cx="1170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2209800" y="4191000"/>
              <a:ext cx="411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autoUpdateAnimBg="0"/>
      <p:bldP spid="30758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Statements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229600" cy="914400"/>
          </a:xfrm>
        </p:spPr>
        <p:txBody>
          <a:bodyPr/>
          <a:lstStyle/>
          <a:p>
            <a:pPr>
              <a:buNone/>
            </a:pPr>
            <a:r>
              <a:rPr lang="en-US" dirty="0"/>
              <a:t>Compiler will if-convert short if statements: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914400" y="2286000"/>
            <a:ext cx="6750050" cy="3667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Original C code: 		</a:t>
            </a:r>
            <a:r>
              <a:rPr lang="en-US" sz="1800" b="1" dirty="0">
                <a:latin typeface="Courier New" pitchFamily="49" charset="0"/>
              </a:rPr>
              <a:t>if (p) then x = 5 else x = 7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914400" y="3048000"/>
            <a:ext cx="6699250" cy="1465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Before if conversion:		  </a:t>
            </a:r>
            <a:r>
              <a:rPr lang="en-US" sz="1800" b="1" dirty="0">
                <a:latin typeface="Courier New" pitchFamily="49" charset="0"/>
              </a:rPr>
              <a:t>[p] branch thenlabel</a:t>
            </a:r>
          </a:p>
          <a:p>
            <a:pPr algn="l" eaLnBrk="1" hangingPunct="1"/>
            <a:r>
              <a:rPr lang="en-US" sz="1800" b="1" dirty="0"/>
              <a:t>	    	      		           </a:t>
            </a:r>
            <a:r>
              <a:rPr lang="en-US" sz="1800" b="1" dirty="0">
                <a:latin typeface="Courier New" pitchFamily="49" charset="0"/>
              </a:rPr>
              <a:t>x = 7	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	  			     goto postif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			thenlabel:  x = 5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			postif: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467600" y="3048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 sz="1800" dirty="0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914400" y="5334000"/>
            <a:ext cx="8077200" cy="3667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After if conversion:		  </a:t>
            </a:r>
            <a:r>
              <a:rPr lang="en-US" sz="1800" b="1" dirty="0">
                <a:latin typeface="Courier New" pitchFamily="49" charset="0"/>
              </a:rPr>
              <a:t>[p] x = 5 || [!p] x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0975"/>
            <a:ext cx="7124700" cy="4286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Statements (cont.)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2063"/>
            <a:ext cx="8229600" cy="486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</a:t>
            </a:r>
            <a:r>
              <a:rPr lang="en-US" sz="2400" dirty="0" smtClean="0"/>
              <a:t>if-convert </a:t>
            </a:r>
            <a:r>
              <a:rPr lang="en-US" sz="2400" dirty="0"/>
              <a:t>long if statements.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software pipeline loops with if statements that are not if-converted.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software </a:t>
            </a:r>
            <a:r>
              <a:rPr lang="en-US" sz="2400" dirty="0" smtClean="0"/>
              <a:t>“pipeline-ability,” </a:t>
            </a:r>
            <a:r>
              <a:rPr lang="en-US" sz="2400" dirty="0"/>
              <a:t>user must transform long if </a:t>
            </a:r>
            <a:r>
              <a:rPr lang="en-US" sz="2400" dirty="0" smtClean="0"/>
              <a:t>statements.</a:t>
            </a:r>
            <a:endParaRPr lang="en-US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71650" y="3171825"/>
            <a:ext cx="5181600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      Disqualified loop: Loop contains control code</a:t>
            </a:r>
          </a:p>
          <a:p>
            <a:pPr algn="l" eaLnBrk="1" hangingPunct="1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476750" y="1490663"/>
            <a:ext cx="45593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68363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Example of If Statement </a:t>
            </a:r>
            <a:r>
              <a:rPr lang="en-US" sz="2800" dirty="0" smtClean="0">
                <a:solidFill>
                  <a:schemeClr val="tx1"/>
                </a:solidFill>
              </a:rPr>
              <a:t>Reduction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When </a:t>
            </a:r>
            <a:r>
              <a:rPr lang="en-US" sz="2800" dirty="0">
                <a:solidFill>
                  <a:schemeClr val="tx1"/>
                </a:solidFill>
              </a:rPr>
              <a:t>No Else Block Exists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957263"/>
            <a:ext cx="4038600" cy="452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29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	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428750" y="5548313"/>
            <a:ext cx="634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Note: Only assignment to y must be guarded for correctness.</a:t>
            </a:r>
          </a:p>
          <a:p>
            <a:pPr algn="l" eaLnBrk="1" hangingPunct="1"/>
            <a:r>
              <a:rPr lang="en-US" sz="1800" dirty="0"/>
              <a:t>          Profitability of if reduction depends on </a:t>
            </a:r>
            <a:r>
              <a:rPr lang="en-US" sz="1800" dirty="0" smtClean="0"/>
              <a:t>sparsely </a:t>
            </a:r>
            <a:r>
              <a:rPr lang="en-US" sz="1800" dirty="0"/>
              <a:t>of x. </a:t>
            </a:r>
          </a:p>
        </p:txBody>
      </p:sp>
      <p:sp>
        <p:nvSpPr>
          <p:cNvPr id="61448" name="AutoShape 8"/>
          <p:cNvSpPr>
            <a:spLocks/>
          </p:cNvSpPr>
          <p:nvPr/>
        </p:nvSpPr>
        <p:spPr bwMode="auto">
          <a:xfrm>
            <a:off x="6172200" y="2438400"/>
            <a:ext cx="609600" cy="642938"/>
          </a:xfrm>
          <a:prstGeom prst="rightBrace">
            <a:avLst>
              <a:gd name="adj1" fmla="val 8789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934200" y="2514600"/>
            <a:ext cx="17503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1" dirty="0">
                <a:latin typeface="+mn-lt"/>
              </a:rPr>
              <a:t>pulled out </a:t>
            </a:r>
          </a:p>
          <a:p>
            <a:pPr algn="l" eaLnBrk="1" hangingPunct="1"/>
            <a:r>
              <a:rPr lang="en-US" sz="2000" b="1" dirty="0">
                <a:latin typeface="+mn-lt"/>
              </a:rPr>
              <a:t>of if </a:t>
            </a:r>
            <a:r>
              <a:rPr lang="en-US" sz="2000" b="1" dirty="0" smtClean="0">
                <a:latin typeface="+mn-lt"/>
              </a:rPr>
              <a:t>statement</a:t>
            </a:r>
            <a:endParaRPr lang="en-US" sz="20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81000" y="2209800"/>
            <a:ext cx="3657600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Eliminating Nested If Statements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874838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       // nested if stmt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  	if 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  	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	    if (*x)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	        *y =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1600200"/>
            <a:ext cx="4438650" cy="46926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       // nested if stmt removed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  	if 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  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	    p = (*x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	   *y = !p * *y + p *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57200" y="830263"/>
            <a:ext cx="8447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i="1" dirty="0" smtClean="0"/>
              <a:t>Compiler </a:t>
            </a:r>
            <a:r>
              <a:rPr lang="en-US" i="1" dirty="0"/>
              <a:t>will software pipeline nested if statements less efficiently, if at all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Cache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 Cache Structure</a:t>
            </a:r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66800" y="914400"/>
          <a:ext cx="6751638" cy="3445356"/>
        </p:xfrm>
        <a:graphic>
          <a:graphicData uri="http://schemas.openxmlformats.org/presentationml/2006/ole">
            <p:oleObj spid="_x0000_s52226" name="Visio" r:id="rId4" imgW="8168640" imgH="416811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 Cache Structure</a:t>
            </a:r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7800" y="2971800"/>
          <a:ext cx="6005017" cy="3064356"/>
        </p:xfrm>
        <a:graphic>
          <a:graphicData uri="http://schemas.openxmlformats.org/presentationml/2006/ole">
            <p:oleObj spid="_x0000_s53250" name="Visio" r:id="rId4" imgW="8168640" imgH="416811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066800"/>
            <a:ext cx="78919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cache line 256 bytes (8 bits), block size 256 (8 bits) and tag 16 bits</a:t>
            </a:r>
          </a:p>
          <a:p>
            <a:r>
              <a:rPr lang="en-US" dirty="0" smtClean="0"/>
              <a:t>Address 81230000 index 0, tag 8123</a:t>
            </a:r>
          </a:p>
          <a:p>
            <a:r>
              <a:rPr lang="en-US" dirty="0" smtClean="0"/>
              <a:t>Address 87650100 Index 1 tag 8765</a:t>
            </a:r>
          </a:p>
          <a:p>
            <a:r>
              <a:rPr lang="en-US" dirty="0" smtClean="0"/>
              <a:t>Address 891a00bc Index 0 tag 891a – Overwrite (trash) the first value</a:t>
            </a:r>
          </a:p>
          <a:p>
            <a:r>
              <a:rPr lang="en-US" dirty="0" smtClean="0"/>
              <a:t>(even though the cache is almost empty)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Two Ways Association</a:t>
            </a:r>
            <a:endParaRPr lang="en-US" sz="36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52600" y="2209800"/>
          <a:ext cx="3892948" cy="1986569"/>
        </p:xfrm>
        <a:graphic>
          <a:graphicData uri="http://schemas.openxmlformats.org/presentationml/2006/ole">
            <p:oleObj spid="_x0000_s54274" name="Visio" r:id="rId4" imgW="8168640" imgH="416811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762000"/>
            <a:ext cx="7891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cache line 256 bytes (8 bits), block size 256 (8 bits) and tag 16 bits</a:t>
            </a:r>
          </a:p>
          <a:p>
            <a:r>
              <a:rPr lang="en-US" dirty="0" smtClean="0"/>
              <a:t>Address 81230000 index 0, tag 8123</a:t>
            </a:r>
          </a:p>
          <a:p>
            <a:r>
              <a:rPr lang="en-US" dirty="0" smtClean="0"/>
              <a:t>Address 87650100 Index 1 tag 8765</a:t>
            </a:r>
          </a:p>
          <a:p>
            <a:r>
              <a:rPr lang="en-US" dirty="0" smtClean="0"/>
              <a:t>Address 891a00bc Index 0 tag 891a – second block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52600" y="4191000"/>
          <a:ext cx="3892948" cy="1986569"/>
        </p:xfrm>
        <a:graphic>
          <a:graphicData uri="http://schemas.openxmlformats.org/presentationml/2006/ole">
            <p:oleObj spid="_x0000_s54275" name="Visio" r:id="rId5" imgW="8168640" imgH="416811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4343400" y="76200"/>
            <a:ext cx="4343400" cy="2438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FOUR Ways Association</a:t>
            </a:r>
            <a:endParaRPr lang="en-US" sz="36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2400" y="304800"/>
          <a:ext cx="3359548" cy="1524000"/>
        </p:xfrm>
        <a:graphic>
          <a:graphicData uri="http://schemas.openxmlformats.org/presentationml/2006/ole">
            <p:oleObj spid="_x0000_s55298" name="Visio" r:id="rId4" imgW="8168640" imgH="4168110" progId="Visio.Drawing.11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52400" y="1904999"/>
          <a:ext cx="3359548" cy="1524000"/>
        </p:xfrm>
        <a:graphic>
          <a:graphicData uri="http://schemas.openxmlformats.org/presentationml/2006/ole">
            <p:oleObj spid="_x0000_s55300" name="Visio" r:id="rId5" imgW="8168640" imgH="4168110" progId="Visio.Drawing.11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52400" y="3429000"/>
          <a:ext cx="3359548" cy="1524000"/>
        </p:xfrm>
        <a:graphic>
          <a:graphicData uri="http://schemas.openxmlformats.org/presentationml/2006/ole">
            <p:oleObj spid="_x0000_s55301" name="Visio" r:id="rId6" imgW="8168640" imgH="4168110" progId="Visio.Drawing.11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52400" y="4953000"/>
          <a:ext cx="3359548" cy="1524000"/>
        </p:xfrm>
        <a:graphic>
          <a:graphicData uri="http://schemas.openxmlformats.org/presentationml/2006/ole">
            <p:oleObj spid="_x0000_s55302" name="Visio" r:id="rId7" imgW="8168640" imgH="416811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Maximum Cache </a:t>
            </a:r>
            <a:r>
              <a:rPr lang="en-US" dirty="0" smtClean="0"/>
              <a:t>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82028" cy="397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6"/>
                <a:gridCol w="1676400"/>
                <a:gridCol w="1600200"/>
                <a:gridCol w="838200"/>
                <a:gridCol w="1685926"/>
                <a:gridCol w="1685926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Banks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hardware coherency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 with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banks, each 32 bit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maintain coherency with external world 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invalidate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write-back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write-back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invalidate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banks, 128 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Pipeline Phases: Review</a:t>
            </a:r>
          </a:p>
        </p:txBody>
      </p:sp>
      <p:sp>
        <p:nvSpPr>
          <p:cNvPr id="20483" name="Text Box 182"/>
          <p:cNvSpPr txBox="1">
            <a:spLocks noChangeArrowheads="1"/>
          </p:cNvSpPr>
          <p:nvPr/>
        </p:nvSpPr>
        <p:spPr bwMode="auto">
          <a:xfrm>
            <a:off x="1238250" y="4560888"/>
            <a:ext cx="6697663" cy="1098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Single-cycle performance is not affected by adding three program fetch </a:t>
            </a:r>
            <a:r>
              <a:rPr lang="en-US" sz="2000" dirty="0" smtClean="0">
                <a:latin typeface="Calibri" pitchFamily="34" charset="0"/>
              </a:rPr>
              <a:t>phases.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That is, </a:t>
            </a:r>
            <a:r>
              <a:rPr lang="en-US" sz="2000" dirty="0" smtClean="0">
                <a:latin typeface="Calibri" pitchFamily="34" charset="0"/>
              </a:rPr>
              <a:t>there is </a:t>
            </a:r>
            <a:r>
              <a:rPr lang="en-US" sz="2000" dirty="0">
                <a:latin typeface="Calibri" pitchFamily="34" charset="0"/>
              </a:rPr>
              <a:t>still </a:t>
            </a:r>
            <a:r>
              <a:rPr lang="en-US" sz="2000" dirty="0" smtClean="0">
                <a:latin typeface="Calibri" pitchFamily="34" charset="0"/>
              </a:rPr>
              <a:t>an </a:t>
            </a:r>
            <a:r>
              <a:rPr lang="en-US" sz="2000" dirty="0">
                <a:latin typeface="Calibri" pitchFamily="34" charset="0"/>
              </a:rPr>
              <a:t>execute every </a:t>
            </a:r>
            <a:r>
              <a:rPr lang="en-US" sz="2000" dirty="0" smtClean="0">
                <a:latin typeface="Calibri" pitchFamily="34" charset="0"/>
              </a:rPr>
              <a:t>cycle.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484" name="Rectangle 175"/>
          <p:cNvSpPr>
            <a:spLocks noChangeArrowheads="1"/>
          </p:cNvSpPr>
          <p:nvPr/>
        </p:nvSpPr>
        <p:spPr bwMode="auto">
          <a:xfrm>
            <a:off x="1873250" y="2130425"/>
            <a:ext cx="6495368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PG	PS	PW	PR</a:t>
            </a:r>
            <a:r>
              <a:rPr lang="en-US" sz="2000" dirty="0">
                <a:latin typeface="Courier New" pitchFamily="49" charset="0"/>
              </a:rPr>
              <a:t>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    </a:t>
            </a:r>
            <a:endParaRPr lang="en-US" sz="2000" dirty="0">
              <a:solidFill>
                <a:srgbClr val="4D4D4D"/>
              </a:solidFill>
              <a:latin typeface="Courier New" pitchFamily="49" charset="0"/>
            </a:endParaRP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      	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		 			PG	PS	PW	PR	D   E</a:t>
            </a:r>
          </a:p>
        </p:txBody>
      </p:sp>
      <p:sp>
        <p:nvSpPr>
          <p:cNvPr id="20485" name="Rectangle 176"/>
          <p:cNvSpPr>
            <a:spLocks noChangeArrowheads="1"/>
          </p:cNvSpPr>
          <p:nvPr/>
        </p:nvSpPr>
        <p:spPr bwMode="auto">
          <a:xfrm>
            <a:off x="2074863" y="1033463"/>
            <a:ext cx="1930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Program Fetch</a:t>
            </a:r>
          </a:p>
        </p:txBody>
      </p:sp>
      <p:sp>
        <p:nvSpPr>
          <p:cNvPr id="20486" name="Rectangle 177"/>
          <p:cNvSpPr>
            <a:spLocks noChangeArrowheads="1"/>
          </p:cNvSpPr>
          <p:nvPr/>
        </p:nvSpPr>
        <p:spPr bwMode="auto">
          <a:xfrm>
            <a:off x="5340350" y="1311275"/>
            <a:ext cx="1930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Execute</a:t>
            </a:r>
          </a:p>
        </p:txBody>
      </p:sp>
      <p:sp>
        <p:nvSpPr>
          <p:cNvPr id="20487" name="Rectangle 178"/>
          <p:cNvSpPr>
            <a:spLocks noChangeArrowheads="1"/>
          </p:cNvSpPr>
          <p:nvPr/>
        </p:nvSpPr>
        <p:spPr bwMode="auto">
          <a:xfrm>
            <a:off x="3856038" y="1179513"/>
            <a:ext cx="1905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Decode</a:t>
            </a:r>
          </a:p>
        </p:txBody>
      </p:sp>
      <p:sp>
        <p:nvSpPr>
          <p:cNvPr id="20488" name="AutoShape 179"/>
          <p:cNvSpPr>
            <a:spLocks/>
          </p:cNvSpPr>
          <p:nvPr/>
        </p:nvSpPr>
        <p:spPr bwMode="auto">
          <a:xfrm rot="-5400000">
            <a:off x="2844006" y="842170"/>
            <a:ext cx="403225" cy="2201862"/>
          </a:xfrm>
          <a:prstGeom prst="rightBrace">
            <a:avLst>
              <a:gd name="adj1" fmla="val 455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9" name="Line 180"/>
          <p:cNvSpPr>
            <a:spLocks noChangeShapeType="1"/>
          </p:cNvSpPr>
          <p:nvPr/>
        </p:nvSpPr>
        <p:spPr bwMode="auto">
          <a:xfrm flipH="1">
            <a:off x="4572000" y="1573213"/>
            <a:ext cx="17462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0" name="Line 181"/>
          <p:cNvSpPr>
            <a:spLocks noChangeShapeType="1"/>
          </p:cNvSpPr>
          <p:nvPr/>
        </p:nvSpPr>
        <p:spPr bwMode="auto">
          <a:xfrm flipH="1">
            <a:off x="5356225" y="1725613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1" name="Line 183"/>
          <p:cNvSpPr>
            <a:spLocks noChangeShapeType="1"/>
          </p:cNvSpPr>
          <p:nvPr/>
        </p:nvSpPr>
        <p:spPr bwMode="auto">
          <a:xfrm>
            <a:off x="24225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2" name="Line 184"/>
          <p:cNvSpPr>
            <a:spLocks noChangeShapeType="1"/>
          </p:cNvSpPr>
          <p:nvPr/>
        </p:nvSpPr>
        <p:spPr bwMode="auto">
          <a:xfrm>
            <a:off x="3024188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3" name="Line 185"/>
          <p:cNvSpPr>
            <a:spLocks noChangeShapeType="1"/>
          </p:cNvSpPr>
          <p:nvPr/>
        </p:nvSpPr>
        <p:spPr bwMode="auto">
          <a:xfrm>
            <a:off x="36369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4" name="Line 186"/>
          <p:cNvSpPr>
            <a:spLocks noChangeShapeType="1"/>
          </p:cNvSpPr>
          <p:nvPr/>
        </p:nvSpPr>
        <p:spPr bwMode="auto">
          <a:xfrm>
            <a:off x="42640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5" name="Line 189"/>
          <p:cNvSpPr>
            <a:spLocks noChangeShapeType="1"/>
          </p:cNvSpPr>
          <p:nvPr/>
        </p:nvSpPr>
        <p:spPr bwMode="auto">
          <a:xfrm>
            <a:off x="48641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6" name="Line 190"/>
          <p:cNvSpPr>
            <a:spLocks noChangeShapeType="1"/>
          </p:cNvSpPr>
          <p:nvPr/>
        </p:nvSpPr>
        <p:spPr bwMode="auto">
          <a:xfrm>
            <a:off x="54911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7" name="Line 191"/>
          <p:cNvSpPr>
            <a:spLocks noChangeShapeType="1"/>
          </p:cNvSpPr>
          <p:nvPr/>
        </p:nvSpPr>
        <p:spPr bwMode="auto">
          <a:xfrm>
            <a:off x="60579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8" name="Line 192"/>
          <p:cNvSpPr>
            <a:spLocks noChangeShapeType="1"/>
          </p:cNvSpPr>
          <p:nvPr/>
        </p:nvSpPr>
        <p:spPr bwMode="auto">
          <a:xfrm>
            <a:off x="66040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2962" name="Leading Question"/>
          <p:cNvSpPr txBox="1">
            <a:spLocks noChangeArrowheads="1"/>
          </p:cNvSpPr>
          <p:nvPr/>
        </p:nvSpPr>
        <p:spPr bwMode="auto">
          <a:xfrm>
            <a:off x="4657089" y="6032698"/>
            <a:ext cx="416941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about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decode? Is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it only one cycle?</a:t>
            </a:r>
          </a:p>
        </p:txBody>
      </p:sp>
      <p:sp>
        <p:nvSpPr>
          <p:cNvPr id="20" name="PPTShape_0"/>
          <p:cNvSpPr>
            <a:spLocks noChangeShapeType="1"/>
          </p:cNvSpPr>
          <p:nvPr/>
        </p:nvSpPr>
        <p:spPr bwMode="auto">
          <a:xfrm>
            <a:off x="7192536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PPTShape_1"/>
          <p:cNvSpPr>
            <a:spLocks noChangeShapeType="1"/>
          </p:cNvSpPr>
          <p:nvPr/>
        </p:nvSpPr>
        <p:spPr bwMode="auto">
          <a:xfrm>
            <a:off x="77724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32962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Optimization: L1 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6670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800" dirty="0" smtClean="0"/>
              <a:t>Avoid conflict misses by ensuring that parent/child functions don’t share cache lines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Optimization: L1 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Similar to L1P, avoid conflict misses by ensuring that functions with three pointers … 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i.e., addVector (*p1_in, *p2_in, </a:t>
            </a:r>
            <a:r>
              <a:rPr lang="en-US" sz="2800" dirty="0" smtClean="0">
                <a:solidFill>
                  <a:srgbClr val="0070C0"/>
                </a:solidFill>
              </a:rPr>
              <a:t>*P3_out</a:t>
            </a:r>
            <a:r>
              <a:rPr lang="en-US" sz="2800" dirty="0" smtClean="0">
                <a:solidFill>
                  <a:srgbClr val="0070C0"/>
                </a:solidFill>
              </a:rPr>
              <a:t>) </a:t>
            </a:r>
          </a:p>
          <a:p>
            <a:pPr>
              <a:buNone/>
            </a:pPr>
            <a:r>
              <a:rPr lang="en-US" sz="2800" dirty="0" smtClean="0"/>
              <a:t>	… don’t step on each other.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Keep cache size in mind when designing your code</a:t>
            </a:r>
            <a:r>
              <a:rPr lang="en-US" sz="2800" dirty="0" smtClean="0"/>
              <a:t>: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 smtClean="0"/>
              <a:t>C66x L1 D Memory Banks</a:t>
            </a:r>
            <a:endParaRPr lang="en-US" sz="3600" dirty="0"/>
          </a:p>
        </p:txBody>
      </p:sp>
      <p:pic>
        <p:nvPicPr>
          <p:cNvPr id="271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286" r="13278" b="20971"/>
          <a:stretch>
            <a:fillRect/>
          </a:stretch>
        </p:blipFill>
        <p:spPr bwMode="auto">
          <a:xfrm>
            <a:off x="927522" y="1295400"/>
            <a:ext cx="753067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1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752600"/>
            <a:ext cx="5334000" cy="5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 smtClean="0"/>
              <a:t>Two Loads Instruction in a Cycle</a:t>
            </a:r>
            <a:endParaRPr lang="en-US" sz="3600" dirty="0"/>
          </a:p>
        </p:txBody>
      </p:sp>
      <p:pic>
        <p:nvPicPr>
          <p:cNvPr id="272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7384" t="1333" r="11590" b="3333"/>
          <a:stretch>
            <a:fillRect/>
          </a:stretch>
        </p:blipFill>
        <p:spPr bwMode="auto">
          <a:xfrm>
            <a:off x="1109626" y="1192219"/>
            <a:ext cx="6391291" cy="497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 smtClean="0"/>
              <a:t>Hand-Tuning </a:t>
            </a:r>
            <a:r>
              <a:rPr lang="en-US" sz="2400" dirty="0"/>
              <a:t>Loops and Control Code on the </a:t>
            </a:r>
            <a:r>
              <a:rPr lang="en-US" sz="2400" dirty="0" smtClean="0"/>
              <a:t>TMS320C6000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http://www.ti.com/lit/SPRA666</a:t>
            </a:r>
            <a:endParaRPr lang="en-US" sz="2400" dirty="0"/>
          </a:p>
          <a:p>
            <a:r>
              <a:rPr lang="en-US" sz="2400" dirty="0" smtClean="0"/>
              <a:t>Advanced </a:t>
            </a:r>
            <a:r>
              <a:rPr lang="en-US" sz="2400" dirty="0"/>
              <a:t>Linker Techniques for Convenient and Efficient Memory </a:t>
            </a:r>
            <a:r>
              <a:rPr lang="en-US" sz="2400" dirty="0" smtClean="0"/>
              <a:t>Usage</a:t>
            </a:r>
            <a:br>
              <a:rPr lang="en-US" sz="2400" dirty="0" smtClean="0"/>
            </a:br>
            <a:r>
              <a:rPr lang="en-US" sz="2400" dirty="0" smtClean="0">
                <a:hlinkClick r:id="rId4"/>
              </a:rPr>
              <a:t>http://www.ti.com/lit/SPRAA46</a:t>
            </a:r>
            <a:endParaRPr lang="en-US" sz="2400" dirty="0" smtClean="0"/>
          </a:p>
          <a:p>
            <a:r>
              <a:rPr lang="en-US" sz="2400" dirty="0" smtClean="0"/>
              <a:t>TMS320C6000 Optimizing C Compiler Tutorial</a:t>
            </a:r>
            <a:br>
              <a:rPr lang="en-US" sz="2400" dirty="0" smtClean="0"/>
            </a:br>
            <a:r>
              <a:rPr lang="en-US" sz="2400" dirty="0" smtClean="0">
                <a:hlinkClick r:id="rId5"/>
              </a:rPr>
              <a:t>http://www.ti.com/lit/SPRU425</a:t>
            </a:r>
            <a:endParaRPr lang="en-US" sz="2400" dirty="0"/>
          </a:p>
          <a:p>
            <a:r>
              <a:rPr lang="en-US" sz="2400" dirty="0" smtClean="0"/>
              <a:t>TMS320C6000 </a:t>
            </a:r>
            <a:r>
              <a:rPr lang="en-US" sz="2400" dirty="0"/>
              <a:t>Optimizing Compiler User’s </a:t>
            </a:r>
            <a:r>
              <a:rPr lang="en-US" sz="2400" dirty="0" smtClean="0"/>
              <a:t>Guide</a:t>
            </a:r>
            <a:br>
              <a:rPr lang="en-US" sz="2400" dirty="0" smtClean="0"/>
            </a:br>
            <a:r>
              <a:rPr lang="en-US" sz="2400" dirty="0" smtClean="0">
                <a:hlinkClick r:id="rId6"/>
              </a:rPr>
              <a:t>http://www.ti.com/lit/SPRU187</a:t>
            </a:r>
            <a:endParaRPr lang="en-US" sz="2400" dirty="0" smtClean="0"/>
          </a:p>
          <a:p>
            <a:r>
              <a:rPr lang="en-US" sz="2400" dirty="0" smtClean="0"/>
              <a:t>For questions regarding topics covered in this training, visit the support forums at the</a:t>
            </a:r>
            <a:br>
              <a:rPr lang="en-US" sz="2400" dirty="0" smtClean="0"/>
            </a:br>
            <a:r>
              <a:rPr lang="en-US" sz="2400" dirty="0" smtClean="0">
                <a:hlinkClick r:id="rId7"/>
              </a:rPr>
              <a:t>TI E2E Community</a:t>
            </a:r>
            <a:r>
              <a:rPr lang="en-US" sz="2400" dirty="0" smtClean="0"/>
              <a:t> website.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Decode Phases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905000" y="1143000"/>
          <a:ext cx="5486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886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Intelligently routes instruction to functional unit (dispatch)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decoded at  functional unit (decode)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6413500" y="34290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4" name="Group 3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3895725"/>
            <a:ext cx="4722813" cy="1447800"/>
            <a:chOff x="980" y="2750"/>
            <a:chExt cx="2975" cy="912"/>
          </a:xfrm>
        </p:grpSpPr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2385" y="2750"/>
              <a:ext cx="37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980" y="2962"/>
              <a:ext cx="2975" cy="700"/>
            </a:xfrm>
            <a:custGeom>
              <a:avLst/>
              <a:gdLst>
                <a:gd name="T0" fmla="*/ 975 w 2975"/>
                <a:gd name="T1" fmla="*/ 700 h 700"/>
                <a:gd name="T2" fmla="*/ 0 w 2975"/>
                <a:gd name="T3" fmla="*/ 700 h 700"/>
                <a:gd name="T4" fmla="*/ 0 w 2975"/>
                <a:gd name="T5" fmla="*/ 0 h 700"/>
                <a:gd name="T6" fmla="*/ 2975 w 2975"/>
                <a:gd name="T7" fmla="*/ 0 h 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5"/>
                <a:gd name="T13" fmla="*/ 0 h 700"/>
                <a:gd name="T14" fmla="*/ 2975 w 2975"/>
                <a:gd name="T15" fmla="*/ 700 h 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5" h="700">
                  <a:moveTo>
                    <a:pt x="975" y="700"/>
                  </a:moveTo>
                  <a:lnTo>
                    <a:pt x="0" y="700"/>
                  </a:lnTo>
                  <a:lnTo>
                    <a:pt x="0" y="0"/>
                  </a:lnTo>
                  <a:lnTo>
                    <a:pt x="297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313580" y="4062450"/>
            <a:ext cx="593725" cy="3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DP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7596188" y="4294095"/>
            <a:ext cx="836613" cy="3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240214" y="2090737"/>
            <a:ext cx="2644775" cy="3759200"/>
            <a:chOff x="2668" y="1152"/>
            <a:chExt cx="1666" cy="2368"/>
          </a:xfrm>
        </p:grpSpPr>
        <p:sp>
          <p:nvSpPr>
            <p:cNvPr id="23564" name="Rectangle 3"/>
            <p:cNvSpPr>
              <a:spLocks noChangeArrowheads="1"/>
            </p:cNvSpPr>
            <p:nvPr/>
          </p:nvSpPr>
          <p:spPr bwMode="auto">
            <a:xfrm>
              <a:off x="2668" y="1152"/>
              <a:ext cx="385" cy="183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5" name="Freeform 4"/>
            <p:cNvSpPr>
              <a:spLocks/>
            </p:cNvSpPr>
            <p:nvPr/>
          </p:nvSpPr>
          <p:spPr bwMode="auto">
            <a:xfrm rot="10800000">
              <a:off x="2896" y="3019"/>
              <a:ext cx="566" cy="409"/>
            </a:xfrm>
            <a:custGeom>
              <a:avLst/>
              <a:gdLst>
                <a:gd name="T0" fmla="*/ 0 w 566"/>
                <a:gd name="T1" fmla="*/ 0 h 609"/>
                <a:gd name="T2" fmla="*/ 144 w 566"/>
                <a:gd name="T3" fmla="*/ 73 h 609"/>
                <a:gd name="T4" fmla="*/ 332 w 566"/>
                <a:gd name="T5" fmla="*/ 51 h 609"/>
                <a:gd name="T6" fmla="*/ 566 w 566"/>
                <a:gd name="T7" fmla="*/ 185 h 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609"/>
                <a:gd name="T14" fmla="*/ 566 w 566"/>
                <a:gd name="T15" fmla="*/ 609 h 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609">
                  <a:moveTo>
                    <a:pt x="0" y="0"/>
                  </a:moveTo>
                  <a:cubicBezTo>
                    <a:pt x="44" y="112"/>
                    <a:pt x="89" y="212"/>
                    <a:pt x="144" y="240"/>
                  </a:cubicBezTo>
                  <a:cubicBezTo>
                    <a:pt x="199" y="268"/>
                    <a:pt x="262" y="107"/>
                    <a:pt x="332" y="168"/>
                  </a:cubicBezTo>
                  <a:cubicBezTo>
                    <a:pt x="402" y="229"/>
                    <a:pt x="517" y="517"/>
                    <a:pt x="566" y="60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66" name="Rectangle 5"/>
            <p:cNvSpPr>
              <a:spLocks noChangeArrowheads="1"/>
            </p:cNvSpPr>
            <p:nvPr/>
          </p:nvSpPr>
          <p:spPr bwMode="auto">
            <a:xfrm>
              <a:off x="3501" y="3287"/>
              <a:ext cx="83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Pipeline Full</a:t>
              </a:r>
            </a:p>
          </p:txBody>
        </p:sp>
      </p:grp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636588" y="2190750"/>
            <a:ext cx="780415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PG  PS  PW  PR  DP  DC 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E1</a:t>
            </a:r>
          </a:p>
          <a:p>
            <a:r>
              <a:rPr lang="en-US" sz="2000" dirty="0">
                <a:latin typeface="Courier New" pitchFamily="49" charset="0"/>
              </a:rPr>
              <a:t>    PG  PS  PW  PR  DP  DC  E1    </a:t>
            </a:r>
          </a:p>
          <a:p>
            <a:r>
              <a:rPr lang="en-US" sz="2000" dirty="0">
                <a:latin typeface="Courier New" pitchFamily="49" charset="0"/>
              </a:rPr>
              <a:t>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    PG  PS  PW  PR  DP  DC  E1 </a:t>
            </a:r>
          </a:p>
          <a:p>
            <a:r>
              <a:rPr lang="en-US" sz="2000" dirty="0">
                <a:latin typeface="Courier New" pitchFamily="49" charset="0"/>
              </a:rPr>
              <a:t>                        PG  PS  PW  PR  DP  DC  E1</a:t>
            </a:r>
          </a:p>
        </p:txBody>
      </p:sp>
      <p:grpSp>
        <p:nvGrpSpPr>
          <p:cNvPr id="3" name="Group 14"/>
          <p:cNvGrpSpPr/>
          <p:nvPr>
            <p:custDataLst>
              <p:tags r:id="rId3"/>
            </p:custDataLst>
          </p:nvPr>
        </p:nvGrpSpPr>
        <p:grpSpPr>
          <a:xfrm>
            <a:off x="708025" y="1371600"/>
            <a:ext cx="5326063" cy="833437"/>
            <a:chOff x="708025" y="1497013"/>
            <a:chExt cx="5326063" cy="833437"/>
          </a:xfrm>
        </p:grpSpPr>
        <p:sp>
          <p:nvSpPr>
            <p:cNvPr id="23556" name="Rectangle 8"/>
            <p:cNvSpPr>
              <a:spLocks noChangeArrowheads="1"/>
            </p:cNvSpPr>
            <p:nvPr/>
          </p:nvSpPr>
          <p:spPr bwMode="auto">
            <a:xfrm>
              <a:off x="838200" y="1524000"/>
              <a:ext cx="193040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Program Fetch</a:t>
              </a:r>
            </a:p>
          </p:txBody>
        </p:sp>
        <p:sp>
          <p:nvSpPr>
            <p:cNvPr id="23557" name="Rectangle 9"/>
            <p:cNvSpPr>
              <a:spLocks noChangeArrowheads="1"/>
            </p:cNvSpPr>
            <p:nvPr/>
          </p:nvSpPr>
          <p:spPr bwMode="auto">
            <a:xfrm>
              <a:off x="4103688" y="1497013"/>
              <a:ext cx="19304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Execute</a:t>
              </a:r>
            </a:p>
          </p:txBody>
        </p:sp>
        <p:sp>
          <p:nvSpPr>
            <p:cNvPr id="23558" name="Rectangle 10"/>
            <p:cNvSpPr>
              <a:spLocks noChangeArrowheads="1"/>
            </p:cNvSpPr>
            <p:nvPr/>
          </p:nvSpPr>
          <p:spPr bwMode="auto">
            <a:xfrm>
              <a:off x="2619375" y="1520825"/>
              <a:ext cx="1905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Decode</a:t>
              </a:r>
            </a:p>
          </p:txBody>
        </p:sp>
        <p:sp>
          <p:nvSpPr>
            <p:cNvPr id="23559" name="AutoShape 11"/>
            <p:cNvSpPr>
              <a:spLocks/>
            </p:cNvSpPr>
            <p:nvPr/>
          </p:nvSpPr>
          <p:spPr bwMode="auto">
            <a:xfrm rot="-5400000">
              <a:off x="1607344" y="1027906"/>
              <a:ext cx="403225" cy="2201863"/>
            </a:xfrm>
            <a:prstGeom prst="rightBrace">
              <a:avLst>
                <a:gd name="adj1" fmla="val 4550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0" name="AutoShape 12"/>
            <p:cNvSpPr>
              <a:spLocks/>
            </p:cNvSpPr>
            <p:nvPr/>
          </p:nvSpPr>
          <p:spPr bwMode="auto">
            <a:xfrm rot="-5400000">
              <a:off x="3364706" y="1631157"/>
              <a:ext cx="403225" cy="995362"/>
            </a:xfrm>
            <a:prstGeom prst="rightBrace">
              <a:avLst>
                <a:gd name="adj1" fmla="val 205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1" name="Line 13"/>
            <p:cNvSpPr>
              <a:spLocks noChangeShapeType="1"/>
            </p:cNvSpPr>
            <p:nvPr/>
          </p:nvSpPr>
          <p:spPr bwMode="auto">
            <a:xfrm flipV="1">
              <a:off x="4533900" y="1847850"/>
              <a:ext cx="371475" cy="465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35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Phases</a:t>
            </a:r>
          </a:p>
        </p:txBody>
      </p:sp>
      <p:sp>
        <p:nvSpPr>
          <p:cNvPr id="39081" name="Leading Question"/>
          <p:cNvSpPr txBox="1">
            <a:spLocks noChangeArrowheads="1"/>
          </p:cNvSpPr>
          <p:nvPr/>
        </p:nvSpPr>
        <p:spPr bwMode="auto">
          <a:xfrm>
            <a:off x="3014781" y="5983485"/>
            <a:ext cx="581171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many cycles does it take to execute an instruction?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3908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e6f515b-b544-4c11-99f1-1dad6d9dee7f"/>
  <p:tag name="ARTICULATE_SLIDE_PAUSE" val="0"/>
  <p:tag name="ARTICULATE_NAV_LEVEL" val="2"/>
  <p:tag name="ARTICULATE_PLAYLIST_ID" val="-1"/>
  <p:tag name="ARTICULATE_LOCK_SLIDE" val="0"/>
  <p:tag name="TIMELINE" val="7.92/33.95"/>
  <p:tag name="ELAPSEDTIME" val="43.619"/>
  <p:tag name="ARTICULATE_SLIDE_NAV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f04d38-8ea2-4c20-8ab0-3994611fb984"/>
  <p:tag name="ARTICULATE_TITLE_TAG" val="Pipeline Phases w/ Fetch &amp; Decode"/>
  <p:tag name="ARTICULATE_SLIDE_PAUSE" val="0"/>
  <p:tag name="ARTICULATE_NAV_LEVEL" val="2"/>
  <p:tag name="ARTICULATE_PLAYLIST_ID" val="-1"/>
  <p:tag name="ARTICULATE_LOCK_SLIDE" val="0"/>
  <p:tag name="TIMELINE" val="0.74/14.88/23.57"/>
  <p:tag name="ELAPSEDTIME" val="32.156"/>
  <p:tag name="ARTICULATE_SLIDE_NAV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032d7a5-8a30-4a8a-839f-7ac0cf332e69"/>
  <p:tag name="ARTICULATE_SLIDE_PAUSE" val="0"/>
  <p:tag name="ARTICULATE_NAV_LEVEL" val="2"/>
  <p:tag name="ARTICULATE_PLAYLIST_ID" val="-1"/>
  <p:tag name="ARTICULATE_LOCK_SLIDE" val="0"/>
  <p:tag name="TIMELINE" val="14.90/21.60/46.63/60.92/74.23"/>
  <p:tag name="ELAPSEDTIME" val="79.411"/>
  <p:tag name="ARTICULATE_SLIDE_NAV" val="2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ARTICULATE_SLIDE_GUID" val="3d07b721-0b8b-4d9e-a677-8ff26ffd06a0"/>
  <p:tag name="ARTICULATE_SLIDE_PAUSE" val="0"/>
  <p:tag name="ARTICULATE_NAV_LEVEL" val="2"/>
  <p:tag name="ARTICULATE_PLAYLIST_ID" val="-1"/>
  <p:tag name="ARTICULATE_LOCK_SLIDE" val="0"/>
  <p:tag name="ELAPSEDTIME" val="36.854"/>
  <p:tag name="ARTICULATE_SLIDE_NAV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de3ef57-34fa-40fc-a2df-4249a84acb4f"/>
  <p:tag name="ARTICULATE_SLIDE_PAUSE" val="0"/>
  <p:tag name="ARTICULATE_NAV_LEVEL" val="2"/>
  <p:tag name="ARTICULATE_PLAYLIST_ID" val="-1"/>
  <p:tag name="ARTICULATE_LOCK_SLIDE" val="0"/>
  <p:tag name="TIMELINE" val="28.78/46.49/54.93/57.96/64.80/70.53/70.53/82.26/82.60/99.64/130.51"/>
  <p:tag name="ELAPSEDTIME" val="137.531"/>
  <p:tag name="ARTICULATE_SLIDE_NAV" val="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587c2e-6aaf-4284-9ec1-99ce38bf20cc"/>
  <p:tag name="ARTICULATE_SLIDE_PAUSE" val="0"/>
  <p:tag name="ARTICULATE_NAV_LEVEL" val="2"/>
  <p:tag name="ARTICULATE_PLAYLIST_ID" val="-1"/>
  <p:tag name="ARTICULATE_LOCK_SLIDE" val="0"/>
  <p:tag name="TIMELINE" val="7.88/21.47/29.06/39.80"/>
  <p:tag name="ELAPSEDTIME" val="46.729"/>
  <p:tag name="ARTICULATE_SLIDE_NAV" val="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8a8f498-51e8-415f-bb9d-287c9666ec27"/>
  <p:tag name="ARTICULATE_TITLE_TAG" val="Pipeline Phases w/ Fetch"/>
  <p:tag name="ARTICULATE_SLIDE_PAUSE" val="0"/>
  <p:tag name="ARTICULATE_NAV_LEVEL" val="2"/>
  <p:tag name="ARTICULATE_PLAYLIST_ID" val="-1"/>
  <p:tag name="ARTICULATE_LOCK_SLIDE" val="0"/>
  <p:tag name="TIMELINE" val="2.37/46.73"/>
  <p:tag name="ELAPSEDTIME" val="56.369"/>
  <p:tag name="ARTICULATE_SLIDE_NAV" val="20"/>
</p:tagLst>
</file>

<file path=ppt/theme/theme1.xml><?xml version="1.0" encoding="utf-8"?>
<a:theme xmlns:a="http://schemas.openxmlformats.org/drawingml/2006/main" name="MC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wrap="none" anchor="ctr"/>
      <a:lstStyle>
        <a:defPPr eaLnBrk="1" hangingPunct="1">
          <a:defRPr sz="1400"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Rob Hillard</Content_x0020_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ACBC1A-7233-4546-884C-F6FA335F31FE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DFB5ECF8-E1ED-41E8-906D-A7528EBDAD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B18A6CF-E726-4711-A24D-8E1E634539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MC_PPT_Template</Template>
  <TotalTime>7101</TotalTime>
  <Words>5356</Words>
  <Application>Microsoft Office PowerPoint</Application>
  <PresentationFormat>On-screen Show (4:3)</PresentationFormat>
  <Paragraphs>1078</Paragraphs>
  <Slides>74</Slides>
  <Notes>53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7" baseType="lpstr">
      <vt:lpstr>MC_PPT_Template</vt:lpstr>
      <vt:lpstr>Visio</vt:lpstr>
      <vt:lpstr>Microsoft Visio Drawing</vt:lpstr>
      <vt:lpstr>C66x Code Optimization</vt:lpstr>
      <vt:lpstr>Disclaimer</vt:lpstr>
      <vt:lpstr>Agenda</vt:lpstr>
      <vt:lpstr>Hardware and Software Pipeline</vt:lpstr>
      <vt:lpstr>Non-Pipelined vs. Pipelined CPU</vt:lpstr>
      <vt:lpstr>Program Fetch Phases</vt:lpstr>
      <vt:lpstr>Pipeline Phases: Review</vt:lpstr>
      <vt:lpstr>Decode Phases</vt:lpstr>
      <vt:lpstr>Pipeline Phases</vt:lpstr>
      <vt:lpstr>Instruction Delays</vt:lpstr>
      <vt:lpstr>C66x DSP VLIW Architecture</vt:lpstr>
      <vt:lpstr>Software Pipeline Example</vt:lpstr>
      <vt:lpstr>Slide 13</vt:lpstr>
      <vt:lpstr>Slide 14</vt:lpstr>
      <vt:lpstr>Software Pipeline Support</vt:lpstr>
      <vt:lpstr>Slide 16</vt:lpstr>
      <vt:lpstr>Slide 17</vt:lpstr>
      <vt:lpstr>What is SPLOOP?</vt:lpstr>
      <vt:lpstr>SPLOOP: Advantages &amp; Limitations</vt:lpstr>
      <vt:lpstr>Slide 20</vt:lpstr>
      <vt:lpstr>Dependencies </vt:lpstr>
      <vt:lpstr>Slide 22</vt:lpstr>
      <vt:lpstr>Conditional execution</vt:lpstr>
      <vt:lpstr>Slide 24</vt:lpstr>
      <vt:lpstr>Basic Optimization</vt:lpstr>
      <vt:lpstr>Generic Optimization Advice</vt:lpstr>
      <vt:lpstr>Code Development</vt:lpstr>
      <vt:lpstr>Assembler Options</vt:lpstr>
      <vt:lpstr>Software Pipeline Example</vt:lpstr>
      <vt:lpstr>Software Pipeline Example</vt:lpstr>
      <vt:lpstr>SPLOOP Instructions from Compiler</vt:lpstr>
      <vt:lpstr>Build Options for Optimization</vt:lpstr>
      <vt:lpstr> -S and -MW Setting</vt:lpstr>
      <vt:lpstr>Build Options for Optimization(2)</vt:lpstr>
      <vt:lpstr>Global Optimization Across Files</vt:lpstr>
      <vt:lpstr>Choosing the “Right” Build Options</vt:lpstr>
      <vt:lpstr>Compiler Interrupt Threshold (-mi) </vt:lpstr>
      <vt:lpstr>Build Options to Avoid</vt:lpstr>
      <vt:lpstr>And if You Don’t Find the GUI? </vt:lpstr>
      <vt:lpstr>Optimized Software Pipeline: Dependencies</vt:lpstr>
      <vt:lpstr>Golden Rule of Software Pipeline</vt:lpstr>
      <vt:lpstr>Restrict Qualifiers Enables Software Pipeline</vt:lpstr>
      <vt:lpstr>Software Pipeline Example A reminder</vt:lpstr>
      <vt:lpstr>Software Pipeline Example - reminder</vt:lpstr>
      <vt:lpstr>Restrict Qualifiers</vt:lpstr>
      <vt:lpstr>Slide 46</vt:lpstr>
      <vt:lpstr> The Global -mt Compiler Option</vt:lpstr>
      <vt:lpstr>Optimized Software Pipeline: Overhead</vt:lpstr>
      <vt:lpstr>Reducing Loop Overhead</vt:lpstr>
      <vt:lpstr>Detecting Loop Overhead (note  - different routine is used)</vt:lpstr>
      <vt:lpstr>Example: MUST_ITERATE, nassert, and SIMD</vt:lpstr>
      <vt:lpstr>Example: MUST_ITERATE, nassert and SIMD (cont)</vt:lpstr>
      <vt:lpstr>Example: MUST_ITERATE, nassert and SIMD (cont)</vt:lpstr>
      <vt:lpstr>Example: MUST_ITERATE, _nassert, SIMD (cont)</vt:lpstr>
      <vt:lpstr>Example: MUST_ITERATE, nassert and SIMD (cont)</vt:lpstr>
      <vt:lpstr>Optimized Software Pipeline: SIMD and Registers Pressure</vt:lpstr>
      <vt:lpstr>SIMD and Registers</vt:lpstr>
      <vt:lpstr>Using (more) SIMD</vt:lpstr>
      <vt:lpstr>Optimized Software Pipeline: IF Statements</vt:lpstr>
      <vt:lpstr>If Statements</vt:lpstr>
      <vt:lpstr>If Statements (cont.)</vt:lpstr>
      <vt:lpstr>Example of If Statement Reduction When No Else Block Exists</vt:lpstr>
      <vt:lpstr>Eliminating Nested If Statements</vt:lpstr>
      <vt:lpstr>Cache Optimization</vt:lpstr>
      <vt:lpstr>Direct Cache Structure</vt:lpstr>
      <vt:lpstr>Direct Cache Structure</vt:lpstr>
      <vt:lpstr>Two Ways Association</vt:lpstr>
      <vt:lpstr>FOUR Ways Association</vt:lpstr>
      <vt:lpstr>Maximum Cache Sizes and More</vt:lpstr>
      <vt:lpstr>Cache Optimization: L1 P</vt:lpstr>
      <vt:lpstr>Cache Optimization: L1 D</vt:lpstr>
      <vt:lpstr>C66x L1 D Memory Banks</vt:lpstr>
      <vt:lpstr>Two Loads Instruction in a Cycle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Rinkes</dc:creator>
  <cp:lastModifiedBy>Ran Katzur</cp:lastModifiedBy>
  <cp:revision>145</cp:revision>
  <dcterms:created xsi:type="dcterms:W3CDTF">2012-03-08T14:52:30Z</dcterms:created>
  <dcterms:modified xsi:type="dcterms:W3CDTF">2014-03-24T20:10:23Z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0x0101006BF34EDD2AB14F49969AD5B68D65D28C</vt:lpwstr>
  </property>
</Properties>
</file>