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085" r:id="rId2"/>
    <p:sldId id="2062" r:id="rId3"/>
    <p:sldId id="2063" r:id="rId4"/>
    <p:sldId id="1191" r:id="rId5"/>
    <p:sldId id="1187" r:id="rId6"/>
    <p:sldId id="392" r:id="rId7"/>
    <p:sldId id="2064" r:id="rId8"/>
    <p:sldId id="1192" r:id="rId9"/>
    <p:sldId id="2065" r:id="rId10"/>
    <p:sldId id="1188" r:id="rId11"/>
    <p:sldId id="1461" r:id="rId12"/>
    <p:sldId id="2083" r:id="rId13"/>
    <p:sldId id="2084" r:id="rId14"/>
    <p:sldId id="1766" r:id="rId15"/>
    <p:sldId id="2066" r:id="rId16"/>
    <p:sldId id="1202" r:id="rId17"/>
    <p:sldId id="2067" r:id="rId18"/>
    <p:sldId id="396" r:id="rId19"/>
    <p:sldId id="2068" r:id="rId20"/>
    <p:sldId id="1194" r:id="rId21"/>
    <p:sldId id="2069" r:id="rId22"/>
    <p:sldId id="1197" r:id="rId23"/>
    <p:sldId id="2086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FF33"/>
    <a:srgbClr val="CCFF66"/>
    <a:srgbClr val="808080"/>
    <a:srgbClr val="CCFF33"/>
    <a:srgbClr val="66FF33"/>
    <a:srgbClr val="00FF00"/>
    <a:srgbClr val="FF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7" autoAdjust="0"/>
    <p:restoredTop sz="89894" autoAdjust="0"/>
  </p:normalViewPr>
  <p:slideViewPr>
    <p:cSldViewPr>
      <p:cViewPr>
        <p:scale>
          <a:sx n="70" d="100"/>
          <a:sy n="70" d="100"/>
        </p:scale>
        <p:origin x="-1723" y="-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F9125EF3-9C84-446D-814E-D843392E7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2E1AA8B8-BF0A-4758-8A28-14443BF2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730B64B5-317C-48D6-B403-17D10F6A2C5F}" type="slidenum">
              <a:rPr lang="en-US" sz="1200">
                <a:solidFill>
                  <a:srgbClr val="000000"/>
                </a:solidFill>
              </a:rPr>
              <a:pPr defTabSz="95553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B931F-5E15-40CC-B116-8D252F5052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B8B80-F747-4F89-AF9E-C9FC5B4BE5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7D4BD-56CA-4609-9C13-C2B40858549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727075"/>
            <a:ext cx="4781550" cy="35861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6015037" cy="44005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C3CAE-89CA-43E4-B05A-78CAFFE87E7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3112" cy="4321175"/>
          </a:xfrm>
          <a:noFill/>
          <a:ln/>
        </p:spPr>
        <p:txBody>
          <a:bodyPr lIns="96370" tIns="48185" rIns="96370" bIns="48185"/>
          <a:lstStyle/>
          <a:p>
            <a:r>
              <a:rPr lang="en-CA" smtClean="0"/>
              <a:t>CCSv4 helps greatly with this problem.</a:t>
            </a:r>
          </a:p>
          <a:p>
            <a:r>
              <a:rPr lang="en-CA" smtClean="0"/>
              <a:t>You can customize your menus and toolbars to show just the items you care about.</a:t>
            </a:r>
          </a:p>
          <a:p>
            <a:r>
              <a:rPr lang="en-CA" smtClean="0"/>
              <a:t>Tabbed Editor windows make it easier to switch between files.</a:t>
            </a:r>
          </a:p>
          <a:p>
            <a:r>
              <a:rPr lang="en-CA" smtClean="0"/>
              <a:t>You can tab any view with another to organize your window layout.</a:t>
            </a:r>
          </a:p>
          <a:p>
            <a:r>
              <a:rPr lang="en-CA" smtClean="0"/>
              <a:t>The fast view setting can be applied to a view.  What this does is hides the view down I the bottom status bar but when you click on it, it instantly opens and can be as big as you want.</a:t>
            </a:r>
          </a:p>
          <a:p>
            <a:r>
              <a:rPr lang="en-CA" smtClean="0"/>
              <a:t>Perspectives are a great feature in that they allow you to store different arrangements of windows depending on what you are doing.  In CCSv4 we include 2 perspectives for you.  The C/C++ perspective has items setup for building and editing.  The debug perspective has the views you need to debug your application.  You can customize these or even create your own!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4141788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70" tIns="48185" rIns="96370" bIns="48185" anchor="b"/>
          <a:lstStyle/>
          <a:p>
            <a:pPr algn="r" defTabSz="963613" eaLnBrk="1" hangingPunct="1">
              <a:lnSpc>
                <a:spcPct val="100000"/>
              </a:lnSpc>
              <a:spcBef>
                <a:spcPct val="0"/>
              </a:spcBef>
            </a:pPr>
            <a:fld id="{6239C23A-5805-4FA9-B8EE-CF12497BAED9}" type="slidenum">
              <a:rPr lang="en-US" sz="1300" b="0"/>
              <a:pPr algn="r" defTabSz="963613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sz="13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1ADE6-6FB7-484F-B89C-B55737AED7C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a quick screen shot of CCS and some of its most important features.  Many customers will be familiar with make files, so the concept of a project won’t be very alien.</a:t>
            </a:r>
          </a:p>
          <a:p>
            <a:r>
              <a:rPr lang="en-US" dirty="0" smtClean="0"/>
              <a:t>Identify  the menu bar, horizontal and vertical toolbars and project window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1pPr>
            <a:lvl2pPr>
              <a:buClrTx/>
              <a:buSzPct val="100000"/>
              <a:buFont typeface="Courier New" pitchFamily="49" charset="0"/>
              <a:buChar char="o"/>
              <a:defRPr sz="2800">
                <a:latin typeface="Calibri" pitchFamily="34" charset="0"/>
                <a:cs typeface="Calibri" pitchFamily="34" charset="0"/>
              </a:defRPr>
            </a:lvl2pPr>
            <a:lvl3pPr>
              <a:buClrTx/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3pPr>
            <a:lvl4pPr>
              <a:buClrTx/>
              <a:buSzPct val="100000"/>
              <a:buFont typeface="Calibri" pitchFamily="34" charset="0"/>
              <a:buChar char="―"/>
              <a:defRPr sz="2000">
                <a:latin typeface="Calibri" pitchFamily="34" charset="0"/>
                <a:cs typeface="Calibri" pitchFamily="34" charset="0"/>
              </a:defRPr>
            </a:lvl4pPr>
            <a:lvl5pPr>
              <a:buClrTx/>
              <a:buSzPct val="100000"/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90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100000"/>
        <a:buFont typeface="Courier New" pitchFamily="49" charset="0"/>
        <a:buChar char="o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§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Tx/>
        <a:buSzPct val="100000"/>
        <a:buFont typeface="Calibri" pitchFamily="34" charset="0"/>
        <a:buChar char="―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6.png"/><Relationship Id="rId18" Type="http://schemas.openxmlformats.org/officeDocument/2006/relationships/slide" Target="slide15.xml"/><Relationship Id="rId3" Type="http://schemas.openxmlformats.org/officeDocument/2006/relationships/tags" Target="../tags/tag45.xml"/><Relationship Id="rId21" Type="http://schemas.openxmlformats.org/officeDocument/2006/relationships/slide" Target="slide21.xml"/><Relationship Id="rId7" Type="http://schemas.openxmlformats.org/officeDocument/2006/relationships/tags" Target="../tags/tag49.xml"/><Relationship Id="rId12" Type="http://schemas.openxmlformats.org/officeDocument/2006/relationships/notesSlide" Target="../notesSlides/notesSlide15.xml"/><Relationship Id="rId17" Type="http://schemas.openxmlformats.org/officeDocument/2006/relationships/slide" Target="slide9.xml"/><Relationship Id="rId2" Type="http://schemas.openxmlformats.org/officeDocument/2006/relationships/tags" Target="../tags/tag44.xml"/><Relationship Id="rId16" Type="http://schemas.openxmlformats.org/officeDocument/2006/relationships/slide" Target="slide7.xml"/><Relationship Id="rId20" Type="http://schemas.openxmlformats.org/officeDocument/2006/relationships/slide" Target="slide19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7.xml"/><Relationship Id="rId15" Type="http://schemas.openxmlformats.org/officeDocument/2006/relationships/slide" Target="slide3.xml"/><Relationship Id="rId10" Type="http://schemas.openxmlformats.org/officeDocument/2006/relationships/tags" Target="../tags/tag52.xml"/><Relationship Id="rId19" Type="http://schemas.openxmlformats.org/officeDocument/2006/relationships/slide" Target="slide17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" Target="slide2.xml"/><Relationship Id="rId22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5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5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6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6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6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9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7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7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15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8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26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9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35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38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362200"/>
            <a:ext cx="8839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0" dirty="0" smtClean="0">
                <a:solidFill>
                  <a:schemeClr val="tx1"/>
                </a:solidFill>
              </a:rPr>
              <a:t>Introduction to CCSv5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1202178" name="Picture 2" descr="project example - gui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375"/>
            <a:ext cx="4111625" cy="51117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“Projects”</a:t>
            </a:r>
          </a:p>
        </p:txBody>
      </p:sp>
      <p:pic>
        <p:nvPicPr>
          <p:cNvPr id="13316" name="Picture 4" descr="project example - make"/>
          <p:cNvPicPr>
            <a:picLocks noChangeAspect="1" noChangeArrowheads="1"/>
          </p:cNvPicPr>
          <p:nvPr/>
        </p:nvPicPr>
        <p:blipFill>
          <a:blip r:embed="rId4" cstate="print"/>
          <a:srcRect t="8511"/>
          <a:stretch>
            <a:fillRect/>
          </a:stretch>
        </p:blipFill>
        <p:spPr bwMode="auto">
          <a:xfrm>
            <a:off x="3124200" y="3581400"/>
            <a:ext cx="6019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191000" y="528638"/>
            <a:ext cx="4857750" cy="29977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CCSv5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PROJECT-centric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uses </a:t>
            </a:r>
            <a:r>
              <a:rPr lang="en-US" sz="2000" i="1" u="sng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managed</a:t>
            </a:r>
            <a:r>
              <a:rPr lang="en-US" sz="2000" i="1" u="sng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u="sng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makefiles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as their build scripts – as opposed to </a:t>
            </a:r>
            <a:r>
              <a:rPr lang="en-US" sz="2000" i="1" dirty="0" err="1">
                <a:latin typeface="Calibri" pitchFamily="34" charset="0"/>
                <a:cs typeface="Calibri" pitchFamily="34" charset="0"/>
              </a:rPr>
              <a:t>pjt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files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projects are folder based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“Adding file” copies it to folder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“Linking file” references original file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Project explorer shows folder contents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Project explorer lists functions</a:t>
            </a:r>
          </a:p>
        </p:txBody>
      </p:sp>
      <p:sp>
        <p:nvSpPr>
          <p:cNvPr id="1202182" name="Line 6"/>
          <p:cNvSpPr>
            <a:spLocks noChangeShapeType="1"/>
          </p:cNvSpPr>
          <p:nvPr/>
        </p:nvSpPr>
        <p:spPr bwMode="auto">
          <a:xfrm flipH="1">
            <a:off x="2209800" y="3276600"/>
            <a:ext cx="2133600" cy="1524000"/>
          </a:xfrm>
          <a:prstGeom prst="line">
            <a:avLst/>
          </a:prstGeom>
          <a:noFill/>
          <a:ln w="12700">
            <a:solidFill>
              <a:srgbClr val="4D4D4D"/>
            </a:solidFill>
            <a:prstDash val="dash"/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TextBox 15"/>
          <p:cNvSpPr txBox="1">
            <a:spLocks noChangeArrowheads="1"/>
          </p:cNvSpPr>
          <p:nvPr/>
        </p:nvSpPr>
        <p:spPr bwMode="auto">
          <a:xfrm>
            <a:off x="6934200" y="4419600"/>
            <a:ext cx="1211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u="sng">
                <a:solidFill>
                  <a:schemeClr val="tx2"/>
                </a:solidFill>
              </a:rPr>
              <a:t>make file</a:t>
            </a:r>
          </a:p>
        </p:txBody>
      </p:sp>
      <p:sp>
        <p:nvSpPr>
          <p:cNvPr id="17" name="Leading Question"/>
          <p:cNvSpPr txBox="1">
            <a:spLocks noChangeArrowheads="1"/>
          </p:cNvSpPr>
          <p:nvPr/>
        </p:nvSpPr>
        <p:spPr bwMode="auto">
          <a:xfrm>
            <a:off x="965898" y="5978402"/>
            <a:ext cx="188455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How do we create</a:t>
            </a:r>
            <a:b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 NEW project?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6440945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(1)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685800" y="638175"/>
            <a:ext cx="3570288" cy="404813"/>
            <a:chOff x="182" y="402"/>
            <a:chExt cx="2249" cy="255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192" y="402"/>
              <a:ext cx="220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Text Box 8"/>
            <p:cNvSpPr txBox="1">
              <a:spLocks noChangeArrowheads="1"/>
            </p:cNvSpPr>
            <p:nvPr/>
          </p:nvSpPr>
          <p:spPr bwMode="auto">
            <a:xfrm>
              <a:off x="182" y="434"/>
              <a:ext cx="2249" cy="2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urier New" pitchFamily="49" charset="0"/>
                </a:rPr>
                <a:t>File  New  CCS Project</a:t>
              </a:r>
            </a:p>
          </p:txBody>
        </p:sp>
        <p:sp>
          <p:nvSpPr>
            <p:cNvPr id="1495049" name="Line 9"/>
            <p:cNvSpPr>
              <a:spLocks noChangeShapeType="1"/>
            </p:cNvSpPr>
            <p:nvPr/>
          </p:nvSpPr>
          <p:spPr bwMode="auto">
            <a:xfrm>
              <a:off x="648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050" name="Line 10"/>
            <p:cNvSpPr>
              <a:spLocks noChangeShapeType="1"/>
            </p:cNvSpPr>
            <p:nvPr/>
          </p:nvSpPr>
          <p:spPr bwMode="auto">
            <a:xfrm>
              <a:off x="1134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4173538" y="700088"/>
            <a:ext cx="2047612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itchFamily="34" charset="0"/>
                <a:cs typeface="Calibri" pitchFamily="34" charset="0"/>
              </a:rPr>
              <a:t>(in C++ perspective)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270" y="1209674"/>
            <a:ext cx="6113330" cy="54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40945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(2)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3773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609600"/>
            <a:ext cx="5305424" cy="60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(3)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1487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10560"/>
            <a:ext cx="5129214" cy="569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257800" y="1371600"/>
            <a:ext cx="388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Not using SYS/BIOS?	 </a:t>
            </a:r>
          </a:p>
          <a:p>
            <a:pPr marL="690563" lvl="1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Courier New" pitchFamily="49" charset="0"/>
              <a:buChar char="o"/>
              <a:tabLst>
                <a:tab pos="1946275" algn="l"/>
              </a:tabLst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Choose “Empty Project” </a:t>
            </a:r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Using SYS/BIOS?	</a:t>
            </a:r>
          </a:p>
          <a:p>
            <a:pPr marL="690563" lvl="1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SzPct val="95000"/>
              <a:buFont typeface="Courier New" pitchFamily="49" charset="0"/>
              <a:buChar char="o"/>
              <a:tabLst>
                <a:tab pos="194627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Choose “Minimal” under SYS/BIOS</a:t>
            </a:r>
            <a:endParaRPr lang="en-US" b="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5334000" cy="204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 “Workspace”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5943600"/>
            <a:ext cx="1219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7225376" cy="12741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>
                <a:latin typeface="Calibri" pitchFamily="34" charset="0"/>
                <a:cs typeface="Calibri" pitchFamily="34" charset="0"/>
              </a:rPr>
              <a:t>Workspace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“container” for Eclipse metadata and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the default location for all projects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Default Location: \My Documents\workspace: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228600" y="3581400"/>
            <a:ext cx="7029168" cy="9417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Can change “default” workspace location if desired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User can also locate projects in specific folders:</a:t>
            </a:r>
          </a:p>
        </p:txBody>
      </p:sp>
      <p:pic>
        <p:nvPicPr>
          <p:cNvPr id="15378" name="Picture 18" descr="C:\Documents and Settings\a0159877\Desktop\workspac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905000"/>
            <a:ext cx="5334000" cy="14636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3273" y="2486045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3850" y="428557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Intro to SYS/BIOS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2133600" cy="202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38415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Creating a New Target Config File (.ccxml)</a:t>
            </a:r>
          </a:p>
        </p:txBody>
      </p:sp>
      <p:sp>
        <p:nvSpPr>
          <p:cNvPr id="18435" name="Text Box 25"/>
          <p:cNvSpPr txBox="1">
            <a:spLocks noChangeArrowheads="1"/>
          </p:cNvSpPr>
          <p:nvPr/>
        </p:nvSpPr>
        <p:spPr bwMode="auto">
          <a:xfrm>
            <a:off x="209550" y="584200"/>
            <a:ext cx="8610600" cy="1262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i="1" u="sng" dirty="0">
                <a:latin typeface="Calibri" pitchFamily="34" charset="0"/>
                <a:cs typeface="Calibri" pitchFamily="34" charset="0"/>
              </a:rPr>
              <a:t>Target Configuration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–  defines your “target” – i.e. emulator/device used, GEL scripts (replaces the old CCS Setup)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Use on a per-project basis (add to project or create User Defined) </a:t>
            </a:r>
          </a:p>
        </p:txBody>
      </p:sp>
      <p:sp>
        <p:nvSpPr>
          <p:cNvPr id="18438" name="Text Box 32"/>
          <p:cNvSpPr txBox="1">
            <a:spLocks noChangeArrowheads="1"/>
          </p:cNvSpPr>
          <p:nvPr/>
        </p:nvSpPr>
        <p:spPr bwMode="auto">
          <a:xfrm>
            <a:off x="6477000" y="2590800"/>
            <a:ext cx="861711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“click”</a:t>
            </a:r>
          </a:p>
        </p:txBody>
      </p:sp>
      <p:sp>
        <p:nvSpPr>
          <p:cNvPr id="1227809" name="Line 33"/>
          <p:cNvSpPr>
            <a:spLocks noChangeShapeType="1"/>
          </p:cNvSpPr>
          <p:nvPr/>
        </p:nvSpPr>
        <p:spPr bwMode="auto">
          <a:xfrm flipH="1">
            <a:off x="5867400" y="2819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1" name="Text Box 34"/>
          <p:cNvSpPr txBox="1">
            <a:spLocks noChangeArrowheads="1"/>
          </p:cNvSpPr>
          <p:nvPr/>
        </p:nvSpPr>
        <p:spPr bwMode="auto">
          <a:xfrm>
            <a:off x="5029200" y="6292850"/>
            <a:ext cx="2594556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Specify GEL script here</a:t>
            </a:r>
          </a:p>
        </p:txBody>
      </p:sp>
      <p:sp>
        <p:nvSpPr>
          <p:cNvPr id="1227813" name="Rectangle 37"/>
          <p:cNvSpPr>
            <a:spLocks noChangeArrowheads="1"/>
          </p:cNvSpPr>
          <p:nvPr/>
        </p:nvSpPr>
        <p:spPr bwMode="auto">
          <a:xfrm>
            <a:off x="1219200" y="3886200"/>
            <a:ext cx="1524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7814" name="Rectangle 38"/>
          <p:cNvSpPr>
            <a:spLocks noChangeArrowheads="1"/>
          </p:cNvSpPr>
          <p:nvPr/>
        </p:nvSpPr>
        <p:spPr bwMode="auto">
          <a:xfrm>
            <a:off x="990600" y="2667000"/>
            <a:ext cx="2895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5" name="AutoShape 42"/>
          <p:cNvSpPr>
            <a:spLocks noChangeArrowheads="1"/>
          </p:cNvSpPr>
          <p:nvPr/>
        </p:nvSpPr>
        <p:spPr bwMode="auto">
          <a:xfrm>
            <a:off x="4495800" y="1828800"/>
            <a:ext cx="1600200" cy="381000"/>
          </a:xfrm>
          <a:prstGeom prst="flowChartPunchedCard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latin typeface="Calibri" pitchFamily="34" charset="0"/>
                <a:cs typeface="Calibri" pitchFamily="34" charset="0"/>
              </a:rPr>
              <a:t>Advanced Tab</a:t>
            </a:r>
          </a:p>
        </p:txBody>
      </p:sp>
      <p:sp>
        <p:nvSpPr>
          <p:cNvPr id="1227824" name="AutoShape 48"/>
          <p:cNvSpPr>
            <a:spLocks noChangeArrowheads="1"/>
          </p:cNvSpPr>
          <p:nvPr/>
        </p:nvSpPr>
        <p:spPr bwMode="auto">
          <a:xfrm rot="5400000">
            <a:off x="476250" y="62865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419600"/>
            <a:ext cx="4600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7811" name="Line 35"/>
          <p:cNvSpPr>
            <a:spLocks noChangeShapeType="1"/>
          </p:cNvSpPr>
          <p:nvPr/>
        </p:nvSpPr>
        <p:spPr bwMode="auto">
          <a:xfrm flipV="1">
            <a:off x="7086600" y="560705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3273" y="2891873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600" y="6430059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Default Build Configurations</a:t>
            </a:r>
          </a:p>
        </p:txBody>
      </p:sp>
      <p:sp>
        <p:nvSpPr>
          <p:cNvPr id="20484" name="Text Box 35"/>
          <p:cNvSpPr txBox="1">
            <a:spLocks noChangeArrowheads="1"/>
          </p:cNvSpPr>
          <p:nvPr/>
        </p:nvSpPr>
        <p:spPr bwMode="auto">
          <a:xfrm>
            <a:off x="152400" y="679450"/>
            <a:ext cx="8839200" cy="16065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>
                <a:latin typeface="Calibri" pitchFamily="34" charset="0"/>
                <a:cs typeface="Calibri" pitchFamily="34" charset="0"/>
              </a:rPr>
              <a:t>Build Configuration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a set of build options for the compiler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linker (e.g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optimization levels, include DIRs, debug symbols, etc.) 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CCSv5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comes std with two DEFAULT build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configs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Debug &amp; Release:</a:t>
            </a:r>
          </a:p>
        </p:txBody>
      </p:sp>
      <p:pic>
        <p:nvPicPr>
          <p:cNvPr id="354340" name="Picture 36" descr="linker_op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748772"/>
            <a:ext cx="3200400" cy="2706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1" name="Picture 37" descr="compiler_opti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748772"/>
            <a:ext cx="3886200" cy="270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2" name="Picture 38" descr="default_build_config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2014538"/>
            <a:ext cx="4114800" cy="7286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8" name="Text Box 39"/>
          <p:cNvSpPr txBox="1">
            <a:spLocks noChangeArrowheads="1"/>
          </p:cNvSpPr>
          <p:nvPr/>
        </p:nvSpPr>
        <p:spPr bwMode="auto">
          <a:xfrm>
            <a:off x="152400" y="2932113"/>
            <a:ext cx="8593250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User can modify compiler/linker options via “Build Properties”:</a:t>
            </a:r>
          </a:p>
        </p:txBody>
      </p:sp>
      <p:sp>
        <p:nvSpPr>
          <p:cNvPr id="20489" name="Text Box 40"/>
          <p:cNvSpPr txBox="1">
            <a:spLocks noChangeArrowheads="1"/>
          </p:cNvSpPr>
          <p:nvPr/>
        </p:nvSpPr>
        <p:spPr bwMode="auto">
          <a:xfrm>
            <a:off x="2117725" y="3364597"/>
            <a:ext cx="1151277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Compiler</a:t>
            </a:r>
          </a:p>
        </p:txBody>
      </p:sp>
      <p:sp>
        <p:nvSpPr>
          <p:cNvPr id="20490" name="Text Box 41"/>
          <p:cNvSpPr txBox="1">
            <a:spLocks noChangeArrowheads="1"/>
          </p:cNvSpPr>
          <p:nvPr/>
        </p:nvSpPr>
        <p:spPr bwMode="auto">
          <a:xfrm>
            <a:off x="6521450" y="3364597"/>
            <a:ext cx="831703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Linker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2550" y="2176463"/>
            <a:ext cx="2140394" cy="54104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User can create their</a:t>
            </a:r>
            <a:b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own </a:t>
            </a:r>
            <a:r>
              <a:rPr lang="en-US" sz="1800" b="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config</a:t>
            </a: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if desired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89187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5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3273" y="3297701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720747"/>
            <a:ext cx="5562600" cy="4953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30031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70614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11196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51779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92362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32945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73527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CCSv5 Licensing &amp; Pricing</a:t>
            </a:r>
          </a:p>
        </p:txBody>
      </p:sp>
      <p:graphicFrame>
        <p:nvGraphicFramePr>
          <p:cNvPr id="1214524" name="Group 60"/>
          <p:cNvGraphicFramePr>
            <a:graphicFrameLocks noGrp="1"/>
          </p:cNvGraphicFramePr>
          <p:nvPr>
            <p:ph type="tbl" idx="1"/>
          </p:nvPr>
        </p:nvGraphicFramePr>
        <p:xfrm>
          <a:off x="685800" y="3517392"/>
          <a:ext cx="7772400" cy="2395728"/>
        </p:xfrm>
        <a:graphic>
          <a:graphicData uri="http://schemas.openxmlformats.org/drawingml/2006/table">
            <a:tbl>
              <a:tblPr/>
              <a:tblGrid>
                <a:gridCol w="2859088"/>
                <a:gridCol w="3651250"/>
                <a:gridCol w="126206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Eval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Tools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with 30 day limit (all EMU)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Bundle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EVM, sim, XDS100 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   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sym typeface="Wingdings"/>
                        </a:rPr>
                        <a:t>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tied to a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Floating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shared across machines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$795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 code size limited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111456" y="682117"/>
            <a:ext cx="1694695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Licensing</a:t>
            </a:r>
          </a:p>
        </p:txBody>
      </p:sp>
      <p:sp>
        <p:nvSpPr>
          <p:cNvPr id="22533" name="Text Box 19"/>
          <p:cNvSpPr txBox="1">
            <a:spLocks noChangeArrowheads="1"/>
          </p:cNvSpPr>
          <p:nvPr/>
        </p:nvSpPr>
        <p:spPr bwMode="auto">
          <a:xfrm>
            <a:off x="492456" y="1144080"/>
            <a:ext cx="6866688" cy="11449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Wide variety of options (node locked, floating, time based…)</a:t>
            </a: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All versions (full, DSK, free tools) use same image</a:t>
            </a: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Updates readily available via the internet</a:t>
            </a:r>
          </a:p>
        </p:txBody>
      </p:sp>
      <p:sp>
        <p:nvSpPr>
          <p:cNvPr id="22534" name="Text Box 20"/>
          <p:cNvSpPr txBox="1">
            <a:spLocks noChangeArrowheads="1"/>
          </p:cNvSpPr>
          <p:nvPr/>
        </p:nvSpPr>
        <p:spPr bwMode="auto">
          <a:xfrm>
            <a:off x="111456" y="2434717"/>
            <a:ext cx="1393330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Pricing</a:t>
            </a:r>
          </a:p>
        </p:txBody>
      </p:sp>
      <p:sp>
        <p:nvSpPr>
          <p:cNvPr id="22573" name="Text Box 61"/>
          <p:cNvSpPr txBox="1">
            <a:spLocks noChangeArrowheads="1"/>
          </p:cNvSpPr>
          <p:nvPr/>
        </p:nvSpPr>
        <p:spPr bwMode="auto">
          <a:xfrm>
            <a:off x="492456" y="2891917"/>
            <a:ext cx="6394251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Reasonable pricing – includes FREE options noted below</a:t>
            </a:r>
          </a:p>
        </p:txBody>
      </p:sp>
      <p:sp>
        <p:nvSpPr>
          <p:cNvPr id="22576" name="TextBox 18"/>
          <p:cNvSpPr txBox="1">
            <a:spLocks noChangeArrowheads="1"/>
          </p:cNvSpPr>
          <p:nvPr/>
        </p:nvSpPr>
        <p:spPr bwMode="auto">
          <a:xfrm>
            <a:off x="990600" y="6238875"/>
            <a:ext cx="733938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 -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Recommended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O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ption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: purchase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Dev Kit, use XDS100v1-2,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&amp; Free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CCSv5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Documents and Settings\a0159877\Desktop\SYSBIOS Snaps\extra\ccs_plat_node_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3744" y="626716"/>
            <a:ext cx="1635456" cy="25700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89187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29770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5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3273" y="3703529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CCSv5 – For More Information</a:t>
            </a:r>
          </a:p>
        </p:txBody>
      </p:sp>
      <p:sp>
        <p:nvSpPr>
          <p:cNvPr id="24581" name="Text Box 58"/>
          <p:cNvSpPr txBox="1">
            <a:spLocks noChangeArrowheads="1"/>
          </p:cNvSpPr>
          <p:nvPr/>
        </p:nvSpPr>
        <p:spPr bwMode="auto">
          <a:xfrm>
            <a:off x="0" y="1676400"/>
            <a:ext cx="1540422" cy="4456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Links for:</a:t>
            </a:r>
          </a:p>
        </p:txBody>
      </p:sp>
      <p:sp>
        <p:nvSpPr>
          <p:cNvPr id="24582" name="Text Box 59"/>
          <p:cNvSpPr txBox="1">
            <a:spLocks noChangeArrowheads="1"/>
          </p:cNvSpPr>
          <p:nvPr/>
        </p:nvSpPr>
        <p:spPr bwMode="auto">
          <a:xfrm>
            <a:off x="381000" y="2133600"/>
            <a:ext cx="2590800" cy="30839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Downloading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  CCSv5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Installation Help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Licensing 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Tutorials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BIOS Projects</a:t>
            </a:r>
          </a:p>
          <a:p>
            <a:pPr>
              <a:buFontTx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ETC.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8000" y="1371600"/>
            <a:ext cx="592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Questions?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5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3273" y="1268562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823616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22944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62120" y="5080000"/>
            <a:ext cx="1443280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4070" y="4767263"/>
            <a:ext cx="3688510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tabLst>
                <a:tab pos="1314450" algn="l"/>
              </a:tabLst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Code Composer Studio Includes: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304800" y="685800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Edit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79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>
                    <a:gamma/>
                    <a:shade val="78824"/>
                    <a:invGamma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80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Third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3586240" y="5494347"/>
            <a:ext cx="3957558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SYS/BIOS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	Real-time kernel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	Real-time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analysis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Libraries</a:t>
            </a:r>
            <a:endParaRPr lang="en-US" sz="2000" b="0" dirty="0"/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381000" y="3717925"/>
            <a:ext cx="1066800" cy="854075"/>
          </a:xfrm>
          <a:prstGeom prst="rect">
            <a:avLst/>
          </a:prstGeom>
          <a:solidFill>
            <a:srgbClr val="99FF33">
              <a:alpha val="50195"/>
            </a:srgbClr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 err="1">
                <a:latin typeface="Arial Narrow" pitchFamily="34" charset="0"/>
              </a:rPr>
              <a:t>Config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(.</a:t>
            </a:r>
            <a:r>
              <a:rPr lang="en-US" sz="2000" b="0" dirty="0" err="1" smtClean="0">
                <a:latin typeface="Arial Narrow" pitchFamily="34" charset="0"/>
              </a:rPr>
              <a:t>cfg</a:t>
            </a:r>
            <a:r>
              <a:rPr lang="en-US" sz="2000" b="0" dirty="0" smtClean="0">
                <a:latin typeface="Arial Narrow" pitchFamily="34" charset="0"/>
              </a:rPr>
              <a:t>)</a:t>
            </a:r>
            <a:endParaRPr lang="en-US" sz="2000" b="0" dirty="0"/>
          </a:p>
        </p:txBody>
      </p:sp>
      <p:cxnSp>
        <p:nvCxnSpPr>
          <p:cNvPr id="7185" name="AutoShape 23"/>
          <p:cNvCxnSpPr>
            <a:cxnSpLocks noChangeShapeType="1"/>
            <a:stCxn id="7184" idx="0"/>
            <a:endCxn id="7177" idx="2"/>
          </p:cNvCxnSpPr>
          <p:nvPr/>
        </p:nvCxnSpPr>
        <p:spPr bwMode="auto">
          <a:xfrm flipV="1">
            <a:off x="914400" y="3189288"/>
            <a:ext cx="0" cy="528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214070" y="5494347"/>
            <a:ext cx="2876365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Compiler</a:t>
            </a:r>
            <a:endParaRPr lang="en-US" sz="2000" b="0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Asm Opto</a:t>
            </a:r>
            <a:endParaRPr lang="en-US" sz="2000" b="0"/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US" sz="2000" b="0" dirty="0" smtClean="0"/>
              <a:t>Target </a:t>
            </a:r>
            <a:r>
              <a:rPr lang="en-US" sz="2000" b="0" dirty="0"/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asm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.obj</a:t>
            </a:r>
          </a:p>
        </p:txBody>
      </p:sp>
      <p:sp>
        <p:nvSpPr>
          <p:cNvPr id="7208" name="Rectangle 53"/>
          <p:cNvSpPr>
            <a:spLocks noChangeArrowheads="1"/>
          </p:cNvSpPr>
          <p:nvPr/>
        </p:nvSpPr>
        <p:spPr bwMode="auto">
          <a:xfrm>
            <a:off x="1981200" y="3886200"/>
            <a:ext cx="1828800" cy="6096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BIOS linker.cmd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User.cmd</a:t>
            </a:r>
          </a:p>
        </p:txBody>
      </p:sp>
      <p:sp>
        <p:nvSpPr>
          <p:cNvPr id="1206326" name="Line 54"/>
          <p:cNvSpPr>
            <a:spLocks noChangeShapeType="1"/>
          </p:cNvSpPr>
          <p:nvPr/>
        </p:nvSpPr>
        <p:spPr bwMode="auto">
          <a:xfrm flipV="1">
            <a:off x="35052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/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.asm</a:t>
            </a:r>
          </a:p>
        </p:txBody>
      </p:sp>
      <p:sp>
        <p:nvSpPr>
          <p:cNvPr id="1206330" name="Line 58"/>
          <p:cNvSpPr>
            <a:spLocks noChangeShapeType="1"/>
          </p:cNvSpPr>
          <p:nvPr/>
        </p:nvSpPr>
        <p:spPr bwMode="auto">
          <a:xfrm flipV="1">
            <a:off x="14478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0"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9144000" cy="609601"/>
          </a:xfrm>
        </p:spPr>
        <p:txBody>
          <a:bodyPr lIns="91440" tIns="45720" rIns="91440" bIns="45720" anchor="ctr"/>
          <a:lstStyle/>
          <a:p>
            <a:r>
              <a:rPr lang="en-CA" sz="3200" dirty="0" smtClean="0">
                <a:solidFill>
                  <a:schemeClr val="tx1"/>
                </a:solidFill>
              </a:rPr>
              <a:t>CCSv5 “GUI” Environment – Space Saving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560696"/>
            <a:ext cx="8816975" cy="623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196" name="Rounded Rectangle 4"/>
          <p:cNvSpPr>
            <a:spLocks noChangeArrowheads="1"/>
          </p:cNvSpPr>
          <p:nvPr/>
        </p:nvSpPr>
        <p:spPr bwMode="auto">
          <a:xfrm>
            <a:off x="1905000" y="3173413"/>
            <a:ext cx="1828801" cy="783193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2000" dirty="0">
                <a:latin typeface="Calibri" pitchFamily="34" charset="0"/>
                <a:cs typeface="Calibri" pitchFamily="34" charset="0"/>
              </a:rPr>
              <a:t>Tabbed editor </a:t>
            </a:r>
            <a:r>
              <a:rPr lang="en-CA" sz="2000" dirty="0" smtClean="0">
                <a:latin typeface="Calibri" pitchFamily="34" charset="0"/>
                <a:cs typeface="Calibri" pitchFamily="34" charset="0"/>
              </a:rPr>
              <a:t>windows</a:t>
            </a:r>
            <a:endParaRPr lang="en-CA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7" name="Rounded Rectangle 5"/>
          <p:cNvSpPr>
            <a:spLocks noChangeArrowheads="1"/>
          </p:cNvSpPr>
          <p:nvPr/>
        </p:nvSpPr>
        <p:spPr bwMode="auto">
          <a:xfrm>
            <a:off x="5235575" y="3152775"/>
            <a:ext cx="2673350" cy="715089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Tab data displays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together to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save space</a:t>
            </a:r>
          </a:p>
        </p:txBody>
      </p:sp>
      <p:sp>
        <p:nvSpPr>
          <p:cNvPr id="8198" name="Rounded Rectangle 6"/>
          <p:cNvSpPr>
            <a:spLocks noChangeArrowheads="1"/>
          </p:cNvSpPr>
          <p:nvPr/>
        </p:nvSpPr>
        <p:spPr bwMode="auto">
          <a:xfrm>
            <a:off x="990600" y="5638800"/>
            <a:ext cx="3246438" cy="715089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Fast view windows don’t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display until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you click on them</a:t>
            </a:r>
          </a:p>
        </p:txBody>
      </p:sp>
      <p:sp>
        <p:nvSpPr>
          <p:cNvPr id="8199" name="Rounded Rectangle 7"/>
          <p:cNvSpPr>
            <a:spLocks noChangeArrowheads="1"/>
          </p:cNvSpPr>
          <p:nvPr/>
        </p:nvSpPr>
        <p:spPr bwMode="auto">
          <a:xfrm>
            <a:off x="5410200" y="1371600"/>
            <a:ext cx="3548063" cy="1021556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u="sng" dirty="0">
                <a:latin typeface="Calibri" pitchFamily="34" charset="0"/>
                <a:cs typeface="Calibri" pitchFamily="34" charset="0"/>
              </a:rPr>
              <a:t>Perspectives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 contain separate</a:t>
            </a:r>
            <a:br>
              <a:rPr lang="en-CA" sz="1800" dirty="0">
                <a:latin typeface="Calibri" pitchFamily="34" charset="0"/>
                <a:cs typeface="Calibri" pitchFamily="34" charset="0"/>
              </a:rPr>
            </a:br>
            <a:r>
              <a:rPr lang="en-CA" sz="1800" dirty="0">
                <a:latin typeface="Calibri" pitchFamily="34" charset="0"/>
                <a:cs typeface="Calibri" pitchFamily="34" charset="0"/>
              </a:rPr>
              <a:t>window arrangements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depending on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what you are doing.</a:t>
            </a:r>
          </a:p>
        </p:txBody>
      </p:sp>
      <p:cxnSp>
        <p:nvCxnSpPr>
          <p:cNvPr id="8200" name="Straight Arrow Connector 9"/>
          <p:cNvCxnSpPr>
            <a:cxnSpLocks noChangeShapeType="1"/>
            <a:stCxn id="8199" idx="0"/>
            <a:endCxn id="1200142" idx="3"/>
          </p:cNvCxnSpPr>
          <p:nvPr/>
        </p:nvCxnSpPr>
        <p:spPr bwMode="auto">
          <a:xfrm rot="5400000" flipH="1" flipV="1">
            <a:off x="7298975" y="1048661"/>
            <a:ext cx="208196" cy="4376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1" name="Straight Arrow Connector 10"/>
          <p:cNvCxnSpPr>
            <a:cxnSpLocks noChangeShapeType="1"/>
            <a:stCxn id="8198" idx="2"/>
            <a:endCxn id="1200143" idx="7"/>
          </p:cNvCxnSpPr>
          <p:nvPr/>
        </p:nvCxnSpPr>
        <p:spPr bwMode="auto">
          <a:xfrm rot="5400000">
            <a:off x="1592877" y="5565735"/>
            <a:ext cx="232789" cy="180909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2" name="Straight Arrow Connector 11"/>
          <p:cNvCxnSpPr>
            <a:cxnSpLocks noChangeShapeType="1"/>
            <a:stCxn id="8196" idx="0"/>
          </p:cNvCxnSpPr>
          <p:nvPr/>
        </p:nvCxnSpPr>
        <p:spPr bwMode="auto">
          <a:xfrm rot="16200000" flipV="1">
            <a:off x="2549526" y="2903538"/>
            <a:ext cx="242888" cy="2968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3" name="Straight Arrow Connector 14"/>
          <p:cNvCxnSpPr>
            <a:cxnSpLocks noChangeShapeType="1"/>
            <a:stCxn id="8197" idx="0"/>
          </p:cNvCxnSpPr>
          <p:nvPr/>
        </p:nvCxnSpPr>
        <p:spPr bwMode="auto">
          <a:xfrm rot="16200000" flipV="1">
            <a:off x="6363495" y="2944020"/>
            <a:ext cx="166686" cy="25082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8204" name="Rounded Rectangle 16"/>
          <p:cNvSpPr>
            <a:spLocks noChangeArrowheads="1"/>
          </p:cNvSpPr>
          <p:nvPr/>
        </p:nvSpPr>
        <p:spPr bwMode="auto">
          <a:xfrm>
            <a:off x="1981200" y="1143000"/>
            <a:ext cx="2009775" cy="7127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Calibri" pitchFamily="34" charset="0"/>
                <a:cs typeface="Calibri" pitchFamily="34" charset="0"/>
              </a:rPr>
              <a:t>Customize toolbars &amp; menus</a:t>
            </a:r>
          </a:p>
        </p:txBody>
      </p:sp>
      <p:cxnSp>
        <p:nvCxnSpPr>
          <p:cNvPr id="8205" name="Straight Arrow Connector 17"/>
          <p:cNvCxnSpPr>
            <a:cxnSpLocks noChangeShapeType="1"/>
            <a:stCxn id="8204" idx="0"/>
          </p:cNvCxnSpPr>
          <p:nvPr/>
        </p:nvCxnSpPr>
        <p:spPr bwMode="auto">
          <a:xfrm rot="5400000" flipH="1" flipV="1">
            <a:off x="3036888" y="844550"/>
            <a:ext cx="247650" cy="3492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00142" name="Oval 14"/>
          <p:cNvSpPr>
            <a:spLocks noChangeArrowheads="1"/>
          </p:cNvSpPr>
          <p:nvPr/>
        </p:nvSpPr>
        <p:spPr bwMode="auto">
          <a:xfrm>
            <a:off x="7543800" y="838200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0143" name="Oval 15"/>
          <p:cNvSpPr>
            <a:spLocks noChangeArrowheads="1"/>
          </p:cNvSpPr>
          <p:nvPr/>
        </p:nvSpPr>
        <p:spPr bwMode="auto">
          <a:xfrm>
            <a:off x="609600" y="6553200"/>
            <a:ext cx="228600" cy="2286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CCSv5 (Eclipse) Benefits</a:t>
            </a:r>
          </a:p>
        </p:txBody>
      </p:sp>
      <p:pic>
        <p:nvPicPr>
          <p:cNvPr id="9219" name="Picture 23" descr="CCSv4_big_screen_c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144000" cy="62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3569153" y="2152650"/>
            <a:ext cx="5562600" cy="472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Text Box 25"/>
          <p:cNvSpPr txBox="1">
            <a:spLocks noChangeArrowheads="1"/>
          </p:cNvSpPr>
          <p:nvPr/>
        </p:nvSpPr>
        <p:spPr bwMode="auto">
          <a:xfrm>
            <a:off x="3559626" y="2246313"/>
            <a:ext cx="4612609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Eclipse Open Source Framework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3864426" y="2671763"/>
            <a:ext cx="5363391" cy="16619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Managed make files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gMake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scripting)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Industry momentum (leverage work of others)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Cross-platform support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Windows/Linux – 5.x)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Plug-ins – use available or create your own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3559626" y="4495800"/>
            <a:ext cx="3215560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Project Management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3864426" y="4953000"/>
            <a:ext cx="4649927" cy="8002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Version control plug-ins (e.g. ClearCase)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BIOS/CGT version PER PROJECT 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3559626" y="5867400"/>
            <a:ext cx="5250412" cy="8753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Licensing (free tools, floating license)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Updates available via internet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Intro to CCSv5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5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3273" y="1674390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22944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CCSv5 – For More Info…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8600" y="6435501"/>
            <a:ext cx="8686800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Perspectives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7996238" cy="1274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/>
              <a:t>Perspectives</a:t>
            </a:r>
            <a:r>
              <a:rPr lang="en-US" dirty="0"/>
              <a:t> –  a set of windows, views and</a:t>
            </a:r>
            <a:br>
              <a:rPr lang="en-US" dirty="0"/>
            </a:br>
            <a:r>
              <a:rPr lang="en-US" dirty="0"/>
              <a:t>menus that correspond to a specific set of tasks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/>
              <a:t>Two </a:t>
            </a:r>
            <a:r>
              <a:rPr lang="en-US" i="1" u="sng" dirty="0"/>
              <a:t>default perspectives</a:t>
            </a:r>
            <a:r>
              <a:rPr lang="en-US" dirty="0"/>
              <a:t> are provided with </a:t>
            </a:r>
            <a:r>
              <a:rPr lang="en-US" dirty="0" smtClean="0"/>
              <a:t>CCSv5:</a:t>
            </a:r>
            <a:endParaRPr lang="en-US" dirty="0"/>
          </a:p>
        </p:txBody>
      </p:sp>
      <p:pic>
        <p:nvPicPr>
          <p:cNvPr id="1208330" name="Picture 10" descr="button_perspecti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384425"/>
            <a:ext cx="3124200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629400" y="2000250"/>
            <a:ext cx="106521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C/C++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715125" y="2460625"/>
            <a:ext cx="2063750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Code Dev’t Views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Project Contents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Editor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1014413" y="2000250"/>
            <a:ext cx="11318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Debug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1100138" y="2460625"/>
            <a:ext cx="1803400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Debug Views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Watch/Memory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Graphs, etc.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228600" y="3613150"/>
            <a:ext cx="7888288" cy="425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Users can </a:t>
            </a:r>
            <a:r>
              <a:rPr lang="en-US" i="1" u="sng"/>
              <a:t>customize perspectives</a:t>
            </a:r>
            <a:r>
              <a:rPr lang="en-US"/>
              <a:t> and save them:</a:t>
            </a:r>
          </a:p>
        </p:txBody>
      </p:sp>
      <p:pic>
        <p:nvPicPr>
          <p:cNvPr id="1208336" name="Picture 16" descr="custom_perspectiv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925" y="4114800"/>
            <a:ext cx="2301875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208338" name="Picture 18" descr="custom_perspectives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3200400" cy="2652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5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3273" y="2080217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16590</TotalTime>
  <Pages>3</Pages>
  <Words>996</Words>
  <Application>Microsoft Office PowerPoint</Application>
  <PresentationFormat>On-screen Show (4:3)</PresentationFormat>
  <Paragraphs>249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ttoTheme</vt:lpstr>
      <vt:lpstr>Introduction to CCSv5</vt:lpstr>
      <vt:lpstr>Outline</vt:lpstr>
      <vt:lpstr>Outline</vt:lpstr>
      <vt:lpstr>CCS Functional Overview</vt:lpstr>
      <vt:lpstr>CCSv5 “GUI” Environment – Space Saving</vt:lpstr>
      <vt:lpstr>CCSv5 (Eclipse) Benefits</vt:lpstr>
      <vt:lpstr>Outline</vt:lpstr>
      <vt:lpstr>Perspectives</vt:lpstr>
      <vt:lpstr>Outline</vt:lpstr>
      <vt:lpstr>Eclipse “Projects”</vt:lpstr>
      <vt:lpstr>Creating a New Project (1)</vt:lpstr>
      <vt:lpstr>Creating a New Project (2)</vt:lpstr>
      <vt:lpstr>Creating a New Project (3)</vt:lpstr>
      <vt:lpstr>Eclipse “Workspace”</vt:lpstr>
      <vt:lpstr>Outline</vt:lpstr>
      <vt:lpstr>Creating a New Target Config File (.ccxml)</vt:lpstr>
      <vt:lpstr>Outline</vt:lpstr>
      <vt:lpstr>Two Default Build Configurations</vt:lpstr>
      <vt:lpstr>Outline</vt:lpstr>
      <vt:lpstr>CCSv5 Licensing &amp; Pricing</vt:lpstr>
      <vt:lpstr>Outline</vt:lpstr>
      <vt:lpstr>CCSv5 – For More Information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a0850458</cp:lastModifiedBy>
  <cp:revision>386</cp:revision>
  <cp:lastPrinted>1601-01-01T00:00:00Z</cp:lastPrinted>
  <dcterms:created xsi:type="dcterms:W3CDTF">2001-09-20T20:19:44Z</dcterms:created>
  <dcterms:modified xsi:type="dcterms:W3CDTF">2012-02-28T21:49:10Z</dcterms:modified>
</cp:coreProperties>
</file>