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35"/>
  </p:notesMasterIdLst>
  <p:handoutMasterIdLst>
    <p:handoutMasterId r:id="rId36"/>
  </p:handoutMasterIdLst>
  <p:sldIdLst>
    <p:sldId id="319" r:id="rId2"/>
    <p:sldId id="320" r:id="rId3"/>
    <p:sldId id="321" r:id="rId4"/>
    <p:sldId id="313" r:id="rId5"/>
    <p:sldId id="257" r:id="rId6"/>
    <p:sldId id="265" r:id="rId7"/>
    <p:sldId id="295" r:id="rId8"/>
    <p:sldId id="307" r:id="rId9"/>
    <p:sldId id="308" r:id="rId10"/>
    <p:sldId id="309" r:id="rId11"/>
    <p:sldId id="323" r:id="rId12"/>
    <p:sldId id="263" r:id="rId13"/>
    <p:sldId id="266" r:id="rId14"/>
    <p:sldId id="267" r:id="rId15"/>
    <p:sldId id="312" r:id="rId16"/>
    <p:sldId id="269" r:id="rId17"/>
    <p:sldId id="268" r:id="rId18"/>
    <p:sldId id="311" r:id="rId19"/>
    <p:sldId id="272" r:id="rId20"/>
    <p:sldId id="270" r:id="rId21"/>
    <p:sldId id="324" r:id="rId22"/>
    <p:sldId id="275" r:id="rId23"/>
    <p:sldId id="297" r:id="rId24"/>
    <p:sldId id="276" r:id="rId25"/>
    <p:sldId id="283" r:id="rId26"/>
    <p:sldId id="279" r:id="rId27"/>
    <p:sldId id="286" r:id="rId28"/>
    <p:sldId id="289" r:id="rId29"/>
    <p:sldId id="325" r:id="rId30"/>
    <p:sldId id="290" r:id="rId31"/>
    <p:sldId id="287" r:id="rId32"/>
    <p:sldId id="314" r:id="rId33"/>
    <p:sldId id="327" r:id="rId34"/>
  </p:sldIdLst>
  <p:sldSz cx="9144000" cy="6858000" type="screen4x3"/>
  <p:notesSz cx="7010400" cy="92964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5EA"/>
    <a:srgbClr val="DDDDDD"/>
    <a:srgbClr val="FF8C19"/>
    <a:srgbClr val="FFB265"/>
    <a:srgbClr val="528CC6"/>
    <a:srgbClr val="FF3300"/>
    <a:srgbClr val="FB6757"/>
    <a:srgbClr val="FB827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7" autoAdjust="0"/>
    <p:restoredTop sz="94598" autoAdjust="0"/>
  </p:normalViewPr>
  <p:slideViewPr>
    <p:cSldViewPr snapToGrid="0">
      <p:cViewPr>
        <p:scale>
          <a:sx n="100" d="100"/>
          <a:sy n="100" d="100"/>
        </p:scale>
        <p:origin x="-108" y="-282"/>
      </p:cViewPr>
      <p:guideLst>
        <p:guide orient="horz" pos="432"/>
        <p:guide pos="2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6"/>
    </p:cViewPr>
  </p:sorterViewPr>
  <p:notesViewPr>
    <p:cSldViewPr snapToGrid="0">
      <p:cViewPr varScale="1">
        <p:scale>
          <a:sx n="60" d="100"/>
          <a:sy n="60" d="100"/>
        </p:scale>
        <p:origin x="-2532" y="-78"/>
      </p:cViewPr>
      <p:guideLst>
        <p:guide orient="horz" pos="2928"/>
        <p:guide pos="220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fld id="{D6AC95DB-EFB3-4D9C-AED3-1190648B44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fld id="{5CDC4F56-79D6-4E22-BFBA-791CB25FAE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B83C67-FCE2-47EC-B060-08315DA7B44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0194A-6CB0-4414-9163-0905BB193A9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86B46-053A-491D-AAAF-9AD3A4587B9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19E0A-0BE6-4846-9411-775D2A81669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DE839-BBEF-47B9-981B-DC66E58D7DC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327375-D30E-4A99-A2B4-CBCACAFCF87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E4864-22A8-4FDF-A571-DA4A7B1CDCD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919079-E3D0-4DFF-B3F5-D56FA29A5CC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F3D17-53F6-4FA5-9674-48F8FF772DC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15F371-055E-4E30-85AD-213312AE4B5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9A0EA-3815-4BEC-BF6F-A17F7B3A105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D2E578-C0E9-4165-9A32-FF979787A03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0" i="0" dirty="0" err="1">
                <a:solidFill>
                  <a:prstClr val="black"/>
                </a:solidFill>
                <a:latin typeface="Calibri"/>
              </a:rPr>
              <a:t>KeyStone</a:t>
            </a:r>
            <a:r>
              <a:rPr lang="en-US" sz="4400" b="0" i="0" dirty="0">
                <a:solidFill>
                  <a:prstClr val="black"/>
                </a:solidFill>
                <a:latin typeface="Calibri"/>
              </a:rPr>
              <a:t> Training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BE95D2B-4908-4904-961C-8814FFBBF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9976272-5EE7-43B1-88D5-0DFA2A719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8467725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5" y="3608388"/>
            <a:ext cx="8467725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397A90B-9D95-496C-9CFE-6A53F2E49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3375" y="1185863"/>
            <a:ext cx="8467725" cy="46926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DC9EE2E-05A6-4D44-A763-C79C99685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3317" name="Picture 8" descr="ti_hz_1c_pos_rgb_jpg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2" r:id="rId6"/>
    <p:sldLayoutId id="2147483903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0.bin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ug/sprugw1/sprugw1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3e.ti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Serial RapidIO (SRIO) Subsystem</a:t>
            </a:r>
            <a:br>
              <a:rPr lang="en-US" dirty="0" smtClean="0"/>
            </a:br>
            <a:r>
              <a:rPr lang="en-US" smtClean="0"/>
              <a:t/>
            </a:r>
            <a:br>
              <a:rPr lang="en-US" smtClean="0"/>
            </a:br>
            <a:endParaRPr lang="en-US" sz="1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231775" y="142875"/>
            <a:ext cx="8458200" cy="623888"/>
          </a:xfrm>
        </p:spPr>
        <p:txBody>
          <a:bodyPr/>
          <a:lstStyle/>
          <a:p>
            <a:pPr eaLnBrk="1" hangingPunct="1"/>
            <a:r>
              <a:rPr lang="en-US" smtClean="0"/>
              <a:t>Functional Diagram</a:t>
            </a:r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>
            <p:ph idx="1"/>
          </p:nvPr>
        </p:nvGraphicFramePr>
        <p:xfrm>
          <a:off x="454025" y="1033463"/>
          <a:ext cx="8175625" cy="5006975"/>
        </p:xfrm>
        <a:graphic>
          <a:graphicData uri="http://schemas.openxmlformats.org/presentationml/2006/ole">
            <p:oleObj spid="_x0000_s4098" name="Visio" r:id="rId5" imgW="10454145" imgH="6402421" progId="Visio.Drawing.11">
              <p:embed/>
            </p:oleObj>
          </a:graphicData>
        </a:graphic>
      </p:graphicFrame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6057900" y="3324225"/>
            <a:ext cx="1533525" cy="2667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>
                <a:latin typeface="Verdana" pitchFamily="34" charset="0"/>
              </a:rPr>
              <a:t>4 Ports 1x Mode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635125"/>
            <a:ext cx="8229600" cy="50323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7831138" cy="5334000"/>
          </a:xfrm>
        </p:spPr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2560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DirectIO Operation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44463"/>
            <a:ext cx="8662988" cy="814387"/>
          </a:xfrm>
        </p:spPr>
        <p:txBody>
          <a:bodyPr/>
          <a:lstStyle/>
          <a:p>
            <a:pPr eaLnBrk="1" hangingPunct="1"/>
            <a:r>
              <a:rPr lang="en-US" sz="3600" smtClean="0"/>
              <a:t>C66x DirectIO Operations Compared to C64x+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14338" y="990600"/>
            <a:ext cx="8301037" cy="5334000"/>
          </a:xfrm>
        </p:spPr>
        <p:txBody>
          <a:bodyPr/>
          <a:lstStyle/>
          <a:p>
            <a:pPr eaLnBrk="1" hangingPunct="1"/>
            <a:r>
              <a:rPr lang="en-US" sz="2400" smtClean="0"/>
              <a:t>8 LSUs /</a:t>
            </a:r>
            <a:r>
              <a:rPr lang="en-US" sz="2400" smtClean="0">
                <a:solidFill>
                  <a:srgbClr val="B2B2B2"/>
                </a:solidFill>
              </a:rPr>
              <a:t> 4 LSUs</a:t>
            </a:r>
          </a:p>
          <a:p>
            <a:pPr eaLnBrk="1" hangingPunct="1"/>
            <a:r>
              <a:rPr lang="en-US" sz="2400" smtClean="0"/>
              <a:t>Maximum transaction size (byte_count field) of 1MB / </a:t>
            </a:r>
            <a:r>
              <a:rPr lang="en-US" sz="2400" smtClean="0">
                <a:solidFill>
                  <a:srgbClr val="B2B2B2"/>
                </a:solidFill>
              </a:rPr>
              <a:t>4KB</a:t>
            </a:r>
          </a:p>
          <a:p>
            <a:pPr lvl="1" eaLnBrk="1" hangingPunct="1"/>
            <a:r>
              <a:rPr lang="en-US" sz="2400" smtClean="0"/>
              <a:t>Up to 4K packets of 256 bytes per LSU programming</a:t>
            </a:r>
          </a:p>
          <a:p>
            <a:pPr eaLnBrk="1" hangingPunct="1"/>
            <a:r>
              <a:rPr lang="en-US" sz="2400" smtClean="0"/>
              <a:t>Shadow Registers Concept</a:t>
            </a:r>
          </a:p>
          <a:p>
            <a:pPr eaLnBrk="1" hangingPunct="1"/>
            <a:r>
              <a:rPr lang="en-US" sz="2400" smtClean="0"/>
              <a:t>128 outstanding non-posted packets in total, 16 per LSU (not configurable) </a:t>
            </a:r>
          </a:p>
          <a:p>
            <a:pPr eaLnBrk="1" hangingPunct="1"/>
            <a:r>
              <a:rPr lang="en-US" sz="2400" smtClean="0"/>
              <a:t>Auto-generation of doorbell at the end of transfer completion.</a:t>
            </a:r>
          </a:p>
          <a:p>
            <a:pPr lvl="1" eaLnBrk="1" hangingPunct="1"/>
            <a:r>
              <a:rPr lang="en-US" sz="2400" smtClean="0"/>
              <a:t>Send doorbell after sending last packet.</a:t>
            </a:r>
            <a:br>
              <a:rPr lang="en-US" sz="2400" smtClean="0"/>
            </a:br>
            <a:r>
              <a:rPr lang="en-US" sz="2400" smtClean="0"/>
              <a:t>OR</a:t>
            </a:r>
          </a:p>
          <a:p>
            <a:pPr lvl="1" eaLnBrk="1" hangingPunct="1"/>
            <a:r>
              <a:rPr lang="en-US" sz="2400" smtClean="0"/>
              <a:t>Send doorbell after receiving last response.</a:t>
            </a:r>
          </a:p>
          <a:p>
            <a:pPr lvl="1" eaLnBrk="1" hangingPunct="1"/>
            <a:r>
              <a:rPr lang="en-US" sz="2400" smtClean="0"/>
              <a:t>No doorbell is sent if there is an error.</a:t>
            </a:r>
          </a:p>
          <a:p>
            <a:pPr eaLnBrk="1" hangingPunct="1"/>
            <a:r>
              <a:rPr lang="en-US" sz="2400" smtClean="0"/>
              <a:t>Restart and flush LSU transactions.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Oval 5"/>
          <p:cNvSpPr>
            <a:spLocks noChangeArrowheads="1"/>
          </p:cNvSpPr>
          <p:nvPr/>
        </p:nvSpPr>
        <p:spPr bwMode="auto">
          <a:xfrm>
            <a:off x="706438" y="2717800"/>
            <a:ext cx="1358900" cy="266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Shadow Registers Example</a:t>
            </a:r>
          </a:p>
        </p:txBody>
      </p:sp>
      <p:graphicFrame>
        <p:nvGraphicFramePr>
          <p:cNvPr id="5122" name="Object 11"/>
          <p:cNvGraphicFramePr>
            <a:graphicFrameLocks noChangeAspect="1"/>
          </p:cNvGraphicFramePr>
          <p:nvPr>
            <p:ph idx="1"/>
          </p:nvPr>
        </p:nvGraphicFramePr>
        <p:xfrm>
          <a:off x="949325" y="1219200"/>
          <a:ext cx="7245350" cy="4875213"/>
        </p:xfrm>
        <a:graphic>
          <a:graphicData uri="http://schemas.openxmlformats.org/presentationml/2006/ole">
            <p:oleObj spid="_x0000_s5122" name="Visio" r:id="rId5" imgW="7245489" imgH="4874776" progId="Visio.Drawing.11">
              <p:embed/>
            </p:oleObj>
          </a:graphicData>
        </a:graphic>
      </p:graphicFrame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500063" y="1533525"/>
            <a:ext cx="1885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Constant LSU0 </a:t>
            </a:r>
          </a:p>
          <a:p>
            <a:pPr algn="ctr"/>
            <a:r>
              <a:rPr lang="en-US"/>
              <a:t>Register</a:t>
            </a:r>
          </a:p>
          <a:p>
            <a:pPr algn="ctr"/>
            <a:r>
              <a:rPr lang="en-US"/>
              <a:t>Addresses for</a:t>
            </a:r>
          </a:p>
          <a:p>
            <a:pPr algn="ctr"/>
            <a:r>
              <a:rPr lang="en-US"/>
              <a:t>Programming</a:t>
            </a:r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>
            <a:off x="1384300" y="2813050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Shadow Register Combinations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>
          <a:xfrm>
            <a:off x="371475" y="1352550"/>
            <a:ext cx="4114800" cy="4991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smtClean="0"/>
              <a:t>Same LSU registers, so no memory map address change.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Two Shadow Register groups: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Shadow Group 0 for LSU0 to LSU3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Shadow Group 1 for LSU4 to LSU7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Total of 32 shadow registers with a maximum of 16 per group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Shadow Register group restrictions: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Pre-defined combinations of shadow registers per LSU.  The diagram shown here identifies those combinations.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Each LSU will have at least one shadow register.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Maximum of nine shadow registers per LSU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RIO_LSU_SETUP_REG0 register used for storing this number for each LSU.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RIO_LSU_STAT_REG0 set to 2 stores completion code for each shadow register set of Shadow Group0.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Same mechanism applies to Shadow Group1 for LSU3 to LSU7.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4486275" y="1538288"/>
          <a:ext cx="4333875" cy="4438650"/>
        </p:xfrm>
        <a:graphic>
          <a:graphicData uri="http://schemas.openxmlformats.org/presentationml/2006/ole">
            <p:oleObj spid="_x0000_s6146" name="Visio" r:id="rId5" imgW="4399300" imgH="451389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Shadow Register Pre-defined Combinations</a:t>
            </a:r>
          </a:p>
        </p:txBody>
      </p:sp>
      <p:pic>
        <p:nvPicPr>
          <p:cNvPr id="27651" name="Picture 58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5950" y="895350"/>
            <a:ext cx="5238750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6477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LSU Registers</a:t>
            </a:r>
          </a:p>
        </p:txBody>
      </p:sp>
      <p:graphicFrame>
        <p:nvGraphicFramePr>
          <p:cNvPr id="129029" name="Group 5"/>
          <p:cNvGraphicFramePr>
            <a:graphicFrameLocks noGrp="1"/>
          </p:cNvGraphicFramePr>
          <p:nvPr/>
        </p:nvGraphicFramePr>
        <p:xfrm>
          <a:off x="457200" y="11811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6800"/>
                <a:gridCol w="801688"/>
                <a:gridCol w="355600"/>
                <a:gridCol w="212725"/>
                <a:gridCol w="622300"/>
                <a:gridCol w="498475"/>
                <a:gridCol w="212725"/>
                <a:gridCol w="214312"/>
                <a:gridCol w="765175"/>
                <a:gridCol w="231775"/>
                <a:gridCol w="566738"/>
                <a:gridCol w="530225"/>
                <a:gridCol w="212725"/>
                <a:gridCol w="735012"/>
                <a:gridCol w="214313"/>
                <a:gridCol w="9890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31:0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RapidIO Destination Address MSB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RapidIO Destination Address LSB/Config_Offset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DSP Source Address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30:20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19:0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Drbll_val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RSVD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Byte_Count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31:16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15:12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11:10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9:8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7:4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3:2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65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DestID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SrcID_MAP 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ID_Size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OutPortID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Priority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Xambs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Sup_gint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Int_Req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31:16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15:8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7:4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3:0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Drbll_Info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Hop Count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FType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TType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(RO)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29:5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3:0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Busy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Full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RSVD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LCB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LTID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(WO)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31:28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27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26:6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5:2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PrivID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CBUSY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RSVD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SrcID_MAP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Restart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Flush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128" name="AutoShape 104"/>
          <p:cNvSpPr>
            <a:spLocks noChangeArrowheads="1"/>
          </p:cNvSpPr>
          <p:nvPr/>
        </p:nvSpPr>
        <p:spPr bwMode="auto">
          <a:xfrm>
            <a:off x="1209675" y="1685925"/>
            <a:ext cx="1438275" cy="847725"/>
          </a:xfrm>
          <a:prstGeom prst="wedgeRoundRectCallout">
            <a:avLst>
              <a:gd name="adj1" fmla="val 70639"/>
              <a:gd name="adj2" fmla="val 10206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>
                <a:latin typeface="Verdana" pitchFamily="34" charset="0"/>
              </a:rPr>
              <a:t>Doorbell Valid - Doorbell represented by Drbll_Info field will be sent out at the end of message.</a:t>
            </a:r>
          </a:p>
        </p:txBody>
      </p:sp>
      <p:sp>
        <p:nvSpPr>
          <p:cNvPr id="129129" name="AutoShape 105"/>
          <p:cNvSpPr>
            <a:spLocks noChangeArrowheads="1"/>
          </p:cNvSpPr>
          <p:nvPr/>
        </p:nvSpPr>
        <p:spPr bwMode="auto">
          <a:xfrm>
            <a:off x="152400" y="3009900"/>
            <a:ext cx="1143000" cy="609600"/>
          </a:xfrm>
          <a:prstGeom prst="wedgeRoundRectCallout">
            <a:avLst>
              <a:gd name="adj1" fmla="val 152222"/>
              <a:gd name="adj2" fmla="val 677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/>
              <a:t>Identifies which DeviceID out of 16 Local DeviceIDs is to be used</a:t>
            </a:r>
          </a:p>
        </p:txBody>
      </p:sp>
      <p:sp>
        <p:nvSpPr>
          <p:cNvPr id="129130" name="AutoShape 106"/>
          <p:cNvSpPr>
            <a:spLocks noChangeArrowheads="1"/>
          </p:cNvSpPr>
          <p:nvPr/>
        </p:nvSpPr>
        <p:spPr bwMode="auto">
          <a:xfrm>
            <a:off x="8153400" y="4305300"/>
            <a:ext cx="762000" cy="457200"/>
          </a:xfrm>
          <a:prstGeom prst="wedgeRoundRectCallout">
            <a:avLst>
              <a:gd name="adj1" fmla="val -96667"/>
              <a:gd name="adj2" fmla="val 927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LSU shadow register number</a:t>
            </a:r>
          </a:p>
        </p:txBody>
      </p:sp>
      <p:sp>
        <p:nvSpPr>
          <p:cNvPr id="129131" name="AutoShape 107"/>
          <p:cNvSpPr>
            <a:spLocks noChangeArrowheads="1"/>
          </p:cNvSpPr>
          <p:nvPr/>
        </p:nvSpPr>
        <p:spPr bwMode="auto">
          <a:xfrm>
            <a:off x="3505200" y="4152900"/>
            <a:ext cx="1143000" cy="609600"/>
          </a:xfrm>
          <a:prstGeom prst="wedgeRoundRectCallout">
            <a:avLst>
              <a:gd name="adj1" fmla="val 149306"/>
              <a:gd name="adj2" fmla="val 8203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/>
              <a:t>Context bit for verifying validity of completion code</a:t>
            </a:r>
          </a:p>
        </p:txBody>
      </p:sp>
      <p:sp>
        <p:nvSpPr>
          <p:cNvPr id="129132" name="AutoShape 108"/>
          <p:cNvSpPr>
            <a:spLocks noChangeArrowheads="1"/>
          </p:cNvSpPr>
          <p:nvPr/>
        </p:nvSpPr>
        <p:spPr bwMode="auto">
          <a:xfrm>
            <a:off x="381000" y="3924300"/>
            <a:ext cx="1143000" cy="457200"/>
          </a:xfrm>
          <a:prstGeom prst="wedgeRoundRectCallout">
            <a:avLst>
              <a:gd name="adj1" fmla="val 199306"/>
              <a:gd name="adj2" fmla="val 1715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/>
              <a:t>For checking availability of Shadow Register</a:t>
            </a:r>
          </a:p>
        </p:txBody>
      </p:sp>
      <p:sp>
        <p:nvSpPr>
          <p:cNvPr id="129134" name="AutoShape 110"/>
          <p:cNvSpPr>
            <a:spLocks noChangeArrowheads="1"/>
          </p:cNvSpPr>
          <p:nvPr/>
        </p:nvSpPr>
        <p:spPr bwMode="auto">
          <a:xfrm>
            <a:off x="6705600" y="1866900"/>
            <a:ext cx="1371600" cy="609600"/>
          </a:xfrm>
          <a:prstGeom prst="wedgeRoundRectCallout">
            <a:avLst>
              <a:gd name="adj1" fmla="val -16551"/>
              <a:gd name="adj2" fmla="val 2598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/>
              <a:t>Suppressing Interrupt for good completion and only generating for error condition </a:t>
            </a:r>
          </a:p>
        </p:txBody>
      </p:sp>
      <p:sp>
        <p:nvSpPr>
          <p:cNvPr id="129135" name="AutoShape 111"/>
          <p:cNvSpPr>
            <a:spLocks noChangeArrowheads="1"/>
          </p:cNvSpPr>
          <p:nvPr/>
        </p:nvSpPr>
        <p:spPr bwMode="auto">
          <a:xfrm>
            <a:off x="171450" y="5800725"/>
            <a:ext cx="1657350" cy="523875"/>
          </a:xfrm>
          <a:prstGeom prst="wedgeRoundRectCallout">
            <a:avLst>
              <a:gd name="adj1" fmla="val 129407"/>
              <a:gd name="adj2" fmla="val -893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Clearing Busy Condition – In this example Core0 forgot to release the LSUx, then Core1 uses PrivID of Core0 and sets this bit.</a:t>
            </a:r>
          </a:p>
        </p:txBody>
      </p:sp>
      <p:sp>
        <p:nvSpPr>
          <p:cNvPr id="129136" name="AutoShape 112"/>
          <p:cNvSpPr>
            <a:spLocks noChangeArrowheads="1"/>
          </p:cNvSpPr>
          <p:nvPr/>
        </p:nvSpPr>
        <p:spPr bwMode="auto">
          <a:xfrm>
            <a:off x="4703763" y="5965825"/>
            <a:ext cx="1657350" cy="444500"/>
          </a:xfrm>
          <a:prstGeom prst="wedgeRoundRectCallout">
            <a:avLst>
              <a:gd name="adj1" fmla="val 71505"/>
              <a:gd name="adj2" fmla="val -1223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Error response will halt the LSU. Restart will restart LSU from next shadow register.</a:t>
            </a:r>
          </a:p>
        </p:txBody>
      </p:sp>
      <p:sp>
        <p:nvSpPr>
          <p:cNvPr id="129137" name="AutoShape 113"/>
          <p:cNvSpPr>
            <a:spLocks noChangeArrowheads="1"/>
          </p:cNvSpPr>
          <p:nvPr/>
        </p:nvSpPr>
        <p:spPr bwMode="auto">
          <a:xfrm>
            <a:off x="7105650" y="5915025"/>
            <a:ext cx="1657350" cy="323850"/>
          </a:xfrm>
          <a:prstGeom prst="wedgeRoundRectCallout">
            <a:avLst>
              <a:gd name="adj1" fmla="val 16764"/>
              <a:gd name="adj2" fmla="val -13137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Flush discards all shadow registers with SRCID errors.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8" grpId="0" animBg="1"/>
      <p:bldP spid="129129" grpId="0" animBg="1"/>
      <p:bldP spid="129130" grpId="0" animBg="1"/>
      <p:bldP spid="129131" grpId="0" animBg="1"/>
      <p:bldP spid="129132" grpId="0" animBg="1"/>
      <p:bldP spid="129134" grpId="0" animBg="1"/>
      <p:bldP spid="129135" grpId="0" animBg="1"/>
      <p:bldP spid="129136" grpId="0" animBg="1"/>
      <p:bldP spid="1291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" y="274638"/>
            <a:ext cx="8229600" cy="790575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Tx Operation: Non-EDMA Mode</a:t>
            </a:r>
          </a:p>
        </p:txBody>
      </p:sp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3617913" y="1485900"/>
          <a:ext cx="2514600" cy="4457700"/>
        </p:xfrm>
        <a:graphic>
          <a:graphicData uri="http://schemas.openxmlformats.org/presentationml/2006/ole">
            <p:oleObj spid="_x0000_s7170" name="Visio" r:id="rId5" imgW="2672834" imgH="3815894" progId="Visio.Drawing.11">
              <p:embed/>
            </p:oleObj>
          </a:graphicData>
        </a:graphic>
      </p:graphicFrame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6208713" y="1485900"/>
          <a:ext cx="2743200" cy="4449763"/>
        </p:xfrm>
        <a:graphic>
          <a:graphicData uri="http://schemas.openxmlformats.org/presentationml/2006/ole">
            <p:oleObj spid="_x0000_s7171" name="Visio" r:id="rId6" imgW="3301246" imgH="4044255" progId="Visio.Drawing.11">
              <p:embed/>
            </p:oleObj>
          </a:graphicData>
        </a:graphic>
      </p:graphicFrame>
      <p:graphicFrame>
        <p:nvGraphicFramePr>
          <p:cNvPr id="7172" name="Object 7"/>
          <p:cNvGraphicFramePr>
            <a:graphicFrameLocks noChangeAspect="1"/>
          </p:cNvGraphicFramePr>
          <p:nvPr/>
        </p:nvGraphicFramePr>
        <p:xfrm>
          <a:off x="112713" y="1485900"/>
          <a:ext cx="3429000" cy="4451350"/>
        </p:xfrm>
        <a:graphic>
          <a:graphicData uri="http://schemas.openxmlformats.org/presentationml/2006/ole">
            <p:oleObj spid="_x0000_s7172" name="Visio" r:id="rId7" imgW="3831025" imgH="4402577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Tx Operation: EDMA Mode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In this mode, the EDMA programs the shadow registers. </a:t>
            </a:r>
          </a:p>
          <a:p>
            <a:pPr lvl="1" eaLnBrk="1" hangingPunct="1"/>
            <a:r>
              <a:rPr lang="en-US" sz="1800" smtClean="0"/>
              <a:t>The LSUx_EDMA bit is available to program this mode in the SETUP register.</a:t>
            </a:r>
          </a:p>
          <a:p>
            <a:pPr lvl="1" eaLnBrk="1" hangingPunct="1"/>
            <a:r>
              <a:rPr lang="en-US" sz="1800" smtClean="0"/>
              <a:t>The EDMA programs LSU registers Reg0 to Reg5.</a:t>
            </a:r>
          </a:p>
          <a:p>
            <a:pPr lvl="1" eaLnBrk="1" hangingPunct="1"/>
            <a:r>
              <a:rPr lang="en-US" sz="1800" smtClean="0"/>
              <a:t>LSU sends the packet out and the completion generates an interrupt which triggers the EDMA once again.</a:t>
            </a:r>
          </a:p>
          <a:p>
            <a:pPr eaLnBrk="1" hangingPunct="1"/>
            <a:r>
              <a:rPr lang="en-US" sz="2000" smtClean="0"/>
              <a:t>The pre-requisite is that the LSU used by EDMA must not be used by any other master:</a:t>
            </a:r>
          </a:p>
          <a:p>
            <a:pPr lvl="1" eaLnBrk="1" hangingPunct="1"/>
            <a:r>
              <a:rPr lang="en-US" sz="1800" smtClean="0"/>
              <a:t>This eliminates the possibility that the LSU becomes busy by another master, so reading the busy bit is not required.</a:t>
            </a:r>
          </a:p>
          <a:p>
            <a:pPr lvl="1" eaLnBrk="1" hangingPunct="1"/>
            <a:r>
              <a:rPr lang="en-US" sz="1800" smtClean="0"/>
              <a:t>EDMA will be able to use only one shadow register so full-bit checking is also not required.</a:t>
            </a:r>
          </a:p>
          <a:p>
            <a:pPr lvl="1" eaLnBrk="1" hangingPunct="1"/>
            <a:r>
              <a:rPr lang="en-US" sz="1800" smtClean="0"/>
              <a:t>So LSU Reg6 read is not required for EDMA mode of operation.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Rx Operation: MAU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016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MAU issues four outstanding VBUSM transactions (write/read commands):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Those four cannot be (same SrcID) &amp;&amp; (same DestID) &amp;&amp; (same or lower priority).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One of these three requirements must not be matching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If packet is doorbell, then complete all outstanding transactions and post interrupt.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If another doorbell comes and previous doorbell is not complete, then a RETRY is attempted on that doorbell.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Packet Forwarding: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Incoming packet is moved to the MAU local buffer first.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The packet applies for credit. If it gets the credit, then it will be moved to shared buffer.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Forwarding traffic and local traffic mechanisms are separate to avoid conflicts.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</p:txBody>
      </p:sp>
      <p:graphicFrame>
        <p:nvGraphicFramePr>
          <p:cNvPr id="8194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4583113" y="1001713"/>
          <a:ext cx="4200525" cy="5356225"/>
        </p:xfrm>
        <a:graphic>
          <a:graphicData uri="http://schemas.openxmlformats.org/presentationml/2006/ole">
            <p:oleObj spid="_x0000_s8194" name="Visio" r:id="rId5" imgW="5813801" imgH="741409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048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52400"/>
            <a:ext cx="8458200" cy="814388"/>
          </a:xfrm>
        </p:spPr>
        <p:txBody>
          <a:bodyPr/>
          <a:lstStyle/>
          <a:p>
            <a:pPr eaLnBrk="1" hangingPunct="1"/>
            <a:r>
              <a:rPr lang="en-US" smtClean="0"/>
              <a:t>Rx Operation: MAU Example</a:t>
            </a:r>
          </a:p>
        </p:txBody>
      </p:sp>
      <p:graphicFrame>
        <p:nvGraphicFramePr>
          <p:cNvPr id="9218" name="Object 9"/>
          <p:cNvGraphicFramePr>
            <a:graphicFrameLocks noChangeAspect="1"/>
          </p:cNvGraphicFramePr>
          <p:nvPr>
            <p:ph idx="1"/>
          </p:nvPr>
        </p:nvGraphicFramePr>
        <p:xfrm>
          <a:off x="909638" y="2690813"/>
          <a:ext cx="7323137" cy="2862262"/>
        </p:xfrm>
        <a:graphic>
          <a:graphicData uri="http://schemas.openxmlformats.org/presentationml/2006/ole">
            <p:oleObj spid="_x0000_s9218" name="Visio" r:id="rId5" imgW="7562385" imgH="2956163" progId="Visio.Drawing.11">
              <p:embed/>
            </p:oleObj>
          </a:graphicData>
        </a:graphic>
      </p:graphicFrame>
      <p:sp>
        <p:nvSpPr>
          <p:cNvPr id="130058" name="AutoShape 10"/>
          <p:cNvSpPr>
            <a:spLocks noChangeArrowheads="1"/>
          </p:cNvSpPr>
          <p:nvPr/>
        </p:nvSpPr>
        <p:spPr bwMode="auto">
          <a:xfrm>
            <a:off x="6534150" y="1265238"/>
            <a:ext cx="1047750" cy="590550"/>
          </a:xfrm>
          <a:prstGeom prst="wedgeRoundRectCallout">
            <a:avLst>
              <a:gd name="adj1" fmla="val -55606"/>
              <a:gd name="adj2" fmla="val 2973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sz="800" i="0">
                <a:latin typeface="Verdana" pitchFamily="34" charset="0"/>
              </a:rPr>
              <a:t>Incoming Data goes to Physical Layer Buffers in the same order.</a:t>
            </a:r>
          </a:p>
        </p:txBody>
      </p:sp>
      <p:sp>
        <p:nvSpPr>
          <p:cNvPr id="130059" name="AutoShape 11"/>
          <p:cNvSpPr>
            <a:spLocks noChangeArrowheads="1"/>
          </p:cNvSpPr>
          <p:nvPr/>
        </p:nvSpPr>
        <p:spPr bwMode="auto">
          <a:xfrm>
            <a:off x="4667250" y="1408113"/>
            <a:ext cx="1257300" cy="609600"/>
          </a:xfrm>
          <a:prstGeom prst="wedgeRoundRectCallout">
            <a:avLst>
              <a:gd name="adj1" fmla="val -43120"/>
              <a:gd name="adj2" fmla="val 2798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sz="800" i="0">
                <a:latin typeface="Verdana" pitchFamily="34" charset="0"/>
              </a:rPr>
              <a:t>Round robin pickup from all four ports and then move to Shared Buffers.</a:t>
            </a:r>
          </a:p>
        </p:txBody>
      </p:sp>
      <p:sp>
        <p:nvSpPr>
          <p:cNvPr id="130060" name="AutoShape 12"/>
          <p:cNvSpPr>
            <a:spLocks noChangeArrowheads="1"/>
          </p:cNvSpPr>
          <p:nvPr/>
        </p:nvSpPr>
        <p:spPr bwMode="auto">
          <a:xfrm>
            <a:off x="2019300" y="1522413"/>
            <a:ext cx="1323975" cy="609600"/>
          </a:xfrm>
          <a:prstGeom prst="wedgeRoundRectCallout">
            <a:avLst>
              <a:gd name="adj1" fmla="val -45083"/>
              <a:gd name="adj2" fmla="val 24856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sz="800" i="0">
                <a:latin typeface="Verdana" pitchFamily="34" charset="0"/>
              </a:rPr>
              <a:t>MAU transfers data to the absolute address provided in the packet segments.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8" grpId="0" animBg="1"/>
      <p:bldP spid="130059" grpId="0" animBg="1"/>
      <p:bldP spid="1300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243138"/>
            <a:ext cx="8229600" cy="50323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723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7616825" cy="5334000"/>
          </a:xfrm>
        </p:spPr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072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Message Passing Operation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C66x Message Passing Operations Compared to C64x+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00113"/>
            <a:ext cx="8467725" cy="4978400"/>
          </a:xfrm>
        </p:spPr>
        <p:txBody>
          <a:bodyPr/>
          <a:lstStyle/>
          <a:p>
            <a:pPr eaLnBrk="1" hangingPunct="1"/>
            <a:r>
              <a:rPr lang="en-US" sz="2800" smtClean="0"/>
              <a:t>16 Transmit &amp; 16 Receive Channels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20 Receive Flows</a:t>
            </a:r>
          </a:p>
        </p:txBody>
      </p:sp>
      <p:grpSp>
        <p:nvGrpSpPr>
          <p:cNvPr id="31748" name="Group 12"/>
          <p:cNvGrpSpPr>
            <a:grpSpLocks/>
          </p:cNvGrpSpPr>
          <p:nvPr/>
        </p:nvGrpSpPr>
        <p:grpSpPr bwMode="auto">
          <a:xfrm>
            <a:off x="638175" y="1382713"/>
            <a:ext cx="7572375" cy="2638425"/>
            <a:chOff x="402" y="871"/>
            <a:chExt cx="4770" cy="1662"/>
          </a:xfrm>
        </p:grpSpPr>
        <p:pic>
          <p:nvPicPr>
            <p:cNvPr id="317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9" y="871"/>
              <a:ext cx="4047" cy="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3" name="Freeform 5"/>
            <p:cNvSpPr>
              <a:spLocks/>
            </p:cNvSpPr>
            <p:nvPr/>
          </p:nvSpPr>
          <p:spPr bwMode="auto">
            <a:xfrm>
              <a:off x="402" y="1416"/>
              <a:ext cx="4026" cy="108"/>
            </a:xfrm>
            <a:custGeom>
              <a:avLst/>
              <a:gdLst>
                <a:gd name="T0" fmla="*/ 0 w 4026"/>
                <a:gd name="T1" fmla="*/ 0 h 108"/>
                <a:gd name="T2" fmla="*/ 4026 w 4026"/>
                <a:gd name="T3" fmla="*/ 0 h 108"/>
                <a:gd name="T4" fmla="*/ 4026 w 4026"/>
                <a:gd name="T5" fmla="*/ 108 h 108"/>
                <a:gd name="T6" fmla="*/ 0 w 4026"/>
                <a:gd name="T7" fmla="*/ 108 h 108"/>
                <a:gd name="T8" fmla="*/ 0 w 4026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6"/>
                <a:gd name="T16" fmla="*/ 0 h 108"/>
                <a:gd name="T17" fmla="*/ 4026 w 4026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6" h="108">
                  <a:moveTo>
                    <a:pt x="0" y="0"/>
                  </a:moveTo>
                  <a:lnTo>
                    <a:pt x="4026" y="0"/>
                  </a:lnTo>
                  <a:lnTo>
                    <a:pt x="4026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Freeform 6"/>
            <p:cNvSpPr>
              <a:spLocks/>
            </p:cNvSpPr>
            <p:nvPr/>
          </p:nvSpPr>
          <p:spPr bwMode="auto">
            <a:xfrm>
              <a:off x="402" y="2340"/>
              <a:ext cx="4026" cy="162"/>
            </a:xfrm>
            <a:custGeom>
              <a:avLst/>
              <a:gdLst>
                <a:gd name="T0" fmla="*/ 0 w 4026"/>
                <a:gd name="T1" fmla="*/ 0 h 108"/>
                <a:gd name="T2" fmla="*/ 4026 w 4026"/>
                <a:gd name="T3" fmla="*/ 0 h 108"/>
                <a:gd name="T4" fmla="*/ 4026 w 4026"/>
                <a:gd name="T5" fmla="*/ 4149 h 108"/>
                <a:gd name="T6" fmla="*/ 0 w 4026"/>
                <a:gd name="T7" fmla="*/ 4149 h 108"/>
                <a:gd name="T8" fmla="*/ 0 w 4026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6"/>
                <a:gd name="T16" fmla="*/ 0 h 108"/>
                <a:gd name="T17" fmla="*/ 4026 w 4026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6" h="108">
                  <a:moveTo>
                    <a:pt x="0" y="0"/>
                  </a:moveTo>
                  <a:lnTo>
                    <a:pt x="4026" y="0"/>
                  </a:lnTo>
                  <a:lnTo>
                    <a:pt x="4026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AutoShape 7"/>
            <p:cNvSpPr>
              <a:spLocks noChangeArrowheads="1"/>
            </p:cNvSpPr>
            <p:nvPr/>
          </p:nvSpPr>
          <p:spPr bwMode="auto">
            <a:xfrm>
              <a:off x="4644" y="1214"/>
              <a:ext cx="509" cy="352"/>
            </a:xfrm>
            <a:prstGeom prst="wedgeRoundRectCallout">
              <a:avLst>
                <a:gd name="adj1" fmla="val -89241"/>
                <a:gd name="adj2" fmla="val 21431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16 dedicated Tx queues for 16 Tx channels</a:t>
              </a:r>
            </a:p>
          </p:txBody>
        </p:sp>
        <p:sp>
          <p:nvSpPr>
            <p:cNvPr id="31756" name="AutoShape 8"/>
            <p:cNvSpPr>
              <a:spLocks noChangeArrowheads="1"/>
            </p:cNvSpPr>
            <p:nvPr/>
          </p:nvSpPr>
          <p:spPr bwMode="auto">
            <a:xfrm>
              <a:off x="4578" y="1812"/>
              <a:ext cx="594" cy="420"/>
            </a:xfrm>
            <a:prstGeom prst="wedgeRoundRectCallout">
              <a:avLst>
                <a:gd name="adj1" fmla="val -71213"/>
                <a:gd name="adj2" fmla="val 9714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Queues for 16 Rx channels are assigned from this range.</a:t>
              </a:r>
            </a:p>
          </p:txBody>
        </p:sp>
      </p:grpSp>
      <p:grpSp>
        <p:nvGrpSpPr>
          <p:cNvPr id="31749" name="Group 11"/>
          <p:cNvGrpSpPr>
            <a:grpSpLocks/>
          </p:cNvGrpSpPr>
          <p:nvPr/>
        </p:nvGrpSpPr>
        <p:grpSpPr bwMode="auto">
          <a:xfrm>
            <a:off x="376238" y="4743450"/>
            <a:ext cx="8351837" cy="1547813"/>
            <a:chOff x="237" y="2988"/>
            <a:chExt cx="5261" cy="975"/>
          </a:xfrm>
        </p:grpSpPr>
        <p:pic>
          <p:nvPicPr>
            <p:cNvPr id="31750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7" y="3020"/>
              <a:ext cx="5261" cy="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1" name="Freeform 10"/>
            <p:cNvSpPr>
              <a:spLocks/>
            </p:cNvSpPr>
            <p:nvPr/>
          </p:nvSpPr>
          <p:spPr bwMode="auto">
            <a:xfrm>
              <a:off x="2082" y="2988"/>
              <a:ext cx="870" cy="960"/>
            </a:xfrm>
            <a:custGeom>
              <a:avLst/>
              <a:gdLst>
                <a:gd name="T0" fmla="*/ 12 w 870"/>
                <a:gd name="T1" fmla="*/ 0 h 960"/>
                <a:gd name="T2" fmla="*/ 870 w 870"/>
                <a:gd name="T3" fmla="*/ 6 h 960"/>
                <a:gd name="T4" fmla="*/ 870 w 870"/>
                <a:gd name="T5" fmla="*/ 960 h 960"/>
                <a:gd name="T6" fmla="*/ 0 w 870"/>
                <a:gd name="T7" fmla="*/ 960 h 960"/>
                <a:gd name="T8" fmla="*/ 12 w 870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0"/>
                <a:gd name="T16" fmla="*/ 0 h 960"/>
                <a:gd name="T17" fmla="*/ 870 w 870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0" h="960">
                  <a:moveTo>
                    <a:pt x="12" y="0"/>
                  </a:moveTo>
                  <a:lnTo>
                    <a:pt x="870" y="6"/>
                  </a:lnTo>
                  <a:lnTo>
                    <a:pt x="870" y="960"/>
                  </a:lnTo>
                  <a:lnTo>
                    <a:pt x="0" y="960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Maximum 4 KB message size</a:t>
            </a:r>
          </a:p>
          <a:p>
            <a:pPr eaLnBrk="1" hangingPunct="1"/>
            <a:r>
              <a:rPr lang="en-US" smtClean="0"/>
              <a:t>Maximum of 16 segments per message</a:t>
            </a:r>
          </a:p>
          <a:p>
            <a:pPr eaLnBrk="1" hangingPunct="1"/>
            <a:r>
              <a:rPr lang="en-US" smtClean="0"/>
              <a:t>64 receive mapping table entries /</a:t>
            </a:r>
            <a:r>
              <a:rPr lang="en-US" smtClean="0">
                <a:solidFill>
                  <a:srgbClr val="AAAAAA"/>
                </a:solidFill>
              </a:rPr>
              <a:t> 32 in 64x+</a:t>
            </a:r>
          </a:p>
          <a:p>
            <a:pPr eaLnBrk="1" hangingPunct="1"/>
            <a:r>
              <a:rPr lang="en-US" smtClean="0"/>
              <a:t>16 outstanding multi-segment + single segment non-posted messages / </a:t>
            </a:r>
            <a:r>
              <a:rPr lang="en-US" smtClean="0">
                <a:solidFill>
                  <a:srgbClr val="AAAAAA"/>
                </a:solidFill>
              </a:rPr>
              <a:t>4 multi-segment &amp; 12 single-segment in 64x+</a:t>
            </a:r>
          </a:p>
          <a:p>
            <a:pPr eaLnBrk="1" hangingPunct="1"/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C66x Message Passing Operations Compared to C64x+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Rx Protocol-Specific Part of Descriptor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2481263"/>
            <a:ext cx="8467725" cy="3397250"/>
          </a:xfrm>
        </p:spPr>
        <p:txBody>
          <a:bodyPr/>
          <a:lstStyle/>
          <a:p>
            <a:pPr eaLnBrk="1" hangingPunct="1"/>
            <a:r>
              <a:rPr lang="en-US" smtClean="0"/>
              <a:t>All fields are same as previous devices. No extra fields have been added here.</a:t>
            </a:r>
          </a:p>
          <a:p>
            <a:pPr eaLnBrk="1" hangingPunct="1"/>
            <a:r>
              <a:rPr lang="en-US" smtClean="0"/>
              <a:t>Message size is not part of the SRIO-specific descriptor fields, but instead is located in one of the general descriptor words.</a:t>
            </a:r>
          </a:p>
          <a:p>
            <a:pPr eaLnBrk="1" hangingPunct="1"/>
            <a:r>
              <a:rPr lang="en-US" smtClean="0"/>
              <a:t>One Rx descriptor/buffer per Type 11 message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6850" y="1230313"/>
            <a:ext cx="58959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6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8458200" cy="661988"/>
          </a:xfrm>
        </p:spPr>
        <p:txBody>
          <a:bodyPr/>
          <a:lstStyle/>
          <a:p>
            <a:pPr eaLnBrk="1" hangingPunct="1"/>
            <a:r>
              <a:rPr lang="en-US" smtClean="0"/>
              <a:t>Rx Operation</a:t>
            </a:r>
          </a:p>
        </p:txBody>
      </p:sp>
      <p:graphicFrame>
        <p:nvGraphicFramePr>
          <p:cNvPr id="10242" name="Object 44"/>
          <p:cNvGraphicFramePr>
            <a:graphicFrameLocks noChangeAspect="1"/>
          </p:cNvGraphicFramePr>
          <p:nvPr>
            <p:ph idx="1"/>
          </p:nvPr>
        </p:nvGraphicFramePr>
        <p:xfrm>
          <a:off x="508000" y="1119188"/>
          <a:ext cx="8031163" cy="5083175"/>
        </p:xfrm>
        <a:graphic>
          <a:graphicData uri="http://schemas.openxmlformats.org/presentationml/2006/ole">
            <p:oleObj spid="_x0000_s10242" name="Visio" r:id="rId5" imgW="9717492" imgH="6150313" progId="Visio.Drawing.11">
              <p:embed/>
            </p:oleObj>
          </a:graphicData>
        </a:graphic>
      </p:graphicFrame>
      <p:sp>
        <p:nvSpPr>
          <p:cNvPr id="177162" name="AutoShape 10"/>
          <p:cNvSpPr>
            <a:spLocks noChangeArrowheads="1"/>
          </p:cNvSpPr>
          <p:nvPr/>
        </p:nvSpPr>
        <p:spPr bwMode="auto">
          <a:xfrm rot="10800000">
            <a:off x="8305800" y="3305175"/>
            <a:ext cx="685800" cy="28575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491288" y="314325"/>
            <a:ext cx="1685925" cy="714375"/>
            <a:chOff x="3741" y="294"/>
            <a:chExt cx="1062" cy="450"/>
          </a:xfrm>
        </p:grpSpPr>
        <p:sp>
          <p:nvSpPr>
            <p:cNvPr id="10262" name="AutoShape 16"/>
            <p:cNvSpPr>
              <a:spLocks noChangeArrowheads="1"/>
            </p:cNvSpPr>
            <p:nvPr/>
          </p:nvSpPr>
          <p:spPr bwMode="auto">
            <a:xfrm>
              <a:off x="3867" y="294"/>
              <a:ext cx="936" cy="450"/>
            </a:xfrm>
            <a:prstGeom prst="wedgeRoundRectCallout">
              <a:avLst>
                <a:gd name="adj1" fmla="val -13356"/>
                <a:gd name="adj2" fmla="val 341778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RXU identifies Free Channel/Segmentation Context and sends data along with FlowID &amp; Dest_QID to PKTDMA.</a:t>
              </a:r>
            </a:p>
          </p:txBody>
        </p:sp>
        <p:sp>
          <p:nvSpPr>
            <p:cNvPr id="10263" name="Rectangle 17"/>
            <p:cNvSpPr>
              <a:spLocks noChangeArrowheads="1"/>
            </p:cNvSpPr>
            <p:nvPr/>
          </p:nvSpPr>
          <p:spPr bwMode="auto">
            <a:xfrm>
              <a:off x="3741" y="360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2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206875" y="606425"/>
            <a:ext cx="1685925" cy="714375"/>
            <a:chOff x="2478" y="168"/>
            <a:chExt cx="1062" cy="450"/>
          </a:xfrm>
        </p:grpSpPr>
        <p:sp>
          <p:nvSpPr>
            <p:cNvPr id="10260" name="AutoShape 20"/>
            <p:cNvSpPr>
              <a:spLocks noChangeArrowheads="1"/>
            </p:cNvSpPr>
            <p:nvPr/>
          </p:nvSpPr>
          <p:spPr bwMode="auto">
            <a:xfrm>
              <a:off x="2604" y="168"/>
              <a:ext cx="936" cy="450"/>
            </a:xfrm>
            <a:prstGeom prst="wedgeRoundRectCallout">
              <a:avLst>
                <a:gd name="adj1" fmla="val -8866"/>
                <a:gd name="adj2" fmla="val 15644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PKTDMA channel identifies Free Descriptor Queue from the FlowID received from SRIO.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2478" y="234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3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90525" y="22225"/>
            <a:ext cx="1685925" cy="990600"/>
            <a:chOff x="456" y="583"/>
            <a:chExt cx="1062" cy="392"/>
          </a:xfrm>
        </p:grpSpPr>
        <p:sp>
          <p:nvSpPr>
            <p:cNvPr id="10258" name="AutoShape 23"/>
            <p:cNvSpPr>
              <a:spLocks noChangeArrowheads="1"/>
            </p:cNvSpPr>
            <p:nvPr/>
          </p:nvSpPr>
          <p:spPr bwMode="auto">
            <a:xfrm>
              <a:off x="582" y="583"/>
              <a:ext cx="936" cy="392"/>
            </a:xfrm>
            <a:prstGeom prst="wedgeRoundRectCallout">
              <a:avLst>
                <a:gd name="adj1" fmla="val 50750"/>
                <a:gd name="adj2" fmla="val 135921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CDMA pops descriptor from Free Descriptor Queue, each of which uses different size buffers.  The CDMA chooses based on the message size.</a:t>
              </a:r>
            </a:p>
          </p:txBody>
        </p:sp>
        <p:sp>
          <p:nvSpPr>
            <p:cNvPr id="10259" name="Rectangle 24"/>
            <p:cNvSpPr>
              <a:spLocks noChangeArrowheads="1"/>
            </p:cNvSpPr>
            <p:nvPr/>
          </p:nvSpPr>
          <p:spPr bwMode="auto">
            <a:xfrm>
              <a:off x="456" y="672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4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2114550" y="1257300"/>
            <a:ext cx="1676400" cy="5343525"/>
            <a:chOff x="1332" y="792"/>
            <a:chExt cx="1056" cy="3366"/>
          </a:xfrm>
        </p:grpSpPr>
        <p:sp>
          <p:nvSpPr>
            <p:cNvPr id="10254" name="AutoShape 25"/>
            <p:cNvSpPr>
              <a:spLocks noChangeArrowheads="1"/>
            </p:cNvSpPr>
            <p:nvPr/>
          </p:nvSpPr>
          <p:spPr bwMode="auto">
            <a:xfrm>
              <a:off x="1632" y="3894"/>
              <a:ext cx="756" cy="264"/>
            </a:xfrm>
            <a:prstGeom prst="wedgeRoundRectCallout">
              <a:avLst>
                <a:gd name="adj1" fmla="val -77644"/>
                <a:gd name="adj2" fmla="val -104128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PKTDMA pushes used descriptor to Destination Queue.</a:t>
              </a:r>
            </a:p>
          </p:txBody>
        </p:sp>
        <p:sp>
          <p:nvSpPr>
            <p:cNvPr id="10255" name="Rectangle 26"/>
            <p:cNvSpPr>
              <a:spLocks noChangeArrowheads="1"/>
            </p:cNvSpPr>
            <p:nvPr/>
          </p:nvSpPr>
          <p:spPr bwMode="auto">
            <a:xfrm>
              <a:off x="1506" y="3936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6</a:t>
              </a:r>
            </a:p>
          </p:txBody>
        </p:sp>
        <p:sp>
          <p:nvSpPr>
            <p:cNvPr id="10256" name="Rectangle 32"/>
            <p:cNvSpPr>
              <a:spLocks noChangeArrowheads="1"/>
            </p:cNvSpPr>
            <p:nvPr/>
          </p:nvSpPr>
          <p:spPr bwMode="auto">
            <a:xfrm>
              <a:off x="1374" y="1212"/>
              <a:ext cx="78" cy="96"/>
            </a:xfrm>
            <a:prstGeom prst="rect">
              <a:avLst/>
            </a:prstGeom>
            <a:solidFill>
              <a:srgbClr val="528C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sz="600" i="0">
                <a:latin typeface="Verdana" pitchFamily="34" charset="0"/>
              </a:endParaRPr>
            </a:p>
          </p:txBody>
        </p:sp>
        <p:sp>
          <p:nvSpPr>
            <p:cNvPr id="10257" name="Rectangle 38"/>
            <p:cNvSpPr>
              <a:spLocks noChangeArrowheads="1"/>
            </p:cNvSpPr>
            <p:nvPr/>
          </p:nvSpPr>
          <p:spPr bwMode="auto">
            <a:xfrm>
              <a:off x="1332" y="792"/>
              <a:ext cx="96" cy="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sz="700" i="0">
                <a:latin typeface="Verdana" pitchFamily="34" charset="0"/>
              </a:endParaRP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7324725" y="1552575"/>
            <a:ext cx="1685925" cy="714375"/>
            <a:chOff x="4620" y="930"/>
            <a:chExt cx="1062" cy="450"/>
          </a:xfrm>
        </p:grpSpPr>
        <p:sp>
          <p:nvSpPr>
            <p:cNvPr id="10252" name="AutoShape 12"/>
            <p:cNvSpPr>
              <a:spLocks noChangeArrowheads="1"/>
            </p:cNvSpPr>
            <p:nvPr/>
          </p:nvSpPr>
          <p:spPr bwMode="auto">
            <a:xfrm>
              <a:off x="4746" y="930"/>
              <a:ext cx="936" cy="450"/>
            </a:xfrm>
            <a:prstGeom prst="wedgeRoundRectCallout">
              <a:avLst>
                <a:gd name="adj1" fmla="val -12713"/>
                <a:gd name="adj2" fmla="val 15644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RXU identifies SrcID, DestID, Letter &amp; Mailbox from incoming packet and maps to FlowID and Dest_QID.</a:t>
              </a: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4620" y="996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177198" name="AutoShape 46"/>
          <p:cNvSpPr>
            <a:spLocks noChangeArrowheads="1"/>
          </p:cNvSpPr>
          <p:nvPr/>
        </p:nvSpPr>
        <p:spPr bwMode="auto">
          <a:xfrm>
            <a:off x="4362450" y="5934075"/>
            <a:ext cx="1485900" cy="571500"/>
          </a:xfrm>
          <a:prstGeom prst="wedgeRoundRectCallout">
            <a:avLst>
              <a:gd name="adj1" fmla="val -222329"/>
              <a:gd name="adj2" fmla="val -48527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>
                <a:latin typeface="Verdana" pitchFamily="34" charset="0"/>
              </a:rPr>
              <a:t>PKTDMA writes data to Destination Memory pointed to by Free Buffer Descriptor.</a:t>
            </a:r>
          </a:p>
        </p:txBody>
      </p:sp>
      <p:sp>
        <p:nvSpPr>
          <p:cNvPr id="177199" name="Rectangle 47"/>
          <p:cNvSpPr>
            <a:spLocks noChangeArrowheads="1"/>
          </p:cNvSpPr>
          <p:nvPr/>
        </p:nvSpPr>
        <p:spPr bwMode="auto">
          <a:xfrm>
            <a:off x="5848350" y="602932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5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repeatCount="indefinit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2" grpId="0" animBg="1"/>
      <p:bldP spid="177198" grpId="0" animBg="1"/>
      <p:bldP spid="17719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Tx Protocol-Specific Part of Descriptor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idx="1"/>
          </p:nvPr>
        </p:nvSpPr>
        <p:spPr>
          <a:xfrm>
            <a:off x="333375" y="2157413"/>
            <a:ext cx="8467725" cy="3721100"/>
          </a:xfrm>
        </p:spPr>
        <p:txBody>
          <a:bodyPr/>
          <a:lstStyle/>
          <a:p>
            <a:pPr eaLnBrk="1" hangingPunct="1"/>
            <a:r>
              <a:rPr lang="en-US" smtClean="0"/>
              <a:t>All fields are same as previous devices. No extra fields have been added here.</a:t>
            </a:r>
          </a:p>
          <a:p>
            <a:pPr eaLnBrk="1" hangingPunct="1"/>
            <a:r>
              <a:rPr lang="en-US" smtClean="0"/>
              <a:t>Message size is not part of the SRIO-specific descriptor fields, but instead is located in one of the general descriptor words.</a:t>
            </a:r>
          </a:p>
          <a:p>
            <a:pPr eaLnBrk="1" hangingPunct="1"/>
            <a:r>
              <a:rPr lang="en-US" smtClean="0"/>
              <a:t>One Tx descriptor/buffer per message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3482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9638" y="971550"/>
            <a:ext cx="7046912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>
          <a:xfrm>
            <a:off x="231775" y="14288"/>
            <a:ext cx="8458200" cy="681037"/>
          </a:xfrm>
        </p:spPr>
        <p:txBody>
          <a:bodyPr/>
          <a:lstStyle/>
          <a:p>
            <a:pPr eaLnBrk="1" hangingPunct="1"/>
            <a:r>
              <a:rPr lang="en-US" smtClean="0"/>
              <a:t>TX Operation</a:t>
            </a:r>
          </a:p>
        </p:txBody>
      </p:sp>
      <p:graphicFrame>
        <p:nvGraphicFramePr>
          <p:cNvPr id="11266" name="Object 31"/>
          <p:cNvGraphicFramePr>
            <a:graphicFrameLocks noChangeAspect="1"/>
          </p:cNvGraphicFramePr>
          <p:nvPr>
            <p:ph idx="1"/>
          </p:nvPr>
        </p:nvGraphicFramePr>
        <p:xfrm>
          <a:off x="463550" y="1057275"/>
          <a:ext cx="8216900" cy="5200650"/>
        </p:xfrm>
        <a:graphic>
          <a:graphicData uri="http://schemas.openxmlformats.org/presentationml/2006/ole">
            <p:oleObj spid="_x0000_s11266" name="Visio" r:id="rId5" imgW="9717405" imgH="6150102" progId="Visio.Drawing.11">
              <p:embed/>
            </p:oleObj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61925" y="552450"/>
            <a:ext cx="2000250" cy="438150"/>
            <a:chOff x="102" y="348"/>
            <a:chExt cx="1260" cy="276"/>
          </a:xfrm>
        </p:grpSpPr>
        <p:sp>
          <p:nvSpPr>
            <p:cNvPr id="11283" name="Rectangle 10"/>
            <p:cNvSpPr>
              <a:spLocks noChangeArrowheads="1"/>
            </p:cNvSpPr>
            <p:nvPr/>
          </p:nvSpPr>
          <p:spPr bwMode="auto">
            <a:xfrm>
              <a:off x="102" y="408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1</a:t>
              </a:r>
            </a:p>
          </p:txBody>
        </p:sp>
        <p:sp>
          <p:nvSpPr>
            <p:cNvPr id="11284" name="AutoShape 9"/>
            <p:cNvSpPr>
              <a:spLocks noChangeArrowheads="1"/>
            </p:cNvSpPr>
            <p:nvPr/>
          </p:nvSpPr>
          <p:spPr bwMode="auto">
            <a:xfrm>
              <a:off x="216" y="348"/>
              <a:ext cx="1146" cy="276"/>
            </a:xfrm>
            <a:prstGeom prst="wedgeRoundRectCallout">
              <a:avLst>
                <a:gd name="adj1" fmla="val 51657"/>
                <a:gd name="adj2" fmla="val 97463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900" i="0">
                  <a:latin typeface="Verdana" pitchFamily="34" charset="0"/>
                </a:rPr>
                <a:t>Prepare Tx descriptor after popping them from Free Descriptor Queue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048125" y="682625"/>
            <a:ext cx="1885950" cy="444500"/>
            <a:chOff x="2190" y="201"/>
            <a:chExt cx="1188" cy="459"/>
          </a:xfrm>
        </p:grpSpPr>
        <p:sp>
          <p:nvSpPr>
            <p:cNvPr id="11281" name="AutoShape 12"/>
            <p:cNvSpPr>
              <a:spLocks noChangeArrowheads="1"/>
            </p:cNvSpPr>
            <p:nvPr/>
          </p:nvSpPr>
          <p:spPr bwMode="auto">
            <a:xfrm>
              <a:off x="2304" y="201"/>
              <a:ext cx="1074" cy="459"/>
            </a:xfrm>
            <a:prstGeom prst="wedgeRoundRectCallout">
              <a:avLst>
                <a:gd name="adj1" fmla="val -13759"/>
                <a:gd name="adj2" fmla="val 67816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900" i="0">
                  <a:latin typeface="Verdana" pitchFamily="34" charset="0"/>
                </a:rPr>
                <a:t>Configure the Tx channel for Tx recycle Queue and Priority</a:t>
              </a:r>
            </a:p>
          </p:txBody>
        </p: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2190" y="282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2</a:t>
              </a:r>
            </a:p>
          </p:txBody>
        </p:sp>
      </p:grpSp>
      <p:sp>
        <p:nvSpPr>
          <p:cNvPr id="182285" name="AutoShape 13"/>
          <p:cNvSpPr>
            <a:spLocks noChangeArrowheads="1"/>
          </p:cNvSpPr>
          <p:nvPr/>
        </p:nvSpPr>
        <p:spPr bwMode="auto">
          <a:xfrm>
            <a:off x="6400800" y="209550"/>
            <a:ext cx="1704975" cy="609600"/>
          </a:xfrm>
          <a:prstGeom prst="wedgeRoundRectCallout">
            <a:avLst>
              <a:gd name="adj1" fmla="val 11546"/>
              <a:gd name="adj2" fmla="val 33411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i="0">
                <a:latin typeface="Verdana" pitchFamily="34" charset="0"/>
              </a:rPr>
              <a:t>Configure SRIO for linking Tx Channel/Queue with Output Port#</a:t>
            </a:r>
          </a:p>
        </p:txBody>
      </p:sp>
      <p:sp>
        <p:nvSpPr>
          <p:cNvPr id="182291" name="Rectangle 19"/>
          <p:cNvSpPr>
            <a:spLocks noChangeArrowheads="1"/>
          </p:cNvSpPr>
          <p:nvPr/>
        </p:nvSpPr>
        <p:spPr bwMode="auto">
          <a:xfrm>
            <a:off x="6200775" y="31432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3</a:t>
            </a:r>
          </a:p>
        </p:txBody>
      </p:sp>
      <p:sp>
        <p:nvSpPr>
          <p:cNvPr id="182286" name="AutoShape 14"/>
          <p:cNvSpPr>
            <a:spLocks noChangeArrowheads="1"/>
          </p:cNvSpPr>
          <p:nvPr/>
        </p:nvSpPr>
        <p:spPr bwMode="auto">
          <a:xfrm>
            <a:off x="1533525" y="6257925"/>
            <a:ext cx="1704975" cy="447675"/>
          </a:xfrm>
          <a:prstGeom prst="wedgeRoundRectCallout">
            <a:avLst>
              <a:gd name="adj1" fmla="val -11917"/>
              <a:gd name="adj2" fmla="val -4397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i="0">
                <a:latin typeface="Verdana" pitchFamily="34" charset="0"/>
              </a:rPr>
              <a:t>Push Descriptor on Respective Tx Queue</a:t>
            </a:r>
          </a:p>
        </p:txBody>
      </p:sp>
      <p:sp>
        <p:nvSpPr>
          <p:cNvPr id="182292" name="Rectangle 20"/>
          <p:cNvSpPr>
            <a:spLocks noChangeArrowheads="1"/>
          </p:cNvSpPr>
          <p:nvPr/>
        </p:nvSpPr>
        <p:spPr bwMode="auto">
          <a:xfrm>
            <a:off x="1333500" y="633412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4</a:t>
            </a:r>
          </a:p>
        </p:txBody>
      </p:sp>
      <p:sp>
        <p:nvSpPr>
          <p:cNvPr id="182287" name="AutoShape 15"/>
          <p:cNvSpPr>
            <a:spLocks noChangeArrowheads="1"/>
          </p:cNvSpPr>
          <p:nvPr/>
        </p:nvSpPr>
        <p:spPr bwMode="auto">
          <a:xfrm>
            <a:off x="4438650" y="6238875"/>
            <a:ext cx="1704975" cy="447675"/>
          </a:xfrm>
          <a:prstGeom prst="wedgeRoundRectCallout">
            <a:avLst>
              <a:gd name="adj1" fmla="val -191806"/>
              <a:gd name="adj2" fmla="val -6056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i="0">
                <a:latin typeface="Verdana" pitchFamily="34" charset="0"/>
              </a:rPr>
              <a:t>Respective Channel will read Descriptor &amp; Pull data from Memory</a:t>
            </a:r>
          </a:p>
        </p:txBody>
      </p:sp>
      <p:sp>
        <p:nvSpPr>
          <p:cNvPr id="182293" name="Rectangle 21"/>
          <p:cNvSpPr>
            <a:spLocks noChangeArrowheads="1"/>
          </p:cNvSpPr>
          <p:nvPr/>
        </p:nvSpPr>
        <p:spPr bwMode="auto">
          <a:xfrm>
            <a:off x="4248150" y="631507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5</a:t>
            </a:r>
          </a:p>
        </p:txBody>
      </p:sp>
      <p:sp>
        <p:nvSpPr>
          <p:cNvPr id="182288" name="AutoShape 16"/>
          <p:cNvSpPr>
            <a:spLocks noChangeArrowheads="1"/>
          </p:cNvSpPr>
          <p:nvPr/>
        </p:nvSpPr>
        <p:spPr bwMode="auto">
          <a:xfrm>
            <a:off x="6638925" y="5734050"/>
            <a:ext cx="2314575" cy="762000"/>
          </a:xfrm>
          <a:prstGeom prst="wedgeRoundRectCallout">
            <a:avLst>
              <a:gd name="adj1" fmla="val 20852"/>
              <a:gd name="adj2" fmla="val -3014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i="0"/>
              <a:t>TXU Requests Protocol Specific Descriptor Info (header) &amp; asks Credit Manager to assign Credit, if it does not have credit then TXU will try another channel’s packet</a:t>
            </a:r>
          </a:p>
        </p:txBody>
      </p:sp>
      <p:sp>
        <p:nvSpPr>
          <p:cNvPr id="182294" name="Rectangle 22"/>
          <p:cNvSpPr>
            <a:spLocks noChangeArrowheads="1"/>
          </p:cNvSpPr>
          <p:nvPr/>
        </p:nvSpPr>
        <p:spPr bwMode="auto">
          <a:xfrm>
            <a:off x="6457950" y="585787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6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7439025" y="828675"/>
            <a:ext cx="1704975" cy="800100"/>
            <a:chOff x="4602" y="936"/>
            <a:chExt cx="1074" cy="456"/>
          </a:xfrm>
        </p:grpSpPr>
        <p:sp>
          <p:nvSpPr>
            <p:cNvPr id="11279" name="AutoShape 17"/>
            <p:cNvSpPr>
              <a:spLocks noChangeArrowheads="1"/>
            </p:cNvSpPr>
            <p:nvPr/>
          </p:nvSpPr>
          <p:spPr bwMode="auto">
            <a:xfrm>
              <a:off x="4602" y="1056"/>
              <a:ext cx="1074" cy="336"/>
            </a:xfrm>
            <a:prstGeom prst="wedgeRoundRectCallout">
              <a:avLst>
                <a:gd name="adj1" fmla="val 3167"/>
                <a:gd name="adj2" fmla="val 34791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900" i="0"/>
                <a:t>As soon as TXU gets credit it reads packet data from Channel &amp; writes to Tx Shared Buffers</a:t>
              </a:r>
            </a:p>
          </p:txBody>
        </p:sp>
        <p:sp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5124" y="936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7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5" grpId="0" animBg="1"/>
      <p:bldP spid="182291" grpId="0" animBg="1"/>
      <p:bldP spid="182286" grpId="0" animBg="1"/>
      <p:bldP spid="182292" grpId="0" animBg="1"/>
      <p:bldP spid="182287" grpId="0" animBg="1"/>
      <p:bldP spid="182293" grpId="0" animBg="1"/>
      <p:bldP spid="182288" grpId="0" animBg="1"/>
      <p:bldP spid="18229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TXU Scheduling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08050"/>
            <a:ext cx="8467725" cy="5084763"/>
          </a:xfrm>
        </p:spPr>
        <p:txBody>
          <a:bodyPr/>
          <a:lstStyle/>
          <a:p>
            <a:pPr eaLnBrk="1" hangingPunct="1"/>
            <a:r>
              <a:rPr lang="en-US" sz="2000" smtClean="0"/>
              <a:t>TXU scheduling requires that a TX queue be dedicated to an outbound port and priority.</a:t>
            </a:r>
          </a:p>
          <a:p>
            <a:pPr eaLnBrk="1" hangingPunct="1"/>
            <a:r>
              <a:rPr lang="en-US" sz="2000" smtClean="0"/>
              <a:t>For example:</a:t>
            </a:r>
          </a:p>
          <a:p>
            <a:pPr lvl="1" eaLnBrk="1" hangingPunct="1"/>
            <a:r>
              <a:rPr lang="en-US" sz="1800" smtClean="0"/>
              <a:t>Two active channels/queues </a:t>
            </a:r>
          </a:p>
          <a:p>
            <a:pPr lvl="1" eaLnBrk="1" hangingPunct="1"/>
            <a:r>
              <a:rPr lang="en-US" sz="1800" smtClean="0"/>
              <a:t>One port 4X mode, so all queues are going to the same output port.</a:t>
            </a:r>
          </a:p>
          <a:p>
            <a:pPr lvl="1" eaLnBrk="1" hangingPunct="1"/>
            <a:r>
              <a:rPr lang="en-US" sz="1800" smtClean="0"/>
              <a:t>Queue 1 uses Priority 1 and has something to send.</a:t>
            </a:r>
          </a:p>
          <a:p>
            <a:pPr lvl="1" eaLnBrk="1" hangingPunct="1"/>
            <a:r>
              <a:rPr lang="en-US" sz="1800" smtClean="0"/>
              <a:t>Queue 2 uses Priority 1 + CRF bit and has something to send.</a:t>
            </a:r>
          </a:p>
          <a:p>
            <a:pPr lvl="1" eaLnBrk="1" hangingPunct="1"/>
            <a:r>
              <a:rPr lang="en-US" sz="1800" smtClean="0"/>
              <a:t>Queue 2 is scheduled first and starts to send packets.  </a:t>
            </a:r>
          </a:p>
          <a:p>
            <a:pPr lvl="1" eaLnBrk="1" hangingPunct="1"/>
            <a:r>
              <a:rPr lang="en-US" sz="1800" smtClean="0"/>
              <a:t>During the 5th packet segment transfer when the TXU is moving data to the physical layer, TX buffer Queue 3 becomes active and has Priority 2.</a:t>
            </a:r>
          </a:p>
          <a:p>
            <a:pPr lvl="1" eaLnBrk="1" hangingPunct="1"/>
            <a:r>
              <a:rPr lang="en-US" sz="1800" smtClean="0"/>
              <a:t>When Queue 2 is done moving the 5th segment to the physical layer, TXU will begin reading the header info from Queue 3 and subsequently start sending packets from Queue 3.</a:t>
            </a:r>
          </a:p>
          <a:p>
            <a:pPr lvl="1" eaLnBrk="1" hangingPunct="1"/>
            <a:r>
              <a:rPr lang="en-US" sz="1800" smtClean="0"/>
              <a:t>Only after TXU finishes all of the message from Queue 3 will it attempt to go back and send the remaining packets from Queue 2, finally followed by Queue 1 if nothing else of higher priority has shown up in the meantime.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822575"/>
            <a:ext cx="8229600" cy="50323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867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7977188" cy="5334000"/>
          </a:xfrm>
        </p:spPr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686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RapidIO Features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020763"/>
            <a:ext cx="8229600" cy="50323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50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</p:txBody>
      </p:sp>
      <p:sp>
        <p:nvSpPr>
          <p:cNvPr id="2150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71438"/>
            <a:ext cx="8458200" cy="814387"/>
          </a:xfrm>
        </p:spPr>
        <p:txBody>
          <a:bodyPr/>
          <a:lstStyle/>
          <a:p>
            <a:pPr eaLnBrk="1" hangingPunct="1"/>
            <a:r>
              <a:rPr lang="en-US" smtClean="0"/>
              <a:t>Interrupt Destinations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1475" y="3979863"/>
            <a:ext cx="2706688" cy="2171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24 Interrupt Destinations (INTDST0 to INTDST23)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INTDST16 to INTDST23 are only for Doorbell interrupts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No Interrupt pacing on INTDST16 to INTDST23</a:t>
            </a:r>
          </a:p>
        </p:txBody>
      </p:sp>
      <p:graphicFrame>
        <p:nvGraphicFramePr>
          <p:cNvPr id="1229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317750" y="973138"/>
          <a:ext cx="6429375" cy="5187950"/>
        </p:xfrm>
        <a:graphic>
          <a:graphicData uri="http://schemas.openxmlformats.org/presentationml/2006/ole">
            <p:oleObj spid="_x0000_s12290" name="Visio" r:id="rId5" imgW="7062978" imgH="569937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Interrupt Registers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38213"/>
            <a:ext cx="8467725" cy="5264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Three sets of registers route events to INTDSTx: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ICSR (Interrupt Condition Set Register)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ICCR (Interrupt Condition Clear Register)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ICRR (Interrupt Condition Routing Register)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Doorbell has one special register -- RIO_INTERRUPT_CTL -- which has DBLL_ROUTE bit to decide whether Doorbell ICRR represents (INTDST0 to INTDST15) OR (INTDST16 to INTDST23).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Doorbell events in Doorbell ICSR are same as previous devices.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Error events in Error ICSR is same as previous devices.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LSU events are referenced by SrcID (non-EDMA mode). As KeyStone has 16 local device ID registers, LSU events shows whether a transaction for a particular srcID is complete with Success or Error. Software controlled mapping of srcID error with a particular transaction from a particular LSU is required.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LSU events with respect to PrivID (EDMA mode)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LLD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045075"/>
          </a:xfrm>
        </p:spPr>
        <p:txBody>
          <a:bodyPr/>
          <a:lstStyle/>
          <a:p>
            <a:pPr eaLnBrk="1" hangingPunct="1"/>
            <a:r>
              <a:rPr lang="en-US" sz="1800" smtClean="0"/>
              <a:t>DirectIO, Type 9 and Type 11 packets support</a:t>
            </a:r>
          </a:p>
          <a:p>
            <a:pPr eaLnBrk="1" hangingPunct="1"/>
            <a:r>
              <a:rPr lang="en-US" sz="1800" smtClean="0"/>
              <a:t>APIs With Sequence Of Operations</a:t>
            </a:r>
          </a:p>
          <a:p>
            <a:pPr lvl="1" eaLnBrk="1" hangingPunct="1"/>
            <a:r>
              <a:rPr lang="en-US" sz="1600" smtClean="0"/>
              <a:t>SRIO Peripheral Initialization – Srio_init ()</a:t>
            </a:r>
          </a:p>
          <a:p>
            <a:pPr lvl="1" eaLnBrk="1" hangingPunct="1"/>
            <a:r>
              <a:rPr lang="en-US" sz="1600" smtClean="0"/>
              <a:t>SRIO Driver Instance Initialization – Srio_start () </a:t>
            </a:r>
          </a:p>
          <a:p>
            <a:pPr lvl="2" eaLnBrk="1" hangingPunct="1"/>
            <a:r>
              <a:rPr lang="en-US" sz="1400" smtClean="0"/>
              <a:t>Initialize Receive &amp; Transmit memory regions for descriptors</a:t>
            </a:r>
          </a:p>
          <a:p>
            <a:pPr lvl="2" eaLnBrk="1" hangingPunct="1"/>
            <a:r>
              <a:rPr lang="en-US" sz="1400" smtClean="0"/>
              <a:t>Creates &amp; Enables CDMA Channels &amp; link them with respective queues</a:t>
            </a:r>
          </a:p>
          <a:p>
            <a:pPr lvl="1" eaLnBrk="1" hangingPunct="1"/>
            <a:r>
              <a:rPr lang="en-US" sz="1600" smtClean="0"/>
              <a:t>SRIO Socket Open – SRIO_sockOpen ()</a:t>
            </a:r>
          </a:p>
          <a:p>
            <a:pPr lvl="2" eaLnBrk="1" hangingPunct="1"/>
            <a:r>
              <a:rPr lang="en-US" sz="1400" smtClean="0"/>
              <a:t>Specify Packet Type</a:t>
            </a:r>
          </a:p>
          <a:p>
            <a:pPr lvl="2" eaLnBrk="1" hangingPunct="1"/>
            <a:r>
              <a:rPr lang="en-US" sz="1400" smtClean="0"/>
              <a:t>Blocking or Non-blocking during Rx Operation</a:t>
            </a:r>
          </a:p>
          <a:p>
            <a:pPr lvl="1" eaLnBrk="1" hangingPunct="1"/>
            <a:r>
              <a:rPr lang="en-US" sz="1600" smtClean="0"/>
              <a:t>Same way SRIO_sockClose ()</a:t>
            </a:r>
          </a:p>
          <a:p>
            <a:pPr lvl="1" eaLnBrk="1" hangingPunct="1"/>
            <a:r>
              <a:rPr lang="en-US" sz="1600" smtClean="0"/>
              <a:t>SRIO Socket Bind – SRIO_sockBind ()</a:t>
            </a:r>
          </a:p>
          <a:p>
            <a:pPr lvl="2" eaLnBrk="1" hangingPunct="1"/>
            <a:r>
              <a:rPr lang="en-US" sz="1400" smtClean="0"/>
              <a:t>Socket Bind is applying RXU mapping entries</a:t>
            </a:r>
          </a:p>
          <a:p>
            <a:pPr lvl="2" eaLnBrk="1" hangingPunct="1"/>
            <a:r>
              <a:rPr lang="en-US" sz="1400" smtClean="0"/>
              <a:t>So max sockets are max RXU mapping entries which is 64</a:t>
            </a:r>
          </a:p>
          <a:p>
            <a:pPr lvl="1" eaLnBrk="1" hangingPunct="1"/>
            <a:r>
              <a:rPr lang="en-US" sz="1600" smtClean="0"/>
              <a:t>Send API – SRIO_sockSend ()</a:t>
            </a:r>
          </a:p>
          <a:p>
            <a:pPr lvl="2" eaLnBrk="1" hangingPunct="1"/>
            <a:r>
              <a:rPr lang="en-US" sz="1400" smtClean="0"/>
              <a:t>Triggers Tx operation with input data pointer, input data size and Destination info (e.g. Mailbox, letter)</a:t>
            </a:r>
          </a:p>
          <a:p>
            <a:pPr lvl="1" eaLnBrk="1" hangingPunct="1"/>
            <a:r>
              <a:rPr lang="en-US" sz="1600" smtClean="0"/>
              <a:t>Receive API – SRIO_sockRecv ()</a:t>
            </a:r>
          </a:p>
          <a:p>
            <a:pPr lvl="2" eaLnBrk="1" hangingPunct="1"/>
            <a:r>
              <a:rPr lang="en-US" sz="1400" smtClean="0"/>
              <a:t>Triggers Rx operation with receive buffer pointer, receive socket </a:t>
            </a:r>
          </a:p>
          <a:p>
            <a:pPr lvl="1" eaLnBrk="1" hangingPunct="1"/>
            <a:endParaRPr lang="en-US" sz="1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23925"/>
            <a:ext cx="8229600" cy="5476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C66x SRIO has been enhanced to deliver: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Higher performance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New transaction types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Less required CPU interaction per transaction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Better deterministic scheduling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More flexibility and system support with increased number of IDs</a:t>
            </a:r>
          </a:p>
          <a:p>
            <a:pPr>
              <a:lnSpc>
                <a:spcPct val="90000"/>
              </a:lnSpc>
            </a:pPr>
            <a:r>
              <a:rPr lang="en-US" smtClean="0"/>
              <a:t>For more information: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hlinkClick r:id="rId3"/>
              </a:rPr>
              <a:t>Serial RapidIO (SRIO) for KeyStone Devices User Guide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Support forums at the </a:t>
            </a:r>
            <a:r>
              <a:rPr lang="en-US" smtClean="0">
                <a:hlinkClick r:id="rId4"/>
              </a:rPr>
              <a:t>TI E2E Community</a:t>
            </a:r>
            <a:r>
              <a:rPr lang="en-US" smtClean="0"/>
              <a:t> website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RapidIO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71550"/>
            <a:ext cx="8467725" cy="5378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400" dirty="0" smtClean="0"/>
              <a:t>Two Basic Modes of Operation: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 err="1" smtClean="0"/>
              <a:t>DirectIO</a:t>
            </a:r>
            <a:endParaRPr lang="en-US" sz="1400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Read/write operations directed to specific memory address</a:t>
            </a:r>
          </a:p>
          <a:p>
            <a:pPr marL="1600200"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Transmit device has knowledge of memory map of receiving device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Functional units: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LSU (Load/Store Unit)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MAU (Memory Access Unit)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 smtClean="0"/>
              <a:t>Message Passing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Mailbox and Letter designators</a:t>
            </a:r>
          </a:p>
          <a:p>
            <a:pPr marL="1600200"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Transmit device does not need knowledge of memory map of receiving device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Functional units: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TXU (Message Transmit Unit)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RXU (Message Receive Unit)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 smtClean="0"/>
              <a:t>Data communication on differential input/output ports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 smtClean="0"/>
              <a:t>Overall </a:t>
            </a:r>
            <a:r>
              <a:rPr lang="en-US" sz="1400" dirty="0" err="1" smtClean="0"/>
              <a:t>RapidIO</a:t>
            </a:r>
            <a:r>
              <a:rPr lang="en-US" sz="1400" dirty="0" smtClean="0"/>
              <a:t> architecture divided into three layers:</a:t>
            </a:r>
          </a:p>
          <a:p>
            <a:pPr lvl="1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1400" dirty="0" smtClean="0"/>
              <a:t>Physical Layer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SERDES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err="1" smtClean="0"/>
              <a:t>RapidIO</a:t>
            </a:r>
            <a:r>
              <a:rPr lang="en-US" sz="1400" dirty="0" smtClean="0"/>
              <a:t> Physical layer IP</a:t>
            </a:r>
          </a:p>
          <a:p>
            <a:pPr lvl="1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1400" dirty="0" smtClean="0"/>
              <a:t>Transport Layer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Transports packet from physical layer to logical layer protocol units</a:t>
            </a:r>
          </a:p>
          <a:p>
            <a:pPr lvl="1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1400" dirty="0" smtClean="0"/>
              <a:t>Logical Layer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Protocol Units (e.g. LSUs, TXU, etc.)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ChangeArrowheads="1"/>
          </p:cNvSpPr>
          <p:nvPr/>
        </p:nvSpPr>
        <p:spPr bwMode="auto">
          <a:xfrm>
            <a:off x="309563" y="3287713"/>
            <a:ext cx="8491537" cy="2774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304800" y="1381125"/>
            <a:ext cx="8491538" cy="1889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44463"/>
            <a:ext cx="8458200" cy="814387"/>
          </a:xfrm>
        </p:spPr>
        <p:txBody>
          <a:bodyPr/>
          <a:lstStyle/>
          <a:p>
            <a:pPr eaLnBrk="1" hangingPunct="1"/>
            <a:r>
              <a:rPr lang="en-US" smtClean="0"/>
              <a:t>New Features Compared to C64x+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82675"/>
            <a:ext cx="8285163" cy="4995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RapidIO 2.1.1 Compliant / </a:t>
            </a:r>
            <a:r>
              <a:rPr lang="en-US" sz="1600" smtClean="0">
                <a:solidFill>
                  <a:srgbClr val="0070C0"/>
                </a:solidFill>
              </a:rPr>
              <a:t>RapidIO 1.2 Compliant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For ports with options show in the table below: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Data rates up to 5 Gbaud/ </a:t>
            </a:r>
            <a:r>
              <a:rPr lang="en-US" sz="1600" smtClean="0">
                <a:solidFill>
                  <a:srgbClr val="0070C0"/>
                </a:solidFill>
              </a:rPr>
              <a:t>Data rates up to 3.125 Gbaud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Different ports at different baud rates (Only integer multiple different rates are allowed)</a:t>
            </a:r>
            <a:br>
              <a:rPr lang="en-US" sz="1600" smtClean="0"/>
            </a:br>
            <a:endParaRPr lang="en-US" sz="10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24 Interrupt outputs / </a:t>
            </a:r>
            <a:r>
              <a:rPr lang="en-US" sz="1600" smtClean="0">
                <a:solidFill>
                  <a:srgbClr val="0070C0"/>
                </a:solidFill>
              </a:rPr>
              <a:t>8 Interrupt outputs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1 MB LSU transaction size with queuing capability/ </a:t>
            </a:r>
            <a:r>
              <a:rPr lang="en-US" sz="1600" smtClean="0">
                <a:solidFill>
                  <a:srgbClr val="0070C0"/>
                </a:solidFill>
              </a:rPr>
              <a:t>single 4 KB LSU transaction size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Type 9 Packet Support (Data Streaming)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External Type 9 and Type 11 queue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Strict priority scheduler / </a:t>
            </a:r>
            <a:r>
              <a:rPr lang="en-US" sz="1600" smtClean="0">
                <a:solidFill>
                  <a:srgbClr val="0070C0"/>
                </a:solidFill>
              </a:rPr>
              <a:t>Round-robin scheduler</a:t>
            </a:r>
          </a:p>
          <a:p>
            <a:pPr marL="742950" lvl="1" eaLnBrk="1" hangingPunct="1">
              <a:lnSpc>
                <a:spcPct val="90000"/>
              </a:lnSpc>
            </a:pPr>
            <a:r>
              <a:rPr lang="en-US" sz="1400" smtClean="0"/>
              <a:t>Round robin interleaved on a packet basis at a given priority</a:t>
            </a:r>
          </a:p>
          <a:p>
            <a:pPr marL="742950" lvl="1" eaLnBrk="1" hangingPunct="1">
              <a:lnSpc>
                <a:spcPct val="90000"/>
              </a:lnSpc>
            </a:pPr>
            <a:r>
              <a:rPr lang="en-US" sz="1400" smtClean="0"/>
              <a:t>Outbound credit-aware functional blocks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16 Local DeviceIDs &amp; 8 Multicast IDs / </a:t>
            </a:r>
            <a:r>
              <a:rPr lang="en-US" sz="1600" smtClean="0">
                <a:solidFill>
                  <a:srgbClr val="0070C0"/>
                </a:solidFill>
              </a:rPr>
              <a:t>1 Local DeviceID &amp; 3 Multicast IDs</a:t>
            </a:r>
          </a:p>
          <a:p>
            <a:pPr eaLnBrk="1" hangingPunct="1"/>
            <a:r>
              <a:rPr lang="en-US" sz="1600" smtClean="0"/>
              <a:t>Auto-promotion of response priorities by RXU and MAU can now be disabled </a:t>
            </a:r>
          </a:p>
          <a:p>
            <a:pPr eaLnBrk="1" hangingPunct="1"/>
            <a:r>
              <a:rPr lang="en-US" sz="1600" smtClean="0"/>
              <a:t>Ability to set the CRF (Critical Request Flow) bit on outgoing requests and responses</a:t>
            </a:r>
          </a:p>
          <a:p>
            <a:pPr eaLnBrk="1" hangingPunct="1">
              <a:lnSpc>
                <a:spcPct val="90000"/>
              </a:lnSpc>
            </a:pPr>
            <a:endParaRPr lang="en-US" sz="1800" smtClean="0">
              <a:solidFill>
                <a:srgbClr val="B2B2B2"/>
              </a:solidFill>
            </a:endParaRPr>
          </a:p>
        </p:txBody>
      </p:sp>
      <p:pic>
        <p:nvPicPr>
          <p:cNvPr id="23558" name="Picture 1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438" y="1668463"/>
            <a:ext cx="3544887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Text Box 8"/>
          <p:cNvSpPr txBox="1">
            <a:spLocks noChangeArrowheads="1"/>
          </p:cNvSpPr>
          <p:nvPr/>
        </p:nvSpPr>
        <p:spPr bwMode="auto">
          <a:xfrm rot="-5400000">
            <a:off x="7650956" y="2147094"/>
            <a:ext cx="180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Physical Layer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 rot="-5400000">
            <a:off x="7706519" y="4407694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Logical Layer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in KeyStone Devices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657600" y="9525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0"/>
              <a:t>Data Interface</a:t>
            </a: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3294063" y="4776788"/>
            <a:ext cx="2906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0"/>
              <a:t>Configuration Interface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685800" y="1409700"/>
          <a:ext cx="7696200" cy="3124200"/>
        </p:xfrm>
        <a:graphic>
          <a:graphicData uri="http://schemas.openxmlformats.org/presentationml/2006/ole">
            <p:oleObj spid="_x0000_s1026" name="Visio" r:id="rId5" imgW="6664180" imgH="3006387" progId="Visio.Drawing.11">
              <p:embed/>
            </p:oleObj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1295400" y="5219700"/>
          <a:ext cx="6629400" cy="1219200"/>
        </p:xfrm>
        <a:graphic>
          <a:graphicData uri="http://schemas.openxmlformats.org/presentationml/2006/ole">
            <p:oleObj spid="_x0000_s1027" name="Visio" r:id="rId6" imgW="6549643" imgH="1177587" progId="Visio.Drawing.11">
              <p:embed/>
            </p:oleObj>
          </a:graphicData>
        </a:graphic>
      </p:graphicFrame>
      <p:sp>
        <p:nvSpPr>
          <p:cNvPr id="1031" name="AutoShape 8"/>
          <p:cNvSpPr>
            <a:spLocks noChangeArrowheads="1"/>
          </p:cNvSpPr>
          <p:nvPr/>
        </p:nvSpPr>
        <p:spPr bwMode="auto">
          <a:xfrm>
            <a:off x="4343400" y="6286500"/>
            <a:ext cx="838200" cy="304800"/>
          </a:xfrm>
          <a:prstGeom prst="wedgeRoundRectCallout">
            <a:avLst>
              <a:gd name="adj1" fmla="val -14773"/>
              <a:gd name="adj2" fmla="val -1098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Memory Protection Unit</a:t>
            </a:r>
          </a:p>
        </p:txBody>
      </p:sp>
      <p:sp>
        <p:nvSpPr>
          <p:cNvPr id="1032" name="AutoShape 9"/>
          <p:cNvSpPr>
            <a:spLocks noChangeArrowheads="1"/>
          </p:cNvSpPr>
          <p:nvPr/>
        </p:nvSpPr>
        <p:spPr bwMode="auto">
          <a:xfrm>
            <a:off x="2438400" y="1104900"/>
            <a:ext cx="838200" cy="304800"/>
          </a:xfrm>
          <a:prstGeom prst="wedgeRoundRectCallout">
            <a:avLst>
              <a:gd name="adj1" fmla="val 57384"/>
              <a:gd name="adj2" fmla="val 1729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Just for muxing PCIe with SRIO</a:t>
            </a:r>
          </a:p>
        </p:txBody>
      </p:sp>
      <p:sp>
        <p:nvSpPr>
          <p:cNvPr id="1033" name="AutoShape 10"/>
          <p:cNvSpPr>
            <a:spLocks noChangeArrowheads="1"/>
          </p:cNvSpPr>
          <p:nvPr/>
        </p:nvSpPr>
        <p:spPr bwMode="auto">
          <a:xfrm>
            <a:off x="2209800" y="3238500"/>
            <a:ext cx="1066800" cy="457200"/>
          </a:xfrm>
          <a:prstGeom prst="wedgeEllipseCallout">
            <a:avLst>
              <a:gd name="adj1" fmla="val -96130"/>
              <a:gd name="adj2" fmla="val 527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Message Passing &amp; Type 9 Only</a:t>
            </a:r>
          </a:p>
        </p:txBody>
      </p:sp>
      <p:sp>
        <p:nvSpPr>
          <p:cNvPr id="1034" name="Freeform 12"/>
          <p:cNvSpPr>
            <a:spLocks/>
          </p:cNvSpPr>
          <p:nvPr/>
        </p:nvSpPr>
        <p:spPr bwMode="auto">
          <a:xfrm>
            <a:off x="981075" y="4171950"/>
            <a:ext cx="3419475" cy="1809750"/>
          </a:xfrm>
          <a:custGeom>
            <a:avLst/>
            <a:gdLst>
              <a:gd name="T0" fmla="*/ 2147483647 w 2154"/>
              <a:gd name="T1" fmla="*/ 0 h 1140"/>
              <a:gd name="T2" fmla="*/ 0 w 2154"/>
              <a:gd name="T3" fmla="*/ 0 h 1140"/>
              <a:gd name="T4" fmla="*/ 0 w 2154"/>
              <a:gd name="T5" fmla="*/ 2147483647 h 1140"/>
              <a:gd name="T6" fmla="*/ 2147483647 w 2154"/>
              <a:gd name="T7" fmla="*/ 2147483647 h 1140"/>
              <a:gd name="T8" fmla="*/ 0 60000 65536"/>
              <a:gd name="T9" fmla="*/ 0 60000 65536"/>
              <a:gd name="T10" fmla="*/ 0 60000 65536"/>
              <a:gd name="T11" fmla="*/ 0 60000 65536"/>
              <a:gd name="T12" fmla="*/ 0 w 2154"/>
              <a:gd name="T13" fmla="*/ 0 h 1140"/>
              <a:gd name="T14" fmla="*/ 2154 w 2154"/>
              <a:gd name="T15" fmla="*/ 1140 h 11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4" h="1140">
                <a:moveTo>
                  <a:pt x="2154" y="0"/>
                </a:moveTo>
                <a:lnTo>
                  <a:pt x="0" y="0"/>
                </a:lnTo>
                <a:lnTo>
                  <a:pt x="0" y="1140"/>
                </a:lnTo>
                <a:lnTo>
                  <a:pt x="1302" y="11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 Types</a:t>
            </a:r>
          </a:p>
        </p:txBody>
      </p:sp>
      <p:pic>
        <p:nvPicPr>
          <p:cNvPr id="24579" name="Picture 126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97038" y="957263"/>
            <a:ext cx="5857875" cy="5216525"/>
          </a:xfrm>
        </p:spPr>
      </p:pic>
      <p:sp>
        <p:nvSpPr>
          <p:cNvPr id="24580" name="Rectangle 1263"/>
          <p:cNvSpPr>
            <a:spLocks noChangeArrowheads="1"/>
          </p:cNvSpPr>
          <p:nvPr/>
        </p:nvSpPr>
        <p:spPr bwMode="auto">
          <a:xfrm>
            <a:off x="1695450" y="4371975"/>
            <a:ext cx="5848350" cy="2190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AutoShape 1265"/>
          <p:cNvSpPr>
            <a:spLocks noChangeArrowheads="1"/>
          </p:cNvSpPr>
          <p:nvPr/>
        </p:nvSpPr>
        <p:spPr bwMode="auto">
          <a:xfrm>
            <a:off x="7600950" y="3419475"/>
            <a:ext cx="1314450" cy="847725"/>
          </a:xfrm>
          <a:prstGeom prst="wedgeEllipseCallout">
            <a:avLst>
              <a:gd name="adj1" fmla="val -62560"/>
              <a:gd name="adj2" fmla="val 599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000" i="0">
                <a:latin typeface="Verdana" pitchFamily="34" charset="0"/>
              </a:rPr>
              <a:t>New Packet Type Supported in KeyStone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>
          <a:xfrm>
            <a:off x="231775" y="47625"/>
            <a:ext cx="8458200" cy="642938"/>
          </a:xfrm>
        </p:spPr>
        <p:txBody>
          <a:bodyPr/>
          <a:lstStyle/>
          <a:p>
            <a:pPr eaLnBrk="1" hangingPunct="1"/>
            <a:r>
              <a:rPr lang="en-US" sz="4000" smtClean="0"/>
              <a:t>Physical &amp; Logical Layer Considerations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762000"/>
            <a:ext cx="8467725" cy="2994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000" smtClean="0"/>
              <a:t>Tx Buffers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16-deep shared buffer for Tx header and 16-deep shared buffer for Tx header + payload packets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If SRIO is configured for four ports in 1x mode, then 8-deep Tx physical layer buffers are supported.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If SRIO is configured for two ports in 2x mode, then 16-deep Tx physical layer buffers are supported.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If SRIO is configured for one port in 4x mode, then 32-deep Tx physical layer buffers are supported.</a:t>
            </a:r>
          </a:p>
          <a:p>
            <a:pPr eaLnBrk="1" hangingPunct="1">
              <a:lnSpc>
                <a:spcPct val="80000"/>
              </a:lnSpc>
            </a:pPr>
            <a:r>
              <a:rPr lang="en-US" sz="1000" smtClean="0"/>
              <a:t>Tx Operation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Getting outbound credit: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Based on programmed Tx watermarks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If the watermarks for a packet indicate that minimum “required buffer count” is three and if SRIO is configured for four ports in 1x mode (8-deep physical layer), then after five buffers are filled, no credit is granted to that PRI of packets.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If SRIO is configured for one port in 4x mode (32-deep physical layer), then after 29 buffers are filled, no credit is granted to that PRI of packets.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Strict priority-based scheduling: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As illustrated by the example shown below, three protocol units -- LSU0, MAU, and TXU  -- have packets to send. The priority of those packets are 2, 1 and 2 respectively.  The scheduler will round robin between LSU0 and TXU to send data.  Because LSU0 and TXU have a higher priority, the transmission of their data must be completed before the scheduler begins to send data from MAU.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Protocol units know whether they have outbound credit or not. If a protocol unit does not have outbound credit, then it will not be part of round robin scheduling.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Data reaches from shared buffer memory to physical layer memory and goes out in the same order unless there is physical layer re-ordering due to retry or any other condition.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146175" y="3806825"/>
          <a:ext cx="6662738" cy="2641600"/>
        </p:xfrm>
        <a:graphic>
          <a:graphicData uri="http://schemas.openxmlformats.org/presentationml/2006/ole">
            <p:oleObj spid="_x0000_s2050" name="Visio" r:id="rId5" imgW="7488416" imgH="2968449" progId="Visio.Drawing.11">
              <p:embed/>
            </p:oleObj>
          </a:graphicData>
        </a:graphic>
      </p:graphicFrame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241675" y="6161088"/>
            <a:ext cx="1533525" cy="2667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>
                <a:latin typeface="Verdana" pitchFamily="34" charset="0"/>
              </a:rPr>
              <a:t>4 Ports 1x Mode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28575"/>
            <a:ext cx="8458200" cy="604838"/>
          </a:xfrm>
        </p:spPr>
        <p:txBody>
          <a:bodyPr/>
          <a:lstStyle/>
          <a:p>
            <a:pPr eaLnBrk="1" hangingPunct="1"/>
            <a:r>
              <a:rPr lang="en-US" sz="4000" smtClean="0"/>
              <a:t>Physical &amp; Logical Layer Considerations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600" dirty="0" smtClean="0">
                <a:latin typeface="+mj-lt"/>
              </a:rPr>
              <a:t>Rx Buffers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+mj-lt"/>
              </a:rPr>
              <a:t>16-deep shared buffer for Rx header and 16-deep shared buffer for Rx </a:t>
            </a:r>
            <a:r>
              <a:rPr lang="en-US" sz="1400" dirty="0" err="1" smtClean="0">
                <a:latin typeface="+mj-lt"/>
              </a:rPr>
              <a:t>header+payload</a:t>
            </a:r>
            <a:r>
              <a:rPr lang="en-US" sz="1400" dirty="0" smtClean="0">
                <a:latin typeface="+mj-lt"/>
              </a:rPr>
              <a:t> packets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If SRIO is configured for four ports </a:t>
            </a:r>
            <a:r>
              <a:rPr lang="en-US" sz="1400" dirty="0" smtClean="0">
                <a:latin typeface="+mj-lt"/>
              </a:rPr>
              <a:t>in 1x mode, then 8-deep physical layer Rx buffers </a:t>
            </a:r>
            <a:r>
              <a:rPr lang="en-US" sz="1400" dirty="0" smtClean="0"/>
              <a:t>are supported.</a:t>
            </a:r>
            <a:endParaRPr lang="en-US" sz="1400" dirty="0" smtClean="0">
              <a:latin typeface="+mj-lt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If SRIO is configured for two ports </a:t>
            </a:r>
            <a:r>
              <a:rPr lang="en-US" sz="1400" dirty="0" smtClean="0">
                <a:latin typeface="+mj-lt"/>
              </a:rPr>
              <a:t>in 2x mode, then 16-deep physical layer Rx buffers are supported.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If SRIO is configured for one port </a:t>
            </a:r>
            <a:r>
              <a:rPr lang="en-US" sz="1400" dirty="0" smtClean="0">
                <a:latin typeface="+mj-lt"/>
              </a:rPr>
              <a:t>in 4x mode, then 32 deep physical layer Rx buffers </a:t>
            </a:r>
            <a:r>
              <a:rPr lang="en-US" sz="1400" dirty="0" smtClean="0"/>
              <a:t>are supported.</a:t>
            </a:r>
            <a:endParaRPr lang="en-US" sz="1400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 dirty="0" smtClean="0">
                <a:latin typeface="+mj-lt"/>
              </a:rPr>
              <a:t>Rx Operation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+mj-lt"/>
              </a:rPr>
              <a:t>Incoming data reaches to physical Layer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+mj-lt"/>
              </a:rPr>
              <a:t>Round Robin pickup from four ports to move to shared buffer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+mj-lt"/>
              </a:rPr>
              <a:t>No priorities are considered while moving from the physical layer buffers to shared buffer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103313" y="3829050"/>
          <a:ext cx="7013575" cy="2614613"/>
        </p:xfrm>
        <a:graphic>
          <a:graphicData uri="http://schemas.openxmlformats.org/presentationml/2006/ole">
            <p:oleObj spid="_x0000_s3074" name="Visio" r:id="rId5" imgW="7875735" imgH="2935313" progId="Visio.Drawing.11">
              <p:embed/>
            </p:oleObj>
          </a:graphicData>
        </a:graphic>
      </p:graphicFrame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3429000" y="6176963"/>
            <a:ext cx="1533525" cy="2667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>
                <a:latin typeface="Verdana" pitchFamily="34" charset="0"/>
              </a:rPr>
              <a:t>4 Ports 1x Mode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PRESENTER_VERSION" val="6"/>
  <p:tag name="ARTICULATE_REFERENCE_COUNT" val="1"/>
  <p:tag name="ARTICULATE_REFERENCE_TYPE_1" val="1"/>
  <p:tag name="ARTICULATE_REFERENCE_TITLE_1" val="Nyquist_Shannon_RapidIO.pdf"/>
  <p:tag name="ARTICULATE_REFERENCE_1" val="F:\MM\ShNy Internal Training\Day1\PDF\Nyquist_Shannon_RapidIO.pdf"/>
  <p:tag name="ARTICULATE_AUDIO_TEMP" val="C:\DOCUME~1\a0850458\LOCALS~1\Temp\articulate\presenter\ae\audio\20110810133553\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34.2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4.411"/>
  <p:tag name="ARTICULATE_SLIDE_PAUSE" val="0"/>
  <p:tag name="ARTICULATE_NAV_LEVEL" val="2"/>
  <p:tag name="ARTICULATE_PLAYLIST_ID" val="-1"/>
  <p:tag name="ARTICULATE_LOCK_SLIDE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6.848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1.229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4.869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42.151"/>
  <p:tag name="ARTICULATE_SLIDE_PAUSE" val="0"/>
  <p:tag name="ARTICULATE_NAV_LEVEL" val="2"/>
  <p:tag name="ARTICULATE_PLAYLIST_ID" val="-1"/>
  <p:tag name="ARTICULATE_VIEW_MODE" val="2"/>
  <p:tag name="ARTICULATE_LOCK_SLIDE" val="0"/>
  <p:tag name="TIMELINE" val="89.69/114.49/143.32/159.25/179.57/222.96/230.37/322.09/335.0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14"/>
  <p:tag name="ARTICULATE_SLIDE_PAUSE" val="0"/>
  <p:tag name="ARTICULATE_NAV_LEVEL" val="2"/>
  <p:tag name="ARTICULATE_PLAYLIST_ID" val="-1"/>
  <p:tag name="ARTICULATE_VIEW_MODE" val="2"/>
  <p:tag name="ARTICULATE_LOCK_SLIDE" val="0"/>
  <p:tag name="TIMELINE" val="0.23/0.5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8.875"/>
  <p:tag name="ARTICULATE_SLIDE_PAUSE" val="0"/>
  <p:tag name="ARTICULATE_NAV_LEVEL" val="2"/>
  <p:tag name="ARTICULATE_PLAYLIST_ID" val="-1"/>
  <p:tag name="ARTICULATE_LOCK_SLID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1.401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.307"/>
  <p:tag name="ARTICULATE_SLIDE_PAUSE" val="0"/>
  <p:tag name="ARTICULATE_NAV_LEVEL" val="2"/>
  <p:tag name="ARTICULATE_PLAYLIST_ID" val="-1"/>
  <p:tag name="ARTICULATE_VIEW_MODE" val="2"/>
  <p:tag name="ARTICULATE_LOCK_SLIDE" val="0"/>
  <p:tag name="TIMELINE" val="0.55/0.82/1.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489.05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59.00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442"/>
  <p:tag name="ARTICULATE_TITLE_TAG" val="Additional/Changed Features With Respect To Previous RapidIO IP Ver1.2.2 (P1)"/>
  <p:tag name="ARTICULATE_SLIDE_PAUSE" val="0"/>
  <p:tag name="ARTICULATE_NAV_LEVEL" val="2"/>
  <p:tag name="ARTICULATE_PLAYLIST_ID" val="-1"/>
  <p:tag name="ARTICULATE_LOCK_SLID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802"/>
  <p:tag name="ARTICULATE_TITLE_TAG" val="Additional/Changed Features With Respect To Previous RapidIO IP Ver1.2.2 (P2)"/>
  <p:tag name="ARTICULATE_SLIDE_PAUSE" val="0"/>
  <p:tag name="ARTICULATE_NAV_LEVEL" val="2"/>
  <p:tag name="ARTICULATE_PLAYLIST_ID" val="-1"/>
  <p:tag name="ARTICULATE_LOCK_SLID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171"/>
  <p:tag name="ARTICULATE_TITLE_TAG" val="Rx Protocol-Specific Part of Descriptor"/>
  <p:tag name="ARTICULATE_SLIDE_PAUSE" val="0"/>
  <p:tag name="ARTICULATE_NAV_LEVEL" val="2"/>
  <p:tag name="ARTICULATE_PLAYLIST_ID" val="-1"/>
  <p:tag name="ARTICULATE_LOCK_SLIDE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947"/>
  <p:tag name="ARTICULATE_TITLE_TAG" val="Rx Operation Diagram"/>
  <p:tag name="ARTICULATE_SLIDE_PAUSE" val="0"/>
  <p:tag name="ARTICULATE_NAV_LEVEL" val="2"/>
  <p:tag name="ARTICULATE_PLAYLIST_ID" val="-1"/>
  <p:tag name="ARTICULATE_VIEW_MODE" val="2"/>
  <p:tag name="ARTICULATE_LOCK_SLIDE" val="0"/>
  <p:tag name="TIMELINE" val="1.37/3.56/5.47/7.11/9.03/10.95/13.1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.359"/>
  <p:tag name="ARTICULATE_SLIDE_PAUSE" val="0"/>
  <p:tag name="ARTICULATE_NAV_LEVEL" val="2"/>
  <p:tag name="ARTICULATE_PLAYLIST_ID" val="-1"/>
  <p:tag name="ARTICULATE_LOCK_SLID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14.177"/>
  <p:tag name="ARTICULATE_TITLE_TAG" val="TX Operation Diagram"/>
  <p:tag name="ARTICULATE_SLIDE_PAUSE" val="0"/>
  <p:tag name="ARTICULATE_NAV_LEVEL" val="2"/>
  <p:tag name="ARTICULATE_PLAYLIST_ID" val="-1"/>
  <p:tag name="ARTICULATE_VIEW_MODE" val="2"/>
  <p:tag name="ARTICULATE_LOCK_SLIDE" val="0"/>
  <p:tag name="TIMELINE" val="1.55/2.90/4.26/5.61/6.97/8.05/9.1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104"/>
  <p:tag name="ARTICULATE_SLIDE_PAUSE" val="0"/>
  <p:tag name="ARTICULATE_NAV_LEVEL" val="2"/>
  <p:tag name="ARTICULATE_PLAYLIST_ID" val="-1"/>
  <p:tag name="ARTICULATE_LOCK_SLID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64.94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468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8.078"/>
  <p:tag name="ARTICULATE_SLIDE_PAUSE" val="0"/>
  <p:tag name="ARTICULATE_NAV_LEVEL" val="1"/>
  <p:tag name="ARTICULATE_PLAYLIST_ID" val="-1"/>
  <p:tag name="ARTICULATE_LOCK_SLIDE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442"/>
  <p:tag name="ARTICULATE_SLIDE_PAUSE" val="0"/>
  <p:tag name="ARTICULATE_NAV_LEVEL" val="2"/>
  <p:tag name="ARTICULATE_PLAYLIST_ID" val="-1"/>
  <p:tag name="ARTICULATE_LOCK_SLID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12.661"/>
  <p:tag name="ARTICULATE_SLIDE_PAUSE" val="0"/>
  <p:tag name="ARTICULATE_NAV_LEVEL" val="2"/>
  <p:tag name="ARTICULATE_PLAYLIST_ID" val="-1"/>
  <p:tag name="ARTICULATE_LOCK_SLI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5.093"/>
  <p:tag name="ARTICULATE_TITLE_TAG" val="Additional Features With Respect To Previous RapidIO IP Ver1.2.2 (P1)"/>
  <p:tag name="ARTICULATE_SLIDE_PAUSE" val="0"/>
  <p:tag name="ARTICULATE_NAV_LEVEL" val="1"/>
  <p:tag name="ARTICULATE_PLAYLIST_ID" val="-1"/>
  <p:tag name="ARTICULATE_LOCK_SLID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1.567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531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54.687"/>
  <p:tag name="ARTICULATE_TITLE_TAG" val="Physical &amp; Logical Layer Considerations (Tx)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4.911"/>
  <p:tag name="ARTICULATE_TITLE_TAG" val="Physical &amp; Logical Layer Considerations (Rx)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625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17343</TotalTime>
  <Words>2228</Words>
  <Application>Microsoft Office PowerPoint</Application>
  <PresentationFormat>On-screen Show (4:3)</PresentationFormat>
  <Paragraphs>360</Paragraphs>
  <Slides>33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KeyStoneOLT</vt:lpstr>
      <vt:lpstr>Visio</vt:lpstr>
      <vt:lpstr>Serial RapidIO (SRIO) Subsystem  </vt:lpstr>
      <vt:lpstr>Agenda</vt:lpstr>
      <vt:lpstr>SRIO Overview</vt:lpstr>
      <vt:lpstr>Introduction To RapidIO</vt:lpstr>
      <vt:lpstr>New Features Compared to C64x+</vt:lpstr>
      <vt:lpstr>SRIO in KeyStone Devices</vt:lpstr>
      <vt:lpstr>Packet Types</vt:lpstr>
      <vt:lpstr>Physical &amp; Logical Layer Considerations</vt:lpstr>
      <vt:lpstr>Physical &amp; Logical Layer Considerations</vt:lpstr>
      <vt:lpstr>Functional Diagram</vt:lpstr>
      <vt:lpstr>DirectIO Operation</vt:lpstr>
      <vt:lpstr>C66x DirectIO Operations Compared to C64x+</vt:lpstr>
      <vt:lpstr>Shadow Registers Example</vt:lpstr>
      <vt:lpstr>Shadow Register Combinations</vt:lpstr>
      <vt:lpstr>Shadow Register Pre-defined Combinations</vt:lpstr>
      <vt:lpstr>LSU Registers</vt:lpstr>
      <vt:lpstr>Tx Operation: Non-EDMA Mode</vt:lpstr>
      <vt:lpstr>Tx Operation: EDMA Mode</vt:lpstr>
      <vt:lpstr>Rx Operation: MAU</vt:lpstr>
      <vt:lpstr>Rx Operation: MAU Example</vt:lpstr>
      <vt:lpstr>Message Passing Operation</vt:lpstr>
      <vt:lpstr>C66x Message Passing Operations Compared to C64x+</vt:lpstr>
      <vt:lpstr>C66x Message Passing Operations Compared to C64x+</vt:lpstr>
      <vt:lpstr>Rx Protocol-Specific Part of Descriptor</vt:lpstr>
      <vt:lpstr>Rx Operation</vt:lpstr>
      <vt:lpstr>Tx Protocol-Specific Part of Descriptor</vt:lpstr>
      <vt:lpstr>TX Operation</vt:lpstr>
      <vt:lpstr>TXU Scheduling</vt:lpstr>
      <vt:lpstr>Other RapidIO Features</vt:lpstr>
      <vt:lpstr>Interrupt Destinations</vt:lpstr>
      <vt:lpstr>Interrupt Registers</vt:lpstr>
      <vt:lpstr>SRIO LLD</vt:lpstr>
      <vt:lpstr>Summary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KeyStone Serial RapidIO (SRIO)</dc:title>
  <dc:creator/>
  <cp:lastModifiedBy>Ran Katzur</cp:lastModifiedBy>
  <cp:revision>268</cp:revision>
  <dcterms:created xsi:type="dcterms:W3CDTF">2007-12-19T20:51:45Z</dcterms:created>
  <dcterms:modified xsi:type="dcterms:W3CDTF">2012-03-22T18:48:54Z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mments0">
    <vt:lpwstr>Nyquist Shannon Training RapidIO Presentation</vt:lpwstr>
  </property>
  <property fmtid="{D5CDD505-2E9C-101B-9397-08002B2CF9AE}" pid="4" name="ArticulateUseProject">
    <vt:lpwstr>1</vt:lpwstr>
  </property>
  <property fmtid="{D5CDD505-2E9C-101B-9397-08002B2CF9AE}" pid="5" name="ArticulatePath">
    <vt:lpwstr>06 NySh_Training_RapidIO_Presentation</vt:lpwstr>
  </property>
  <property fmtid="{D5CDD505-2E9C-101B-9397-08002B2CF9AE}" pid="6" name="Content Owner">
    <vt:lpwstr>Scheckel, Travis</vt:lpwstr>
  </property>
  <property fmtid="{D5CDD505-2E9C-101B-9397-08002B2CF9AE}" pid="7" name="ArticulateGUID">
    <vt:lpwstr>D7500821-E479-4FCB-8C2D-F50687EF2FF2</vt:lpwstr>
  </property>
  <property fmtid="{D5CDD505-2E9C-101B-9397-08002B2CF9AE}" pid="8" name="ArticulateProjectFull">
    <vt:lpwstr>C:\Data\Keystone Training\PPT\SRIO\06 KeyStone SRIO Ver 2.ppta</vt:lpwstr>
  </property>
</Properties>
</file>