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7.xml" ContentType="application/vnd.openxmlformats-officedocument.presentationml.tags+xml"/>
  <Override PartName="/docProps/custom.xml" ContentType="application/vnd.openxmlformats-officedocument.custom-properties+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 id="2147483744" r:id="rId2"/>
  </p:sldMasterIdLst>
  <p:notesMasterIdLst>
    <p:notesMasterId r:id="rId13"/>
  </p:notesMasterIdLst>
  <p:handoutMasterIdLst>
    <p:handoutMasterId r:id="rId14"/>
  </p:handoutMasterIdLst>
  <p:sldIdLst>
    <p:sldId id="1172" r:id="rId3"/>
    <p:sldId id="1173" r:id="rId4"/>
    <p:sldId id="1182" r:id="rId5"/>
    <p:sldId id="1153" r:id="rId6"/>
    <p:sldId id="1181" r:id="rId7"/>
    <p:sldId id="1085" r:id="rId8"/>
    <p:sldId id="1184" r:id="rId9"/>
    <p:sldId id="1084" r:id="rId10"/>
    <p:sldId id="1086" r:id="rId11"/>
    <p:sldId id="1175" r:id="rId12"/>
  </p:sldIdLst>
  <p:sldSz cx="9144000" cy="6858000" type="screen4x3"/>
  <p:notesSz cx="7315200" cy="9601200"/>
  <p:custDataLst>
    <p:tags r:id="rId15"/>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CCC00"/>
    <a:srgbClr val="66FF66"/>
    <a:srgbClr val="00CC00"/>
    <a:srgbClr val="003300"/>
    <a:srgbClr val="217BFF"/>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810" autoAdjust="0"/>
    <p:restoredTop sz="98319" autoAdjust="0"/>
  </p:normalViewPr>
  <p:slideViewPr>
    <p:cSldViewPr snapToGrid="0">
      <p:cViewPr varScale="1">
        <p:scale>
          <a:sx n="116" d="100"/>
          <a:sy n="116" d="100"/>
        </p:scale>
        <p:origin x="-774" y="-96"/>
      </p:cViewPr>
      <p:guideLst>
        <p:guide orient="horz" pos="2160"/>
        <p:guide pos="41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l" defTabSz="957263" eaLnBrk="0" hangingPunct="0">
              <a:defRPr sz="1200" smtClean="0"/>
            </a:lvl1pPr>
          </a:lstStyle>
          <a:p>
            <a:pPr>
              <a:defRPr/>
            </a:pPr>
            <a:endParaRPr lang="en-US"/>
          </a:p>
        </p:txBody>
      </p:sp>
      <p:sp>
        <p:nvSpPr>
          <p:cNvPr id="265219"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defTabSz="957263" eaLnBrk="0" hangingPunct="0">
              <a:defRPr sz="1200" smtClean="0"/>
            </a:lvl1pPr>
          </a:lstStyle>
          <a:p>
            <a:pPr>
              <a:defRPr/>
            </a:pPr>
            <a:fld id="{4C143374-B7E6-4C41-9F8C-7C6CD53CB62D}" type="datetimeFigureOut">
              <a:rPr lang="en-US"/>
              <a:pPr>
                <a:defRPr/>
              </a:pPr>
              <a:t>3/7/2012</a:t>
            </a:fld>
            <a:endParaRPr lang="en-US"/>
          </a:p>
        </p:txBody>
      </p:sp>
      <p:sp>
        <p:nvSpPr>
          <p:cNvPr id="265220"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l" defTabSz="957263" eaLnBrk="0" hangingPunct="0">
              <a:defRPr sz="1200" smtClean="0"/>
            </a:lvl1pPr>
          </a:lstStyle>
          <a:p>
            <a:pPr>
              <a:defRPr/>
            </a:pPr>
            <a:endParaRPr lang="en-US"/>
          </a:p>
        </p:txBody>
      </p:sp>
      <p:sp>
        <p:nvSpPr>
          <p:cNvPr id="265221"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defTabSz="957263" eaLnBrk="0" hangingPunct="0">
              <a:defRPr sz="1200" smtClean="0"/>
            </a:lvl1pPr>
          </a:lstStyle>
          <a:p>
            <a:pPr>
              <a:defRPr/>
            </a:pPr>
            <a:fld id="{559B6E71-7F6A-44AB-B156-40CB1B64FC3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algn="l" defTabSz="957263">
              <a:defRPr sz="1200" smtClean="0"/>
            </a:lvl1pPr>
          </a:lstStyle>
          <a:p>
            <a:pPr>
              <a:defRPr/>
            </a:pPr>
            <a:endParaRPr lang="en-US"/>
          </a:p>
        </p:txBody>
      </p:sp>
      <p:sp>
        <p:nvSpPr>
          <p:cNvPr id="105475" name="Rectangle 3"/>
          <p:cNvSpPr>
            <a:spLocks noGrp="1" noChangeArrowheads="1"/>
          </p:cNvSpPr>
          <p:nvPr>
            <p:ph type="dt" idx="1"/>
          </p:nvPr>
        </p:nvSpPr>
        <p:spPr bwMode="auto">
          <a:xfrm>
            <a:off x="4144963"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defTabSz="957263">
              <a:defRPr sz="1200" smtClean="0"/>
            </a:lvl1pPr>
          </a:lstStyle>
          <a:p>
            <a:pPr>
              <a:defRPr/>
            </a:pPr>
            <a:endParaRPr lang="en-US"/>
          </a:p>
        </p:txBody>
      </p:sp>
      <p:sp>
        <p:nvSpPr>
          <p:cNvPr id="17412"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algn="l" defTabSz="957263">
              <a:defRPr sz="1200" smtClean="0"/>
            </a:lvl1pPr>
          </a:lstStyle>
          <a:p>
            <a:pPr>
              <a:defRPr/>
            </a:pPr>
            <a:endParaRPr lang="en-US"/>
          </a:p>
        </p:txBody>
      </p:sp>
      <p:sp>
        <p:nvSpPr>
          <p:cNvPr id="105479"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defTabSz="957263">
              <a:defRPr sz="1200" smtClean="0"/>
            </a:lvl1pPr>
          </a:lstStyle>
          <a:p>
            <a:pPr>
              <a:defRPr/>
            </a:pPr>
            <a:fld id="{1B8A1234-3817-4D3D-9675-E7B5D6768FF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Ro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23" tIns="47862" rIns="95723" bIns="47862" anchor="b"/>
          <a:lstStyle/>
          <a:p>
            <a:pPr defTabSz="955675"/>
            <a:fld id="{62FF2791-276F-498D-BB2D-F19E26A3B126}" type="slidenum">
              <a:rPr lang="en-US" sz="1200"/>
              <a:pPr defTabSz="955675"/>
              <a:t>3</a:t>
            </a:fld>
            <a:endParaRPr lang="en-US" sz="1200"/>
          </a:p>
        </p:txBody>
      </p:sp>
      <p:sp>
        <p:nvSpPr>
          <p:cNvPr id="20483" name="Rectangle 2"/>
          <p:cNvSpPr>
            <a:spLocks noRot="1" noChangeArrowheads="1" noTextEdit="1"/>
          </p:cNvSpPr>
          <p:nvPr>
            <p:ph type="sldImg"/>
          </p:nvPr>
        </p:nvSpPr>
        <p:spPr>
          <a:xfrm>
            <a:off x="1255713" y="720725"/>
            <a:ext cx="4800600" cy="3600450"/>
          </a:xfrm>
          <a:ln/>
        </p:spPr>
      </p:sp>
      <p:sp>
        <p:nvSpPr>
          <p:cNvPr id="20484" name="Rectangle 3"/>
          <p:cNvSpPr>
            <a:spLocks noGrp="1" noChangeArrowheads="1"/>
          </p:cNvSpPr>
          <p:nvPr>
            <p:ph type="body" idx="1"/>
          </p:nvPr>
        </p:nvSpPr>
        <p:spPr>
          <a:noFill/>
          <a:ln/>
        </p:spPr>
        <p:txBody>
          <a:bodyPr lIns="95723" tIns="47862" rIns="95723" bIns="47862"/>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35CE5D4-DA57-4ED4-8721-DA90A90D559F}" type="slidenum">
              <a:rPr lang="en-US"/>
              <a:pPr/>
              <a:t>4</a:t>
            </a:fld>
            <a:endParaRPr lang="en-US"/>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23" tIns="47862" rIns="95723" bIns="47862" anchor="b"/>
          <a:lstStyle/>
          <a:p>
            <a:pPr defTabSz="955675"/>
            <a:fld id="{B4792861-2061-47A8-940D-E2D861284ADA}" type="slidenum">
              <a:rPr lang="en-US" sz="1200"/>
              <a:pPr defTabSz="955675"/>
              <a:t>5</a:t>
            </a:fld>
            <a:endParaRPr lang="en-US" sz="1200"/>
          </a:p>
        </p:txBody>
      </p:sp>
      <p:sp>
        <p:nvSpPr>
          <p:cNvPr id="22531" name="Rectangle 2"/>
          <p:cNvSpPr>
            <a:spLocks noRot="1" noChangeArrowheads="1" noTextEdit="1"/>
          </p:cNvSpPr>
          <p:nvPr>
            <p:ph type="sldImg"/>
          </p:nvPr>
        </p:nvSpPr>
        <p:spPr>
          <a:xfrm>
            <a:off x="1255713" y="720725"/>
            <a:ext cx="4800600" cy="3600450"/>
          </a:xfrm>
          <a:ln/>
        </p:spPr>
      </p:sp>
      <p:sp>
        <p:nvSpPr>
          <p:cNvPr id="22532" name="Rectangle 3"/>
          <p:cNvSpPr>
            <a:spLocks noGrp="1" noChangeArrowheads="1"/>
          </p:cNvSpPr>
          <p:nvPr>
            <p:ph type="body" idx="1"/>
          </p:nvPr>
        </p:nvSpPr>
        <p:spPr>
          <a:noFill/>
          <a:ln/>
        </p:spPr>
        <p:txBody>
          <a:bodyPr lIns="95723" tIns="47862" rIns="95723" bIns="47862"/>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3D13911A-0CB2-4782-A83E-C4BD4E56A9A1}" type="slidenum">
              <a:rPr lang="en-US"/>
              <a:pPr/>
              <a:t>6</a:t>
            </a:fld>
            <a:endParaRPr lang="en-US"/>
          </a:p>
        </p:txBody>
      </p:sp>
      <p:sp>
        <p:nvSpPr>
          <p:cNvPr id="23555" name="Rectangle 2"/>
          <p:cNvSpPr>
            <a:spLocks noRo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r>
              <a:rPr lang="en-US" smtClean="0"/>
              <a:t>NEW</a:t>
            </a:r>
          </a:p>
        </p:txBody>
      </p:sp>
      <p:sp>
        <p:nvSpPr>
          <p:cNvPr id="24580" name="Slide Number Placeholder 3"/>
          <p:cNvSpPr>
            <a:spLocks noGrp="1"/>
          </p:cNvSpPr>
          <p:nvPr>
            <p:ph type="sldNum" sz="quarter" idx="5"/>
          </p:nvPr>
        </p:nvSpPr>
        <p:spPr>
          <a:noFill/>
        </p:spPr>
        <p:txBody>
          <a:bodyPr/>
          <a:lstStyle/>
          <a:p>
            <a:fld id="{A3286AA3-3333-4775-8956-C8E088930AD8}"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CE0A161-9E0D-4185-B2D0-C680532B8E78}" type="slidenum">
              <a:rPr lang="en-US"/>
              <a:pPr/>
              <a:t>8</a:t>
            </a:fld>
            <a:endParaRPr lang="en-US"/>
          </a:p>
        </p:txBody>
      </p:sp>
      <p:sp>
        <p:nvSpPr>
          <p:cNvPr id="25603" name="Rectangle 2"/>
          <p:cNvSpPr>
            <a:spLocks noRo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t>So now let’s give an overview of the packet classification layers supported by the packet accelerator. </a:t>
            </a:r>
          </a:p>
          <a:p>
            <a:pPr eaLnBrk="1" hangingPunct="1"/>
            <a:r>
              <a:rPr lang="en-US" smtClean="0"/>
              <a:t>The packet accelerator uses provides the ability to classify packets based on Layer 2, Layer 3, and Layer 4 packet headers. </a:t>
            </a:r>
          </a:p>
          <a:p>
            <a:pPr eaLnBrk="1" hangingPunct="1"/>
            <a:r>
              <a:rPr lang="en-US" smtClean="0"/>
              <a:t>Layer 2, the MAC layer, refers to MAC, VLAN, LLC snap headers. </a:t>
            </a:r>
          </a:p>
          <a:p>
            <a:pPr eaLnBrk="1" hangingPunct="1"/>
            <a:r>
              <a:rPr lang="en-US" smtClean="0"/>
              <a:t>Layer 3, the IP layer, refers to IP headers, such as IPv4 or IPv6. </a:t>
            </a:r>
          </a:p>
          <a:p>
            <a:pPr eaLnBrk="1" hangingPunct="1"/>
            <a:r>
              <a:rPr lang="en-US" smtClean="0"/>
              <a:t>Layer 4, the transport layer, refers to udp, tcp, or other layer 4 headers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D3D5E77-3397-42E3-BD9C-71DF2E56B763}" type="slidenum">
              <a:rPr lang="en-US"/>
              <a:pPr/>
              <a:t>9</a:t>
            </a:fld>
            <a:endParaRPr lang="en-US"/>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smtClean="0"/>
              <a:t>Lets discuss how to use the Multicore navigator to communicate with the network coprocessor.</a:t>
            </a:r>
          </a:p>
          <a:p>
            <a:pPr eaLnBrk="1" hangingPunct="1"/>
            <a:r>
              <a:rPr lang="en-US" smtClean="0"/>
              <a:t>Lets begin with transmitting data to the network coprocessor. To transmit data to the network coprocessor, queues 640 through 648 must be used. Each of these queues is mapped to a particular PKTDMA channel, and corresponds to a specific location in the NETCP. </a:t>
            </a:r>
          </a:p>
          <a:p>
            <a:pPr eaLnBrk="1" hangingPunct="1"/>
            <a:endParaRPr lang="en-US" smtClean="0"/>
          </a:p>
          <a:p>
            <a:pPr eaLnBrk="1" hangingPunct="1"/>
            <a:r>
              <a:rPr lang="en-US" smtClean="0"/>
              <a:t>For receive, any of the 8192 queues can be used. For communication with the host, the general purpose queues or the high or low priority accumulation queues will probably be used. </a:t>
            </a:r>
          </a:p>
          <a:p>
            <a:pPr eaLnBrk="1" hangingPunct="1"/>
            <a:r>
              <a:rPr lang="en-US" smtClean="0"/>
              <a:t>Unlike the transmit queues, the packet dma receive channels are not tied to a specific queue.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5"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BC967133-5EB4-4A08-9798-A542F149E07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6" name="Slide Number Placeholder 5"/>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45F0AE25-B82F-4E0F-92A8-55DED3029CF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6" name="Slide Number Placeholder 5"/>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8650A7E7-6EC0-4A50-8079-D272ADF0BEB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Title 1"/>
          <p:cNvSpPr txBox="1">
            <a:spLocks/>
          </p:cNvSpPr>
          <p:nvPr/>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dvance Organizer Between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90600"/>
            <a:ext cx="8229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1029" name="Picture 8" descr="ti_hz_1c_pos_rgb_jpg.jpg"/>
          <p:cNvPicPr>
            <a:picLocks noChangeAspect="1"/>
          </p:cNvPicPr>
          <p:nvPr>
            <p:custDataLst>
              <p:tags r:id="rId8"/>
            </p:custDataLst>
          </p:nvPr>
        </p:nvPicPr>
        <p:blipFill>
          <a:blip r:embed="rId10"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9"/>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75" r:id="rId5"/>
    <p:sldLayoutId id="2147483776" r:id="rId6"/>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2053"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7.xml"/><Relationship Id="rId5" Type="http://schemas.openxmlformats.org/officeDocument/2006/relationships/hyperlink" Target="http://e3e.ti.com/" TargetMode="External"/><Relationship Id="rId4" Type="http://schemas.openxmlformats.org/officeDocument/2006/relationships/hyperlink" Target="http://www.ti.com/lit/SPRUGZ6"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3.w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wmf"/><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p:cNvSpPr>
          <p:nvPr/>
        </p:nvSpPr>
        <p:spPr bwMode="auto">
          <a:xfrm>
            <a:off x="533400" y="2466975"/>
            <a:ext cx="8153400" cy="2768600"/>
          </a:xfrm>
          <a:prstGeom prst="rect">
            <a:avLst/>
          </a:prstGeom>
          <a:noFill/>
          <a:ln w="9525">
            <a:noFill/>
            <a:miter lim="800000"/>
            <a:headEnd/>
            <a:tailEnd/>
          </a:ln>
        </p:spPr>
        <p:txBody>
          <a:bodyPr anchor="ctr"/>
          <a:lstStyle/>
          <a:p>
            <a:pPr algn="ctr"/>
            <a:r>
              <a:rPr lang="en-US" sz="4400">
                <a:latin typeface="Calibri" pitchFamily="34" charset="0"/>
              </a:rPr>
              <a:t>Network Coprocessor (NETCP)</a:t>
            </a:r>
            <a:br>
              <a:rPr lang="en-US" sz="4400">
                <a:latin typeface="Calibri" pitchFamily="34" charset="0"/>
              </a:rPr>
            </a:br>
            <a:r>
              <a:rPr lang="en-US" sz="4400">
                <a:latin typeface="Calibri" pitchFamily="34" charset="0"/>
              </a:rPr>
              <a:t>Overview</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pPr eaLnBrk="1" hangingPunct="1"/>
            <a:r>
              <a:rPr lang="en-US" smtClean="0"/>
              <a:t>For More Information</a:t>
            </a:r>
          </a:p>
        </p:txBody>
      </p:sp>
      <p:sp>
        <p:nvSpPr>
          <p:cNvPr id="16387" name="Content Placeholder 2"/>
          <p:cNvSpPr>
            <a:spLocks noGrp="1"/>
          </p:cNvSpPr>
          <p:nvPr>
            <p:ph idx="4294967295"/>
          </p:nvPr>
        </p:nvSpPr>
        <p:spPr/>
        <p:txBody>
          <a:bodyPr/>
          <a:lstStyle/>
          <a:p>
            <a:pPr eaLnBrk="1" hangingPunct="1">
              <a:lnSpc>
                <a:spcPct val="90000"/>
              </a:lnSpc>
            </a:pPr>
            <a:r>
              <a:rPr lang="en-US" sz="3000" smtClean="0"/>
              <a:t>For more information, refer to the Network Coprocessor (NETCP) User Guide.</a:t>
            </a:r>
            <a:br>
              <a:rPr lang="en-US" sz="3000" smtClean="0"/>
            </a:br>
            <a:r>
              <a:rPr lang="en-US" sz="3000" smtClean="0"/>
              <a:t> </a:t>
            </a:r>
            <a:r>
              <a:rPr lang="en-US" smtClean="0">
                <a:hlinkClick r:id="rId4"/>
              </a:rPr>
              <a:t>http://www.ti.com/lit/SPRUGZ6</a:t>
            </a:r>
            <a:endParaRPr lang="en-US" smtClean="0"/>
          </a:p>
          <a:p>
            <a:pPr eaLnBrk="1" hangingPunct="1">
              <a:lnSpc>
                <a:spcPct val="90000"/>
              </a:lnSpc>
            </a:pPr>
            <a:r>
              <a:rPr lang="en-US" smtClean="0"/>
              <a:t>For questions regarding topics covered in this training, visit the support forums at the </a:t>
            </a:r>
            <a:r>
              <a:rPr lang="en-US" smtClean="0">
                <a:hlinkClick r:id="rId5"/>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57200" y="333375"/>
            <a:ext cx="8229600" cy="762000"/>
          </a:xfrm>
        </p:spPr>
        <p:txBody>
          <a:bodyPr/>
          <a:lstStyle/>
          <a:p>
            <a:pPr eaLnBrk="1" hangingPunct="1"/>
            <a:r>
              <a:rPr lang="en-US" smtClean="0"/>
              <a:t>Agenda</a:t>
            </a:r>
          </a:p>
        </p:txBody>
      </p:sp>
      <p:sp>
        <p:nvSpPr>
          <p:cNvPr id="8195" name="Rectangle 3"/>
          <p:cNvSpPr>
            <a:spLocks noChangeArrowheads="1"/>
          </p:cNvSpPr>
          <p:nvPr/>
        </p:nvSpPr>
        <p:spPr bwMode="auto">
          <a:xfrm>
            <a:off x="247650" y="1638300"/>
            <a:ext cx="7581900" cy="4057650"/>
          </a:xfrm>
          <a:prstGeom prst="rect">
            <a:avLst/>
          </a:prstGeom>
          <a:noFill/>
          <a:ln w="9525">
            <a:noFill/>
            <a:miter lim="800000"/>
            <a:headEnd/>
            <a:tailEnd/>
          </a:ln>
        </p:spPr>
        <p:txBody>
          <a:bodyPr/>
          <a:lstStyle/>
          <a:p>
            <a:pPr marL="342900" indent="-342900" algn="l" eaLnBrk="0" hangingPunct="0">
              <a:spcBef>
                <a:spcPct val="20000"/>
              </a:spcBef>
              <a:buFont typeface="Arial" charset="0"/>
              <a:buChar char="•"/>
            </a:pPr>
            <a:r>
              <a:rPr lang="en-US" altLang="zh-TW" sz="2800">
                <a:latin typeface="Calibri" pitchFamily="34" charset="0"/>
              </a:rPr>
              <a:t>What is NETCP?</a:t>
            </a:r>
          </a:p>
          <a:p>
            <a:pPr marL="342900" indent="-342900" algn="l" eaLnBrk="0" hangingPunct="0">
              <a:spcBef>
                <a:spcPct val="20000"/>
              </a:spcBef>
              <a:buFont typeface="Arial" charset="0"/>
              <a:buChar char="•"/>
            </a:pPr>
            <a:r>
              <a:rPr lang="en-US" altLang="zh-TW" sz="2800">
                <a:latin typeface="Calibri" pitchFamily="34" charset="0"/>
              </a:rPr>
              <a:t>Purpose of the NETCP</a:t>
            </a:r>
          </a:p>
          <a:p>
            <a:pPr marL="342900" indent="-342900" algn="l" eaLnBrk="0" hangingPunct="0">
              <a:spcBef>
                <a:spcPct val="20000"/>
              </a:spcBef>
              <a:buFont typeface="Arial" charset="0"/>
              <a:buChar char="•"/>
            </a:pPr>
            <a:r>
              <a:rPr lang="en-US" altLang="zh-TW" sz="2800">
                <a:latin typeface="Calibri" pitchFamily="34" charset="0"/>
              </a:rPr>
              <a:t>NETCP</a:t>
            </a:r>
            <a:r>
              <a:rPr lang="en-US" sz="2800">
                <a:latin typeface="Calibri" pitchFamily="34" charset="0"/>
              </a:rPr>
              <a:t> Block Diagram</a:t>
            </a:r>
          </a:p>
          <a:p>
            <a:pPr marL="342900" indent="-342900" algn="l" eaLnBrk="0" hangingPunct="0">
              <a:spcBef>
                <a:spcPct val="20000"/>
              </a:spcBef>
              <a:buFont typeface="Arial" charset="0"/>
              <a:buChar char="•"/>
            </a:pPr>
            <a:r>
              <a:rPr lang="en-US" sz="2800">
                <a:latin typeface="Calibri" pitchFamily="34" charset="0"/>
              </a:rPr>
              <a:t>Internet Protocol Classification Levels</a:t>
            </a:r>
          </a:p>
          <a:p>
            <a:pPr marL="342900" indent="-342900" algn="l" eaLnBrk="0" hangingPunct="0">
              <a:spcBef>
                <a:spcPct val="20000"/>
              </a:spcBef>
              <a:buFont typeface="Arial" charset="0"/>
              <a:buChar char="•"/>
            </a:pPr>
            <a:r>
              <a:rPr lang="en-US" sz="2800">
                <a:latin typeface="Calibri" pitchFamily="34" charset="0"/>
              </a:rPr>
              <a:t>Communication with the </a:t>
            </a:r>
            <a:r>
              <a:rPr lang="en-US" altLang="zh-TW" sz="2800">
                <a:latin typeface="Calibri" pitchFamily="34" charset="0"/>
              </a:rPr>
              <a:t>NETCP</a:t>
            </a:r>
            <a:endParaRPr lang="en-US" sz="280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5275" y="1649413"/>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9219" name="Rectangle 2"/>
          <p:cNvSpPr>
            <a:spLocks noGrp="1" noChangeArrowheads="1"/>
          </p:cNvSpPr>
          <p:nvPr>
            <p:ph type="title" idx="4294967295"/>
          </p:nvPr>
        </p:nvSpPr>
        <p:spPr>
          <a:xfrm>
            <a:off x="257175" y="238125"/>
            <a:ext cx="8524875" cy="981075"/>
          </a:xfrm>
        </p:spPr>
        <p:txBody>
          <a:bodyPr/>
          <a:lstStyle/>
          <a:p>
            <a:r>
              <a:rPr lang="en-US" smtClean="0"/>
              <a:t>NETCP Subsystem Overview</a:t>
            </a:r>
          </a:p>
        </p:txBody>
      </p:sp>
      <p:sp>
        <p:nvSpPr>
          <p:cNvPr id="9220" name="Rectangle 3"/>
          <p:cNvSpPr>
            <a:spLocks noGrp="1" noChangeArrowheads="1"/>
          </p:cNvSpPr>
          <p:nvPr>
            <p:ph idx="4294967295"/>
          </p:nvPr>
        </p:nvSpPr>
        <p:spPr>
          <a:xfrm>
            <a:off x="247650" y="1638300"/>
            <a:ext cx="7581900" cy="4057650"/>
          </a:xfrm>
        </p:spPr>
        <p:txBody>
          <a:bodyPr/>
          <a:lstStyle/>
          <a:p>
            <a:r>
              <a:rPr lang="en-US" altLang="zh-TW" sz="2800" smtClean="0"/>
              <a:t>What is NETCP?</a:t>
            </a:r>
          </a:p>
          <a:p>
            <a:r>
              <a:rPr lang="en-US" altLang="zh-TW" sz="2800" smtClean="0"/>
              <a:t>Purpose of the NETCP</a:t>
            </a:r>
          </a:p>
          <a:p>
            <a:r>
              <a:rPr lang="en-US" altLang="zh-TW" sz="2800" smtClean="0"/>
              <a:t>NETCP</a:t>
            </a:r>
            <a:r>
              <a:rPr lang="en-US" sz="2800" smtClean="0"/>
              <a:t> Block Diagram</a:t>
            </a:r>
          </a:p>
          <a:p>
            <a:r>
              <a:rPr lang="en-US" sz="2800" smtClean="0"/>
              <a:t>Internet Protocol Classification Levels</a:t>
            </a:r>
          </a:p>
          <a:p>
            <a:r>
              <a:rPr lang="en-US" sz="2800" smtClean="0"/>
              <a:t>Communication with the </a:t>
            </a:r>
            <a:r>
              <a:rPr lang="en-US" altLang="zh-TW" sz="2800" smtClean="0"/>
              <a:t>NETCP</a:t>
            </a:r>
            <a:endParaRPr lang="en-US" sz="280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15"/>
          <p:cNvSpPr txBox="1">
            <a:spLocks noChangeArrowheads="1"/>
          </p:cNvSpPr>
          <p:nvPr/>
        </p:nvSpPr>
        <p:spPr bwMode="auto">
          <a:xfrm>
            <a:off x="28575" y="6362700"/>
            <a:ext cx="9163050"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3" name="Rectangle 2"/>
          <p:cNvSpPr>
            <a:spLocks noGrp="1" noChangeArrowheads="1"/>
          </p:cNvSpPr>
          <p:nvPr>
            <p:ph type="title"/>
          </p:nvPr>
        </p:nvSpPr>
        <p:spPr>
          <a:xfrm>
            <a:off x="119063" y="76200"/>
            <a:ext cx="9024937" cy="762000"/>
          </a:xfrm>
        </p:spPr>
        <p:txBody>
          <a:bodyPr/>
          <a:lstStyle/>
          <a:p>
            <a:r>
              <a:rPr lang="en-US" altLang="zh-TW" sz="3800" smtClean="0"/>
              <a:t>What is the Network Coprocessor (NETCP)?</a:t>
            </a:r>
            <a:endParaRPr lang="en-US" sz="3800" smtClean="0"/>
          </a:p>
        </p:txBody>
      </p:sp>
      <p:grpSp>
        <p:nvGrpSpPr>
          <p:cNvPr id="10244" name="Group 419"/>
          <p:cNvGrpSpPr>
            <a:grpSpLocks noChangeAspect="1"/>
          </p:cNvGrpSpPr>
          <p:nvPr/>
        </p:nvGrpSpPr>
        <p:grpSpPr bwMode="auto">
          <a:xfrm>
            <a:off x="57150" y="838200"/>
            <a:ext cx="5816600" cy="5915025"/>
            <a:chOff x="0" y="552"/>
            <a:chExt cx="3479" cy="3538"/>
          </a:xfrm>
        </p:grpSpPr>
        <p:sp>
          <p:nvSpPr>
            <p:cNvPr id="10246"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10247" name="Group 620"/>
            <p:cNvGrpSpPr>
              <a:grpSpLocks/>
            </p:cNvGrpSpPr>
            <p:nvPr/>
          </p:nvGrpSpPr>
          <p:grpSpPr bwMode="auto">
            <a:xfrm>
              <a:off x="162" y="563"/>
              <a:ext cx="3306" cy="3350"/>
              <a:chOff x="162" y="563"/>
              <a:chExt cx="3306" cy="3350"/>
            </a:xfrm>
          </p:grpSpPr>
          <p:sp>
            <p:nvSpPr>
              <p:cNvPr id="10456"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457"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458"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459" name="Rectangle 423"/>
              <p:cNvSpPr>
                <a:spLocks noChangeArrowheads="1"/>
              </p:cNvSpPr>
              <p:nvPr/>
            </p:nvSpPr>
            <p:spPr bwMode="auto">
              <a:xfrm>
                <a:off x="1174" y="2208"/>
                <a:ext cx="971" cy="81"/>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0"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61"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62"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463" name="Rectangle 427"/>
              <p:cNvSpPr>
                <a:spLocks noChangeArrowheads="1"/>
              </p:cNvSpPr>
              <p:nvPr/>
            </p:nvSpPr>
            <p:spPr bwMode="auto">
              <a:xfrm>
                <a:off x="1389" y="922"/>
                <a:ext cx="185"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64"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 name="Rectangle 429"/>
              <p:cNvSpPr>
                <a:spLocks noChangeArrowheads="1"/>
              </p:cNvSpPr>
              <p:nvPr/>
            </p:nvSpPr>
            <p:spPr bwMode="auto">
              <a:xfrm>
                <a:off x="1416" y="724"/>
                <a:ext cx="141"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10466" name="Rectangle 430"/>
              <p:cNvSpPr>
                <a:spLocks noChangeArrowheads="1"/>
              </p:cNvSpPr>
              <p:nvPr/>
            </p:nvSpPr>
            <p:spPr bwMode="auto">
              <a:xfrm>
                <a:off x="1400" y="788"/>
                <a:ext cx="179"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10467"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8" name="Rectangle 432"/>
              <p:cNvSpPr>
                <a:spLocks noChangeArrowheads="1"/>
              </p:cNvSpPr>
              <p:nvPr/>
            </p:nvSpPr>
            <p:spPr bwMode="auto">
              <a:xfrm>
                <a:off x="436" y="739"/>
                <a:ext cx="18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69" name="Rectangle 433"/>
              <p:cNvSpPr>
                <a:spLocks noChangeArrowheads="1"/>
              </p:cNvSpPr>
              <p:nvPr/>
            </p:nvSpPr>
            <p:spPr bwMode="auto">
              <a:xfrm>
                <a:off x="355" y="804"/>
                <a:ext cx="32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70"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71"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72"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73"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74"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75"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77"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78" name="Rectangle 442"/>
              <p:cNvSpPr>
                <a:spLocks noChangeArrowheads="1"/>
              </p:cNvSpPr>
              <p:nvPr/>
            </p:nvSpPr>
            <p:spPr bwMode="auto">
              <a:xfrm>
                <a:off x="2709" y="578"/>
                <a:ext cx="657"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10479" name="Rectangle 443"/>
              <p:cNvSpPr>
                <a:spLocks noChangeArrowheads="1"/>
              </p:cNvSpPr>
              <p:nvPr/>
            </p:nvSpPr>
            <p:spPr bwMode="auto">
              <a:xfrm>
                <a:off x="2817" y="654"/>
                <a:ext cx="460"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10480"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81"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482"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3"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84"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485"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486"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487"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8"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489"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90"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491"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92"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3"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494"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95"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96"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497"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98"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9"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500"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501"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10502"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10503"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04"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10505"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10506"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07" name="Rectangle 471"/>
              <p:cNvSpPr>
                <a:spLocks noChangeArrowheads="1"/>
              </p:cNvSpPr>
              <p:nvPr/>
            </p:nvSpPr>
            <p:spPr bwMode="auto">
              <a:xfrm>
                <a:off x="355" y="1621"/>
                <a:ext cx="183"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508" name="Rectangle 472"/>
              <p:cNvSpPr>
                <a:spLocks noChangeArrowheads="1"/>
              </p:cNvSpPr>
              <p:nvPr/>
            </p:nvSpPr>
            <p:spPr bwMode="auto">
              <a:xfrm>
                <a:off x="258" y="1691"/>
                <a:ext cx="372"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509"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10" name="Rectangle 474"/>
              <p:cNvSpPr>
                <a:spLocks noChangeArrowheads="1"/>
              </p:cNvSpPr>
              <p:nvPr/>
            </p:nvSpPr>
            <p:spPr bwMode="auto">
              <a:xfrm>
                <a:off x="248" y="1149"/>
                <a:ext cx="375" cy="63"/>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10511"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12" name="Rectangle 476"/>
              <p:cNvSpPr>
                <a:spLocks noChangeArrowheads="1"/>
              </p:cNvSpPr>
              <p:nvPr/>
            </p:nvSpPr>
            <p:spPr bwMode="auto">
              <a:xfrm>
                <a:off x="302" y="1309"/>
                <a:ext cx="296"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513"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14" name="Rectangle 478"/>
              <p:cNvSpPr>
                <a:spLocks noChangeArrowheads="1"/>
              </p:cNvSpPr>
              <p:nvPr/>
            </p:nvSpPr>
            <p:spPr bwMode="auto">
              <a:xfrm>
                <a:off x="280" y="1460"/>
                <a:ext cx="332"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515"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10516"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517"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518"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10519"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520"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521"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10522"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23"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524" name="Rectangle 488"/>
              <p:cNvSpPr>
                <a:spLocks noChangeArrowheads="1"/>
              </p:cNvSpPr>
              <p:nvPr/>
            </p:nvSpPr>
            <p:spPr bwMode="auto">
              <a:xfrm>
                <a:off x="442" y="616"/>
                <a:ext cx="646"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525"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10526"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10527"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28"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10529"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530"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31"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32" name="Rectangle 496"/>
              <p:cNvSpPr>
                <a:spLocks noChangeArrowheads="1"/>
              </p:cNvSpPr>
              <p:nvPr/>
            </p:nvSpPr>
            <p:spPr bwMode="auto">
              <a:xfrm rot="-5400000">
                <a:off x="1956" y="3393"/>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33" name="Rectangle 497"/>
              <p:cNvSpPr>
                <a:spLocks noChangeArrowheads="1"/>
              </p:cNvSpPr>
              <p:nvPr/>
            </p:nvSpPr>
            <p:spPr bwMode="auto">
              <a:xfrm rot="-5400000">
                <a:off x="1953" y="3338"/>
                <a:ext cx="5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534" name="Rectangle 498"/>
              <p:cNvSpPr>
                <a:spLocks noChangeArrowheads="1"/>
              </p:cNvSpPr>
              <p:nvPr/>
            </p:nvSpPr>
            <p:spPr bwMode="auto">
              <a:xfrm rot="-5400000">
                <a:off x="1970" y="3295"/>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35" name="Rectangle 499"/>
              <p:cNvSpPr>
                <a:spLocks noChangeArrowheads="1"/>
              </p:cNvSpPr>
              <p:nvPr/>
            </p:nvSpPr>
            <p:spPr bwMode="auto">
              <a:xfrm rot="-5400000">
                <a:off x="1951" y="3250"/>
                <a:ext cx="5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536" name="Rectangle 500"/>
              <p:cNvSpPr>
                <a:spLocks noChangeArrowheads="1"/>
              </p:cNvSpPr>
              <p:nvPr/>
            </p:nvSpPr>
            <p:spPr bwMode="auto">
              <a:xfrm rot="-5400000">
                <a:off x="1970" y="3204"/>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37" name="Rectangle 501"/>
              <p:cNvSpPr>
                <a:spLocks noChangeArrowheads="1"/>
              </p:cNvSpPr>
              <p:nvPr/>
            </p:nvSpPr>
            <p:spPr bwMode="auto">
              <a:xfrm rot="-5400000">
                <a:off x="1970" y="3182"/>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38" name="Rectangle 502"/>
              <p:cNvSpPr>
                <a:spLocks noChangeArrowheads="1"/>
              </p:cNvSpPr>
              <p:nvPr/>
            </p:nvSpPr>
            <p:spPr bwMode="auto">
              <a:xfrm rot="-5400000">
                <a:off x="1948" y="3068"/>
                <a:ext cx="83"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539"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40"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41" name="Rectangle 506"/>
              <p:cNvSpPr>
                <a:spLocks noChangeArrowheads="1"/>
              </p:cNvSpPr>
              <p:nvPr/>
            </p:nvSpPr>
            <p:spPr bwMode="auto">
              <a:xfrm rot="-5400000">
                <a:off x="1150" y="3383"/>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542" name="Rectangle 507"/>
              <p:cNvSpPr>
                <a:spLocks noChangeArrowheads="1"/>
              </p:cNvSpPr>
              <p:nvPr/>
            </p:nvSpPr>
            <p:spPr bwMode="auto">
              <a:xfrm rot="-5400000">
                <a:off x="1147" y="3329"/>
                <a:ext cx="5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543" name="Rectangle 508"/>
              <p:cNvSpPr>
                <a:spLocks noChangeArrowheads="1"/>
              </p:cNvSpPr>
              <p:nvPr/>
            </p:nvSpPr>
            <p:spPr bwMode="auto">
              <a:xfrm rot="-5400000">
                <a:off x="1164" y="3286"/>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44" name="Rectangle 509"/>
              <p:cNvSpPr>
                <a:spLocks noChangeArrowheads="1"/>
              </p:cNvSpPr>
              <p:nvPr/>
            </p:nvSpPr>
            <p:spPr bwMode="auto">
              <a:xfrm rot="-5400000">
                <a:off x="1154" y="3249"/>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545" name="Rectangle 510"/>
              <p:cNvSpPr>
                <a:spLocks noChangeArrowheads="1"/>
              </p:cNvSpPr>
              <p:nvPr/>
            </p:nvSpPr>
            <p:spPr bwMode="auto">
              <a:xfrm rot="-5400000">
                <a:off x="1164" y="3216"/>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46" name="Rectangle 511"/>
              <p:cNvSpPr>
                <a:spLocks noChangeArrowheads="1"/>
              </p:cNvSpPr>
              <p:nvPr/>
            </p:nvSpPr>
            <p:spPr bwMode="auto">
              <a:xfrm rot="-5400000">
                <a:off x="1164" y="3194"/>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47" name="Rectangle 512"/>
              <p:cNvSpPr>
                <a:spLocks noChangeArrowheads="1"/>
              </p:cNvSpPr>
              <p:nvPr/>
            </p:nvSpPr>
            <p:spPr bwMode="auto">
              <a:xfrm rot="-5400000">
                <a:off x="1140" y="3079"/>
                <a:ext cx="84"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548"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49" name="Rectangle 515"/>
              <p:cNvSpPr>
                <a:spLocks noChangeArrowheads="1"/>
              </p:cNvSpPr>
              <p:nvPr/>
            </p:nvSpPr>
            <p:spPr bwMode="auto">
              <a:xfrm rot="-5400000">
                <a:off x="1344" y="3334"/>
                <a:ext cx="5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550" name="Rectangle 516"/>
              <p:cNvSpPr>
                <a:spLocks noChangeArrowheads="1"/>
              </p:cNvSpPr>
              <p:nvPr/>
            </p:nvSpPr>
            <p:spPr bwMode="auto">
              <a:xfrm rot="-5400000">
                <a:off x="1344" y="3274"/>
                <a:ext cx="5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551" name="Rectangle 517"/>
              <p:cNvSpPr>
                <a:spLocks noChangeArrowheads="1"/>
              </p:cNvSpPr>
              <p:nvPr/>
            </p:nvSpPr>
            <p:spPr bwMode="auto">
              <a:xfrm rot="-5400000">
                <a:off x="1344" y="3216"/>
                <a:ext cx="5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552" name="Rectangle 518"/>
              <p:cNvSpPr>
                <a:spLocks noChangeArrowheads="1"/>
              </p:cNvSpPr>
              <p:nvPr/>
            </p:nvSpPr>
            <p:spPr bwMode="auto">
              <a:xfrm rot="-5400000">
                <a:off x="1348" y="3154"/>
                <a:ext cx="47"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553"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54"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55" name="Rectangle 521"/>
              <p:cNvSpPr>
                <a:spLocks noChangeArrowheads="1"/>
              </p:cNvSpPr>
              <p:nvPr/>
            </p:nvSpPr>
            <p:spPr bwMode="auto">
              <a:xfrm rot="-5400000">
                <a:off x="1716" y="3418"/>
                <a:ext cx="43"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10556" name="Rectangle 522"/>
              <p:cNvSpPr>
                <a:spLocks noChangeArrowheads="1"/>
              </p:cNvSpPr>
              <p:nvPr/>
            </p:nvSpPr>
            <p:spPr bwMode="auto">
              <a:xfrm rot="-5400000">
                <a:off x="1719" y="3379"/>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10557" name="Rectangle 523"/>
              <p:cNvSpPr>
                <a:spLocks noChangeArrowheads="1"/>
              </p:cNvSpPr>
              <p:nvPr/>
            </p:nvSpPr>
            <p:spPr bwMode="auto">
              <a:xfrm rot="-5400000">
                <a:off x="1719" y="3336"/>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10558" name="Rectangle 524"/>
              <p:cNvSpPr>
                <a:spLocks noChangeArrowheads="1"/>
              </p:cNvSpPr>
              <p:nvPr/>
            </p:nvSpPr>
            <p:spPr bwMode="auto">
              <a:xfrm rot="-5400000">
                <a:off x="1729" y="3308"/>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10559" name="Rectangle 525"/>
              <p:cNvSpPr>
                <a:spLocks noChangeArrowheads="1"/>
              </p:cNvSpPr>
              <p:nvPr/>
            </p:nvSpPr>
            <p:spPr bwMode="auto">
              <a:xfrm rot="-5400000">
                <a:off x="1729" y="3292"/>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60" name="Rectangle 526"/>
              <p:cNvSpPr>
                <a:spLocks noChangeArrowheads="1"/>
              </p:cNvSpPr>
              <p:nvPr/>
            </p:nvSpPr>
            <p:spPr bwMode="auto">
              <a:xfrm rot="-5400000">
                <a:off x="1721" y="3262"/>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10561" name="Rectangle 527"/>
              <p:cNvSpPr>
                <a:spLocks noChangeArrowheads="1"/>
              </p:cNvSpPr>
              <p:nvPr/>
            </p:nvSpPr>
            <p:spPr bwMode="auto">
              <a:xfrm rot="-5400000">
                <a:off x="1721" y="3229"/>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10562" name="Rectangle 528"/>
              <p:cNvSpPr>
                <a:spLocks noChangeArrowheads="1"/>
              </p:cNvSpPr>
              <p:nvPr/>
            </p:nvSpPr>
            <p:spPr bwMode="auto">
              <a:xfrm rot="-5400000">
                <a:off x="1728" y="3199"/>
                <a:ext cx="20"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10563" name="Rectangle 529"/>
              <p:cNvSpPr>
                <a:spLocks noChangeArrowheads="1"/>
              </p:cNvSpPr>
              <p:nvPr/>
            </p:nvSpPr>
            <p:spPr bwMode="auto">
              <a:xfrm rot="-5400000">
                <a:off x="1729" y="3179"/>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64" name="Rectangle 530"/>
              <p:cNvSpPr>
                <a:spLocks noChangeArrowheads="1"/>
              </p:cNvSpPr>
              <p:nvPr/>
            </p:nvSpPr>
            <p:spPr bwMode="auto">
              <a:xfrm rot="-5400000">
                <a:off x="1719" y="3153"/>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10565" name="Rectangle 531"/>
              <p:cNvSpPr>
                <a:spLocks noChangeArrowheads="1"/>
              </p:cNvSpPr>
              <p:nvPr/>
            </p:nvSpPr>
            <p:spPr bwMode="auto">
              <a:xfrm rot="-5400000">
                <a:off x="1719" y="3108"/>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10566" name="Rectangle 532"/>
              <p:cNvSpPr>
                <a:spLocks noChangeArrowheads="1"/>
              </p:cNvSpPr>
              <p:nvPr/>
            </p:nvSpPr>
            <p:spPr bwMode="auto">
              <a:xfrm rot="-5400000">
                <a:off x="1728" y="3079"/>
                <a:ext cx="20"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10567" name="Rectangle 533"/>
              <p:cNvSpPr>
                <a:spLocks noChangeArrowheads="1"/>
              </p:cNvSpPr>
              <p:nvPr/>
            </p:nvSpPr>
            <p:spPr bwMode="auto">
              <a:xfrm rot="-5400000">
                <a:off x="1787" y="3408"/>
                <a:ext cx="4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568" name="Rectangle 534"/>
              <p:cNvSpPr>
                <a:spLocks noChangeArrowheads="1"/>
              </p:cNvSpPr>
              <p:nvPr/>
            </p:nvSpPr>
            <p:spPr bwMode="auto">
              <a:xfrm rot="-5400000">
                <a:off x="1789" y="3368"/>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10569" name="Rectangle 535"/>
              <p:cNvSpPr>
                <a:spLocks noChangeArrowheads="1"/>
              </p:cNvSpPr>
              <p:nvPr/>
            </p:nvSpPr>
            <p:spPr bwMode="auto">
              <a:xfrm rot="-5400000">
                <a:off x="1791" y="3332"/>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10570" name="Rectangle 536"/>
              <p:cNvSpPr>
                <a:spLocks noChangeArrowheads="1"/>
              </p:cNvSpPr>
              <p:nvPr/>
            </p:nvSpPr>
            <p:spPr bwMode="auto">
              <a:xfrm rot="-5400000">
                <a:off x="1791" y="3294"/>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10571" name="Rectangle 537"/>
              <p:cNvSpPr>
                <a:spLocks noChangeArrowheads="1"/>
              </p:cNvSpPr>
              <p:nvPr/>
            </p:nvSpPr>
            <p:spPr bwMode="auto">
              <a:xfrm rot="-5400000">
                <a:off x="1799" y="3271"/>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72" name="Rectangle 538"/>
              <p:cNvSpPr>
                <a:spLocks noChangeArrowheads="1"/>
              </p:cNvSpPr>
              <p:nvPr/>
            </p:nvSpPr>
            <p:spPr bwMode="auto">
              <a:xfrm rot="-5400000">
                <a:off x="1798" y="3247"/>
                <a:ext cx="20"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10573" name="Rectangle 539"/>
              <p:cNvSpPr>
                <a:spLocks noChangeArrowheads="1"/>
              </p:cNvSpPr>
              <p:nvPr/>
            </p:nvSpPr>
            <p:spPr bwMode="auto">
              <a:xfrm rot="-5400000">
                <a:off x="1799" y="3228"/>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74" name="Rectangle 540"/>
              <p:cNvSpPr>
                <a:spLocks noChangeArrowheads="1"/>
              </p:cNvSpPr>
              <p:nvPr/>
            </p:nvSpPr>
            <p:spPr bwMode="auto">
              <a:xfrm rot="-5400000">
                <a:off x="1791" y="3203"/>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10575" name="Rectangle 541"/>
              <p:cNvSpPr>
                <a:spLocks noChangeArrowheads="1"/>
              </p:cNvSpPr>
              <p:nvPr/>
            </p:nvSpPr>
            <p:spPr bwMode="auto">
              <a:xfrm rot="-5400000">
                <a:off x="1799" y="3174"/>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10576" name="Rectangle 542"/>
              <p:cNvSpPr>
                <a:spLocks noChangeArrowheads="1"/>
              </p:cNvSpPr>
              <p:nvPr/>
            </p:nvSpPr>
            <p:spPr bwMode="auto">
              <a:xfrm rot="-5400000">
                <a:off x="1799" y="3158"/>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77" name="Rectangle 543"/>
              <p:cNvSpPr>
                <a:spLocks noChangeArrowheads="1"/>
              </p:cNvSpPr>
              <p:nvPr/>
            </p:nvSpPr>
            <p:spPr bwMode="auto">
              <a:xfrm rot="-5400000">
                <a:off x="1799" y="3142"/>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10578" name="Rectangle 544"/>
              <p:cNvSpPr>
                <a:spLocks noChangeArrowheads="1"/>
              </p:cNvSpPr>
              <p:nvPr/>
            </p:nvSpPr>
            <p:spPr bwMode="auto">
              <a:xfrm rot="-5400000">
                <a:off x="1784" y="3100"/>
                <a:ext cx="48"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10579"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80"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81" name="Rectangle 547"/>
              <p:cNvSpPr>
                <a:spLocks noChangeArrowheads="1"/>
              </p:cNvSpPr>
              <p:nvPr/>
            </p:nvSpPr>
            <p:spPr bwMode="auto">
              <a:xfrm rot="-5400000">
                <a:off x="1552" y="3287"/>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82" name="Rectangle 548"/>
              <p:cNvSpPr>
                <a:spLocks noChangeArrowheads="1"/>
              </p:cNvSpPr>
              <p:nvPr/>
            </p:nvSpPr>
            <p:spPr bwMode="auto">
              <a:xfrm rot="-5400000">
                <a:off x="1551" y="3228"/>
                <a:ext cx="5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583" name="Rectangle 549"/>
              <p:cNvSpPr>
                <a:spLocks noChangeArrowheads="1"/>
              </p:cNvSpPr>
              <p:nvPr/>
            </p:nvSpPr>
            <p:spPr bwMode="auto">
              <a:xfrm rot="-5400000">
                <a:off x="1567" y="3189"/>
                <a:ext cx="2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84"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85"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86" name="Rectangle 552"/>
              <p:cNvSpPr>
                <a:spLocks noChangeArrowheads="1"/>
              </p:cNvSpPr>
              <p:nvPr/>
            </p:nvSpPr>
            <p:spPr bwMode="auto">
              <a:xfrm rot="-5400000">
                <a:off x="953" y="3291"/>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87" name="Rectangle 553"/>
              <p:cNvSpPr>
                <a:spLocks noChangeArrowheads="1"/>
              </p:cNvSpPr>
              <p:nvPr/>
            </p:nvSpPr>
            <p:spPr bwMode="auto">
              <a:xfrm rot="-5400000">
                <a:off x="936" y="3221"/>
                <a:ext cx="5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588" name="Rectangle 554"/>
              <p:cNvSpPr>
                <a:spLocks noChangeArrowheads="1"/>
              </p:cNvSpPr>
              <p:nvPr/>
            </p:nvSpPr>
            <p:spPr bwMode="auto">
              <a:xfrm rot="-5400000">
                <a:off x="924" y="3280"/>
                <a:ext cx="29" cy="63"/>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589"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90"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591"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92"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593"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10594"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595"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596"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97"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10598"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0599"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10600"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601"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602"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10603"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604"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605"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606"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07"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08"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10609"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10610"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10611"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612"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613"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10614"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10615"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10616"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10617"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10618"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10619"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10620"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10621"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10622"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10623"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10624"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10625"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10626"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10627"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10628"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10629"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10630"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10631"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10632"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10633"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10634"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10635"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10636"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10637"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10638"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10639"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10640"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10641"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10642"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10643"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10644"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10645"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10646"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10647"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10648"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10649"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10650"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651"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652"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53"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10248" name="Group 821"/>
            <p:cNvGrpSpPr>
              <a:grpSpLocks/>
            </p:cNvGrpSpPr>
            <p:nvPr/>
          </p:nvGrpSpPr>
          <p:grpSpPr bwMode="auto">
            <a:xfrm>
              <a:off x="11" y="762"/>
              <a:ext cx="3452" cy="3328"/>
              <a:chOff x="11" y="762"/>
              <a:chExt cx="3452" cy="3328"/>
            </a:xfrm>
          </p:grpSpPr>
          <p:sp>
            <p:nvSpPr>
              <p:cNvPr id="10256"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257"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258"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59"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260" name="Rectangle 625"/>
              <p:cNvSpPr>
                <a:spLocks noChangeArrowheads="1"/>
              </p:cNvSpPr>
              <p:nvPr/>
            </p:nvSpPr>
            <p:spPr bwMode="auto">
              <a:xfrm>
                <a:off x="3113" y="2697"/>
                <a:ext cx="243"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261" name="Rectangle 626"/>
              <p:cNvSpPr>
                <a:spLocks noChangeArrowheads="1"/>
              </p:cNvSpPr>
              <p:nvPr/>
            </p:nvSpPr>
            <p:spPr bwMode="auto">
              <a:xfrm>
                <a:off x="3150" y="2788"/>
                <a:ext cx="173"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262" name="Rectangle 627"/>
              <p:cNvSpPr>
                <a:spLocks noChangeArrowheads="1"/>
              </p:cNvSpPr>
              <p:nvPr/>
            </p:nvSpPr>
            <p:spPr bwMode="auto">
              <a:xfrm>
                <a:off x="2666" y="2573"/>
                <a:ext cx="638" cy="81"/>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263"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64"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265" name="Rectangle 630"/>
              <p:cNvSpPr>
                <a:spLocks noChangeArrowheads="1"/>
              </p:cNvSpPr>
              <p:nvPr/>
            </p:nvSpPr>
            <p:spPr bwMode="auto">
              <a:xfrm>
                <a:off x="2660" y="2691"/>
                <a:ext cx="23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266" name="Rectangle 631"/>
              <p:cNvSpPr>
                <a:spLocks noChangeArrowheads="1"/>
              </p:cNvSpPr>
              <p:nvPr/>
            </p:nvSpPr>
            <p:spPr bwMode="auto">
              <a:xfrm>
                <a:off x="2623" y="2783"/>
                <a:ext cx="31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267"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10268"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69"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10270"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271"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10272"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273"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10274"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275"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76"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277" name="Rectangle 642"/>
              <p:cNvSpPr>
                <a:spLocks noChangeArrowheads="1"/>
              </p:cNvSpPr>
              <p:nvPr/>
            </p:nvSpPr>
            <p:spPr bwMode="auto">
              <a:xfrm rot="-5400000">
                <a:off x="731" y="3354"/>
                <a:ext cx="5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278" name="Rectangle 643"/>
              <p:cNvSpPr>
                <a:spLocks noChangeArrowheads="1"/>
              </p:cNvSpPr>
              <p:nvPr/>
            </p:nvSpPr>
            <p:spPr bwMode="auto">
              <a:xfrm rot="-5400000">
                <a:off x="748" y="3305"/>
                <a:ext cx="2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79" name="Rectangle 644"/>
              <p:cNvSpPr>
                <a:spLocks noChangeArrowheads="1"/>
              </p:cNvSpPr>
              <p:nvPr/>
            </p:nvSpPr>
            <p:spPr bwMode="auto">
              <a:xfrm rot="-5400000">
                <a:off x="738" y="3262"/>
                <a:ext cx="4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80" name="Rectangle 645"/>
              <p:cNvSpPr>
                <a:spLocks noChangeArrowheads="1"/>
              </p:cNvSpPr>
              <p:nvPr/>
            </p:nvSpPr>
            <p:spPr bwMode="auto">
              <a:xfrm rot="-5400000">
                <a:off x="740" y="3216"/>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81" name="Rectangle 646"/>
              <p:cNvSpPr>
                <a:spLocks noChangeArrowheads="1"/>
              </p:cNvSpPr>
              <p:nvPr/>
            </p:nvSpPr>
            <p:spPr bwMode="auto">
              <a:xfrm rot="-5400000">
                <a:off x="746" y="3175"/>
                <a:ext cx="2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82" name="Rectangle 647"/>
              <p:cNvSpPr>
                <a:spLocks noChangeArrowheads="1"/>
              </p:cNvSpPr>
              <p:nvPr/>
            </p:nvSpPr>
            <p:spPr bwMode="auto">
              <a:xfrm rot="-5400000">
                <a:off x="740" y="3136"/>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283"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10284"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85"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86"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10287"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88"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89"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10290"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91"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92"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10293"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294"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95"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10296"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97"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98"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10299"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300"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301"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10302"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303"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04"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10305"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06"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07"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08"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09"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10310"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311"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312" name="Rectangle 677"/>
              <p:cNvSpPr>
                <a:spLocks noChangeArrowheads="1"/>
              </p:cNvSpPr>
              <p:nvPr/>
            </p:nvSpPr>
            <p:spPr bwMode="auto">
              <a:xfrm>
                <a:off x="679" y="1966"/>
                <a:ext cx="1" cy="16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313" name="Rectangle 678"/>
              <p:cNvSpPr>
                <a:spLocks noChangeArrowheads="1"/>
              </p:cNvSpPr>
              <p:nvPr/>
            </p:nvSpPr>
            <p:spPr bwMode="auto">
              <a:xfrm>
                <a:off x="722" y="1987"/>
                <a:ext cx="76"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314"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10315"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316"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317"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10318"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319"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320" name="Rectangle 685"/>
              <p:cNvSpPr>
                <a:spLocks noChangeArrowheads="1"/>
              </p:cNvSpPr>
              <p:nvPr/>
            </p:nvSpPr>
            <p:spPr bwMode="auto">
              <a:xfrm>
                <a:off x="2170" y="3020"/>
                <a:ext cx="1293" cy="887"/>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321"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10322"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323"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0324" name="Rectangle 689"/>
              <p:cNvSpPr>
                <a:spLocks noChangeArrowheads="1"/>
              </p:cNvSpPr>
              <p:nvPr/>
            </p:nvSpPr>
            <p:spPr bwMode="auto">
              <a:xfrm>
                <a:off x="2585" y="3762"/>
                <a:ext cx="710"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325"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26"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27" name="Rectangle 692"/>
              <p:cNvSpPr>
                <a:spLocks noChangeArrowheads="1"/>
              </p:cNvSpPr>
              <p:nvPr/>
            </p:nvSpPr>
            <p:spPr bwMode="auto">
              <a:xfrm rot="-5400000">
                <a:off x="2677" y="3439"/>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28" name="Rectangle 693"/>
              <p:cNvSpPr>
                <a:spLocks noChangeArrowheads="1"/>
              </p:cNvSpPr>
              <p:nvPr/>
            </p:nvSpPr>
            <p:spPr bwMode="auto">
              <a:xfrm rot="-5400000">
                <a:off x="2672" y="3381"/>
                <a:ext cx="5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9" name="Rectangle 694"/>
              <p:cNvSpPr>
                <a:spLocks noChangeArrowheads="1"/>
              </p:cNvSpPr>
              <p:nvPr/>
            </p:nvSpPr>
            <p:spPr bwMode="auto">
              <a:xfrm rot="-5400000">
                <a:off x="2691" y="3335"/>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0" name="Rectangle 695"/>
              <p:cNvSpPr>
                <a:spLocks noChangeArrowheads="1"/>
              </p:cNvSpPr>
              <p:nvPr/>
            </p:nvSpPr>
            <p:spPr bwMode="auto">
              <a:xfrm rot="-5400000">
                <a:off x="2689" y="3313"/>
                <a:ext cx="2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31" name="Rectangle 696"/>
              <p:cNvSpPr>
                <a:spLocks noChangeArrowheads="1"/>
              </p:cNvSpPr>
              <p:nvPr/>
            </p:nvSpPr>
            <p:spPr bwMode="auto">
              <a:xfrm rot="-5400000">
                <a:off x="2681" y="3277"/>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32" name="Rectangle 697"/>
              <p:cNvSpPr>
                <a:spLocks noChangeArrowheads="1"/>
              </p:cNvSpPr>
              <p:nvPr/>
            </p:nvSpPr>
            <p:spPr bwMode="auto">
              <a:xfrm rot="-5400000">
                <a:off x="2679" y="3226"/>
                <a:ext cx="4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33"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34" name="Rectangle 699"/>
              <p:cNvSpPr>
                <a:spLocks noChangeArrowheads="1"/>
              </p:cNvSpPr>
              <p:nvPr/>
            </p:nvSpPr>
            <p:spPr bwMode="auto">
              <a:xfrm rot="-5400000">
                <a:off x="2274" y="3390"/>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335" name="Rectangle 700"/>
              <p:cNvSpPr>
                <a:spLocks noChangeArrowheads="1"/>
              </p:cNvSpPr>
              <p:nvPr/>
            </p:nvSpPr>
            <p:spPr bwMode="auto">
              <a:xfrm rot="-5400000">
                <a:off x="2286" y="3345"/>
                <a:ext cx="2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36" name="Rectangle 701"/>
              <p:cNvSpPr>
                <a:spLocks noChangeArrowheads="1"/>
              </p:cNvSpPr>
              <p:nvPr/>
            </p:nvSpPr>
            <p:spPr bwMode="auto">
              <a:xfrm rot="-5400000">
                <a:off x="2276" y="3306"/>
                <a:ext cx="4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37" name="Rectangle 702"/>
              <p:cNvSpPr>
                <a:spLocks noChangeArrowheads="1"/>
              </p:cNvSpPr>
              <p:nvPr/>
            </p:nvSpPr>
            <p:spPr bwMode="auto">
              <a:xfrm rot="-5400000">
                <a:off x="2278" y="3262"/>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338" name="Rectangle 703"/>
              <p:cNvSpPr>
                <a:spLocks noChangeArrowheads="1"/>
              </p:cNvSpPr>
              <p:nvPr/>
            </p:nvSpPr>
            <p:spPr bwMode="auto">
              <a:xfrm rot="-5400000">
                <a:off x="2284" y="3219"/>
                <a:ext cx="2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339" name="Rectangle 704"/>
              <p:cNvSpPr>
                <a:spLocks noChangeArrowheads="1"/>
              </p:cNvSpPr>
              <p:nvPr/>
            </p:nvSpPr>
            <p:spPr bwMode="auto">
              <a:xfrm rot="-5400000">
                <a:off x="2275" y="3177"/>
                <a:ext cx="47"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340" name="Rectangle 705"/>
              <p:cNvSpPr>
                <a:spLocks noChangeArrowheads="1"/>
              </p:cNvSpPr>
              <p:nvPr/>
            </p:nvSpPr>
            <p:spPr bwMode="auto">
              <a:xfrm rot="-5400000">
                <a:off x="2278" y="3133"/>
                <a:ext cx="4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341" name="Rectangle 706"/>
              <p:cNvSpPr>
                <a:spLocks noChangeArrowheads="1"/>
              </p:cNvSpPr>
              <p:nvPr/>
            </p:nvSpPr>
            <p:spPr bwMode="auto">
              <a:xfrm rot="-5400000">
                <a:off x="2286" y="3091"/>
                <a:ext cx="2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2" name="Rectangle 707"/>
              <p:cNvSpPr>
                <a:spLocks noChangeArrowheads="1"/>
              </p:cNvSpPr>
              <p:nvPr/>
            </p:nvSpPr>
            <p:spPr bwMode="auto">
              <a:xfrm rot="-5400000">
                <a:off x="2363" y="3353"/>
                <a:ext cx="50"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43" name="Rectangle 708"/>
              <p:cNvSpPr>
                <a:spLocks noChangeArrowheads="1"/>
              </p:cNvSpPr>
              <p:nvPr/>
            </p:nvSpPr>
            <p:spPr bwMode="auto">
              <a:xfrm rot="-5400000">
                <a:off x="2358" y="3295"/>
                <a:ext cx="59"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44" name="Rectangle 709"/>
              <p:cNvSpPr>
                <a:spLocks noChangeArrowheads="1"/>
              </p:cNvSpPr>
              <p:nvPr/>
            </p:nvSpPr>
            <p:spPr bwMode="auto">
              <a:xfrm rot="-5400000">
                <a:off x="2377" y="3249"/>
                <a:ext cx="21"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45" name="Rectangle 710"/>
              <p:cNvSpPr>
                <a:spLocks noChangeArrowheads="1"/>
              </p:cNvSpPr>
              <p:nvPr/>
            </p:nvSpPr>
            <p:spPr bwMode="auto">
              <a:xfrm rot="-5400000">
                <a:off x="2375" y="3226"/>
                <a:ext cx="26"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6" name="Rectangle 711"/>
              <p:cNvSpPr>
                <a:spLocks noChangeArrowheads="1"/>
              </p:cNvSpPr>
              <p:nvPr/>
            </p:nvSpPr>
            <p:spPr bwMode="auto">
              <a:xfrm rot="-5400000">
                <a:off x="2367" y="3191"/>
                <a:ext cx="42"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47" name="Rectangle 712"/>
              <p:cNvSpPr>
                <a:spLocks noChangeArrowheads="1"/>
              </p:cNvSpPr>
              <p:nvPr/>
            </p:nvSpPr>
            <p:spPr bwMode="auto">
              <a:xfrm rot="-5400000">
                <a:off x="2364" y="3140"/>
                <a:ext cx="47"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48"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49"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50" name="Rectangle 715"/>
              <p:cNvSpPr>
                <a:spLocks noChangeArrowheads="1"/>
              </p:cNvSpPr>
              <p:nvPr/>
            </p:nvSpPr>
            <p:spPr bwMode="auto">
              <a:xfrm rot="-5400000">
                <a:off x="2290" y="3757"/>
                <a:ext cx="4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51" name="Rectangle 716"/>
              <p:cNvSpPr>
                <a:spLocks noChangeArrowheads="1"/>
              </p:cNvSpPr>
              <p:nvPr/>
            </p:nvSpPr>
            <p:spPr bwMode="auto">
              <a:xfrm rot="-5400000">
                <a:off x="2287" y="3710"/>
                <a:ext cx="4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352" name="Rectangle 717"/>
              <p:cNvSpPr>
                <a:spLocks noChangeArrowheads="1"/>
              </p:cNvSpPr>
              <p:nvPr/>
            </p:nvSpPr>
            <p:spPr bwMode="auto">
              <a:xfrm rot="-5400000">
                <a:off x="2285" y="3660"/>
                <a:ext cx="5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353" name="Rectangle 718"/>
              <p:cNvSpPr>
                <a:spLocks noChangeArrowheads="1"/>
              </p:cNvSpPr>
              <p:nvPr/>
            </p:nvSpPr>
            <p:spPr bwMode="auto">
              <a:xfrm rot="-5400000">
                <a:off x="2302" y="3623"/>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354" name="Rectangle 719"/>
              <p:cNvSpPr>
                <a:spLocks noChangeArrowheads="1"/>
              </p:cNvSpPr>
              <p:nvPr/>
            </p:nvSpPr>
            <p:spPr bwMode="auto">
              <a:xfrm rot="-5400000">
                <a:off x="2302" y="3601"/>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355" name="Rectangle 720"/>
              <p:cNvSpPr>
                <a:spLocks noChangeArrowheads="1"/>
              </p:cNvSpPr>
              <p:nvPr/>
            </p:nvSpPr>
            <p:spPr bwMode="auto">
              <a:xfrm rot="-5400000">
                <a:off x="2362" y="3647"/>
                <a:ext cx="69"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356" name="Rectangle 721"/>
              <p:cNvSpPr>
                <a:spLocks noChangeArrowheads="1"/>
              </p:cNvSpPr>
              <p:nvPr/>
            </p:nvSpPr>
            <p:spPr bwMode="auto">
              <a:xfrm rot="-5400000">
                <a:off x="2220" y="3794"/>
                <a:ext cx="164" cy="1"/>
              </a:xfrm>
              <a:prstGeom prst="rect">
                <a:avLst/>
              </a:prstGeom>
              <a:noFill/>
              <a:ln w="9525">
                <a:noFill/>
                <a:miter lim="800000"/>
                <a:headEnd/>
                <a:tailEnd/>
              </a:ln>
            </p:spPr>
            <p:txBody>
              <a:bodyPr vert="eaVert" wrap="none" lIns="0" tIns="0" rIns="0" bIns="0">
                <a:spAutoFit/>
              </a:bodyPr>
              <a:lstStyle/>
              <a:p>
                <a:pPr algn="l" eaLnBrk="0" hangingPunct="0"/>
                <a:endParaRPr lang="en-US" sz="1800">
                  <a:solidFill>
                    <a:srgbClr val="000000"/>
                  </a:solidFill>
                </a:endParaRPr>
              </a:p>
            </p:txBody>
          </p:sp>
          <p:sp>
            <p:nvSpPr>
              <p:cNvPr id="10357"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10358"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0359"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0360"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61" name="Rectangle 726"/>
              <p:cNvSpPr>
                <a:spLocks noChangeArrowheads="1"/>
              </p:cNvSpPr>
              <p:nvPr/>
            </p:nvSpPr>
            <p:spPr bwMode="auto">
              <a:xfrm>
                <a:off x="3086" y="3433"/>
                <a:ext cx="198"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362" name="Rectangle 727"/>
              <p:cNvSpPr>
                <a:spLocks noChangeArrowheads="1"/>
              </p:cNvSpPr>
              <p:nvPr/>
            </p:nvSpPr>
            <p:spPr bwMode="auto">
              <a:xfrm>
                <a:off x="3016" y="3499"/>
                <a:ext cx="336"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363"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10364"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365"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366"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10367"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0368"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369"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10370"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10371"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72"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10373"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374"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0375"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76" name="Rectangle 741"/>
              <p:cNvSpPr>
                <a:spLocks noChangeArrowheads="1"/>
              </p:cNvSpPr>
              <p:nvPr/>
            </p:nvSpPr>
            <p:spPr bwMode="auto">
              <a:xfrm>
                <a:off x="3064" y="3197"/>
                <a:ext cx="241"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377" name="Rectangle 742"/>
              <p:cNvSpPr>
                <a:spLocks noChangeArrowheads="1"/>
              </p:cNvSpPr>
              <p:nvPr/>
            </p:nvSpPr>
            <p:spPr bwMode="auto">
              <a:xfrm>
                <a:off x="3016" y="3261"/>
                <a:ext cx="336"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378"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79" name="Rectangle 744"/>
              <p:cNvSpPr>
                <a:spLocks noChangeArrowheads="1"/>
              </p:cNvSpPr>
              <p:nvPr/>
            </p:nvSpPr>
            <p:spPr bwMode="auto">
              <a:xfrm>
                <a:off x="399" y="1858"/>
                <a:ext cx="115"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380"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1"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2"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3" name="Rectangle 748"/>
              <p:cNvSpPr>
                <a:spLocks noChangeArrowheads="1"/>
              </p:cNvSpPr>
              <p:nvPr/>
            </p:nvSpPr>
            <p:spPr bwMode="auto">
              <a:xfrm>
                <a:off x="361" y="2089"/>
                <a:ext cx="179"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384"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385"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386"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87"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88"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389" name="Rectangle 754"/>
              <p:cNvSpPr>
                <a:spLocks noChangeArrowheads="1"/>
              </p:cNvSpPr>
              <p:nvPr/>
            </p:nvSpPr>
            <p:spPr bwMode="auto">
              <a:xfrm>
                <a:off x="679" y="2192"/>
                <a:ext cx="1" cy="16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390" name="Rectangle 755"/>
              <p:cNvSpPr>
                <a:spLocks noChangeArrowheads="1"/>
              </p:cNvSpPr>
              <p:nvPr/>
            </p:nvSpPr>
            <p:spPr bwMode="auto">
              <a:xfrm>
                <a:off x="722" y="2213"/>
                <a:ext cx="76" cy="81"/>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391"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392"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393"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94"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395"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396"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397"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398"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99"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10400"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401"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10402"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3"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0404"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10405"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406"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407"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10408"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409"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410"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1"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2"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3"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4"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5"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6"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7"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8"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9" name="Rectangle 784"/>
              <p:cNvSpPr>
                <a:spLocks noChangeArrowheads="1"/>
              </p:cNvSpPr>
              <p:nvPr/>
            </p:nvSpPr>
            <p:spPr bwMode="auto">
              <a:xfrm>
                <a:off x="1492" y="1477"/>
                <a:ext cx="336" cy="119"/>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0420" name="Rectangle 785"/>
              <p:cNvSpPr>
                <a:spLocks noChangeArrowheads="1"/>
              </p:cNvSpPr>
              <p:nvPr/>
            </p:nvSpPr>
            <p:spPr bwMode="auto">
              <a:xfrm>
                <a:off x="1459" y="1590"/>
                <a:ext cx="401" cy="119"/>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0421" name="Rectangle 786"/>
              <p:cNvSpPr>
                <a:spLocks noChangeArrowheads="1"/>
              </p:cNvSpPr>
              <p:nvPr/>
            </p:nvSpPr>
            <p:spPr bwMode="auto">
              <a:xfrm>
                <a:off x="1422" y="1880"/>
                <a:ext cx="89"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10422" name="Rectangle 787"/>
              <p:cNvSpPr>
                <a:spLocks noChangeArrowheads="1"/>
              </p:cNvSpPr>
              <p:nvPr/>
            </p:nvSpPr>
            <p:spPr bwMode="auto">
              <a:xfrm>
                <a:off x="1346" y="1939"/>
                <a:ext cx="24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10423" name="Rectangle 788"/>
              <p:cNvSpPr>
                <a:spLocks noChangeArrowheads="1"/>
              </p:cNvSpPr>
              <p:nvPr/>
            </p:nvSpPr>
            <p:spPr bwMode="auto">
              <a:xfrm>
                <a:off x="1804" y="1885"/>
                <a:ext cx="7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10424" name="Rectangle 789"/>
              <p:cNvSpPr>
                <a:spLocks noChangeArrowheads="1"/>
              </p:cNvSpPr>
              <p:nvPr/>
            </p:nvSpPr>
            <p:spPr bwMode="auto">
              <a:xfrm>
                <a:off x="1723" y="1944"/>
                <a:ext cx="24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10425" name="Rectangle 790"/>
              <p:cNvSpPr>
                <a:spLocks noChangeArrowheads="1"/>
              </p:cNvSpPr>
              <p:nvPr/>
            </p:nvSpPr>
            <p:spPr bwMode="auto">
              <a:xfrm>
                <a:off x="1513" y="2047"/>
                <a:ext cx="272"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Cache</a:t>
                </a:r>
                <a:endParaRPr lang="en-US" sz="1800">
                  <a:solidFill>
                    <a:srgbClr val="000000"/>
                  </a:solidFill>
                </a:endParaRPr>
              </a:p>
            </p:txBody>
          </p:sp>
          <p:sp>
            <p:nvSpPr>
              <p:cNvPr id="10426"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10427"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10428"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10429"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430"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31"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432"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433"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434"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35"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436"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437"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38"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439"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40"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1"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442"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43"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44" name="Rectangle 809"/>
              <p:cNvSpPr>
                <a:spLocks noChangeArrowheads="1"/>
              </p:cNvSpPr>
              <p:nvPr/>
            </p:nvSpPr>
            <p:spPr bwMode="auto">
              <a:xfrm>
                <a:off x="194" y="2375"/>
                <a:ext cx="37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10445"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10446"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10447"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10448"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10449"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0"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10451"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2"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3"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10454"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10455"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10249"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250"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10251"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10252"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10253" name="Rectangle 826"/>
            <p:cNvSpPr>
              <a:spLocks noChangeArrowheads="1"/>
            </p:cNvSpPr>
            <p:nvPr/>
          </p:nvSpPr>
          <p:spPr bwMode="auto">
            <a:xfrm>
              <a:off x="1432" y="2374"/>
              <a:ext cx="28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254"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10255"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
        <p:nvSpPr>
          <p:cNvPr id="10245" name="Rectangle 3"/>
          <p:cNvSpPr>
            <a:spLocks noChangeArrowheads="1"/>
          </p:cNvSpPr>
          <p:nvPr/>
        </p:nvSpPr>
        <p:spPr bwMode="auto">
          <a:xfrm>
            <a:off x="5905500" y="847725"/>
            <a:ext cx="3148013" cy="5334000"/>
          </a:xfrm>
          <a:prstGeom prst="rect">
            <a:avLst/>
          </a:prstGeom>
          <a:noFill/>
          <a:ln w="9525">
            <a:noFill/>
            <a:miter lim="800000"/>
            <a:headEnd/>
            <a:tailEnd/>
          </a:ln>
        </p:spPr>
        <p:txBody>
          <a:bodyPr/>
          <a:lstStyle/>
          <a:p>
            <a:pPr marL="342900" indent="-342900" algn="l" eaLnBrk="0" hangingPunct="0">
              <a:spcBef>
                <a:spcPct val="20000"/>
              </a:spcBef>
              <a:buFont typeface="Arial" charset="0"/>
              <a:buNone/>
            </a:pPr>
            <a:r>
              <a:rPr lang="en-US" altLang="zh-TW">
                <a:latin typeface="Calibri" pitchFamily="34" charset="0"/>
              </a:rPr>
              <a:t>Network Coprocessor consists of the following modules:</a:t>
            </a:r>
          </a:p>
          <a:p>
            <a:pPr marL="342900" indent="-342900" algn="l" eaLnBrk="0" hangingPunct="0">
              <a:spcBef>
                <a:spcPct val="20000"/>
              </a:spcBef>
              <a:buFont typeface="Arial" charset="0"/>
              <a:buChar char="•"/>
            </a:pPr>
            <a:r>
              <a:rPr lang="en-US" altLang="zh-TW">
                <a:latin typeface="Calibri" pitchFamily="34" charset="0"/>
              </a:rPr>
              <a:t>Packet Accelerator (PA)</a:t>
            </a:r>
          </a:p>
          <a:p>
            <a:pPr marL="342900" indent="-342900" algn="l" eaLnBrk="0" hangingPunct="0">
              <a:spcBef>
                <a:spcPct val="20000"/>
              </a:spcBef>
              <a:buFont typeface="Arial" charset="0"/>
              <a:buChar char="•"/>
            </a:pPr>
            <a:r>
              <a:rPr lang="en-US" altLang="zh-TW">
                <a:latin typeface="Calibri" pitchFamily="34" charset="0"/>
              </a:rPr>
              <a:t>Security Accelerator (SA)</a:t>
            </a:r>
          </a:p>
          <a:p>
            <a:pPr marL="342900" indent="-342900" algn="l" eaLnBrk="0" hangingPunct="0">
              <a:spcBef>
                <a:spcPct val="20000"/>
              </a:spcBef>
              <a:buFont typeface="Arial" charset="0"/>
              <a:buChar char="•"/>
            </a:pPr>
            <a:r>
              <a:rPr lang="en-US" altLang="zh-TW">
                <a:latin typeface="Calibri" pitchFamily="34" charset="0"/>
              </a:rPr>
              <a:t>Ethernet Subsystem</a:t>
            </a:r>
          </a:p>
          <a:p>
            <a:pPr marL="342900" indent="-342900" algn="l" eaLnBrk="0" hangingPunct="0">
              <a:spcBef>
                <a:spcPct val="20000"/>
              </a:spcBef>
              <a:buFont typeface="Arial" charset="0"/>
              <a:buChar char="•"/>
            </a:pPr>
            <a:r>
              <a:rPr lang="en-US" altLang="zh-TW">
                <a:latin typeface="Calibri" pitchFamily="34" charset="0"/>
              </a:rPr>
              <a:t>Packet DMA (PKTDMA) Controller</a:t>
            </a:r>
            <a:endParaRPr lang="en-US">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r>
              <a:rPr lang="sv-SE" altLang="zh-TW" sz="4000" smtClean="0"/>
              <a:t>Purpose of the Network Coprocessor</a:t>
            </a:r>
            <a:endParaRPr lang="en-US" sz="4000" smtClean="0"/>
          </a:p>
        </p:txBody>
      </p:sp>
      <p:sp>
        <p:nvSpPr>
          <p:cNvPr id="11267" name="Rectangle 3"/>
          <p:cNvSpPr>
            <a:spLocks noGrp="1" noChangeArrowheads="1"/>
          </p:cNvSpPr>
          <p:nvPr>
            <p:ph idx="4294967295"/>
          </p:nvPr>
        </p:nvSpPr>
        <p:spPr/>
        <p:txBody>
          <a:bodyPr/>
          <a:lstStyle/>
          <a:p>
            <a:r>
              <a:rPr lang="en-US" sz="2000" smtClean="0"/>
              <a:t>Motivation</a:t>
            </a:r>
            <a:r>
              <a:rPr lang="en-US" sz="2000" smtClean="0">
                <a:solidFill>
                  <a:srgbClr val="7F787F"/>
                </a:solidFill>
              </a:rPr>
              <a:t> </a:t>
            </a:r>
            <a:r>
              <a:rPr lang="en-US" sz="2000" smtClean="0"/>
              <a:t>behind</a:t>
            </a:r>
            <a:r>
              <a:rPr lang="en-US" sz="2000" smtClean="0">
                <a:solidFill>
                  <a:srgbClr val="7F787F"/>
                </a:solidFill>
              </a:rPr>
              <a:t> </a:t>
            </a:r>
            <a:r>
              <a:rPr lang="en-US" sz="2000" smtClean="0"/>
              <a:t>NETCP:</a:t>
            </a:r>
          </a:p>
          <a:p>
            <a:pPr lvl="1"/>
            <a:r>
              <a:rPr lang="en-US" sz="2000" smtClean="0"/>
              <a:t>Use</a:t>
            </a:r>
            <a:r>
              <a:rPr lang="en-US" sz="2000" smtClean="0">
                <a:solidFill>
                  <a:srgbClr val="7F787F"/>
                </a:solidFill>
              </a:rPr>
              <a:t> </a:t>
            </a:r>
            <a:r>
              <a:rPr lang="en-US" sz="2000" smtClean="0"/>
              <a:t>hardware</a:t>
            </a:r>
            <a:r>
              <a:rPr lang="en-US" sz="2000" smtClean="0">
                <a:solidFill>
                  <a:srgbClr val="7F787F"/>
                </a:solidFill>
              </a:rPr>
              <a:t> </a:t>
            </a:r>
            <a:r>
              <a:rPr lang="en-US" sz="2000" smtClean="0"/>
              <a:t>accelerators</a:t>
            </a:r>
            <a:r>
              <a:rPr lang="en-US" sz="2000" smtClean="0">
                <a:solidFill>
                  <a:srgbClr val="7F787F"/>
                </a:solidFill>
              </a:rPr>
              <a:t> </a:t>
            </a:r>
            <a:r>
              <a:rPr lang="en-US" sz="2000" smtClean="0"/>
              <a:t>to</a:t>
            </a:r>
            <a:r>
              <a:rPr lang="en-US" sz="2000" smtClean="0">
                <a:solidFill>
                  <a:srgbClr val="7F787F"/>
                </a:solidFill>
              </a:rPr>
              <a:t> </a:t>
            </a:r>
            <a:r>
              <a:rPr lang="en-US" sz="2000" smtClean="0"/>
              <a:t>do</a:t>
            </a:r>
            <a:r>
              <a:rPr lang="en-US" sz="2000" smtClean="0">
                <a:solidFill>
                  <a:srgbClr val="7F787F"/>
                </a:solidFill>
              </a:rPr>
              <a:t> </a:t>
            </a:r>
            <a:r>
              <a:rPr lang="en-US" sz="2000" smtClean="0"/>
              <a:t>L2,</a:t>
            </a:r>
            <a:r>
              <a:rPr lang="en-US" sz="2000" smtClean="0">
                <a:solidFill>
                  <a:srgbClr val="7F787F"/>
                </a:solidFill>
              </a:rPr>
              <a:t> </a:t>
            </a:r>
            <a:r>
              <a:rPr lang="en-US" sz="2000" smtClean="0"/>
              <a:t>L3,</a:t>
            </a:r>
            <a:r>
              <a:rPr lang="en-US" sz="2000" smtClean="0">
                <a:solidFill>
                  <a:srgbClr val="7F787F"/>
                </a:solidFill>
              </a:rPr>
              <a:t> </a:t>
            </a:r>
            <a:r>
              <a:rPr lang="en-US" sz="2000" smtClean="0"/>
              <a:t>and</a:t>
            </a:r>
            <a:r>
              <a:rPr lang="en-US" sz="2000" smtClean="0">
                <a:solidFill>
                  <a:srgbClr val="7F787F"/>
                </a:solidFill>
              </a:rPr>
              <a:t> </a:t>
            </a:r>
            <a:r>
              <a:rPr lang="en-US" sz="2000" smtClean="0"/>
              <a:t>L4</a:t>
            </a:r>
            <a:r>
              <a:rPr lang="en-US" sz="2000" smtClean="0">
                <a:solidFill>
                  <a:srgbClr val="7F787F"/>
                </a:solidFill>
              </a:rPr>
              <a:t> </a:t>
            </a:r>
            <a:r>
              <a:rPr lang="en-US" sz="2000" smtClean="0"/>
              <a:t>processing</a:t>
            </a:r>
            <a:r>
              <a:rPr lang="en-US" sz="2000" smtClean="0">
                <a:solidFill>
                  <a:srgbClr val="7F787F"/>
                </a:solidFill>
              </a:rPr>
              <a:t> </a:t>
            </a:r>
            <a:r>
              <a:rPr lang="en-US" sz="2000" smtClean="0"/>
              <a:t>and</a:t>
            </a:r>
            <a:r>
              <a:rPr lang="en-US" sz="2000" smtClean="0">
                <a:solidFill>
                  <a:srgbClr val="7F787F"/>
                </a:solidFill>
              </a:rPr>
              <a:t> </a:t>
            </a:r>
            <a:r>
              <a:rPr lang="en-US" sz="2000" smtClean="0"/>
              <a:t>encryption</a:t>
            </a:r>
            <a:r>
              <a:rPr lang="en-US" sz="2000" smtClean="0">
                <a:solidFill>
                  <a:srgbClr val="7F787F"/>
                </a:solidFill>
              </a:rPr>
              <a:t> </a:t>
            </a:r>
            <a:r>
              <a:rPr lang="en-US" sz="2000" smtClean="0"/>
              <a:t>that</a:t>
            </a:r>
            <a:r>
              <a:rPr lang="en-US" sz="2000" smtClean="0">
                <a:solidFill>
                  <a:srgbClr val="7F787F"/>
                </a:solidFill>
              </a:rPr>
              <a:t> </a:t>
            </a:r>
            <a:r>
              <a:rPr lang="en-US" sz="2000" smtClean="0"/>
              <a:t>was</a:t>
            </a:r>
            <a:r>
              <a:rPr lang="en-US" sz="2000" smtClean="0">
                <a:solidFill>
                  <a:srgbClr val="7F787F"/>
                </a:solidFill>
              </a:rPr>
              <a:t> </a:t>
            </a:r>
            <a:r>
              <a:rPr lang="en-US" sz="2000" smtClean="0"/>
              <a:t>previously</a:t>
            </a:r>
            <a:r>
              <a:rPr lang="en-US" sz="2000" smtClean="0">
                <a:solidFill>
                  <a:srgbClr val="7F787F"/>
                </a:solidFill>
              </a:rPr>
              <a:t> </a:t>
            </a:r>
            <a:r>
              <a:rPr lang="en-US" sz="2000" smtClean="0"/>
              <a:t>required</a:t>
            </a:r>
            <a:r>
              <a:rPr lang="en-US" sz="2000" smtClean="0">
                <a:solidFill>
                  <a:srgbClr val="7F787F"/>
                </a:solidFill>
              </a:rPr>
              <a:t> </a:t>
            </a:r>
            <a:r>
              <a:rPr lang="en-US" sz="2000" smtClean="0"/>
              <a:t>to</a:t>
            </a:r>
            <a:r>
              <a:rPr lang="en-US" sz="2000" smtClean="0">
                <a:solidFill>
                  <a:srgbClr val="7F787F"/>
                </a:solidFill>
              </a:rPr>
              <a:t> </a:t>
            </a:r>
            <a:r>
              <a:rPr lang="en-US" sz="2000" smtClean="0"/>
              <a:t>be</a:t>
            </a:r>
            <a:r>
              <a:rPr lang="en-US" sz="2000" smtClean="0">
                <a:solidFill>
                  <a:srgbClr val="7F787F"/>
                </a:solidFill>
              </a:rPr>
              <a:t> </a:t>
            </a:r>
            <a:r>
              <a:rPr lang="en-US" sz="2000" smtClean="0"/>
              <a:t>done</a:t>
            </a:r>
            <a:r>
              <a:rPr lang="en-US" sz="2000" smtClean="0">
                <a:solidFill>
                  <a:srgbClr val="7F787F"/>
                </a:solidFill>
              </a:rPr>
              <a:t> </a:t>
            </a:r>
            <a:r>
              <a:rPr lang="en-US" sz="2000" smtClean="0"/>
              <a:t>in</a:t>
            </a:r>
            <a:r>
              <a:rPr lang="en-US" sz="2000" smtClean="0">
                <a:solidFill>
                  <a:srgbClr val="7F787F"/>
                </a:solidFill>
              </a:rPr>
              <a:t> </a:t>
            </a:r>
            <a:r>
              <a:rPr lang="en-US" sz="2000" smtClean="0"/>
              <a:t>software</a:t>
            </a:r>
          </a:p>
          <a:p>
            <a:pPr>
              <a:lnSpc>
                <a:spcPct val="90000"/>
              </a:lnSpc>
            </a:pPr>
            <a:r>
              <a:rPr lang="sv-SE" sz="2000" smtClean="0"/>
              <a:t>Goals</a:t>
            </a:r>
            <a:r>
              <a:rPr lang="sv-SE" sz="2000" smtClean="0">
                <a:solidFill>
                  <a:srgbClr val="7F787F"/>
                </a:solidFill>
              </a:rPr>
              <a:t> </a:t>
            </a:r>
            <a:r>
              <a:rPr lang="sv-SE" sz="2000" smtClean="0"/>
              <a:t>for</a:t>
            </a:r>
            <a:r>
              <a:rPr lang="sv-SE" sz="2000" smtClean="0">
                <a:solidFill>
                  <a:srgbClr val="7F787F"/>
                </a:solidFill>
              </a:rPr>
              <a:t> </a:t>
            </a:r>
            <a:r>
              <a:rPr lang="sv-SE" sz="2000" smtClean="0"/>
              <a:t>both</a:t>
            </a:r>
            <a:r>
              <a:rPr lang="sv-SE" sz="2000" smtClean="0">
                <a:solidFill>
                  <a:srgbClr val="7F787F"/>
                </a:solidFill>
              </a:rPr>
              <a:t> </a:t>
            </a:r>
            <a:r>
              <a:rPr lang="sv-SE" sz="2000" smtClean="0"/>
              <a:t>Packet</a:t>
            </a:r>
            <a:r>
              <a:rPr lang="sv-SE" sz="2000" smtClean="0">
                <a:solidFill>
                  <a:srgbClr val="7F787F"/>
                </a:solidFill>
              </a:rPr>
              <a:t> </a:t>
            </a:r>
            <a:r>
              <a:rPr lang="sv-SE" sz="2000" smtClean="0"/>
              <a:t>Accelerator</a:t>
            </a:r>
            <a:r>
              <a:rPr lang="sv-SE" sz="2000" smtClean="0">
                <a:solidFill>
                  <a:srgbClr val="7F787F"/>
                </a:solidFill>
              </a:rPr>
              <a:t> </a:t>
            </a:r>
            <a:r>
              <a:rPr lang="sv-SE" sz="2000" smtClean="0"/>
              <a:t>and</a:t>
            </a:r>
            <a:r>
              <a:rPr lang="sv-SE" sz="2000" smtClean="0">
                <a:solidFill>
                  <a:srgbClr val="7F787F"/>
                </a:solidFill>
              </a:rPr>
              <a:t> </a:t>
            </a:r>
            <a:r>
              <a:rPr lang="sv-SE" sz="2000" smtClean="0"/>
              <a:t>Security</a:t>
            </a:r>
            <a:r>
              <a:rPr lang="sv-SE" sz="2000" smtClean="0">
                <a:solidFill>
                  <a:srgbClr val="7F787F"/>
                </a:solidFill>
              </a:rPr>
              <a:t> </a:t>
            </a:r>
            <a:r>
              <a:rPr lang="sv-SE" sz="2000" smtClean="0"/>
              <a:t>Accelerator:</a:t>
            </a:r>
          </a:p>
          <a:p>
            <a:pPr lvl="1">
              <a:lnSpc>
                <a:spcPct val="90000"/>
              </a:lnSpc>
            </a:pPr>
            <a:r>
              <a:rPr lang="sv-SE" sz="2000" smtClean="0"/>
              <a:t>Offload</a:t>
            </a:r>
            <a:r>
              <a:rPr lang="sv-SE" sz="2000" smtClean="0">
                <a:solidFill>
                  <a:srgbClr val="7F787F"/>
                </a:solidFill>
              </a:rPr>
              <a:t> </a:t>
            </a:r>
            <a:r>
              <a:rPr lang="sv-SE" sz="2000" smtClean="0"/>
              <a:t>DSP</a:t>
            </a:r>
            <a:r>
              <a:rPr lang="sv-SE" sz="2000" smtClean="0">
                <a:solidFill>
                  <a:srgbClr val="7F787F"/>
                </a:solidFill>
              </a:rPr>
              <a:t> </a:t>
            </a:r>
            <a:r>
              <a:rPr lang="sv-SE" sz="2000" smtClean="0"/>
              <a:t>processing</a:t>
            </a:r>
            <a:r>
              <a:rPr lang="sv-SE" sz="2000" smtClean="0">
                <a:solidFill>
                  <a:srgbClr val="7F787F"/>
                </a:solidFill>
              </a:rPr>
              <a:t> </a:t>
            </a:r>
            <a:r>
              <a:rPr lang="sv-SE" sz="2000" smtClean="0"/>
              <a:t>power</a:t>
            </a:r>
          </a:p>
          <a:p>
            <a:pPr lvl="1">
              <a:lnSpc>
                <a:spcPct val="90000"/>
              </a:lnSpc>
            </a:pPr>
            <a:r>
              <a:rPr lang="sv-SE" sz="2000" smtClean="0"/>
              <a:t>Improve</a:t>
            </a:r>
            <a:r>
              <a:rPr lang="sv-SE" sz="2000" smtClean="0">
                <a:solidFill>
                  <a:srgbClr val="7F787F"/>
                </a:solidFill>
              </a:rPr>
              <a:t> </a:t>
            </a:r>
            <a:r>
              <a:rPr lang="sv-SE" sz="2000" smtClean="0"/>
              <a:t>system</a:t>
            </a:r>
            <a:r>
              <a:rPr lang="sv-SE" sz="2000" smtClean="0">
                <a:solidFill>
                  <a:srgbClr val="7F787F"/>
                </a:solidFill>
              </a:rPr>
              <a:t> </a:t>
            </a:r>
            <a:r>
              <a:rPr lang="sv-SE" sz="2000" smtClean="0"/>
              <a:t>integration</a:t>
            </a:r>
          </a:p>
          <a:p>
            <a:pPr lvl="1">
              <a:lnSpc>
                <a:spcPct val="90000"/>
              </a:lnSpc>
            </a:pPr>
            <a:r>
              <a:rPr lang="sv-SE" sz="2000" smtClean="0"/>
              <a:t>Allow</a:t>
            </a:r>
            <a:r>
              <a:rPr lang="sv-SE" sz="2000" smtClean="0">
                <a:solidFill>
                  <a:srgbClr val="7F787F"/>
                </a:solidFill>
              </a:rPr>
              <a:t> </a:t>
            </a:r>
            <a:r>
              <a:rPr lang="sv-SE" sz="2000" smtClean="0"/>
              <a:t>cost</a:t>
            </a:r>
            <a:r>
              <a:rPr lang="sv-SE" sz="2000" smtClean="0">
                <a:solidFill>
                  <a:srgbClr val="7F787F"/>
                </a:solidFill>
              </a:rPr>
              <a:t> </a:t>
            </a:r>
            <a:r>
              <a:rPr lang="sv-SE" sz="2000" smtClean="0"/>
              <a:t>savings</a:t>
            </a:r>
            <a:r>
              <a:rPr lang="sv-SE" sz="2000" smtClean="0">
                <a:solidFill>
                  <a:srgbClr val="7F787F"/>
                </a:solidFill>
              </a:rPr>
              <a:t> </a:t>
            </a:r>
            <a:r>
              <a:rPr lang="sv-SE" sz="2000" smtClean="0"/>
              <a:t>at</a:t>
            </a:r>
            <a:r>
              <a:rPr lang="sv-SE" sz="2000" smtClean="0">
                <a:solidFill>
                  <a:srgbClr val="7F787F"/>
                </a:solidFill>
              </a:rPr>
              <a:t> </a:t>
            </a:r>
            <a:r>
              <a:rPr lang="sv-SE" sz="2000" smtClean="0"/>
              <a:t>the</a:t>
            </a:r>
            <a:r>
              <a:rPr lang="sv-SE" sz="2000" smtClean="0">
                <a:solidFill>
                  <a:srgbClr val="7F787F"/>
                </a:solidFill>
              </a:rPr>
              <a:t> </a:t>
            </a:r>
            <a:r>
              <a:rPr lang="sv-SE" sz="2000" smtClean="0"/>
              <a:t>system</a:t>
            </a:r>
            <a:r>
              <a:rPr lang="sv-SE" sz="2000" smtClean="0">
                <a:solidFill>
                  <a:srgbClr val="7F787F"/>
                </a:solidFill>
              </a:rPr>
              <a:t> </a:t>
            </a:r>
            <a:r>
              <a:rPr lang="sv-SE" sz="2000" smtClean="0"/>
              <a:t>level</a:t>
            </a:r>
          </a:p>
          <a:p>
            <a:pPr lvl="1">
              <a:lnSpc>
                <a:spcPct val="90000"/>
              </a:lnSpc>
            </a:pPr>
            <a:r>
              <a:rPr lang="sv-SE" sz="2000" smtClean="0"/>
              <a:t>Expand</a:t>
            </a:r>
            <a:r>
              <a:rPr lang="sv-SE" sz="2000" smtClean="0">
                <a:solidFill>
                  <a:srgbClr val="7F787F"/>
                </a:solidFill>
              </a:rPr>
              <a:t> </a:t>
            </a:r>
            <a:r>
              <a:rPr lang="sv-SE" sz="2000" smtClean="0"/>
              <a:t>DSP</a:t>
            </a:r>
            <a:r>
              <a:rPr lang="sv-SE" sz="2000" smtClean="0">
                <a:solidFill>
                  <a:srgbClr val="7F787F"/>
                </a:solidFill>
              </a:rPr>
              <a:t> </a:t>
            </a:r>
            <a:r>
              <a:rPr lang="sv-SE" sz="2000" smtClean="0"/>
              <a:t>usability</a:t>
            </a:r>
            <a:r>
              <a:rPr lang="sv-SE" sz="2000" smtClean="0">
                <a:solidFill>
                  <a:srgbClr val="7F787F"/>
                </a:solidFill>
              </a:rPr>
              <a:t> </a:t>
            </a:r>
            <a:r>
              <a:rPr lang="sv-SE" sz="2000" smtClean="0"/>
              <a:t>within</a:t>
            </a:r>
            <a:r>
              <a:rPr lang="sv-SE" sz="2000" smtClean="0">
                <a:solidFill>
                  <a:srgbClr val="7F787F"/>
                </a:solidFill>
              </a:rPr>
              <a:t> </a:t>
            </a:r>
            <a:r>
              <a:rPr lang="sv-SE" sz="2000" smtClean="0"/>
              <a:t>current</a:t>
            </a:r>
            <a:r>
              <a:rPr lang="sv-SE" sz="2000" smtClean="0">
                <a:solidFill>
                  <a:srgbClr val="7F787F"/>
                </a:solidFill>
              </a:rPr>
              <a:t> </a:t>
            </a:r>
            <a:r>
              <a:rPr lang="sv-SE" sz="2000" smtClean="0"/>
              <a:t>products</a:t>
            </a:r>
          </a:p>
          <a:p>
            <a:pPr lvl="1">
              <a:lnSpc>
                <a:spcPct val="90000"/>
              </a:lnSpc>
            </a:pPr>
            <a:r>
              <a:rPr lang="sv-SE" sz="2000" smtClean="0"/>
              <a:t>Allow</a:t>
            </a:r>
            <a:r>
              <a:rPr lang="sv-SE" sz="2000" smtClean="0">
                <a:solidFill>
                  <a:srgbClr val="7F787F"/>
                </a:solidFill>
              </a:rPr>
              <a:t> </a:t>
            </a:r>
            <a:r>
              <a:rPr lang="sv-SE" sz="2000" smtClean="0"/>
              <a:t>DSP</a:t>
            </a:r>
            <a:r>
              <a:rPr lang="sv-SE" sz="2000" smtClean="0">
                <a:solidFill>
                  <a:srgbClr val="7F787F"/>
                </a:solidFill>
              </a:rPr>
              <a:t> </a:t>
            </a:r>
            <a:r>
              <a:rPr lang="sv-SE" sz="2000" smtClean="0"/>
              <a:t>usage</a:t>
            </a:r>
            <a:r>
              <a:rPr lang="sv-SE" sz="2000" smtClean="0">
                <a:solidFill>
                  <a:srgbClr val="7F787F"/>
                </a:solidFill>
              </a:rPr>
              <a:t> </a:t>
            </a:r>
            <a:r>
              <a:rPr lang="sv-SE" sz="2000" smtClean="0"/>
              <a:t>in</a:t>
            </a:r>
            <a:r>
              <a:rPr lang="sv-SE" sz="2000" smtClean="0">
                <a:solidFill>
                  <a:srgbClr val="7F787F"/>
                </a:solidFill>
              </a:rPr>
              <a:t> </a:t>
            </a:r>
            <a:r>
              <a:rPr lang="sv-SE" sz="2000" smtClean="0"/>
              <a:t>new</a:t>
            </a:r>
            <a:r>
              <a:rPr lang="sv-SE" sz="2000" smtClean="0">
                <a:solidFill>
                  <a:srgbClr val="7F787F"/>
                </a:solidFill>
              </a:rPr>
              <a:t> </a:t>
            </a:r>
            <a:r>
              <a:rPr lang="sv-SE" sz="2000" smtClean="0"/>
              <a:t>product</a:t>
            </a:r>
            <a:r>
              <a:rPr lang="sv-SE" sz="2000" smtClean="0">
                <a:solidFill>
                  <a:srgbClr val="7F787F"/>
                </a:solidFill>
              </a:rPr>
              <a:t> </a:t>
            </a:r>
            <a:r>
              <a:rPr lang="sv-SE" sz="2000" smtClean="0"/>
              <a:t>areas</a:t>
            </a:r>
          </a:p>
          <a:p>
            <a:pPr>
              <a:lnSpc>
                <a:spcPct val="90000"/>
              </a:lnSpc>
            </a:pPr>
            <a:r>
              <a:rPr lang="sv-SE" sz="2000" smtClean="0"/>
              <a:t>Security</a:t>
            </a:r>
            <a:r>
              <a:rPr lang="sv-SE" sz="2000" smtClean="0">
                <a:solidFill>
                  <a:srgbClr val="7F787F"/>
                </a:solidFill>
              </a:rPr>
              <a:t> </a:t>
            </a:r>
            <a:r>
              <a:rPr lang="sv-SE" sz="2000" smtClean="0"/>
              <a:t>Key</a:t>
            </a:r>
            <a:r>
              <a:rPr lang="sv-SE" sz="2000" smtClean="0">
                <a:solidFill>
                  <a:srgbClr val="7F787F"/>
                </a:solidFill>
              </a:rPr>
              <a:t> </a:t>
            </a:r>
            <a:r>
              <a:rPr lang="sv-SE" sz="2000" smtClean="0"/>
              <a:t>applications:</a:t>
            </a:r>
          </a:p>
          <a:p>
            <a:pPr lvl="1">
              <a:lnSpc>
                <a:spcPct val="90000"/>
              </a:lnSpc>
            </a:pPr>
            <a:r>
              <a:rPr lang="sv-SE" sz="2000" smtClean="0"/>
              <a:t>IPSec</a:t>
            </a:r>
            <a:r>
              <a:rPr lang="sv-SE" sz="2000" smtClean="0">
                <a:solidFill>
                  <a:srgbClr val="7F787F"/>
                </a:solidFill>
              </a:rPr>
              <a:t> </a:t>
            </a:r>
            <a:r>
              <a:rPr lang="sv-SE" sz="2000" smtClean="0"/>
              <a:t>tunnel</a:t>
            </a:r>
            <a:r>
              <a:rPr lang="sv-SE" sz="2000" smtClean="0">
                <a:solidFill>
                  <a:srgbClr val="7F787F"/>
                </a:solidFill>
              </a:rPr>
              <a:t> </a:t>
            </a:r>
            <a:r>
              <a:rPr lang="sv-SE" sz="2000" smtClean="0"/>
              <a:t>endpoint</a:t>
            </a:r>
            <a:r>
              <a:rPr lang="sv-SE" sz="2000" smtClean="0">
                <a:solidFill>
                  <a:srgbClr val="7F787F"/>
                </a:solidFill>
              </a:rPr>
              <a:t> </a:t>
            </a:r>
            <a:r>
              <a:rPr lang="sv-SE" sz="2000" smtClean="0"/>
              <a:t>(e.g.</a:t>
            </a:r>
            <a:r>
              <a:rPr lang="sv-SE" sz="2000" smtClean="0">
                <a:solidFill>
                  <a:srgbClr val="7F787F"/>
                </a:solidFill>
              </a:rPr>
              <a:t> </a:t>
            </a:r>
            <a:r>
              <a:rPr lang="sv-SE" sz="2000" smtClean="0"/>
              <a:t>LTE</a:t>
            </a:r>
            <a:r>
              <a:rPr lang="sv-SE" sz="2000" smtClean="0">
                <a:solidFill>
                  <a:srgbClr val="7F787F"/>
                </a:solidFill>
              </a:rPr>
              <a:t> </a:t>
            </a:r>
            <a:r>
              <a:rPr lang="sv-SE" sz="2000" smtClean="0"/>
              <a:t>eNB,</a:t>
            </a:r>
            <a:r>
              <a:rPr lang="sv-SE" sz="2000" smtClean="0">
                <a:solidFill>
                  <a:srgbClr val="7F787F"/>
                </a:solidFill>
              </a:rPr>
              <a:t> </a:t>
            </a:r>
            <a:r>
              <a:rPr lang="sv-SE" sz="2000" smtClean="0"/>
              <a:t>...)</a:t>
            </a:r>
          </a:p>
          <a:p>
            <a:pPr lvl="1">
              <a:lnSpc>
                <a:spcPct val="90000"/>
              </a:lnSpc>
            </a:pPr>
            <a:r>
              <a:rPr lang="sv-SE" sz="2000" smtClean="0"/>
              <a:t>Secure</a:t>
            </a:r>
            <a:r>
              <a:rPr lang="sv-SE" sz="2000" smtClean="0">
                <a:solidFill>
                  <a:srgbClr val="7F787F"/>
                </a:solidFill>
              </a:rPr>
              <a:t> </a:t>
            </a:r>
            <a:r>
              <a:rPr lang="sv-SE" sz="2000" smtClean="0"/>
              <a:t>RTP</a:t>
            </a:r>
            <a:r>
              <a:rPr lang="sv-SE" sz="2000" smtClean="0">
                <a:solidFill>
                  <a:srgbClr val="7F787F"/>
                </a:solidFill>
              </a:rPr>
              <a:t> </a:t>
            </a:r>
            <a:r>
              <a:rPr lang="sv-SE" sz="2000" smtClean="0"/>
              <a:t>(SRTP)</a:t>
            </a:r>
            <a:r>
              <a:rPr lang="sv-SE" sz="2000" smtClean="0">
                <a:solidFill>
                  <a:srgbClr val="7F787F"/>
                </a:solidFill>
              </a:rPr>
              <a:t> </a:t>
            </a:r>
            <a:r>
              <a:rPr lang="sv-SE" sz="2000" smtClean="0"/>
              <a:t>between</a:t>
            </a:r>
            <a:r>
              <a:rPr lang="sv-SE" sz="2000" smtClean="0">
                <a:solidFill>
                  <a:srgbClr val="7F787F"/>
                </a:solidFill>
              </a:rPr>
              <a:t> </a:t>
            </a:r>
            <a:r>
              <a:rPr lang="sv-SE" sz="2000" smtClean="0"/>
              <a:t>gateways</a:t>
            </a:r>
          </a:p>
          <a:p>
            <a:pPr lvl="1">
              <a:lnSpc>
                <a:spcPct val="90000"/>
              </a:lnSpc>
            </a:pPr>
            <a:r>
              <a:rPr lang="sv-SE" sz="2000" smtClean="0"/>
              <a:t>Air</a:t>
            </a:r>
            <a:r>
              <a:rPr lang="sv-SE" sz="2000" smtClean="0">
                <a:solidFill>
                  <a:srgbClr val="7F787F"/>
                </a:solidFill>
              </a:rPr>
              <a:t> </a:t>
            </a:r>
            <a:r>
              <a:rPr lang="sv-SE" sz="2000" smtClean="0"/>
              <a:t>interface</a:t>
            </a:r>
            <a:r>
              <a:rPr lang="sv-SE" sz="2000" smtClean="0">
                <a:solidFill>
                  <a:srgbClr val="7F787F"/>
                </a:solidFill>
              </a:rPr>
              <a:t> </a:t>
            </a:r>
            <a:r>
              <a:rPr lang="sv-SE" sz="2000" smtClean="0"/>
              <a:t>(3GPP,</a:t>
            </a:r>
            <a:r>
              <a:rPr lang="sv-SE" sz="2000" smtClean="0">
                <a:solidFill>
                  <a:srgbClr val="7F787F"/>
                </a:solidFill>
              </a:rPr>
              <a:t> </a:t>
            </a:r>
            <a:r>
              <a:rPr lang="sv-SE" sz="2000" smtClean="0"/>
              <a:t>Wimax)</a:t>
            </a:r>
            <a:r>
              <a:rPr lang="sv-SE" sz="2000" smtClean="0">
                <a:solidFill>
                  <a:srgbClr val="7F787F"/>
                </a:solidFill>
              </a:rPr>
              <a:t> </a:t>
            </a:r>
            <a:r>
              <a:rPr lang="sv-SE" sz="2000" smtClean="0"/>
              <a:t>security</a:t>
            </a:r>
            <a:r>
              <a:rPr lang="sv-SE" sz="2000" smtClean="0">
                <a:solidFill>
                  <a:srgbClr val="7F787F"/>
                </a:solidFill>
              </a:rPr>
              <a:t> </a:t>
            </a:r>
            <a:r>
              <a:rPr lang="sv-SE" sz="2000" smtClean="0"/>
              <a:t>processing</a:t>
            </a:r>
            <a:endParaRPr lang="en-US" sz="2000" smtClean="0"/>
          </a:p>
        </p:txBody>
      </p:sp>
    </p:spTree>
    <p:custDataLst>
      <p:tags r:id="rId1"/>
    </p:custData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22"/>
          <p:cNvSpPr txBox="1">
            <a:spLocks noChangeArrowheads="1"/>
          </p:cNvSpPr>
          <p:nvPr/>
        </p:nvSpPr>
        <p:spPr bwMode="auto">
          <a:xfrm>
            <a:off x="28575" y="6362700"/>
            <a:ext cx="9163050"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2291" name="Rectangle 2"/>
          <p:cNvSpPr>
            <a:spLocks noGrp="1" noChangeArrowheads="1"/>
          </p:cNvSpPr>
          <p:nvPr>
            <p:ph type="title"/>
          </p:nvPr>
        </p:nvSpPr>
        <p:spPr>
          <a:xfrm>
            <a:off x="231775" y="142875"/>
            <a:ext cx="8458200" cy="666750"/>
          </a:xfrm>
        </p:spPr>
        <p:txBody>
          <a:bodyPr/>
          <a:lstStyle/>
          <a:p>
            <a:r>
              <a:rPr lang="sv-SE" altLang="zh-TW" sz="4000" smtClean="0"/>
              <a:t>NETCP Block Diagram</a:t>
            </a:r>
            <a:endParaRPr lang="en-US" sz="4000" smtClean="0"/>
          </a:p>
        </p:txBody>
      </p:sp>
      <p:sp>
        <p:nvSpPr>
          <p:cNvPr id="12292" name="AutoShape 4"/>
          <p:cNvSpPr>
            <a:spLocks noChangeAspect="1" noChangeArrowheads="1"/>
          </p:cNvSpPr>
          <p:nvPr/>
        </p:nvSpPr>
        <p:spPr bwMode="auto">
          <a:xfrm>
            <a:off x="411163" y="992188"/>
            <a:ext cx="7380287" cy="5865812"/>
          </a:xfrm>
          <a:prstGeom prst="rect">
            <a:avLst/>
          </a:prstGeom>
          <a:noFill/>
          <a:ln w="9525">
            <a:noFill/>
            <a:miter lim="800000"/>
            <a:headEnd/>
            <a:tailEnd/>
          </a:ln>
        </p:spPr>
        <p:txBody>
          <a:bodyPr/>
          <a:lstStyle/>
          <a:p>
            <a:endParaRPr lang="en-US"/>
          </a:p>
        </p:txBody>
      </p:sp>
      <p:sp>
        <p:nvSpPr>
          <p:cNvPr id="12293" name="Rectangle 6"/>
          <p:cNvSpPr>
            <a:spLocks noChangeArrowheads="1"/>
          </p:cNvSpPr>
          <p:nvPr/>
        </p:nvSpPr>
        <p:spPr bwMode="auto">
          <a:xfrm>
            <a:off x="1481138" y="938213"/>
            <a:ext cx="6832600" cy="5705475"/>
          </a:xfrm>
          <a:prstGeom prst="rect">
            <a:avLst/>
          </a:prstGeom>
          <a:solidFill>
            <a:srgbClr val="DDDDDD"/>
          </a:solidFill>
          <a:ln w="9525">
            <a:solidFill>
              <a:srgbClr val="000000"/>
            </a:solidFill>
            <a:miter lim="800000"/>
            <a:headEnd/>
            <a:tailEnd/>
          </a:ln>
        </p:spPr>
        <p:txBody>
          <a:bodyPr/>
          <a:lstStyle/>
          <a:p>
            <a:endParaRPr lang="en-US" sz="1000"/>
          </a:p>
        </p:txBody>
      </p:sp>
      <p:sp>
        <p:nvSpPr>
          <p:cNvPr id="12294" name="Rectangle 7"/>
          <p:cNvSpPr>
            <a:spLocks noChangeArrowheads="1"/>
          </p:cNvSpPr>
          <p:nvPr/>
        </p:nvSpPr>
        <p:spPr bwMode="auto">
          <a:xfrm>
            <a:off x="1481138" y="938213"/>
            <a:ext cx="6834187" cy="5705475"/>
          </a:xfrm>
          <a:prstGeom prst="rect">
            <a:avLst/>
          </a:prstGeom>
          <a:noFill/>
          <a:ln w="9525">
            <a:solidFill>
              <a:srgbClr val="000000"/>
            </a:solidFill>
            <a:miter lim="800000"/>
            <a:headEnd/>
            <a:tailEnd/>
          </a:ln>
        </p:spPr>
        <p:txBody>
          <a:bodyPr wrap="none" lIns="0" tIns="0" rIns="0" bIns="0" anchor="ctr"/>
          <a:lstStyle/>
          <a:p>
            <a:endParaRPr lang="en-US" sz="1000"/>
          </a:p>
        </p:txBody>
      </p:sp>
      <p:sp>
        <p:nvSpPr>
          <p:cNvPr id="17532" name="Text Box 124"/>
          <p:cNvSpPr txBox="1">
            <a:spLocks noChangeArrowheads="1"/>
          </p:cNvSpPr>
          <p:nvPr/>
        </p:nvSpPr>
        <p:spPr bwMode="auto">
          <a:xfrm>
            <a:off x="2370138" y="4541838"/>
            <a:ext cx="1620837" cy="1133475"/>
          </a:xfrm>
          <a:prstGeom prst="rect">
            <a:avLst/>
          </a:prstGeom>
          <a:solidFill>
            <a:srgbClr val="FFFF66"/>
          </a:solidFill>
          <a:ln w="9525" algn="ctr">
            <a:noFill/>
            <a:miter lim="800000"/>
            <a:headEnd/>
            <a:tailEnd/>
          </a:ln>
        </p:spPr>
        <p:txBody>
          <a:bodyPr/>
          <a:lstStyle/>
          <a:p>
            <a:pPr>
              <a:spcBef>
                <a:spcPct val="50000"/>
              </a:spcBef>
            </a:pPr>
            <a:endParaRPr lang="en-US"/>
          </a:p>
        </p:txBody>
      </p:sp>
      <p:sp>
        <p:nvSpPr>
          <p:cNvPr id="12296" name="AutoShape 8"/>
          <p:cNvSpPr>
            <a:spLocks noChangeArrowheads="1"/>
          </p:cNvSpPr>
          <p:nvPr/>
        </p:nvSpPr>
        <p:spPr bwMode="auto">
          <a:xfrm>
            <a:off x="1165225" y="2330450"/>
            <a:ext cx="1330325" cy="93663"/>
          </a:xfrm>
          <a:prstGeom prst="leftRightArrow">
            <a:avLst>
              <a:gd name="adj1" fmla="val 47370"/>
              <a:gd name="adj2" fmla="val 72332"/>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297" name="AutoShape 9"/>
          <p:cNvSpPr>
            <a:spLocks noChangeArrowheads="1"/>
          </p:cNvSpPr>
          <p:nvPr/>
        </p:nvSpPr>
        <p:spPr bwMode="auto">
          <a:xfrm>
            <a:off x="1165225" y="1270000"/>
            <a:ext cx="1330325" cy="98425"/>
          </a:xfrm>
          <a:prstGeom prst="leftRightArrow">
            <a:avLst>
              <a:gd name="adj1" fmla="val 47370"/>
              <a:gd name="adj2" fmla="val 68832"/>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298" name="Freeform 10"/>
          <p:cNvSpPr>
            <a:spLocks/>
          </p:cNvSpPr>
          <p:nvPr/>
        </p:nvSpPr>
        <p:spPr bwMode="auto">
          <a:xfrm>
            <a:off x="1162050" y="4391025"/>
            <a:ext cx="2392363" cy="239713"/>
          </a:xfrm>
          <a:custGeom>
            <a:avLst/>
            <a:gdLst>
              <a:gd name="T0" fmla="*/ 2392363 w 922"/>
              <a:gd name="T1" fmla="*/ 239713 h 86"/>
              <a:gd name="T2" fmla="*/ 2392363 w 922"/>
              <a:gd name="T3" fmla="*/ 0 h 86"/>
              <a:gd name="T4" fmla="*/ 0 w 922"/>
              <a:gd name="T5" fmla="*/ 0 h 86"/>
              <a:gd name="T6" fmla="*/ 0 60000 65536"/>
              <a:gd name="T7" fmla="*/ 0 60000 65536"/>
              <a:gd name="T8" fmla="*/ 0 60000 65536"/>
              <a:gd name="T9" fmla="*/ 0 w 922"/>
              <a:gd name="T10" fmla="*/ 0 h 86"/>
              <a:gd name="T11" fmla="*/ 922 w 922"/>
              <a:gd name="T12" fmla="*/ 86 h 86"/>
            </a:gdLst>
            <a:ahLst/>
            <a:cxnLst>
              <a:cxn ang="T6">
                <a:pos x="T0" y="T1"/>
              </a:cxn>
              <a:cxn ang="T7">
                <a:pos x="T2" y="T3"/>
              </a:cxn>
              <a:cxn ang="T8">
                <a:pos x="T4" y="T5"/>
              </a:cxn>
            </a:cxnLst>
            <a:rect l="T9" t="T10" r="T11" b="T12"/>
            <a:pathLst>
              <a:path w="922" h="86">
                <a:moveTo>
                  <a:pt x="922" y="86"/>
                </a:moveTo>
                <a:lnTo>
                  <a:pt x="922" y="0"/>
                </a:lnTo>
                <a:lnTo>
                  <a:pt x="0" y="0"/>
                </a:lnTo>
              </a:path>
            </a:pathLst>
          </a:custGeom>
          <a:noFill/>
          <a:ln w="9525" cap="flat" cmpd="sng">
            <a:solidFill>
              <a:srgbClr val="000000"/>
            </a:solidFill>
            <a:prstDash val="solid"/>
            <a:round/>
            <a:headEnd type="none" w="med" len="med"/>
            <a:tailEnd type="triangle" w="med" len="med"/>
          </a:ln>
        </p:spPr>
        <p:txBody>
          <a:bodyPr wrap="none" lIns="0" tIns="0" rIns="0" bIns="0" anchor="ctr" anchorCtr="1"/>
          <a:lstStyle/>
          <a:p>
            <a:endParaRPr lang="en-US"/>
          </a:p>
        </p:txBody>
      </p:sp>
      <p:sp>
        <p:nvSpPr>
          <p:cNvPr id="12299" name="Text Box 11"/>
          <p:cNvSpPr txBox="1">
            <a:spLocks noChangeArrowheads="1"/>
          </p:cNvSpPr>
          <p:nvPr/>
        </p:nvSpPr>
        <p:spPr bwMode="auto">
          <a:xfrm>
            <a:off x="3290888" y="4630738"/>
            <a:ext cx="531812" cy="8636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100">
                <a:solidFill>
                  <a:srgbClr val="000000"/>
                </a:solidFill>
                <a:latin typeface="Arial Narrow" pitchFamily="34" charset="0"/>
              </a:rPr>
              <a:t>3-Port</a:t>
            </a:r>
            <a:br>
              <a:rPr lang="en-US" sz="1100">
                <a:solidFill>
                  <a:srgbClr val="000000"/>
                </a:solidFill>
                <a:latin typeface="Arial Narrow" pitchFamily="34" charset="0"/>
              </a:rPr>
            </a:br>
            <a:r>
              <a:rPr lang="en-US" sz="1100">
                <a:solidFill>
                  <a:srgbClr val="000000"/>
                </a:solidFill>
                <a:latin typeface="Arial Narrow" pitchFamily="34" charset="0"/>
              </a:rPr>
              <a:t>Ethernet</a:t>
            </a:r>
            <a:br>
              <a:rPr lang="en-US" sz="1100">
                <a:solidFill>
                  <a:srgbClr val="000000"/>
                </a:solidFill>
                <a:latin typeface="Arial Narrow" pitchFamily="34" charset="0"/>
              </a:rPr>
            </a:br>
            <a:r>
              <a:rPr lang="en-US" sz="1100">
                <a:solidFill>
                  <a:srgbClr val="000000"/>
                </a:solidFill>
                <a:latin typeface="Arial Narrow" pitchFamily="34" charset="0"/>
              </a:rPr>
              <a:t>Switch</a:t>
            </a:r>
            <a:endParaRPr lang="en-US" sz="1100"/>
          </a:p>
        </p:txBody>
      </p:sp>
      <p:sp>
        <p:nvSpPr>
          <p:cNvPr id="12300" name="Text Box 12"/>
          <p:cNvSpPr txBox="1">
            <a:spLocks noChangeArrowheads="1"/>
          </p:cNvSpPr>
          <p:nvPr/>
        </p:nvSpPr>
        <p:spPr bwMode="auto">
          <a:xfrm>
            <a:off x="2540000" y="4678363"/>
            <a:ext cx="530225"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CPSGMII</a:t>
            </a:r>
            <a:endParaRPr lang="en-US" sz="1000"/>
          </a:p>
        </p:txBody>
      </p:sp>
      <p:sp>
        <p:nvSpPr>
          <p:cNvPr id="12301" name="Text Box 13"/>
          <p:cNvSpPr txBox="1">
            <a:spLocks noChangeArrowheads="1"/>
          </p:cNvSpPr>
          <p:nvPr/>
        </p:nvSpPr>
        <p:spPr bwMode="auto">
          <a:xfrm>
            <a:off x="2540000" y="4919663"/>
            <a:ext cx="530225"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CPSGMII</a:t>
            </a:r>
            <a:endParaRPr lang="en-US" sz="1000"/>
          </a:p>
        </p:txBody>
      </p:sp>
      <p:sp>
        <p:nvSpPr>
          <p:cNvPr id="12302" name="Text Box 14"/>
          <p:cNvSpPr txBox="1">
            <a:spLocks noChangeArrowheads="1"/>
          </p:cNvSpPr>
          <p:nvPr/>
        </p:nvSpPr>
        <p:spPr bwMode="auto">
          <a:xfrm>
            <a:off x="2490788" y="3144838"/>
            <a:ext cx="531812" cy="862012"/>
          </a:xfrm>
          <a:prstGeom prst="rect">
            <a:avLst/>
          </a:prstGeom>
          <a:solidFill>
            <a:srgbClr val="99CCFF"/>
          </a:solidFill>
          <a:ln w="9525">
            <a:solidFill>
              <a:srgbClr val="000000"/>
            </a:solidFill>
            <a:miter lim="800000"/>
            <a:headEnd/>
            <a:tailEnd/>
          </a:ln>
        </p:spPr>
        <p:txBody>
          <a:bodyPr lIns="0" tIns="0" rIns="0" bIns="0" anchor="ctr" anchorCtr="1"/>
          <a:lstStyle/>
          <a:p>
            <a:pPr algn="ctr"/>
            <a:endParaRPr lang="en-US" sz="1000">
              <a:solidFill>
                <a:srgbClr val="000000"/>
              </a:solidFill>
              <a:latin typeface="Arial Narrow" pitchFamily="34" charset="0"/>
            </a:endParaRPr>
          </a:p>
          <a:p>
            <a:pPr algn="ctr"/>
            <a:r>
              <a:rPr lang="en-US" sz="1000">
                <a:solidFill>
                  <a:srgbClr val="000000"/>
                </a:solidFill>
                <a:latin typeface="Arial Narrow" pitchFamily="34" charset="0"/>
              </a:rPr>
              <a:t>CP_ACE</a:t>
            </a:r>
            <a:br>
              <a:rPr lang="en-US" sz="1000">
                <a:solidFill>
                  <a:srgbClr val="000000"/>
                </a:solidFill>
                <a:latin typeface="Arial Narrow" pitchFamily="34" charset="0"/>
              </a:rPr>
            </a:br>
            <a:r>
              <a:rPr lang="en-US" sz="1000">
                <a:solidFill>
                  <a:srgbClr val="000000"/>
                </a:solidFill>
                <a:latin typeface="Arial Narrow" pitchFamily="34" charset="0"/>
              </a:rPr>
              <a:t>Security</a:t>
            </a:r>
          </a:p>
          <a:p>
            <a:pPr algn="ctr"/>
            <a:r>
              <a:rPr lang="en-US" sz="1000">
                <a:solidFill>
                  <a:srgbClr val="000000"/>
                </a:solidFill>
                <a:latin typeface="Arial Narrow" pitchFamily="34" charset="0"/>
              </a:rPr>
              <a:t>Unit</a:t>
            </a:r>
            <a:endParaRPr lang="en-US" sz="1000"/>
          </a:p>
        </p:txBody>
      </p:sp>
      <p:sp>
        <p:nvSpPr>
          <p:cNvPr id="12303" name="Text Box 15"/>
          <p:cNvSpPr txBox="1">
            <a:spLocks noChangeArrowheads="1"/>
          </p:cNvSpPr>
          <p:nvPr/>
        </p:nvSpPr>
        <p:spPr bwMode="auto">
          <a:xfrm>
            <a:off x="1546225" y="5380038"/>
            <a:ext cx="901700" cy="152400"/>
          </a:xfrm>
          <a:prstGeom prst="rect">
            <a:avLst/>
          </a:prstGeom>
          <a:noFill/>
          <a:ln w="9525">
            <a:noFill/>
            <a:miter lim="800000"/>
            <a:headEnd/>
            <a:tailEnd/>
          </a:ln>
        </p:spPr>
        <p:txBody>
          <a:bodyPr lIns="0" tIns="0" rIns="0" bIns="0" anchorCtr="1">
            <a:spAutoFit/>
          </a:bodyPr>
          <a:lstStyle/>
          <a:p>
            <a:pPr algn="ctr"/>
            <a:r>
              <a:rPr lang="en-US" sz="1000">
                <a:solidFill>
                  <a:srgbClr val="000000"/>
                </a:solidFill>
                <a:latin typeface="Arial Narrow" pitchFamily="34" charset="0"/>
              </a:rPr>
              <a:t>MDIO 0 INTS</a:t>
            </a:r>
            <a:endParaRPr lang="en-US" sz="1000"/>
          </a:p>
        </p:txBody>
      </p:sp>
      <p:sp>
        <p:nvSpPr>
          <p:cNvPr id="12304" name="Text Box 16"/>
          <p:cNvSpPr txBox="1">
            <a:spLocks noChangeArrowheads="1"/>
          </p:cNvSpPr>
          <p:nvPr/>
        </p:nvSpPr>
        <p:spPr bwMode="auto">
          <a:xfrm>
            <a:off x="2133600" y="4238625"/>
            <a:ext cx="1111250" cy="152400"/>
          </a:xfrm>
          <a:prstGeom prst="rect">
            <a:avLst/>
          </a:prstGeom>
          <a:noFill/>
          <a:ln w="9525" algn="ctr">
            <a:noFill/>
            <a:miter lim="800000"/>
            <a:headEnd/>
            <a:tailEnd/>
          </a:ln>
        </p:spPr>
        <p:txBody>
          <a:bodyPr lIns="0" tIns="0" rIns="0" bIns="0" anchorCtr="1">
            <a:spAutoFit/>
          </a:bodyPr>
          <a:lstStyle/>
          <a:p>
            <a:pPr algn="ctr"/>
            <a:r>
              <a:rPr lang="en-US" sz="1000">
                <a:solidFill>
                  <a:srgbClr val="000000"/>
                </a:solidFill>
                <a:latin typeface="Arial Narrow" pitchFamily="34" charset="0"/>
              </a:rPr>
              <a:t>Switch Status INTS</a:t>
            </a:r>
            <a:endParaRPr lang="en-US" sz="1000"/>
          </a:p>
        </p:txBody>
      </p:sp>
      <p:sp>
        <p:nvSpPr>
          <p:cNvPr id="12305" name="Text Box 17"/>
          <p:cNvSpPr txBox="1">
            <a:spLocks noChangeArrowheads="1"/>
          </p:cNvSpPr>
          <p:nvPr/>
        </p:nvSpPr>
        <p:spPr bwMode="auto">
          <a:xfrm>
            <a:off x="411163" y="4965700"/>
            <a:ext cx="704850" cy="152400"/>
          </a:xfrm>
          <a:prstGeom prst="rect">
            <a:avLst/>
          </a:prstGeom>
          <a:noFill/>
          <a:ln w="9525">
            <a:noFill/>
            <a:miter lim="800000"/>
            <a:headEnd/>
            <a:tailEnd/>
          </a:ln>
        </p:spPr>
        <p:txBody>
          <a:bodyPr lIns="0" tIns="0" rIns="0" bIns="0">
            <a:spAutoFit/>
          </a:bodyPr>
          <a:lstStyle/>
          <a:p>
            <a:r>
              <a:rPr lang="en-US" sz="1000">
                <a:solidFill>
                  <a:srgbClr val="000000"/>
                </a:solidFill>
              </a:rPr>
              <a:t>SGMII 1</a:t>
            </a:r>
            <a:endParaRPr lang="en-US" sz="1000"/>
          </a:p>
        </p:txBody>
      </p:sp>
      <p:sp>
        <p:nvSpPr>
          <p:cNvPr id="12306" name="Text Box 18"/>
          <p:cNvSpPr txBox="1">
            <a:spLocks noChangeArrowheads="1"/>
          </p:cNvSpPr>
          <p:nvPr/>
        </p:nvSpPr>
        <p:spPr bwMode="auto">
          <a:xfrm>
            <a:off x="411163" y="4729163"/>
            <a:ext cx="704850" cy="152400"/>
          </a:xfrm>
          <a:prstGeom prst="rect">
            <a:avLst/>
          </a:prstGeom>
          <a:noFill/>
          <a:ln w="9525">
            <a:noFill/>
            <a:miter lim="800000"/>
            <a:headEnd/>
            <a:tailEnd/>
          </a:ln>
        </p:spPr>
        <p:txBody>
          <a:bodyPr lIns="0" tIns="0" rIns="0" bIns="0">
            <a:spAutoFit/>
          </a:bodyPr>
          <a:lstStyle/>
          <a:p>
            <a:r>
              <a:rPr lang="en-US" sz="1000">
                <a:solidFill>
                  <a:srgbClr val="000000"/>
                </a:solidFill>
              </a:rPr>
              <a:t>SGMII 0</a:t>
            </a:r>
            <a:endParaRPr lang="en-US" sz="1000"/>
          </a:p>
        </p:txBody>
      </p:sp>
      <p:sp>
        <p:nvSpPr>
          <p:cNvPr id="12307" name="Text Box 19"/>
          <p:cNvSpPr txBox="1">
            <a:spLocks noChangeArrowheads="1"/>
          </p:cNvSpPr>
          <p:nvPr/>
        </p:nvSpPr>
        <p:spPr bwMode="auto">
          <a:xfrm>
            <a:off x="452438" y="2632075"/>
            <a:ext cx="884237" cy="304800"/>
          </a:xfrm>
          <a:prstGeom prst="rect">
            <a:avLst/>
          </a:prstGeom>
          <a:noFill/>
          <a:ln w="9525">
            <a:noFill/>
            <a:miter lim="800000"/>
            <a:headEnd/>
            <a:tailEnd/>
          </a:ln>
        </p:spPr>
        <p:txBody>
          <a:bodyPr lIns="0" tIns="0" rIns="0" bIns="0">
            <a:spAutoFit/>
          </a:bodyPr>
          <a:lstStyle/>
          <a:p>
            <a:r>
              <a:rPr lang="en-US" sz="1000">
                <a:solidFill>
                  <a:srgbClr val="000000"/>
                </a:solidFill>
              </a:rPr>
              <a:t>CPU/3 Main TeraNet SCR</a:t>
            </a:r>
            <a:endParaRPr lang="en-US" sz="1000"/>
          </a:p>
        </p:txBody>
      </p:sp>
      <p:sp>
        <p:nvSpPr>
          <p:cNvPr id="12308" name="Text Box 20"/>
          <p:cNvSpPr txBox="1">
            <a:spLocks noChangeArrowheads="1"/>
          </p:cNvSpPr>
          <p:nvPr/>
        </p:nvSpPr>
        <p:spPr bwMode="auto">
          <a:xfrm>
            <a:off x="452438" y="1422400"/>
            <a:ext cx="884237" cy="306388"/>
          </a:xfrm>
          <a:prstGeom prst="rect">
            <a:avLst/>
          </a:prstGeom>
          <a:noFill/>
          <a:ln w="9525">
            <a:noFill/>
            <a:miter lim="800000"/>
            <a:headEnd/>
            <a:tailEnd/>
          </a:ln>
        </p:spPr>
        <p:txBody>
          <a:bodyPr lIns="0" tIns="0" rIns="0" bIns="0">
            <a:spAutoFit/>
          </a:bodyPr>
          <a:lstStyle/>
          <a:p>
            <a:r>
              <a:rPr lang="en-US" sz="1000">
                <a:solidFill>
                  <a:srgbClr val="000000"/>
                </a:solidFill>
              </a:rPr>
              <a:t>CPU/3 CFG TeraNet SCR</a:t>
            </a:r>
            <a:endParaRPr lang="en-US" sz="1000"/>
          </a:p>
        </p:txBody>
      </p:sp>
      <p:sp>
        <p:nvSpPr>
          <p:cNvPr id="12309" name="Text Box 21"/>
          <p:cNvSpPr txBox="1">
            <a:spLocks noChangeArrowheads="1"/>
          </p:cNvSpPr>
          <p:nvPr/>
        </p:nvSpPr>
        <p:spPr bwMode="auto">
          <a:xfrm>
            <a:off x="941388" y="2108200"/>
            <a:ext cx="1389062" cy="457200"/>
          </a:xfrm>
          <a:prstGeom prst="rect">
            <a:avLst/>
          </a:prstGeom>
          <a:noFill/>
          <a:ln w="9525">
            <a:noFill/>
            <a:miter lim="800000"/>
            <a:headEnd/>
            <a:tailEnd/>
          </a:ln>
        </p:spPr>
        <p:txBody>
          <a:bodyPr lIns="0" tIns="0" rIns="0" bIns="0" anchorCtr="1">
            <a:spAutoFit/>
          </a:bodyPr>
          <a:lstStyle/>
          <a:p>
            <a:pPr algn="ctr"/>
            <a:r>
              <a:rPr lang="en-US" sz="1000">
                <a:solidFill>
                  <a:srgbClr val="000000"/>
                </a:solidFill>
                <a:latin typeface="Arial Narrow" pitchFamily="34" charset="0"/>
              </a:rPr>
              <a:t>PKTDMA_VBUSM_TXRX</a:t>
            </a:r>
            <a:br>
              <a:rPr lang="en-US" sz="1000">
                <a:solidFill>
                  <a:srgbClr val="000000"/>
                </a:solidFill>
                <a:latin typeface="Arial Narrow" pitchFamily="34" charset="0"/>
              </a:rPr>
            </a:br>
            <a:r>
              <a:rPr lang="en-US" sz="1000">
                <a:solidFill>
                  <a:srgbClr val="000000"/>
                </a:solidFill>
                <a:latin typeface="Arial Narrow" pitchFamily="34" charset="0"/>
              </a:rPr>
              <a:t/>
            </a:r>
            <a:br>
              <a:rPr lang="en-US" sz="1000">
                <a:solidFill>
                  <a:srgbClr val="000000"/>
                </a:solidFill>
                <a:latin typeface="Arial Narrow" pitchFamily="34" charset="0"/>
              </a:rPr>
            </a:br>
            <a:r>
              <a:rPr lang="en-US" sz="1000">
                <a:solidFill>
                  <a:srgbClr val="000000"/>
                </a:solidFill>
                <a:latin typeface="Arial Narrow" pitchFamily="34" charset="0"/>
              </a:rPr>
              <a:t>          128 bits</a:t>
            </a:r>
            <a:endParaRPr lang="en-US" sz="1000"/>
          </a:p>
        </p:txBody>
      </p:sp>
      <p:sp>
        <p:nvSpPr>
          <p:cNvPr id="17533" name="Text Box 125"/>
          <p:cNvSpPr txBox="1">
            <a:spLocks noChangeArrowheads="1"/>
          </p:cNvSpPr>
          <p:nvPr/>
        </p:nvSpPr>
        <p:spPr bwMode="auto">
          <a:xfrm>
            <a:off x="4940300" y="1665288"/>
            <a:ext cx="1423988" cy="4741862"/>
          </a:xfrm>
          <a:prstGeom prst="rect">
            <a:avLst/>
          </a:prstGeom>
          <a:solidFill>
            <a:srgbClr val="FFFF66"/>
          </a:solidFill>
          <a:ln w="9525" algn="ctr">
            <a:noFill/>
            <a:miter lim="800000"/>
            <a:headEnd/>
            <a:tailEnd/>
          </a:ln>
        </p:spPr>
        <p:txBody>
          <a:bodyPr/>
          <a:lstStyle/>
          <a:p>
            <a:pPr>
              <a:spcBef>
                <a:spcPct val="50000"/>
              </a:spcBef>
            </a:pPr>
            <a:endParaRPr lang="en-US"/>
          </a:p>
        </p:txBody>
      </p:sp>
      <p:sp>
        <p:nvSpPr>
          <p:cNvPr id="12311" name="Text Box 22"/>
          <p:cNvSpPr txBox="1">
            <a:spLocks noChangeArrowheads="1"/>
          </p:cNvSpPr>
          <p:nvPr/>
        </p:nvSpPr>
        <p:spPr bwMode="auto">
          <a:xfrm>
            <a:off x="1411288" y="1084263"/>
            <a:ext cx="971550" cy="152400"/>
          </a:xfrm>
          <a:prstGeom prst="rect">
            <a:avLst/>
          </a:prstGeom>
          <a:noFill/>
          <a:ln w="9525">
            <a:noFill/>
            <a:miter lim="800000"/>
            <a:headEnd/>
            <a:tailEnd/>
          </a:ln>
        </p:spPr>
        <p:txBody>
          <a:bodyPr lIns="0" tIns="0" rIns="0" bIns="0" anchorCtr="1">
            <a:spAutoFit/>
          </a:bodyPr>
          <a:lstStyle/>
          <a:p>
            <a:pPr algn="ctr"/>
            <a:r>
              <a:rPr lang="en-US" sz="1000">
                <a:solidFill>
                  <a:srgbClr val="000000"/>
                </a:solidFill>
                <a:latin typeface="Arial Narrow" pitchFamily="34" charset="0"/>
              </a:rPr>
              <a:t>Config 32-bits</a:t>
            </a:r>
            <a:endParaRPr lang="en-US" sz="1000"/>
          </a:p>
        </p:txBody>
      </p:sp>
      <p:sp>
        <p:nvSpPr>
          <p:cNvPr id="12312" name="Text Box 23"/>
          <p:cNvSpPr txBox="1">
            <a:spLocks noChangeArrowheads="1"/>
          </p:cNvSpPr>
          <p:nvPr/>
        </p:nvSpPr>
        <p:spPr bwMode="auto">
          <a:xfrm>
            <a:off x="2490788" y="1849438"/>
            <a:ext cx="531812" cy="1054100"/>
          </a:xfrm>
          <a:prstGeom prst="rect">
            <a:avLst/>
          </a:prstGeom>
          <a:solidFill>
            <a:srgbClr val="99CCFF"/>
          </a:solidFill>
          <a:ln w="9525">
            <a:solidFill>
              <a:srgbClr val="000000"/>
            </a:solidFill>
            <a:miter lim="800000"/>
            <a:headEnd/>
            <a:tailEnd/>
          </a:ln>
        </p:spPr>
        <p:txBody>
          <a:bodyPr lIns="0" tIns="0" rIns="0" bIns="0" anchor="ctr" anchorCtr="1"/>
          <a:lstStyle/>
          <a:p>
            <a:pPr algn="ctr"/>
            <a:endParaRPr lang="en-US" sz="1000">
              <a:solidFill>
                <a:srgbClr val="000000"/>
              </a:solidFill>
              <a:latin typeface="Arial Narrow" pitchFamily="34" charset="0"/>
            </a:endParaRPr>
          </a:p>
          <a:p>
            <a:pPr algn="ctr"/>
            <a:r>
              <a:rPr lang="en-US" sz="1000">
                <a:solidFill>
                  <a:srgbClr val="000000"/>
                </a:solidFill>
                <a:latin typeface="Arial Narrow" pitchFamily="34" charset="0"/>
              </a:rPr>
              <a:t>PKTDMA</a:t>
            </a:r>
            <a:br>
              <a:rPr lang="en-US" sz="1000">
                <a:solidFill>
                  <a:srgbClr val="000000"/>
                </a:solidFill>
                <a:latin typeface="Arial Narrow" pitchFamily="34" charset="0"/>
              </a:rPr>
            </a:br>
            <a:r>
              <a:rPr lang="en-US" sz="1000">
                <a:solidFill>
                  <a:srgbClr val="000000"/>
                </a:solidFill>
                <a:latin typeface="Arial Narrow" pitchFamily="34" charset="0"/>
              </a:rPr>
              <a:t>Controller</a:t>
            </a:r>
            <a:endParaRPr lang="en-US" sz="1000"/>
          </a:p>
        </p:txBody>
      </p:sp>
      <p:sp>
        <p:nvSpPr>
          <p:cNvPr id="12313" name="Text Box 24"/>
          <p:cNvSpPr txBox="1">
            <a:spLocks noChangeArrowheads="1"/>
          </p:cNvSpPr>
          <p:nvPr/>
        </p:nvSpPr>
        <p:spPr bwMode="auto">
          <a:xfrm>
            <a:off x="4972050" y="1897063"/>
            <a:ext cx="666750" cy="195262"/>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Pass 1 LUT</a:t>
            </a:r>
            <a:endParaRPr lang="en-US" sz="1000"/>
          </a:p>
        </p:txBody>
      </p:sp>
      <p:sp>
        <p:nvSpPr>
          <p:cNvPr id="12314" name="Text Box 25"/>
          <p:cNvSpPr txBox="1">
            <a:spLocks noChangeArrowheads="1"/>
          </p:cNvSpPr>
          <p:nvPr/>
        </p:nvSpPr>
        <p:spPr bwMode="auto">
          <a:xfrm>
            <a:off x="5281613" y="2138363"/>
            <a:ext cx="357187"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15" name="Text Box 26"/>
          <p:cNvSpPr txBox="1">
            <a:spLocks noChangeArrowheads="1"/>
          </p:cNvSpPr>
          <p:nvPr/>
        </p:nvSpPr>
        <p:spPr bwMode="auto">
          <a:xfrm>
            <a:off x="5856288" y="1897063"/>
            <a:ext cx="446087" cy="433387"/>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1</a:t>
            </a:r>
            <a:endParaRPr lang="en-US" sz="1000"/>
          </a:p>
        </p:txBody>
      </p:sp>
      <p:sp>
        <p:nvSpPr>
          <p:cNvPr id="12316" name="Text Box 27"/>
          <p:cNvSpPr txBox="1">
            <a:spLocks noChangeArrowheads="1"/>
          </p:cNvSpPr>
          <p:nvPr/>
        </p:nvSpPr>
        <p:spPr bwMode="auto">
          <a:xfrm>
            <a:off x="4972050" y="2424113"/>
            <a:ext cx="666750"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Pass 1 LUT</a:t>
            </a:r>
            <a:endParaRPr lang="en-US" sz="1000"/>
          </a:p>
        </p:txBody>
      </p:sp>
      <p:sp>
        <p:nvSpPr>
          <p:cNvPr id="12317" name="Text Box 28"/>
          <p:cNvSpPr txBox="1">
            <a:spLocks noChangeArrowheads="1"/>
          </p:cNvSpPr>
          <p:nvPr/>
        </p:nvSpPr>
        <p:spPr bwMode="auto">
          <a:xfrm>
            <a:off x="5281613" y="2665413"/>
            <a:ext cx="357187"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18" name="Text Box 29"/>
          <p:cNvSpPr txBox="1">
            <a:spLocks noChangeArrowheads="1"/>
          </p:cNvSpPr>
          <p:nvPr/>
        </p:nvSpPr>
        <p:spPr bwMode="auto">
          <a:xfrm>
            <a:off x="5856288" y="2424113"/>
            <a:ext cx="446087" cy="42862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2</a:t>
            </a:r>
            <a:endParaRPr lang="en-US" sz="1000"/>
          </a:p>
        </p:txBody>
      </p:sp>
      <p:sp>
        <p:nvSpPr>
          <p:cNvPr id="12319" name="Text Box 30"/>
          <p:cNvSpPr txBox="1">
            <a:spLocks noChangeArrowheads="1"/>
          </p:cNvSpPr>
          <p:nvPr/>
        </p:nvSpPr>
        <p:spPr bwMode="auto">
          <a:xfrm>
            <a:off x="4972050" y="2951163"/>
            <a:ext cx="666750"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Pass 1 LUT</a:t>
            </a:r>
            <a:endParaRPr lang="en-US" sz="1000"/>
          </a:p>
        </p:txBody>
      </p:sp>
      <p:sp>
        <p:nvSpPr>
          <p:cNvPr id="12320" name="Text Box 31"/>
          <p:cNvSpPr txBox="1">
            <a:spLocks noChangeArrowheads="1"/>
          </p:cNvSpPr>
          <p:nvPr/>
        </p:nvSpPr>
        <p:spPr bwMode="auto">
          <a:xfrm>
            <a:off x="5281613" y="3190875"/>
            <a:ext cx="357187" cy="192088"/>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21" name="Text Box 32"/>
          <p:cNvSpPr txBox="1">
            <a:spLocks noChangeArrowheads="1"/>
          </p:cNvSpPr>
          <p:nvPr/>
        </p:nvSpPr>
        <p:spPr bwMode="auto">
          <a:xfrm>
            <a:off x="5856288" y="2951163"/>
            <a:ext cx="446087" cy="4318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3</a:t>
            </a:r>
            <a:endParaRPr lang="en-US" sz="1000"/>
          </a:p>
        </p:txBody>
      </p:sp>
      <p:sp>
        <p:nvSpPr>
          <p:cNvPr id="12322" name="Text Box 33"/>
          <p:cNvSpPr txBox="1">
            <a:spLocks noChangeArrowheads="1"/>
          </p:cNvSpPr>
          <p:nvPr/>
        </p:nvSpPr>
        <p:spPr bwMode="auto">
          <a:xfrm>
            <a:off x="5281613" y="4249738"/>
            <a:ext cx="357187" cy="192087"/>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23" name="Text Box 34"/>
          <p:cNvSpPr txBox="1">
            <a:spLocks noChangeArrowheads="1"/>
          </p:cNvSpPr>
          <p:nvPr/>
        </p:nvSpPr>
        <p:spPr bwMode="auto">
          <a:xfrm>
            <a:off x="5856288" y="4010025"/>
            <a:ext cx="446087" cy="430213"/>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5</a:t>
            </a:r>
            <a:endParaRPr lang="en-US" sz="1000"/>
          </a:p>
        </p:txBody>
      </p:sp>
      <p:sp>
        <p:nvSpPr>
          <p:cNvPr id="12324" name="Text Box 35"/>
          <p:cNvSpPr txBox="1">
            <a:spLocks noChangeArrowheads="1"/>
          </p:cNvSpPr>
          <p:nvPr/>
        </p:nvSpPr>
        <p:spPr bwMode="auto">
          <a:xfrm>
            <a:off x="7097713" y="1989138"/>
            <a:ext cx="846137" cy="19685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1</a:t>
            </a:r>
            <a:endParaRPr lang="en-US" sz="1000"/>
          </a:p>
        </p:txBody>
      </p:sp>
      <p:sp>
        <p:nvSpPr>
          <p:cNvPr id="12325" name="Text Box 36"/>
          <p:cNvSpPr txBox="1">
            <a:spLocks noChangeArrowheads="1"/>
          </p:cNvSpPr>
          <p:nvPr/>
        </p:nvSpPr>
        <p:spPr bwMode="auto">
          <a:xfrm>
            <a:off x="7097713" y="2230438"/>
            <a:ext cx="846137"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2</a:t>
            </a:r>
            <a:endParaRPr lang="en-US" sz="1000"/>
          </a:p>
        </p:txBody>
      </p:sp>
      <p:sp>
        <p:nvSpPr>
          <p:cNvPr id="12326" name="Text Box 37"/>
          <p:cNvSpPr txBox="1">
            <a:spLocks noChangeArrowheads="1"/>
          </p:cNvSpPr>
          <p:nvPr/>
        </p:nvSpPr>
        <p:spPr bwMode="auto">
          <a:xfrm>
            <a:off x="7097713" y="2471738"/>
            <a:ext cx="846137"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3</a:t>
            </a:r>
            <a:endParaRPr lang="en-US" sz="1000"/>
          </a:p>
        </p:txBody>
      </p:sp>
      <p:sp>
        <p:nvSpPr>
          <p:cNvPr id="12327" name="Text Box 38"/>
          <p:cNvSpPr txBox="1">
            <a:spLocks noChangeArrowheads="1"/>
          </p:cNvSpPr>
          <p:nvPr/>
        </p:nvSpPr>
        <p:spPr bwMode="auto">
          <a:xfrm>
            <a:off x="7097713" y="2709863"/>
            <a:ext cx="846137"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4</a:t>
            </a:r>
            <a:endParaRPr lang="en-US" sz="1000"/>
          </a:p>
        </p:txBody>
      </p:sp>
      <p:sp>
        <p:nvSpPr>
          <p:cNvPr id="12328" name="Text Box 39"/>
          <p:cNvSpPr txBox="1">
            <a:spLocks noChangeArrowheads="1"/>
          </p:cNvSpPr>
          <p:nvPr/>
        </p:nvSpPr>
        <p:spPr bwMode="auto">
          <a:xfrm>
            <a:off x="7097713" y="3719513"/>
            <a:ext cx="1020762" cy="285750"/>
          </a:xfrm>
          <a:prstGeom prst="rect">
            <a:avLst/>
          </a:prstGeom>
          <a:solidFill>
            <a:srgbClr val="99CCFF"/>
          </a:solidFill>
          <a:ln w="9525">
            <a:solidFill>
              <a:srgbClr val="000000"/>
            </a:solidFill>
            <a:miter lim="800000"/>
            <a:headEnd/>
            <a:tailEnd/>
          </a:ln>
        </p:spPr>
        <p:txBody>
          <a:bodyPr lIns="0" tIns="0" rIns="0" bIns="0" anchor="ctr" anchorCtr="1"/>
          <a:lstStyle/>
          <a:p>
            <a:pPr algn="ctr">
              <a:lnSpc>
                <a:spcPts val="1000"/>
              </a:lnSpc>
            </a:pP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Scratchpad RAM 1</a:t>
            </a:r>
            <a:endParaRPr lang="en-US" sz="1000"/>
          </a:p>
        </p:txBody>
      </p:sp>
      <p:sp>
        <p:nvSpPr>
          <p:cNvPr id="12329" name="Text Box 40"/>
          <p:cNvSpPr txBox="1">
            <a:spLocks noChangeArrowheads="1"/>
          </p:cNvSpPr>
          <p:nvPr/>
        </p:nvSpPr>
        <p:spPr bwMode="auto">
          <a:xfrm>
            <a:off x="7097713" y="4054475"/>
            <a:ext cx="1020762" cy="285750"/>
          </a:xfrm>
          <a:prstGeom prst="rect">
            <a:avLst/>
          </a:prstGeom>
          <a:solidFill>
            <a:srgbClr val="99CCFF"/>
          </a:solidFill>
          <a:ln w="9525">
            <a:solidFill>
              <a:srgbClr val="000000"/>
            </a:solidFill>
            <a:miter lim="800000"/>
            <a:headEnd/>
            <a:tailEnd/>
          </a:ln>
        </p:spPr>
        <p:txBody>
          <a:bodyPr lIns="0" tIns="0" rIns="0" bIns="0" anchor="ctr" anchorCtr="1"/>
          <a:lstStyle/>
          <a:p>
            <a:pPr algn="ctr">
              <a:lnSpc>
                <a:spcPts val="1000"/>
              </a:lnSpc>
            </a:pP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Scratchpad RAM 2</a:t>
            </a:r>
            <a:endParaRPr lang="en-US" sz="1000"/>
          </a:p>
        </p:txBody>
      </p:sp>
      <p:sp>
        <p:nvSpPr>
          <p:cNvPr id="12330" name="Text Box 41"/>
          <p:cNvSpPr txBox="1">
            <a:spLocks noChangeArrowheads="1"/>
          </p:cNvSpPr>
          <p:nvPr/>
        </p:nvSpPr>
        <p:spPr bwMode="auto">
          <a:xfrm>
            <a:off x="7097713" y="4381500"/>
            <a:ext cx="1020762" cy="287338"/>
          </a:xfrm>
          <a:prstGeom prst="rect">
            <a:avLst/>
          </a:prstGeom>
          <a:solidFill>
            <a:srgbClr val="99CCFF"/>
          </a:solidFill>
          <a:ln w="9525">
            <a:solidFill>
              <a:srgbClr val="000000"/>
            </a:solidFill>
            <a:miter lim="800000"/>
            <a:headEnd/>
            <a:tailEnd/>
          </a:ln>
        </p:spPr>
        <p:txBody>
          <a:bodyPr lIns="0" tIns="0" rIns="0" bIns="0" anchor="ctr" anchorCtr="1"/>
          <a:lstStyle/>
          <a:p>
            <a:pPr algn="ctr">
              <a:lnSpc>
                <a:spcPts val="1200"/>
              </a:lnSpc>
            </a:pPr>
            <a:r>
              <a:rPr lang="en-US" sz="1600" b="1">
                <a:solidFill>
                  <a:srgbClr val="000000"/>
                </a:solidFill>
                <a:latin typeface="Arial Narrow" pitchFamily="34" charset="0"/>
              </a:rPr>
              <a:t>.</a:t>
            </a:r>
          </a:p>
          <a:p>
            <a:pPr algn="ctr">
              <a:lnSpc>
                <a:spcPts val="1200"/>
              </a:lnSpc>
            </a:pPr>
            <a:r>
              <a:rPr lang="en-US" sz="1600" b="1">
                <a:solidFill>
                  <a:srgbClr val="000000"/>
                </a:solidFill>
                <a:latin typeface="Arial Narrow" pitchFamily="34" charset="0"/>
              </a:rPr>
              <a:t>:</a:t>
            </a:r>
            <a:endParaRPr lang="en-US" sz="1600" b="1"/>
          </a:p>
        </p:txBody>
      </p:sp>
      <p:sp>
        <p:nvSpPr>
          <p:cNvPr id="12331" name="Text Box 42"/>
          <p:cNvSpPr txBox="1">
            <a:spLocks noChangeArrowheads="1"/>
          </p:cNvSpPr>
          <p:nvPr/>
        </p:nvSpPr>
        <p:spPr bwMode="auto">
          <a:xfrm>
            <a:off x="7097713" y="4729163"/>
            <a:ext cx="1020762" cy="284162"/>
          </a:xfrm>
          <a:prstGeom prst="rect">
            <a:avLst/>
          </a:prstGeom>
          <a:solidFill>
            <a:srgbClr val="99CCFF"/>
          </a:solidFill>
          <a:ln w="9525">
            <a:solidFill>
              <a:srgbClr val="000000"/>
            </a:solidFill>
            <a:miter lim="800000"/>
            <a:headEnd/>
            <a:tailEnd/>
          </a:ln>
        </p:spPr>
        <p:txBody>
          <a:bodyPr lIns="0" tIns="0" rIns="0" bIns="0" anchor="ctr" anchorCtr="1"/>
          <a:lstStyle/>
          <a:p>
            <a:pPr algn="ctr">
              <a:lnSpc>
                <a:spcPts val="1000"/>
              </a:lnSpc>
            </a:pP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Scratchpad RAM n</a:t>
            </a:r>
            <a:endParaRPr lang="en-US" sz="1000"/>
          </a:p>
        </p:txBody>
      </p:sp>
      <p:sp>
        <p:nvSpPr>
          <p:cNvPr id="12332" name="Text Box 43"/>
          <p:cNvSpPr txBox="1">
            <a:spLocks noChangeArrowheads="1"/>
          </p:cNvSpPr>
          <p:nvPr/>
        </p:nvSpPr>
        <p:spPr bwMode="auto">
          <a:xfrm>
            <a:off x="7096125" y="2951163"/>
            <a:ext cx="842963"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5</a:t>
            </a:r>
            <a:endParaRPr lang="en-US" sz="1000"/>
          </a:p>
        </p:txBody>
      </p:sp>
      <p:sp>
        <p:nvSpPr>
          <p:cNvPr id="12333" name="Freeform 44"/>
          <p:cNvSpPr>
            <a:spLocks/>
          </p:cNvSpPr>
          <p:nvPr/>
        </p:nvSpPr>
        <p:spPr bwMode="auto">
          <a:xfrm>
            <a:off x="2490788" y="1131888"/>
            <a:ext cx="4387850" cy="5273675"/>
          </a:xfrm>
          <a:custGeom>
            <a:avLst/>
            <a:gdLst>
              <a:gd name="T0" fmla="*/ 0 w 2851"/>
              <a:gd name="T1" fmla="*/ 0 h 3168"/>
              <a:gd name="T2" fmla="*/ 4387850 w 2851"/>
              <a:gd name="T3" fmla="*/ 0 h 3168"/>
              <a:gd name="T4" fmla="*/ 4387850 w 2851"/>
              <a:gd name="T5" fmla="*/ 5273675 h 3168"/>
              <a:gd name="T6" fmla="*/ 4033867 w 2851"/>
              <a:gd name="T7" fmla="*/ 5273675 h 3168"/>
              <a:gd name="T8" fmla="*/ 4033867 w 2851"/>
              <a:gd name="T9" fmla="*/ 382874 h 3168"/>
              <a:gd name="T10" fmla="*/ 0 w 2851"/>
              <a:gd name="T11" fmla="*/ 382874 h 3168"/>
              <a:gd name="T12" fmla="*/ 0 w 2851"/>
              <a:gd name="T13" fmla="*/ 0 h 3168"/>
              <a:gd name="T14" fmla="*/ 0 60000 65536"/>
              <a:gd name="T15" fmla="*/ 0 60000 65536"/>
              <a:gd name="T16" fmla="*/ 0 60000 65536"/>
              <a:gd name="T17" fmla="*/ 0 60000 65536"/>
              <a:gd name="T18" fmla="*/ 0 60000 65536"/>
              <a:gd name="T19" fmla="*/ 0 60000 65536"/>
              <a:gd name="T20" fmla="*/ 0 60000 65536"/>
              <a:gd name="T21" fmla="*/ 0 w 2851"/>
              <a:gd name="T22" fmla="*/ 0 h 3168"/>
              <a:gd name="T23" fmla="*/ 2851 w 2851"/>
              <a:gd name="T24" fmla="*/ 3168 h 3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1" h="3168">
                <a:moveTo>
                  <a:pt x="0" y="0"/>
                </a:moveTo>
                <a:lnTo>
                  <a:pt x="2851" y="0"/>
                </a:lnTo>
                <a:lnTo>
                  <a:pt x="2851" y="3168"/>
                </a:lnTo>
                <a:lnTo>
                  <a:pt x="2621" y="3168"/>
                </a:lnTo>
                <a:lnTo>
                  <a:pt x="2621" y="230"/>
                </a:lnTo>
                <a:lnTo>
                  <a:pt x="0" y="230"/>
                </a:lnTo>
                <a:lnTo>
                  <a:pt x="0" y="0"/>
                </a:lnTo>
                <a:close/>
              </a:path>
            </a:pathLst>
          </a:custGeom>
          <a:solidFill>
            <a:schemeClr val="bg1"/>
          </a:solidFill>
          <a:ln w="9525">
            <a:solidFill>
              <a:srgbClr val="000000"/>
            </a:solidFill>
            <a:round/>
            <a:headEnd/>
            <a:tailEnd/>
          </a:ln>
        </p:spPr>
        <p:txBody>
          <a:bodyPr/>
          <a:lstStyle/>
          <a:p>
            <a:endParaRPr lang="en-US"/>
          </a:p>
        </p:txBody>
      </p:sp>
      <p:sp>
        <p:nvSpPr>
          <p:cNvPr id="12334" name="Text Box 45"/>
          <p:cNvSpPr txBox="1">
            <a:spLocks noChangeArrowheads="1"/>
          </p:cNvSpPr>
          <p:nvPr/>
        </p:nvSpPr>
        <p:spPr bwMode="auto">
          <a:xfrm>
            <a:off x="3670300" y="1230313"/>
            <a:ext cx="2159000" cy="182562"/>
          </a:xfrm>
          <a:prstGeom prst="rect">
            <a:avLst/>
          </a:prstGeom>
          <a:noFill/>
          <a:ln w="9525">
            <a:noFill/>
            <a:miter lim="800000"/>
            <a:headEnd/>
            <a:tailEnd/>
          </a:ln>
        </p:spPr>
        <p:txBody>
          <a:bodyPr lIns="0" tIns="0" rIns="0" bIns="0">
            <a:spAutoFit/>
          </a:bodyPr>
          <a:lstStyle/>
          <a:p>
            <a:pPr algn="ctr"/>
            <a:r>
              <a:rPr lang="en-US" sz="1200">
                <a:solidFill>
                  <a:srgbClr val="000000"/>
                </a:solidFill>
              </a:rPr>
              <a:t>32-bit VBUSP TeraNet SCR</a:t>
            </a:r>
            <a:endParaRPr lang="en-US" sz="1200"/>
          </a:p>
        </p:txBody>
      </p:sp>
      <p:sp>
        <p:nvSpPr>
          <p:cNvPr id="12335" name="Rectangle 46"/>
          <p:cNvSpPr>
            <a:spLocks noChangeArrowheads="1"/>
          </p:cNvSpPr>
          <p:nvPr/>
        </p:nvSpPr>
        <p:spPr bwMode="auto">
          <a:xfrm>
            <a:off x="4351338" y="1849438"/>
            <a:ext cx="357187" cy="3211512"/>
          </a:xfrm>
          <a:prstGeom prst="rect">
            <a:avLst/>
          </a:prstGeom>
          <a:solidFill>
            <a:srgbClr val="FF99CC"/>
          </a:solidFill>
          <a:ln w="9525">
            <a:solidFill>
              <a:srgbClr val="000000"/>
            </a:solidFill>
            <a:miter lim="800000"/>
            <a:headEnd/>
            <a:tailEnd/>
          </a:ln>
        </p:spPr>
        <p:txBody>
          <a:bodyPr wrap="none" anchor="ctr"/>
          <a:lstStyle/>
          <a:p>
            <a:endParaRPr lang="en-US" sz="1000"/>
          </a:p>
        </p:txBody>
      </p:sp>
      <p:sp>
        <p:nvSpPr>
          <p:cNvPr id="12336" name="Text Box 47"/>
          <p:cNvSpPr txBox="1">
            <a:spLocks noChangeArrowheads="1"/>
          </p:cNvSpPr>
          <p:nvPr/>
        </p:nvSpPr>
        <p:spPr bwMode="auto">
          <a:xfrm>
            <a:off x="6611938" y="2419350"/>
            <a:ext cx="182562" cy="2738438"/>
          </a:xfrm>
          <a:prstGeom prst="rect">
            <a:avLst/>
          </a:prstGeom>
          <a:noFill/>
          <a:ln w="9525">
            <a:noFill/>
            <a:miter lim="800000"/>
            <a:headEnd/>
            <a:tailEnd/>
          </a:ln>
        </p:spPr>
        <p:txBody>
          <a:bodyPr vert="eaVert" lIns="0" tIns="0" rIns="0" bIns="0" anchorCtr="1">
            <a:spAutoFit/>
          </a:bodyPr>
          <a:lstStyle/>
          <a:p>
            <a:pPr algn="ctr"/>
            <a:r>
              <a:rPr lang="en-US" sz="1200">
                <a:solidFill>
                  <a:srgbClr val="000000"/>
                </a:solidFill>
              </a:rPr>
              <a:t>32-bit VBUSP TeraNet SCR</a:t>
            </a:r>
          </a:p>
        </p:txBody>
      </p:sp>
      <p:sp>
        <p:nvSpPr>
          <p:cNvPr id="12337" name="Text Box 48"/>
          <p:cNvSpPr txBox="1">
            <a:spLocks noChangeArrowheads="1"/>
          </p:cNvSpPr>
          <p:nvPr/>
        </p:nvSpPr>
        <p:spPr bwMode="auto">
          <a:xfrm>
            <a:off x="4440238" y="2522538"/>
            <a:ext cx="182562" cy="2373312"/>
          </a:xfrm>
          <a:prstGeom prst="rect">
            <a:avLst/>
          </a:prstGeom>
          <a:noFill/>
          <a:ln w="9525">
            <a:noFill/>
            <a:miter lim="800000"/>
            <a:headEnd/>
            <a:tailEnd/>
          </a:ln>
        </p:spPr>
        <p:txBody>
          <a:bodyPr vert="eaVert" lIns="0" tIns="0" rIns="0" bIns="0" anchorCtr="1">
            <a:spAutoFit/>
          </a:bodyPr>
          <a:lstStyle/>
          <a:p>
            <a:pPr algn="ctr"/>
            <a:r>
              <a:rPr lang="en-US" sz="1200">
                <a:solidFill>
                  <a:srgbClr val="000000"/>
                </a:solidFill>
              </a:rPr>
              <a:t>Streaming Interface Switch</a:t>
            </a:r>
          </a:p>
        </p:txBody>
      </p:sp>
      <p:sp>
        <p:nvSpPr>
          <p:cNvPr id="12338" name="Text Box 49"/>
          <p:cNvSpPr txBox="1">
            <a:spLocks noChangeArrowheads="1"/>
          </p:cNvSpPr>
          <p:nvPr/>
        </p:nvSpPr>
        <p:spPr bwMode="auto">
          <a:xfrm>
            <a:off x="4967288" y="3481388"/>
            <a:ext cx="665162"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Pass 2 LUT</a:t>
            </a:r>
            <a:endParaRPr lang="en-US" sz="1000"/>
          </a:p>
        </p:txBody>
      </p:sp>
      <p:sp>
        <p:nvSpPr>
          <p:cNvPr id="12339" name="Text Box 50"/>
          <p:cNvSpPr txBox="1">
            <a:spLocks noChangeArrowheads="1"/>
          </p:cNvSpPr>
          <p:nvPr/>
        </p:nvSpPr>
        <p:spPr bwMode="auto">
          <a:xfrm>
            <a:off x="5276850" y="3721100"/>
            <a:ext cx="355600"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40" name="Text Box 51"/>
          <p:cNvSpPr txBox="1">
            <a:spLocks noChangeArrowheads="1"/>
          </p:cNvSpPr>
          <p:nvPr/>
        </p:nvSpPr>
        <p:spPr bwMode="auto">
          <a:xfrm>
            <a:off x="5854700" y="3481388"/>
            <a:ext cx="444500" cy="42862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4</a:t>
            </a:r>
            <a:endParaRPr lang="en-US" sz="1000"/>
          </a:p>
        </p:txBody>
      </p:sp>
      <p:sp>
        <p:nvSpPr>
          <p:cNvPr id="12341" name="Text Box 52"/>
          <p:cNvSpPr txBox="1">
            <a:spLocks noChangeArrowheads="1"/>
          </p:cNvSpPr>
          <p:nvPr/>
        </p:nvSpPr>
        <p:spPr bwMode="auto">
          <a:xfrm>
            <a:off x="5276850" y="4775200"/>
            <a:ext cx="355600"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42" name="Text Box 53"/>
          <p:cNvSpPr txBox="1">
            <a:spLocks noChangeArrowheads="1"/>
          </p:cNvSpPr>
          <p:nvPr/>
        </p:nvSpPr>
        <p:spPr bwMode="auto">
          <a:xfrm>
            <a:off x="5854700" y="4535488"/>
            <a:ext cx="444500" cy="430212"/>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6</a:t>
            </a:r>
            <a:endParaRPr lang="en-US" sz="1000"/>
          </a:p>
        </p:txBody>
      </p:sp>
      <p:sp>
        <p:nvSpPr>
          <p:cNvPr id="12343" name="Text Box 54"/>
          <p:cNvSpPr txBox="1">
            <a:spLocks noChangeArrowheads="1"/>
          </p:cNvSpPr>
          <p:nvPr/>
        </p:nvSpPr>
        <p:spPr bwMode="auto">
          <a:xfrm>
            <a:off x="7096125" y="3190875"/>
            <a:ext cx="842963" cy="192088"/>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6</a:t>
            </a:r>
            <a:endParaRPr lang="en-US" sz="1000"/>
          </a:p>
        </p:txBody>
      </p:sp>
      <p:sp>
        <p:nvSpPr>
          <p:cNvPr id="12344" name="Freeform 55"/>
          <p:cNvSpPr>
            <a:spLocks/>
          </p:cNvSpPr>
          <p:nvPr/>
        </p:nvSpPr>
        <p:spPr bwMode="auto">
          <a:xfrm>
            <a:off x="3022600" y="1514475"/>
            <a:ext cx="1019175" cy="2301875"/>
          </a:xfrm>
          <a:custGeom>
            <a:avLst/>
            <a:gdLst>
              <a:gd name="T0" fmla="*/ 0 w 662"/>
              <a:gd name="T1" fmla="*/ 2301875 h 1555"/>
              <a:gd name="T2" fmla="*/ 1019175 w 662"/>
              <a:gd name="T3" fmla="*/ 2301875 h 1555"/>
              <a:gd name="T4" fmla="*/ 1019175 w 662"/>
              <a:gd name="T5" fmla="*/ 0 h 1555"/>
              <a:gd name="T6" fmla="*/ 0 60000 65536"/>
              <a:gd name="T7" fmla="*/ 0 60000 65536"/>
              <a:gd name="T8" fmla="*/ 0 60000 65536"/>
              <a:gd name="T9" fmla="*/ 0 w 662"/>
              <a:gd name="T10" fmla="*/ 0 h 1555"/>
              <a:gd name="T11" fmla="*/ 662 w 662"/>
              <a:gd name="T12" fmla="*/ 1555 h 1555"/>
            </a:gdLst>
            <a:ahLst/>
            <a:cxnLst>
              <a:cxn ang="T6">
                <a:pos x="T0" y="T1"/>
              </a:cxn>
              <a:cxn ang="T7">
                <a:pos x="T2" y="T3"/>
              </a:cxn>
              <a:cxn ang="T8">
                <a:pos x="T4" y="T5"/>
              </a:cxn>
            </a:cxnLst>
            <a:rect l="T9" t="T10" r="T11" b="T12"/>
            <a:pathLst>
              <a:path w="662" h="1555">
                <a:moveTo>
                  <a:pt x="0" y="1555"/>
                </a:moveTo>
                <a:lnTo>
                  <a:pt x="662" y="1555"/>
                </a:lnTo>
                <a:lnTo>
                  <a:pt x="662" y="0"/>
                </a:lnTo>
              </a:path>
            </a:pathLst>
          </a:custGeom>
          <a:noFill/>
          <a:ln w="38100">
            <a:solidFill>
              <a:srgbClr val="808080"/>
            </a:solidFill>
            <a:round/>
            <a:headEnd type="triangle" w="med" len="sm"/>
            <a:tailEnd type="triangle" w="med" len="sm"/>
          </a:ln>
        </p:spPr>
        <p:txBody>
          <a:bodyPr/>
          <a:lstStyle/>
          <a:p>
            <a:endParaRPr lang="en-US"/>
          </a:p>
        </p:txBody>
      </p:sp>
      <p:sp>
        <p:nvSpPr>
          <p:cNvPr id="12345" name="Line 56"/>
          <p:cNvSpPr>
            <a:spLocks noChangeShapeType="1"/>
          </p:cNvSpPr>
          <p:nvPr/>
        </p:nvSpPr>
        <p:spPr bwMode="auto">
          <a:xfrm>
            <a:off x="2757488" y="1514475"/>
            <a:ext cx="0" cy="334963"/>
          </a:xfrm>
          <a:prstGeom prst="line">
            <a:avLst/>
          </a:prstGeom>
          <a:noFill/>
          <a:ln w="38100">
            <a:solidFill>
              <a:srgbClr val="808080"/>
            </a:solidFill>
            <a:round/>
            <a:headEnd type="triangle" w="med" len="sm"/>
            <a:tailEnd type="triangle" w="med" len="sm"/>
          </a:ln>
        </p:spPr>
        <p:txBody>
          <a:bodyPr/>
          <a:lstStyle/>
          <a:p>
            <a:endParaRPr lang="en-US"/>
          </a:p>
        </p:txBody>
      </p:sp>
      <p:sp>
        <p:nvSpPr>
          <p:cNvPr id="12346" name="Line 57"/>
          <p:cNvSpPr>
            <a:spLocks noChangeShapeType="1"/>
          </p:cNvSpPr>
          <p:nvPr/>
        </p:nvSpPr>
        <p:spPr bwMode="auto">
          <a:xfrm>
            <a:off x="3998913" y="5208588"/>
            <a:ext cx="252412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47" name="Line 58"/>
          <p:cNvSpPr>
            <a:spLocks noChangeShapeType="1"/>
          </p:cNvSpPr>
          <p:nvPr/>
        </p:nvSpPr>
        <p:spPr bwMode="auto">
          <a:xfrm>
            <a:off x="6302375" y="1993900"/>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48" name="Line 59"/>
          <p:cNvSpPr>
            <a:spLocks noChangeShapeType="1"/>
          </p:cNvSpPr>
          <p:nvPr/>
        </p:nvSpPr>
        <p:spPr bwMode="auto">
          <a:xfrm>
            <a:off x="6302375" y="2236788"/>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49" name="Line 60"/>
          <p:cNvSpPr>
            <a:spLocks noChangeShapeType="1"/>
          </p:cNvSpPr>
          <p:nvPr/>
        </p:nvSpPr>
        <p:spPr bwMode="auto">
          <a:xfrm>
            <a:off x="6302375" y="2522538"/>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0" name="Line 61"/>
          <p:cNvSpPr>
            <a:spLocks noChangeShapeType="1"/>
          </p:cNvSpPr>
          <p:nvPr/>
        </p:nvSpPr>
        <p:spPr bwMode="auto">
          <a:xfrm>
            <a:off x="6302375" y="2762250"/>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1" name="Line 62"/>
          <p:cNvSpPr>
            <a:spLocks noChangeShapeType="1"/>
          </p:cNvSpPr>
          <p:nvPr/>
        </p:nvSpPr>
        <p:spPr bwMode="auto">
          <a:xfrm>
            <a:off x="6302375" y="3051175"/>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2" name="Line 63"/>
          <p:cNvSpPr>
            <a:spLocks noChangeShapeType="1"/>
          </p:cNvSpPr>
          <p:nvPr/>
        </p:nvSpPr>
        <p:spPr bwMode="auto">
          <a:xfrm>
            <a:off x="6302375" y="3289300"/>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3" name="Line 64"/>
          <p:cNvSpPr>
            <a:spLocks noChangeShapeType="1"/>
          </p:cNvSpPr>
          <p:nvPr/>
        </p:nvSpPr>
        <p:spPr bwMode="auto">
          <a:xfrm>
            <a:off x="6302375" y="357981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4" name="Line 65"/>
          <p:cNvSpPr>
            <a:spLocks noChangeShapeType="1"/>
          </p:cNvSpPr>
          <p:nvPr/>
        </p:nvSpPr>
        <p:spPr bwMode="auto">
          <a:xfrm>
            <a:off x="6302375" y="3819525"/>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5" name="Line 66"/>
          <p:cNvSpPr>
            <a:spLocks noChangeShapeType="1"/>
          </p:cNvSpPr>
          <p:nvPr/>
        </p:nvSpPr>
        <p:spPr bwMode="auto">
          <a:xfrm>
            <a:off x="6302375" y="410686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6" name="Line 67"/>
          <p:cNvSpPr>
            <a:spLocks noChangeShapeType="1"/>
          </p:cNvSpPr>
          <p:nvPr/>
        </p:nvSpPr>
        <p:spPr bwMode="auto">
          <a:xfrm>
            <a:off x="6302375" y="4344988"/>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7" name="Line 68"/>
          <p:cNvSpPr>
            <a:spLocks noChangeShapeType="1"/>
          </p:cNvSpPr>
          <p:nvPr/>
        </p:nvSpPr>
        <p:spPr bwMode="auto">
          <a:xfrm>
            <a:off x="6302375" y="463391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8" name="Line 69"/>
          <p:cNvSpPr>
            <a:spLocks noChangeShapeType="1"/>
          </p:cNvSpPr>
          <p:nvPr/>
        </p:nvSpPr>
        <p:spPr bwMode="auto">
          <a:xfrm>
            <a:off x="6302375" y="487521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9" name="Line 70"/>
          <p:cNvSpPr>
            <a:spLocks noChangeShapeType="1"/>
          </p:cNvSpPr>
          <p:nvPr/>
        </p:nvSpPr>
        <p:spPr bwMode="auto">
          <a:xfrm>
            <a:off x="6878638" y="2092325"/>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0" name="Line 71"/>
          <p:cNvSpPr>
            <a:spLocks noChangeShapeType="1"/>
          </p:cNvSpPr>
          <p:nvPr/>
        </p:nvSpPr>
        <p:spPr bwMode="auto">
          <a:xfrm>
            <a:off x="6878638" y="2330450"/>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1" name="Line 72"/>
          <p:cNvSpPr>
            <a:spLocks noChangeShapeType="1"/>
          </p:cNvSpPr>
          <p:nvPr/>
        </p:nvSpPr>
        <p:spPr bwMode="auto">
          <a:xfrm>
            <a:off x="6878638" y="2568575"/>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2" name="Line 73"/>
          <p:cNvSpPr>
            <a:spLocks noChangeShapeType="1"/>
          </p:cNvSpPr>
          <p:nvPr/>
        </p:nvSpPr>
        <p:spPr bwMode="auto">
          <a:xfrm>
            <a:off x="6878638" y="2809875"/>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3" name="Line 74"/>
          <p:cNvSpPr>
            <a:spLocks noChangeShapeType="1"/>
          </p:cNvSpPr>
          <p:nvPr/>
        </p:nvSpPr>
        <p:spPr bwMode="auto">
          <a:xfrm>
            <a:off x="6878638" y="3048000"/>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4" name="Line 75"/>
          <p:cNvSpPr>
            <a:spLocks noChangeShapeType="1"/>
          </p:cNvSpPr>
          <p:nvPr/>
        </p:nvSpPr>
        <p:spPr bwMode="auto">
          <a:xfrm>
            <a:off x="6878638" y="3289300"/>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5" name="Line 76"/>
          <p:cNvSpPr>
            <a:spLocks noChangeShapeType="1"/>
          </p:cNvSpPr>
          <p:nvPr/>
        </p:nvSpPr>
        <p:spPr bwMode="auto">
          <a:xfrm>
            <a:off x="6878638" y="3862388"/>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6" name="Line 77"/>
          <p:cNvSpPr>
            <a:spLocks noChangeShapeType="1"/>
          </p:cNvSpPr>
          <p:nvPr/>
        </p:nvSpPr>
        <p:spPr bwMode="auto">
          <a:xfrm>
            <a:off x="6878638" y="4198938"/>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7" name="Line 78"/>
          <p:cNvSpPr>
            <a:spLocks noChangeShapeType="1"/>
          </p:cNvSpPr>
          <p:nvPr/>
        </p:nvSpPr>
        <p:spPr bwMode="auto">
          <a:xfrm>
            <a:off x="6878638" y="4535488"/>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8" name="Line 79"/>
          <p:cNvSpPr>
            <a:spLocks noChangeShapeType="1"/>
          </p:cNvSpPr>
          <p:nvPr/>
        </p:nvSpPr>
        <p:spPr bwMode="auto">
          <a:xfrm>
            <a:off x="6878638" y="4872038"/>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9" name="Line 80"/>
          <p:cNvSpPr>
            <a:spLocks noChangeShapeType="1"/>
          </p:cNvSpPr>
          <p:nvPr/>
        </p:nvSpPr>
        <p:spPr bwMode="auto">
          <a:xfrm>
            <a:off x="3998913" y="4872038"/>
            <a:ext cx="35242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0" name="Line 81"/>
          <p:cNvSpPr>
            <a:spLocks noChangeShapeType="1"/>
          </p:cNvSpPr>
          <p:nvPr/>
        </p:nvSpPr>
        <p:spPr bwMode="auto">
          <a:xfrm>
            <a:off x="3022600" y="3336925"/>
            <a:ext cx="1328738" cy="0"/>
          </a:xfrm>
          <a:prstGeom prst="line">
            <a:avLst/>
          </a:prstGeom>
          <a:noFill/>
          <a:ln w="38100">
            <a:solidFill>
              <a:schemeClr val="tx1"/>
            </a:solidFill>
            <a:round/>
            <a:headEnd type="triangle" w="med" len="sm"/>
            <a:tailEnd type="triangle" w="med" len="sm"/>
          </a:ln>
        </p:spPr>
        <p:txBody>
          <a:bodyPr/>
          <a:lstStyle/>
          <a:p>
            <a:endParaRPr lang="en-US"/>
          </a:p>
        </p:txBody>
      </p:sp>
      <p:sp>
        <p:nvSpPr>
          <p:cNvPr id="12371" name="Line 82"/>
          <p:cNvSpPr>
            <a:spLocks noChangeShapeType="1"/>
          </p:cNvSpPr>
          <p:nvPr/>
        </p:nvSpPr>
        <p:spPr bwMode="auto">
          <a:xfrm>
            <a:off x="3022600" y="2716213"/>
            <a:ext cx="1328738" cy="0"/>
          </a:xfrm>
          <a:prstGeom prst="line">
            <a:avLst/>
          </a:prstGeom>
          <a:noFill/>
          <a:ln w="38100">
            <a:solidFill>
              <a:schemeClr val="tx1"/>
            </a:solidFill>
            <a:round/>
            <a:headEnd type="triangle" w="med" len="sm"/>
            <a:tailEnd type="triangle" w="med" len="sm"/>
          </a:ln>
        </p:spPr>
        <p:txBody>
          <a:bodyPr/>
          <a:lstStyle/>
          <a:p>
            <a:endParaRPr lang="en-US"/>
          </a:p>
        </p:txBody>
      </p:sp>
      <p:sp>
        <p:nvSpPr>
          <p:cNvPr id="12372" name="Line 83"/>
          <p:cNvSpPr>
            <a:spLocks noChangeShapeType="1"/>
          </p:cNvSpPr>
          <p:nvPr/>
        </p:nvSpPr>
        <p:spPr bwMode="auto">
          <a:xfrm>
            <a:off x="4708525" y="2236788"/>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3" name="Line 84"/>
          <p:cNvSpPr>
            <a:spLocks noChangeShapeType="1"/>
          </p:cNvSpPr>
          <p:nvPr/>
        </p:nvSpPr>
        <p:spPr bwMode="auto">
          <a:xfrm>
            <a:off x="4708525" y="2762250"/>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4" name="Line 85"/>
          <p:cNvSpPr>
            <a:spLocks noChangeShapeType="1"/>
          </p:cNvSpPr>
          <p:nvPr/>
        </p:nvSpPr>
        <p:spPr bwMode="auto">
          <a:xfrm>
            <a:off x="4708525" y="3289300"/>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5" name="Line 86"/>
          <p:cNvSpPr>
            <a:spLocks noChangeShapeType="1"/>
          </p:cNvSpPr>
          <p:nvPr/>
        </p:nvSpPr>
        <p:spPr bwMode="auto">
          <a:xfrm>
            <a:off x="4708525" y="3819525"/>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6" name="Line 87"/>
          <p:cNvSpPr>
            <a:spLocks noChangeShapeType="1"/>
          </p:cNvSpPr>
          <p:nvPr/>
        </p:nvSpPr>
        <p:spPr bwMode="auto">
          <a:xfrm>
            <a:off x="4708525" y="4344988"/>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7" name="Line 88"/>
          <p:cNvSpPr>
            <a:spLocks noChangeShapeType="1"/>
          </p:cNvSpPr>
          <p:nvPr/>
        </p:nvSpPr>
        <p:spPr bwMode="auto">
          <a:xfrm>
            <a:off x="4708525" y="4875213"/>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8" name="Line 89"/>
          <p:cNvSpPr>
            <a:spLocks noChangeShapeType="1"/>
          </p:cNvSpPr>
          <p:nvPr/>
        </p:nvSpPr>
        <p:spPr bwMode="auto">
          <a:xfrm>
            <a:off x="5638800" y="1993900"/>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9" name="Line 90"/>
          <p:cNvSpPr>
            <a:spLocks noChangeShapeType="1"/>
          </p:cNvSpPr>
          <p:nvPr/>
        </p:nvSpPr>
        <p:spPr bwMode="auto">
          <a:xfrm>
            <a:off x="5638800" y="2236788"/>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0" name="Line 91"/>
          <p:cNvSpPr>
            <a:spLocks noChangeShapeType="1"/>
          </p:cNvSpPr>
          <p:nvPr/>
        </p:nvSpPr>
        <p:spPr bwMode="auto">
          <a:xfrm>
            <a:off x="5638800" y="2522538"/>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1" name="Line 92"/>
          <p:cNvSpPr>
            <a:spLocks noChangeShapeType="1"/>
          </p:cNvSpPr>
          <p:nvPr/>
        </p:nvSpPr>
        <p:spPr bwMode="auto">
          <a:xfrm>
            <a:off x="5638800" y="2762250"/>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2" name="Line 93"/>
          <p:cNvSpPr>
            <a:spLocks noChangeShapeType="1"/>
          </p:cNvSpPr>
          <p:nvPr/>
        </p:nvSpPr>
        <p:spPr bwMode="auto">
          <a:xfrm>
            <a:off x="5638800" y="3051175"/>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3" name="Line 94"/>
          <p:cNvSpPr>
            <a:spLocks noChangeShapeType="1"/>
          </p:cNvSpPr>
          <p:nvPr/>
        </p:nvSpPr>
        <p:spPr bwMode="auto">
          <a:xfrm>
            <a:off x="5638800" y="3289300"/>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4" name="Line 95"/>
          <p:cNvSpPr>
            <a:spLocks noChangeShapeType="1"/>
          </p:cNvSpPr>
          <p:nvPr/>
        </p:nvSpPr>
        <p:spPr bwMode="auto">
          <a:xfrm>
            <a:off x="5638800" y="3575050"/>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5" name="Line 96"/>
          <p:cNvSpPr>
            <a:spLocks noChangeShapeType="1"/>
          </p:cNvSpPr>
          <p:nvPr/>
        </p:nvSpPr>
        <p:spPr bwMode="auto">
          <a:xfrm>
            <a:off x="5638800" y="3819525"/>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6" name="Line 97"/>
          <p:cNvSpPr>
            <a:spLocks noChangeShapeType="1"/>
          </p:cNvSpPr>
          <p:nvPr/>
        </p:nvSpPr>
        <p:spPr bwMode="auto">
          <a:xfrm>
            <a:off x="5638800" y="4344988"/>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7" name="Line 98"/>
          <p:cNvSpPr>
            <a:spLocks noChangeShapeType="1"/>
          </p:cNvSpPr>
          <p:nvPr/>
        </p:nvSpPr>
        <p:spPr bwMode="auto">
          <a:xfrm>
            <a:off x="5638800" y="4872038"/>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8" name="Line 99"/>
          <p:cNvSpPr>
            <a:spLocks noChangeShapeType="1"/>
          </p:cNvSpPr>
          <p:nvPr/>
        </p:nvSpPr>
        <p:spPr bwMode="auto">
          <a:xfrm>
            <a:off x="3068638" y="5016500"/>
            <a:ext cx="222250"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9" name="Line 100"/>
          <p:cNvSpPr>
            <a:spLocks noChangeShapeType="1"/>
          </p:cNvSpPr>
          <p:nvPr/>
        </p:nvSpPr>
        <p:spPr bwMode="auto">
          <a:xfrm>
            <a:off x="3068638" y="4775200"/>
            <a:ext cx="222250" cy="0"/>
          </a:xfrm>
          <a:prstGeom prst="line">
            <a:avLst/>
          </a:prstGeom>
          <a:noFill/>
          <a:ln w="38100">
            <a:solidFill>
              <a:srgbClr val="808080"/>
            </a:solidFill>
            <a:round/>
            <a:headEnd type="triangle" w="med" len="sm"/>
            <a:tailEnd type="triangle" w="med" len="sm"/>
          </a:ln>
        </p:spPr>
        <p:txBody>
          <a:bodyPr/>
          <a:lstStyle/>
          <a:p>
            <a:endParaRPr lang="en-US"/>
          </a:p>
        </p:txBody>
      </p:sp>
      <p:sp>
        <p:nvSpPr>
          <p:cNvPr id="12390" name="Line 101"/>
          <p:cNvSpPr>
            <a:spLocks noChangeShapeType="1"/>
          </p:cNvSpPr>
          <p:nvPr/>
        </p:nvSpPr>
        <p:spPr bwMode="auto">
          <a:xfrm>
            <a:off x="2624138" y="2903538"/>
            <a:ext cx="0" cy="241300"/>
          </a:xfrm>
          <a:prstGeom prst="line">
            <a:avLst/>
          </a:prstGeom>
          <a:noFill/>
          <a:ln w="38100">
            <a:solidFill>
              <a:srgbClr val="808080"/>
            </a:solidFill>
            <a:round/>
            <a:headEnd type="triangle" w="med" len="sm"/>
            <a:tailEnd type="triangle" w="med" len="sm"/>
          </a:ln>
        </p:spPr>
        <p:txBody>
          <a:bodyPr/>
          <a:lstStyle/>
          <a:p>
            <a:endParaRPr lang="en-US"/>
          </a:p>
        </p:txBody>
      </p:sp>
      <p:sp>
        <p:nvSpPr>
          <p:cNvPr id="12391" name="Line 102"/>
          <p:cNvSpPr>
            <a:spLocks noChangeShapeType="1"/>
          </p:cNvSpPr>
          <p:nvPr/>
        </p:nvSpPr>
        <p:spPr bwMode="auto">
          <a:xfrm>
            <a:off x="2887663" y="2903538"/>
            <a:ext cx="0" cy="241300"/>
          </a:xfrm>
          <a:prstGeom prst="line">
            <a:avLst/>
          </a:prstGeom>
          <a:noFill/>
          <a:ln w="38100">
            <a:solidFill>
              <a:srgbClr val="808080"/>
            </a:solidFill>
            <a:round/>
            <a:headEnd type="triangle" w="med" len="sm"/>
            <a:tailEnd type="triangle" w="med" len="sm"/>
          </a:ln>
        </p:spPr>
        <p:txBody>
          <a:bodyPr/>
          <a:lstStyle/>
          <a:p>
            <a:endParaRPr lang="en-US"/>
          </a:p>
        </p:txBody>
      </p:sp>
      <p:sp>
        <p:nvSpPr>
          <p:cNvPr id="12392" name="Rectangle 103"/>
          <p:cNvSpPr>
            <a:spLocks noChangeArrowheads="1"/>
          </p:cNvSpPr>
          <p:nvPr/>
        </p:nvSpPr>
        <p:spPr bwMode="auto">
          <a:xfrm>
            <a:off x="2360613" y="4535488"/>
            <a:ext cx="1638300" cy="1149350"/>
          </a:xfrm>
          <a:prstGeom prst="rect">
            <a:avLst/>
          </a:prstGeom>
          <a:noFill/>
          <a:ln w="9525">
            <a:solidFill>
              <a:srgbClr val="000000"/>
            </a:solidFill>
            <a:prstDash val="lgDash"/>
            <a:miter lim="800000"/>
            <a:headEnd/>
            <a:tailEnd/>
          </a:ln>
        </p:spPr>
        <p:txBody>
          <a:bodyPr wrap="none" anchor="ctr"/>
          <a:lstStyle/>
          <a:p>
            <a:endParaRPr lang="en-US" sz="1000"/>
          </a:p>
        </p:txBody>
      </p:sp>
      <p:sp>
        <p:nvSpPr>
          <p:cNvPr id="12393" name="AutoShape 104"/>
          <p:cNvSpPr>
            <a:spLocks noChangeArrowheads="1"/>
          </p:cNvSpPr>
          <p:nvPr/>
        </p:nvSpPr>
        <p:spPr bwMode="auto">
          <a:xfrm>
            <a:off x="1162050" y="5208588"/>
            <a:ext cx="1379538" cy="93662"/>
          </a:xfrm>
          <a:prstGeom prst="leftRightArrow">
            <a:avLst>
              <a:gd name="adj1" fmla="val 49093"/>
              <a:gd name="adj2" fmla="val 84350"/>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394" name="Freeform 105"/>
          <p:cNvSpPr>
            <a:spLocks/>
          </p:cNvSpPr>
          <p:nvPr/>
        </p:nvSpPr>
        <p:spPr bwMode="auto">
          <a:xfrm flipV="1">
            <a:off x="1162050" y="5353050"/>
            <a:ext cx="1641475" cy="187325"/>
          </a:xfrm>
          <a:custGeom>
            <a:avLst/>
            <a:gdLst>
              <a:gd name="T0" fmla="*/ 1641475 w 922"/>
              <a:gd name="T1" fmla="*/ 187325 h 86"/>
              <a:gd name="T2" fmla="*/ 1641475 w 922"/>
              <a:gd name="T3" fmla="*/ 0 h 86"/>
              <a:gd name="T4" fmla="*/ 0 w 922"/>
              <a:gd name="T5" fmla="*/ 0 h 86"/>
              <a:gd name="T6" fmla="*/ 0 60000 65536"/>
              <a:gd name="T7" fmla="*/ 0 60000 65536"/>
              <a:gd name="T8" fmla="*/ 0 60000 65536"/>
              <a:gd name="T9" fmla="*/ 0 w 922"/>
              <a:gd name="T10" fmla="*/ 0 h 86"/>
              <a:gd name="T11" fmla="*/ 922 w 922"/>
              <a:gd name="T12" fmla="*/ 86 h 86"/>
            </a:gdLst>
            <a:ahLst/>
            <a:cxnLst>
              <a:cxn ang="T6">
                <a:pos x="T0" y="T1"/>
              </a:cxn>
              <a:cxn ang="T7">
                <a:pos x="T2" y="T3"/>
              </a:cxn>
              <a:cxn ang="T8">
                <a:pos x="T4" y="T5"/>
              </a:cxn>
            </a:cxnLst>
            <a:rect l="T9" t="T10" r="T11" b="T12"/>
            <a:pathLst>
              <a:path w="922" h="86">
                <a:moveTo>
                  <a:pt x="922" y="86"/>
                </a:moveTo>
                <a:lnTo>
                  <a:pt x="922" y="0"/>
                </a:lnTo>
                <a:lnTo>
                  <a:pt x="0" y="0"/>
                </a:lnTo>
              </a:path>
            </a:pathLst>
          </a:custGeom>
          <a:noFill/>
          <a:ln w="9525" cap="flat" cmpd="sng">
            <a:solidFill>
              <a:srgbClr val="000000"/>
            </a:solidFill>
            <a:prstDash val="solid"/>
            <a:round/>
            <a:headEnd type="none" w="med" len="med"/>
            <a:tailEnd type="triangle" w="med" len="med"/>
          </a:ln>
        </p:spPr>
        <p:txBody>
          <a:bodyPr wrap="none" lIns="0" tIns="0" rIns="0" bIns="0" anchor="ctr" anchorCtr="1"/>
          <a:lstStyle/>
          <a:p>
            <a:endParaRPr lang="en-US"/>
          </a:p>
        </p:txBody>
      </p:sp>
      <p:sp>
        <p:nvSpPr>
          <p:cNvPr id="12395" name="Text Box 106"/>
          <p:cNvSpPr txBox="1">
            <a:spLocks noChangeArrowheads="1"/>
          </p:cNvSpPr>
          <p:nvPr/>
        </p:nvSpPr>
        <p:spPr bwMode="auto">
          <a:xfrm>
            <a:off x="2540000" y="5160963"/>
            <a:ext cx="530225" cy="192087"/>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CPMDIO</a:t>
            </a:r>
            <a:endParaRPr lang="en-US" sz="1000"/>
          </a:p>
        </p:txBody>
      </p:sp>
      <p:sp>
        <p:nvSpPr>
          <p:cNvPr id="12396" name="Text Box 107"/>
          <p:cNvSpPr txBox="1">
            <a:spLocks noChangeArrowheads="1"/>
          </p:cNvSpPr>
          <p:nvPr/>
        </p:nvSpPr>
        <p:spPr bwMode="auto">
          <a:xfrm>
            <a:off x="5546725" y="5445125"/>
            <a:ext cx="752475" cy="3841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200">
                <a:solidFill>
                  <a:srgbClr val="000000"/>
                </a:solidFill>
                <a:latin typeface="Arial Narrow" pitchFamily="34" charset="0"/>
              </a:rPr>
              <a:t>PA</a:t>
            </a:r>
            <a:br>
              <a:rPr lang="en-US" sz="1200">
                <a:solidFill>
                  <a:srgbClr val="000000"/>
                </a:solidFill>
                <a:latin typeface="Arial Narrow" pitchFamily="34" charset="0"/>
              </a:rPr>
            </a:br>
            <a:r>
              <a:rPr lang="en-US" sz="1200">
                <a:solidFill>
                  <a:srgbClr val="000000"/>
                </a:solidFill>
                <a:latin typeface="Arial Narrow" pitchFamily="34" charset="0"/>
              </a:rPr>
              <a:t>Stats</a:t>
            </a:r>
            <a:endParaRPr lang="en-US" sz="1200"/>
          </a:p>
        </p:txBody>
      </p:sp>
      <p:sp>
        <p:nvSpPr>
          <p:cNvPr id="12397" name="Line 108"/>
          <p:cNvSpPr>
            <a:spLocks noChangeShapeType="1"/>
          </p:cNvSpPr>
          <p:nvPr/>
        </p:nvSpPr>
        <p:spPr bwMode="auto">
          <a:xfrm>
            <a:off x="6302375" y="5638800"/>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98" name="Text Box 109"/>
          <p:cNvSpPr txBox="1">
            <a:spLocks noChangeArrowheads="1"/>
          </p:cNvSpPr>
          <p:nvPr/>
        </p:nvSpPr>
        <p:spPr bwMode="auto">
          <a:xfrm>
            <a:off x="5546725" y="5969000"/>
            <a:ext cx="752475" cy="385763"/>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INTD</a:t>
            </a:r>
            <a:endParaRPr lang="en-US" sz="1000"/>
          </a:p>
        </p:txBody>
      </p:sp>
      <p:sp>
        <p:nvSpPr>
          <p:cNvPr id="12399" name="Line 110"/>
          <p:cNvSpPr>
            <a:spLocks noChangeShapeType="1"/>
          </p:cNvSpPr>
          <p:nvPr/>
        </p:nvSpPr>
        <p:spPr bwMode="auto">
          <a:xfrm>
            <a:off x="6302375" y="616426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400" name="Line 111"/>
          <p:cNvSpPr>
            <a:spLocks noChangeShapeType="1"/>
          </p:cNvSpPr>
          <p:nvPr/>
        </p:nvSpPr>
        <p:spPr bwMode="auto">
          <a:xfrm flipH="1">
            <a:off x="1162050" y="6167438"/>
            <a:ext cx="4384675" cy="0"/>
          </a:xfrm>
          <a:prstGeom prst="line">
            <a:avLst/>
          </a:prstGeom>
          <a:noFill/>
          <a:ln w="9525">
            <a:solidFill>
              <a:srgbClr val="000000"/>
            </a:solidFill>
            <a:round/>
            <a:headEnd/>
            <a:tailEnd type="triangle" w="med" len="med"/>
          </a:ln>
        </p:spPr>
        <p:txBody>
          <a:bodyPr/>
          <a:lstStyle/>
          <a:p>
            <a:endParaRPr lang="en-US"/>
          </a:p>
        </p:txBody>
      </p:sp>
      <p:sp>
        <p:nvSpPr>
          <p:cNvPr id="12401" name="Line 112"/>
          <p:cNvSpPr>
            <a:spLocks noChangeShapeType="1"/>
          </p:cNvSpPr>
          <p:nvPr/>
        </p:nvSpPr>
        <p:spPr bwMode="auto">
          <a:xfrm>
            <a:off x="5902325" y="5829300"/>
            <a:ext cx="0" cy="139700"/>
          </a:xfrm>
          <a:prstGeom prst="line">
            <a:avLst/>
          </a:prstGeom>
          <a:noFill/>
          <a:ln w="9525">
            <a:solidFill>
              <a:srgbClr val="000000"/>
            </a:solidFill>
            <a:round/>
            <a:headEnd/>
            <a:tailEnd type="triangle" w="med" len="med"/>
          </a:ln>
        </p:spPr>
        <p:txBody>
          <a:bodyPr/>
          <a:lstStyle/>
          <a:p>
            <a:endParaRPr lang="en-US"/>
          </a:p>
        </p:txBody>
      </p:sp>
      <p:sp>
        <p:nvSpPr>
          <p:cNvPr id="12402" name="Text Box 113"/>
          <p:cNvSpPr txBox="1">
            <a:spLocks noChangeArrowheads="1"/>
          </p:cNvSpPr>
          <p:nvPr/>
        </p:nvSpPr>
        <p:spPr bwMode="auto">
          <a:xfrm>
            <a:off x="1651000" y="4678363"/>
            <a:ext cx="531813"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SERDES</a:t>
            </a:r>
            <a:endParaRPr lang="en-US" sz="1000"/>
          </a:p>
        </p:txBody>
      </p:sp>
      <p:sp>
        <p:nvSpPr>
          <p:cNvPr id="12403" name="AutoShape 114"/>
          <p:cNvSpPr>
            <a:spLocks noChangeArrowheads="1"/>
          </p:cNvSpPr>
          <p:nvPr/>
        </p:nvSpPr>
        <p:spPr bwMode="auto">
          <a:xfrm>
            <a:off x="1162050" y="4729163"/>
            <a:ext cx="488950" cy="93662"/>
          </a:xfrm>
          <a:prstGeom prst="leftRightArrow">
            <a:avLst>
              <a:gd name="adj1" fmla="val 48278"/>
              <a:gd name="adj2" fmla="val 55829"/>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404" name="Text Box 115"/>
          <p:cNvSpPr txBox="1">
            <a:spLocks noChangeArrowheads="1"/>
          </p:cNvSpPr>
          <p:nvPr/>
        </p:nvSpPr>
        <p:spPr bwMode="auto">
          <a:xfrm>
            <a:off x="1651000" y="4919663"/>
            <a:ext cx="531813"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SERDES</a:t>
            </a:r>
            <a:endParaRPr lang="en-US" sz="1000"/>
          </a:p>
        </p:txBody>
      </p:sp>
      <p:sp>
        <p:nvSpPr>
          <p:cNvPr id="12405" name="AutoShape 116"/>
          <p:cNvSpPr>
            <a:spLocks noChangeArrowheads="1"/>
          </p:cNvSpPr>
          <p:nvPr/>
        </p:nvSpPr>
        <p:spPr bwMode="auto">
          <a:xfrm>
            <a:off x="1162050" y="4965700"/>
            <a:ext cx="488950" cy="95250"/>
          </a:xfrm>
          <a:prstGeom prst="leftRightArrow">
            <a:avLst>
              <a:gd name="adj1" fmla="val 48278"/>
              <a:gd name="adj2" fmla="val 54898"/>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406" name="Line 117"/>
          <p:cNvSpPr>
            <a:spLocks noChangeShapeType="1"/>
          </p:cNvSpPr>
          <p:nvPr/>
        </p:nvSpPr>
        <p:spPr bwMode="auto">
          <a:xfrm>
            <a:off x="2182813" y="4773613"/>
            <a:ext cx="354012" cy="0"/>
          </a:xfrm>
          <a:prstGeom prst="line">
            <a:avLst/>
          </a:prstGeom>
          <a:noFill/>
          <a:ln w="38100">
            <a:solidFill>
              <a:srgbClr val="808080"/>
            </a:solidFill>
            <a:round/>
            <a:headEnd type="triangle" w="med" len="sm"/>
            <a:tailEnd type="triangle" w="med" len="sm"/>
          </a:ln>
        </p:spPr>
        <p:txBody>
          <a:bodyPr/>
          <a:lstStyle/>
          <a:p>
            <a:endParaRPr lang="en-US"/>
          </a:p>
        </p:txBody>
      </p:sp>
      <p:sp>
        <p:nvSpPr>
          <p:cNvPr id="12407" name="Line 118"/>
          <p:cNvSpPr>
            <a:spLocks noChangeShapeType="1"/>
          </p:cNvSpPr>
          <p:nvPr/>
        </p:nvSpPr>
        <p:spPr bwMode="auto">
          <a:xfrm>
            <a:off x="2182813" y="5013325"/>
            <a:ext cx="354012" cy="0"/>
          </a:xfrm>
          <a:prstGeom prst="line">
            <a:avLst/>
          </a:prstGeom>
          <a:noFill/>
          <a:ln w="38100">
            <a:solidFill>
              <a:srgbClr val="808080"/>
            </a:solidFill>
            <a:round/>
            <a:headEnd type="triangle" w="med" len="sm"/>
            <a:tailEnd type="triangle" w="med" len="sm"/>
          </a:ln>
        </p:spPr>
        <p:txBody>
          <a:bodyPr/>
          <a:lstStyle/>
          <a:p>
            <a:endParaRPr lang="en-US"/>
          </a:p>
        </p:txBody>
      </p:sp>
      <p:sp>
        <p:nvSpPr>
          <p:cNvPr id="17534" name="PPTShape_0"/>
          <p:cNvSpPr txBox="1">
            <a:spLocks noChangeArrowheads="1"/>
          </p:cNvSpPr>
          <p:nvPr/>
        </p:nvSpPr>
        <p:spPr bwMode="auto">
          <a:xfrm>
            <a:off x="2490788" y="3144838"/>
            <a:ext cx="531812" cy="862012"/>
          </a:xfrm>
          <a:prstGeom prst="rect">
            <a:avLst/>
          </a:prstGeom>
          <a:solidFill>
            <a:srgbClr val="FFFF66"/>
          </a:solidFill>
          <a:ln w="9525">
            <a:solidFill>
              <a:srgbClr val="000000"/>
            </a:solidFill>
            <a:miter lim="800000"/>
            <a:headEnd/>
            <a:tailEnd/>
          </a:ln>
        </p:spPr>
        <p:txBody>
          <a:bodyPr lIns="0" tIns="0" rIns="0" bIns="0" anchor="ctr" anchorCtr="1"/>
          <a:lstStyle/>
          <a:p>
            <a:pPr algn="ctr"/>
            <a:endParaRPr lang="en-US" sz="1000">
              <a:solidFill>
                <a:srgbClr val="000000"/>
              </a:solidFill>
              <a:latin typeface="Arial Narrow" pitchFamily="34" charset="0"/>
            </a:endParaRPr>
          </a:p>
          <a:p>
            <a:pPr algn="ctr"/>
            <a:r>
              <a:rPr lang="en-US" sz="1000">
                <a:solidFill>
                  <a:srgbClr val="000000"/>
                </a:solidFill>
                <a:latin typeface="Arial Narrow" pitchFamily="34" charset="0"/>
              </a:rPr>
              <a:t>CP_ACE</a:t>
            </a:r>
            <a:br>
              <a:rPr lang="en-US" sz="1000">
                <a:solidFill>
                  <a:srgbClr val="000000"/>
                </a:solidFill>
                <a:latin typeface="Arial Narrow" pitchFamily="34" charset="0"/>
              </a:rPr>
            </a:br>
            <a:r>
              <a:rPr lang="en-US" sz="1000">
                <a:solidFill>
                  <a:srgbClr val="000000"/>
                </a:solidFill>
                <a:latin typeface="Arial Narrow" pitchFamily="34" charset="0"/>
              </a:rPr>
              <a:t>Security</a:t>
            </a:r>
          </a:p>
          <a:p>
            <a:pPr algn="ctr"/>
            <a:r>
              <a:rPr lang="en-US" sz="1000">
                <a:solidFill>
                  <a:srgbClr val="000000"/>
                </a:solidFill>
                <a:latin typeface="Arial Narrow" pitchFamily="34" charset="0"/>
              </a:rPr>
              <a:t>Unit</a:t>
            </a:r>
            <a:endParaRPr lang="en-US" sz="1000"/>
          </a:p>
        </p:txBody>
      </p:sp>
      <p:sp>
        <p:nvSpPr>
          <p:cNvPr id="17535" name="PPTShape_1"/>
          <p:cNvSpPr txBox="1">
            <a:spLocks noChangeArrowheads="1"/>
          </p:cNvSpPr>
          <p:nvPr/>
        </p:nvSpPr>
        <p:spPr bwMode="auto">
          <a:xfrm>
            <a:off x="2490788" y="1849438"/>
            <a:ext cx="531812" cy="1054100"/>
          </a:xfrm>
          <a:prstGeom prst="rect">
            <a:avLst/>
          </a:prstGeom>
          <a:solidFill>
            <a:srgbClr val="FFFF66"/>
          </a:solidFill>
          <a:ln w="9525">
            <a:solidFill>
              <a:srgbClr val="000000"/>
            </a:solidFill>
            <a:miter lim="800000"/>
            <a:headEnd/>
            <a:tailEnd/>
          </a:ln>
        </p:spPr>
        <p:txBody>
          <a:bodyPr lIns="0" tIns="0" rIns="0" bIns="0" anchor="ctr" anchorCtr="1"/>
          <a:lstStyle/>
          <a:p>
            <a:pPr algn="ctr"/>
            <a:endParaRPr lang="en-US" sz="1000">
              <a:solidFill>
                <a:srgbClr val="000000"/>
              </a:solidFill>
              <a:latin typeface="Arial Narrow" pitchFamily="34" charset="0"/>
            </a:endParaRPr>
          </a:p>
          <a:p>
            <a:pPr algn="ctr"/>
            <a:r>
              <a:rPr lang="en-US" sz="1000">
                <a:solidFill>
                  <a:srgbClr val="000000"/>
                </a:solidFill>
                <a:latin typeface="Arial Narrow" pitchFamily="34" charset="0"/>
              </a:rPr>
              <a:t>PKTDMA</a:t>
            </a:r>
            <a:br>
              <a:rPr lang="en-US" sz="1000">
                <a:solidFill>
                  <a:srgbClr val="000000"/>
                </a:solidFill>
                <a:latin typeface="Arial Narrow" pitchFamily="34" charset="0"/>
              </a:rPr>
            </a:br>
            <a:r>
              <a:rPr lang="en-US" sz="1000">
                <a:solidFill>
                  <a:srgbClr val="000000"/>
                </a:solidFill>
                <a:latin typeface="Arial Narrow" pitchFamily="34" charset="0"/>
              </a:rPr>
              <a:t>Controller</a:t>
            </a:r>
            <a:endParaRPr lang="en-US" sz="1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33"/>
                                        </p:tgtEl>
                                        <p:attrNameLst>
                                          <p:attrName>style.visibility</p:attrName>
                                        </p:attrNameLst>
                                      </p:cBhvr>
                                      <p:to>
                                        <p:strVal val="visible"/>
                                      </p:to>
                                    </p:set>
                                  </p:childTnLst>
                                  <p:subTnLst>
                                    <p:set>
                                      <p:cBhvr override="childStyle">
                                        <p:cTn dur="1" fill="hold" display="0" masterRel="nextClick" afterEffect="1"/>
                                        <p:tgtEl>
                                          <p:spTgt spid="1753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34"/>
                                        </p:tgtEl>
                                        <p:attrNameLst>
                                          <p:attrName>style.visibility</p:attrName>
                                        </p:attrNameLst>
                                      </p:cBhvr>
                                      <p:to>
                                        <p:strVal val="visible"/>
                                      </p:to>
                                    </p:set>
                                  </p:childTnLst>
                                  <p:subTnLst>
                                    <p:set>
                                      <p:cBhvr override="childStyle">
                                        <p:cTn dur="1" fill="hold" display="0" masterRel="nextClick" afterEffect="1"/>
                                        <p:tgtEl>
                                          <p:spTgt spid="1753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532"/>
                                        </p:tgtEl>
                                        <p:attrNameLst>
                                          <p:attrName>style.visibility</p:attrName>
                                        </p:attrNameLst>
                                      </p:cBhvr>
                                      <p:to>
                                        <p:strVal val="visible"/>
                                      </p:to>
                                    </p:set>
                                  </p:childTnLst>
                                  <p:subTnLst>
                                    <p:set>
                                      <p:cBhvr override="childStyle">
                                        <p:cTn dur="1" fill="hold" display="0" masterRel="nextClick" afterEffect="1"/>
                                        <p:tgtEl>
                                          <p:spTgt spid="1753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2" grpId="0" animBg="1"/>
      <p:bldP spid="17533" grpId="0" animBg="1"/>
      <p:bldP spid="17534" grpId="0" animBg="1"/>
      <p:bldP spid="175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050925" y="1114425"/>
            <a:ext cx="1524000" cy="1295400"/>
          </a:xfrm>
          <a:prstGeom prst="rect">
            <a:avLst/>
          </a:prstGeom>
          <a:noFill/>
          <a:ln w="9525">
            <a:solidFill>
              <a:schemeClr val="tx1"/>
            </a:solidFill>
            <a:miter lim="800000"/>
            <a:headEnd/>
            <a:tailEnd/>
          </a:ln>
        </p:spPr>
        <p:txBody>
          <a:bodyPr wrap="none" anchor="ctr"/>
          <a:lstStyle/>
          <a:p>
            <a:endParaRPr lang="en-US"/>
          </a:p>
        </p:txBody>
      </p:sp>
      <p:sp>
        <p:nvSpPr>
          <p:cNvPr id="13315" name="Rectangle 2"/>
          <p:cNvSpPr>
            <a:spLocks noGrp="1" noChangeArrowheads="1"/>
          </p:cNvSpPr>
          <p:nvPr>
            <p:ph type="title" idx="4294967295"/>
          </p:nvPr>
        </p:nvSpPr>
        <p:spPr/>
        <p:txBody>
          <a:bodyPr/>
          <a:lstStyle/>
          <a:p>
            <a:pPr eaLnBrk="1" hangingPunct="1"/>
            <a:r>
              <a:rPr lang="en-US" smtClean="0"/>
              <a:t>Packet DMA in NETCP</a:t>
            </a:r>
          </a:p>
        </p:txBody>
      </p:sp>
      <p:sp>
        <p:nvSpPr>
          <p:cNvPr id="13316" name="Rectangle 3"/>
          <p:cNvSpPr>
            <a:spLocks noChangeArrowheads="1"/>
          </p:cNvSpPr>
          <p:nvPr/>
        </p:nvSpPr>
        <p:spPr bwMode="auto">
          <a:xfrm>
            <a:off x="3581400" y="1524000"/>
            <a:ext cx="1752600" cy="3048000"/>
          </a:xfrm>
          <a:prstGeom prst="rect">
            <a:avLst/>
          </a:prstGeom>
          <a:noFill/>
          <a:ln w="9525">
            <a:solidFill>
              <a:schemeClr val="tx1"/>
            </a:solidFill>
            <a:miter lim="800000"/>
            <a:headEnd/>
            <a:tailEnd/>
          </a:ln>
        </p:spPr>
        <p:txBody>
          <a:bodyPr wrap="none" anchor="ctr"/>
          <a:lstStyle/>
          <a:p>
            <a:endParaRPr lang="en-US"/>
          </a:p>
        </p:txBody>
      </p:sp>
      <p:sp>
        <p:nvSpPr>
          <p:cNvPr id="13317" name="Rectangle 4"/>
          <p:cNvSpPr>
            <a:spLocks noChangeArrowheads="1"/>
          </p:cNvSpPr>
          <p:nvPr/>
        </p:nvSpPr>
        <p:spPr bwMode="auto">
          <a:xfrm>
            <a:off x="3962400" y="3581400"/>
            <a:ext cx="990600" cy="762000"/>
          </a:xfrm>
          <a:prstGeom prst="rect">
            <a:avLst/>
          </a:prstGeom>
          <a:noFill/>
          <a:ln w="9525">
            <a:solidFill>
              <a:schemeClr val="tx1"/>
            </a:solidFill>
            <a:miter lim="800000"/>
            <a:headEnd/>
            <a:tailEnd/>
          </a:ln>
        </p:spPr>
        <p:txBody>
          <a:bodyPr wrap="none" anchor="ctr"/>
          <a:lstStyle/>
          <a:p>
            <a:endParaRPr lang="en-US"/>
          </a:p>
        </p:txBody>
      </p:sp>
      <p:sp>
        <p:nvSpPr>
          <p:cNvPr id="13318" name="Rectangle 6"/>
          <p:cNvSpPr>
            <a:spLocks noChangeArrowheads="1"/>
          </p:cNvSpPr>
          <p:nvPr/>
        </p:nvSpPr>
        <p:spPr bwMode="auto">
          <a:xfrm>
            <a:off x="1143000" y="4191000"/>
            <a:ext cx="990600" cy="457200"/>
          </a:xfrm>
          <a:prstGeom prst="rect">
            <a:avLst/>
          </a:prstGeom>
          <a:noFill/>
          <a:ln w="9525">
            <a:solidFill>
              <a:schemeClr val="tx1"/>
            </a:solidFill>
            <a:miter lim="800000"/>
            <a:headEnd/>
            <a:tailEnd/>
          </a:ln>
        </p:spPr>
        <p:txBody>
          <a:bodyPr wrap="none" anchor="ctr"/>
          <a:lstStyle/>
          <a:p>
            <a:endParaRPr lang="en-US"/>
          </a:p>
        </p:txBody>
      </p:sp>
      <p:sp>
        <p:nvSpPr>
          <p:cNvPr id="13319" name="Rectangle 7"/>
          <p:cNvSpPr>
            <a:spLocks noChangeArrowheads="1"/>
          </p:cNvSpPr>
          <p:nvPr/>
        </p:nvSpPr>
        <p:spPr bwMode="auto">
          <a:xfrm>
            <a:off x="6629400" y="2057400"/>
            <a:ext cx="990600" cy="457200"/>
          </a:xfrm>
          <a:prstGeom prst="rect">
            <a:avLst/>
          </a:prstGeom>
          <a:noFill/>
          <a:ln w="9525">
            <a:solidFill>
              <a:schemeClr val="tx1"/>
            </a:solidFill>
            <a:miter lim="800000"/>
            <a:headEnd/>
            <a:tailEnd/>
          </a:ln>
        </p:spPr>
        <p:txBody>
          <a:bodyPr wrap="none" anchor="ctr"/>
          <a:lstStyle/>
          <a:p>
            <a:endParaRPr lang="en-US"/>
          </a:p>
        </p:txBody>
      </p:sp>
      <p:sp>
        <p:nvSpPr>
          <p:cNvPr id="13320" name="Text Box 17"/>
          <p:cNvSpPr txBox="1">
            <a:spLocks noChangeArrowheads="1"/>
          </p:cNvSpPr>
          <p:nvPr/>
        </p:nvSpPr>
        <p:spPr bwMode="auto">
          <a:xfrm>
            <a:off x="1384300" y="1836738"/>
            <a:ext cx="925513" cy="304800"/>
          </a:xfrm>
          <a:prstGeom prst="rect">
            <a:avLst/>
          </a:prstGeom>
          <a:noFill/>
          <a:ln w="9525">
            <a:solidFill>
              <a:schemeClr val="tx1"/>
            </a:solidFill>
            <a:miter lim="800000"/>
            <a:headEnd/>
            <a:tailEnd/>
          </a:ln>
        </p:spPr>
        <p:txBody>
          <a:bodyPr wrap="none">
            <a:spAutoFit/>
          </a:bodyPr>
          <a:lstStyle/>
          <a:p>
            <a:r>
              <a:rPr lang="en-US" sz="1400"/>
              <a:t>PKTDMA</a:t>
            </a:r>
          </a:p>
        </p:txBody>
      </p:sp>
      <p:sp>
        <p:nvSpPr>
          <p:cNvPr id="13321" name="Rectangle 8"/>
          <p:cNvSpPr>
            <a:spLocks noChangeArrowheads="1"/>
          </p:cNvSpPr>
          <p:nvPr/>
        </p:nvSpPr>
        <p:spPr bwMode="auto">
          <a:xfrm>
            <a:off x="6629400" y="4419600"/>
            <a:ext cx="990600" cy="457200"/>
          </a:xfrm>
          <a:prstGeom prst="rect">
            <a:avLst/>
          </a:prstGeom>
          <a:noFill/>
          <a:ln w="9525">
            <a:solidFill>
              <a:schemeClr val="tx1"/>
            </a:solidFill>
            <a:miter lim="800000"/>
            <a:headEnd/>
            <a:tailEnd/>
          </a:ln>
        </p:spPr>
        <p:txBody>
          <a:bodyPr wrap="none" anchor="ctr"/>
          <a:lstStyle/>
          <a:p>
            <a:endParaRPr lang="en-US"/>
          </a:p>
        </p:txBody>
      </p:sp>
      <p:sp>
        <p:nvSpPr>
          <p:cNvPr id="13322" name="Rectangle 9"/>
          <p:cNvSpPr>
            <a:spLocks noChangeArrowheads="1"/>
          </p:cNvSpPr>
          <p:nvPr/>
        </p:nvSpPr>
        <p:spPr bwMode="auto">
          <a:xfrm>
            <a:off x="533400" y="1524000"/>
            <a:ext cx="1524000" cy="1295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3323" name="Rectangle 10"/>
          <p:cNvSpPr>
            <a:spLocks noChangeArrowheads="1"/>
          </p:cNvSpPr>
          <p:nvPr/>
        </p:nvSpPr>
        <p:spPr bwMode="auto">
          <a:xfrm>
            <a:off x="6400800" y="3733800"/>
            <a:ext cx="1524000" cy="12954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324" name="Rectangle 11"/>
          <p:cNvSpPr>
            <a:spLocks noChangeArrowheads="1"/>
          </p:cNvSpPr>
          <p:nvPr/>
        </p:nvSpPr>
        <p:spPr bwMode="auto">
          <a:xfrm>
            <a:off x="6400800" y="1371600"/>
            <a:ext cx="1524000" cy="1295400"/>
          </a:xfrm>
          <a:prstGeom prst="rect">
            <a:avLst/>
          </a:prstGeom>
          <a:noFill/>
          <a:ln w="9525">
            <a:solidFill>
              <a:schemeClr val="tx1"/>
            </a:solidFill>
            <a:miter lim="800000"/>
            <a:headEnd/>
            <a:tailEnd/>
          </a:ln>
        </p:spPr>
        <p:txBody>
          <a:bodyPr wrap="none" anchor="ctr"/>
          <a:lstStyle/>
          <a:p>
            <a:endParaRPr lang="en-US"/>
          </a:p>
        </p:txBody>
      </p:sp>
      <p:sp>
        <p:nvSpPr>
          <p:cNvPr id="13325" name="Rectangle 12"/>
          <p:cNvSpPr>
            <a:spLocks noChangeArrowheads="1"/>
          </p:cNvSpPr>
          <p:nvPr/>
        </p:nvSpPr>
        <p:spPr bwMode="auto">
          <a:xfrm>
            <a:off x="838200" y="3505200"/>
            <a:ext cx="1524000" cy="1295400"/>
          </a:xfrm>
          <a:prstGeom prst="rect">
            <a:avLst/>
          </a:prstGeom>
          <a:noFill/>
          <a:ln w="9525">
            <a:solidFill>
              <a:schemeClr val="tx1"/>
            </a:solidFill>
            <a:miter lim="800000"/>
            <a:headEnd/>
            <a:tailEnd/>
          </a:ln>
        </p:spPr>
        <p:txBody>
          <a:bodyPr wrap="none" anchor="ctr"/>
          <a:lstStyle/>
          <a:p>
            <a:endParaRPr lang="en-US"/>
          </a:p>
        </p:txBody>
      </p:sp>
      <p:sp>
        <p:nvSpPr>
          <p:cNvPr id="13326" name="Text Box 13"/>
          <p:cNvSpPr txBox="1">
            <a:spLocks noChangeArrowheads="1"/>
          </p:cNvSpPr>
          <p:nvPr/>
        </p:nvSpPr>
        <p:spPr bwMode="auto">
          <a:xfrm>
            <a:off x="1143000" y="4267200"/>
            <a:ext cx="925513" cy="304800"/>
          </a:xfrm>
          <a:prstGeom prst="rect">
            <a:avLst/>
          </a:prstGeom>
          <a:noFill/>
          <a:ln w="9525">
            <a:noFill/>
            <a:miter lim="800000"/>
            <a:headEnd/>
            <a:tailEnd/>
          </a:ln>
        </p:spPr>
        <p:txBody>
          <a:bodyPr wrap="none">
            <a:spAutoFit/>
          </a:bodyPr>
          <a:lstStyle/>
          <a:p>
            <a:r>
              <a:rPr lang="en-US" sz="1400"/>
              <a:t>PKTDMA</a:t>
            </a:r>
          </a:p>
        </p:txBody>
      </p:sp>
      <p:sp>
        <p:nvSpPr>
          <p:cNvPr id="13327" name="Text Box 14"/>
          <p:cNvSpPr txBox="1">
            <a:spLocks noChangeArrowheads="1"/>
          </p:cNvSpPr>
          <p:nvPr/>
        </p:nvSpPr>
        <p:spPr bwMode="auto">
          <a:xfrm>
            <a:off x="4006850" y="3800475"/>
            <a:ext cx="925513" cy="304800"/>
          </a:xfrm>
          <a:prstGeom prst="rect">
            <a:avLst/>
          </a:prstGeom>
          <a:noFill/>
          <a:ln w="9525">
            <a:noFill/>
            <a:miter lim="800000"/>
            <a:headEnd/>
            <a:tailEnd/>
          </a:ln>
        </p:spPr>
        <p:txBody>
          <a:bodyPr lIns="45720" rIns="45720">
            <a:spAutoFit/>
          </a:bodyPr>
          <a:lstStyle/>
          <a:p>
            <a:pPr algn="ctr"/>
            <a:r>
              <a:rPr lang="en-US" sz="1400"/>
              <a:t>PKTDMA</a:t>
            </a:r>
          </a:p>
        </p:txBody>
      </p:sp>
      <p:sp>
        <p:nvSpPr>
          <p:cNvPr id="13328" name="Text Box 15"/>
          <p:cNvSpPr txBox="1">
            <a:spLocks noChangeArrowheads="1"/>
          </p:cNvSpPr>
          <p:nvPr/>
        </p:nvSpPr>
        <p:spPr bwMode="auto">
          <a:xfrm>
            <a:off x="6705600" y="2133600"/>
            <a:ext cx="925513" cy="304800"/>
          </a:xfrm>
          <a:prstGeom prst="rect">
            <a:avLst/>
          </a:prstGeom>
          <a:noFill/>
          <a:ln w="9525">
            <a:noFill/>
            <a:miter lim="800000"/>
            <a:headEnd/>
            <a:tailEnd/>
          </a:ln>
        </p:spPr>
        <p:txBody>
          <a:bodyPr wrap="none">
            <a:spAutoFit/>
          </a:bodyPr>
          <a:lstStyle/>
          <a:p>
            <a:r>
              <a:rPr lang="en-US" sz="1400"/>
              <a:t>PKTDMA</a:t>
            </a:r>
          </a:p>
        </p:txBody>
      </p:sp>
      <p:sp>
        <p:nvSpPr>
          <p:cNvPr id="13329" name="Text Box 16"/>
          <p:cNvSpPr txBox="1">
            <a:spLocks noChangeArrowheads="1"/>
          </p:cNvSpPr>
          <p:nvPr/>
        </p:nvSpPr>
        <p:spPr bwMode="auto">
          <a:xfrm>
            <a:off x="6705600" y="4495800"/>
            <a:ext cx="925513" cy="304800"/>
          </a:xfrm>
          <a:prstGeom prst="rect">
            <a:avLst/>
          </a:prstGeom>
          <a:noFill/>
          <a:ln w="9525">
            <a:solidFill>
              <a:schemeClr val="tx1"/>
            </a:solidFill>
            <a:miter lim="800000"/>
            <a:headEnd/>
            <a:tailEnd/>
          </a:ln>
        </p:spPr>
        <p:txBody>
          <a:bodyPr wrap="none">
            <a:spAutoFit/>
          </a:bodyPr>
          <a:lstStyle/>
          <a:p>
            <a:r>
              <a:rPr lang="en-US" sz="1400"/>
              <a:t>PKTDMA</a:t>
            </a:r>
          </a:p>
        </p:txBody>
      </p:sp>
      <p:sp>
        <p:nvSpPr>
          <p:cNvPr id="13330" name="Text Box 17"/>
          <p:cNvSpPr txBox="1">
            <a:spLocks noChangeArrowheads="1"/>
          </p:cNvSpPr>
          <p:nvPr/>
        </p:nvSpPr>
        <p:spPr bwMode="auto">
          <a:xfrm>
            <a:off x="838200" y="2286000"/>
            <a:ext cx="925513" cy="304800"/>
          </a:xfrm>
          <a:prstGeom prst="rect">
            <a:avLst/>
          </a:prstGeom>
          <a:noFill/>
          <a:ln w="9525">
            <a:solidFill>
              <a:schemeClr val="tx1"/>
            </a:solidFill>
            <a:miter lim="800000"/>
            <a:headEnd/>
            <a:tailEnd/>
          </a:ln>
        </p:spPr>
        <p:txBody>
          <a:bodyPr wrap="none">
            <a:spAutoFit/>
          </a:bodyPr>
          <a:lstStyle/>
          <a:p>
            <a:r>
              <a:rPr lang="en-US" sz="1400"/>
              <a:t>PKTDMA</a:t>
            </a:r>
          </a:p>
        </p:txBody>
      </p:sp>
      <p:sp>
        <p:nvSpPr>
          <p:cNvPr id="13331" name="Text Box 18"/>
          <p:cNvSpPr txBox="1">
            <a:spLocks noChangeArrowheads="1"/>
          </p:cNvSpPr>
          <p:nvPr/>
        </p:nvSpPr>
        <p:spPr bwMode="auto">
          <a:xfrm>
            <a:off x="3733800" y="1600200"/>
            <a:ext cx="1463675" cy="304800"/>
          </a:xfrm>
          <a:prstGeom prst="rect">
            <a:avLst/>
          </a:prstGeom>
          <a:noFill/>
          <a:ln w="9525">
            <a:noFill/>
            <a:miter lim="800000"/>
            <a:headEnd/>
            <a:tailEnd/>
          </a:ln>
        </p:spPr>
        <p:txBody>
          <a:bodyPr wrap="none">
            <a:spAutoFit/>
          </a:bodyPr>
          <a:lstStyle/>
          <a:p>
            <a:r>
              <a:rPr lang="en-US" sz="1400"/>
              <a:t>Queue Manager</a:t>
            </a:r>
          </a:p>
        </p:txBody>
      </p:sp>
      <p:sp>
        <p:nvSpPr>
          <p:cNvPr id="13332" name="Text Box 19"/>
          <p:cNvSpPr txBox="1">
            <a:spLocks noChangeArrowheads="1"/>
          </p:cNvSpPr>
          <p:nvPr/>
        </p:nvSpPr>
        <p:spPr bwMode="auto">
          <a:xfrm>
            <a:off x="6467475" y="1447800"/>
            <a:ext cx="619125" cy="304800"/>
          </a:xfrm>
          <a:prstGeom prst="rect">
            <a:avLst/>
          </a:prstGeom>
          <a:noFill/>
          <a:ln w="9525">
            <a:noFill/>
            <a:miter lim="800000"/>
            <a:headEnd/>
            <a:tailEnd/>
          </a:ln>
        </p:spPr>
        <p:txBody>
          <a:bodyPr wrap="none">
            <a:spAutoFit/>
          </a:bodyPr>
          <a:lstStyle/>
          <a:p>
            <a:r>
              <a:rPr lang="en-US" sz="1400"/>
              <a:t>SRIO</a:t>
            </a:r>
          </a:p>
        </p:txBody>
      </p:sp>
      <p:sp>
        <p:nvSpPr>
          <p:cNvPr id="13333" name="Text Box 20"/>
          <p:cNvSpPr txBox="1">
            <a:spLocks noChangeArrowheads="1"/>
          </p:cNvSpPr>
          <p:nvPr/>
        </p:nvSpPr>
        <p:spPr bwMode="auto">
          <a:xfrm>
            <a:off x="6453188" y="3786188"/>
            <a:ext cx="1200150" cy="522287"/>
          </a:xfrm>
          <a:prstGeom prst="rect">
            <a:avLst/>
          </a:prstGeom>
          <a:noFill/>
          <a:ln w="9525">
            <a:noFill/>
            <a:miter lim="800000"/>
            <a:headEnd/>
            <a:tailEnd/>
          </a:ln>
        </p:spPr>
        <p:txBody>
          <a:bodyPr wrap="none">
            <a:spAutoFit/>
          </a:bodyPr>
          <a:lstStyle/>
          <a:p>
            <a:pPr algn="l"/>
            <a:r>
              <a:rPr lang="en-US" sz="1400"/>
              <a:t>Network </a:t>
            </a:r>
          </a:p>
          <a:p>
            <a:pPr algn="l"/>
            <a:r>
              <a:rPr lang="en-US" sz="1400"/>
              <a:t>Coprocessor</a:t>
            </a:r>
          </a:p>
        </p:txBody>
      </p:sp>
      <p:sp>
        <p:nvSpPr>
          <p:cNvPr id="13334" name="Text Box 21"/>
          <p:cNvSpPr txBox="1">
            <a:spLocks noChangeArrowheads="1"/>
          </p:cNvSpPr>
          <p:nvPr/>
        </p:nvSpPr>
        <p:spPr bwMode="auto">
          <a:xfrm>
            <a:off x="506413" y="1570038"/>
            <a:ext cx="930275" cy="307975"/>
          </a:xfrm>
          <a:prstGeom prst="rect">
            <a:avLst/>
          </a:prstGeom>
          <a:noFill/>
          <a:ln w="9525">
            <a:noFill/>
            <a:miter lim="800000"/>
            <a:headEnd/>
            <a:tailEnd/>
          </a:ln>
        </p:spPr>
        <p:txBody>
          <a:bodyPr wrap="none">
            <a:spAutoFit/>
          </a:bodyPr>
          <a:lstStyle/>
          <a:p>
            <a:r>
              <a:rPr lang="en-US" sz="1400"/>
              <a:t>FFTC (A)</a:t>
            </a:r>
          </a:p>
        </p:txBody>
      </p:sp>
      <p:sp>
        <p:nvSpPr>
          <p:cNvPr id="13335" name="Text Box 22"/>
          <p:cNvSpPr txBox="1">
            <a:spLocks noChangeArrowheads="1"/>
          </p:cNvSpPr>
          <p:nvPr/>
        </p:nvSpPr>
        <p:spPr bwMode="auto">
          <a:xfrm>
            <a:off x="838200" y="3581400"/>
            <a:ext cx="460375" cy="304800"/>
          </a:xfrm>
          <a:prstGeom prst="rect">
            <a:avLst/>
          </a:prstGeom>
          <a:noFill/>
          <a:ln w="9525">
            <a:noFill/>
            <a:miter lim="800000"/>
            <a:headEnd/>
            <a:tailEnd/>
          </a:ln>
        </p:spPr>
        <p:txBody>
          <a:bodyPr wrap="none">
            <a:spAutoFit/>
          </a:bodyPr>
          <a:lstStyle/>
          <a:p>
            <a:r>
              <a:rPr lang="en-US" sz="1400"/>
              <a:t>AIF</a:t>
            </a:r>
          </a:p>
        </p:txBody>
      </p:sp>
      <p:sp>
        <p:nvSpPr>
          <p:cNvPr id="13336" name="Rectangle 23"/>
          <p:cNvSpPr>
            <a:spLocks noChangeArrowheads="1"/>
          </p:cNvSpPr>
          <p:nvPr/>
        </p:nvSpPr>
        <p:spPr bwMode="auto">
          <a:xfrm>
            <a:off x="3962400" y="1905000"/>
            <a:ext cx="990600" cy="1447800"/>
          </a:xfrm>
          <a:prstGeom prst="rect">
            <a:avLst/>
          </a:prstGeom>
          <a:noFill/>
          <a:ln w="9525">
            <a:solidFill>
              <a:schemeClr val="tx1"/>
            </a:solidFill>
            <a:miter lim="800000"/>
            <a:headEnd/>
            <a:tailEnd/>
          </a:ln>
        </p:spPr>
        <p:txBody>
          <a:bodyPr wrap="none" anchor="ctr"/>
          <a:lstStyle/>
          <a:p>
            <a:endParaRPr lang="en-US"/>
          </a:p>
        </p:txBody>
      </p:sp>
      <p:sp>
        <p:nvSpPr>
          <p:cNvPr id="13337" name="Line 24"/>
          <p:cNvSpPr>
            <a:spLocks noChangeShapeType="1"/>
          </p:cNvSpPr>
          <p:nvPr/>
        </p:nvSpPr>
        <p:spPr bwMode="auto">
          <a:xfrm>
            <a:off x="3962400" y="2057400"/>
            <a:ext cx="990600" cy="0"/>
          </a:xfrm>
          <a:prstGeom prst="line">
            <a:avLst/>
          </a:prstGeom>
          <a:noFill/>
          <a:ln w="9525">
            <a:solidFill>
              <a:schemeClr val="tx1"/>
            </a:solidFill>
            <a:round/>
            <a:headEnd/>
            <a:tailEnd/>
          </a:ln>
        </p:spPr>
        <p:txBody>
          <a:bodyPr/>
          <a:lstStyle/>
          <a:p>
            <a:endParaRPr lang="en-US"/>
          </a:p>
        </p:txBody>
      </p:sp>
      <p:sp>
        <p:nvSpPr>
          <p:cNvPr id="13338" name="Line 25"/>
          <p:cNvSpPr>
            <a:spLocks noChangeShapeType="1"/>
          </p:cNvSpPr>
          <p:nvPr/>
        </p:nvSpPr>
        <p:spPr bwMode="auto">
          <a:xfrm>
            <a:off x="3962400" y="2209800"/>
            <a:ext cx="990600" cy="0"/>
          </a:xfrm>
          <a:prstGeom prst="line">
            <a:avLst/>
          </a:prstGeom>
          <a:noFill/>
          <a:ln w="9525">
            <a:solidFill>
              <a:schemeClr val="tx1"/>
            </a:solidFill>
            <a:round/>
            <a:headEnd/>
            <a:tailEnd/>
          </a:ln>
        </p:spPr>
        <p:txBody>
          <a:bodyPr/>
          <a:lstStyle/>
          <a:p>
            <a:endParaRPr lang="en-US"/>
          </a:p>
        </p:txBody>
      </p:sp>
      <p:sp>
        <p:nvSpPr>
          <p:cNvPr id="13339" name="Line 26"/>
          <p:cNvSpPr>
            <a:spLocks noChangeShapeType="1"/>
          </p:cNvSpPr>
          <p:nvPr/>
        </p:nvSpPr>
        <p:spPr bwMode="auto">
          <a:xfrm>
            <a:off x="3962400" y="2362200"/>
            <a:ext cx="990600" cy="0"/>
          </a:xfrm>
          <a:prstGeom prst="line">
            <a:avLst/>
          </a:prstGeom>
          <a:noFill/>
          <a:ln w="9525">
            <a:solidFill>
              <a:schemeClr val="tx1"/>
            </a:solidFill>
            <a:round/>
            <a:headEnd/>
            <a:tailEnd/>
          </a:ln>
        </p:spPr>
        <p:txBody>
          <a:bodyPr/>
          <a:lstStyle/>
          <a:p>
            <a:endParaRPr lang="en-US"/>
          </a:p>
        </p:txBody>
      </p:sp>
      <p:sp>
        <p:nvSpPr>
          <p:cNvPr id="13340" name="Line 27"/>
          <p:cNvSpPr>
            <a:spLocks noChangeShapeType="1"/>
          </p:cNvSpPr>
          <p:nvPr/>
        </p:nvSpPr>
        <p:spPr bwMode="auto">
          <a:xfrm>
            <a:off x="3962400" y="2514600"/>
            <a:ext cx="990600" cy="0"/>
          </a:xfrm>
          <a:prstGeom prst="line">
            <a:avLst/>
          </a:prstGeom>
          <a:noFill/>
          <a:ln w="9525">
            <a:solidFill>
              <a:schemeClr val="tx1"/>
            </a:solidFill>
            <a:round/>
            <a:headEnd/>
            <a:tailEnd/>
          </a:ln>
        </p:spPr>
        <p:txBody>
          <a:bodyPr/>
          <a:lstStyle/>
          <a:p>
            <a:endParaRPr lang="en-US"/>
          </a:p>
        </p:txBody>
      </p:sp>
      <p:sp>
        <p:nvSpPr>
          <p:cNvPr id="13341" name="Line 28"/>
          <p:cNvSpPr>
            <a:spLocks noChangeShapeType="1"/>
          </p:cNvSpPr>
          <p:nvPr/>
        </p:nvSpPr>
        <p:spPr bwMode="auto">
          <a:xfrm>
            <a:off x="3962400" y="2667000"/>
            <a:ext cx="990600" cy="0"/>
          </a:xfrm>
          <a:prstGeom prst="line">
            <a:avLst/>
          </a:prstGeom>
          <a:noFill/>
          <a:ln w="9525">
            <a:solidFill>
              <a:schemeClr val="tx1"/>
            </a:solidFill>
            <a:round/>
            <a:headEnd/>
            <a:tailEnd/>
          </a:ln>
        </p:spPr>
        <p:txBody>
          <a:bodyPr/>
          <a:lstStyle/>
          <a:p>
            <a:endParaRPr lang="en-US"/>
          </a:p>
        </p:txBody>
      </p:sp>
      <p:sp>
        <p:nvSpPr>
          <p:cNvPr id="13342" name="Line 29"/>
          <p:cNvSpPr>
            <a:spLocks noChangeShapeType="1"/>
          </p:cNvSpPr>
          <p:nvPr/>
        </p:nvSpPr>
        <p:spPr bwMode="auto">
          <a:xfrm>
            <a:off x="3962400" y="2819400"/>
            <a:ext cx="990600" cy="0"/>
          </a:xfrm>
          <a:prstGeom prst="line">
            <a:avLst/>
          </a:prstGeom>
          <a:noFill/>
          <a:ln w="9525">
            <a:solidFill>
              <a:schemeClr val="tx1"/>
            </a:solidFill>
            <a:round/>
            <a:headEnd/>
            <a:tailEnd/>
          </a:ln>
        </p:spPr>
        <p:txBody>
          <a:bodyPr/>
          <a:lstStyle/>
          <a:p>
            <a:endParaRPr lang="en-US"/>
          </a:p>
        </p:txBody>
      </p:sp>
      <p:sp>
        <p:nvSpPr>
          <p:cNvPr id="13343" name="Line 30"/>
          <p:cNvSpPr>
            <a:spLocks noChangeShapeType="1"/>
          </p:cNvSpPr>
          <p:nvPr/>
        </p:nvSpPr>
        <p:spPr bwMode="auto">
          <a:xfrm>
            <a:off x="3962400" y="3200400"/>
            <a:ext cx="990600" cy="0"/>
          </a:xfrm>
          <a:prstGeom prst="line">
            <a:avLst/>
          </a:prstGeom>
          <a:noFill/>
          <a:ln w="9525">
            <a:solidFill>
              <a:schemeClr val="tx1"/>
            </a:solidFill>
            <a:round/>
            <a:headEnd/>
            <a:tailEnd/>
          </a:ln>
        </p:spPr>
        <p:txBody>
          <a:bodyPr/>
          <a:lstStyle/>
          <a:p>
            <a:endParaRPr lang="en-US"/>
          </a:p>
        </p:txBody>
      </p:sp>
      <p:sp>
        <p:nvSpPr>
          <p:cNvPr id="13344" name="Text Box 31"/>
          <p:cNvSpPr txBox="1">
            <a:spLocks noChangeArrowheads="1"/>
          </p:cNvSpPr>
          <p:nvPr/>
        </p:nvSpPr>
        <p:spPr bwMode="auto">
          <a:xfrm>
            <a:off x="4038600" y="3178175"/>
            <a:ext cx="412750" cy="214313"/>
          </a:xfrm>
          <a:prstGeom prst="rect">
            <a:avLst/>
          </a:prstGeom>
          <a:noFill/>
          <a:ln w="9525">
            <a:noFill/>
            <a:miter lim="800000"/>
            <a:headEnd/>
            <a:tailEnd/>
          </a:ln>
        </p:spPr>
        <p:txBody>
          <a:bodyPr wrap="none">
            <a:spAutoFit/>
          </a:bodyPr>
          <a:lstStyle/>
          <a:p>
            <a:r>
              <a:rPr lang="en-US" sz="800"/>
              <a:t>8192</a:t>
            </a:r>
          </a:p>
        </p:txBody>
      </p:sp>
      <p:sp>
        <p:nvSpPr>
          <p:cNvPr id="13345" name="Text Box 32"/>
          <p:cNvSpPr txBox="1">
            <a:spLocks noChangeArrowheads="1"/>
          </p:cNvSpPr>
          <p:nvPr/>
        </p:nvSpPr>
        <p:spPr bwMode="auto">
          <a:xfrm>
            <a:off x="4038600" y="2667000"/>
            <a:ext cx="241300" cy="214313"/>
          </a:xfrm>
          <a:prstGeom prst="rect">
            <a:avLst/>
          </a:prstGeom>
          <a:noFill/>
          <a:ln w="9525">
            <a:noFill/>
            <a:miter lim="800000"/>
            <a:headEnd/>
            <a:tailEnd/>
          </a:ln>
        </p:spPr>
        <p:txBody>
          <a:bodyPr wrap="none">
            <a:spAutoFit/>
          </a:bodyPr>
          <a:lstStyle/>
          <a:p>
            <a:r>
              <a:rPr lang="en-US" sz="800"/>
              <a:t>5</a:t>
            </a:r>
          </a:p>
        </p:txBody>
      </p:sp>
      <p:sp>
        <p:nvSpPr>
          <p:cNvPr id="13346" name="Text Box 33"/>
          <p:cNvSpPr txBox="1">
            <a:spLocks noChangeArrowheads="1"/>
          </p:cNvSpPr>
          <p:nvPr/>
        </p:nvSpPr>
        <p:spPr bwMode="auto">
          <a:xfrm>
            <a:off x="4038600" y="2514600"/>
            <a:ext cx="241300" cy="214313"/>
          </a:xfrm>
          <a:prstGeom prst="rect">
            <a:avLst/>
          </a:prstGeom>
          <a:noFill/>
          <a:ln w="9525">
            <a:noFill/>
            <a:miter lim="800000"/>
            <a:headEnd/>
            <a:tailEnd/>
          </a:ln>
        </p:spPr>
        <p:txBody>
          <a:bodyPr wrap="none">
            <a:spAutoFit/>
          </a:bodyPr>
          <a:lstStyle/>
          <a:p>
            <a:r>
              <a:rPr lang="en-US" sz="800"/>
              <a:t>4</a:t>
            </a:r>
          </a:p>
        </p:txBody>
      </p:sp>
      <p:sp>
        <p:nvSpPr>
          <p:cNvPr id="13347" name="Text Box 34"/>
          <p:cNvSpPr txBox="1">
            <a:spLocks noChangeArrowheads="1"/>
          </p:cNvSpPr>
          <p:nvPr/>
        </p:nvSpPr>
        <p:spPr bwMode="auto">
          <a:xfrm>
            <a:off x="4038600" y="2362200"/>
            <a:ext cx="241300" cy="214313"/>
          </a:xfrm>
          <a:prstGeom prst="rect">
            <a:avLst/>
          </a:prstGeom>
          <a:noFill/>
          <a:ln w="9525">
            <a:noFill/>
            <a:miter lim="800000"/>
            <a:headEnd/>
            <a:tailEnd/>
          </a:ln>
        </p:spPr>
        <p:txBody>
          <a:bodyPr wrap="none">
            <a:spAutoFit/>
          </a:bodyPr>
          <a:lstStyle/>
          <a:p>
            <a:r>
              <a:rPr lang="en-US" sz="800"/>
              <a:t>3</a:t>
            </a:r>
          </a:p>
        </p:txBody>
      </p:sp>
      <p:sp>
        <p:nvSpPr>
          <p:cNvPr id="13348" name="Text Box 35"/>
          <p:cNvSpPr txBox="1">
            <a:spLocks noChangeArrowheads="1"/>
          </p:cNvSpPr>
          <p:nvPr/>
        </p:nvSpPr>
        <p:spPr bwMode="auto">
          <a:xfrm>
            <a:off x="4038600" y="2209800"/>
            <a:ext cx="241300" cy="214313"/>
          </a:xfrm>
          <a:prstGeom prst="rect">
            <a:avLst/>
          </a:prstGeom>
          <a:noFill/>
          <a:ln w="9525">
            <a:noFill/>
            <a:miter lim="800000"/>
            <a:headEnd/>
            <a:tailEnd/>
          </a:ln>
        </p:spPr>
        <p:txBody>
          <a:bodyPr wrap="none">
            <a:spAutoFit/>
          </a:bodyPr>
          <a:lstStyle/>
          <a:p>
            <a:r>
              <a:rPr lang="en-US" sz="800"/>
              <a:t>2</a:t>
            </a:r>
          </a:p>
        </p:txBody>
      </p:sp>
      <p:sp>
        <p:nvSpPr>
          <p:cNvPr id="13349" name="Text Box 36"/>
          <p:cNvSpPr txBox="1">
            <a:spLocks noChangeArrowheads="1"/>
          </p:cNvSpPr>
          <p:nvPr/>
        </p:nvSpPr>
        <p:spPr bwMode="auto">
          <a:xfrm>
            <a:off x="4038600" y="2057400"/>
            <a:ext cx="241300" cy="214313"/>
          </a:xfrm>
          <a:prstGeom prst="rect">
            <a:avLst/>
          </a:prstGeom>
          <a:noFill/>
          <a:ln w="9525">
            <a:noFill/>
            <a:miter lim="800000"/>
            <a:headEnd/>
            <a:tailEnd/>
          </a:ln>
        </p:spPr>
        <p:txBody>
          <a:bodyPr wrap="none">
            <a:spAutoFit/>
          </a:bodyPr>
          <a:lstStyle/>
          <a:p>
            <a:r>
              <a:rPr lang="en-US" sz="800"/>
              <a:t>1</a:t>
            </a:r>
          </a:p>
        </p:txBody>
      </p:sp>
      <p:sp>
        <p:nvSpPr>
          <p:cNvPr id="13350" name="Text Box 37"/>
          <p:cNvSpPr txBox="1">
            <a:spLocks noChangeArrowheads="1"/>
          </p:cNvSpPr>
          <p:nvPr/>
        </p:nvSpPr>
        <p:spPr bwMode="auto">
          <a:xfrm>
            <a:off x="4038600" y="1905000"/>
            <a:ext cx="241300" cy="214313"/>
          </a:xfrm>
          <a:prstGeom prst="rect">
            <a:avLst/>
          </a:prstGeom>
          <a:noFill/>
          <a:ln w="9525">
            <a:noFill/>
            <a:miter lim="800000"/>
            <a:headEnd/>
            <a:tailEnd/>
          </a:ln>
        </p:spPr>
        <p:txBody>
          <a:bodyPr wrap="none">
            <a:spAutoFit/>
          </a:bodyPr>
          <a:lstStyle/>
          <a:p>
            <a:r>
              <a:rPr lang="en-US" sz="800"/>
              <a:t>0</a:t>
            </a:r>
          </a:p>
        </p:txBody>
      </p:sp>
      <p:sp>
        <p:nvSpPr>
          <p:cNvPr id="13351" name="Text Box 38"/>
          <p:cNvSpPr txBox="1">
            <a:spLocks noChangeArrowheads="1"/>
          </p:cNvSpPr>
          <p:nvPr/>
        </p:nvSpPr>
        <p:spPr bwMode="auto">
          <a:xfrm>
            <a:off x="4038600" y="2681288"/>
            <a:ext cx="247650" cy="366712"/>
          </a:xfrm>
          <a:prstGeom prst="rect">
            <a:avLst/>
          </a:prstGeom>
          <a:noFill/>
          <a:ln w="9525">
            <a:noFill/>
            <a:miter lim="800000"/>
            <a:headEnd/>
            <a:tailEnd/>
          </a:ln>
        </p:spPr>
        <p:txBody>
          <a:bodyPr wrap="none">
            <a:spAutoFit/>
          </a:bodyPr>
          <a:lstStyle/>
          <a:p>
            <a:r>
              <a:rPr lang="en-US"/>
              <a:t>.</a:t>
            </a:r>
          </a:p>
        </p:txBody>
      </p:sp>
      <p:sp>
        <p:nvSpPr>
          <p:cNvPr id="13352" name="Text Box 39"/>
          <p:cNvSpPr txBox="1">
            <a:spLocks noChangeArrowheads="1"/>
          </p:cNvSpPr>
          <p:nvPr/>
        </p:nvSpPr>
        <p:spPr bwMode="auto">
          <a:xfrm>
            <a:off x="4038600" y="2819400"/>
            <a:ext cx="247650" cy="366713"/>
          </a:xfrm>
          <a:prstGeom prst="rect">
            <a:avLst/>
          </a:prstGeom>
          <a:noFill/>
          <a:ln w="9525">
            <a:noFill/>
            <a:miter lim="800000"/>
            <a:headEnd/>
            <a:tailEnd/>
          </a:ln>
        </p:spPr>
        <p:txBody>
          <a:bodyPr wrap="none">
            <a:spAutoFit/>
          </a:bodyPr>
          <a:lstStyle/>
          <a:p>
            <a:r>
              <a:rPr lang="en-US"/>
              <a:t>.</a:t>
            </a:r>
          </a:p>
        </p:txBody>
      </p:sp>
      <p:sp>
        <p:nvSpPr>
          <p:cNvPr id="13353" name="Text Box 40"/>
          <p:cNvSpPr txBox="1">
            <a:spLocks noChangeArrowheads="1"/>
          </p:cNvSpPr>
          <p:nvPr/>
        </p:nvSpPr>
        <p:spPr bwMode="auto">
          <a:xfrm>
            <a:off x="4038600" y="2743200"/>
            <a:ext cx="247650" cy="366713"/>
          </a:xfrm>
          <a:prstGeom prst="rect">
            <a:avLst/>
          </a:prstGeom>
          <a:noFill/>
          <a:ln w="9525">
            <a:noFill/>
            <a:miter lim="800000"/>
            <a:headEnd/>
            <a:tailEnd/>
          </a:ln>
        </p:spPr>
        <p:txBody>
          <a:bodyPr wrap="none">
            <a:spAutoFit/>
          </a:bodyPr>
          <a:lstStyle/>
          <a:p>
            <a:r>
              <a:rPr lang="en-US"/>
              <a:t>.</a:t>
            </a:r>
          </a:p>
        </p:txBody>
      </p:sp>
      <p:sp>
        <p:nvSpPr>
          <p:cNvPr id="13354" name="Text Box 41"/>
          <p:cNvSpPr txBox="1">
            <a:spLocks noChangeArrowheads="1"/>
          </p:cNvSpPr>
          <p:nvPr/>
        </p:nvSpPr>
        <p:spPr bwMode="auto">
          <a:xfrm>
            <a:off x="3276600" y="1219200"/>
            <a:ext cx="2413000" cy="307975"/>
          </a:xfrm>
          <a:prstGeom prst="rect">
            <a:avLst/>
          </a:prstGeom>
          <a:noFill/>
          <a:ln w="9525">
            <a:noFill/>
            <a:miter lim="800000"/>
            <a:headEnd/>
            <a:tailEnd/>
          </a:ln>
        </p:spPr>
        <p:txBody>
          <a:bodyPr wrap="none">
            <a:spAutoFit/>
          </a:bodyPr>
          <a:lstStyle/>
          <a:p>
            <a:r>
              <a:rPr lang="en-US" sz="1400"/>
              <a:t>Queue Manager Subsystem</a:t>
            </a:r>
          </a:p>
        </p:txBody>
      </p:sp>
      <p:sp>
        <p:nvSpPr>
          <p:cNvPr id="13355" name="Line 43"/>
          <p:cNvSpPr>
            <a:spLocks noChangeShapeType="1"/>
          </p:cNvSpPr>
          <p:nvPr/>
        </p:nvSpPr>
        <p:spPr bwMode="auto">
          <a:xfrm>
            <a:off x="1752600" y="2438400"/>
            <a:ext cx="1828800" cy="228600"/>
          </a:xfrm>
          <a:prstGeom prst="line">
            <a:avLst/>
          </a:prstGeom>
          <a:noFill/>
          <a:ln w="9525">
            <a:solidFill>
              <a:schemeClr val="tx1"/>
            </a:solidFill>
            <a:round/>
            <a:headEnd type="triangle" w="med" len="med"/>
            <a:tailEnd/>
          </a:ln>
        </p:spPr>
        <p:txBody>
          <a:bodyPr/>
          <a:lstStyle/>
          <a:p>
            <a:endParaRPr lang="en-US"/>
          </a:p>
        </p:txBody>
      </p:sp>
      <p:sp>
        <p:nvSpPr>
          <p:cNvPr id="13356" name="Line 44"/>
          <p:cNvSpPr>
            <a:spLocks noChangeShapeType="1"/>
          </p:cNvSpPr>
          <p:nvPr/>
        </p:nvSpPr>
        <p:spPr bwMode="auto">
          <a:xfrm>
            <a:off x="5334000" y="4114800"/>
            <a:ext cx="1295400" cy="533400"/>
          </a:xfrm>
          <a:prstGeom prst="line">
            <a:avLst/>
          </a:prstGeom>
          <a:noFill/>
          <a:ln w="9525">
            <a:solidFill>
              <a:schemeClr val="tx1"/>
            </a:solidFill>
            <a:round/>
            <a:headEnd/>
            <a:tailEnd type="triangle" w="med" len="med"/>
          </a:ln>
        </p:spPr>
        <p:txBody>
          <a:bodyPr/>
          <a:lstStyle/>
          <a:p>
            <a:endParaRPr lang="en-US"/>
          </a:p>
        </p:txBody>
      </p:sp>
      <p:sp>
        <p:nvSpPr>
          <p:cNvPr id="13357" name="Line 45"/>
          <p:cNvSpPr>
            <a:spLocks noChangeShapeType="1"/>
          </p:cNvSpPr>
          <p:nvPr/>
        </p:nvSpPr>
        <p:spPr bwMode="auto">
          <a:xfrm flipV="1">
            <a:off x="2133600" y="4038600"/>
            <a:ext cx="1447800" cy="382588"/>
          </a:xfrm>
          <a:prstGeom prst="line">
            <a:avLst/>
          </a:prstGeom>
          <a:noFill/>
          <a:ln w="9525">
            <a:solidFill>
              <a:schemeClr val="tx1"/>
            </a:solidFill>
            <a:round/>
            <a:headEnd type="triangle" w="med" len="med"/>
            <a:tailEnd/>
          </a:ln>
        </p:spPr>
        <p:txBody>
          <a:bodyPr/>
          <a:lstStyle/>
          <a:p>
            <a:endParaRPr lang="en-US"/>
          </a:p>
        </p:txBody>
      </p:sp>
      <p:sp>
        <p:nvSpPr>
          <p:cNvPr id="13358" name="Line 46"/>
          <p:cNvSpPr>
            <a:spLocks noChangeShapeType="1"/>
          </p:cNvSpPr>
          <p:nvPr/>
        </p:nvSpPr>
        <p:spPr bwMode="auto">
          <a:xfrm flipV="1">
            <a:off x="5334000" y="2286000"/>
            <a:ext cx="1295400" cy="76200"/>
          </a:xfrm>
          <a:prstGeom prst="line">
            <a:avLst/>
          </a:prstGeom>
          <a:noFill/>
          <a:ln w="9525">
            <a:solidFill>
              <a:schemeClr val="tx1"/>
            </a:solidFill>
            <a:round/>
            <a:headEnd/>
            <a:tailEnd type="triangle" w="med" len="med"/>
          </a:ln>
        </p:spPr>
        <p:txBody>
          <a:bodyPr/>
          <a:lstStyle/>
          <a:p>
            <a:endParaRPr lang="en-US"/>
          </a:p>
        </p:txBody>
      </p:sp>
      <p:sp>
        <p:nvSpPr>
          <p:cNvPr id="13359" name="Text Box 21"/>
          <p:cNvSpPr txBox="1">
            <a:spLocks noChangeArrowheads="1"/>
          </p:cNvSpPr>
          <p:nvPr/>
        </p:nvSpPr>
        <p:spPr bwMode="auto">
          <a:xfrm>
            <a:off x="1009650" y="1128713"/>
            <a:ext cx="928688" cy="307975"/>
          </a:xfrm>
          <a:prstGeom prst="rect">
            <a:avLst/>
          </a:prstGeom>
          <a:noFill/>
          <a:ln w="9525">
            <a:noFill/>
            <a:miter lim="800000"/>
            <a:headEnd/>
            <a:tailEnd/>
          </a:ln>
        </p:spPr>
        <p:txBody>
          <a:bodyPr wrap="none">
            <a:spAutoFit/>
          </a:bodyPr>
          <a:lstStyle/>
          <a:p>
            <a:r>
              <a:rPr lang="en-US" sz="1400"/>
              <a:t>FFTC (B)</a:t>
            </a:r>
          </a:p>
        </p:txBody>
      </p:sp>
      <p:sp>
        <p:nvSpPr>
          <p:cNvPr id="13360" name="Line 43"/>
          <p:cNvSpPr>
            <a:spLocks noChangeShapeType="1"/>
          </p:cNvSpPr>
          <p:nvPr/>
        </p:nvSpPr>
        <p:spPr bwMode="auto">
          <a:xfrm>
            <a:off x="2286000" y="1981200"/>
            <a:ext cx="1295400" cy="152400"/>
          </a:xfrm>
          <a:prstGeom prst="line">
            <a:avLst/>
          </a:prstGeom>
          <a:noFill/>
          <a:ln w="9525">
            <a:solidFill>
              <a:schemeClr val="tx1"/>
            </a:solidFill>
            <a:round/>
            <a:headEnd type="triangle" w="med" len="me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4000" smtClean="0"/>
              <a:t>Internet Protocol Classification Layers</a:t>
            </a:r>
          </a:p>
        </p:txBody>
      </p:sp>
      <p:sp>
        <p:nvSpPr>
          <p:cNvPr id="14339" name="Rectangle 3"/>
          <p:cNvSpPr>
            <a:spLocks noGrp="1" noChangeArrowheads="1"/>
          </p:cNvSpPr>
          <p:nvPr>
            <p:ph type="body" sz="half" idx="1"/>
          </p:nvPr>
        </p:nvSpPr>
        <p:spPr>
          <a:xfrm>
            <a:off x="333375" y="1185863"/>
            <a:ext cx="8566150" cy="3313112"/>
          </a:xfrm>
        </p:spPr>
        <p:txBody>
          <a:bodyPr/>
          <a:lstStyle/>
          <a:p>
            <a:r>
              <a:rPr lang="en-US" sz="1800" smtClean="0"/>
              <a:t>Layer 2 (L2): Media Access Control (MAC) Layer</a:t>
            </a:r>
          </a:p>
          <a:p>
            <a:pPr lvl="1"/>
            <a:r>
              <a:rPr lang="en-US" sz="1800" smtClean="0"/>
              <a:t>IEEE 802.3 standard</a:t>
            </a:r>
          </a:p>
          <a:p>
            <a:r>
              <a:rPr lang="en-US" sz="1800" smtClean="0"/>
              <a:t>Layer 3 (L3): Internet Layer </a:t>
            </a:r>
          </a:p>
          <a:p>
            <a:pPr lvl="1"/>
            <a:r>
              <a:rPr lang="en-US" sz="1800" smtClean="0"/>
              <a:t>Internet Protocol Version 4 (IPv4)</a:t>
            </a:r>
          </a:p>
          <a:p>
            <a:pPr lvl="1"/>
            <a:r>
              <a:rPr lang="en-US" sz="1800" smtClean="0"/>
              <a:t>Internet Protocol Version 6 (IPv6)</a:t>
            </a:r>
          </a:p>
          <a:p>
            <a:pPr lvl="1"/>
            <a:r>
              <a:rPr lang="en-US" sz="1800" smtClean="0"/>
              <a:t>Custom L3 Classification</a:t>
            </a:r>
          </a:p>
          <a:p>
            <a:r>
              <a:rPr lang="en-US" sz="1800" smtClean="0"/>
              <a:t>Layer 4 (L4): Transport Layer </a:t>
            </a:r>
          </a:p>
          <a:p>
            <a:pPr lvl="1"/>
            <a:r>
              <a:rPr lang="en-US" sz="1800" smtClean="0"/>
              <a:t>User Datagram Protocol (UDP)</a:t>
            </a:r>
          </a:p>
          <a:p>
            <a:pPr lvl="1"/>
            <a:r>
              <a:rPr lang="en-US" sz="1800" smtClean="0"/>
              <a:t>Transmission Control Protocol (TCP)</a:t>
            </a:r>
          </a:p>
          <a:p>
            <a:pPr lvl="1"/>
            <a:r>
              <a:rPr lang="en-US" sz="1800" smtClean="0"/>
              <a:t>Custom L4 Classification</a:t>
            </a:r>
          </a:p>
        </p:txBody>
      </p:sp>
      <p:sp>
        <p:nvSpPr>
          <p:cNvPr id="14340" name="Text Box 4"/>
          <p:cNvSpPr txBox="1">
            <a:spLocks noChangeArrowheads="1"/>
          </p:cNvSpPr>
          <p:nvPr/>
        </p:nvSpPr>
        <p:spPr bwMode="auto">
          <a:xfrm>
            <a:off x="4914900" y="5748338"/>
            <a:ext cx="1143000" cy="376237"/>
          </a:xfrm>
          <a:prstGeom prst="rect">
            <a:avLst/>
          </a:prstGeom>
          <a:noFill/>
          <a:ln w="9525">
            <a:solidFill>
              <a:schemeClr val="tx1"/>
            </a:solidFill>
            <a:miter lim="800000"/>
            <a:headEnd/>
            <a:tailEnd/>
          </a:ln>
        </p:spPr>
        <p:txBody>
          <a:bodyPr>
            <a:spAutoFit/>
          </a:bodyPr>
          <a:lstStyle/>
          <a:p>
            <a:pPr algn="ctr">
              <a:spcBef>
                <a:spcPct val="50000"/>
              </a:spcBef>
            </a:pPr>
            <a:r>
              <a:rPr lang="en-US" sz="1800"/>
              <a:t>Payload</a:t>
            </a:r>
          </a:p>
        </p:txBody>
      </p:sp>
      <p:sp>
        <p:nvSpPr>
          <p:cNvPr id="14341" name="Text Box 5"/>
          <p:cNvSpPr txBox="1">
            <a:spLocks noChangeArrowheads="1"/>
          </p:cNvSpPr>
          <p:nvPr/>
        </p:nvSpPr>
        <p:spPr bwMode="auto">
          <a:xfrm>
            <a:off x="4152900" y="5748338"/>
            <a:ext cx="762000" cy="376237"/>
          </a:xfrm>
          <a:prstGeom prst="rect">
            <a:avLst/>
          </a:prstGeom>
          <a:noFill/>
          <a:ln w="9525">
            <a:solidFill>
              <a:schemeClr val="tx1"/>
            </a:solidFill>
            <a:miter lim="800000"/>
            <a:headEnd/>
            <a:tailEnd/>
          </a:ln>
        </p:spPr>
        <p:txBody>
          <a:bodyPr>
            <a:spAutoFit/>
          </a:bodyPr>
          <a:lstStyle/>
          <a:p>
            <a:pPr algn="ctr">
              <a:spcBef>
                <a:spcPct val="50000"/>
              </a:spcBef>
            </a:pPr>
            <a:r>
              <a:rPr lang="en-US" sz="1800"/>
              <a:t>UDP</a:t>
            </a:r>
          </a:p>
        </p:txBody>
      </p:sp>
      <p:sp>
        <p:nvSpPr>
          <p:cNvPr id="14342" name="Text Box 6"/>
          <p:cNvSpPr txBox="1">
            <a:spLocks noChangeArrowheads="1"/>
          </p:cNvSpPr>
          <p:nvPr/>
        </p:nvSpPr>
        <p:spPr bwMode="auto">
          <a:xfrm>
            <a:off x="3467100" y="5748338"/>
            <a:ext cx="685800" cy="376237"/>
          </a:xfrm>
          <a:prstGeom prst="rect">
            <a:avLst/>
          </a:prstGeom>
          <a:noFill/>
          <a:ln w="9525">
            <a:solidFill>
              <a:schemeClr val="tx1"/>
            </a:solidFill>
            <a:miter lim="800000"/>
            <a:headEnd/>
            <a:tailEnd/>
          </a:ln>
        </p:spPr>
        <p:txBody>
          <a:bodyPr>
            <a:spAutoFit/>
          </a:bodyPr>
          <a:lstStyle/>
          <a:p>
            <a:pPr algn="ctr">
              <a:spcBef>
                <a:spcPct val="50000"/>
              </a:spcBef>
            </a:pPr>
            <a:r>
              <a:rPr lang="en-US" sz="1800"/>
              <a:t>IPv4</a:t>
            </a:r>
          </a:p>
        </p:txBody>
      </p:sp>
      <p:sp>
        <p:nvSpPr>
          <p:cNvPr id="14343" name="Text Box 7"/>
          <p:cNvSpPr txBox="1">
            <a:spLocks noChangeArrowheads="1"/>
          </p:cNvSpPr>
          <p:nvPr/>
        </p:nvSpPr>
        <p:spPr bwMode="auto">
          <a:xfrm>
            <a:off x="2705100" y="5748338"/>
            <a:ext cx="762000" cy="376237"/>
          </a:xfrm>
          <a:prstGeom prst="rect">
            <a:avLst/>
          </a:prstGeom>
          <a:noFill/>
          <a:ln w="9525">
            <a:solidFill>
              <a:schemeClr val="tx1"/>
            </a:solidFill>
            <a:miter lim="800000"/>
            <a:headEnd/>
            <a:tailEnd/>
          </a:ln>
        </p:spPr>
        <p:txBody>
          <a:bodyPr>
            <a:spAutoFit/>
          </a:bodyPr>
          <a:lstStyle/>
          <a:p>
            <a:pPr algn="ctr">
              <a:spcBef>
                <a:spcPct val="50000"/>
              </a:spcBef>
            </a:pPr>
            <a:r>
              <a:rPr lang="en-US" sz="1800"/>
              <a:t>MAC</a:t>
            </a:r>
          </a:p>
        </p:txBody>
      </p:sp>
      <p:sp>
        <p:nvSpPr>
          <p:cNvPr id="14344" name="Text Box 8"/>
          <p:cNvSpPr txBox="1">
            <a:spLocks noChangeArrowheads="1"/>
          </p:cNvSpPr>
          <p:nvPr/>
        </p:nvSpPr>
        <p:spPr bwMode="auto">
          <a:xfrm>
            <a:off x="4914900" y="5367338"/>
            <a:ext cx="1143000" cy="366712"/>
          </a:xfrm>
          <a:prstGeom prst="rect">
            <a:avLst/>
          </a:prstGeom>
          <a:noFill/>
          <a:ln w="9525">
            <a:noFill/>
            <a:miter lim="800000"/>
            <a:headEnd/>
            <a:tailEnd/>
          </a:ln>
        </p:spPr>
        <p:txBody>
          <a:bodyPr>
            <a:spAutoFit/>
          </a:bodyPr>
          <a:lstStyle/>
          <a:p>
            <a:pPr algn="ctr">
              <a:spcBef>
                <a:spcPct val="50000"/>
              </a:spcBef>
            </a:pPr>
            <a:r>
              <a:rPr lang="en-US" sz="1800"/>
              <a:t>Data</a:t>
            </a:r>
          </a:p>
        </p:txBody>
      </p:sp>
      <p:sp>
        <p:nvSpPr>
          <p:cNvPr id="14345" name="Text Box 9"/>
          <p:cNvSpPr txBox="1">
            <a:spLocks noChangeArrowheads="1"/>
          </p:cNvSpPr>
          <p:nvPr/>
        </p:nvSpPr>
        <p:spPr bwMode="auto">
          <a:xfrm>
            <a:off x="4152900" y="5367338"/>
            <a:ext cx="762000" cy="366712"/>
          </a:xfrm>
          <a:prstGeom prst="rect">
            <a:avLst/>
          </a:prstGeom>
          <a:noFill/>
          <a:ln w="9525">
            <a:noFill/>
            <a:miter lim="800000"/>
            <a:headEnd/>
            <a:tailEnd/>
          </a:ln>
        </p:spPr>
        <p:txBody>
          <a:bodyPr>
            <a:spAutoFit/>
          </a:bodyPr>
          <a:lstStyle/>
          <a:p>
            <a:pPr algn="ctr">
              <a:spcBef>
                <a:spcPct val="50000"/>
              </a:spcBef>
            </a:pPr>
            <a:r>
              <a:rPr lang="en-US" sz="1800"/>
              <a:t>L4</a:t>
            </a:r>
          </a:p>
        </p:txBody>
      </p:sp>
      <p:sp>
        <p:nvSpPr>
          <p:cNvPr id="14346" name="Text Box 10"/>
          <p:cNvSpPr txBox="1">
            <a:spLocks noChangeArrowheads="1"/>
          </p:cNvSpPr>
          <p:nvPr/>
        </p:nvSpPr>
        <p:spPr bwMode="auto">
          <a:xfrm>
            <a:off x="3467100" y="5367338"/>
            <a:ext cx="685800" cy="366712"/>
          </a:xfrm>
          <a:prstGeom prst="rect">
            <a:avLst/>
          </a:prstGeom>
          <a:noFill/>
          <a:ln w="9525">
            <a:noFill/>
            <a:miter lim="800000"/>
            <a:headEnd/>
            <a:tailEnd/>
          </a:ln>
        </p:spPr>
        <p:txBody>
          <a:bodyPr>
            <a:spAutoFit/>
          </a:bodyPr>
          <a:lstStyle/>
          <a:p>
            <a:pPr algn="ctr">
              <a:spcBef>
                <a:spcPct val="50000"/>
              </a:spcBef>
            </a:pPr>
            <a:r>
              <a:rPr lang="en-US" sz="1800"/>
              <a:t>L3</a:t>
            </a:r>
          </a:p>
        </p:txBody>
      </p:sp>
      <p:sp>
        <p:nvSpPr>
          <p:cNvPr id="14347" name="Text Box 11"/>
          <p:cNvSpPr txBox="1">
            <a:spLocks noChangeArrowheads="1"/>
          </p:cNvSpPr>
          <p:nvPr/>
        </p:nvSpPr>
        <p:spPr bwMode="auto">
          <a:xfrm>
            <a:off x="2705100" y="5367338"/>
            <a:ext cx="762000" cy="366712"/>
          </a:xfrm>
          <a:prstGeom prst="rect">
            <a:avLst/>
          </a:prstGeom>
          <a:noFill/>
          <a:ln w="9525">
            <a:noFill/>
            <a:miter lim="800000"/>
            <a:headEnd/>
            <a:tailEnd/>
          </a:ln>
        </p:spPr>
        <p:txBody>
          <a:bodyPr>
            <a:spAutoFit/>
          </a:bodyPr>
          <a:lstStyle/>
          <a:p>
            <a:pPr algn="ctr">
              <a:spcBef>
                <a:spcPct val="50000"/>
              </a:spcBef>
            </a:pPr>
            <a:r>
              <a:rPr lang="en-US" sz="1800"/>
              <a:t>L2</a:t>
            </a:r>
          </a:p>
        </p:txBody>
      </p:sp>
      <p:sp>
        <p:nvSpPr>
          <p:cNvPr id="14348" name="Text Box 12"/>
          <p:cNvSpPr txBox="1">
            <a:spLocks noChangeArrowheads="1"/>
          </p:cNvSpPr>
          <p:nvPr/>
        </p:nvSpPr>
        <p:spPr bwMode="auto">
          <a:xfrm>
            <a:off x="2705100" y="4962525"/>
            <a:ext cx="3352800" cy="366713"/>
          </a:xfrm>
          <a:prstGeom prst="rect">
            <a:avLst/>
          </a:prstGeom>
          <a:noFill/>
          <a:ln w="9525">
            <a:noFill/>
            <a:miter lim="800000"/>
            <a:headEnd/>
            <a:tailEnd/>
          </a:ln>
        </p:spPr>
        <p:txBody>
          <a:bodyPr>
            <a:spAutoFit/>
          </a:bodyPr>
          <a:lstStyle/>
          <a:p>
            <a:pPr algn="ctr">
              <a:spcBef>
                <a:spcPct val="50000"/>
              </a:spcBef>
            </a:pPr>
            <a:r>
              <a:rPr lang="en-US" sz="1800" u="sng"/>
              <a:t>Example Packet</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Communication with the </a:t>
            </a:r>
            <a:r>
              <a:rPr lang="en-US" altLang="zh-TW" smtClean="0"/>
              <a:t>NETCP</a:t>
            </a:r>
            <a:endParaRPr lang="en-US" smtClean="0"/>
          </a:p>
        </p:txBody>
      </p:sp>
      <p:sp>
        <p:nvSpPr>
          <p:cNvPr id="15363" name="Rectangle 3"/>
          <p:cNvSpPr>
            <a:spLocks noGrp="1" noChangeArrowheads="1"/>
          </p:cNvSpPr>
          <p:nvPr>
            <p:ph type="body" sz="half" idx="1"/>
          </p:nvPr>
        </p:nvSpPr>
        <p:spPr>
          <a:xfrm>
            <a:off x="319088" y="1185863"/>
            <a:ext cx="8467725" cy="492125"/>
          </a:xfrm>
          <a:noFill/>
        </p:spPr>
        <p:txBody>
          <a:bodyPr/>
          <a:lstStyle/>
          <a:p>
            <a:pPr>
              <a:buFont typeface="Arial" charset="0"/>
              <a:buNone/>
            </a:pPr>
            <a:r>
              <a:rPr lang="en-US" altLang="zh-TW" sz="1800" smtClean="0"/>
              <a:t>NETCP</a:t>
            </a:r>
            <a:r>
              <a:rPr lang="en-US" sz="1800" smtClean="0"/>
              <a:t> relies on QMSS and PKTDMA to communicate with the CorePac.</a:t>
            </a:r>
          </a:p>
        </p:txBody>
      </p:sp>
      <p:pic>
        <p:nvPicPr>
          <p:cNvPr id="15364" name="Picture 4"/>
          <p:cNvPicPr>
            <a:picLocks noChangeAspect="1" noChangeArrowheads="1"/>
          </p:cNvPicPr>
          <p:nvPr>
            <p:custDataLst>
              <p:tags r:id="rId2"/>
            </p:custDataLst>
          </p:nvPr>
        </p:nvPicPr>
        <p:blipFill>
          <a:blip r:embed="rId6" cstate="print"/>
          <a:srcRect/>
          <a:stretch>
            <a:fillRect/>
          </a:stretch>
        </p:blipFill>
        <p:spPr bwMode="auto">
          <a:xfrm>
            <a:off x="2827338" y="4622800"/>
            <a:ext cx="5367337" cy="1511300"/>
          </a:xfrm>
          <a:prstGeom prst="rect">
            <a:avLst/>
          </a:prstGeom>
          <a:noFill/>
          <a:ln w="9525">
            <a:noFill/>
            <a:miter lim="800000"/>
            <a:headEnd/>
            <a:tailEnd/>
          </a:ln>
        </p:spPr>
      </p:pic>
      <p:sp>
        <p:nvSpPr>
          <p:cNvPr id="2403333" name="Rectangle 5"/>
          <p:cNvSpPr>
            <a:spLocks noChangeArrowheads="1"/>
          </p:cNvSpPr>
          <p:nvPr/>
        </p:nvSpPr>
        <p:spPr bwMode="auto">
          <a:xfrm>
            <a:off x="374650" y="1676400"/>
            <a:ext cx="1824038" cy="2582863"/>
          </a:xfrm>
          <a:prstGeom prst="rect">
            <a:avLst/>
          </a:prstGeom>
          <a:noFill/>
          <a:ln w="9525" algn="ctr">
            <a:noFill/>
            <a:miter lim="800000"/>
            <a:headEnd/>
            <a:tailEnd/>
          </a:ln>
        </p:spPr>
        <p:txBody>
          <a:bodyPr/>
          <a:lstStyle/>
          <a:p>
            <a:pPr marL="227013" indent="-227013" algn="l">
              <a:spcBef>
                <a:spcPct val="65000"/>
              </a:spcBef>
              <a:buFontTx/>
              <a:buChar char="•"/>
            </a:pPr>
            <a:r>
              <a:rPr lang="en-US" sz="1400">
                <a:latin typeface="Calibri" pitchFamily="34" charset="0"/>
              </a:rPr>
              <a:t>TX Queue Mapping</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0</a:t>
            </a:r>
            <a:r>
              <a:rPr lang="en-US" sz="1400">
                <a:latin typeface="Calibri" pitchFamily="34" charset="0"/>
              </a:rPr>
              <a:t>: PDSP1</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1</a:t>
            </a:r>
            <a:r>
              <a:rPr lang="en-US" sz="1400">
                <a:latin typeface="Calibri" pitchFamily="34" charset="0"/>
              </a:rPr>
              <a:t>: PDSP2</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2</a:t>
            </a:r>
            <a:r>
              <a:rPr lang="en-US" sz="1400">
                <a:latin typeface="Calibri" pitchFamily="34" charset="0"/>
              </a:rPr>
              <a:t>: PDSP3</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3</a:t>
            </a:r>
            <a:r>
              <a:rPr lang="en-US" sz="1400">
                <a:latin typeface="Calibri" pitchFamily="34" charset="0"/>
              </a:rPr>
              <a:t>: PDSP4</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4</a:t>
            </a:r>
            <a:r>
              <a:rPr lang="en-US" sz="1400">
                <a:latin typeface="Calibri" pitchFamily="34" charset="0"/>
              </a:rPr>
              <a:t>: PDSP5</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5</a:t>
            </a:r>
            <a:r>
              <a:rPr lang="en-US" sz="1400">
                <a:latin typeface="Calibri" pitchFamily="34" charset="0"/>
              </a:rPr>
              <a:t>: PDSP6</a:t>
            </a:r>
            <a:endParaRPr lang="en-US" altLang="zh-TW" sz="1400">
              <a:latin typeface="Calibri" pitchFamily="34" charset="0"/>
            </a:endParaRP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6</a:t>
            </a:r>
            <a:r>
              <a:rPr lang="en-US" sz="1400">
                <a:latin typeface="Calibri" pitchFamily="34" charset="0"/>
              </a:rPr>
              <a:t>: SASS0</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7</a:t>
            </a:r>
            <a:r>
              <a:rPr lang="en-US" sz="1400">
                <a:latin typeface="Calibri" pitchFamily="34" charset="0"/>
              </a:rPr>
              <a:t>: SASS1</a:t>
            </a:r>
            <a:endParaRPr lang="en-US" altLang="zh-TW" sz="1400">
              <a:latin typeface="Calibri" pitchFamily="34" charset="0"/>
            </a:endParaRP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8</a:t>
            </a:r>
            <a:r>
              <a:rPr lang="en-US" sz="1400">
                <a:latin typeface="Calibri" pitchFamily="34" charset="0"/>
              </a:rPr>
              <a:t>: Switch</a:t>
            </a:r>
          </a:p>
        </p:txBody>
      </p:sp>
      <p:sp>
        <p:nvSpPr>
          <p:cNvPr id="2403334" name="AutoShape 6"/>
          <p:cNvSpPr>
            <a:spLocks noChangeArrowheads="1"/>
          </p:cNvSpPr>
          <p:nvPr/>
        </p:nvSpPr>
        <p:spPr bwMode="auto">
          <a:xfrm>
            <a:off x="6027738" y="4694238"/>
            <a:ext cx="666750" cy="1222375"/>
          </a:xfrm>
          <a:prstGeom prst="roundRect">
            <a:avLst>
              <a:gd name="adj" fmla="val 16667"/>
            </a:avLst>
          </a:prstGeom>
          <a:noFill/>
          <a:ln w="19050">
            <a:solidFill>
              <a:srgbClr val="FF0000"/>
            </a:solidFill>
            <a:round/>
            <a:headEnd/>
            <a:tailEnd/>
          </a:ln>
        </p:spPr>
        <p:txBody>
          <a:bodyPr wrap="none" anchor="ctr"/>
          <a:lstStyle/>
          <a:p>
            <a:endParaRPr lang="en-US"/>
          </a:p>
        </p:txBody>
      </p:sp>
      <p:pic>
        <p:nvPicPr>
          <p:cNvPr id="15367" name="Picture 7"/>
          <p:cNvPicPr>
            <a:picLocks noChangeAspect="1" noChangeArrowheads="1"/>
          </p:cNvPicPr>
          <p:nvPr>
            <p:custDataLst>
              <p:tags r:id="rId3"/>
            </p:custDataLst>
          </p:nvPr>
        </p:nvPicPr>
        <p:blipFill>
          <a:blip r:embed="rId7" cstate="print"/>
          <a:srcRect/>
          <a:stretch>
            <a:fillRect/>
          </a:stretch>
        </p:blipFill>
        <p:spPr bwMode="auto">
          <a:xfrm>
            <a:off x="2498725" y="1538288"/>
            <a:ext cx="6470650" cy="2978150"/>
          </a:xfrm>
          <a:prstGeom prst="rect">
            <a:avLst/>
          </a:prstGeom>
          <a:noFill/>
          <a:ln w="9525">
            <a:noFill/>
            <a:miter lim="800000"/>
            <a:headEnd/>
            <a:tailEnd/>
          </a:ln>
        </p:spPr>
      </p:pic>
      <p:sp>
        <p:nvSpPr>
          <p:cNvPr id="2403336" name="AutoShape 8"/>
          <p:cNvSpPr>
            <a:spLocks noChangeArrowheads="1"/>
          </p:cNvSpPr>
          <p:nvPr/>
        </p:nvSpPr>
        <p:spPr bwMode="auto">
          <a:xfrm>
            <a:off x="2424113" y="2336800"/>
            <a:ext cx="6584950" cy="239713"/>
          </a:xfrm>
          <a:prstGeom prst="roundRect">
            <a:avLst>
              <a:gd name="adj" fmla="val 16667"/>
            </a:avLst>
          </a:prstGeom>
          <a:noFill/>
          <a:ln w="19050">
            <a:solidFill>
              <a:srgbClr val="FF0000"/>
            </a:solidFill>
            <a:round/>
            <a:headEnd/>
            <a:tailEnd/>
          </a:ln>
        </p:spPr>
        <p:txBody>
          <a:bodyPr wrap="none" anchor="ctr"/>
          <a:lstStyle/>
          <a:p>
            <a:endParaRPr lang="en-US"/>
          </a:p>
        </p:txBody>
      </p:sp>
      <p:sp>
        <p:nvSpPr>
          <p:cNvPr id="2403337" name="Rectangle 9"/>
          <p:cNvSpPr>
            <a:spLocks noChangeArrowheads="1"/>
          </p:cNvSpPr>
          <p:nvPr/>
        </p:nvSpPr>
        <p:spPr bwMode="auto">
          <a:xfrm>
            <a:off x="425450" y="4343400"/>
            <a:ext cx="1990725" cy="2151063"/>
          </a:xfrm>
          <a:prstGeom prst="rect">
            <a:avLst/>
          </a:prstGeom>
          <a:noFill/>
          <a:ln w="9525" algn="ctr">
            <a:noFill/>
            <a:miter lim="800000"/>
            <a:headEnd/>
            <a:tailEnd/>
          </a:ln>
        </p:spPr>
        <p:txBody>
          <a:bodyPr/>
          <a:lstStyle/>
          <a:p>
            <a:pPr marL="227013" indent="-227013" algn="l">
              <a:spcBef>
                <a:spcPct val="65000"/>
              </a:spcBef>
              <a:buFontTx/>
              <a:buChar char="•"/>
            </a:pPr>
            <a:r>
              <a:rPr lang="en-US" sz="1400">
                <a:latin typeface="Calibri" pitchFamily="34" charset="0"/>
              </a:rPr>
              <a:t>RX Queues </a:t>
            </a:r>
          </a:p>
          <a:p>
            <a:pPr marL="574675" lvl="1" indent="-233363" algn="l">
              <a:spcBef>
                <a:spcPct val="20000"/>
              </a:spcBef>
              <a:buFontTx/>
              <a:buChar char="–"/>
            </a:pPr>
            <a:r>
              <a:rPr lang="en-US" sz="1400">
                <a:latin typeface="Calibri" pitchFamily="34" charset="0"/>
              </a:rPr>
              <a:t>Can use any general purpose queues (Q864-Q8191)</a:t>
            </a:r>
          </a:p>
          <a:p>
            <a:pPr marL="574675" lvl="1" indent="-233363" algn="l">
              <a:spcBef>
                <a:spcPct val="20000"/>
              </a:spcBef>
              <a:buFontTx/>
              <a:buChar char="–"/>
            </a:pPr>
            <a:r>
              <a:rPr lang="en-US" sz="1400">
                <a:latin typeface="Calibri" pitchFamily="34" charset="0"/>
              </a:rPr>
              <a:t>Can also use other special purpose queues (e.g. 704-735)</a:t>
            </a:r>
          </a:p>
        </p:txBody>
      </p:sp>
      <p:sp>
        <p:nvSpPr>
          <p:cNvPr id="2403338" name="AutoShape 10"/>
          <p:cNvSpPr>
            <a:spLocks noChangeArrowheads="1"/>
          </p:cNvSpPr>
          <p:nvPr/>
        </p:nvSpPr>
        <p:spPr bwMode="auto">
          <a:xfrm>
            <a:off x="2425700" y="3949700"/>
            <a:ext cx="6584950" cy="371475"/>
          </a:xfrm>
          <a:prstGeom prst="roundRect">
            <a:avLst>
              <a:gd name="adj" fmla="val 16667"/>
            </a:avLst>
          </a:prstGeom>
          <a:noFill/>
          <a:ln w="19050">
            <a:solidFill>
              <a:srgbClr val="FF0000"/>
            </a:solidFill>
            <a:round/>
            <a:headEnd/>
            <a:tailEnd/>
          </a:ln>
        </p:spPr>
        <p:txBody>
          <a:bodyPr wrap="none" anchor="ctr"/>
          <a:lstStyle/>
          <a:p>
            <a:endParaRPr lang="en-US"/>
          </a:p>
        </p:txBody>
      </p:sp>
      <p:sp>
        <p:nvSpPr>
          <p:cNvPr id="2403339" name="Line 11"/>
          <p:cNvSpPr>
            <a:spLocks noChangeShapeType="1"/>
          </p:cNvSpPr>
          <p:nvPr/>
        </p:nvSpPr>
        <p:spPr bwMode="auto">
          <a:xfrm>
            <a:off x="4476750" y="2495550"/>
            <a:ext cx="1611313" cy="2886075"/>
          </a:xfrm>
          <a:prstGeom prst="line">
            <a:avLst/>
          </a:prstGeom>
          <a:noFill/>
          <a:ln w="19050">
            <a:solidFill>
              <a:srgbClr val="FF0000"/>
            </a:solidFill>
            <a:round/>
            <a:headEnd type="triangle" w="med" len="med"/>
            <a:tailEnd type="triangle" w="med" len="med"/>
          </a:ln>
        </p:spPr>
        <p:txBody>
          <a:bodyPr/>
          <a:lstStyle/>
          <a:p>
            <a:endParaRPr lang="en-US"/>
          </a:p>
        </p:txBody>
      </p:sp>
      <p:sp>
        <p:nvSpPr>
          <p:cNvPr id="2403340" name="AutoShape 12"/>
          <p:cNvSpPr>
            <a:spLocks noChangeArrowheads="1"/>
          </p:cNvSpPr>
          <p:nvPr/>
        </p:nvSpPr>
        <p:spPr bwMode="auto">
          <a:xfrm>
            <a:off x="6557963" y="4421188"/>
            <a:ext cx="2438400" cy="471487"/>
          </a:xfrm>
          <a:prstGeom prst="wedgeRoundRectCallout">
            <a:avLst>
              <a:gd name="adj1" fmla="val -92056"/>
              <a:gd name="adj2" fmla="val -57745"/>
              <a:gd name="adj3" fmla="val 16667"/>
            </a:avLst>
          </a:prstGeom>
          <a:solidFill>
            <a:schemeClr val="accent1"/>
          </a:solidFill>
          <a:ln w="9525">
            <a:solidFill>
              <a:schemeClr val="tx1"/>
            </a:solidFill>
            <a:miter lim="800000"/>
            <a:headEnd/>
            <a:tailEnd/>
          </a:ln>
        </p:spPr>
        <p:txBody>
          <a:bodyPr lIns="0" rIns="0"/>
          <a:lstStyle/>
          <a:p>
            <a:pPr algn="ctr"/>
            <a:r>
              <a:rPr lang="en-US" sz="1200"/>
              <a:t>PKTDMA TX channels mapped to QMSS PA TX queues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33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33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33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33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33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33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03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3333" grpId="0"/>
      <p:bldP spid="2403334" grpId="0" animBg="1"/>
      <p:bldP spid="2403336" grpId="0" animBg="1"/>
      <p:bldP spid="2403337" grpId="0"/>
      <p:bldP spid="2403338" grpId="0" animBg="1"/>
      <p:bldP spid="2403339" grpId="0" animBg="1"/>
      <p:bldP spid="240334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REFERENCE_COUNT" val="2"/>
  <p:tag name="ARTICULATE_REFERENCE_TYPE_1" val="1"/>
  <p:tag name="ARTICULATE_REFERENCE_TITLE_1" val="KeyStone NETCP Training Slides"/>
  <p:tag name="ARTICULATE_REFERENCE_1" val="C:\Data\KeyStone NEW\PDF\KeyStone Network Coprocessor.pdf"/>
  <p:tag name="ARTICULATE_REFERENCE_TYPE_2" val="0"/>
  <p:tag name="ARTICULATE_REFERENCE_TITLE_2" val="Network Coprocessor User Guide"/>
  <p:tag name="ARTICULATE_REFERENCE_2" val="http://www.ti.com/lit/SPRUGZ6"/>
  <p:tag name="PRESENTATION_PLAYLIST_COUNT" val="0"/>
  <p:tag name="PRESENTATION_PRESENTER_SLIDE_LEVEL" val="0"/>
  <p:tag name="ARTICULATE_AUDIO_TEMP" val="C:\DOCUME~1\a0850458\LOCALS~1\Temp\articulate\presenter\ae\audio\20101107030519\"/>
  <p:tag name="ARTICULATE_PRESENTER_VERSION" val="6"/>
  <p:tag name="PUBLISH_TITLE" val="KeyStone Training: NETCP"/>
  <p:tag name="ARTICULATE_PUBLISH_PATH" val="C:\Data\KeyStone NEW\PUBLISH"/>
  <p:tag name="ARTICULATE_LOGO" val="TI_logo_off_white_square.jpg"/>
  <p:tag name="ARTICULATE_PRESENTER" val="(None selected)"/>
  <p:tag name="ARTICULATE_PRESENTER_GUID" val="9869030842"/>
  <p:tag name="ARTICULATE_LMS" val="0"/>
  <p:tag name="ARTICULATE_TEMPLATE" val="TI Master White"/>
  <p:tag name="ARTICULATE_TEMPLATE_GUID" val="964306da-7288-4a58-87f1-2616ae5904c9"/>
  <p:tag name="LMS_PUBLISH" val="No"/>
  <p:tag name="PRESENTER_PREVIEW_MODE" val="0"/>
  <p:tag name="PRESENTER_PREVIEW_START" val="1"/>
  <p:tag name="PLAYERLOGOHEIGHT" val="476"/>
  <p:tag name="PLAYERLOGOWIDTH" val="1357"/>
  <p:tag name="LAUNCHINNEWWINDOW" val="1"/>
  <p:tag name="LASTPUBLISHED" val="C:\Data\KeyStone NEW\PUBLISH\07 KeyStone NETCP\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28ea9bc3-697a-41f4-8728-898de76bd4d1"/>
  <p:tag name="ELAPSEDTIME" val="61.541"/>
  <p:tag name="ARTICULATE_SLIDE_NAV" val="5"/>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2"/>
  <p:tag name="ARTICULATE_LOCK_SLIDE" val="0"/>
  <p:tag name="ARTICULATE_SLIDE_GUID" val="fa82b325-1c6a-4d16-8fdf-311dcef743a2"/>
  <p:tag name="ELAPSEDTIME" val="39.963"/>
  <p:tag name="TIMELINE" val="6.70/13.07/19.96/30.12"/>
  <p:tag name="ARTICULATE_SLIDE_NAV" val="6"/>
</p:tagLst>
</file>

<file path=ppt/tags/tag12.xml><?xml version="1.0" encoding="utf-8"?>
<p:tagLst xmlns:a="http://schemas.openxmlformats.org/drawingml/2006/main" xmlns:r="http://schemas.openxmlformats.org/officeDocument/2006/relationships" xmlns:p="http://schemas.openxmlformats.org/presentationml/2006/main">
  <p:tag name="ELAPSEDTIME" val="82.885"/>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6ed8fb60-ab9d-4984-b4af-4290b698a5fa"/>
  <p:tag name="ELAPSEDTIME" val="32.208"/>
  <p:tag name="ARTICULATE_SLIDE_NAV" val="8"/>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017b9b69-5507-4dcb-80d9-8b29691a9595"/>
  <p:tag name="ELAPSEDTIME" val="41.973"/>
  <p:tag name="TIMELINE" val="7.18/16.07/25.37"/>
  <p:tag name="ARTICULATE_SLIDE_NAV" val="9"/>
</p:tagLst>
</file>

<file path=ppt/tags/tag15.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16.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19db61e8-ef1a-41c1-bc15-487835299057"/>
  <p:tag name="ELAPSEDTIME" val="5.666"/>
  <p:tag name="ARTICULATE_SLIDE_NAV" val="1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yrNFb6Z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i3oqlCl9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zncI09dH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5JfSghHV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ARTICULATE_TITLE_TAG" val="Network Coprocessor (NETCP)"/>
  <p:tag name="ARTICULATE_SLIDE_PAUSE" val="0"/>
  <p:tag name="ARTICULATE_NAV_LEVEL" val="1"/>
  <p:tag name="ARTICULATE_PLAYLIST_ID" val="-1"/>
  <p:tag name="ARTICULATE_LOCK_SLIDE" val="0"/>
  <p:tag name="ARTICULATE_SLIDE_GUID" val="620bb7fb-0821-4c9c-88d0-80cd201ad3c6"/>
  <p:tag name="ELAPSEDTIME" val="8.489"/>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c1825830-e2e4-4414-a16e-d96fe7a062b7"/>
  <p:tag name="ELAPSEDTIME" val="31.213"/>
  <p:tag name="ARTICULATE_SLIDE_NAV" val="2"/>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b592ac39-e9c2-47a5-a3de-a1a3bef42337"/>
  <p:tag name="ELAPSEDTIME" val="2.557"/>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2"/>
  <p:tag name="ARTICULATE_LOCK_SLIDE" val="0"/>
  <p:tag name="ARTICULATE_SLIDE_GUID" val="be42aefc-3291-40f3-9d73-22703e91b637"/>
  <p:tag name="ELAPSEDTIME" val="14.364"/>
  <p:tag name="ARTICULATE_SLIDE_NAV" val="4"/>
</p:tagLst>
</file>

<file path=ppt/theme/theme1.xml><?xml version="1.0" encoding="utf-8"?>
<a:theme xmlns:a="http://schemas.openxmlformats.org/drawingml/2006/main" name="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FinalPowerpoint</Template>
  <TotalTime>34059</TotalTime>
  <Words>834</Words>
  <Application>Microsoft Office PowerPoint</Application>
  <PresentationFormat>On-screen Show (4:3)</PresentationFormat>
  <Paragraphs>288</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Courier New</vt:lpstr>
      <vt:lpstr>PMingLiU</vt:lpstr>
      <vt:lpstr>Arial Narrow</vt:lpstr>
      <vt:lpstr>KeyStoneOLT</vt:lpstr>
      <vt:lpstr>3_KeyStoneOLT</vt:lpstr>
      <vt:lpstr>Slide 1</vt:lpstr>
      <vt:lpstr>Agenda</vt:lpstr>
      <vt:lpstr>NETCP Subsystem Overview</vt:lpstr>
      <vt:lpstr>What is the Network Coprocessor (NETCP)?</vt:lpstr>
      <vt:lpstr>Purpose of the Network Coprocessor</vt:lpstr>
      <vt:lpstr>NETCP Block Diagram</vt:lpstr>
      <vt:lpstr>Packet DMA in NETCP</vt:lpstr>
      <vt:lpstr>Internet Protocol Classification Layers</vt:lpstr>
      <vt:lpstr>Communication with the NETCP</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Dan Rinkes</cp:lastModifiedBy>
  <cp:revision>1163</cp:revision>
  <dcterms:created xsi:type="dcterms:W3CDTF">2007-12-19T20:51:45Z</dcterms:created>
  <dcterms:modified xsi:type="dcterms:W3CDTF">2012-03-07T14:31:34Z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y fmtid="{D5CDD505-2E9C-101B-9397-08002B2CF9AE}" pid="7" name="Content Owner">
    <vt:lpwstr>Brown, Derek</vt:lpwstr>
  </property>
  <property fmtid="{D5CDD505-2E9C-101B-9397-08002B2CF9AE}" pid="8" name="ArticulateUseProject">
    <vt:lpwstr>1</vt:lpwstr>
  </property>
  <property fmtid="{D5CDD505-2E9C-101B-9397-08002B2CF9AE}" pid="9" name="ArticulateGUID">
    <vt:lpwstr>36CCC7AB-FA02-481A-AC96-B3D6EA41D918</vt:lpwstr>
  </property>
  <property fmtid="{D5CDD505-2E9C-101B-9397-08002B2CF9AE}" pid="10" name="ArticulatePath">
    <vt:lpwstr>07 KeyStone NETCP</vt:lpwstr>
  </property>
  <property fmtid="{D5CDD505-2E9C-101B-9397-08002B2CF9AE}" pid="11" name="ArticulateProjectFull">
    <vt:lpwstr>C:\Data\KeyStone NEW\PPT\FINAL\07 KeyStone NETCP.ppta</vt:lpwstr>
  </property>
</Properties>
</file>