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tags/tag56.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tags/tag53.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 id="2147486025" r:id="rId7"/>
  </p:sldMasterIdLst>
  <p:notesMasterIdLst>
    <p:notesMasterId r:id="rId56"/>
  </p:notesMasterIdLst>
  <p:handoutMasterIdLst>
    <p:handoutMasterId r:id="rId57"/>
  </p:handoutMasterIdLst>
  <p:sldIdLst>
    <p:sldId id="827" r:id="rId8"/>
    <p:sldId id="905" r:id="rId9"/>
    <p:sldId id="976" r:id="rId10"/>
    <p:sldId id="836" r:id="rId11"/>
    <p:sldId id="988" r:id="rId12"/>
    <p:sldId id="989" r:id="rId13"/>
    <p:sldId id="990" r:id="rId14"/>
    <p:sldId id="991" r:id="rId15"/>
    <p:sldId id="992" r:id="rId16"/>
    <p:sldId id="993" r:id="rId17"/>
    <p:sldId id="994" r:id="rId18"/>
    <p:sldId id="995" r:id="rId19"/>
    <p:sldId id="996" r:id="rId20"/>
    <p:sldId id="997" r:id="rId21"/>
    <p:sldId id="998" r:id="rId22"/>
    <p:sldId id="999" r:id="rId23"/>
    <p:sldId id="1000" r:id="rId24"/>
    <p:sldId id="1001" r:id="rId25"/>
    <p:sldId id="837" r:id="rId26"/>
    <p:sldId id="838" r:id="rId27"/>
    <p:sldId id="839" r:id="rId28"/>
    <p:sldId id="840" r:id="rId29"/>
    <p:sldId id="841" r:id="rId30"/>
    <p:sldId id="842" r:id="rId31"/>
    <p:sldId id="843" r:id="rId32"/>
    <p:sldId id="844" r:id="rId33"/>
    <p:sldId id="970" r:id="rId34"/>
    <p:sldId id="971" r:id="rId35"/>
    <p:sldId id="975" r:id="rId36"/>
    <p:sldId id="974" r:id="rId37"/>
    <p:sldId id="972" r:id="rId38"/>
    <p:sldId id="973" r:id="rId39"/>
    <p:sldId id="981" r:id="rId40"/>
    <p:sldId id="930" r:id="rId41"/>
    <p:sldId id="959" r:id="rId42"/>
    <p:sldId id="982" r:id="rId43"/>
    <p:sldId id="985" r:id="rId44"/>
    <p:sldId id="936" r:id="rId45"/>
    <p:sldId id="941" r:id="rId46"/>
    <p:sldId id="986" r:id="rId47"/>
    <p:sldId id="987" r:id="rId48"/>
    <p:sldId id="934" r:id="rId49"/>
    <p:sldId id="984" r:id="rId50"/>
    <p:sldId id="951" r:id="rId51"/>
    <p:sldId id="956" r:id="rId52"/>
    <p:sldId id="953" r:id="rId53"/>
    <p:sldId id="948" r:id="rId54"/>
    <p:sldId id="980" r:id="rId55"/>
  </p:sldIdLst>
  <p:sldSz cx="9144000" cy="6858000" type="screen4x3"/>
  <p:notesSz cx="7010400" cy="9296400"/>
  <p:custDataLst>
    <p:tags r:id="rId58"/>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133" d="100"/>
          <a:sy n="133" d="100"/>
        </p:scale>
        <p:origin x="-32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6/19/2012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15</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16</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17</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7EC15-0CB4-4158-B18A-F07C15A4E490}" type="slidenum">
              <a:rPr lang="en-US" smtClean="0">
                <a:solidFill>
                  <a:prstClr val="black"/>
                </a:solidFill>
              </a:rPr>
              <a:pPr fontAlgn="base">
                <a:spcBef>
                  <a:spcPct val="0"/>
                </a:spcBef>
                <a:spcAft>
                  <a:spcPct val="0"/>
                </a:spcAft>
                <a:defRPr/>
              </a:pPr>
              <a:t>18</a:t>
            </a:fld>
            <a:endParaRPr lang="en-US" smtClean="0">
              <a:solidFill>
                <a:prstClr val="black"/>
              </a:solidFill>
            </a:endParaRPr>
          </a:p>
        </p:txBody>
      </p:sp>
      <p:sp>
        <p:nvSpPr>
          <p:cNvPr id="35843"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5844" name="Rectangle 3"/>
          <p:cNvSpPr>
            <a:spLocks noGrp="1" noChangeArrowheads="1"/>
          </p:cNvSpPr>
          <p:nvPr>
            <p:ph type="body" idx="1"/>
          </p:nvPr>
        </p:nvSpPr>
        <p:spPr bwMode="auto">
          <a:xfrm>
            <a:off x="936625" y="4414838"/>
            <a:ext cx="5137150" cy="4183062"/>
          </a:xfrm>
          <a:noFill/>
        </p:spPr>
        <p:txBody>
          <a:bodyPr wrap="square" lIns="93755" tIns="46877" rIns="93755" bIns="46877" numCol="1" anchor="t" anchorCtr="0" compatLnSpc="1">
            <a:prstTxWarp prst="textNoShape">
              <a:avLst/>
            </a:prstTxWarp>
          </a:bodyPr>
          <a:lstStyle/>
          <a:p>
            <a:pPr marL="180948" indent="-180948" eaLnBrk="1" hangingPunct="1">
              <a:spcBef>
                <a:spcPct val="0"/>
              </a:spcBef>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19</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20</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21</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22</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23</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24</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25</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26</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27</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28</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30</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31</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33</a:t>
            </a:fld>
            <a:endParaRPr lang="en-US" smtClean="0">
              <a:solidFill>
                <a:srgbClr val="000000"/>
              </a:solidFill>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34</a:t>
            </a:fld>
            <a:endParaRPr lang="en-US"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37</a:t>
            </a:fld>
            <a:endParaRPr lang="en-US"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38</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41</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42</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45</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47</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DCCC5D-953A-4701-8FCF-A6052A481915}" type="slidenum">
              <a:rPr lang="en-US" smtClean="0">
                <a:solidFill>
                  <a:prstClr val="black"/>
                </a:solidFill>
              </a:rPr>
              <a:pPr fontAlgn="base">
                <a:spcBef>
                  <a:spcPct val="0"/>
                </a:spcBef>
                <a:spcAft>
                  <a:spcPct val="0"/>
                </a:spcAft>
                <a:defRPr/>
              </a:pPr>
              <a:t>5</a:t>
            </a:fld>
            <a:endParaRPr lang="en-US" smtClean="0">
              <a:solidFill>
                <a:prstClr val="black"/>
              </a:solidFill>
            </a:endParaRPr>
          </a:p>
        </p:txBody>
      </p:sp>
      <p:sp>
        <p:nvSpPr>
          <p:cNvPr id="32771"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2772" name="Rectangle 3"/>
          <p:cNvSpPr>
            <a:spLocks noGrp="1" noChangeArrowheads="1"/>
          </p:cNvSpPr>
          <p:nvPr>
            <p:ph type="body" idx="1"/>
          </p:nvPr>
        </p:nvSpPr>
        <p:spPr bwMode="auto">
          <a:xfrm>
            <a:off x="936625" y="4414838"/>
            <a:ext cx="5137150" cy="418306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278B9-25A0-46B9-853B-B5FADE7246B0}" type="slidenum">
              <a:rPr lang="en-US" smtClean="0">
                <a:solidFill>
                  <a:prstClr val="black"/>
                </a:solidFill>
              </a:rPr>
              <a:pPr fontAlgn="base">
                <a:spcBef>
                  <a:spcPct val="0"/>
                </a:spcBef>
                <a:spcAft>
                  <a:spcPct val="0"/>
                </a:spcAft>
                <a:defRPr/>
              </a:pPr>
              <a:t>6</a:t>
            </a:fld>
            <a:endParaRPr lang="en-US" smtClean="0">
              <a:solidFill>
                <a:prstClr val="black"/>
              </a:solidFill>
            </a:endParaRPr>
          </a:p>
        </p:txBody>
      </p:sp>
      <p:sp>
        <p:nvSpPr>
          <p:cNvPr id="33795" name="Rectangle 2"/>
          <p:cNvSpPr>
            <a:spLocks noGrp="1" noRot="1" noChangeAspect="1" noChangeArrowheads="1" noTextEdit="1"/>
          </p:cNvSpPr>
          <p:nvPr>
            <p:ph type="sldImg"/>
          </p:nvPr>
        </p:nvSpPr>
        <p:spPr bwMode="auto">
          <a:xfrm>
            <a:off x="1190625" y="703263"/>
            <a:ext cx="4629150" cy="3473450"/>
          </a:xfrm>
          <a:noFill/>
          <a:ln>
            <a:solidFill>
              <a:srgbClr val="000000"/>
            </a:solidFill>
            <a:miter lim="800000"/>
            <a:headEnd/>
            <a:tailEnd/>
          </a:ln>
        </p:spPr>
      </p:sp>
      <p:sp>
        <p:nvSpPr>
          <p:cNvPr id="33796" name="Rectangle 3"/>
          <p:cNvSpPr>
            <a:spLocks noGrp="1" noChangeArrowheads="1"/>
          </p:cNvSpPr>
          <p:nvPr>
            <p:ph type="body" idx="1"/>
          </p:nvPr>
        </p:nvSpPr>
        <p:spPr bwMode="auto">
          <a:xfrm>
            <a:off x="457200" y="4495800"/>
            <a:ext cx="6324600" cy="4419600"/>
          </a:xfrm>
          <a:noFill/>
        </p:spPr>
        <p:txBody>
          <a:bodyPr wrap="square" lIns="91422" tIns="45710" rIns="91422" bIns="45710" numCol="1" anchor="t" anchorCtr="0" compatLnSpc="1">
            <a:prstTxWarp prst="textNoShape">
              <a:avLst/>
            </a:prstTxWarp>
          </a:bodyPr>
          <a:lstStyle/>
          <a:p>
            <a:pPr eaLnBrk="1" hangingPunct="1">
              <a:spcBef>
                <a:spcPct val="0"/>
              </a:spcBef>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06373E-D95D-4D38-BDB0-1B941ADE98FA}" type="slidenum">
              <a:rPr lang="en-US" smtClean="0">
                <a:solidFill>
                  <a:prstClr val="black"/>
                </a:solidFill>
              </a:rPr>
              <a:pPr fontAlgn="base">
                <a:spcBef>
                  <a:spcPct val="0"/>
                </a:spcBef>
                <a:spcAft>
                  <a:spcPct val="0"/>
                </a:spcAft>
                <a:defRPr/>
              </a:pPr>
              <a:t>7</a:t>
            </a:fld>
            <a:endParaRPr lang="en-US" smtClean="0">
              <a:solidFill>
                <a:prstClr val="black"/>
              </a:solidFill>
            </a:endParaRPr>
          </a:p>
        </p:txBody>
      </p:sp>
      <p:sp>
        <p:nvSpPr>
          <p:cNvPr id="34819"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4820" name="Rectangle 3"/>
          <p:cNvSpPr>
            <a:spLocks noGrp="1" noChangeArrowheads="1"/>
          </p:cNvSpPr>
          <p:nvPr>
            <p:ph type="body" idx="1"/>
          </p:nvPr>
        </p:nvSpPr>
        <p:spPr bwMode="auto">
          <a:xfrm>
            <a:off x="936625" y="4414838"/>
            <a:ext cx="5137150" cy="4183062"/>
          </a:xfrm>
          <a:noFill/>
        </p:spPr>
        <p:txBody>
          <a:bodyPr wrap="square" lIns="93755" tIns="46877" rIns="93755" bIns="46877"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solidFill>
                  <a:prstClr val="black"/>
                </a:solidFill>
              </a:rPr>
              <a:pPr>
                <a:def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3.xml"/><Relationship Id="rId1" Type="http://schemas.openxmlformats.org/officeDocument/2006/relationships/slideLayout" Target="../slideLayouts/slideLayout8.xml"/><Relationship Id="rId5" Type="http://schemas.openxmlformats.org/officeDocument/2006/relationships/image" Target="../media/image1.jpeg"/><Relationship Id="rId4"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cs typeface="Arial" charset="0"/>
            </a:endParaRPr>
          </a:p>
        </p:txBody>
      </p:sp>
      <p:pic>
        <p:nvPicPr>
          <p:cNvPr id="31749" name="Picture 8" descr="ti_hz_1c_pos_rgb_jpg.jpg"/>
          <p:cNvPicPr>
            <a:picLocks noChangeAspect="1"/>
          </p:cNvPicPr>
          <p:nvPr userDrawn="1">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userDrawn="1">
            <p:custDataLst>
              <p:tags r:id="rId4"/>
            </p:custDataLst>
          </p:nvPr>
        </p:nvSpPr>
        <p:spPr>
          <a:xfrm>
            <a:off x="7405897" y="6520036"/>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602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jpeg"/><Relationship Id="rId5" Type="http://schemas.openxmlformats.org/officeDocument/2006/relationships/hyperlink" Target="http://www.ti.com/lit/ug/sprugh7/sprugh7.pdf" TargetMode="Externa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5.jpeg"/><Relationship Id="rId5" Type="http://schemas.openxmlformats.org/officeDocument/2006/relationships/hyperlink" Target="http://www.ti.com/lit/ug/sprugh7/sprugh7.pdf" TargetMode="Externa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5.xml"/><Relationship Id="rId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9.wm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8.png"/><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7.xml"/><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jpeg"/><Relationship Id="rId5" Type="http://schemas.openxmlformats.org/officeDocument/2006/relationships/hyperlink" Target="http://www.ti.com/lit/ug/sprugh7/sprugh7.pdf" TargetMode="Externa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jpeg"/><Relationship Id="rId5" Type="http://schemas.openxmlformats.org/officeDocument/2006/relationships/hyperlink" Target="http://www.ti.com/lit/ug/sprugh7/sprugh7.pdf" TargetMode="Externa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60272"/>
            <a:ext cx="8763000" cy="369332"/>
          </a:xfrm>
          <a:prstGeom prst="rect">
            <a:avLst/>
          </a:prstGeom>
          <a:solidFill>
            <a:schemeClr val="bg1"/>
          </a:solidFill>
        </p:spPr>
        <p:txBody>
          <a:bodyPr wrap="square" rtlCol="0">
            <a:spAutoFit/>
          </a:bodyPr>
          <a:lstStyle/>
          <a:p>
            <a:pPr algn="l"/>
            <a:endParaRPr lang="en-US" sz="1800" dirty="0">
              <a:solidFill>
                <a:srgbClr val="000000"/>
              </a:solidFill>
              <a:latin typeface="Arial" charset="0"/>
            </a:endParaRPr>
          </a:p>
        </p:txBody>
      </p:sp>
      <p:sp>
        <p:nvSpPr>
          <p:cNvPr id="4" name="Title 3"/>
          <p:cNvSpPr>
            <a:spLocks noGrp="1"/>
          </p:cNvSpPr>
          <p:nvPr>
            <p:ph type="title"/>
          </p:nvPr>
        </p:nvSpPr>
        <p:spPr/>
        <p:txBody>
          <a:bodyPr/>
          <a:lstStyle/>
          <a:p>
            <a:r>
              <a:rPr lang="en-US" sz="4000" b="0" dirty="0" smtClean="0">
                <a:latin typeface="Calibri" pitchFamily="34" charset="0"/>
              </a:rPr>
              <a:t>Partial List of .M Instructions</a:t>
            </a:r>
            <a:endParaRPr lang="en-US" sz="4000" b="0" dirty="0">
              <a:latin typeface="Calibri" pitchFamily="34" charset="0"/>
            </a:endParaRPr>
          </a:p>
        </p:txBody>
      </p:sp>
      <p:pic>
        <p:nvPicPr>
          <p:cNvPr id="12" name="Picture 11" descr="M_instructions.jpg">
            <a:hlinkClick r:id="rId5"/>
          </p:cNvPr>
          <p:cNvPicPr>
            <a:picLocks noChangeAspect="1"/>
          </p:cNvPicPr>
          <p:nvPr>
            <p:custDataLst>
              <p:tags r:id="rId2"/>
            </p:custDataLst>
          </p:nvPr>
        </p:nvPicPr>
        <p:blipFill>
          <a:blip r:embed="rId6" cstate="print"/>
          <a:stretch>
            <a:fillRect/>
          </a:stretch>
        </p:blipFill>
        <p:spPr>
          <a:xfrm>
            <a:off x="1219201" y="716878"/>
            <a:ext cx="6934200" cy="6111386"/>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60272"/>
            <a:ext cx="8763000" cy="369332"/>
          </a:xfrm>
          <a:prstGeom prst="rect">
            <a:avLst/>
          </a:prstGeom>
          <a:solidFill>
            <a:schemeClr val="bg1"/>
          </a:solidFill>
        </p:spPr>
        <p:txBody>
          <a:bodyPr wrap="square" rtlCol="0">
            <a:spAutoFit/>
          </a:bodyPr>
          <a:lstStyle/>
          <a:p>
            <a:pPr algn="l"/>
            <a:endParaRPr lang="en-US" sz="1800" dirty="0">
              <a:solidFill>
                <a:srgbClr val="000000"/>
              </a:solidFill>
              <a:latin typeface="Arial" charset="0"/>
            </a:endParaRPr>
          </a:p>
        </p:txBody>
      </p:sp>
      <p:sp>
        <p:nvSpPr>
          <p:cNvPr id="4" name="Title 3"/>
          <p:cNvSpPr>
            <a:spLocks noGrp="1"/>
          </p:cNvSpPr>
          <p:nvPr>
            <p:ph type="title"/>
          </p:nvPr>
        </p:nvSpPr>
        <p:spPr/>
        <p:txBody>
          <a:bodyPr/>
          <a:lstStyle/>
          <a:p>
            <a:r>
              <a:rPr lang="en-US" sz="4000" b="0" dirty="0" smtClean="0">
                <a:latin typeface="Calibri" pitchFamily="34" charset="0"/>
              </a:rPr>
              <a:t>Partial List of .S Instructions</a:t>
            </a:r>
            <a:endParaRPr lang="en-US" sz="4000" b="0" dirty="0">
              <a:latin typeface="Calibri" pitchFamily="34" charset="0"/>
            </a:endParaRPr>
          </a:p>
        </p:txBody>
      </p:sp>
      <p:pic>
        <p:nvPicPr>
          <p:cNvPr id="12" name="Picture 11" descr="S_instructions.jpg">
            <a:hlinkClick r:id="rId5"/>
          </p:cNvPr>
          <p:cNvPicPr>
            <a:picLocks noChangeAspect="1"/>
          </p:cNvPicPr>
          <p:nvPr>
            <p:custDataLst>
              <p:tags r:id="rId2"/>
            </p:custDataLst>
          </p:nvPr>
        </p:nvPicPr>
        <p:blipFill>
          <a:blip r:embed="rId6" cstate="print"/>
          <a:stretch>
            <a:fillRect/>
          </a:stretch>
        </p:blipFill>
        <p:spPr>
          <a:xfrm>
            <a:off x="990600" y="762000"/>
            <a:ext cx="7157356" cy="6095999"/>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2881" y="188910"/>
            <a:ext cx="8772525" cy="792162"/>
          </a:xfrm>
        </p:spPr>
        <p:txBody>
          <a:bodyPr>
            <a:noAutofit/>
          </a:bodyPr>
          <a:lstStyle/>
          <a:p>
            <a:r>
              <a:rPr lang="en-US" sz="4000" b="0" dirty="0" smtClean="0">
                <a:latin typeface="Calibri" pitchFamily="34" charset="0"/>
              </a:rPr>
              <a:t>C66x CorePac Improvements Over C64x+</a:t>
            </a:r>
            <a:endParaRPr lang="en-US" sz="4000" b="0" dirty="0">
              <a:latin typeface="Calibri" pitchFamily="34" charset="0"/>
            </a:endParaRPr>
          </a:p>
        </p:txBody>
      </p:sp>
      <p:sp>
        <p:nvSpPr>
          <p:cNvPr id="5" name="Content Placeholder 4"/>
          <p:cNvSpPr>
            <a:spLocks noGrp="1"/>
          </p:cNvSpPr>
          <p:nvPr>
            <p:ph idx="1"/>
          </p:nvPr>
        </p:nvSpPr>
        <p:spPr>
          <a:xfrm>
            <a:off x="457200" y="1143000"/>
            <a:ext cx="8229600" cy="4983163"/>
          </a:xfrm>
        </p:spPr>
        <p:txBody>
          <a:bodyPr>
            <a:normAutofit lnSpcReduction="10000"/>
          </a:bodyPr>
          <a:lstStyle/>
          <a:p>
            <a:r>
              <a:rPr lang="en-US" dirty="0" smtClean="0"/>
              <a:t>Wider internal bus</a:t>
            </a:r>
          </a:p>
          <a:p>
            <a:pPr lvl="1"/>
            <a:r>
              <a:rPr lang="en-US" dirty="0" smtClean="0"/>
              <a:t>64 bit for the .L and .S functional units</a:t>
            </a:r>
          </a:p>
          <a:p>
            <a:pPr lvl="1"/>
            <a:r>
              <a:rPr lang="en-US" dirty="0" smtClean="0"/>
              <a:t>128 bit for the .M functional unit</a:t>
            </a:r>
          </a:p>
          <a:p>
            <a:r>
              <a:rPr lang="en-US" dirty="0" smtClean="0"/>
              <a:t>Wider cross path</a:t>
            </a:r>
          </a:p>
          <a:p>
            <a:pPr lvl="1"/>
            <a:r>
              <a:rPr lang="en-US" dirty="0" smtClean="0"/>
              <a:t>64 bit for each direction</a:t>
            </a:r>
          </a:p>
          <a:p>
            <a:r>
              <a:rPr lang="en-US" dirty="0" smtClean="0"/>
              <a:t>4x number of multipliers</a:t>
            </a:r>
          </a:p>
          <a:p>
            <a:pPr lvl="1"/>
            <a:r>
              <a:rPr lang="en-US" dirty="0" smtClean="0"/>
              <a:t>More SIMD instructions</a:t>
            </a:r>
          </a:p>
          <a:p>
            <a:r>
              <a:rPr lang="en-US" dirty="0" smtClean="0"/>
              <a:t>Enhanced instruction set</a:t>
            </a:r>
          </a:p>
          <a:p>
            <a:pPr lvl="1"/>
            <a:r>
              <a:rPr lang="en-US" dirty="0" smtClean="0"/>
              <a:t>More than 100 new instructions added (compared to c64+)</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4000" b="0" dirty="0" smtClean="0">
                <a:latin typeface="Calibri" pitchFamily="34" charset="0"/>
              </a:rPr>
              <a:t>Enhanced C66x Instruction Set  </a:t>
            </a:r>
            <a:endParaRPr lang="en-US" sz="4000" b="0" dirty="0">
              <a:latin typeface="Calibri" pitchFamily="34" charset="0"/>
            </a:endParaRPr>
          </a:p>
        </p:txBody>
      </p:sp>
      <p:sp>
        <p:nvSpPr>
          <p:cNvPr id="5" name="Content Placeholder 4"/>
          <p:cNvSpPr>
            <a:spLocks noGrp="1"/>
          </p:cNvSpPr>
          <p:nvPr>
            <p:ph idx="1"/>
          </p:nvPr>
        </p:nvSpPr>
        <p:spPr>
          <a:xfrm>
            <a:off x="457200" y="1143000"/>
            <a:ext cx="8229600" cy="4983163"/>
          </a:xfrm>
        </p:spPr>
        <p:txBody>
          <a:bodyPr>
            <a:normAutofit lnSpcReduction="10000"/>
          </a:bodyPr>
          <a:lstStyle/>
          <a:p>
            <a:r>
              <a:rPr lang="en-US" dirty="0" smtClean="0"/>
              <a:t>New SIMD instructions:</a:t>
            </a:r>
          </a:p>
          <a:p>
            <a:pPr lvl="1">
              <a:buFont typeface="Wingdings" pitchFamily="2" charset="2"/>
              <a:buChar char="§"/>
            </a:pPr>
            <a:r>
              <a:rPr lang="en-US" dirty="0" smtClean="0"/>
              <a:t>QMPY32 – 4-way SIMD of MYP32</a:t>
            </a:r>
          </a:p>
          <a:p>
            <a:pPr lvl="1">
              <a:buFont typeface="Wingdings" pitchFamily="2" charset="2"/>
              <a:buChar char="§"/>
            </a:pPr>
            <a:r>
              <a:rPr lang="en-US" dirty="0" smtClean="0"/>
              <a:t>DDOTP4H – 2-way SIMD of DOTP4H</a:t>
            </a:r>
          </a:p>
          <a:p>
            <a:pPr lvl="1">
              <a:buFont typeface="Wingdings" pitchFamily="2" charset="2"/>
              <a:buChar char="§"/>
            </a:pPr>
            <a:r>
              <a:rPr lang="en-US" dirty="0" smtClean="0"/>
              <a:t>DPACKL2 – SIMD version of PACKL2</a:t>
            </a:r>
          </a:p>
          <a:p>
            <a:pPr lvl="1">
              <a:buFont typeface="Wingdings" pitchFamily="2" charset="2"/>
              <a:buChar char="§"/>
            </a:pPr>
            <a:r>
              <a:rPr lang="en-US" dirty="0" smtClean="0"/>
              <a:t>DAVGU4 – Average of 8 packed unsigned bytes </a:t>
            </a:r>
          </a:p>
          <a:p>
            <a:r>
              <a:rPr lang="en-US" dirty="0" smtClean="0"/>
              <a:t>New floating-point instructions:</a:t>
            </a:r>
          </a:p>
          <a:p>
            <a:pPr lvl="1">
              <a:buFont typeface="Wingdings" pitchFamily="2" charset="2"/>
              <a:buChar char="§"/>
            </a:pPr>
            <a:r>
              <a:rPr lang="en-US" dirty="0" smtClean="0"/>
              <a:t>MPYDP – Double Precision Multiplication</a:t>
            </a:r>
          </a:p>
          <a:p>
            <a:pPr lvl="1">
              <a:buFont typeface="Wingdings" pitchFamily="2" charset="2"/>
              <a:buChar char="§"/>
            </a:pPr>
            <a:r>
              <a:rPr lang="en-US" dirty="0" smtClean="0"/>
              <a:t>FMPYDP – Fast Double Precision multiplication</a:t>
            </a:r>
          </a:p>
          <a:p>
            <a:pPr lvl="1">
              <a:buFont typeface="Wingdings" pitchFamily="2" charset="2"/>
              <a:buChar char="§"/>
            </a:pPr>
            <a:r>
              <a:rPr lang="en-US" dirty="0" smtClean="0"/>
              <a:t>DINTSP – 2-Way SIMD Convert 32-bits Unsigned Integer to Single Precision Floating Point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4000" b="0" dirty="0" smtClean="0">
                <a:latin typeface="Calibri" pitchFamily="34" charset="0"/>
              </a:rPr>
              <a:t>Interesting New C66x Instructions</a:t>
            </a:r>
          </a:p>
        </p:txBody>
      </p:sp>
      <p:sp>
        <p:nvSpPr>
          <p:cNvPr id="5" name="Content Placeholder 4"/>
          <p:cNvSpPr>
            <a:spLocks noGrp="1"/>
          </p:cNvSpPr>
          <p:nvPr>
            <p:ph idx="1"/>
          </p:nvPr>
        </p:nvSpPr>
        <p:spPr>
          <a:xfrm>
            <a:off x="457200" y="1143000"/>
            <a:ext cx="8229600" cy="4983163"/>
          </a:xfrm>
        </p:spPr>
        <p:txBody>
          <a:bodyPr/>
          <a:lstStyle/>
          <a:p>
            <a:r>
              <a:rPr lang="en-US" dirty="0" smtClean="0"/>
              <a:t>MFENCE (Memory Fence) Stall instruction pipeline until memory system is done.</a:t>
            </a:r>
          </a:p>
          <a:p>
            <a:r>
              <a:rPr lang="en-US" dirty="0" smtClean="0"/>
              <a:t>RCPSP (Single-Precision </a:t>
            </a:r>
            <a:r>
              <a:rPr lang="en-US" dirty="0"/>
              <a:t>Floating-Point Reciprocal </a:t>
            </a:r>
            <a:r>
              <a:rPr lang="en-US" dirty="0" smtClean="0"/>
              <a:t>Approximation)</a:t>
            </a:r>
          </a:p>
          <a:p>
            <a:r>
              <a:rPr lang="en-US" dirty="0" smtClean="0"/>
              <a:t>RSQRSP (Single-Precision </a:t>
            </a:r>
            <a:r>
              <a:rPr lang="en-US" dirty="0"/>
              <a:t>Floating-Point Square-Root Reciprocal </a:t>
            </a:r>
            <a:r>
              <a:rPr lang="en-US" dirty="0" smtClean="0"/>
              <a:t>Approximation)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762000"/>
          </a:xfrm>
        </p:spPr>
        <p:txBody>
          <a:bodyPr rtlCol="0">
            <a:normAutofit/>
          </a:bodyPr>
          <a:lstStyle/>
          <a:p>
            <a:pPr>
              <a:defRPr/>
            </a:pPr>
            <a:r>
              <a:rPr lang="en-US" sz="4000" b="0" dirty="0" smtClean="0">
                <a:latin typeface="Calibri" pitchFamily="34" charset="0"/>
              </a:rPr>
              <a:t>C66x SIMD Instructions: Examples</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400" dirty="0" smtClean="0"/>
              <a:t>ADDDP – Add Two Double-Precision Floating-Point Values </a:t>
            </a:r>
          </a:p>
          <a:p>
            <a:pPr marL="514350" indent="-514350" eaLnBrk="1" fontAlgn="auto" hangingPunct="1">
              <a:spcAft>
                <a:spcPts val="0"/>
              </a:spcAft>
              <a:defRPr/>
            </a:pPr>
            <a:r>
              <a:rPr lang="en-US" sz="2400" dirty="0" smtClean="0"/>
              <a:t>DADD2 – 4-Way SIMD Addition, Packed Signed 16-bit</a:t>
            </a:r>
          </a:p>
          <a:p>
            <a:pPr marL="811213" lvl="1" indent="-514350" eaLnBrk="1" fontAlgn="auto" hangingPunct="1">
              <a:spcAft>
                <a:spcPts val="0"/>
              </a:spcAft>
              <a:defRPr/>
            </a:pPr>
            <a:r>
              <a:rPr lang="en-US" sz="2000" dirty="0" smtClean="0"/>
              <a:t>Performs 4 additions of two sets of 4 16-bit numbers packed into 64-bit registers.</a:t>
            </a:r>
          </a:p>
          <a:p>
            <a:pPr marL="811213" lvl="1" indent="-514350" eaLnBrk="1" fontAlgn="auto" hangingPunct="1">
              <a:spcAft>
                <a:spcPts val="0"/>
              </a:spcAft>
              <a:defRPr/>
            </a:pPr>
            <a:r>
              <a:rPr lang="en-US" sz="2000" dirty="0" smtClean="0"/>
              <a:t>The 4 results are rounded to 4 packed 16-bit values</a:t>
            </a:r>
          </a:p>
          <a:p>
            <a:pPr marL="811213" lvl="1" indent="-514350" eaLnBrk="1" fontAlgn="auto" hangingPunct="1">
              <a:spcAft>
                <a:spcPts val="0"/>
              </a:spcAft>
              <a:defRPr/>
            </a:pPr>
            <a:r>
              <a:rPr lang="en-US" sz="2000" dirty="0" smtClean="0"/>
              <a:t>unit = .L1, .L2, .S1, .S2 </a:t>
            </a:r>
            <a:br>
              <a:rPr lang="en-US" sz="2000" dirty="0" smtClean="0"/>
            </a:br>
            <a:endParaRPr lang="en-US" sz="2000" dirty="0" smtClean="0"/>
          </a:p>
          <a:p>
            <a:pPr marL="514350" indent="-514350" eaLnBrk="1" fontAlgn="auto" hangingPunct="1">
              <a:spcAft>
                <a:spcPts val="0"/>
              </a:spcAft>
              <a:defRPr/>
            </a:pPr>
            <a:r>
              <a:rPr lang="en-US" sz="2400" dirty="0" smtClean="0"/>
              <a:t>FMPYDP - Fast Double-Precision Floating Point Multiply</a:t>
            </a:r>
          </a:p>
          <a:p>
            <a:pPr marL="514350" indent="-514350" eaLnBrk="1" fontAlgn="auto" hangingPunct="1">
              <a:spcAft>
                <a:spcPts val="0"/>
              </a:spcAft>
              <a:defRPr/>
            </a:pPr>
            <a:r>
              <a:rPr lang="en-US" sz="2400" dirty="0" smtClean="0"/>
              <a:t>QMPY32 - 4-Way SIMD Multiply, Packed Signed 32-bit.</a:t>
            </a:r>
          </a:p>
          <a:p>
            <a:pPr marL="811213" lvl="1" indent="-514350" eaLnBrk="1" fontAlgn="auto" hangingPunct="1">
              <a:spcAft>
                <a:spcPts val="0"/>
              </a:spcAft>
              <a:defRPr/>
            </a:pPr>
            <a:r>
              <a:rPr lang="en-US" sz="2000" dirty="0" smtClean="0"/>
              <a:t>Performs 4 multiplications of two sets of 4 32-bit numbers packed into 128-bit registers.</a:t>
            </a:r>
          </a:p>
          <a:p>
            <a:pPr marL="811213" lvl="1" indent="-514350" eaLnBrk="1" fontAlgn="auto" hangingPunct="1">
              <a:spcAft>
                <a:spcPts val="0"/>
              </a:spcAft>
              <a:defRPr/>
            </a:pPr>
            <a:r>
              <a:rPr lang="en-US" sz="2000" dirty="0" smtClean="0"/>
              <a:t>The 4 results are packed 32-bit values.</a:t>
            </a:r>
          </a:p>
          <a:p>
            <a:pPr marL="811213" lvl="1" indent="-514350" eaLnBrk="1" fontAlgn="auto" hangingPunct="1">
              <a:spcAft>
                <a:spcPts val="0"/>
              </a:spcAft>
              <a:defRPr/>
            </a:pPr>
            <a:r>
              <a:rPr lang="en-US" sz="2000" dirty="0" smtClean="0"/>
              <a:t>unit = .M1 or .M2</a:t>
            </a:r>
          </a:p>
          <a:p>
            <a:pPr marL="514350" indent="-514350" algn="l" eaLnBrk="1" fontAlgn="auto" hangingPunct="1">
              <a:spcAft>
                <a:spcPts val="0"/>
              </a:spcAft>
              <a:buFont typeface="Arial" pitchFamily="34" charset="0"/>
              <a:buNone/>
              <a:defRPr/>
            </a:pPr>
            <a:endParaRPr lang="en-US" sz="2400" b="1" dirty="0" smtClean="0">
              <a:solidFill>
                <a:schemeClr val="tx1"/>
              </a:solidFill>
              <a:latin typeface="+mj-lt"/>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762000"/>
          </a:xfrm>
        </p:spPr>
        <p:txBody>
          <a:bodyPr rtlCol="0">
            <a:normAutofit/>
          </a:bodyPr>
          <a:lstStyle/>
          <a:p>
            <a:pPr>
              <a:defRPr/>
            </a:pPr>
            <a:r>
              <a:rPr lang="en-US" sz="4000" b="0" dirty="0" smtClean="0">
                <a:latin typeface="Calibri" pitchFamily="34" charset="0"/>
              </a:rPr>
              <a:t>C66x SIMD Instruction: CMATMPY</a:t>
            </a:r>
          </a:p>
        </p:txBody>
      </p:sp>
      <p:sp>
        <p:nvSpPr>
          <p:cNvPr id="3" name="Subtitle 2"/>
          <p:cNvSpPr>
            <a:spLocks noGrp="1"/>
          </p:cNvSpPr>
          <p:nvPr>
            <p:ph idx="1"/>
          </p:nvPr>
        </p:nvSpPr>
        <p:spPr/>
        <p:txBody>
          <a:bodyPr rtlCol="0">
            <a:normAutofit fontScale="92500" lnSpcReduction="20000"/>
          </a:bodyPr>
          <a:lstStyle/>
          <a:p>
            <a:pPr marL="514350" indent="-514350" algn="l" eaLnBrk="1" fontAlgn="auto" hangingPunct="1">
              <a:spcAft>
                <a:spcPts val="0"/>
              </a:spcAft>
              <a:buFont typeface="Arial" pitchFamily="34" charset="0"/>
              <a:buNone/>
              <a:defRPr/>
            </a:pPr>
            <a:r>
              <a:rPr lang="en-US" sz="2400" dirty="0" smtClean="0">
                <a:solidFill>
                  <a:schemeClr val="tx1"/>
                </a:solidFill>
                <a:latin typeface="+mj-lt"/>
              </a:rPr>
              <a:t>Many applications use complex matrix arithmetic.</a:t>
            </a:r>
          </a:p>
          <a:p>
            <a:pPr marL="514350" indent="-514350" algn="l" eaLnBrk="1" fontAlgn="auto" hangingPunct="1">
              <a:spcAft>
                <a:spcPts val="0"/>
              </a:spcAft>
              <a:buFont typeface="Arial" pitchFamily="34" charset="0"/>
              <a:buNone/>
              <a:defRPr/>
            </a:pPr>
            <a:endParaRPr lang="en-US" sz="2400" dirty="0" smtClean="0">
              <a:solidFill>
                <a:schemeClr val="tx1"/>
              </a:solidFill>
              <a:latin typeface="+mj-lt"/>
            </a:endParaRPr>
          </a:p>
          <a:p>
            <a:pPr marL="514350" indent="-514350" eaLnBrk="1" fontAlgn="auto" hangingPunct="1">
              <a:spcAft>
                <a:spcPts val="0"/>
              </a:spcAft>
              <a:defRPr/>
            </a:pPr>
            <a:r>
              <a:rPr lang="en-US" sz="2400" dirty="0" smtClean="0">
                <a:solidFill>
                  <a:schemeClr val="tx1"/>
                </a:solidFill>
              </a:rPr>
              <a:t>CMATMPY</a:t>
            </a:r>
            <a:r>
              <a:rPr lang="en-US" sz="2400" dirty="0" smtClean="0">
                <a:solidFill>
                  <a:schemeClr val="tx1"/>
                </a:solidFill>
                <a:latin typeface="+mj-lt"/>
              </a:rPr>
              <a:t> – 2x1 Complex </a:t>
            </a:r>
            <a:r>
              <a:rPr lang="en-US" sz="2400" dirty="0" smtClean="0">
                <a:latin typeface="+mj-lt"/>
              </a:rPr>
              <a:t>V</a:t>
            </a:r>
            <a:r>
              <a:rPr lang="en-US" sz="2400" dirty="0" smtClean="0">
                <a:solidFill>
                  <a:schemeClr val="tx1"/>
                </a:solidFill>
                <a:latin typeface="+mj-lt"/>
              </a:rPr>
              <a:t>ector </a:t>
            </a:r>
            <a:r>
              <a:rPr lang="en-US" sz="2400" dirty="0" smtClean="0">
                <a:latin typeface="+mj-lt"/>
              </a:rPr>
              <a:t>M</a:t>
            </a:r>
            <a:r>
              <a:rPr lang="en-US" sz="2400" dirty="0" smtClean="0">
                <a:solidFill>
                  <a:schemeClr val="tx1"/>
                </a:solidFill>
                <a:latin typeface="+mj-lt"/>
              </a:rPr>
              <a:t>ultiply 2x2 </a:t>
            </a:r>
            <a:r>
              <a:rPr lang="en-US" sz="2400" dirty="0" smtClean="0">
                <a:solidFill>
                  <a:schemeClr val="tx1"/>
                </a:solidFill>
              </a:rPr>
              <a:t>Complex Matrix</a:t>
            </a:r>
          </a:p>
          <a:p>
            <a:pPr marL="811213" lvl="1" indent="-514350" eaLnBrk="1" fontAlgn="auto" hangingPunct="1">
              <a:spcAft>
                <a:spcPts val="0"/>
              </a:spcAft>
              <a:defRPr/>
            </a:pPr>
            <a:r>
              <a:rPr lang="en-US" sz="2400" dirty="0" smtClean="0">
                <a:latin typeface="+mj-lt"/>
              </a:rPr>
              <a:t>Results in 1x2 signed complex vector.</a:t>
            </a:r>
          </a:p>
          <a:p>
            <a:pPr marL="811213" lvl="1" indent="-514350" eaLnBrk="1" fontAlgn="auto" hangingPunct="1">
              <a:spcAft>
                <a:spcPts val="0"/>
              </a:spcAft>
              <a:defRPr/>
            </a:pPr>
            <a:r>
              <a:rPr lang="en-US" sz="2400" dirty="0" smtClean="0">
                <a:latin typeface="+mj-lt"/>
              </a:rPr>
              <a:t>All values are 16-bit (16-bit real/16-bit Imaginary)</a:t>
            </a:r>
          </a:p>
          <a:p>
            <a:pPr marL="811213" lvl="1" indent="-514350" eaLnBrk="1" fontAlgn="auto" hangingPunct="1">
              <a:spcAft>
                <a:spcPts val="0"/>
              </a:spcAft>
              <a:defRPr/>
            </a:pPr>
            <a:r>
              <a:rPr lang="en-US" sz="2400" dirty="0" smtClean="0">
                <a:latin typeface="+mj-lt"/>
              </a:rPr>
              <a:t>unit = .M1 or .M2</a:t>
            </a:r>
          </a:p>
          <a:p>
            <a:pPr marL="514350" indent="-514350" algn="l" eaLnBrk="1" fontAlgn="auto" hangingPunct="1">
              <a:spcAft>
                <a:spcPts val="0"/>
              </a:spcAft>
              <a:buFont typeface="Arial" pitchFamily="34" charset="0"/>
              <a:buNone/>
              <a:defRPr/>
            </a:pPr>
            <a:endParaRPr lang="en-US" sz="2400" dirty="0" smtClean="0">
              <a:solidFill>
                <a:schemeClr val="tx1"/>
              </a:solidFill>
              <a:latin typeface="+mj-lt"/>
            </a:endParaRPr>
          </a:p>
          <a:p>
            <a:pPr marL="514350" indent="-514350" eaLnBrk="1" fontAlgn="auto" hangingPunct="1">
              <a:spcAft>
                <a:spcPts val="0"/>
              </a:spcAft>
              <a:defRPr/>
            </a:pPr>
            <a:r>
              <a:rPr lang="en-US" sz="2400" dirty="0" smtClean="0">
                <a:solidFill>
                  <a:schemeClr val="tx1"/>
                </a:solidFill>
                <a:latin typeface="+mj-lt"/>
              </a:rPr>
              <a:t>How many multiplications are complex multiplication, where each complex multiplication has the following?</a:t>
            </a:r>
          </a:p>
          <a:p>
            <a:pPr marL="811213" lvl="1" indent="-514350" eaLnBrk="1" fontAlgn="auto" hangingPunct="1">
              <a:spcAft>
                <a:spcPts val="0"/>
              </a:spcAft>
              <a:defRPr/>
            </a:pPr>
            <a:r>
              <a:rPr lang="en-US" sz="2400" dirty="0" smtClean="0">
                <a:latin typeface="+mj-lt"/>
              </a:rPr>
              <a:t>4 complex multiplications (4 real multiplications each)</a:t>
            </a:r>
          </a:p>
          <a:p>
            <a:pPr marL="811213" lvl="1" indent="-514350" eaLnBrk="1" fontAlgn="auto" hangingPunct="1">
              <a:spcAft>
                <a:spcPts val="0"/>
              </a:spcAft>
              <a:defRPr/>
            </a:pPr>
            <a:r>
              <a:rPr lang="en-US" sz="2400" dirty="0" smtClean="0">
                <a:latin typeface="+mj-lt"/>
              </a:rPr>
              <a:t>Two M units (16 multiplications each) = 32 multiplications</a:t>
            </a:r>
          </a:p>
          <a:p>
            <a:pPr marL="811213" lvl="1" indent="-514350" eaLnBrk="1" fontAlgn="auto" hangingPunct="1">
              <a:spcAft>
                <a:spcPts val="0"/>
              </a:spcAft>
              <a:defRPr/>
            </a:pPr>
            <a:r>
              <a:rPr lang="en-US" sz="2400" dirty="0" smtClean="0">
                <a:latin typeface="+mj-lt"/>
              </a:rPr>
              <a:t>Core cycles per second (1.25 </a:t>
            </a:r>
            <a:r>
              <a:rPr lang="en-US" sz="2400" dirty="0" smtClean="0"/>
              <a:t>G</a:t>
            </a:r>
            <a:r>
              <a:rPr lang="en-US" sz="2400" dirty="0" smtClean="0">
                <a:latin typeface="+mj-lt"/>
              </a:rPr>
              <a:t>)</a:t>
            </a:r>
          </a:p>
          <a:p>
            <a:pPr marL="811213" lvl="1" indent="-514350" eaLnBrk="1" fontAlgn="auto" hangingPunct="1">
              <a:spcAft>
                <a:spcPts val="0"/>
              </a:spcAft>
              <a:defRPr/>
            </a:pPr>
            <a:r>
              <a:rPr lang="en-US" sz="2400" dirty="0" smtClean="0">
                <a:latin typeface="+mj-lt"/>
              </a:rPr>
              <a:t>Total multiplications per second = 40 </a:t>
            </a:r>
            <a:r>
              <a:rPr lang="en-US" sz="2400" dirty="0" smtClean="0"/>
              <a:t>G multiplications</a:t>
            </a:r>
            <a:endParaRPr lang="en-US" sz="2400" dirty="0" smtClean="0">
              <a:latin typeface="+mj-lt"/>
            </a:endParaRPr>
          </a:p>
          <a:p>
            <a:pPr marL="811213" lvl="1" indent="-514350" eaLnBrk="1" fontAlgn="auto" hangingPunct="1">
              <a:spcAft>
                <a:spcPts val="0"/>
              </a:spcAft>
              <a:defRPr/>
            </a:pPr>
            <a:r>
              <a:rPr lang="en-US" sz="2400" dirty="0" smtClean="0">
                <a:solidFill>
                  <a:schemeClr val="tx1"/>
                </a:solidFill>
                <a:latin typeface="+mj-lt"/>
              </a:rPr>
              <a:t>8 cores = 320 G multiplications</a:t>
            </a:r>
          </a:p>
          <a:p>
            <a:pPr marL="514350" indent="-514350" algn="l" eaLnBrk="1" fontAlgn="auto" hangingPunct="1">
              <a:spcAft>
                <a:spcPts val="0"/>
              </a:spcAft>
              <a:buFont typeface="Arial" pitchFamily="34" charset="0"/>
              <a:buNone/>
              <a:defRPr/>
            </a:pPr>
            <a:endParaRPr lang="en-US" sz="2400" dirty="0" smtClean="0">
              <a:latin typeface="+mj-lt"/>
            </a:endParaRPr>
          </a:p>
          <a:p>
            <a:pPr marL="514350" indent="-514350" algn="l" eaLnBrk="1" fontAlgn="auto" hangingPunct="1">
              <a:spcAft>
                <a:spcPts val="0"/>
              </a:spcAft>
              <a:buFont typeface="Arial" pitchFamily="34" charset="0"/>
              <a:buNone/>
              <a:defRPr/>
            </a:pPr>
            <a:r>
              <a:rPr lang="en-US" sz="2400" dirty="0" smtClean="0">
                <a:solidFill>
                  <a:schemeClr val="tx1"/>
                </a:solidFill>
                <a:latin typeface="+mj-lt"/>
              </a:rPr>
              <a:t>The issue here is, can we feed the functional units data fast enough</a:t>
            </a:r>
            <a:r>
              <a:rPr lang="en-US" sz="2400" dirty="0" smtClean="0">
                <a:latin typeface="+mj-lt"/>
              </a:rPr>
              <a:t>?</a:t>
            </a:r>
            <a:endParaRPr lang="en-US" sz="2400" dirty="0" smtClean="0">
              <a:solidFill>
                <a:schemeClr val="tx1"/>
              </a:solidFill>
              <a:latin typeface="+mj-lt"/>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4000" b="0" dirty="0" smtClean="0">
                <a:latin typeface="Calibri" pitchFamily="34" charset="0"/>
              </a:rPr>
              <a:t>Feeding the Functional Units</a:t>
            </a:r>
          </a:p>
        </p:txBody>
      </p:sp>
      <p:sp>
        <p:nvSpPr>
          <p:cNvPr id="3" name="Subtitle 2"/>
          <p:cNvSpPr>
            <a:spLocks noGrp="1"/>
          </p:cNvSpPr>
          <p:nvPr>
            <p:ph idx="1"/>
          </p:nvPr>
        </p:nvSpPr>
        <p:spPr/>
        <p:txBody>
          <a:bodyPr rtlCol="0">
            <a:normAutofit/>
          </a:bodyPr>
          <a:lstStyle/>
          <a:p>
            <a:pPr marL="514350" indent="-514350" algn="l" eaLnBrk="1" fontAlgn="auto" hangingPunct="1">
              <a:spcAft>
                <a:spcPts val="0"/>
              </a:spcAft>
              <a:buNone/>
              <a:defRPr/>
            </a:pPr>
            <a:r>
              <a:rPr lang="en-US" sz="2400" dirty="0" smtClean="0">
                <a:solidFill>
                  <a:schemeClr val="tx1"/>
                </a:solidFill>
                <a:latin typeface="+mj-lt"/>
              </a:rPr>
              <a:t>There are two challenges:</a:t>
            </a:r>
          </a:p>
          <a:p>
            <a:pPr marL="514350" indent="-514350" algn="l" eaLnBrk="1" fontAlgn="auto" hangingPunct="1">
              <a:spcAft>
                <a:spcPts val="0"/>
              </a:spcAft>
              <a:buFont typeface="Arial" pitchFamily="34" charset="0"/>
              <a:buChar char="•"/>
              <a:defRPr/>
            </a:pPr>
            <a:r>
              <a:rPr lang="en-US" sz="2400" dirty="0" smtClean="0">
                <a:solidFill>
                  <a:schemeClr val="tx1"/>
                </a:solidFill>
                <a:latin typeface="+mj-lt"/>
              </a:rPr>
              <a:t>How to provide enough data from memory to the </a:t>
            </a:r>
            <a:r>
              <a:rPr lang="en-US" sz="2400" dirty="0" smtClean="0">
                <a:latin typeface="+mj-lt"/>
              </a:rPr>
              <a:t>c</a:t>
            </a:r>
            <a:r>
              <a:rPr lang="en-US" sz="2400" dirty="0" smtClean="0">
                <a:solidFill>
                  <a:schemeClr val="tx1"/>
                </a:solidFill>
                <a:latin typeface="+mj-lt"/>
              </a:rPr>
              <a:t>ore</a:t>
            </a:r>
          </a:p>
          <a:p>
            <a:pPr marL="971550" lvl="1" indent="-514350" eaLnBrk="1" fontAlgn="auto" hangingPunct="1">
              <a:spcAft>
                <a:spcPts val="0"/>
              </a:spcAft>
              <a:defRPr/>
            </a:pPr>
            <a:r>
              <a:rPr lang="en-US" sz="2000" dirty="0" smtClean="0"/>
              <a:t>Access to L1 memory is </a:t>
            </a:r>
            <a:r>
              <a:rPr lang="en-US" sz="2000" dirty="0" smtClean="0">
                <a:solidFill>
                  <a:schemeClr val="tx1"/>
                </a:solidFill>
                <a:latin typeface="+mj-lt"/>
              </a:rPr>
              <a:t>wide (2 x 64 bit) and fast (0 wait state)</a:t>
            </a:r>
          </a:p>
          <a:p>
            <a:pPr marL="971550" lvl="1" indent="-514350" eaLnBrk="1" fontAlgn="auto" hangingPunct="1">
              <a:spcAft>
                <a:spcPts val="0"/>
              </a:spcAft>
              <a:defRPr/>
            </a:pPr>
            <a:r>
              <a:rPr lang="en-US" sz="2000" dirty="0" smtClean="0">
                <a:latin typeface="+mj-lt"/>
              </a:rPr>
              <a:t>Multiple mechanisms are used to efficiently transfer n</a:t>
            </a:r>
            <a:r>
              <a:rPr lang="en-US" sz="2000" dirty="0" smtClean="0">
                <a:solidFill>
                  <a:schemeClr val="tx1"/>
                </a:solidFill>
                <a:latin typeface="+mj-lt"/>
              </a:rPr>
              <a:t>ew data to L1 from L2 and external memory.</a:t>
            </a:r>
          </a:p>
          <a:p>
            <a:pPr marL="514350" indent="-514350" algn="l" eaLnBrk="1" fontAlgn="auto" hangingPunct="1">
              <a:spcAft>
                <a:spcPts val="0"/>
              </a:spcAft>
              <a:buFont typeface="Arial" pitchFamily="34" charset="0"/>
              <a:buChar char="•"/>
              <a:defRPr/>
            </a:pPr>
            <a:r>
              <a:rPr lang="en-US" sz="2400" dirty="0" smtClean="0">
                <a:solidFill>
                  <a:schemeClr val="tx1"/>
                </a:solidFill>
              </a:rPr>
              <a:t>How to get values in and out of the functional units</a:t>
            </a:r>
          </a:p>
          <a:p>
            <a:pPr marL="971550" lvl="1" indent="-514350" eaLnBrk="1" fontAlgn="auto" hangingPunct="1">
              <a:spcAft>
                <a:spcPts val="0"/>
              </a:spcAft>
              <a:defRPr/>
            </a:pPr>
            <a:r>
              <a:rPr lang="en-US" sz="2000" dirty="0" smtClean="0">
                <a:latin typeface="+mj-lt"/>
              </a:rPr>
              <a:t>Hardware pipeline enables execution of instructions every cycle.</a:t>
            </a:r>
          </a:p>
          <a:p>
            <a:pPr marL="971550" lvl="1" indent="-514350" eaLnBrk="1" fontAlgn="auto" hangingPunct="1">
              <a:spcAft>
                <a:spcPts val="0"/>
              </a:spcAft>
              <a:defRPr/>
            </a:pPr>
            <a:r>
              <a:rPr lang="en-US" sz="2000" dirty="0" smtClean="0">
                <a:latin typeface="+mj-lt"/>
              </a:rPr>
              <a:t>Software pipeline enables efficient instruction scheduling to maximize functional unit throughput.</a:t>
            </a:r>
          </a:p>
          <a:p>
            <a:pPr marL="514350" indent="-514350" algn="l" eaLnBrk="1" fontAlgn="auto" hangingPunct="1">
              <a:spcAft>
                <a:spcPts val="0"/>
              </a:spcAft>
              <a:buFont typeface="Arial" pitchFamily="34" charset="0"/>
              <a:buChar char="•"/>
              <a:defRPr/>
            </a:pPr>
            <a:endParaRPr lang="en-US" sz="2400" b="1" dirty="0" smtClean="0">
              <a:solidFill>
                <a:schemeClr val="tx1"/>
              </a:solidFill>
              <a:latin typeface="+mj-lt"/>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sz="4000" b="0" dirty="0" smtClean="0">
                <a:latin typeface="Calibri" pitchFamily="34" charset="0"/>
              </a:rPr>
              <a:t>Internal Buses</a:t>
            </a:r>
          </a:p>
        </p:txBody>
      </p:sp>
      <p:cxnSp>
        <p:nvCxnSpPr>
          <p:cNvPr id="15397" name="AutoShape 4"/>
          <p:cNvCxnSpPr>
            <a:cxnSpLocks noChangeShapeType="1"/>
            <a:stCxn id="108553" idx="1"/>
            <a:endCxn id="15373" idx="3"/>
          </p:cNvCxnSpPr>
          <p:nvPr/>
        </p:nvCxnSpPr>
        <p:spPr bwMode="auto">
          <a:xfrm rot="10800000" flipV="1">
            <a:off x="2012950" y="1441450"/>
            <a:ext cx="1852613" cy="1811337"/>
          </a:xfrm>
          <a:prstGeom prst="bentConnector3">
            <a:avLst>
              <a:gd name="adj1" fmla="val 49958"/>
            </a:avLst>
          </a:prstGeom>
          <a:noFill/>
          <a:ln w="76200">
            <a:solidFill>
              <a:schemeClr val="accent2"/>
            </a:solidFill>
            <a:miter lim="800000"/>
            <a:headEnd type="none" w="sm" len="sm"/>
            <a:tailEnd type="none" w="sm" len="sm"/>
          </a:ln>
        </p:spPr>
      </p:cxnSp>
      <p:cxnSp>
        <p:nvCxnSpPr>
          <p:cNvPr id="15398" name="AutoShape 5"/>
          <p:cNvCxnSpPr>
            <a:cxnSpLocks noChangeShapeType="1"/>
            <a:stCxn id="108553" idx="1"/>
            <a:endCxn id="15374" idx="3"/>
          </p:cNvCxnSpPr>
          <p:nvPr/>
        </p:nvCxnSpPr>
        <p:spPr bwMode="auto">
          <a:xfrm rot="10800000" flipV="1">
            <a:off x="2012950" y="1441450"/>
            <a:ext cx="1852613" cy="98425"/>
          </a:xfrm>
          <a:prstGeom prst="bentConnector3">
            <a:avLst>
              <a:gd name="adj1" fmla="val 49958"/>
            </a:avLst>
          </a:prstGeom>
          <a:noFill/>
          <a:ln w="76200">
            <a:solidFill>
              <a:schemeClr val="accent2"/>
            </a:solidFill>
            <a:miter lim="800000"/>
            <a:headEnd type="none" w="sm" len="sm"/>
            <a:tailEnd type="none" w="sm" len="sm"/>
          </a:ln>
        </p:spPr>
      </p:cxnSp>
      <p:sp>
        <p:nvSpPr>
          <p:cNvPr id="108550" name="Rectangle 6"/>
          <p:cNvSpPr>
            <a:spLocks noChangeArrowheads="1"/>
          </p:cNvSpPr>
          <p:nvPr/>
        </p:nvSpPr>
        <p:spPr bwMode="auto">
          <a:xfrm>
            <a:off x="8107363" y="71453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182880" tIns="182880" rIns="182880" bIns="182880" anchor="ctr" anchorCtr="1">
            <a:noAutofit/>
          </a:bodyPr>
          <a:lstStyle/>
          <a:p>
            <a:pPr algn="ctr" fontAlgn="auto">
              <a:spcAft>
                <a:spcPts val="0"/>
              </a:spcAft>
              <a:defRPr/>
            </a:pPr>
            <a:r>
              <a:rPr lang="en-US" sz="1800" dirty="0">
                <a:solidFill>
                  <a:srgbClr val="000000"/>
                </a:solidFill>
              </a:rPr>
              <a:t>PC</a:t>
            </a:r>
          </a:p>
        </p:txBody>
      </p:sp>
      <p:sp>
        <p:nvSpPr>
          <p:cNvPr id="15400" name="Line 7"/>
          <p:cNvSpPr>
            <a:spLocks noChangeShapeType="1"/>
          </p:cNvSpPr>
          <p:nvPr/>
        </p:nvSpPr>
        <p:spPr bwMode="auto">
          <a:xfrm>
            <a:off x="7591425" y="1447800"/>
            <a:ext cx="506413" cy="0"/>
          </a:xfrm>
          <a:prstGeom prst="line">
            <a:avLst/>
          </a:prstGeom>
          <a:noFill/>
          <a:ln w="19050">
            <a:solidFill>
              <a:schemeClr val="tx1"/>
            </a:solidFill>
            <a:round/>
            <a:headEnd type="none" w="med" len="sm"/>
            <a:tailEnd type="triangle" w="lg" len="med"/>
          </a:ln>
        </p:spPr>
        <p:txBody>
          <a:bodyPr wrap="none" anchor="ctr"/>
          <a:lstStyle/>
          <a:p>
            <a:pPr algn="l"/>
            <a:endParaRPr lang="en-US" sz="1800">
              <a:solidFill>
                <a:srgbClr val="000000"/>
              </a:solidFill>
              <a:latin typeface="Arial" charset="0"/>
            </a:endParaRPr>
          </a:p>
        </p:txBody>
      </p:sp>
      <p:sp>
        <p:nvSpPr>
          <p:cNvPr id="108552" name="Rectangle 8"/>
          <p:cNvSpPr>
            <a:spLocks noChangeArrowheads="1"/>
          </p:cNvSpPr>
          <p:nvPr/>
        </p:nvSpPr>
        <p:spPr bwMode="auto">
          <a:xfrm>
            <a:off x="3865563" y="8382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algn="l" fontAlgn="auto">
              <a:lnSpc>
                <a:spcPct val="95000"/>
              </a:lnSpc>
              <a:spcAft>
                <a:spcPts val="0"/>
              </a:spcAft>
              <a:tabLst>
                <a:tab pos="3484563" algn="r"/>
              </a:tabLst>
              <a:defRPr/>
            </a:pPr>
            <a:r>
              <a:rPr lang="en-US" sz="2000" dirty="0">
                <a:solidFill>
                  <a:srgbClr val="000000"/>
                </a:solidFill>
              </a:rPr>
              <a:t>Program </a:t>
            </a:r>
            <a:r>
              <a:rPr lang="en-US" sz="2000" dirty="0" smtClean="0">
                <a:solidFill>
                  <a:srgbClr val="000000"/>
                </a:solidFill>
              </a:rPr>
              <a:t>Address</a:t>
            </a:r>
            <a:r>
              <a:rPr lang="en-US" sz="2000" dirty="0">
                <a:solidFill>
                  <a:srgbClr val="000000"/>
                </a:solidFill>
              </a:rPr>
              <a:t>	x32</a:t>
            </a:r>
          </a:p>
        </p:txBody>
      </p:sp>
      <p:sp>
        <p:nvSpPr>
          <p:cNvPr id="108553" name="Rectangle 9"/>
          <p:cNvSpPr>
            <a:spLocks noChangeArrowheads="1"/>
          </p:cNvSpPr>
          <p:nvPr/>
        </p:nvSpPr>
        <p:spPr bwMode="auto">
          <a:xfrm>
            <a:off x="3865563" y="12954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algn="l" fontAlgn="auto">
              <a:lnSpc>
                <a:spcPct val="95000"/>
              </a:lnSpc>
              <a:spcAft>
                <a:spcPts val="0"/>
              </a:spcAft>
              <a:tabLst>
                <a:tab pos="1436688" algn="l"/>
                <a:tab pos="3484563" algn="r"/>
              </a:tabLst>
              <a:defRPr/>
            </a:pPr>
            <a:r>
              <a:rPr lang="en-US" sz="2000" dirty="0">
                <a:solidFill>
                  <a:srgbClr val="000000"/>
                </a:solidFill>
              </a:rPr>
              <a:t>Program Data 	x256</a:t>
            </a:r>
          </a:p>
        </p:txBody>
      </p:sp>
      <p:grpSp>
        <p:nvGrpSpPr>
          <p:cNvPr id="2" name="Group 45"/>
          <p:cNvGrpSpPr/>
          <p:nvPr>
            <p:custDataLst>
              <p:tags r:id="rId2"/>
            </p:custDataLst>
          </p:nvPr>
        </p:nvGrpSpPr>
        <p:grpSpPr>
          <a:xfrm>
            <a:off x="2212975" y="1739900"/>
            <a:ext cx="6678613" cy="3498851"/>
            <a:chOff x="2212975" y="1739900"/>
            <a:chExt cx="6678613" cy="3498851"/>
          </a:xfrm>
        </p:grpSpPr>
        <p:grpSp>
          <p:nvGrpSpPr>
            <p:cNvPr id="3" name="Group 26"/>
            <p:cNvGrpSpPr>
              <a:grpSpLocks/>
            </p:cNvGrpSpPr>
            <p:nvPr/>
          </p:nvGrpSpPr>
          <p:grpSpPr bwMode="auto">
            <a:xfrm>
              <a:off x="2212975" y="1739900"/>
              <a:ext cx="1651000" cy="1976438"/>
              <a:chOff x="1394" y="1096"/>
              <a:chExt cx="1040" cy="1245"/>
            </a:xfrm>
          </p:grpSpPr>
          <p:cxnSp>
            <p:nvCxnSpPr>
              <p:cNvPr id="15393" name="AutoShape 27"/>
              <p:cNvCxnSpPr>
                <a:cxnSpLocks noChangeShapeType="1"/>
              </p:cNvCxnSpPr>
              <p:nvPr/>
            </p:nvCxnSpPr>
            <p:spPr bwMode="auto">
              <a:xfrm rot="10800000">
                <a:off x="1394" y="2196"/>
                <a:ext cx="1040" cy="145"/>
              </a:xfrm>
              <a:prstGeom prst="bentConnector3">
                <a:avLst>
                  <a:gd name="adj1" fmla="val 50000"/>
                </a:avLst>
              </a:prstGeom>
              <a:noFill/>
              <a:ln w="76200">
                <a:solidFill>
                  <a:schemeClr val="hlink"/>
                </a:solidFill>
                <a:miter lim="800000"/>
                <a:headEnd type="none" w="sm" len="sm"/>
                <a:tailEnd type="none" w="sm" len="sm"/>
              </a:ln>
            </p:spPr>
          </p:cxnSp>
          <p:cxnSp>
            <p:nvCxnSpPr>
              <p:cNvPr id="15394" name="AutoShape 28"/>
              <p:cNvCxnSpPr>
                <a:cxnSpLocks noChangeShapeType="1"/>
              </p:cNvCxnSpPr>
              <p:nvPr/>
            </p:nvCxnSpPr>
            <p:spPr bwMode="auto">
              <a:xfrm rot="10800000" flipV="1">
                <a:off x="1394" y="1621"/>
                <a:ext cx="1040" cy="575"/>
              </a:xfrm>
              <a:prstGeom prst="bentConnector3">
                <a:avLst>
                  <a:gd name="adj1" fmla="val 50000"/>
                </a:avLst>
              </a:prstGeom>
              <a:noFill/>
              <a:ln w="76200">
                <a:solidFill>
                  <a:schemeClr val="hlink"/>
                </a:solidFill>
                <a:miter lim="800000"/>
                <a:headEnd type="none" w="sm" len="sm"/>
                <a:tailEnd type="none" w="sm" len="sm"/>
              </a:ln>
            </p:spPr>
          </p:cxnSp>
          <p:cxnSp>
            <p:nvCxnSpPr>
              <p:cNvPr id="15395" name="AutoShape 29"/>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cxnSp>
            <p:nvCxnSpPr>
              <p:cNvPr id="15396" name="AutoShape 30"/>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grpSp>
        <p:sp>
          <p:nvSpPr>
            <p:cNvPr id="108575" name="Rectangle 31"/>
            <p:cNvSpPr>
              <a:spLocks noChangeArrowheads="1"/>
            </p:cNvSpPr>
            <p:nvPr/>
          </p:nvSpPr>
          <p:spPr bwMode="auto">
            <a:xfrm>
              <a:off x="8107363" y="1981200"/>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sz="1800" dirty="0">
                  <a:solidFill>
                    <a:srgbClr val="000000"/>
                  </a:solidFill>
                </a:rPr>
                <a:t>A</a:t>
              </a:r>
            </a:p>
            <a:p>
              <a:pPr algn="ctr" fontAlgn="auto">
                <a:spcAft>
                  <a:spcPts val="0"/>
                </a:spcAft>
                <a:defRPr/>
              </a:pPr>
              <a:r>
                <a:rPr lang="en-US" sz="2000" dirty="0">
                  <a:solidFill>
                    <a:srgbClr val="000000"/>
                  </a:solidFill>
                </a:rPr>
                <a:t>R</a:t>
              </a:r>
              <a:r>
                <a:rPr lang="en-US" sz="2000" dirty="0" smtClean="0">
                  <a:solidFill>
                    <a:srgbClr val="000000"/>
                  </a:solidFill>
                </a:rPr>
                <a:t>egs</a:t>
              </a:r>
              <a:endParaRPr lang="en-US" sz="2000" dirty="0">
                <a:solidFill>
                  <a:srgbClr val="000000"/>
                </a:solidFill>
              </a:endParaRPr>
            </a:p>
          </p:txBody>
        </p:sp>
        <p:sp>
          <p:nvSpPr>
            <p:cNvPr id="108576" name="Rectangle 32"/>
            <p:cNvSpPr>
              <a:spLocks noChangeArrowheads="1"/>
            </p:cNvSpPr>
            <p:nvPr/>
          </p:nvSpPr>
          <p:spPr bwMode="auto">
            <a:xfrm>
              <a:off x="8107363" y="3127375"/>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sz="1800" dirty="0">
                  <a:solidFill>
                    <a:srgbClr val="000000"/>
                  </a:solidFill>
                </a:rPr>
                <a:t>B</a:t>
              </a:r>
            </a:p>
            <a:p>
              <a:pPr algn="ctr" fontAlgn="auto">
                <a:spcAft>
                  <a:spcPts val="0"/>
                </a:spcAft>
                <a:defRPr/>
              </a:pPr>
              <a:r>
                <a:rPr lang="en-US" sz="2000" dirty="0">
                  <a:solidFill>
                    <a:srgbClr val="000000"/>
                  </a:solidFill>
                </a:rPr>
                <a:t>R</a:t>
              </a:r>
              <a:r>
                <a:rPr lang="en-US" sz="2000" dirty="0" smtClean="0">
                  <a:solidFill>
                    <a:srgbClr val="000000"/>
                  </a:solidFill>
                </a:rPr>
                <a:t>egs</a:t>
              </a:r>
              <a:endParaRPr lang="en-US" sz="1800" dirty="0">
                <a:solidFill>
                  <a:srgbClr val="000000"/>
                </a:solidFill>
              </a:endParaRPr>
            </a:p>
          </p:txBody>
        </p:sp>
        <p:sp>
          <p:nvSpPr>
            <p:cNvPr id="15384" name="Line 33"/>
            <p:cNvSpPr>
              <a:spLocks noChangeShapeType="1"/>
            </p:cNvSpPr>
            <p:nvPr/>
          </p:nvSpPr>
          <p:spPr bwMode="auto">
            <a:xfrm>
              <a:off x="7591425" y="3714750"/>
              <a:ext cx="506413" cy="0"/>
            </a:xfrm>
            <a:prstGeom prst="line">
              <a:avLst/>
            </a:prstGeom>
            <a:noFill/>
            <a:ln w="19050">
              <a:solidFill>
                <a:schemeClr val="tx1"/>
              </a:solidFill>
              <a:round/>
              <a:headEnd type="triangle" w="lg" len="med"/>
              <a:tailEnd type="triangle" w="lg" len="med"/>
            </a:ln>
          </p:spPr>
          <p:txBody>
            <a:bodyPr wrap="none" anchor="ctr"/>
            <a:lstStyle/>
            <a:p>
              <a:pPr algn="l"/>
              <a:endParaRPr lang="en-US" sz="1800">
                <a:solidFill>
                  <a:srgbClr val="000000"/>
                </a:solidFill>
                <a:latin typeface="Arial" charset="0"/>
              </a:endParaRPr>
            </a:p>
          </p:txBody>
        </p:sp>
        <p:sp>
          <p:nvSpPr>
            <p:cNvPr id="15385" name="Line 34"/>
            <p:cNvSpPr>
              <a:spLocks noChangeShapeType="1"/>
            </p:cNvSpPr>
            <p:nvPr/>
          </p:nvSpPr>
          <p:spPr bwMode="auto">
            <a:xfrm>
              <a:off x="7591425" y="2554288"/>
              <a:ext cx="506413" cy="0"/>
            </a:xfrm>
            <a:prstGeom prst="line">
              <a:avLst/>
            </a:prstGeom>
            <a:noFill/>
            <a:ln w="19050">
              <a:solidFill>
                <a:schemeClr val="tx1"/>
              </a:solidFill>
              <a:round/>
              <a:headEnd type="triangle" w="lg" len="med"/>
              <a:tailEnd type="triangle" w="lg" len="med"/>
            </a:ln>
          </p:spPr>
          <p:txBody>
            <a:bodyPr wrap="none" anchor="ctr"/>
            <a:lstStyle/>
            <a:p>
              <a:pPr algn="l"/>
              <a:endParaRPr lang="en-US" sz="1800">
                <a:solidFill>
                  <a:srgbClr val="000000"/>
                </a:solidFill>
                <a:latin typeface="Arial" charset="0"/>
              </a:endParaRPr>
            </a:p>
          </p:txBody>
        </p:sp>
        <p:sp>
          <p:nvSpPr>
            <p:cNvPr id="108579" name="Rectangle 35"/>
            <p:cNvSpPr>
              <a:spLocks noChangeArrowheads="1"/>
            </p:cNvSpPr>
            <p:nvPr/>
          </p:nvSpPr>
          <p:spPr bwMode="auto">
            <a:xfrm>
              <a:off x="3863975" y="1970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algn="l" fontAlgn="auto">
                <a:lnSpc>
                  <a:spcPct val="95000"/>
                </a:lnSpc>
                <a:spcAft>
                  <a:spcPts val="0"/>
                </a:spcAft>
                <a:tabLst>
                  <a:tab pos="1311275" algn="l"/>
                  <a:tab pos="3484563" algn="r"/>
                </a:tabLst>
                <a:defRPr/>
              </a:pPr>
              <a:r>
                <a:rPr lang="en-US" sz="2000" dirty="0">
                  <a:solidFill>
                    <a:srgbClr val="000000"/>
                  </a:solidFill>
                </a:rPr>
                <a:t>Data </a:t>
              </a:r>
              <a:r>
                <a:rPr lang="en-US" sz="2000" dirty="0" smtClean="0">
                  <a:solidFill>
                    <a:srgbClr val="000000"/>
                  </a:solidFill>
                </a:rPr>
                <a:t>Address - </a:t>
              </a:r>
              <a:r>
                <a:rPr lang="en-US" sz="2000" dirty="0">
                  <a:solidFill>
                    <a:srgbClr val="000000"/>
                  </a:solidFill>
                </a:rPr>
                <a:t>T1	         x32</a:t>
              </a:r>
            </a:p>
          </p:txBody>
        </p:sp>
        <p:sp>
          <p:nvSpPr>
            <p:cNvPr id="108580" name="Rectangle 36"/>
            <p:cNvSpPr>
              <a:spLocks noChangeArrowheads="1"/>
            </p:cNvSpPr>
            <p:nvPr/>
          </p:nvSpPr>
          <p:spPr bwMode="auto">
            <a:xfrm>
              <a:off x="3863975" y="2427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algn="l" fontAlgn="auto">
                <a:lnSpc>
                  <a:spcPct val="95000"/>
                </a:lnSpc>
                <a:spcAft>
                  <a:spcPts val="0"/>
                </a:spcAft>
                <a:tabLst>
                  <a:tab pos="1311275" algn="l"/>
                  <a:tab pos="3484563" algn="r"/>
                </a:tabLst>
                <a:defRPr/>
              </a:pPr>
              <a:r>
                <a:rPr lang="en-US" sz="2000" dirty="0">
                  <a:solidFill>
                    <a:srgbClr val="000000"/>
                  </a:solidFill>
                </a:rPr>
                <a:t>Data Data	</a:t>
              </a:r>
              <a:r>
                <a:rPr lang="en-US" sz="2000" dirty="0" smtClean="0">
                  <a:solidFill>
                    <a:srgbClr val="000000"/>
                  </a:solidFill>
                </a:rPr>
                <a:t>  - </a:t>
              </a:r>
              <a:r>
                <a:rPr lang="en-US" sz="2000" dirty="0">
                  <a:solidFill>
                    <a:srgbClr val="000000"/>
                  </a:solidFill>
                </a:rPr>
                <a:t>T1	         x32/64</a:t>
              </a:r>
            </a:p>
          </p:txBody>
        </p:sp>
        <p:sp>
          <p:nvSpPr>
            <p:cNvPr id="108581" name="Rectangle 37"/>
            <p:cNvSpPr>
              <a:spLocks noChangeArrowheads="1"/>
            </p:cNvSpPr>
            <p:nvPr/>
          </p:nvSpPr>
          <p:spPr bwMode="auto">
            <a:xfrm>
              <a:off x="3863975" y="3113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algn="l" fontAlgn="auto">
                <a:lnSpc>
                  <a:spcPct val="95000"/>
                </a:lnSpc>
                <a:spcAft>
                  <a:spcPts val="0"/>
                </a:spcAft>
                <a:tabLst>
                  <a:tab pos="1311275" algn="l"/>
                  <a:tab pos="3484563" algn="r"/>
                </a:tabLst>
                <a:defRPr/>
              </a:pPr>
              <a:r>
                <a:rPr lang="en-US" sz="2000" dirty="0">
                  <a:solidFill>
                    <a:srgbClr val="000000"/>
                  </a:solidFill>
                </a:rPr>
                <a:t>Data </a:t>
              </a:r>
              <a:r>
                <a:rPr lang="en-US" sz="2000" dirty="0" smtClean="0">
                  <a:solidFill>
                    <a:srgbClr val="000000"/>
                  </a:solidFill>
                </a:rPr>
                <a:t>Address - </a:t>
              </a:r>
              <a:r>
                <a:rPr lang="en-US" sz="2000" dirty="0">
                  <a:solidFill>
                    <a:srgbClr val="000000"/>
                  </a:solidFill>
                </a:rPr>
                <a:t>T2	x32</a:t>
              </a:r>
            </a:p>
          </p:txBody>
        </p:sp>
        <p:sp>
          <p:nvSpPr>
            <p:cNvPr id="108582" name="Rectangle 38"/>
            <p:cNvSpPr>
              <a:spLocks noChangeArrowheads="1"/>
            </p:cNvSpPr>
            <p:nvPr/>
          </p:nvSpPr>
          <p:spPr bwMode="auto">
            <a:xfrm>
              <a:off x="3863975" y="3570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algn="l" fontAlgn="auto">
                <a:lnSpc>
                  <a:spcPct val="95000"/>
                </a:lnSpc>
                <a:spcAft>
                  <a:spcPts val="0"/>
                </a:spcAft>
                <a:tabLst>
                  <a:tab pos="1311275" algn="l"/>
                  <a:tab pos="3484563" algn="r"/>
                </a:tabLst>
                <a:defRPr/>
              </a:pPr>
              <a:r>
                <a:rPr lang="en-US" sz="2000" dirty="0">
                  <a:solidFill>
                    <a:srgbClr val="000000"/>
                  </a:solidFill>
                </a:rPr>
                <a:t>Data Data	</a:t>
              </a:r>
              <a:r>
                <a:rPr lang="en-US" sz="2000" dirty="0" smtClean="0">
                  <a:solidFill>
                    <a:srgbClr val="000000"/>
                  </a:solidFill>
                </a:rPr>
                <a:t>  - </a:t>
              </a:r>
              <a:r>
                <a:rPr lang="en-US" sz="2000" dirty="0">
                  <a:solidFill>
                    <a:srgbClr val="000000"/>
                  </a:solidFill>
                </a:rPr>
                <a:t>T2	         x32/64</a:t>
              </a:r>
            </a:p>
          </p:txBody>
        </p:sp>
        <p:grpSp>
          <p:nvGrpSpPr>
            <p:cNvPr id="4" name="Group 39"/>
            <p:cNvGrpSpPr>
              <a:grpSpLocks/>
            </p:cNvGrpSpPr>
            <p:nvPr/>
          </p:nvGrpSpPr>
          <p:grpSpPr bwMode="auto">
            <a:xfrm>
              <a:off x="2212975" y="2573338"/>
              <a:ext cx="1651000" cy="2665413"/>
              <a:chOff x="1394" y="1621"/>
              <a:chExt cx="1040" cy="1679"/>
            </a:xfrm>
          </p:grpSpPr>
          <p:cxnSp>
            <p:nvCxnSpPr>
              <p:cNvPr id="15391" name="AutoShape 40"/>
              <p:cNvCxnSpPr>
                <a:cxnSpLocks noChangeShapeType="1"/>
                <a:stCxn id="108582" idx="1"/>
                <a:endCxn id="15371" idx="3"/>
              </p:cNvCxnSpPr>
              <p:nvPr/>
            </p:nvCxnSpPr>
            <p:spPr bwMode="auto">
              <a:xfrm rot="10800000" flipV="1">
                <a:off x="1394" y="2341"/>
                <a:ext cx="1040" cy="959"/>
              </a:xfrm>
              <a:prstGeom prst="bentConnector3">
                <a:avLst>
                  <a:gd name="adj1" fmla="val 50000"/>
                </a:avLst>
              </a:prstGeom>
              <a:noFill/>
              <a:ln w="76200">
                <a:solidFill>
                  <a:schemeClr val="hlink"/>
                </a:solidFill>
                <a:miter lim="800000"/>
                <a:headEnd type="none" w="sm" len="sm"/>
                <a:tailEnd type="none" w="sm" len="sm"/>
              </a:ln>
            </p:spPr>
          </p:cxnSp>
          <p:cxnSp>
            <p:nvCxnSpPr>
              <p:cNvPr id="15392" name="AutoShape 41"/>
              <p:cNvCxnSpPr>
                <a:cxnSpLocks noChangeShapeType="1"/>
                <a:stCxn id="108580" idx="1"/>
                <a:endCxn id="15371" idx="3"/>
              </p:cNvCxnSpPr>
              <p:nvPr/>
            </p:nvCxnSpPr>
            <p:spPr bwMode="auto">
              <a:xfrm rot="10800000" flipV="1">
                <a:off x="1394" y="1621"/>
                <a:ext cx="1040" cy="1679"/>
              </a:xfrm>
              <a:prstGeom prst="bentConnector3">
                <a:avLst>
                  <a:gd name="adj1" fmla="val 50000"/>
                </a:avLst>
              </a:prstGeom>
              <a:noFill/>
              <a:ln w="76200">
                <a:solidFill>
                  <a:schemeClr val="hlink"/>
                </a:solidFill>
                <a:miter lim="800000"/>
                <a:headEnd type="none" w="sm" len="sm"/>
                <a:tailEnd type="none" w="sm" len="sm"/>
              </a:ln>
            </p:spPr>
          </p:cxnSp>
        </p:grpSp>
      </p:grpSp>
      <p:grpSp>
        <p:nvGrpSpPr>
          <p:cNvPr id="5" name="Group 46"/>
          <p:cNvGrpSpPr/>
          <p:nvPr>
            <p:custDataLst>
              <p:tags r:id="rId3"/>
            </p:custDataLst>
          </p:nvPr>
        </p:nvGrpSpPr>
        <p:grpSpPr>
          <a:xfrm>
            <a:off x="304800" y="1001713"/>
            <a:ext cx="2098675" cy="4756150"/>
            <a:chOff x="304800" y="1001713"/>
            <a:chExt cx="2098675" cy="4756150"/>
          </a:xfrm>
        </p:grpSpPr>
        <p:sp>
          <p:nvSpPr>
            <p:cNvPr id="15367" name="Rectangle 43"/>
            <p:cNvSpPr>
              <a:spLocks noChangeArrowheads="1"/>
            </p:cNvSpPr>
            <p:nvPr/>
          </p:nvSpPr>
          <p:spPr bwMode="auto">
            <a:xfrm>
              <a:off x="304800" y="1001713"/>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sz="1800" dirty="0">
                  <a:solidFill>
                    <a:srgbClr val="000000"/>
                  </a:solidFill>
                  <a:latin typeface="Calibri"/>
                </a:rPr>
                <a:t>L1</a:t>
              </a:r>
            </a:p>
            <a:p>
              <a:pPr algn="ctr"/>
              <a:r>
                <a:rPr lang="en-US" sz="1800" dirty="0">
                  <a:solidFill>
                    <a:srgbClr val="000000"/>
                  </a:solidFill>
                  <a:latin typeface="Calibri"/>
                </a:rPr>
                <a:t>Memories</a:t>
              </a:r>
            </a:p>
          </p:txBody>
        </p:sp>
        <p:sp>
          <p:nvSpPr>
            <p:cNvPr id="15368" name="Rectangle 44"/>
            <p:cNvSpPr>
              <a:spLocks noChangeArrowheads="1"/>
            </p:cNvSpPr>
            <p:nvPr/>
          </p:nvSpPr>
          <p:spPr bwMode="auto">
            <a:xfrm>
              <a:off x="304800" y="27320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sz="1800" dirty="0">
                  <a:solidFill>
                    <a:srgbClr val="000000"/>
                  </a:solidFill>
                  <a:latin typeface="Calibri"/>
                </a:rPr>
                <a:t>L2 and</a:t>
              </a:r>
            </a:p>
            <a:p>
              <a:pPr algn="ctr"/>
              <a:r>
                <a:rPr lang="en-US" sz="1800" dirty="0">
                  <a:solidFill>
                    <a:srgbClr val="000000"/>
                  </a:solidFill>
                  <a:latin typeface="Calibri"/>
                </a:rPr>
                <a:t>External</a:t>
              </a:r>
            </a:p>
            <a:p>
              <a:pPr algn="ctr"/>
              <a:r>
                <a:rPr lang="en-US" sz="1800" dirty="0">
                  <a:solidFill>
                    <a:srgbClr val="000000"/>
                  </a:solidFill>
                  <a:latin typeface="Calibri"/>
                </a:rPr>
                <a:t>Memory</a:t>
              </a:r>
            </a:p>
          </p:txBody>
        </p:sp>
        <p:sp>
          <p:nvSpPr>
            <p:cNvPr id="15369" name="Rectangle 45"/>
            <p:cNvSpPr>
              <a:spLocks noChangeArrowheads="1"/>
            </p:cNvSpPr>
            <p:nvPr/>
          </p:nvSpPr>
          <p:spPr bwMode="auto">
            <a:xfrm>
              <a:off x="304800" y="44846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sz="1800" dirty="0">
                  <a:solidFill>
                    <a:srgbClr val="000000"/>
                  </a:solidFill>
                  <a:latin typeface="Calibri"/>
                </a:rPr>
                <a:t>Peripherals</a:t>
              </a:r>
            </a:p>
          </p:txBody>
        </p:sp>
        <p:sp>
          <p:nvSpPr>
            <p:cNvPr id="15370" name="Rectangle 46"/>
            <p:cNvSpPr>
              <a:spLocks noChangeArrowheads="1"/>
            </p:cNvSpPr>
            <p:nvPr/>
          </p:nvSpPr>
          <p:spPr bwMode="auto">
            <a:xfrm>
              <a:off x="2138363" y="3448051"/>
              <a:ext cx="74613" cy="74613"/>
            </a:xfrm>
            <a:prstGeom prst="rect">
              <a:avLst/>
            </a:prstGeom>
            <a:solidFill>
              <a:schemeClr val="accent1"/>
            </a:solidFill>
            <a:ln w="12700">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15371" name="Rectangle 47"/>
            <p:cNvSpPr>
              <a:spLocks noChangeArrowheads="1"/>
            </p:cNvSpPr>
            <p:nvPr/>
          </p:nvSpPr>
          <p:spPr bwMode="auto">
            <a:xfrm>
              <a:off x="2138363" y="5200651"/>
              <a:ext cx="74613" cy="74613"/>
            </a:xfrm>
            <a:prstGeom prst="rect">
              <a:avLst/>
            </a:prstGeom>
            <a:solidFill>
              <a:schemeClr val="accent1"/>
            </a:solidFill>
            <a:ln w="12700">
              <a:solidFill>
                <a:schemeClr val="tx1"/>
              </a:solid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15372" name="Rectangle 48"/>
            <p:cNvSpPr>
              <a:spLocks noChangeArrowheads="1"/>
            </p:cNvSpPr>
            <p:nvPr/>
          </p:nvSpPr>
          <p:spPr bwMode="auto">
            <a:xfrm>
              <a:off x="2138363" y="1701801"/>
              <a:ext cx="74613" cy="74613"/>
            </a:xfrm>
            <a:prstGeom prst="rect">
              <a:avLst/>
            </a:prstGeom>
            <a:solidFill>
              <a:schemeClr val="accent1"/>
            </a:solidFill>
            <a:ln w="12700">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15373" name="Rectangle 49"/>
            <p:cNvSpPr>
              <a:spLocks noChangeArrowheads="1"/>
            </p:cNvSpPr>
            <p:nvPr/>
          </p:nvSpPr>
          <p:spPr bwMode="auto">
            <a:xfrm>
              <a:off x="1938338" y="3203576"/>
              <a:ext cx="74613" cy="74613"/>
            </a:xfrm>
            <a:prstGeom prst="rect">
              <a:avLst/>
            </a:prstGeom>
            <a:noFill/>
            <a:ln w="28575">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15374" name="Rectangle 50"/>
            <p:cNvSpPr>
              <a:spLocks noChangeArrowheads="1"/>
            </p:cNvSpPr>
            <p:nvPr/>
          </p:nvSpPr>
          <p:spPr bwMode="auto">
            <a:xfrm>
              <a:off x="1938338" y="1490663"/>
              <a:ext cx="74613" cy="74613"/>
            </a:xfrm>
            <a:prstGeom prst="rect">
              <a:avLst/>
            </a:prstGeom>
            <a:noFill/>
            <a:ln w="28575">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15375" name="AutoShape 51"/>
            <p:cNvSpPr>
              <a:spLocks noChangeArrowheads="1"/>
            </p:cNvSpPr>
            <p:nvPr/>
          </p:nvSpPr>
          <p:spPr bwMode="auto">
            <a:xfrm rot="5400000">
              <a:off x="1731963" y="1443038"/>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pPr algn="l"/>
              <a:endParaRPr lang="en-US" sz="1800">
                <a:solidFill>
                  <a:srgbClr val="000000"/>
                </a:solidFill>
                <a:latin typeface="Arial" charset="0"/>
              </a:endParaRPr>
            </a:p>
          </p:txBody>
        </p:sp>
        <p:sp>
          <p:nvSpPr>
            <p:cNvPr id="15376" name="AutoShape 52"/>
            <p:cNvSpPr>
              <a:spLocks noChangeArrowheads="1"/>
            </p:cNvSpPr>
            <p:nvPr/>
          </p:nvSpPr>
          <p:spPr bwMode="auto">
            <a:xfrm rot="5400000">
              <a:off x="1731963" y="3173413"/>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pPr algn="l"/>
              <a:endParaRPr lang="en-US" sz="1800">
                <a:solidFill>
                  <a:srgbClr val="000000"/>
                </a:solidFill>
                <a:latin typeface="Arial" charset="0"/>
              </a:endParaRPr>
            </a:p>
          </p:txBody>
        </p:sp>
        <p:sp>
          <p:nvSpPr>
            <p:cNvPr id="15377" name="AutoShape 53"/>
            <p:cNvSpPr>
              <a:spLocks noChangeArrowheads="1"/>
            </p:cNvSpPr>
            <p:nvPr/>
          </p:nvSpPr>
          <p:spPr bwMode="auto">
            <a:xfrm rot="5400000">
              <a:off x="1731963" y="4930776"/>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pPr algn="l"/>
              <a:endParaRPr lang="en-US" sz="1800">
                <a:solidFill>
                  <a:srgbClr val="000000"/>
                </a:solidFill>
                <a:latin typeface="Arial" charset="0"/>
              </a:endParaRPr>
            </a:p>
          </p:txBody>
        </p:sp>
        <p:cxnSp>
          <p:nvCxnSpPr>
            <p:cNvPr id="15378" name="AutoShape 54"/>
            <p:cNvCxnSpPr>
              <a:cxnSpLocks noChangeShapeType="1"/>
              <a:stCxn id="15375" idx="1"/>
              <a:endCxn id="15367" idx="3"/>
            </p:cNvCxnSpPr>
            <p:nvPr/>
          </p:nvCxnSpPr>
          <p:spPr bwMode="auto">
            <a:xfrm flipH="1">
              <a:off x="1692275" y="1636713"/>
              <a:ext cx="319088" cy="1588"/>
            </a:xfrm>
            <a:prstGeom prst="straightConnector1">
              <a:avLst/>
            </a:prstGeom>
            <a:noFill/>
            <a:ln w="28575">
              <a:solidFill>
                <a:schemeClr val="tx1"/>
              </a:solidFill>
              <a:round/>
              <a:headEnd type="none" w="lg" len="med"/>
              <a:tailEnd type="triangle" w="lg" len="med"/>
            </a:ln>
          </p:spPr>
        </p:cxnSp>
        <p:cxnSp>
          <p:nvCxnSpPr>
            <p:cNvPr id="15379" name="AutoShape 55"/>
            <p:cNvCxnSpPr>
              <a:cxnSpLocks noChangeShapeType="1"/>
              <a:stCxn id="15376" idx="1"/>
              <a:endCxn id="15368" idx="3"/>
            </p:cNvCxnSpPr>
            <p:nvPr/>
          </p:nvCxnSpPr>
          <p:spPr bwMode="auto">
            <a:xfrm flipH="1">
              <a:off x="1692275" y="3367088"/>
              <a:ext cx="319088" cy="1588"/>
            </a:xfrm>
            <a:prstGeom prst="straightConnector1">
              <a:avLst/>
            </a:prstGeom>
            <a:noFill/>
            <a:ln w="28575">
              <a:solidFill>
                <a:schemeClr val="tx1"/>
              </a:solidFill>
              <a:round/>
              <a:headEnd type="none" w="sm" len="sm"/>
              <a:tailEnd type="triangle" w="lg" len="med"/>
            </a:ln>
          </p:spPr>
        </p:cxnSp>
        <p:cxnSp>
          <p:nvCxnSpPr>
            <p:cNvPr id="15380" name="AutoShape 56"/>
            <p:cNvCxnSpPr>
              <a:cxnSpLocks noChangeShapeType="1"/>
              <a:stCxn id="15377" idx="1"/>
              <a:endCxn id="15369" idx="3"/>
            </p:cNvCxnSpPr>
            <p:nvPr/>
          </p:nvCxnSpPr>
          <p:spPr bwMode="auto">
            <a:xfrm flipH="1" flipV="1">
              <a:off x="1692275" y="5121276"/>
              <a:ext cx="319088" cy="3175"/>
            </a:xfrm>
            <a:prstGeom prst="straightConnector1">
              <a:avLst/>
            </a:prstGeom>
            <a:noFill/>
            <a:ln w="28575">
              <a:solidFill>
                <a:schemeClr val="tx1"/>
              </a:solidFill>
              <a:round/>
              <a:headEnd type="none" w="sm" len="sm"/>
              <a:tailEnd type="triangle" w="lg" len="med"/>
            </a:ln>
          </p:spPr>
        </p:cxnSp>
      </p:grpSp>
      <p:sp>
        <p:nvSpPr>
          <p:cNvPr id="108601" name="Text Box 57"/>
          <p:cNvSpPr txBox="1">
            <a:spLocks noChangeArrowheads="1"/>
          </p:cNvSpPr>
          <p:nvPr/>
        </p:nvSpPr>
        <p:spPr bwMode="auto">
          <a:xfrm>
            <a:off x="4800600" y="5562600"/>
            <a:ext cx="4000500" cy="8239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82880" tIns="0" rIns="182880" bIns="0" anchor="b">
            <a:spAutoFit/>
          </a:bodyPr>
          <a:lstStyle/>
          <a:p>
            <a:pPr algn="l" fontAlgn="auto">
              <a:spcAft>
                <a:spcPts val="0"/>
              </a:spcAft>
              <a:defRPr/>
            </a:pPr>
            <a:r>
              <a:rPr lang="en-US" sz="1800" dirty="0">
                <a:solidFill>
                  <a:srgbClr val="000000"/>
                </a:solidFill>
                <a:latin typeface="Arial Narrow" pitchFamily="34" charset="0"/>
              </a:rPr>
              <a:t>C62x: Dual 32-Bit Load/Store</a:t>
            </a:r>
          </a:p>
          <a:p>
            <a:pPr algn="l" fontAlgn="auto">
              <a:spcAft>
                <a:spcPts val="0"/>
              </a:spcAft>
              <a:defRPr/>
            </a:pPr>
            <a:r>
              <a:rPr lang="en-US" sz="1800" dirty="0">
                <a:solidFill>
                  <a:srgbClr val="000000"/>
                </a:solidFill>
                <a:latin typeface="Arial Narrow" pitchFamily="34" charset="0"/>
              </a:rPr>
              <a:t>C67x: Dual 64-Bit Load / 32-Bit Store</a:t>
            </a:r>
          </a:p>
          <a:p>
            <a:pPr algn="l" fontAlgn="auto">
              <a:spcAft>
                <a:spcPts val="0"/>
              </a:spcAft>
              <a:defRPr/>
            </a:pPr>
            <a:r>
              <a:rPr lang="en-US" sz="1800" dirty="0">
                <a:solidFill>
                  <a:srgbClr val="000000"/>
                </a:solidFill>
                <a:latin typeface="Arial Narrow" pitchFamily="34" charset="0"/>
              </a:rPr>
              <a:t>C64x, C674x, C66x: Dual 64-Bit Load/Store</a:t>
            </a:r>
          </a:p>
        </p:txBody>
      </p:sp>
      <p:sp>
        <p:nvSpPr>
          <p:cNvPr id="44" name="PPTShape_0"/>
          <p:cNvSpPr>
            <a:spLocks noChangeArrowheads="1"/>
          </p:cNvSpPr>
          <p:nvPr/>
        </p:nvSpPr>
        <p:spPr bwMode="auto">
          <a:xfrm>
            <a:off x="8116185" y="117298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0" tIns="182880" rIns="0" bIns="182880" anchor="ctr" anchorCtr="1">
            <a:noAutofit/>
          </a:bodyPr>
          <a:lstStyle/>
          <a:p>
            <a:pPr algn="ctr" fontAlgn="auto">
              <a:spcAft>
                <a:spcPts val="0"/>
              </a:spcAft>
              <a:defRPr/>
            </a:pPr>
            <a:r>
              <a:rPr lang="en-US" sz="1800" dirty="0" smtClean="0">
                <a:solidFill>
                  <a:srgbClr val="000000"/>
                </a:solidFill>
              </a:rPr>
              <a:t>Fetch</a:t>
            </a:r>
            <a:endParaRPr lang="en-US" sz="1800" dirty="0">
              <a:solidFill>
                <a:srgbClr val="000000"/>
              </a:solidFill>
            </a:endParaRPr>
          </a:p>
        </p:txBody>
      </p:sp>
      <p:sp>
        <p:nvSpPr>
          <p:cNvPr id="45" name="PPTShape_1"/>
          <p:cNvSpPr>
            <a:spLocks noChangeShapeType="1"/>
          </p:cNvSpPr>
          <p:nvPr/>
        </p:nvSpPr>
        <p:spPr bwMode="auto">
          <a:xfrm>
            <a:off x="7600767" y="990600"/>
            <a:ext cx="506413" cy="0"/>
          </a:xfrm>
          <a:prstGeom prst="line">
            <a:avLst/>
          </a:prstGeom>
          <a:noFill/>
          <a:ln w="19050">
            <a:solidFill>
              <a:schemeClr val="tx1"/>
            </a:solidFill>
            <a:round/>
            <a:headEnd type="triangle" w="lg" len="med"/>
            <a:tailEnd type="none" w="lg" len="med"/>
          </a:ln>
        </p:spPr>
        <p:txBody>
          <a:bodyPr wrap="none" anchor="ctr"/>
          <a:lstStyle/>
          <a:p>
            <a:pPr algn="l"/>
            <a:endParaRPr lang="en-US" sz="1800">
              <a:solidFill>
                <a:srgbClr val="000000"/>
              </a:solidFill>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428616" y="64291"/>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857250"/>
            <a:ext cx="2089150" cy="501015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r>
              <a:rPr lang="en-US" sz="1100" dirty="0" smtClean="0">
                <a:solidFill>
                  <a:schemeClr val="bg1"/>
                </a:solidFill>
                <a:latin typeface="+mj-lt"/>
              </a:rPr>
              <a:t>100</a:t>
            </a:r>
            <a:r>
              <a:rPr lang="en-US" sz="1100" dirty="0">
                <a:solidFill>
                  <a:schemeClr val="bg1"/>
                </a:solidFill>
                <a:latin typeface="+mj-lt"/>
              </a:rPr>
              <a:t>% upward object code compatible </a:t>
            </a:r>
          </a:p>
          <a:p>
            <a:pPr algn="ctr"/>
            <a:endParaRPr lang="en-US" sz="1100" dirty="0">
              <a:solidFill>
                <a:schemeClr val="bg1"/>
              </a:solidFill>
              <a:latin typeface="+mj-lt"/>
            </a:endParaRPr>
          </a:p>
          <a:p>
            <a:pPr algn="ctr"/>
            <a:r>
              <a:rPr lang="en-US" sz="1100" dirty="0" smtClean="0">
                <a:solidFill>
                  <a:schemeClr val="bg1"/>
                </a:solidFill>
                <a:latin typeface="+mj-lt"/>
              </a:rPr>
              <a:t>4x </a:t>
            </a:r>
            <a:r>
              <a:rPr lang="en-US" sz="1100" dirty="0">
                <a:solidFill>
                  <a:schemeClr val="bg1"/>
                </a:solidFill>
                <a:latin typeface="+mj-lt"/>
              </a:rPr>
              <a:t>performance improvement for multiply operation</a:t>
            </a:r>
          </a:p>
          <a:p>
            <a:pPr algn="ctr"/>
            <a:endParaRPr lang="en-US" sz="1100" dirty="0">
              <a:solidFill>
                <a:schemeClr val="bg1"/>
              </a:solidFill>
              <a:latin typeface="+mj-lt"/>
            </a:endParaRPr>
          </a:p>
          <a:p>
            <a:pPr algn="ctr"/>
            <a:r>
              <a:rPr lang="en-US" sz="1100" dirty="0">
                <a:solidFill>
                  <a:schemeClr val="bg1"/>
                </a:solidFill>
                <a:latin typeface="+mj-lt"/>
              </a:rPr>
              <a:t>32 16-bit MACs</a:t>
            </a:r>
          </a:p>
          <a:p>
            <a:pPr algn="ctr"/>
            <a:endParaRPr lang="en-US" sz="1100" dirty="0">
              <a:solidFill>
                <a:schemeClr val="bg1"/>
              </a:solidFill>
              <a:latin typeface="+mj-lt"/>
            </a:endParaRPr>
          </a:p>
          <a:p>
            <a:pPr algn="ctr"/>
            <a:r>
              <a:rPr lang="en-US" sz="1100" dirty="0">
                <a:solidFill>
                  <a:schemeClr val="bg1"/>
                </a:solidFill>
                <a:latin typeface="+mj-lt"/>
              </a:rPr>
              <a:t>Improved support for complex arithmetic and matrix computation</a:t>
            </a: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Native instructions for IEEE 754, SP&amp;DP</a:t>
            </a:r>
          </a:p>
          <a:p>
            <a:pPr algn="ctr"/>
            <a:endParaRPr lang="en-US" sz="1100" dirty="0">
              <a:solidFill>
                <a:schemeClr val="bg1"/>
              </a:solidFill>
              <a:latin typeface="+mj-lt"/>
            </a:endParaRPr>
          </a:p>
          <a:p>
            <a:pPr algn="ctr"/>
            <a:r>
              <a:rPr lang="en-US" sz="1100" dirty="0">
                <a:solidFill>
                  <a:schemeClr val="bg1"/>
                </a:solidFill>
                <a:latin typeface="+mj-lt"/>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2x registers</a:t>
            </a:r>
          </a:p>
          <a:p>
            <a:pPr algn="ctr"/>
            <a:endParaRPr lang="en-US" sz="1100" dirty="0">
              <a:solidFill>
                <a:schemeClr val="bg1"/>
              </a:solidFill>
              <a:latin typeface="+mj-lt"/>
            </a:endParaRPr>
          </a:p>
          <a:p>
            <a:pPr algn="ctr"/>
            <a:endParaRPr lang="en-US" sz="1100" dirty="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Enhanced floating-point add capabilities</a:t>
            </a:r>
          </a:p>
        </p:txBody>
      </p:sp>
      <p:sp>
        <p:nvSpPr>
          <p:cNvPr id="49159" name="AutoShape 6"/>
          <p:cNvSpPr>
            <a:spLocks noChangeArrowheads="1"/>
          </p:cNvSpPr>
          <p:nvPr/>
        </p:nvSpPr>
        <p:spPr bwMode="auto">
          <a:xfrm>
            <a:off x="3641725" y="3571876"/>
            <a:ext cx="2089150" cy="2295524"/>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100" dirty="0">
                <a:solidFill>
                  <a:schemeClr val="bg1"/>
                </a:solidFill>
                <a:latin typeface="+mj-lt"/>
              </a:rPr>
              <a:t>100% upward object code compatible with C64x, C64x+, C67x and c67x+</a:t>
            </a:r>
          </a:p>
          <a:p>
            <a:pPr algn="ctr"/>
            <a:endParaRPr lang="en-US" sz="1100" dirty="0" smtClean="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Best of fixed-point and floating-point architecture for better system performance and faster </a:t>
            </a:r>
            <a:r>
              <a:rPr lang="en-US" sz="1100" dirty="0" smtClean="0">
                <a:solidFill>
                  <a:schemeClr val="bg1"/>
                </a:solidFill>
                <a:latin typeface="+mj-lt"/>
              </a:rPr>
              <a:t>time-to-market</a:t>
            </a:r>
            <a:endParaRPr lang="en-US" sz="1100" dirty="0">
              <a:solidFill>
                <a:schemeClr val="bg1"/>
              </a:solidFill>
              <a:latin typeface="+mj-lt"/>
            </a:endParaRPr>
          </a:p>
        </p:txBody>
      </p:sp>
      <p:sp>
        <p:nvSpPr>
          <p:cNvPr id="49160" name="AutoShape 7"/>
          <p:cNvSpPr>
            <a:spLocks noChangeArrowheads="1"/>
          </p:cNvSpPr>
          <p:nvPr/>
        </p:nvSpPr>
        <p:spPr bwMode="auto">
          <a:xfrm flipH="1">
            <a:off x="7094538" y="4236244"/>
            <a:ext cx="1363662" cy="1631156"/>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Advanced fixed-point instructions</a:t>
            </a:r>
          </a:p>
          <a:p>
            <a:pPr algn="ctr"/>
            <a:endParaRPr lang="en-US" sz="1100" dirty="0">
              <a:solidFill>
                <a:schemeClr val="bg1"/>
              </a:solidFill>
              <a:latin typeface="+mj-lt"/>
            </a:endParaRPr>
          </a:p>
          <a:p>
            <a:pPr algn="ctr"/>
            <a:r>
              <a:rPr lang="en-US" sz="1100" dirty="0">
                <a:solidFill>
                  <a:schemeClr val="bg1"/>
                </a:solidFill>
                <a:latin typeface="+mj-lt"/>
              </a:rPr>
              <a:t>Four 16-bit or eight 8-bit MACs</a:t>
            </a:r>
          </a:p>
          <a:p>
            <a:pPr algn="ctr"/>
            <a:endParaRPr lang="en-US" sz="1100" dirty="0">
              <a:solidFill>
                <a:schemeClr val="bg1"/>
              </a:solidFill>
              <a:latin typeface="+mj-lt"/>
            </a:endParaRPr>
          </a:p>
          <a:p>
            <a:pPr algn="ctr"/>
            <a:r>
              <a:rPr lang="en-US" sz="1100" dirty="0">
                <a:solidFill>
                  <a:schemeClr val="bg1"/>
                </a:solidFill>
                <a:latin typeface="+mj-lt"/>
              </a:rPr>
              <a:t>Two-level cache</a:t>
            </a:r>
          </a:p>
        </p:txBody>
      </p:sp>
      <p:sp>
        <p:nvSpPr>
          <p:cNvPr id="49161" name="AutoShape 8"/>
          <p:cNvSpPr>
            <a:spLocks noChangeArrowheads="1"/>
          </p:cNvSpPr>
          <p:nvPr/>
        </p:nvSpPr>
        <p:spPr bwMode="auto">
          <a:xfrm flipH="1">
            <a:off x="5730874" y="3707606"/>
            <a:ext cx="1363663" cy="2159794"/>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lIns="0" rIns="0"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1100" dirty="0">
                <a:solidFill>
                  <a:schemeClr val="bg1"/>
                </a:solidFill>
                <a:latin typeface="+mj-lt"/>
              </a:rPr>
              <a:t>SPLOOP and 16-bit instructions for smaller code size</a:t>
            </a:r>
          </a:p>
          <a:p>
            <a:pPr algn="ctr"/>
            <a:endParaRPr lang="en-US" sz="1100" dirty="0">
              <a:solidFill>
                <a:schemeClr val="bg1"/>
              </a:solidFill>
              <a:latin typeface="+mj-lt"/>
            </a:endParaRPr>
          </a:p>
          <a:p>
            <a:pPr algn="ctr"/>
            <a:r>
              <a:rPr lang="en-US" sz="1100" dirty="0">
                <a:solidFill>
                  <a:schemeClr val="bg1"/>
                </a:solidFill>
                <a:latin typeface="+mj-lt"/>
              </a:rPr>
              <a:t>Flexible level one memory architecture</a:t>
            </a:r>
          </a:p>
          <a:p>
            <a:pPr algn="ctr"/>
            <a:endParaRPr lang="en-US" sz="1100" dirty="0">
              <a:solidFill>
                <a:schemeClr val="bg1"/>
              </a:solidFill>
              <a:latin typeface="+mj-lt"/>
            </a:endParaRPr>
          </a:p>
          <a:p>
            <a:pPr algn="ctr"/>
            <a:r>
              <a:rPr lang="en-US" sz="1100" dirty="0" err="1">
                <a:solidFill>
                  <a:schemeClr val="bg1"/>
                </a:solidFill>
                <a:latin typeface="+mj-lt"/>
              </a:rPr>
              <a:t>iDMA</a:t>
            </a:r>
            <a:r>
              <a:rPr lang="en-US" sz="1100" dirty="0">
                <a:solidFill>
                  <a:schemeClr val="bg1"/>
                </a:solidFill>
                <a:latin typeface="+mj-lt"/>
              </a:rPr>
              <a:t> for rapid data transfers between local memories</a:t>
            </a:r>
          </a:p>
        </p:txBody>
      </p:sp>
      <p:sp>
        <p:nvSpPr>
          <p:cNvPr id="49162" name="Text Box 10"/>
          <p:cNvSpPr txBox="1">
            <a:spLocks noChangeArrowheads="1"/>
          </p:cNvSpPr>
          <p:nvPr/>
        </p:nvSpPr>
        <p:spPr bwMode="auto">
          <a:xfrm>
            <a:off x="4045391" y="1016000"/>
            <a:ext cx="1254831"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C66x ISA</a:t>
            </a:r>
          </a:p>
        </p:txBody>
      </p:sp>
      <p:sp>
        <p:nvSpPr>
          <p:cNvPr id="49163" name="Text Box 11"/>
          <p:cNvSpPr txBox="1">
            <a:spLocks noChangeArrowheads="1"/>
          </p:cNvSpPr>
          <p:nvPr/>
        </p:nvSpPr>
        <p:spPr bwMode="auto">
          <a:xfrm>
            <a:off x="5930930" y="370284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4" name="Text Box 12"/>
          <p:cNvSpPr txBox="1">
            <a:spLocks noChangeArrowheads="1"/>
          </p:cNvSpPr>
          <p:nvPr/>
        </p:nvSpPr>
        <p:spPr bwMode="auto">
          <a:xfrm>
            <a:off x="7343755" y="4186232"/>
            <a:ext cx="792204"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5" name="Text Box 13"/>
          <p:cNvSpPr txBox="1">
            <a:spLocks noChangeArrowheads="1"/>
          </p:cNvSpPr>
          <p:nvPr/>
        </p:nvSpPr>
        <p:spPr bwMode="auto">
          <a:xfrm>
            <a:off x="1157245" y="4343400"/>
            <a:ext cx="79220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6" name="Text Box 14"/>
          <p:cNvSpPr txBox="1">
            <a:spLocks noChangeArrowheads="1"/>
          </p:cNvSpPr>
          <p:nvPr/>
        </p:nvSpPr>
        <p:spPr bwMode="auto">
          <a:xfrm>
            <a:off x="2490849" y="396240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600" dirty="0">
                <a:solidFill>
                  <a:srgbClr val="0033CC"/>
                </a:solidFill>
                <a:latin typeface="+mj-lt"/>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600" dirty="0">
                <a:solidFill>
                  <a:srgbClr val="008000"/>
                </a:solidFill>
                <a:latin typeface="+mj-lt"/>
              </a:rPr>
              <a:t>FIXED-POINT VALUE</a:t>
            </a:r>
          </a:p>
        </p:txBody>
      </p:sp>
      <p:grpSp>
        <p:nvGrpSpPr>
          <p:cNvPr id="49172" name="Group 20"/>
          <p:cNvGrpSpPr>
            <a:grpSpLocks/>
          </p:cNvGrpSpPr>
          <p:nvPr/>
        </p:nvGrpSpPr>
        <p:grpSpPr bwMode="auto">
          <a:xfrm>
            <a:off x="257175" y="1057275"/>
            <a:ext cx="958850" cy="3554413"/>
            <a:chOff x="4052" y="265"/>
            <a:chExt cx="604" cy="2239"/>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16200000">
              <a:off x="3078" y="1239"/>
              <a:ext cx="2239" cy="291"/>
            </a:xfrm>
            <a:prstGeom prst="rect">
              <a:avLst/>
            </a:prstGeom>
            <a:noFill/>
            <a:ln w="9525">
              <a:noFill/>
              <a:miter lim="800000"/>
              <a:headEnd/>
              <a:tailEnd/>
            </a:ln>
          </p:spPr>
          <p:txBody>
            <a:bodyPr wrap="none">
              <a:spAutoFit/>
            </a:bodyPr>
            <a:lstStyle/>
            <a:p>
              <a:r>
                <a:rPr lang="en-US" dirty="0">
                  <a:latin typeface="+mj-lt"/>
                </a:rPr>
                <a:t>Performance </a:t>
              </a:r>
              <a:r>
                <a:rPr lang="en-US" dirty="0" smtClean="0">
                  <a:latin typeface="+mj-lt"/>
                </a:rPr>
                <a:t>Improvement</a:t>
              </a:r>
              <a:endParaRPr lang="en-US" dirty="0">
                <a:latin typeface="+mj-lt"/>
              </a:endParaRPr>
            </a:p>
          </p:txBody>
        </p:sp>
      </p:grpSp>
      <p:sp>
        <p:nvSpPr>
          <p:cNvPr id="49173" name="Text Box 14"/>
          <p:cNvSpPr txBox="1">
            <a:spLocks noChangeArrowheads="1"/>
          </p:cNvSpPr>
          <p:nvPr/>
        </p:nvSpPr>
        <p:spPr bwMode="auto">
          <a:xfrm>
            <a:off x="4148975" y="3650451"/>
            <a:ext cx="94769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individual events for better debugging</a:t>
            </a:r>
          </a:p>
          <a:p>
            <a:pPr marL="227013" indent="-227013">
              <a:lnSpc>
                <a:spcPct val="80000"/>
              </a:lnSpc>
            </a:pPr>
            <a:r>
              <a:rPr lang="en-US" sz="1600" dirty="0" smtClean="0"/>
              <a:t>Monitors transactions to both memory end point and Memory-Mapped Registers (MMR)</a:t>
            </a:r>
          </a:p>
          <a:p>
            <a:pPr marL="227013" indent="-227013">
              <a:lnSpc>
                <a:spcPct val="80000"/>
              </a:lnSpc>
            </a:pPr>
            <a:r>
              <a:rPr lang="en-US" sz="1600" dirty="0" smtClean="0"/>
              <a:t>Configurable monitor-filtering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(and all modules except DDR3 and PA)</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M</a:t>
                </a:r>
                <a:endParaRPr lang="en-US" sz="1800" dirty="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Key Manager</a:t>
                </a:r>
                <a:endParaRPr lang="en-US" sz="1800" dirty="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Multicore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CorePac has its own set of MPAX and MAR registers!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 </a:t>
            </a:r>
            <a:r>
              <a:rPr lang="sv-SE" sz="3600" b="0" dirty="0" smtClean="0"/>
              <a:t>Additional 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a:t>
            </a:r>
            <a:br>
              <a:rPr lang="sv-SE" sz="3600" b="0" dirty="0" smtClean="0"/>
            </a:br>
            <a:r>
              <a:rPr lang="sv-SE" sz="3600" b="0" dirty="0" smtClean="0"/>
              <a:t>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C66x 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 Additional Information</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third mode of running, halt, in response to “critical” interrupts</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identification of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(Non-</a:t>
            </a:r>
            <a:r>
              <a:rPr lang="en-US" dirty="0" err="1" smtClean="0"/>
              <a:t>maskable</a:t>
            </a:r>
            <a:r>
              <a:rPr lang="en-US" dirty="0" smtClean="0"/>
              <a:t> Interrupt)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bit processing.</a:t>
            </a:r>
          </a:p>
          <a:p>
            <a:pPr>
              <a:defRPr/>
            </a:pPr>
            <a:r>
              <a:rPr lang="en-US" sz="2000" dirty="0" smtClean="0"/>
              <a:t>Integrated into the TI DSP, the BCP 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28600" y="6460272"/>
            <a:ext cx="8763000" cy="369332"/>
          </a:xfrm>
          <a:prstGeom prst="rect">
            <a:avLst/>
          </a:prstGeom>
          <a:solidFill>
            <a:schemeClr val="bg1"/>
          </a:solidFill>
        </p:spPr>
        <p:txBody>
          <a:bodyPr wrap="square" rtlCol="0">
            <a:spAutoFit/>
          </a:bodyPr>
          <a:lstStyle/>
          <a:p>
            <a:pPr algn="l"/>
            <a:endParaRPr lang="en-US" sz="1800" dirty="0">
              <a:solidFill>
                <a:srgbClr val="000000"/>
              </a:solidFill>
              <a:latin typeface="Arial" charset="0"/>
            </a:endParaRPr>
          </a:p>
        </p:txBody>
      </p:sp>
      <p:sp>
        <p:nvSpPr>
          <p:cNvPr id="499714" name="Rectangle 2"/>
          <p:cNvSpPr>
            <a:spLocks noGrp="1" noChangeArrowheads="1"/>
          </p:cNvSpPr>
          <p:nvPr>
            <p:ph type="title"/>
          </p:nvPr>
        </p:nvSpPr>
        <p:spPr>
          <a:xfrm>
            <a:off x="457200" y="76200"/>
            <a:ext cx="8229600" cy="609600"/>
          </a:xfrm>
        </p:spPr>
        <p:txBody>
          <a:bodyPr rtlCol="0">
            <a:noAutofit/>
          </a:bodyPr>
          <a:lstStyle/>
          <a:p>
            <a:pPr marL="514350" indent="-514350" eaLnBrk="1" hangingPunct="1">
              <a:defRPr/>
            </a:pPr>
            <a:r>
              <a:rPr lang="en-US" b="0" dirty="0" smtClean="0"/>
              <a:t>C66x </a:t>
            </a:r>
            <a:r>
              <a:rPr lang="en-US" b="0" dirty="0" smtClean="0"/>
              <a:t>CorePac Architecture</a:t>
            </a:r>
            <a:endParaRPr lang="en-US" b="0" dirty="0" smtClean="0"/>
          </a:p>
        </p:txBody>
      </p:sp>
      <p:sp>
        <p:nvSpPr>
          <p:cNvPr id="499717" name="Rectangle 5"/>
          <p:cNvSpPr>
            <a:spLocks noChangeArrowheads="1"/>
          </p:cNvSpPr>
          <p:nvPr/>
        </p:nvSpPr>
        <p:spPr bwMode="auto">
          <a:xfrm>
            <a:off x="228600" y="792228"/>
            <a:ext cx="4953000" cy="5867400"/>
          </a:xfrm>
          <a:prstGeom prst="rect">
            <a:avLst/>
          </a:prstGeom>
          <a:solidFill>
            <a:schemeClr val="accent2">
              <a:lumMod val="20000"/>
              <a:lumOff val="8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bIns="182880" anchor="b"/>
          <a:lstStyle/>
          <a:p>
            <a:pPr fontAlgn="auto">
              <a:spcAft>
                <a:spcPts val="0"/>
              </a:spcAft>
              <a:defRPr/>
            </a:pPr>
            <a:endParaRPr lang="en-US" sz="1800" dirty="0">
              <a:solidFill>
                <a:srgbClr val="000000"/>
              </a:solidFill>
            </a:endParaRPr>
          </a:p>
          <a:p>
            <a:pPr fontAlgn="auto">
              <a:spcAft>
                <a:spcPts val="0"/>
              </a:spcAft>
              <a:defRPr/>
            </a:pPr>
            <a:endParaRPr lang="en-US" sz="1800" u="sng" dirty="0">
              <a:solidFill>
                <a:srgbClr val="000000"/>
              </a:solidFill>
            </a:endParaRPr>
          </a:p>
          <a:p>
            <a:pPr fontAlgn="auto">
              <a:spcAft>
                <a:spcPts val="0"/>
              </a:spcAft>
              <a:defRPr/>
            </a:pPr>
            <a:r>
              <a:rPr lang="en-US" sz="1800" dirty="0">
                <a:solidFill>
                  <a:srgbClr val="000000"/>
                </a:solidFill>
              </a:rPr>
              <a:t> </a:t>
            </a:r>
            <a:r>
              <a:rPr lang="en-US" sz="1800" dirty="0" smtClean="0">
                <a:solidFill>
                  <a:srgbClr val="000000"/>
                </a:solidFill>
              </a:rPr>
              <a:t>C66x </a:t>
            </a:r>
            <a:r>
              <a:rPr lang="en-US" sz="1800" dirty="0">
                <a:solidFill>
                  <a:srgbClr val="000000"/>
                </a:solidFill>
              </a:rPr>
              <a:t>CorePac</a:t>
            </a:r>
          </a:p>
        </p:txBody>
      </p:sp>
      <p:sp>
        <p:nvSpPr>
          <p:cNvPr id="499718" name="Rectangle 6"/>
          <p:cNvSpPr>
            <a:spLocks noChangeArrowheads="1"/>
          </p:cNvSpPr>
          <p:nvPr/>
        </p:nvSpPr>
        <p:spPr bwMode="auto">
          <a:xfrm>
            <a:off x="445060" y="2895666"/>
            <a:ext cx="1892808" cy="1524000"/>
          </a:xfrm>
          <a:prstGeom prst="rect">
            <a:avLst/>
          </a:prstGeom>
          <a:solidFill>
            <a:schemeClr val="bg1">
              <a:lumMod val="85000"/>
            </a:schemeClr>
          </a:solidFill>
          <a:ln>
            <a:headEnd type="none" w="sm" len="sm"/>
            <a:tailEnd type="none" w="sm" len="sm"/>
          </a:ln>
          <a:effectLst/>
        </p:spPr>
        <p:style>
          <a:lnRef idx="1">
            <a:schemeClr val="accent2"/>
          </a:lnRef>
          <a:fillRef idx="2">
            <a:schemeClr val="accent2"/>
          </a:fillRef>
          <a:effectRef idx="1">
            <a:schemeClr val="accent2"/>
          </a:effectRef>
          <a:fontRef idx="minor">
            <a:schemeClr val="dk1"/>
          </a:fontRef>
        </p:style>
        <p:txBody>
          <a:bodyPr wrap="none" tIns="365760"/>
          <a:lstStyle/>
          <a:p>
            <a:pPr algn="ctr" fontAlgn="auto">
              <a:spcAft>
                <a:spcPts val="0"/>
              </a:spcAft>
              <a:defRPr/>
            </a:pPr>
            <a:r>
              <a:rPr lang="en-US" sz="1800" dirty="0" smtClean="0">
                <a:solidFill>
                  <a:srgbClr val="000000"/>
                </a:solidFill>
              </a:rPr>
              <a:t>DSP Core</a:t>
            </a:r>
            <a:endParaRPr lang="en-US" sz="1800" dirty="0">
              <a:solidFill>
                <a:srgbClr val="000000"/>
              </a:solidFill>
            </a:endParaRPr>
          </a:p>
        </p:txBody>
      </p:sp>
      <p:sp>
        <p:nvSpPr>
          <p:cNvPr id="3078" name="Rectangle 7"/>
          <p:cNvSpPr>
            <a:spLocks noChangeArrowheads="1"/>
          </p:cNvSpPr>
          <p:nvPr/>
        </p:nvSpPr>
        <p:spPr bwMode="auto">
          <a:xfrm>
            <a:off x="533400" y="2895666"/>
            <a:ext cx="1752600" cy="304800"/>
          </a:xfrm>
          <a:prstGeom prst="rect">
            <a:avLst/>
          </a:prstGeom>
          <a:solidFill>
            <a:schemeClr val="folHlink">
              <a:alpha val="50195"/>
            </a:schemeClr>
          </a:solidFill>
          <a:ln w="12700">
            <a:solidFill>
              <a:schemeClr val="tx1"/>
            </a:solidFill>
            <a:miter lim="800000"/>
            <a:headEnd type="none" w="sm" len="sm"/>
            <a:tailEnd type="none" w="sm" len="sm"/>
          </a:ln>
        </p:spPr>
        <p:txBody>
          <a:bodyPr wrap="none" anchor="ctr"/>
          <a:lstStyle/>
          <a:p>
            <a:pPr algn="ctr"/>
            <a:r>
              <a:rPr lang="en-US" sz="2000" dirty="0">
                <a:solidFill>
                  <a:srgbClr val="000000"/>
                </a:solidFill>
                <a:latin typeface="Calibri"/>
              </a:rPr>
              <a:t>Instruction Fetch</a:t>
            </a:r>
          </a:p>
        </p:txBody>
      </p:sp>
      <p:grpSp>
        <p:nvGrpSpPr>
          <p:cNvPr id="2" name="Group 8"/>
          <p:cNvGrpSpPr>
            <a:grpSpLocks/>
          </p:cNvGrpSpPr>
          <p:nvPr>
            <p:custDataLst>
              <p:tags r:id="rId2"/>
            </p:custDataLst>
          </p:nvPr>
        </p:nvGrpSpPr>
        <p:grpSpPr bwMode="auto">
          <a:xfrm>
            <a:off x="1631950" y="3687828"/>
            <a:ext cx="485775" cy="401638"/>
            <a:chOff x="972" y="2237"/>
            <a:chExt cx="306" cy="253"/>
          </a:xfrm>
        </p:grpSpPr>
        <p:sp>
          <p:nvSpPr>
            <p:cNvPr id="3114" name="Rectangle 9"/>
            <p:cNvSpPr>
              <a:spLocks noChangeArrowheads="1"/>
            </p:cNvSpPr>
            <p:nvPr/>
          </p:nvSpPr>
          <p:spPr bwMode="auto">
            <a:xfrm>
              <a:off x="972"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M</a:t>
              </a:r>
            </a:p>
          </p:txBody>
        </p:sp>
        <p:sp>
          <p:nvSpPr>
            <p:cNvPr id="3115" name="Rectangle 10"/>
            <p:cNvSpPr>
              <a:spLocks noChangeArrowheads="1"/>
            </p:cNvSpPr>
            <p:nvPr/>
          </p:nvSpPr>
          <p:spPr bwMode="auto">
            <a:xfrm>
              <a:off x="972"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S</a:t>
              </a:r>
            </a:p>
          </p:txBody>
        </p:sp>
        <p:sp>
          <p:nvSpPr>
            <p:cNvPr id="3116" name="Rectangle 11"/>
            <p:cNvSpPr>
              <a:spLocks noChangeArrowheads="1"/>
            </p:cNvSpPr>
            <p:nvPr/>
          </p:nvSpPr>
          <p:spPr bwMode="auto">
            <a:xfrm>
              <a:off x="1140"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L</a:t>
              </a:r>
            </a:p>
          </p:txBody>
        </p:sp>
        <p:sp>
          <p:nvSpPr>
            <p:cNvPr id="3117" name="Rectangle 12"/>
            <p:cNvSpPr>
              <a:spLocks noChangeArrowheads="1"/>
            </p:cNvSpPr>
            <p:nvPr/>
          </p:nvSpPr>
          <p:spPr bwMode="auto">
            <a:xfrm>
              <a:off x="1140"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D</a:t>
              </a:r>
            </a:p>
          </p:txBody>
        </p:sp>
      </p:grpSp>
      <p:sp>
        <p:nvSpPr>
          <p:cNvPr id="3083" name="Line 16"/>
          <p:cNvSpPr>
            <a:spLocks noChangeShapeType="1"/>
          </p:cNvSpPr>
          <p:nvPr/>
        </p:nvSpPr>
        <p:spPr bwMode="auto">
          <a:xfrm>
            <a:off x="1255713" y="2608328"/>
            <a:ext cx="290512" cy="122238"/>
          </a:xfrm>
          <a:prstGeom prst="line">
            <a:avLst/>
          </a:prstGeom>
          <a:noFill/>
          <a:ln w="12700">
            <a:solidFill>
              <a:schemeClr val="tx1"/>
            </a:solidFill>
            <a:round/>
            <a:headEnd type="none" w="sm" len="sm"/>
            <a:tailEnd type="none" w="sm" len="sm"/>
          </a:ln>
        </p:spPr>
        <p:txBody>
          <a:bodyPr/>
          <a:lstStyle/>
          <a:p>
            <a:pPr algn="l"/>
            <a:endParaRPr lang="en-US" sz="1800">
              <a:solidFill>
                <a:srgbClr val="000000"/>
              </a:solidFill>
              <a:latin typeface="Arial" charset="0"/>
            </a:endParaRPr>
          </a:p>
        </p:txBody>
      </p:sp>
      <p:sp>
        <p:nvSpPr>
          <p:cNvPr id="3084" name="Text Box 17"/>
          <p:cNvSpPr txBox="1">
            <a:spLocks noChangeArrowheads="1"/>
          </p:cNvSpPr>
          <p:nvPr/>
        </p:nvSpPr>
        <p:spPr bwMode="auto">
          <a:xfrm>
            <a:off x="1498600" y="2600391"/>
            <a:ext cx="522288" cy="287337"/>
          </a:xfrm>
          <a:prstGeom prst="rect">
            <a:avLst/>
          </a:prstGeom>
          <a:noFill/>
          <a:ln w="12700">
            <a:noFill/>
            <a:miter lim="800000"/>
            <a:headEnd type="none" w="sm" len="sm"/>
            <a:tailEnd type="none" w="sm" len="sm"/>
          </a:ln>
        </p:spPr>
        <p:txBody>
          <a:bodyPr wrap="none">
            <a:spAutoFit/>
          </a:bodyPr>
          <a:lstStyle/>
          <a:p>
            <a:pPr algn="l"/>
            <a:r>
              <a:rPr lang="en-US" sz="1600">
                <a:solidFill>
                  <a:srgbClr val="000000"/>
                </a:solidFill>
                <a:latin typeface="Calibri" pitchFamily="34" charset="0"/>
              </a:rPr>
              <a:t>256</a:t>
            </a:r>
          </a:p>
        </p:txBody>
      </p:sp>
      <p:sp>
        <p:nvSpPr>
          <p:cNvPr id="3085" name="Line 18"/>
          <p:cNvSpPr>
            <a:spLocks noChangeShapeType="1"/>
          </p:cNvSpPr>
          <p:nvPr/>
        </p:nvSpPr>
        <p:spPr bwMode="auto">
          <a:xfrm>
            <a:off x="781050" y="4643503"/>
            <a:ext cx="292100" cy="120650"/>
          </a:xfrm>
          <a:prstGeom prst="line">
            <a:avLst/>
          </a:prstGeom>
          <a:noFill/>
          <a:ln w="12700">
            <a:solidFill>
              <a:schemeClr val="tx1"/>
            </a:solidFill>
            <a:round/>
            <a:headEnd type="none" w="sm" len="sm"/>
            <a:tailEnd type="none" w="sm" len="sm"/>
          </a:ln>
        </p:spPr>
        <p:txBody>
          <a:bodyPr/>
          <a:lstStyle/>
          <a:p>
            <a:pPr algn="l"/>
            <a:endParaRPr lang="en-US" sz="1800">
              <a:solidFill>
                <a:srgbClr val="000000"/>
              </a:solidFill>
              <a:latin typeface="Arial" charset="0"/>
            </a:endParaRPr>
          </a:p>
        </p:txBody>
      </p:sp>
      <p:sp>
        <p:nvSpPr>
          <p:cNvPr id="3086" name="Text Box 19"/>
          <p:cNvSpPr txBox="1">
            <a:spLocks noChangeArrowheads="1"/>
          </p:cNvSpPr>
          <p:nvPr/>
        </p:nvSpPr>
        <p:spPr bwMode="auto">
          <a:xfrm>
            <a:off x="1150938" y="4606991"/>
            <a:ext cx="508000" cy="244475"/>
          </a:xfrm>
          <a:prstGeom prst="rect">
            <a:avLst/>
          </a:prstGeom>
          <a:noFill/>
          <a:ln w="12700">
            <a:noFill/>
            <a:miter lim="800000"/>
            <a:headEnd type="none" w="sm" len="sm"/>
            <a:tailEnd type="none" w="sm" len="sm"/>
          </a:ln>
        </p:spPr>
        <p:txBody>
          <a:bodyPr wrap="none" lIns="0" tIns="0" rIns="0" bIns="0">
            <a:spAutoFit/>
          </a:bodyPr>
          <a:lstStyle/>
          <a:p>
            <a:pPr algn="ctr"/>
            <a:r>
              <a:rPr lang="en-US" sz="1600" dirty="0">
                <a:solidFill>
                  <a:srgbClr val="000000"/>
                </a:solidFill>
                <a:latin typeface="Calibri" pitchFamily="34" charset="0"/>
              </a:rPr>
              <a:t>64-bit</a:t>
            </a:r>
          </a:p>
        </p:txBody>
      </p:sp>
      <p:sp>
        <p:nvSpPr>
          <p:cNvPr id="3087" name="Line 20"/>
          <p:cNvSpPr>
            <a:spLocks noChangeShapeType="1"/>
          </p:cNvSpPr>
          <p:nvPr/>
        </p:nvSpPr>
        <p:spPr bwMode="auto">
          <a:xfrm flipH="1">
            <a:off x="1728788" y="4643503"/>
            <a:ext cx="292100" cy="120650"/>
          </a:xfrm>
          <a:prstGeom prst="line">
            <a:avLst/>
          </a:prstGeom>
          <a:noFill/>
          <a:ln w="12700">
            <a:solidFill>
              <a:schemeClr val="tx1"/>
            </a:solidFill>
            <a:round/>
            <a:headEnd type="none" w="sm" len="sm"/>
            <a:tailEnd type="none" w="sm" len="sm"/>
          </a:ln>
        </p:spPr>
        <p:txBody>
          <a:bodyPr/>
          <a:lstStyle/>
          <a:p>
            <a:pPr algn="l"/>
            <a:endParaRPr lang="en-US" sz="1800">
              <a:solidFill>
                <a:srgbClr val="000000"/>
              </a:solidFill>
              <a:latin typeface="Arial" charset="0"/>
            </a:endParaRPr>
          </a:p>
        </p:txBody>
      </p:sp>
      <p:grpSp>
        <p:nvGrpSpPr>
          <p:cNvPr id="3" name="Group 22"/>
          <p:cNvGrpSpPr>
            <a:grpSpLocks/>
          </p:cNvGrpSpPr>
          <p:nvPr>
            <p:custDataLst>
              <p:tags r:id="rId3"/>
            </p:custDataLst>
          </p:nvPr>
        </p:nvGrpSpPr>
        <p:grpSpPr bwMode="auto">
          <a:xfrm>
            <a:off x="685800" y="3687828"/>
            <a:ext cx="485775" cy="401638"/>
            <a:chOff x="972" y="2237"/>
            <a:chExt cx="306" cy="253"/>
          </a:xfrm>
        </p:grpSpPr>
        <p:sp>
          <p:nvSpPr>
            <p:cNvPr id="3110" name="Rectangle 23"/>
            <p:cNvSpPr>
              <a:spLocks noChangeArrowheads="1"/>
            </p:cNvSpPr>
            <p:nvPr/>
          </p:nvSpPr>
          <p:spPr bwMode="auto">
            <a:xfrm>
              <a:off x="972"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M</a:t>
              </a:r>
            </a:p>
          </p:txBody>
        </p:sp>
        <p:sp>
          <p:nvSpPr>
            <p:cNvPr id="3111" name="Rectangle 24"/>
            <p:cNvSpPr>
              <a:spLocks noChangeArrowheads="1"/>
            </p:cNvSpPr>
            <p:nvPr/>
          </p:nvSpPr>
          <p:spPr bwMode="auto">
            <a:xfrm>
              <a:off x="972"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S</a:t>
              </a:r>
            </a:p>
          </p:txBody>
        </p:sp>
        <p:sp>
          <p:nvSpPr>
            <p:cNvPr id="3112" name="Rectangle 25"/>
            <p:cNvSpPr>
              <a:spLocks noChangeArrowheads="1"/>
            </p:cNvSpPr>
            <p:nvPr/>
          </p:nvSpPr>
          <p:spPr bwMode="auto">
            <a:xfrm>
              <a:off x="1140"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dirty="0">
                  <a:solidFill>
                    <a:srgbClr val="F8F8F8"/>
                  </a:solidFill>
                  <a:latin typeface="Arial Narrow" pitchFamily="34" charset="0"/>
                </a:rPr>
                <a:t>L</a:t>
              </a:r>
            </a:p>
          </p:txBody>
        </p:sp>
        <p:sp>
          <p:nvSpPr>
            <p:cNvPr id="3113" name="Rectangle 26"/>
            <p:cNvSpPr>
              <a:spLocks noChangeArrowheads="1"/>
            </p:cNvSpPr>
            <p:nvPr/>
          </p:nvSpPr>
          <p:spPr bwMode="auto">
            <a:xfrm>
              <a:off x="1140"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D</a:t>
              </a:r>
            </a:p>
          </p:txBody>
        </p:sp>
      </p:grpSp>
      <p:sp>
        <p:nvSpPr>
          <p:cNvPr id="499739" name="Rectangle 27"/>
          <p:cNvSpPr>
            <a:spLocks noChangeArrowheads="1"/>
          </p:cNvSpPr>
          <p:nvPr/>
        </p:nvSpPr>
        <p:spPr bwMode="auto">
          <a:xfrm>
            <a:off x="454025" y="5235081"/>
            <a:ext cx="1893888" cy="1281112"/>
          </a:xfrm>
          <a:prstGeom prst="rect">
            <a:avLst/>
          </a:prstGeom>
          <a:solidFill>
            <a:schemeClr val="tx2">
              <a:lumMod val="20000"/>
              <a:lumOff val="80000"/>
            </a:schemeClr>
          </a:solid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168275" indent="-168275" algn="ctr" fontAlgn="auto">
              <a:lnSpc>
                <a:spcPct val="90000"/>
              </a:lnSpc>
              <a:spcAft>
                <a:spcPts val="0"/>
              </a:spcAft>
              <a:buClr>
                <a:srgbClr val="1F497D"/>
              </a:buClr>
              <a:buSzPct val="75000"/>
              <a:buFont typeface="Wingdings" pitchFamily="2" charset="2"/>
              <a:buNone/>
              <a:defRPr/>
            </a:pPr>
            <a:r>
              <a:rPr lang="en-US" sz="1800" dirty="0">
                <a:solidFill>
                  <a:srgbClr val="1F497D"/>
                </a:solidFill>
              </a:rPr>
              <a:t>Level 1 Data</a:t>
            </a:r>
          </a:p>
          <a:p>
            <a:pPr marL="168275" indent="-168275" algn="ctr" fontAlgn="auto">
              <a:lnSpc>
                <a:spcPct val="90000"/>
              </a:lnSpc>
              <a:spcAft>
                <a:spcPts val="0"/>
              </a:spcAft>
              <a:buClr>
                <a:srgbClr val="1F497D"/>
              </a:buClr>
              <a:buSzPct val="75000"/>
              <a:buFont typeface="Wingdings" pitchFamily="2" charset="2"/>
              <a:buNone/>
              <a:defRPr/>
            </a:pPr>
            <a:r>
              <a:rPr lang="en-US" sz="1800" dirty="0">
                <a:solidFill>
                  <a:srgbClr val="1F497D"/>
                </a:solidFill>
              </a:rPr>
              <a:t>Memory (L1D)</a:t>
            </a:r>
          </a:p>
          <a:p>
            <a:pPr marL="168275" indent="-168275" algn="l" fontAlgn="auto">
              <a:lnSpc>
                <a:spcPct val="110000"/>
              </a:lnSpc>
              <a:spcAft>
                <a:spcPts val="0"/>
              </a:spcAft>
              <a:buClr>
                <a:srgbClr val="1F497D"/>
              </a:buClr>
              <a:buSzPct val="75000"/>
              <a:buFont typeface="Wingdings" pitchFamily="2" charset="2"/>
              <a:buChar char=""/>
              <a:defRPr/>
            </a:pPr>
            <a:r>
              <a:rPr lang="en-US" sz="1800" dirty="0">
                <a:solidFill>
                  <a:srgbClr val="000000"/>
                </a:solidFill>
              </a:rPr>
              <a:t>Single-Cycle</a:t>
            </a:r>
          </a:p>
          <a:p>
            <a:pPr marL="168275" indent="-168275" algn="l" fontAlgn="auto">
              <a:lnSpc>
                <a:spcPct val="90000"/>
              </a:lnSpc>
              <a:spcAft>
                <a:spcPts val="0"/>
              </a:spcAft>
              <a:buClr>
                <a:srgbClr val="1F497D"/>
              </a:buClr>
              <a:buSzPct val="75000"/>
              <a:buFont typeface="Wingdings" pitchFamily="2" charset="2"/>
              <a:buChar char=""/>
              <a:defRPr/>
            </a:pPr>
            <a:r>
              <a:rPr lang="en-US" sz="1800" dirty="0">
                <a:solidFill>
                  <a:srgbClr val="000000"/>
                </a:solidFill>
              </a:rPr>
              <a:t>Cache / RAM</a:t>
            </a:r>
          </a:p>
        </p:txBody>
      </p:sp>
      <p:grpSp>
        <p:nvGrpSpPr>
          <p:cNvPr id="4" name="Group 28"/>
          <p:cNvGrpSpPr>
            <a:grpSpLocks/>
          </p:cNvGrpSpPr>
          <p:nvPr>
            <p:custDataLst>
              <p:tags r:id="rId4"/>
            </p:custDataLst>
          </p:nvPr>
        </p:nvGrpSpPr>
        <p:grpSpPr bwMode="auto">
          <a:xfrm>
            <a:off x="454025" y="4994341"/>
            <a:ext cx="1893888" cy="228600"/>
            <a:chOff x="238" y="3079"/>
            <a:chExt cx="1193" cy="144"/>
          </a:xfrm>
        </p:grpSpPr>
        <p:sp>
          <p:nvSpPr>
            <p:cNvPr id="3108" name="Rectangle 29"/>
            <p:cNvSpPr>
              <a:spLocks noChangeArrowheads="1"/>
            </p:cNvSpPr>
            <p:nvPr/>
          </p:nvSpPr>
          <p:spPr bwMode="auto">
            <a:xfrm>
              <a:off x="238" y="3079"/>
              <a:ext cx="597" cy="144"/>
            </a:xfrm>
            <a:prstGeom prst="rect">
              <a:avLst/>
            </a:prstGeom>
            <a:solidFill>
              <a:srgbClr val="000000"/>
            </a:solidFill>
            <a:ln w="12700">
              <a:solidFill>
                <a:schemeClr val="tx1"/>
              </a:solidFill>
              <a:miter lim="800000"/>
              <a:headEnd type="none" w="sm" len="sm"/>
              <a:tailEnd type="none" w="sm" len="sm"/>
            </a:ln>
          </p:spPr>
          <p:txBody>
            <a:bodyPr wrap="none" anchor="ctr"/>
            <a:lstStyle/>
            <a:p>
              <a:pPr algn="ctr"/>
              <a:r>
                <a:rPr lang="en-US" sz="2000">
                  <a:solidFill>
                    <a:srgbClr val="000000"/>
                  </a:solidFill>
                  <a:latin typeface="Arial Narrow" pitchFamily="34" charset="0"/>
                </a:rPr>
                <a:t> </a:t>
              </a:r>
            </a:p>
          </p:txBody>
        </p:sp>
        <p:sp>
          <p:nvSpPr>
            <p:cNvPr id="3109" name="Rectangle 30"/>
            <p:cNvSpPr>
              <a:spLocks noChangeArrowheads="1"/>
            </p:cNvSpPr>
            <p:nvPr/>
          </p:nvSpPr>
          <p:spPr bwMode="auto">
            <a:xfrm>
              <a:off x="835" y="3079"/>
              <a:ext cx="596" cy="144"/>
            </a:xfrm>
            <a:prstGeom prst="rect">
              <a:avLst/>
            </a:prstGeom>
            <a:solidFill>
              <a:srgbClr val="000000"/>
            </a:solidFill>
            <a:ln w="12700">
              <a:solidFill>
                <a:schemeClr val="tx1"/>
              </a:solidFill>
              <a:miter lim="800000"/>
              <a:headEnd type="none" w="sm" len="sm"/>
              <a:tailEnd type="none" w="sm" len="sm"/>
            </a:ln>
          </p:spPr>
          <p:txBody>
            <a:bodyPr wrap="none" anchor="ctr"/>
            <a:lstStyle/>
            <a:p>
              <a:pPr algn="ctr"/>
              <a:r>
                <a:rPr lang="en-US" sz="2000">
                  <a:solidFill>
                    <a:srgbClr val="000000"/>
                  </a:solidFill>
                  <a:latin typeface="Calibri" pitchFamily="34" charset="0"/>
                </a:rPr>
                <a:t> </a:t>
              </a:r>
            </a:p>
          </p:txBody>
        </p:sp>
      </p:grpSp>
      <p:grpSp>
        <p:nvGrpSpPr>
          <p:cNvPr id="5" name="Group 31"/>
          <p:cNvGrpSpPr>
            <a:grpSpLocks/>
          </p:cNvGrpSpPr>
          <p:nvPr>
            <p:custDataLst>
              <p:tags r:id="rId5"/>
            </p:custDataLst>
          </p:nvPr>
        </p:nvGrpSpPr>
        <p:grpSpPr bwMode="auto">
          <a:xfrm>
            <a:off x="457200" y="4145028"/>
            <a:ext cx="1828800" cy="274638"/>
            <a:chOff x="238" y="2573"/>
            <a:chExt cx="1193" cy="144"/>
          </a:xfrm>
        </p:grpSpPr>
        <p:sp>
          <p:nvSpPr>
            <p:cNvPr id="3106" name="Rectangle 32"/>
            <p:cNvSpPr>
              <a:spLocks noChangeArrowheads="1"/>
            </p:cNvSpPr>
            <p:nvPr/>
          </p:nvSpPr>
          <p:spPr bwMode="auto">
            <a:xfrm>
              <a:off x="238" y="2573"/>
              <a:ext cx="597" cy="144"/>
            </a:xfrm>
            <a:prstGeom prst="rect">
              <a:avLst/>
            </a:prstGeom>
            <a:solidFill>
              <a:schemeClr val="hlink">
                <a:alpha val="50195"/>
              </a:schemeClr>
            </a:solidFill>
            <a:ln w="12700">
              <a:solidFill>
                <a:schemeClr val="tx1"/>
              </a:solidFill>
              <a:miter lim="800000"/>
              <a:headEnd type="none" w="sm" len="sm"/>
              <a:tailEnd type="none" w="sm" len="sm"/>
            </a:ln>
          </p:spPr>
          <p:txBody>
            <a:bodyPr wrap="none" tIns="0" bIns="0" anchor="ctr"/>
            <a:lstStyle/>
            <a:p>
              <a:pPr algn="ctr">
                <a:lnSpc>
                  <a:spcPct val="70000"/>
                </a:lnSpc>
              </a:pPr>
              <a:r>
                <a:rPr lang="en-US" sz="1800" dirty="0">
                  <a:solidFill>
                    <a:srgbClr val="000000"/>
                  </a:solidFill>
                  <a:latin typeface="Arial Narrow" pitchFamily="34" charset="0"/>
                </a:rPr>
                <a:t> </a:t>
              </a:r>
              <a:r>
                <a:rPr lang="en-US" sz="1400" dirty="0">
                  <a:solidFill>
                    <a:srgbClr val="000000"/>
                  </a:solidFill>
                  <a:latin typeface="Calibri"/>
                </a:rPr>
                <a:t>Reg </a:t>
              </a:r>
              <a:r>
                <a:rPr lang="en-US" sz="1400" dirty="0" smtClean="0">
                  <a:solidFill>
                    <a:srgbClr val="000000"/>
                  </a:solidFill>
                  <a:latin typeface="Calibri"/>
                </a:rPr>
                <a:t>A [32]</a:t>
              </a:r>
              <a:endParaRPr lang="en-US" sz="1400" dirty="0">
                <a:solidFill>
                  <a:srgbClr val="000000"/>
                </a:solidFill>
                <a:latin typeface="Calibri"/>
              </a:endParaRPr>
            </a:p>
          </p:txBody>
        </p:sp>
        <p:sp>
          <p:nvSpPr>
            <p:cNvPr id="3107" name="Rectangle 33"/>
            <p:cNvSpPr>
              <a:spLocks noChangeArrowheads="1"/>
            </p:cNvSpPr>
            <p:nvPr/>
          </p:nvSpPr>
          <p:spPr bwMode="auto">
            <a:xfrm>
              <a:off x="835" y="2573"/>
              <a:ext cx="596" cy="144"/>
            </a:xfrm>
            <a:prstGeom prst="rect">
              <a:avLst/>
            </a:prstGeom>
            <a:solidFill>
              <a:schemeClr val="hlink">
                <a:alpha val="50195"/>
              </a:schemeClr>
            </a:solidFill>
            <a:ln w="12700">
              <a:solidFill>
                <a:schemeClr val="tx1"/>
              </a:solidFill>
              <a:miter lim="800000"/>
              <a:headEnd type="none" w="sm" len="sm"/>
              <a:tailEnd type="none" w="sm" len="sm"/>
            </a:ln>
          </p:spPr>
          <p:txBody>
            <a:bodyPr wrap="none" tIns="0" bIns="0" anchor="ctr"/>
            <a:lstStyle/>
            <a:p>
              <a:pPr algn="ctr">
                <a:lnSpc>
                  <a:spcPct val="70000"/>
                </a:lnSpc>
              </a:pPr>
              <a:r>
                <a:rPr lang="en-US" sz="1400" dirty="0">
                  <a:solidFill>
                    <a:srgbClr val="000000"/>
                  </a:solidFill>
                  <a:latin typeface="Calibri"/>
                </a:rPr>
                <a:t> Reg </a:t>
              </a:r>
              <a:r>
                <a:rPr lang="en-US" sz="1400" dirty="0" smtClean="0">
                  <a:solidFill>
                    <a:srgbClr val="000000"/>
                  </a:solidFill>
                  <a:latin typeface="Calibri"/>
                </a:rPr>
                <a:t>B [32]</a:t>
              </a:r>
              <a:endParaRPr lang="en-US" sz="1400" dirty="0">
                <a:solidFill>
                  <a:srgbClr val="000000"/>
                </a:solidFill>
                <a:latin typeface="Calibri"/>
              </a:endParaRPr>
            </a:p>
          </p:txBody>
        </p:sp>
      </p:grpSp>
      <p:grpSp>
        <p:nvGrpSpPr>
          <p:cNvPr id="6" name="Group 177"/>
          <p:cNvGrpSpPr/>
          <p:nvPr>
            <p:custDataLst>
              <p:tags r:id="rId6"/>
            </p:custDataLst>
          </p:nvPr>
        </p:nvGrpSpPr>
        <p:grpSpPr>
          <a:xfrm>
            <a:off x="454025" y="955741"/>
            <a:ext cx="1893888" cy="1512887"/>
            <a:chOff x="454025" y="955741"/>
            <a:chExt cx="1893888" cy="1512887"/>
          </a:xfrm>
        </p:grpSpPr>
        <p:sp>
          <p:nvSpPr>
            <p:cNvPr id="499747" name="Rectangle 35"/>
            <p:cNvSpPr>
              <a:spLocks noChangeArrowheads="1"/>
            </p:cNvSpPr>
            <p:nvPr/>
          </p:nvSpPr>
          <p:spPr bwMode="auto">
            <a:xfrm>
              <a:off x="457199" y="955741"/>
              <a:ext cx="1890713" cy="1281112"/>
            </a:xfrm>
            <a:prstGeom prst="rect">
              <a:avLst/>
            </a:prstGeom>
            <a:solidFill>
              <a:schemeClr val="tx2">
                <a:lumMod val="20000"/>
                <a:lumOff val="80000"/>
              </a:schemeClr>
            </a:solid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168275" indent="-168275" algn="ctr" fontAlgn="auto">
                <a:lnSpc>
                  <a:spcPct val="90000"/>
                </a:lnSpc>
                <a:spcAft>
                  <a:spcPts val="0"/>
                </a:spcAft>
                <a:buClr>
                  <a:srgbClr val="1F497D"/>
                </a:buClr>
                <a:buSzPct val="75000"/>
                <a:buFont typeface="Wingdings" pitchFamily="2" charset="2"/>
                <a:buNone/>
                <a:defRPr/>
              </a:pPr>
              <a:r>
                <a:rPr lang="en-US" sz="1800" dirty="0">
                  <a:solidFill>
                    <a:srgbClr val="1F497D"/>
                  </a:solidFill>
                </a:rPr>
                <a:t>Level 1 Program</a:t>
              </a:r>
            </a:p>
            <a:p>
              <a:pPr marL="168275" indent="-168275" algn="ctr" fontAlgn="auto">
                <a:lnSpc>
                  <a:spcPct val="90000"/>
                </a:lnSpc>
                <a:spcAft>
                  <a:spcPts val="0"/>
                </a:spcAft>
                <a:buClr>
                  <a:srgbClr val="1F497D"/>
                </a:buClr>
                <a:buSzPct val="75000"/>
                <a:buFont typeface="Wingdings" pitchFamily="2" charset="2"/>
                <a:buNone/>
                <a:defRPr/>
              </a:pPr>
              <a:r>
                <a:rPr lang="en-US" sz="1800" dirty="0">
                  <a:solidFill>
                    <a:srgbClr val="1F497D"/>
                  </a:solidFill>
                </a:rPr>
                <a:t>Memory (L1P)</a:t>
              </a:r>
            </a:p>
            <a:p>
              <a:pPr marL="168275" indent="-168275" algn="l" fontAlgn="auto">
                <a:lnSpc>
                  <a:spcPct val="110000"/>
                </a:lnSpc>
                <a:spcAft>
                  <a:spcPts val="0"/>
                </a:spcAft>
                <a:buClr>
                  <a:srgbClr val="1F497D"/>
                </a:buClr>
                <a:buSzPct val="75000"/>
                <a:buFont typeface="Wingdings" pitchFamily="2" charset="2"/>
                <a:buChar char=""/>
                <a:defRPr/>
              </a:pPr>
              <a:r>
                <a:rPr lang="en-US" sz="1800" dirty="0">
                  <a:solidFill>
                    <a:srgbClr val="000000"/>
                  </a:solidFill>
                </a:rPr>
                <a:t>Single-Cycle</a:t>
              </a:r>
            </a:p>
            <a:p>
              <a:pPr marL="168275" indent="-168275" algn="l" fontAlgn="auto">
                <a:lnSpc>
                  <a:spcPct val="90000"/>
                </a:lnSpc>
                <a:spcAft>
                  <a:spcPts val="0"/>
                </a:spcAft>
                <a:buClr>
                  <a:srgbClr val="1F497D"/>
                </a:buClr>
                <a:buSzPct val="75000"/>
                <a:buFont typeface="Wingdings" pitchFamily="2" charset="2"/>
                <a:buChar char=""/>
                <a:defRPr/>
              </a:pPr>
              <a:r>
                <a:rPr lang="en-US" sz="1800" dirty="0">
                  <a:solidFill>
                    <a:srgbClr val="000000"/>
                  </a:solidFill>
                </a:rPr>
                <a:t>Cache / RAM</a:t>
              </a:r>
            </a:p>
          </p:txBody>
        </p:sp>
        <p:sp>
          <p:nvSpPr>
            <p:cNvPr id="3105" name="Rectangle 36"/>
            <p:cNvSpPr>
              <a:spLocks noChangeArrowheads="1"/>
            </p:cNvSpPr>
            <p:nvPr/>
          </p:nvSpPr>
          <p:spPr bwMode="auto">
            <a:xfrm>
              <a:off x="454025" y="2240028"/>
              <a:ext cx="1893888" cy="228600"/>
            </a:xfrm>
            <a:prstGeom prst="rect">
              <a:avLst/>
            </a:prstGeom>
            <a:solidFill>
              <a:srgbClr val="000000"/>
            </a:solidFill>
            <a:ln w="12700">
              <a:noFill/>
              <a:miter lim="800000"/>
              <a:headEnd type="none" w="sm" len="sm"/>
              <a:tailEnd type="none" w="sm" len="sm"/>
            </a:ln>
            <a:effectLst/>
          </p:spPr>
          <p:txBody>
            <a:bodyPr wrap="none" anchor="ctr"/>
            <a:lstStyle/>
            <a:p>
              <a:pPr algn="ctr"/>
              <a:r>
                <a:rPr lang="en-US" sz="2000">
                  <a:solidFill>
                    <a:srgbClr val="000000"/>
                  </a:solidFill>
                  <a:latin typeface="Calibri" pitchFamily="34" charset="0"/>
                </a:rPr>
                <a:t> </a:t>
              </a:r>
            </a:p>
          </p:txBody>
        </p:sp>
      </p:grpSp>
      <p:grpSp>
        <p:nvGrpSpPr>
          <p:cNvPr id="7" name="Group 37"/>
          <p:cNvGrpSpPr>
            <a:grpSpLocks/>
          </p:cNvGrpSpPr>
          <p:nvPr>
            <p:custDataLst>
              <p:tags r:id="rId7"/>
            </p:custDataLst>
          </p:nvPr>
        </p:nvGrpSpPr>
        <p:grpSpPr bwMode="auto">
          <a:xfrm>
            <a:off x="3124200" y="955741"/>
            <a:ext cx="1893888" cy="3036887"/>
            <a:chOff x="1920" y="535"/>
            <a:chExt cx="1193" cy="1913"/>
          </a:xfrm>
          <a:solidFill>
            <a:schemeClr val="tx2">
              <a:lumMod val="20000"/>
              <a:lumOff val="80000"/>
            </a:schemeClr>
          </a:solidFill>
          <a:effectLst/>
        </p:grpSpPr>
        <p:sp>
          <p:nvSpPr>
            <p:cNvPr id="499750" name="Rectangle 38"/>
            <p:cNvSpPr>
              <a:spLocks noChangeArrowheads="1"/>
            </p:cNvSpPr>
            <p:nvPr/>
          </p:nvSpPr>
          <p:spPr bwMode="auto">
            <a:xfrm>
              <a:off x="1920" y="535"/>
              <a:ext cx="1193" cy="1623"/>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284163" indent="-168275" algn="l" fontAlgn="auto">
                <a:lnSpc>
                  <a:spcPct val="120000"/>
                </a:lnSpc>
                <a:spcAft>
                  <a:spcPts val="0"/>
                </a:spcAft>
                <a:buClr>
                  <a:srgbClr val="1F497D"/>
                </a:buClr>
                <a:buSzPct val="75000"/>
                <a:buFont typeface="Wingdings" pitchFamily="2" charset="2"/>
                <a:buNone/>
                <a:tabLst>
                  <a:tab pos="862013" algn="ctr"/>
                </a:tabLst>
                <a:defRPr/>
              </a:pPr>
              <a:r>
                <a:rPr lang="en-US" sz="2000" dirty="0">
                  <a:solidFill>
                    <a:srgbClr val="1F497D"/>
                  </a:solidFill>
                  <a:latin typeface="Arial Narrow" pitchFamily="34" charset="0"/>
                </a:rPr>
                <a:t>				</a:t>
              </a:r>
              <a:r>
                <a:rPr lang="en-US" sz="1800" dirty="0">
                  <a:solidFill>
                    <a:srgbClr val="1F497D"/>
                  </a:solidFill>
                </a:rPr>
                <a:t>Level 2</a:t>
              </a:r>
            </a:p>
            <a:p>
              <a:pPr marL="284163" indent="-168275" algn="l" fontAlgn="auto">
                <a:spcAft>
                  <a:spcPts val="0"/>
                </a:spcAft>
                <a:buClr>
                  <a:srgbClr val="1F497D"/>
                </a:buClr>
                <a:buSzPct val="75000"/>
                <a:buFont typeface="Wingdings" pitchFamily="2" charset="2"/>
                <a:buNone/>
                <a:tabLst>
                  <a:tab pos="862013" algn="ctr"/>
                </a:tabLst>
                <a:defRPr/>
              </a:pPr>
              <a:r>
                <a:rPr lang="en-US" sz="1800" dirty="0">
                  <a:solidFill>
                    <a:srgbClr val="1F497D"/>
                  </a:solidFill>
                </a:rPr>
                <a:t>		Memory</a:t>
              </a:r>
            </a:p>
            <a:p>
              <a:pPr marL="284163" indent="-168275" algn="l" fontAlgn="auto">
                <a:spcAft>
                  <a:spcPts val="0"/>
                </a:spcAft>
                <a:buClr>
                  <a:srgbClr val="1F497D"/>
                </a:buClr>
                <a:buSzPct val="75000"/>
                <a:buFont typeface="Wingdings" pitchFamily="2" charset="2"/>
                <a:buNone/>
                <a:tabLst>
                  <a:tab pos="862013" algn="ctr"/>
                </a:tabLst>
                <a:defRPr/>
              </a:pPr>
              <a:r>
                <a:rPr lang="en-US" sz="2000" dirty="0">
                  <a:solidFill>
                    <a:srgbClr val="1F497D"/>
                  </a:solidFill>
                </a:rPr>
                <a:t>		</a:t>
              </a:r>
              <a:r>
                <a:rPr lang="en-US" sz="1800" dirty="0">
                  <a:solidFill>
                    <a:srgbClr val="1F497D"/>
                  </a:solidFill>
                </a:rPr>
                <a:t>(L2)</a:t>
              </a:r>
              <a:endParaRPr lang="en-US" sz="2000" dirty="0">
                <a:solidFill>
                  <a:srgbClr val="1F497D"/>
                </a:solidFill>
              </a:endParaRPr>
            </a:p>
            <a:p>
              <a:pPr marL="284163" indent="-168275" algn="l" fontAlgn="auto">
                <a:lnSpc>
                  <a:spcPct val="140000"/>
                </a:lnSpc>
                <a:spcAft>
                  <a:spcPts val="0"/>
                </a:spcAft>
                <a:buClr>
                  <a:srgbClr val="1F497D"/>
                </a:buClr>
                <a:buSzPct val="75000"/>
                <a:buFont typeface="Wingdings" pitchFamily="2" charset="2"/>
                <a:buChar char=""/>
                <a:tabLst>
                  <a:tab pos="862013" algn="ctr"/>
                </a:tabLst>
                <a:defRPr/>
              </a:pPr>
              <a:r>
                <a:rPr lang="en-US" sz="1800" dirty="0">
                  <a:solidFill>
                    <a:srgbClr val="000000"/>
                  </a:solidFill>
                </a:rPr>
                <a:t>Program / Data</a:t>
              </a:r>
            </a:p>
            <a:p>
              <a:pPr marL="284163" indent="-168275" algn="l" fontAlgn="auto">
                <a:lnSpc>
                  <a:spcPct val="90000"/>
                </a:lnSpc>
                <a:spcAft>
                  <a:spcPts val="0"/>
                </a:spcAft>
                <a:buClr>
                  <a:srgbClr val="1F497D"/>
                </a:buClr>
                <a:buSzPct val="75000"/>
                <a:buFont typeface="Wingdings" pitchFamily="2" charset="2"/>
                <a:buChar char=""/>
                <a:tabLst>
                  <a:tab pos="862013" algn="ctr"/>
                </a:tabLst>
                <a:defRPr/>
              </a:pPr>
              <a:r>
                <a:rPr lang="en-US" sz="1800" dirty="0">
                  <a:solidFill>
                    <a:srgbClr val="000000"/>
                  </a:solidFill>
                </a:rPr>
                <a:t>Cache / RAM</a:t>
              </a:r>
            </a:p>
          </p:txBody>
        </p:sp>
        <p:sp>
          <p:nvSpPr>
            <p:cNvPr id="499751" name="Rectangle 39"/>
            <p:cNvSpPr>
              <a:spLocks noChangeArrowheads="1"/>
            </p:cNvSpPr>
            <p:nvPr/>
          </p:nvSpPr>
          <p:spPr bwMode="auto">
            <a:xfrm>
              <a:off x="1920" y="2160"/>
              <a:ext cx="1193" cy="144"/>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000" dirty="0">
                  <a:solidFill>
                    <a:srgbClr val="000000"/>
                  </a:solidFill>
                </a:rPr>
                <a:t> </a:t>
              </a:r>
            </a:p>
          </p:txBody>
        </p:sp>
        <p:sp>
          <p:nvSpPr>
            <p:cNvPr id="499752" name="Rectangle 40"/>
            <p:cNvSpPr>
              <a:spLocks noChangeArrowheads="1"/>
            </p:cNvSpPr>
            <p:nvPr/>
          </p:nvSpPr>
          <p:spPr bwMode="auto">
            <a:xfrm>
              <a:off x="1920" y="2304"/>
              <a:ext cx="1193" cy="144"/>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000" dirty="0">
                  <a:solidFill>
                    <a:srgbClr val="000000"/>
                  </a:solidFill>
                </a:rPr>
                <a:t> </a:t>
              </a:r>
            </a:p>
          </p:txBody>
        </p:sp>
      </p:grpSp>
      <p:sp>
        <p:nvSpPr>
          <p:cNvPr id="3097" name="Rectangle 43"/>
          <p:cNvSpPr>
            <a:spLocks noChangeArrowheads="1"/>
          </p:cNvSpPr>
          <p:nvPr/>
        </p:nvSpPr>
        <p:spPr bwMode="auto">
          <a:xfrm>
            <a:off x="3124200" y="4297428"/>
            <a:ext cx="1893888" cy="914400"/>
          </a:xfrm>
          <a:prstGeom prst="rect">
            <a:avLst/>
          </a:prstGeom>
          <a:solidFill>
            <a:srgbClr val="777777"/>
          </a:solidFill>
          <a:ln w="12700">
            <a:noFill/>
            <a:miter lim="800000"/>
            <a:headEnd type="none" w="sm" len="sm"/>
            <a:tailEnd type="none" w="sm" len="sm"/>
          </a:ln>
        </p:spPr>
        <p:txBody>
          <a:bodyPr anchor="ctr"/>
          <a:lstStyle/>
          <a:p>
            <a:pPr algn="ctr"/>
            <a:r>
              <a:rPr lang="en-US" sz="2000" dirty="0">
                <a:solidFill>
                  <a:srgbClr val="F8F8F8"/>
                </a:solidFill>
                <a:latin typeface="Calibri"/>
              </a:rPr>
              <a:t>Memory Controller </a:t>
            </a:r>
          </a:p>
        </p:txBody>
      </p:sp>
      <p:sp>
        <p:nvSpPr>
          <p:cNvPr id="3098" name="Rectangle 54"/>
          <p:cNvSpPr>
            <a:spLocks noChangeArrowheads="1"/>
          </p:cNvSpPr>
          <p:nvPr/>
        </p:nvSpPr>
        <p:spPr bwMode="auto">
          <a:xfrm>
            <a:off x="4867275" y="4435541"/>
            <a:ext cx="150813" cy="152400"/>
          </a:xfrm>
          <a:prstGeom prst="rect">
            <a:avLst/>
          </a:prstGeom>
          <a:noFill/>
          <a:ln w="12700">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3099" name="Rectangle 55"/>
          <p:cNvSpPr>
            <a:spLocks noChangeArrowheads="1"/>
          </p:cNvSpPr>
          <p:nvPr/>
        </p:nvSpPr>
        <p:spPr bwMode="auto">
          <a:xfrm>
            <a:off x="4867275" y="4922903"/>
            <a:ext cx="150813" cy="152400"/>
          </a:xfrm>
          <a:prstGeom prst="rect">
            <a:avLst/>
          </a:prstGeom>
          <a:noFill/>
          <a:ln w="12700">
            <a:noFill/>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46" name="Rectangle 45"/>
          <p:cNvSpPr/>
          <p:nvPr/>
        </p:nvSpPr>
        <p:spPr>
          <a:xfrm>
            <a:off x="5410200" y="762000"/>
            <a:ext cx="3569494" cy="2308324"/>
          </a:xfrm>
          <a:prstGeom prst="rect">
            <a:avLst/>
          </a:prstGeom>
        </p:spPr>
        <p:txBody>
          <a:bodyPr wrap="square">
            <a:spAutoFit/>
          </a:bodyPr>
          <a:lstStyle/>
          <a:p>
            <a:pPr marL="342900" indent="-342900" algn="l">
              <a:lnSpc>
                <a:spcPct val="90000"/>
              </a:lnSpc>
              <a:buClr>
                <a:srgbClr val="000000"/>
              </a:buClr>
              <a:buSzPct val="75000"/>
              <a:defRPr/>
            </a:pPr>
            <a:r>
              <a:rPr lang="en-US" sz="2000" dirty="0" err="1" smtClean="0">
                <a:solidFill>
                  <a:srgbClr val="000000"/>
                </a:solidFill>
                <a:latin typeface="+mj-lt"/>
              </a:rPr>
              <a:t>CorePac</a:t>
            </a:r>
            <a:r>
              <a:rPr lang="en-US" sz="2000" dirty="0" smtClean="0">
                <a:solidFill>
                  <a:srgbClr val="000000"/>
                </a:solidFill>
                <a:latin typeface="+mj-lt"/>
              </a:rPr>
              <a:t> includes: </a:t>
            </a:r>
          </a:p>
          <a:p>
            <a:pPr marL="342900" lvl="1"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DSP Core</a:t>
            </a:r>
          </a:p>
          <a:p>
            <a:pPr marL="800100" lvl="2"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Two registers</a:t>
            </a:r>
          </a:p>
          <a:p>
            <a:pPr marL="800100" lvl="2"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Four functional units per register side</a:t>
            </a:r>
          </a:p>
          <a:p>
            <a:pPr marL="342900" lvl="1"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L1P memory (Cache/RAM)</a:t>
            </a:r>
          </a:p>
          <a:p>
            <a:pPr marL="342900" lvl="1"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L1D memory (Cache/RAM)</a:t>
            </a:r>
          </a:p>
          <a:p>
            <a:pPr marL="342900" lvl="1" indent="-342900" algn="l">
              <a:lnSpc>
                <a:spcPct val="90000"/>
              </a:lnSpc>
              <a:buClr>
                <a:srgbClr val="000000"/>
              </a:buClr>
              <a:buSzPct val="75000"/>
              <a:buFont typeface="Arial" pitchFamily="34" charset="0"/>
              <a:buChar char="•"/>
              <a:defRPr/>
            </a:pPr>
            <a:r>
              <a:rPr lang="en-US" sz="2000" dirty="0" smtClean="0">
                <a:solidFill>
                  <a:srgbClr val="000000"/>
                </a:solidFill>
                <a:latin typeface="+mj-lt"/>
              </a:rPr>
              <a:t>L2 memory (Cache/RAM)</a:t>
            </a:r>
          </a:p>
        </p:txBody>
      </p:sp>
      <p:cxnSp>
        <p:nvCxnSpPr>
          <p:cNvPr id="3080" name="AutoShape 13"/>
          <p:cNvCxnSpPr>
            <a:cxnSpLocks noChangeShapeType="1"/>
          </p:cNvCxnSpPr>
          <p:nvPr/>
        </p:nvCxnSpPr>
        <p:spPr bwMode="auto">
          <a:xfrm>
            <a:off x="928688" y="4419666"/>
            <a:ext cx="0" cy="574675"/>
          </a:xfrm>
          <a:prstGeom prst="straightConnector1">
            <a:avLst/>
          </a:prstGeom>
          <a:noFill/>
          <a:ln w="28575">
            <a:solidFill>
              <a:schemeClr val="tx1"/>
            </a:solidFill>
            <a:round/>
            <a:headEnd type="triangle" w="med" len="med"/>
            <a:tailEnd type="triangle" w="med" len="med"/>
          </a:ln>
        </p:spPr>
      </p:cxnSp>
      <p:cxnSp>
        <p:nvCxnSpPr>
          <p:cNvPr id="3081" name="AutoShape 14"/>
          <p:cNvCxnSpPr>
            <a:cxnSpLocks noChangeShapeType="1"/>
          </p:cNvCxnSpPr>
          <p:nvPr/>
        </p:nvCxnSpPr>
        <p:spPr bwMode="auto">
          <a:xfrm>
            <a:off x="1874838" y="4419666"/>
            <a:ext cx="0" cy="574675"/>
          </a:xfrm>
          <a:prstGeom prst="straightConnector1">
            <a:avLst/>
          </a:prstGeom>
          <a:noFill/>
          <a:ln w="28575">
            <a:solidFill>
              <a:schemeClr val="tx1"/>
            </a:solidFill>
            <a:round/>
            <a:headEnd type="triangle" w="med" len="med"/>
            <a:tailEnd type="triangle" w="med" len="med"/>
          </a:ln>
        </p:spPr>
      </p:cxnSp>
      <p:cxnSp>
        <p:nvCxnSpPr>
          <p:cNvPr id="3082" name="AutoShape 15"/>
          <p:cNvCxnSpPr>
            <a:cxnSpLocks noChangeShapeType="1"/>
          </p:cNvCxnSpPr>
          <p:nvPr/>
        </p:nvCxnSpPr>
        <p:spPr bwMode="auto">
          <a:xfrm>
            <a:off x="1401763" y="2468628"/>
            <a:ext cx="1587" cy="427038"/>
          </a:xfrm>
          <a:prstGeom prst="straightConnector1">
            <a:avLst/>
          </a:prstGeom>
          <a:noFill/>
          <a:ln w="28575">
            <a:solidFill>
              <a:schemeClr val="tx1"/>
            </a:solidFill>
            <a:round/>
            <a:headEnd type="none" w="sm" len="sm"/>
            <a:tailEnd type="triangle" w="med" len="med"/>
          </a:ln>
        </p:spPr>
      </p:cxnSp>
      <p:cxnSp>
        <p:nvCxnSpPr>
          <p:cNvPr id="3088" name="AutoShape 21"/>
          <p:cNvCxnSpPr>
            <a:cxnSpLocks noChangeShapeType="1"/>
          </p:cNvCxnSpPr>
          <p:nvPr/>
        </p:nvCxnSpPr>
        <p:spPr bwMode="auto">
          <a:xfrm flipV="1">
            <a:off x="2347913" y="3878328"/>
            <a:ext cx="776287" cy="1230313"/>
          </a:xfrm>
          <a:prstGeom prst="bentConnector3">
            <a:avLst>
              <a:gd name="adj1" fmla="val 49898"/>
            </a:avLst>
          </a:prstGeom>
          <a:noFill/>
          <a:ln w="28575">
            <a:solidFill>
              <a:schemeClr val="tx1"/>
            </a:solidFill>
            <a:miter lim="800000"/>
            <a:headEnd type="triangle" w="med" len="med"/>
            <a:tailEnd type="triangle" w="med" len="med"/>
          </a:ln>
        </p:spPr>
      </p:cxnSp>
      <p:cxnSp>
        <p:nvCxnSpPr>
          <p:cNvPr id="3095" name="AutoShape 41"/>
          <p:cNvCxnSpPr>
            <a:cxnSpLocks noChangeShapeType="1"/>
          </p:cNvCxnSpPr>
          <p:nvPr/>
        </p:nvCxnSpPr>
        <p:spPr bwMode="auto">
          <a:xfrm>
            <a:off x="2347913" y="2354328"/>
            <a:ext cx="776287" cy="1295400"/>
          </a:xfrm>
          <a:prstGeom prst="bentConnector3">
            <a:avLst>
              <a:gd name="adj1" fmla="val 49898"/>
            </a:avLst>
          </a:prstGeom>
          <a:noFill/>
          <a:ln w="28575">
            <a:solidFill>
              <a:schemeClr val="tx1"/>
            </a:solidFill>
            <a:miter lim="800000"/>
            <a:headEnd type="triangle" w="med" len="med"/>
            <a:tailEnd type="triangle" w="med" len="med"/>
          </a:ln>
        </p:spPr>
      </p:cxnSp>
      <p:cxnSp>
        <p:nvCxnSpPr>
          <p:cNvPr id="3096" name="AutoShape 42"/>
          <p:cNvCxnSpPr>
            <a:cxnSpLocks noChangeShapeType="1"/>
            <a:endCxn id="3097" idx="0"/>
          </p:cNvCxnSpPr>
          <p:nvPr/>
        </p:nvCxnSpPr>
        <p:spPr bwMode="auto">
          <a:xfrm rot="16200000" flipH="1">
            <a:off x="3905736" y="4132019"/>
            <a:ext cx="326063" cy="4754"/>
          </a:xfrm>
          <a:prstGeom prst="straightConnector1">
            <a:avLst/>
          </a:prstGeom>
          <a:noFill/>
          <a:ln w="28575">
            <a:solidFill>
              <a:schemeClr val="tx1"/>
            </a:solidFill>
            <a:round/>
            <a:headEnd type="triangle" w="med" len="med"/>
            <a:tailEnd type="triangle" w="med" len="med"/>
          </a:ln>
        </p:spPr>
      </p:cxn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800600" y="76200"/>
            <a:ext cx="4191000" cy="816769"/>
          </a:xfrm>
        </p:spPr>
        <p:txBody>
          <a:bodyPr rtlCol="0">
            <a:normAutofit/>
          </a:bodyPr>
          <a:lstStyle/>
          <a:p>
            <a:pPr eaLnBrk="1" fontAlgn="auto" hangingPunct="1">
              <a:spcAft>
                <a:spcPts val="0"/>
              </a:spcAft>
              <a:defRPr/>
            </a:pPr>
            <a:r>
              <a:rPr lang="en-US" sz="4000" b="0" dirty="0" smtClean="0"/>
              <a:t>C66x DSP Core</a:t>
            </a:r>
          </a:p>
        </p:txBody>
      </p:sp>
      <p:sp>
        <p:nvSpPr>
          <p:cNvPr id="4100" name="Text Box 7"/>
          <p:cNvSpPr txBox="1">
            <a:spLocks noChangeArrowheads="1"/>
          </p:cNvSpPr>
          <p:nvPr/>
        </p:nvSpPr>
        <p:spPr bwMode="auto">
          <a:xfrm>
            <a:off x="5029200" y="807224"/>
            <a:ext cx="3962400" cy="5669244"/>
          </a:xfrm>
          <a:prstGeom prst="rect">
            <a:avLst/>
          </a:prstGeom>
          <a:noFill/>
          <a:ln w="12700">
            <a:noFill/>
            <a:miter lim="800000"/>
            <a:headEnd type="none" w="sm" len="sm"/>
            <a:tailEnd type="none" w="sm" len="sm"/>
          </a:ln>
        </p:spPr>
        <p:txBody>
          <a:bodyPr lIns="92075" tIns="91440" rIns="0" bIns="91440">
            <a:spAutoFit/>
          </a:bodyPr>
          <a:lstStyle/>
          <a:p>
            <a:pPr marL="342900" indent="-342900" algn="l">
              <a:lnSpc>
                <a:spcPct val="90000"/>
              </a:lnSpc>
              <a:buClr>
                <a:srgbClr val="000000"/>
              </a:buClr>
              <a:buSzPct val="75000"/>
              <a:buFont typeface="Arial" pitchFamily="34" charset="0"/>
              <a:buChar char="•"/>
              <a:defRPr/>
            </a:pPr>
            <a:r>
              <a:rPr lang="en-US" sz="1800" dirty="0" smtClean="0">
                <a:solidFill>
                  <a:srgbClr val="000000"/>
                </a:solidFill>
                <a:latin typeface="+mj-lt"/>
              </a:rPr>
              <a:t>Four functional units per side:</a:t>
            </a:r>
          </a:p>
          <a:p>
            <a:pPr marL="800100" lvl="2" indent="-342900" algn="l">
              <a:lnSpc>
                <a:spcPct val="90000"/>
              </a:lnSpc>
              <a:buClr>
                <a:srgbClr val="000000"/>
              </a:buClr>
              <a:buSzPct val="75000"/>
              <a:buFont typeface="Courier New" pitchFamily="49" charset="0"/>
              <a:buChar char="o"/>
              <a:defRPr/>
            </a:pPr>
            <a:r>
              <a:rPr lang="en-US" sz="1800" dirty="0" smtClean="0">
                <a:solidFill>
                  <a:srgbClr val="000000"/>
                </a:solidFill>
                <a:latin typeface="+mj-lt"/>
              </a:rPr>
              <a:t>Multiplier (.M)</a:t>
            </a:r>
          </a:p>
          <a:p>
            <a:pPr marL="800100" lvl="2" indent="-342900" algn="l">
              <a:lnSpc>
                <a:spcPct val="90000"/>
              </a:lnSpc>
              <a:buClr>
                <a:srgbClr val="000000"/>
              </a:buClr>
              <a:buSzPct val="75000"/>
              <a:buFont typeface="Courier New" pitchFamily="49" charset="0"/>
              <a:buChar char="o"/>
              <a:defRPr/>
            </a:pPr>
            <a:r>
              <a:rPr lang="en-US" sz="1800" dirty="0" smtClean="0">
                <a:solidFill>
                  <a:srgbClr val="000000"/>
                </a:solidFill>
                <a:latin typeface="+mj-lt"/>
              </a:rPr>
              <a:t>ALU (.L)</a:t>
            </a:r>
          </a:p>
          <a:p>
            <a:pPr marL="800100" lvl="2" indent="-342900" algn="l">
              <a:lnSpc>
                <a:spcPct val="90000"/>
              </a:lnSpc>
              <a:buClr>
                <a:srgbClr val="000000"/>
              </a:buClr>
              <a:buSzPct val="75000"/>
              <a:buFont typeface="Courier New" pitchFamily="49" charset="0"/>
              <a:buChar char="o"/>
              <a:defRPr/>
            </a:pPr>
            <a:r>
              <a:rPr lang="en-US" sz="1800" dirty="0" smtClean="0">
                <a:solidFill>
                  <a:srgbClr val="000000"/>
                </a:solidFill>
                <a:latin typeface="+mj-lt"/>
              </a:rPr>
              <a:t>Data (.D)</a:t>
            </a:r>
          </a:p>
          <a:p>
            <a:pPr marL="800100" lvl="2" indent="-342900" algn="l">
              <a:lnSpc>
                <a:spcPct val="90000"/>
              </a:lnSpc>
              <a:buClr>
                <a:srgbClr val="000000"/>
              </a:buClr>
              <a:buSzPct val="75000"/>
              <a:buFont typeface="Courier New" pitchFamily="49" charset="0"/>
              <a:buChar char="o"/>
              <a:defRPr/>
            </a:pPr>
            <a:r>
              <a:rPr lang="en-US" sz="1800" dirty="0" smtClean="0">
                <a:solidFill>
                  <a:srgbClr val="000000"/>
                </a:solidFill>
                <a:latin typeface="+mj-lt"/>
              </a:rPr>
              <a:t>Control (.S)</a:t>
            </a:r>
          </a:p>
          <a:p>
            <a:pPr marL="342900" indent="-342900" algn="l">
              <a:lnSpc>
                <a:spcPct val="90000"/>
              </a:lnSpc>
              <a:buClr>
                <a:srgbClr val="000000"/>
              </a:buClr>
              <a:buSzPct val="75000"/>
              <a:buFont typeface="Arial" pitchFamily="34" charset="0"/>
              <a:buChar char="•"/>
              <a:defRPr/>
            </a:pPr>
            <a:r>
              <a:rPr lang="en-US" sz="1800" dirty="0" smtClean="0">
                <a:solidFill>
                  <a:srgbClr val="000000"/>
                </a:solidFill>
                <a:latin typeface="+mj-lt"/>
              </a:rPr>
              <a:t>These independent functional units enable efficient execution of parallel specialized instructions:</a:t>
            </a:r>
          </a:p>
          <a:p>
            <a:pPr marL="800100" lvl="1" indent="-342900" algn="l">
              <a:lnSpc>
                <a:spcPct val="90000"/>
              </a:lnSpc>
              <a:buClr>
                <a:srgbClr val="000000"/>
              </a:buClr>
              <a:buSzPct val="75000"/>
              <a:buFont typeface="Courier New" pitchFamily="49" charset="0"/>
              <a:buChar char="o"/>
              <a:defRPr/>
            </a:pPr>
            <a:r>
              <a:rPr lang="en-US" sz="1800" dirty="0" smtClean="0">
                <a:solidFill>
                  <a:srgbClr val="000000"/>
                </a:solidFill>
                <a:latin typeface="+mj-lt"/>
              </a:rPr>
              <a:t>Multiplier (.M1and.M2) and ALU (.L1 and .L2) provide MAC (multiple accumulation) operations.</a:t>
            </a:r>
          </a:p>
          <a:p>
            <a:pPr marL="800100" lvl="1" indent="-342900" algn="l">
              <a:lnSpc>
                <a:spcPct val="90000"/>
              </a:lnSpc>
              <a:buClr>
                <a:srgbClr val="000000"/>
              </a:buClr>
              <a:buSzPct val="75000"/>
              <a:buFont typeface="Courier New" pitchFamily="49" charset="0"/>
              <a:buChar char="o"/>
            </a:pPr>
            <a:r>
              <a:rPr lang="en-US" sz="1800" dirty="0" smtClean="0">
                <a:solidFill>
                  <a:srgbClr val="000000"/>
                </a:solidFill>
                <a:latin typeface="+mj-lt"/>
              </a:rPr>
              <a:t>Data (.D) provides data input/output.</a:t>
            </a:r>
          </a:p>
          <a:p>
            <a:pPr marL="800100" lvl="1" indent="-342900" algn="l">
              <a:lnSpc>
                <a:spcPct val="90000"/>
              </a:lnSpc>
              <a:buClr>
                <a:srgbClr val="000000"/>
              </a:buClr>
              <a:buSzPct val="75000"/>
              <a:buFont typeface="Courier New" pitchFamily="49" charset="0"/>
              <a:buChar char="o"/>
            </a:pPr>
            <a:r>
              <a:rPr lang="en-US" sz="1800" dirty="0" smtClean="0">
                <a:solidFill>
                  <a:srgbClr val="000000"/>
                </a:solidFill>
                <a:latin typeface="+mj-lt"/>
              </a:rPr>
              <a:t>Control (.S) provides control functions (loop, branch, call).</a:t>
            </a:r>
          </a:p>
          <a:p>
            <a:pPr marL="342900" indent="-342900" algn="l">
              <a:lnSpc>
                <a:spcPct val="90000"/>
              </a:lnSpc>
              <a:buClr>
                <a:srgbClr val="000000"/>
              </a:buClr>
              <a:buSzPct val="75000"/>
              <a:buFont typeface="Arial" pitchFamily="34" charset="0"/>
              <a:buChar char="•"/>
            </a:pPr>
            <a:r>
              <a:rPr lang="en-US" sz="1800" dirty="0" smtClean="0">
                <a:solidFill>
                  <a:srgbClr val="000000"/>
                </a:solidFill>
                <a:latin typeface="+mj-lt"/>
              </a:rPr>
              <a:t>Each DSP core dispatches up to eight parallel instructions each cycle.</a:t>
            </a:r>
          </a:p>
          <a:p>
            <a:pPr marL="342900" indent="-342900" algn="l">
              <a:lnSpc>
                <a:spcPct val="90000"/>
              </a:lnSpc>
              <a:buClr>
                <a:srgbClr val="000000"/>
              </a:buClr>
              <a:buSzPct val="75000"/>
              <a:buFont typeface="Arial" pitchFamily="34" charset="0"/>
              <a:buChar char="•"/>
            </a:pPr>
            <a:r>
              <a:rPr lang="en-US" sz="1800" dirty="0" smtClean="0">
                <a:solidFill>
                  <a:srgbClr val="000000"/>
                </a:solidFill>
                <a:latin typeface="+mj-lt"/>
              </a:rPr>
              <a:t>All instructions are conditional, which enables efficient pipelining.</a:t>
            </a:r>
          </a:p>
          <a:p>
            <a:pPr marL="342900" indent="-342900" algn="l">
              <a:lnSpc>
                <a:spcPct val="90000"/>
              </a:lnSpc>
              <a:buClr>
                <a:srgbClr val="000000"/>
              </a:buClr>
              <a:buSzPct val="75000"/>
              <a:buFont typeface="Arial" pitchFamily="34" charset="0"/>
              <a:buChar char="•"/>
            </a:pPr>
            <a:r>
              <a:rPr lang="en-US" sz="1800" dirty="0" smtClean="0">
                <a:solidFill>
                  <a:srgbClr val="000000"/>
                </a:solidFill>
                <a:latin typeface="+mj-lt"/>
              </a:rPr>
              <a:t>The optimized C compiler generates efficient target code. </a:t>
            </a:r>
            <a:endParaRPr lang="en-US" sz="1800" dirty="0" smtClean="0">
              <a:solidFill>
                <a:srgbClr val="000000"/>
              </a:solidFill>
              <a:latin typeface="+mj-lt"/>
            </a:endParaRPr>
          </a:p>
        </p:txBody>
      </p:sp>
      <p:grpSp>
        <p:nvGrpSpPr>
          <p:cNvPr id="2" name="Group 57"/>
          <p:cNvGrpSpPr/>
          <p:nvPr>
            <p:custDataLst>
              <p:tags r:id="rId2"/>
            </p:custDataLst>
          </p:nvPr>
        </p:nvGrpSpPr>
        <p:grpSpPr>
          <a:xfrm>
            <a:off x="498475" y="381000"/>
            <a:ext cx="4302125" cy="5908675"/>
            <a:chOff x="498475" y="720725"/>
            <a:chExt cx="4302125" cy="5908675"/>
          </a:xfrm>
        </p:grpSpPr>
        <p:grpSp>
          <p:nvGrpSpPr>
            <p:cNvPr id="3" name="Group 3"/>
            <p:cNvGrpSpPr>
              <a:grpSpLocks/>
            </p:cNvGrpSpPr>
            <p:nvPr/>
          </p:nvGrpSpPr>
          <p:grpSpPr bwMode="auto">
            <a:xfrm>
              <a:off x="498475" y="720725"/>
              <a:ext cx="4302125" cy="1074738"/>
              <a:chOff x="218" y="432"/>
              <a:chExt cx="2710" cy="677"/>
            </a:xfrm>
          </p:grpSpPr>
          <p:sp>
            <p:nvSpPr>
              <p:cNvPr id="502788" name="Rectangle 4"/>
              <p:cNvSpPr>
                <a:spLocks noChangeArrowheads="1"/>
              </p:cNvSpPr>
              <p:nvPr/>
            </p:nvSpPr>
            <p:spPr bwMode="auto">
              <a:xfrm>
                <a:off x="218" y="432"/>
                <a:ext cx="2710" cy="467"/>
              </a:xfrm>
              <a:prstGeom prst="rect">
                <a:avLst/>
              </a:prstGeom>
              <a:solidFill>
                <a:schemeClr val="accent1">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lnSpc>
                    <a:spcPct val="90000"/>
                  </a:lnSpc>
                  <a:spcAft>
                    <a:spcPts val="0"/>
                  </a:spcAft>
                  <a:defRPr/>
                </a:pPr>
                <a:r>
                  <a:rPr lang="en-US" sz="1800" dirty="0">
                    <a:solidFill>
                      <a:srgbClr val="000000"/>
                    </a:solidFill>
                  </a:rPr>
                  <a:t>Memory</a:t>
                </a:r>
              </a:p>
            </p:txBody>
          </p:sp>
          <p:sp>
            <p:nvSpPr>
              <p:cNvPr id="502789" name="Line 5"/>
              <p:cNvSpPr>
                <a:spLocks noChangeShapeType="1"/>
              </p:cNvSpPr>
              <p:nvPr/>
            </p:nvSpPr>
            <p:spPr bwMode="auto">
              <a:xfrm flipV="1">
                <a:off x="1278" y="899"/>
                <a:ext cx="0" cy="210"/>
              </a:xfrm>
              <a:prstGeom prst="line">
                <a:avLst/>
              </a:prstGeom>
              <a:ln>
                <a:solidFill>
                  <a:schemeClr val="tx1"/>
                </a:solidFill>
                <a:headEnd type="triangle" w="sm" len="sm"/>
                <a:tailEnd type="triangle" w="sm" len="sm"/>
              </a:ln>
            </p:spPr>
            <p:style>
              <a:lnRef idx="1">
                <a:schemeClr val="accent1"/>
              </a:lnRef>
              <a:fillRef idx="2">
                <a:schemeClr val="accent1"/>
              </a:fillRef>
              <a:effectRef idx="1">
                <a:schemeClr val="accent1"/>
              </a:effectRef>
              <a:fontRef idx="minor">
                <a:schemeClr val="dk1"/>
              </a:fontRef>
            </p:style>
            <p:txBody>
              <a:bodyPr wrap="none" anchor="ctr"/>
              <a:lstStyle/>
              <a:p>
                <a:pPr algn="l" fontAlgn="auto">
                  <a:spcBef>
                    <a:spcPts val="0"/>
                  </a:spcBef>
                  <a:spcAft>
                    <a:spcPts val="0"/>
                  </a:spcAft>
                  <a:defRPr/>
                </a:pPr>
                <a:endParaRPr lang="en-US" sz="1800" dirty="0">
                  <a:solidFill>
                    <a:srgbClr val="000000"/>
                  </a:solidFill>
                </a:endParaRPr>
              </a:p>
            </p:txBody>
          </p:sp>
          <p:sp>
            <p:nvSpPr>
              <p:cNvPr id="502790" name="Line 6"/>
              <p:cNvSpPr>
                <a:spLocks noChangeShapeType="1"/>
              </p:cNvSpPr>
              <p:nvPr/>
            </p:nvSpPr>
            <p:spPr bwMode="auto">
              <a:xfrm flipV="1">
                <a:off x="1790" y="899"/>
                <a:ext cx="0" cy="210"/>
              </a:xfrm>
              <a:prstGeom prst="line">
                <a:avLst/>
              </a:prstGeom>
              <a:ln>
                <a:solidFill>
                  <a:schemeClr val="tx1"/>
                </a:solidFill>
                <a:headEnd type="triangle" w="sm" len="sm"/>
                <a:tailEnd type="triangle" w="sm" len="sm"/>
              </a:ln>
            </p:spPr>
            <p:style>
              <a:lnRef idx="1">
                <a:schemeClr val="accent1"/>
              </a:lnRef>
              <a:fillRef idx="2">
                <a:schemeClr val="accent1"/>
              </a:fillRef>
              <a:effectRef idx="1">
                <a:schemeClr val="accent1"/>
              </a:effectRef>
              <a:fontRef idx="minor">
                <a:schemeClr val="dk1"/>
              </a:fontRef>
            </p:style>
            <p:txBody>
              <a:bodyPr wrap="none" anchor="ctr"/>
              <a:lstStyle/>
              <a:p>
                <a:pPr algn="l" fontAlgn="auto">
                  <a:spcBef>
                    <a:spcPts val="0"/>
                  </a:spcBef>
                  <a:spcAft>
                    <a:spcPts val="0"/>
                  </a:spcAft>
                  <a:defRPr/>
                </a:pPr>
                <a:endParaRPr lang="en-US" sz="1800" dirty="0">
                  <a:solidFill>
                    <a:srgbClr val="000000"/>
                  </a:solidFill>
                </a:endParaRPr>
              </a:p>
            </p:txBody>
          </p:sp>
        </p:grpSp>
        <p:sp>
          <p:nvSpPr>
            <p:cNvPr id="502792" name="Rectangle 8"/>
            <p:cNvSpPr>
              <a:spLocks noChangeArrowheads="1"/>
            </p:cNvSpPr>
            <p:nvPr/>
          </p:nvSpPr>
          <p:spPr bwMode="auto">
            <a:xfrm>
              <a:off x="498475" y="1670050"/>
              <a:ext cx="936625" cy="4217988"/>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2000" dirty="0">
                <a:solidFill>
                  <a:srgbClr val="000000"/>
                </a:solidFill>
                <a:effectLst>
                  <a:outerShdw blurRad="38100" dist="38100" dir="2700000" algn="tl">
                    <a:srgbClr val="FFFFFF"/>
                  </a:outerShdw>
                </a:effectLst>
              </a:endParaRPr>
            </a:p>
          </p:txBody>
        </p:sp>
        <p:sp>
          <p:nvSpPr>
            <p:cNvPr id="4102" name="Line 9"/>
            <p:cNvSpPr>
              <a:spLocks noChangeShapeType="1"/>
            </p:cNvSpPr>
            <p:nvPr/>
          </p:nvSpPr>
          <p:spPr bwMode="auto">
            <a:xfrm>
              <a:off x="498475" y="208915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3" name="Line 10"/>
            <p:cNvSpPr>
              <a:spLocks noChangeShapeType="1"/>
            </p:cNvSpPr>
            <p:nvPr/>
          </p:nvSpPr>
          <p:spPr bwMode="auto">
            <a:xfrm>
              <a:off x="498475" y="3021013"/>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4" name="Line 11"/>
            <p:cNvSpPr>
              <a:spLocks noChangeShapeType="1"/>
            </p:cNvSpPr>
            <p:nvPr/>
          </p:nvSpPr>
          <p:spPr bwMode="auto">
            <a:xfrm>
              <a:off x="498475" y="348615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5" name="Line 12"/>
            <p:cNvSpPr>
              <a:spLocks noChangeShapeType="1"/>
            </p:cNvSpPr>
            <p:nvPr/>
          </p:nvSpPr>
          <p:spPr bwMode="auto">
            <a:xfrm>
              <a:off x="498475" y="3952875"/>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6" name="Line 13"/>
            <p:cNvSpPr>
              <a:spLocks noChangeShapeType="1"/>
            </p:cNvSpPr>
            <p:nvPr/>
          </p:nvSpPr>
          <p:spPr bwMode="auto">
            <a:xfrm>
              <a:off x="498475" y="2554288"/>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7" name="Line 14"/>
            <p:cNvSpPr>
              <a:spLocks noChangeShapeType="1"/>
            </p:cNvSpPr>
            <p:nvPr/>
          </p:nvSpPr>
          <p:spPr bwMode="auto">
            <a:xfrm>
              <a:off x="498475" y="5440363"/>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8" name="Line 15"/>
            <p:cNvSpPr>
              <a:spLocks noChangeShapeType="1"/>
            </p:cNvSpPr>
            <p:nvPr/>
          </p:nvSpPr>
          <p:spPr bwMode="auto">
            <a:xfrm>
              <a:off x="498475" y="5157788"/>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09" name="Rectangle 16"/>
            <p:cNvSpPr>
              <a:spLocks noChangeArrowheads="1"/>
            </p:cNvSpPr>
            <p:nvPr/>
          </p:nvSpPr>
          <p:spPr bwMode="auto">
            <a:xfrm>
              <a:off x="741363" y="1706563"/>
              <a:ext cx="509587" cy="336550"/>
            </a:xfrm>
            <a:prstGeom prst="rect">
              <a:avLst/>
            </a:prstGeom>
            <a:noFill/>
            <a:ln w="9525">
              <a:noFill/>
              <a:miter lim="800000"/>
              <a:headEnd/>
              <a:tailEnd/>
            </a:ln>
          </p:spPr>
          <p:txBody>
            <a:bodyPr wrap="none" lIns="92075" tIns="46038" rIns="92075" bIns="46038">
              <a:spAutoFit/>
            </a:bodyPr>
            <a:lstStyle/>
            <a:p>
              <a:pPr algn="ctr"/>
              <a:r>
                <a:rPr lang="en-US" sz="2000">
                  <a:solidFill>
                    <a:srgbClr val="000000"/>
                  </a:solidFill>
                  <a:latin typeface="Calibri" pitchFamily="34" charset="0"/>
                </a:rPr>
                <a:t>A0</a:t>
              </a:r>
            </a:p>
          </p:txBody>
        </p:sp>
        <p:sp>
          <p:nvSpPr>
            <p:cNvPr id="4110" name="Rectangle 17"/>
            <p:cNvSpPr>
              <a:spLocks noChangeArrowheads="1"/>
            </p:cNvSpPr>
            <p:nvPr/>
          </p:nvSpPr>
          <p:spPr bwMode="auto">
            <a:xfrm>
              <a:off x="649288" y="5511800"/>
              <a:ext cx="650875" cy="336550"/>
            </a:xfrm>
            <a:prstGeom prst="rect">
              <a:avLst/>
            </a:prstGeom>
            <a:noFill/>
            <a:ln w="9525">
              <a:noFill/>
              <a:miter lim="800000"/>
              <a:headEnd/>
              <a:tailEnd/>
            </a:ln>
          </p:spPr>
          <p:txBody>
            <a:bodyPr wrap="none" lIns="92075" tIns="46038" rIns="92075" bIns="46038">
              <a:spAutoFit/>
            </a:bodyPr>
            <a:lstStyle/>
            <a:p>
              <a:pPr algn="ctr"/>
              <a:r>
                <a:rPr lang="en-US" sz="2000">
                  <a:solidFill>
                    <a:srgbClr val="000000"/>
                  </a:solidFill>
                  <a:latin typeface="Calibri" pitchFamily="34" charset="0"/>
                </a:rPr>
                <a:t>A31</a:t>
              </a:r>
            </a:p>
          </p:txBody>
        </p:sp>
        <p:sp>
          <p:nvSpPr>
            <p:cNvPr id="4111" name="Rectangle 18"/>
            <p:cNvSpPr>
              <a:spLocks noChangeArrowheads="1"/>
            </p:cNvSpPr>
            <p:nvPr/>
          </p:nvSpPr>
          <p:spPr bwMode="auto">
            <a:xfrm>
              <a:off x="866775" y="5197475"/>
              <a:ext cx="254000" cy="212725"/>
            </a:xfrm>
            <a:prstGeom prst="rect">
              <a:avLst/>
            </a:prstGeom>
            <a:noFill/>
            <a:ln w="9525">
              <a:noFill/>
              <a:miter lim="800000"/>
              <a:headEnd/>
              <a:tailEnd/>
            </a:ln>
          </p:spPr>
          <p:txBody>
            <a:bodyPr wrap="none" lIns="92075" tIns="46038" rIns="92075" bIns="46038">
              <a:spAutoFit/>
            </a:bodyPr>
            <a:lstStyle/>
            <a:p>
              <a:pPr algn="ctr">
                <a:lnSpc>
                  <a:spcPct val="20000"/>
                </a:lnSpc>
              </a:pPr>
              <a:r>
                <a:rPr lang="en-US" sz="2000">
                  <a:solidFill>
                    <a:srgbClr val="000000"/>
                  </a:solidFill>
                  <a:latin typeface="Calibri" pitchFamily="34" charset="0"/>
                </a:rPr>
                <a:t>.</a:t>
              </a:r>
              <a:br>
                <a:rPr lang="en-US" sz="2000">
                  <a:solidFill>
                    <a:srgbClr val="000000"/>
                  </a:solidFill>
                  <a:latin typeface="Calibri" pitchFamily="34" charset="0"/>
                </a:rPr>
              </a:br>
              <a:r>
                <a:rPr lang="en-US" sz="2000">
                  <a:solidFill>
                    <a:srgbClr val="000000"/>
                  </a:solidFill>
                  <a:latin typeface="Calibri" pitchFamily="34" charset="0"/>
                </a:rPr>
                <a:t>.</a:t>
              </a:r>
            </a:p>
          </p:txBody>
        </p:sp>
        <p:sp>
          <p:nvSpPr>
            <p:cNvPr id="4112" name="Line 19"/>
            <p:cNvSpPr>
              <a:spLocks noChangeShapeType="1"/>
            </p:cNvSpPr>
            <p:nvPr/>
          </p:nvSpPr>
          <p:spPr bwMode="auto">
            <a:xfrm>
              <a:off x="498475" y="4702175"/>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13" name="Line 20"/>
            <p:cNvSpPr>
              <a:spLocks noChangeShapeType="1"/>
            </p:cNvSpPr>
            <p:nvPr/>
          </p:nvSpPr>
          <p:spPr bwMode="auto">
            <a:xfrm>
              <a:off x="498475" y="441960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02805" name="Rectangle 21"/>
            <p:cNvSpPr>
              <a:spLocks noChangeArrowheads="1"/>
            </p:cNvSpPr>
            <p:nvPr/>
          </p:nvSpPr>
          <p:spPr bwMode="auto">
            <a:xfrm>
              <a:off x="1916113" y="2927350"/>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.S1</a:t>
              </a:r>
            </a:p>
          </p:txBody>
        </p:sp>
        <p:sp>
          <p:nvSpPr>
            <p:cNvPr id="502806" name="Rectangle 22"/>
            <p:cNvSpPr>
              <a:spLocks noChangeArrowheads="1"/>
            </p:cNvSpPr>
            <p:nvPr/>
          </p:nvSpPr>
          <p:spPr bwMode="auto">
            <a:xfrm>
              <a:off x="1916113" y="1825625"/>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.D1</a:t>
              </a:r>
            </a:p>
          </p:txBody>
        </p:sp>
        <p:sp>
          <p:nvSpPr>
            <p:cNvPr id="502807" name="Rectangle 23"/>
            <p:cNvSpPr>
              <a:spLocks noChangeArrowheads="1"/>
            </p:cNvSpPr>
            <p:nvPr/>
          </p:nvSpPr>
          <p:spPr bwMode="auto">
            <a:xfrm>
              <a:off x="1916113" y="5126038"/>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.L1</a:t>
              </a:r>
            </a:p>
          </p:txBody>
        </p:sp>
        <p:grpSp>
          <p:nvGrpSpPr>
            <p:cNvPr id="4" name="Group 24"/>
            <p:cNvGrpSpPr>
              <a:grpSpLocks/>
            </p:cNvGrpSpPr>
            <p:nvPr/>
          </p:nvGrpSpPr>
          <p:grpSpPr bwMode="auto">
            <a:xfrm>
              <a:off x="1447800" y="2171700"/>
              <a:ext cx="457200" cy="3303588"/>
              <a:chOff x="824" y="1272"/>
              <a:chExt cx="261" cy="2081"/>
            </a:xfrm>
          </p:grpSpPr>
          <p:sp>
            <p:nvSpPr>
              <p:cNvPr id="4146" name="Line 25"/>
              <p:cNvSpPr>
                <a:spLocks noChangeShapeType="1"/>
              </p:cNvSpPr>
              <p:nvPr/>
            </p:nvSpPr>
            <p:spPr bwMode="auto">
              <a:xfrm flipH="1">
                <a:off x="824" y="1966"/>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7" name="Line 26"/>
              <p:cNvSpPr>
                <a:spLocks noChangeShapeType="1"/>
              </p:cNvSpPr>
              <p:nvPr/>
            </p:nvSpPr>
            <p:spPr bwMode="auto">
              <a:xfrm flipH="1">
                <a:off x="824" y="2659"/>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8" name="Line 27"/>
              <p:cNvSpPr>
                <a:spLocks noChangeShapeType="1"/>
              </p:cNvSpPr>
              <p:nvPr/>
            </p:nvSpPr>
            <p:spPr bwMode="auto">
              <a:xfrm flipH="1">
                <a:off x="824" y="1272"/>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9" name="Line 28"/>
              <p:cNvSpPr>
                <a:spLocks noChangeShapeType="1"/>
              </p:cNvSpPr>
              <p:nvPr/>
            </p:nvSpPr>
            <p:spPr bwMode="auto">
              <a:xfrm flipH="1">
                <a:off x="824" y="3353"/>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grpSp>
        <p:sp>
          <p:nvSpPr>
            <p:cNvPr id="502813" name="Rectangle 29"/>
            <p:cNvSpPr>
              <a:spLocks noChangeArrowheads="1"/>
            </p:cNvSpPr>
            <p:nvPr/>
          </p:nvSpPr>
          <p:spPr bwMode="auto">
            <a:xfrm>
              <a:off x="2720975" y="293370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.S2</a:t>
              </a:r>
            </a:p>
          </p:txBody>
        </p:sp>
        <p:sp>
          <p:nvSpPr>
            <p:cNvPr id="502814" name="Rectangle 30"/>
            <p:cNvSpPr>
              <a:spLocks noChangeArrowheads="1"/>
            </p:cNvSpPr>
            <p:nvPr/>
          </p:nvSpPr>
          <p:spPr bwMode="auto">
            <a:xfrm>
              <a:off x="1916113" y="4027488"/>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.M1</a:t>
              </a:r>
            </a:p>
          </p:txBody>
        </p:sp>
        <p:sp>
          <p:nvSpPr>
            <p:cNvPr id="502815" name="Rectangle 31"/>
            <p:cNvSpPr>
              <a:spLocks noChangeArrowheads="1"/>
            </p:cNvSpPr>
            <p:nvPr/>
          </p:nvSpPr>
          <p:spPr bwMode="auto">
            <a:xfrm>
              <a:off x="2720975" y="403860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.M2</a:t>
              </a:r>
            </a:p>
          </p:txBody>
        </p:sp>
        <p:sp>
          <p:nvSpPr>
            <p:cNvPr id="502816" name="Rectangle 32"/>
            <p:cNvSpPr>
              <a:spLocks noChangeArrowheads="1"/>
            </p:cNvSpPr>
            <p:nvPr/>
          </p:nvSpPr>
          <p:spPr bwMode="auto">
            <a:xfrm>
              <a:off x="2720975" y="1833563"/>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.D2</a:t>
              </a:r>
            </a:p>
          </p:txBody>
        </p:sp>
        <p:sp>
          <p:nvSpPr>
            <p:cNvPr id="502817" name="Rectangle 33"/>
            <p:cNvSpPr>
              <a:spLocks noChangeArrowheads="1"/>
            </p:cNvSpPr>
            <p:nvPr/>
          </p:nvSpPr>
          <p:spPr bwMode="auto">
            <a:xfrm>
              <a:off x="2720975" y="513715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solidFill>
                    <a:srgbClr val="000000"/>
                  </a:solidFill>
                </a:rPr>
                <a:t>.L2</a:t>
              </a:r>
            </a:p>
          </p:txBody>
        </p:sp>
        <p:grpSp>
          <p:nvGrpSpPr>
            <p:cNvPr id="5" name="Group 34"/>
            <p:cNvGrpSpPr>
              <a:grpSpLocks/>
            </p:cNvGrpSpPr>
            <p:nvPr/>
          </p:nvGrpSpPr>
          <p:grpSpPr bwMode="auto">
            <a:xfrm>
              <a:off x="3338513" y="2178050"/>
              <a:ext cx="525462" cy="3303588"/>
              <a:chOff x="2060" y="1276"/>
              <a:chExt cx="261" cy="2081"/>
            </a:xfrm>
          </p:grpSpPr>
          <p:sp>
            <p:nvSpPr>
              <p:cNvPr id="4142" name="Line 35"/>
              <p:cNvSpPr>
                <a:spLocks noChangeShapeType="1"/>
              </p:cNvSpPr>
              <p:nvPr/>
            </p:nvSpPr>
            <p:spPr bwMode="auto">
              <a:xfrm flipH="1">
                <a:off x="2060" y="1971"/>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3" name="Line 36"/>
              <p:cNvSpPr>
                <a:spLocks noChangeShapeType="1"/>
              </p:cNvSpPr>
              <p:nvPr/>
            </p:nvSpPr>
            <p:spPr bwMode="auto">
              <a:xfrm flipH="1">
                <a:off x="2060" y="2664"/>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4" name="Line 37"/>
              <p:cNvSpPr>
                <a:spLocks noChangeShapeType="1"/>
              </p:cNvSpPr>
              <p:nvPr/>
            </p:nvSpPr>
            <p:spPr bwMode="auto">
              <a:xfrm flipH="1">
                <a:off x="2060" y="1276"/>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sp>
            <p:nvSpPr>
              <p:cNvPr id="4145" name="Line 38"/>
              <p:cNvSpPr>
                <a:spLocks noChangeShapeType="1"/>
              </p:cNvSpPr>
              <p:nvPr/>
            </p:nvSpPr>
            <p:spPr bwMode="auto">
              <a:xfrm flipH="1">
                <a:off x="2060" y="3357"/>
                <a:ext cx="261" cy="0"/>
              </a:xfrm>
              <a:prstGeom prst="line">
                <a:avLst/>
              </a:prstGeom>
              <a:noFill/>
              <a:ln w="12700">
                <a:solidFill>
                  <a:schemeClr val="tx1"/>
                </a:solidFill>
                <a:round/>
                <a:headEnd type="triangle" w="sm" len="sm"/>
                <a:tailEnd type="triangle" w="sm" len="sm"/>
              </a:ln>
            </p:spPr>
            <p:txBody>
              <a:bodyPr wrap="none" anchor="ctr"/>
              <a:lstStyle/>
              <a:p>
                <a:pPr algn="l"/>
                <a:endParaRPr lang="en-US" sz="1800">
                  <a:solidFill>
                    <a:srgbClr val="000000"/>
                  </a:solidFill>
                  <a:latin typeface="Arial" charset="0"/>
                </a:endParaRPr>
              </a:p>
            </p:txBody>
          </p:sp>
        </p:grpSp>
        <p:sp>
          <p:nvSpPr>
            <p:cNvPr id="502823" name="Rectangle 39"/>
            <p:cNvSpPr>
              <a:spLocks noChangeArrowheads="1"/>
            </p:cNvSpPr>
            <p:nvPr/>
          </p:nvSpPr>
          <p:spPr bwMode="auto">
            <a:xfrm>
              <a:off x="3863975" y="1670050"/>
              <a:ext cx="936625" cy="4217988"/>
            </a:xfrm>
            <a:prstGeom prst="rect">
              <a:avLst/>
            </a:prstGeom>
            <a:solidFill>
              <a:schemeClr val="accent6">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2000" dirty="0">
                <a:solidFill>
                  <a:srgbClr val="000000"/>
                </a:solidFill>
                <a:effectLst>
                  <a:outerShdw blurRad="38100" dist="38100" dir="2700000" algn="tl">
                    <a:srgbClr val="FFFFFF"/>
                  </a:outerShdw>
                </a:effectLst>
              </a:endParaRPr>
            </a:p>
          </p:txBody>
        </p:sp>
        <p:sp>
          <p:nvSpPr>
            <p:cNvPr id="4125" name="Line 40"/>
            <p:cNvSpPr>
              <a:spLocks noChangeShapeType="1"/>
            </p:cNvSpPr>
            <p:nvPr/>
          </p:nvSpPr>
          <p:spPr bwMode="auto">
            <a:xfrm>
              <a:off x="3863975" y="208915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26" name="Line 41"/>
            <p:cNvSpPr>
              <a:spLocks noChangeShapeType="1"/>
            </p:cNvSpPr>
            <p:nvPr/>
          </p:nvSpPr>
          <p:spPr bwMode="auto">
            <a:xfrm>
              <a:off x="3863975" y="3021013"/>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27" name="Line 42"/>
            <p:cNvSpPr>
              <a:spLocks noChangeShapeType="1"/>
            </p:cNvSpPr>
            <p:nvPr/>
          </p:nvSpPr>
          <p:spPr bwMode="auto">
            <a:xfrm>
              <a:off x="3863975" y="348615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28" name="Line 43"/>
            <p:cNvSpPr>
              <a:spLocks noChangeShapeType="1"/>
            </p:cNvSpPr>
            <p:nvPr/>
          </p:nvSpPr>
          <p:spPr bwMode="auto">
            <a:xfrm>
              <a:off x="3863975" y="3952875"/>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29" name="Line 44"/>
            <p:cNvSpPr>
              <a:spLocks noChangeShapeType="1"/>
            </p:cNvSpPr>
            <p:nvPr/>
          </p:nvSpPr>
          <p:spPr bwMode="auto">
            <a:xfrm>
              <a:off x="3863975" y="2554288"/>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30" name="Line 45"/>
            <p:cNvSpPr>
              <a:spLocks noChangeShapeType="1"/>
            </p:cNvSpPr>
            <p:nvPr/>
          </p:nvSpPr>
          <p:spPr bwMode="auto">
            <a:xfrm>
              <a:off x="3863975" y="5440363"/>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31" name="Line 46"/>
            <p:cNvSpPr>
              <a:spLocks noChangeShapeType="1"/>
            </p:cNvSpPr>
            <p:nvPr/>
          </p:nvSpPr>
          <p:spPr bwMode="auto">
            <a:xfrm>
              <a:off x="3863975" y="5157788"/>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32" name="Rectangle 47"/>
            <p:cNvSpPr>
              <a:spLocks noChangeArrowheads="1"/>
            </p:cNvSpPr>
            <p:nvPr/>
          </p:nvSpPr>
          <p:spPr bwMode="auto">
            <a:xfrm>
              <a:off x="4102100" y="1706563"/>
              <a:ext cx="509588" cy="336550"/>
            </a:xfrm>
            <a:prstGeom prst="rect">
              <a:avLst/>
            </a:prstGeom>
            <a:noFill/>
            <a:ln w="9525">
              <a:noFill/>
              <a:miter lim="800000"/>
              <a:headEnd/>
              <a:tailEnd/>
            </a:ln>
          </p:spPr>
          <p:txBody>
            <a:bodyPr wrap="none" lIns="92075" tIns="46038" rIns="92075" bIns="46038">
              <a:spAutoFit/>
            </a:bodyPr>
            <a:lstStyle/>
            <a:p>
              <a:pPr algn="ctr"/>
              <a:r>
                <a:rPr lang="en-US" sz="2000">
                  <a:solidFill>
                    <a:srgbClr val="000000"/>
                  </a:solidFill>
                  <a:latin typeface="Calibri" pitchFamily="34" charset="0"/>
                </a:rPr>
                <a:t>B0</a:t>
              </a:r>
            </a:p>
          </p:txBody>
        </p:sp>
        <p:sp>
          <p:nvSpPr>
            <p:cNvPr id="4133" name="Rectangle 48"/>
            <p:cNvSpPr>
              <a:spLocks noChangeArrowheads="1"/>
            </p:cNvSpPr>
            <p:nvPr/>
          </p:nvSpPr>
          <p:spPr bwMode="auto">
            <a:xfrm>
              <a:off x="4014788" y="5511800"/>
              <a:ext cx="650875" cy="336550"/>
            </a:xfrm>
            <a:prstGeom prst="rect">
              <a:avLst/>
            </a:prstGeom>
            <a:noFill/>
            <a:ln w="9525">
              <a:noFill/>
              <a:miter lim="800000"/>
              <a:headEnd/>
              <a:tailEnd/>
            </a:ln>
          </p:spPr>
          <p:txBody>
            <a:bodyPr wrap="none" lIns="92075" tIns="46038" rIns="92075" bIns="46038">
              <a:spAutoFit/>
            </a:bodyPr>
            <a:lstStyle/>
            <a:p>
              <a:pPr algn="ctr"/>
              <a:r>
                <a:rPr lang="en-US" sz="2000">
                  <a:solidFill>
                    <a:srgbClr val="000000"/>
                  </a:solidFill>
                  <a:latin typeface="Calibri" pitchFamily="34" charset="0"/>
                </a:rPr>
                <a:t>B31</a:t>
              </a:r>
            </a:p>
          </p:txBody>
        </p:sp>
        <p:sp>
          <p:nvSpPr>
            <p:cNvPr id="4134" name="Rectangle 49"/>
            <p:cNvSpPr>
              <a:spLocks noChangeArrowheads="1"/>
            </p:cNvSpPr>
            <p:nvPr/>
          </p:nvSpPr>
          <p:spPr bwMode="auto">
            <a:xfrm>
              <a:off x="4232275" y="5197475"/>
              <a:ext cx="254000" cy="212725"/>
            </a:xfrm>
            <a:prstGeom prst="rect">
              <a:avLst/>
            </a:prstGeom>
            <a:noFill/>
            <a:ln w="9525">
              <a:noFill/>
              <a:miter lim="800000"/>
              <a:headEnd/>
              <a:tailEnd/>
            </a:ln>
          </p:spPr>
          <p:txBody>
            <a:bodyPr wrap="none" lIns="92075" tIns="46038" rIns="92075" bIns="46038">
              <a:spAutoFit/>
            </a:bodyPr>
            <a:lstStyle/>
            <a:p>
              <a:pPr algn="ctr">
                <a:lnSpc>
                  <a:spcPct val="20000"/>
                </a:lnSpc>
              </a:pPr>
              <a:r>
                <a:rPr lang="en-US" sz="2000">
                  <a:solidFill>
                    <a:srgbClr val="000000"/>
                  </a:solidFill>
                  <a:latin typeface="Calibri" pitchFamily="34" charset="0"/>
                </a:rPr>
                <a:t>.</a:t>
              </a:r>
              <a:br>
                <a:rPr lang="en-US" sz="2000">
                  <a:solidFill>
                    <a:srgbClr val="000000"/>
                  </a:solidFill>
                  <a:latin typeface="Calibri" pitchFamily="34" charset="0"/>
                </a:rPr>
              </a:br>
              <a:r>
                <a:rPr lang="en-US" sz="2000">
                  <a:solidFill>
                    <a:srgbClr val="000000"/>
                  </a:solidFill>
                  <a:latin typeface="Calibri" pitchFamily="34" charset="0"/>
                </a:rPr>
                <a:t>.</a:t>
              </a:r>
            </a:p>
          </p:txBody>
        </p:sp>
        <p:sp>
          <p:nvSpPr>
            <p:cNvPr id="4135" name="Line 50"/>
            <p:cNvSpPr>
              <a:spLocks noChangeShapeType="1"/>
            </p:cNvSpPr>
            <p:nvPr/>
          </p:nvSpPr>
          <p:spPr bwMode="auto">
            <a:xfrm>
              <a:off x="3863975" y="4702175"/>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4136" name="Line 51"/>
            <p:cNvSpPr>
              <a:spLocks noChangeShapeType="1"/>
            </p:cNvSpPr>
            <p:nvPr/>
          </p:nvSpPr>
          <p:spPr bwMode="auto">
            <a:xfrm>
              <a:off x="3863975" y="4419600"/>
              <a:ext cx="936625"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02836" name="Rectangle 52"/>
            <p:cNvSpPr>
              <a:spLocks noChangeArrowheads="1"/>
            </p:cNvSpPr>
            <p:nvPr/>
          </p:nvSpPr>
          <p:spPr bwMode="auto">
            <a:xfrm>
              <a:off x="498475" y="6024563"/>
              <a:ext cx="4302125" cy="604837"/>
            </a:xfrm>
            <a:prstGeom prst="rect">
              <a:avLst/>
            </a:prstGeom>
            <a:solidFill>
              <a:schemeClr val="accent1">
                <a:lumMod val="20000"/>
                <a:lumOff val="8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fontAlgn="auto">
                <a:lnSpc>
                  <a:spcPct val="90000"/>
                </a:lnSpc>
                <a:spcAft>
                  <a:spcPts val="0"/>
                </a:spcAft>
                <a:defRPr/>
              </a:pPr>
              <a:r>
                <a:rPr lang="en-US" sz="2000" dirty="0">
                  <a:solidFill>
                    <a:srgbClr val="000000"/>
                  </a:solidFill>
                </a:rPr>
                <a:t>Controller/Decoder</a:t>
              </a:r>
            </a:p>
          </p:txBody>
        </p:sp>
        <p:grpSp>
          <p:nvGrpSpPr>
            <p:cNvPr id="6" name="Group 53"/>
            <p:cNvGrpSpPr>
              <a:grpSpLocks/>
            </p:cNvGrpSpPr>
            <p:nvPr/>
          </p:nvGrpSpPr>
          <p:grpSpPr bwMode="auto">
            <a:xfrm>
              <a:off x="1844675" y="3952875"/>
              <a:ext cx="1627188" cy="1990725"/>
              <a:chOff x="1066" y="2352"/>
              <a:chExt cx="1025" cy="1296"/>
            </a:xfrm>
          </p:grpSpPr>
          <p:sp>
            <p:nvSpPr>
              <p:cNvPr id="4140" name="Rectangle 54"/>
              <p:cNvSpPr>
                <a:spLocks noChangeArrowheads="1"/>
              </p:cNvSpPr>
              <p:nvPr/>
            </p:nvSpPr>
            <p:spPr bwMode="auto">
              <a:xfrm>
                <a:off x="1066" y="2352"/>
                <a:ext cx="512" cy="1296"/>
              </a:xfrm>
              <a:prstGeom prst="rect">
                <a:avLst/>
              </a:prstGeom>
              <a:noFill/>
              <a:ln w="12700">
                <a:solidFill>
                  <a:srgbClr val="C0C0C0"/>
                </a:solidFill>
                <a:prstDash val="dash"/>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sp>
            <p:nvSpPr>
              <p:cNvPr id="4141" name="Rectangle 55"/>
              <p:cNvSpPr>
                <a:spLocks noChangeArrowheads="1"/>
              </p:cNvSpPr>
              <p:nvPr/>
            </p:nvSpPr>
            <p:spPr bwMode="auto">
              <a:xfrm>
                <a:off x="1579" y="2352"/>
                <a:ext cx="512" cy="1296"/>
              </a:xfrm>
              <a:prstGeom prst="rect">
                <a:avLst/>
              </a:prstGeom>
              <a:noFill/>
              <a:ln w="12700">
                <a:solidFill>
                  <a:srgbClr val="C0C0C0"/>
                </a:solidFill>
                <a:prstDash val="dash"/>
                <a:miter lim="800000"/>
                <a:headEnd type="none" w="sm" len="sm"/>
                <a:tailEnd type="none" w="sm" len="sm"/>
              </a:ln>
            </p:spPr>
            <p:txBody>
              <a:bodyPr wrap="none" anchor="ctr"/>
              <a:lstStyle/>
              <a:p>
                <a:pPr algn="l"/>
                <a:endParaRPr lang="en-US" sz="1800">
                  <a:solidFill>
                    <a:srgbClr val="000000"/>
                  </a:solidFill>
                  <a:latin typeface="Calibri" pitchFamily="34" charset="0"/>
                </a:endParaRPr>
              </a:p>
            </p:txBody>
          </p:sp>
        </p:grpSp>
        <p:sp>
          <p:nvSpPr>
            <p:cNvPr id="4139" name="Text Box 56"/>
            <p:cNvSpPr txBox="1">
              <a:spLocks noChangeArrowheads="1"/>
            </p:cNvSpPr>
            <p:nvPr/>
          </p:nvSpPr>
          <p:spPr bwMode="auto">
            <a:xfrm>
              <a:off x="2278063" y="3671888"/>
              <a:ext cx="693737" cy="339725"/>
            </a:xfrm>
            <a:prstGeom prst="rect">
              <a:avLst/>
            </a:prstGeom>
            <a:noFill/>
            <a:ln w="12700">
              <a:noFill/>
              <a:miter lim="800000"/>
              <a:headEnd type="none" w="sm" len="sm"/>
              <a:tailEnd type="none" w="sm" len="sm"/>
            </a:ln>
          </p:spPr>
          <p:txBody>
            <a:bodyPr wrap="none">
              <a:spAutoFit/>
            </a:bodyPr>
            <a:lstStyle/>
            <a:p>
              <a:pPr algn="ctr">
                <a:lnSpc>
                  <a:spcPct val="90000"/>
                </a:lnSpc>
              </a:pPr>
              <a:r>
                <a:rPr lang="en-US" sz="1800">
                  <a:solidFill>
                    <a:srgbClr val="808080"/>
                  </a:solidFill>
                  <a:latin typeface="Arial Narrow" pitchFamily="34" charset="0"/>
                </a:rPr>
                <a:t>MACs</a:t>
              </a:r>
            </a:p>
          </p:txBody>
        </p:sp>
      </p:gr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rtlCol="0">
            <a:normAutofit/>
          </a:bodyPr>
          <a:lstStyle/>
          <a:p>
            <a:pPr eaLnBrk="1" fontAlgn="auto" hangingPunct="1">
              <a:spcAft>
                <a:spcPts val="0"/>
              </a:spcAft>
              <a:defRPr/>
            </a:pPr>
            <a:r>
              <a:rPr lang="en-US" sz="4000" b="0" dirty="0" smtClean="0"/>
              <a:t>C66x DSP Core Cross-Path</a:t>
            </a:r>
          </a:p>
        </p:txBody>
      </p:sp>
      <p:sp>
        <p:nvSpPr>
          <p:cNvPr id="90123" name="Rectangle 11"/>
          <p:cNvSpPr>
            <a:spLocks noChangeArrowheads="1"/>
          </p:cNvSpPr>
          <p:nvPr/>
        </p:nvSpPr>
        <p:spPr bwMode="auto">
          <a:xfrm>
            <a:off x="669925" y="1301750"/>
            <a:ext cx="1616075" cy="3797300"/>
          </a:xfrm>
          <a:prstGeom prst="rect">
            <a:avLst/>
          </a:prstGeom>
          <a:solidFill>
            <a:schemeClr val="tx2">
              <a:lumMod val="20000"/>
              <a:lumOff val="80000"/>
            </a:schemeClr>
          </a:solid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fontAlgn="auto">
              <a:spcBef>
                <a:spcPts val="0"/>
              </a:spcBef>
              <a:spcAft>
                <a:spcPts val="0"/>
              </a:spcAft>
              <a:defRPr/>
            </a:pPr>
            <a:endParaRPr lang="en-US" sz="1800" dirty="0">
              <a:solidFill>
                <a:srgbClr val="000000"/>
              </a:solidFill>
            </a:endParaRPr>
          </a:p>
        </p:txBody>
      </p:sp>
      <p:sp>
        <p:nvSpPr>
          <p:cNvPr id="5126" name="Line 12"/>
          <p:cNvSpPr>
            <a:spLocks noChangeShapeType="1"/>
          </p:cNvSpPr>
          <p:nvPr/>
        </p:nvSpPr>
        <p:spPr bwMode="auto">
          <a:xfrm>
            <a:off x="685800" y="1676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27" name="Line 13"/>
          <p:cNvSpPr>
            <a:spLocks noChangeShapeType="1"/>
          </p:cNvSpPr>
          <p:nvPr/>
        </p:nvSpPr>
        <p:spPr bwMode="auto">
          <a:xfrm>
            <a:off x="685801" y="2057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28" name="Line 14"/>
          <p:cNvSpPr>
            <a:spLocks noChangeShapeType="1"/>
          </p:cNvSpPr>
          <p:nvPr/>
        </p:nvSpPr>
        <p:spPr bwMode="auto">
          <a:xfrm>
            <a:off x="685800" y="2438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29" name="Line 15"/>
          <p:cNvSpPr>
            <a:spLocks noChangeShapeType="1"/>
          </p:cNvSpPr>
          <p:nvPr/>
        </p:nvSpPr>
        <p:spPr bwMode="auto">
          <a:xfrm>
            <a:off x="685800" y="2819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30" name="Rectangle 17"/>
          <p:cNvSpPr>
            <a:spLocks noChangeArrowheads="1"/>
          </p:cNvSpPr>
          <p:nvPr/>
        </p:nvSpPr>
        <p:spPr bwMode="auto">
          <a:xfrm>
            <a:off x="239985" y="1335088"/>
            <a:ext cx="436017" cy="369974"/>
          </a:xfrm>
          <a:prstGeom prst="rect">
            <a:avLst/>
          </a:prstGeom>
          <a:noFill/>
          <a:ln w="9525">
            <a:noFill/>
            <a:miter lim="800000"/>
            <a:headEnd/>
            <a:tailEnd/>
          </a:ln>
        </p:spPr>
        <p:txBody>
          <a:bodyPr wrap="none" lIns="92075" tIns="46038" rIns="92075" bIns="46038">
            <a:spAutoFit/>
          </a:bodyPr>
          <a:lstStyle/>
          <a:p>
            <a:pPr algn="ctr"/>
            <a:r>
              <a:rPr lang="en-US" sz="1800" dirty="0">
                <a:solidFill>
                  <a:srgbClr val="000000"/>
                </a:solidFill>
                <a:latin typeface="Calibri"/>
              </a:rPr>
              <a:t>A0</a:t>
            </a:r>
          </a:p>
        </p:txBody>
      </p:sp>
      <p:sp>
        <p:nvSpPr>
          <p:cNvPr id="5131" name="Rectangle 18"/>
          <p:cNvSpPr>
            <a:spLocks noChangeArrowheads="1"/>
          </p:cNvSpPr>
          <p:nvPr/>
        </p:nvSpPr>
        <p:spPr bwMode="auto">
          <a:xfrm>
            <a:off x="239985" y="1716088"/>
            <a:ext cx="436017" cy="369974"/>
          </a:xfrm>
          <a:prstGeom prst="rect">
            <a:avLst/>
          </a:prstGeom>
          <a:noFill/>
          <a:ln w="9525">
            <a:noFill/>
            <a:miter lim="800000"/>
            <a:headEnd/>
            <a:tailEnd/>
          </a:ln>
        </p:spPr>
        <p:txBody>
          <a:bodyPr wrap="none" lIns="92075" tIns="46038" rIns="92075" bIns="46038">
            <a:spAutoFit/>
          </a:bodyPr>
          <a:lstStyle/>
          <a:p>
            <a:pPr algn="ctr"/>
            <a:r>
              <a:rPr lang="en-US" sz="1800">
                <a:solidFill>
                  <a:srgbClr val="000000"/>
                </a:solidFill>
                <a:latin typeface="Calibri"/>
              </a:rPr>
              <a:t>A1</a:t>
            </a:r>
          </a:p>
        </p:txBody>
      </p:sp>
      <p:sp>
        <p:nvSpPr>
          <p:cNvPr id="5132" name="Rectangle 19"/>
          <p:cNvSpPr>
            <a:spLocks noChangeArrowheads="1"/>
          </p:cNvSpPr>
          <p:nvPr/>
        </p:nvSpPr>
        <p:spPr bwMode="auto">
          <a:xfrm>
            <a:off x="239985" y="2097088"/>
            <a:ext cx="436017" cy="369974"/>
          </a:xfrm>
          <a:prstGeom prst="rect">
            <a:avLst/>
          </a:prstGeom>
          <a:noFill/>
          <a:ln w="9525">
            <a:noFill/>
            <a:miter lim="800000"/>
            <a:headEnd/>
            <a:tailEnd/>
          </a:ln>
        </p:spPr>
        <p:txBody>
          <a:bodyPr wrap="none" lIns="92075" tIns="46038" rIns="92075" bIns="46038">
            <a:spAutoFit/>
          </a:bodyPr>
          <a:lstStyle/>
          <a:p>
            <a:pPr algn="ctr"/>
            <a:r>
              <a:rPr lang="en-US" sz="1800">
                <a:solidFill>
                  <a:srgbClr val="000000"/>
                </a:solidFill>
                <a:latin typeface="Calibri"/>
              </a:rPr>
              <a:t>A2</a:t>
            </a:r>
          </a:p>
        </p:txBody>
      </p:sp>
      <p:sp>
        <p:nvSpPr>
          <p:cNvPr id="5133" name="Rectangle 20"/>
          <p:cNvSpPr>
            <a:spLocks noChangeArrowheads="1"/>
          </p:cNvSpPr>
          <p:nvPr/>
        </p:nvSpPr>
        <p:spPr bwMode="auto">
          <a:xfrm>
            <a:off x="239985" y="2478088"/>
            <a:ext cx="436017" cy="369974"/>
          </a:xfrm>
          <a:prstGeom prst="rect">
            <a:avLst/>
          </a:prstGeom>
          <a:noFill/>
          <a:ln w="9525">
            <a:noFill/>
            <a:miter lim="800000"/>
            <a:headEnd/>
            <a:tailEnd/>
          </a:ln>
        </p:spPr>
        <p:txBody>
          <a:bodyPr wrap="none" lIns="92075" tIns="46038" rIns="92075" bIns="46038">
            <a:spAutoFit/>
          </a:bodyPr>
          <a:lstStyle/>
          <a:p>
            <a:pPr algn="ctr"/>
            <a:r>
              <a:rPr lang="en-US" sz="1800">
                <a:solidFill>
                  <a:srgbClr val="000000"/>
                </a:solidFill>
                <a:latin typeface="Calibri"/>
              </a:rPr>
              <a:t>A3</a:t>
            </a:r>
          </a:p>
        </p:txBody>
      </p:sp>
      <p:sp>
        <p:nvSpPr>
          <p:cNvPr id="5134" name="Rectangle 21"/>
          <p:cNvSpPr>
            <a:spLocks noChangeArrowheads="1"/>
          </p:cNvSpPr>
          <p:nvPr/>
        </p:nvSpPr>
        <p:spPr bwMode="auto">
          <a:xfrm>
            <a:off x="239985" y="2859088"/>
            <a:ext cx="436017" cy="369974"/>
          </a:xfrm>
          <a:prstGeom prst="rect">
            <a:avLst/>
          </a:prstGeom>
          <a:noFill/>
          <a:ln w="9525">
            <a:noFill/>
            <a:miter lim="800000"/>
            <a:headEnd/>
            <a:tailEnd/>
          </a:ln>
        </p:spPr>
        <p:txBody>
          <a:bodyPr wrap="none" lIns="92075" tIns="46038" rIns="92075" bIns="46038">
            <a:spAutoFit/>
          </a:bodyPr>
          <a:lstStyle/>
          <a:p>
            <a:pPr algn="ctr"/>
            <a:r>
              <a:rPr lang="en-US" sz="1800">
                <a:solidFill>
                  <a:srgbClr val="000000"/>
                </a:solidFill>
                <a:latin typeface="Calibri"/>
              </a:rPr>
              <a:t>A4</a:t>
            </a:r>
          </a:p>
        </p:txBody>
      </p:sp>
      <p:sp>
        <p:nvSpPr>
          <p:cNvPr id="5135" name="Rectangle 22"/>
          <p:cNvSpPr>
            <a:spLocks noChangeArrowheads="1"/>
          </p:cNvSpPr>
          <p:nvPr/>
        </p:nvSpPr>
        <p:spPr bwMode="auto">
          <a:xfrm>
            <a:off x="675499" y="877888"/>
            <a:ext cx="1507336" cy="369974"/>
          </a:xfrm>
          <a:prstGeom prst="rect">
            <a:avLst/>
          </a:prstGeom>
          <a:noFill/>
          <a:ln w="9525">
            <a:noFill/>
            <a:miter lim="800000"/>
            <a:headEnd/>
            <a:tailEnd/>
          </a:ln>
        </p:spPr>
        <p:txBody>
          <a:bodyPr wrap="none" lIns="92075" tIns="46038" rIns="92075" bIns="46038">
            <a:spAutoFit/>
          </a:bodyPr>
          <a:lstStyle/>
          <a:p>
            <a:pPr algn="l"/>
            <a:r>
              <a:rPr lang="en-US" sz="1800" dirty="0">
                <a:solidFill>
                  <a:srgbClr val="000000"/>
                </a:solidFill>
                <a:latin typeface="Calibri"/>
              </a:rPr>
              <a:t>Register File A</a:t>
            </a:r>
          </a:p>
        </p:txBody>
      </p:sp>
      <p:sp>
        <p:nvSpPr>
          <p:cNvPr id="5136" name="Line 23"/>
          <p:cNvSpPr>
            <a:spLocks noChangeShapeType="1"/>
          </p:cNvSpPr>
          <p:nvPr/>
        </p:nvSpPr>
        <p:spPr bwMode="auto">
          <a:xfrm>
            <a:off x="685800" y="4724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37" name="Rectangle 24"/>
          <p:cNvSpPr>
            <a:spLocks noChangeArrowheads="1"/>
          </p:cNvSpPr>
          <p:nvPr/>
        </p:nvSpPr>
        <p:spPr bwMode="auto">
          <a:xfrm>
            <a:off x="1533525" y="3503613"/>
            <a:ext cx="285750" cy="825500"/>
          </a:xfrm>
          <a:prstGeom prst="rect">
            <a:avLst/>
          </a:prstGeom>
          <a:noFill/>
          <a:ln w="9525">
            <a:noFill/>
            <a:miter lim="800000"/>
            <a:headEnd/>
            <a:tailEnd/>
          </a:ln>
        </p:spPr>
        <p:txBody>
          <a:bodyPr wrap="none" lIns="92075" tIns="46038" rIns="92075" bIns="46038">
            <a:spAutoFit/>
          </a:bodyPr>
          <a:lstStyle/>
          <a:p>
            <a:pPr algn="ctr">
              <a:lnSpc>
                <a:spcPct val="50000"/>
              </a:lnSpc>
            </a:pPr>
            <a:r>
              <a:rPr lang="en-US" sz="3200" dirty="0">
                <a:solidFill>
                  <a:srgbClr val="000000"/>
                </a:solidFill>
                <a:latin typeface="Times New Roman" pitchFamily="18" charset="0"/>
              </a:rPr>
              <a:t>.</a:t>
            </a:r>
            <a:br>
              <a:rPr lang="en-US" sz="3200" dirty="0">
                <a:solidFill>
                  <a:srgbClr val="000000"/>
                </a:solidFill>
                <a:latin typeface="Times New Roman" pitchFamily="18" charset="0"/>
              </a:rPr>
            </a:br>
            <a:r>
              <a:rPr lang="en-US" sz="3200" dirty="0">
                <a:solidFill>
                  <a:srgbClr val="000000"/>
                </a:solidFill>
                <a:latin typeface="Times New Roman" pitchFamily="18" charset="0"/>
              </a:rPr>
              <a:t>.</a:t>
            </a:r>
            <a:br>
              <a:rPr lang="en-US" sz="3200" dirty="0">
                <a:solidFill>
                  <a:srgbClr val="000000"/>
                </a:solidFill>
                <a:latin typeface="Times New Roman" pitchFamily="18" charset="0"/>
              </a:rPr>
            </a:br>
            <a:r>
              <a:rPr lang="en-US" sz="3200" dirty="0">
                <a:solidFill>
                  <a:srgbClr val="000000"/>
                </a:solidFill>
                <a:latin typeface="Times New Roman" pitchFamily="18" charset="0"/>
              </a:rPr>
              <a:t>.</a:t>
            </a:r>
          </a:p>
        </p:txBody>
      </p:sp>
      <p:sp>
        <p:nvSpPr>
          <p:cNvPr id="90141" name="Rectangle 29"/>
          <p:cNvSpPr>
            <a:spLocks noChangeArrowheads="1"/>
          </p:cNvSpPr>
          <p:nvPr/>
        </p:nvSpPr>
        <p:spPr bwMode="auto">
          <a:xfrm>
            <a:off x="6781800" y="1301750"/>
            <a:ext cx="1593850" cy="3797300"/>
          </a:xfrm>
          <a:prstGeom prst="rect">
            <a:avLst/>
          </a:prstGeom>
          <a:solidFill>
            <a:schemeClr val="accent2">
              <a:lumMod val="40000"/>
              <a:lumOff val="60000"/>
            </a:schemeClr>
          </a:solidFill>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fontAlgn="auto">
              <a:spcBef>
                <a:spcPts val="0"/>
              </a:spcBef>
              <a:spcAft>
                <a:spcPts val="0"/>
              </a:spcAft>
              <a:defRPr/>
            </a:pPr>
            <a:endParaRPr lang="en-US" sz="1800" dirty="0">
              <a:solidFill>
                <a:srgbClr val="000000"/>
              </a:solidFill>
            </a:endParaRPr>
          </a:p>
        </p:txBody>
      </p:sp>
      <p:sp>
        <p:nvSpPr>
          <p:cNvPr id="5139" name="Line 36"/>
          <p:cNvSpPr>
            <a:spLocks noChangeShapeType="1"/>
          </p:cNvSpPr>
          <p:nvPr/>
        </p:nvSpPr>
        <p:spPr bwMode="auto">
          <a:xfrm flipH="1" flipV="1">
            <a:off x="2286000" y="2209800"/>
            <a:ext cx="2590800" cy="15240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90150" name="Line 38"/>
          <p:cNvSpPr>
            <a:spLocks noChangeShapeType="1"/>
          </p:cNvSpPr>
          <p:nvPr/>
        </p:nvSpPr>
        <p:spPr bwMode="auto">
          <a:xfrm>
            <a:off x="6781800" y="1676400"/>
            <a:ext cx="1600200" cy="0"/>
          </a:xfrm>
          <a:prstGeom prst="line">
            <a:avLst/>
          </a:prstGeom>
          <a:ln w="12700">
            <a:solidFill>
              <a:schemeClr val="tx1"/>
            </a:solidFill>
            <a:headEnd type="none" w="sm" len="sm"/>
            <a:tailEnd type="none" w="sm" len="sm"/>
          </a:ln>
          <a:effectLst/>
        </p:spPr>
        <p:style>
          <a:lnRef idx="1">
            <a:schemeClr val="accent2"/>
          </a:lnRef>
          <a:fillRef idx="2">
            <a:schemeClr val="accent2"/>
          </a:fillRef>
          <a:effectRef idx="1">
            <a:schemeClr val="accent2"/>
          </a:effectRef>
          <a:fontRef idx="minor">
            <a:schemeClr val="dk1"/>
          </a:fontRef>
        </p:style>
        <p:txBody>
          <a:bodyPr wrap="none" anchor="ctr"/>
          <a:lstStyle/>
          <a:p>
            <a:pPr algn="l" fontAlgn="auto">
              <a:spcBef>
                <a:spcPts val="0"/>
              </a:spcBef>
              <a:spcAft>
                <a:spcPts val="0"/>
              </a:spcAft>
              <a:defRPr/>
            </a:pPr>
            <a:endParaRPr lang="en-US" sz="1800" dirty="0">
              <a:solidFill>
                <a:srgbClr val="000000"/>
              </a:solidFill>
            </a:endParaRPr>
          </a:p>
        </p:txBody>
      </p:sp>
      <p:sp>
        <p:nvSpPr>
          <p:cNvPr id="5141" name="Line 39"/>
          <p:cNvSpPr>
            <a:spLocks noChangeShapeType="1"/>
          </p:cNvSpPr>
          <p:nvPr/>
        </p:nvSpPr>
        <p:spPr bwMode="auto">
          <a:xfrm>
            <a:off x="6781800" y="2057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42" name="Line 40"/>
          <p:cNvSpPr>
            <a:spLocks noChangeShapeType="1"/>
          </p:cNvSpPr>
          <p:nvPr/>
        </p:nvSpPr>
        <p:spPr bwMode="auto">
          <a:xfrm>
            <a:off x="6781800" y="2438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43" name="Line 41"/>
          <p:cNvSpPr>
            <a:spLocks noChangeShapeType="1"/>
          </p:cNvSpPr>
          <p:nvPr/>
        </p:nvSpPr>
        <p:spPr bwMode="auto">
          <a:xfrm>
            <a:off x="6781800" y="2819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44" name="Line 42"/>
          <p:cNvSpPr>
            <a:spLocks noChangeShapeType="1"/>
          </p:cNvSpPr>
          <p:nvPr/>
        </p:nvSpPr>
        <p:spPr bwMode="auto">
          <a:xfrm>
            <a:off x="6781800" y="3200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45" name="Rectangle 43"/>
          <p:cNvSpPr>
            <a:spLocks noChangeArrowheads="1"/>
          </p:cNvSpPr>
          <p:nvPr/>
        </p:nvSpPr>
        <p:spPr bwMode="auto">
          <a:xfrm>
            <a:off x="8366125" y="1335088"/>
            <a:ext cx="428002"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B0</a:t>
            </a:r>
          </a:p>
        </p:txBody>
      </p:sp>
      <p:sp>
        <p:nvSpPr>
          <p:cNvPr id="5146" name="Rectangle 44"/>
          <p:cNvSpPr>
            <a:spLocks noChangeArrowheads="1"/>
          </p:cNvSpPr>
          <p:nvPr/>
        </p:nvSpPr>
        <p:spPr bwMode="auto">
          <a:xfrm>
            <a:off x="8366125" y="1716088"/>
            <a:ext cx="428002"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B1</a:t>
            </a:r>
          </a:p>
        </p:txBody>
      </p:sp>
      <p:sp>
        <p:nvSpPr>
          <p:cNvPr id="5147" name="Rectangle 45"/>
          <p:cNvSpPr>
            <a:spLocks noChangeArrowheads="1"/>
          </p:cNvSpPr>
          <p:nvPr/>
        </p:nvSpPr>
        <p:spPr bwMode="auto">
          <a:xfrm>
            <a:off x="8366125" y="2097088"/>
            <a:ext cx="428002"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B2</a:t>
            </a:r>
          </a:p>
        </p:txBody>
      </p:sp>
      <p:sp>
        <p:nvSpPr>
          <p:cNvPr id="5148" name="Rectangle 46"/>
          <p:cNvSpPr>
            <a:spLocks noChangeArrowheads="1"/>
          </p:cNvSpPr>
          <p:nvPr/>
        </p:nvSpPr>
        <p:spPr bwMode="auto">
          <a:xfrm>
            <a:off x="8366125" y="2478088"/>
            <a:ext cx="428002"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B3</a:t>
            </a:r>
          </a:p>
        </p:txBody>
      </p:sp>
      <p:sp>
        <p:nvSpPr>
          <p:cNvPr id="5149" name="Rectangle 47"/>
          <p:cNvSpPr>
            <a:spLocks noChangeArrowheads="1"/>
          </p:cNvSpPr>
          <p:nvPr/>
        </p:nvSpPr>
        <p:spPr bwMode="auto">
          <a:xfrm>
            <a:off x="8366125" y="2859088"/>
            <a:ext cx="428002"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B4</a:t>
            </a:r>
          </a:p>
        </p:txBody>
      </p:sp>
      <p:sp>
        <p:nvSpPr>
          <p:cNvPr id="5150" name="Rectangle 48"/>
          <p:cNvSpPr>
            <a:spLocks noChangeArrowheads="1"/>
          </p:cNvSpPr>
          <p:nvPr/>
        </p:nvSpPr>
        <p:spPr bwMode="auto">
          <a:xfrm>
            <a:off x="6804025" y="877888"/>
            <a:ext cx="1499321" cy="369974"/>
          </a:xfrm>
          <a:prstGeom prst="rect">
            <a:avLst/>
          </a:prstGeom>
          <a:noFill/>
          <a:ln w="9525">
            <a:noFill/>
            <a:miter lim="800000"/>
            <a:headEnd/>
            <a:tailEnd/>
          </a:ln>
        </p:spPr>
        <p:txBody>
          <a:bodyPr wrap="none" lIns="92075" tIns="46038" rIns="92075" bIns="46038">
            <a:spAutoFit/>
          </a:bodyPr>
          <a:lstStyle/>
          <a:p>
            <a:pPr algn="l"/>
            <a:r>
              <a:rPr lang="en-US" sz="1800" dirty="0">
                <a:solidFill>
                  <a:srgbClr val="000000"/>
                </a:solidFill>
                <a:latin typeface="Calibri"/>
              </a:rPr>
              <a:t>Register File B</a:t>
            </a:r>
          </a:p>
        </p:txBody>
      </p:sp>
      <p:sp>
        <p:nvSpPr>
          <p:cNvPr id="5151" name="Rectangle 49"/>
          <p:cNvSpPr>
            <a:spLocks noChangeArrowheads="1"/>
          </p:cNvSpPr>
          <p:nvPr/>
        </p:nvSpPr>
        <p:spPr bwMode="auto">
          <a:xfrm>
            <a:off x="7248525" y="3503613"/>
            <a:ext cx="285750" cy="825500"/>
          </a:xfrm>
          <a:prstGeom prst="rect">
            <a:avLst/>
          </a:prstGeom>
          <a:noFill/>
          <a:ln w="9525">
            <a:noFill/>
            <a:miter lim="800000"/>
            <a:headEnd/>
            <a:tailEnd/>
          </a:ln>
        </p:spPr>
        <p:txBody>
          <a:bodyPr wrap="none" lIns="92075" tIns="46038" rIns="92075" bIns="46038">
            <a:spAutoFit/>
          </a:bodyPr>
          <a:lstStyle/>
          <a:p>
            <a:pPr algn="ctr">
              <a:lnSpc>
                <a:spcPct val="50000"/>
              </a:lnSpc>
            </a:pPr>
            <a:r>
              <a:rPr lang="en-US" sz="3200">
                <a:solidFill>
                  <a:srgbClr val="000000"/>
                </a:solidFill>
                <a:latin typeface="Times New Roman" pitchFamily="18" charset="0"/>
              </a:rPr>
              <a:t>.</a:t>
            </a:r>
            <a:br>
              <a:rPr lang="en-US" sz="3200">
                <a:solidFill>
                  <a:srgbClr val="000000"/>
                </a:solidFill>
                <a:latin typeface="Times New Roman" pitchFamily="18" charset="0"/>
              </a:rPr>
            </a:br>
            <a:r>
              <a:rPr lang="en-US" sz="3200">
                <a:solidFill>
                  <a:srgbClr val="000000"/>
                </a:solidFill>
                <a:latin typeface="Times New Roman" pitchFamily="18" charset="0"/>
              </a:rPr>
              <a:t>.</a:t>
            </a:r>
            <a:br>
              <a:rPr lang="en-US" sz="3200">
                <a:solidFill>
                  <a:srgbClr val="000000"/>
                </a:solidFill>
                <a:latin typeface="Times New Roman" pitchFamily="18" charset="0"/>
              </a:rPr>
            </a:br>
            <a:r>
              <a:rPr lang="en-US" sz="3200">
                <a:solidFill>
                  <a:srgbClr val="000000"/>
                </a:solidFill>
                <a:latin typeface="Times New Roman" pitchFamily="18" charset="0"/>
              </a:rPr>
              <a:t>.</a:t>
            </a:r>
          </a:p>
        </p:txBody>
      </p:sp>
      <p:sp>
        <p:nvSpPr>
          <p:cNvPr id="5152" name="Line 50"/>
          <p:cNvSpPr>
            <a:spLocks noChangeShapeType="1"/>
          </p:cNvSpPr>
          <p:nvPr/>
        </p:nvSpPr>
        <p:spPr bwMode="auto">
          <a:xfrm>
            <a:off x="6781800" y="4724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53" name="Rectangle 51"/>
          <p:cNvSpPr>
            <a:spLocks noChangeArrowheads="1"/>
          </p:cNvSpPr>
          <p:nvPr/>
        </p:nvSpPr>
        <p:spPr bwMode="auto">
          <a:xfrm>
            <a:off x="105275" y="4764088"/>
            <a:ext cx="553037" cy="369974"/>
          </a:xfrm>
          <a:prstGeom prst="rect">
            <a:avLst/>
          </a:prstGeom>
          <a:noFill/>
          <a:ln w="9525">
            <a:noFill/>
            <a:miter lim="800000"/>
            <a:headEnd/>
            <a:tailEnd/>
          </a:ln>
        </p:spPr>
        <p:txBody>
          <a:bodyPr wrap="none" lIns="92075" tIns="46038" rIns="92075" bIns="46038">
            <a:spAutoFit/>
          </a:bodyPr>
          <a:lstStyle/>
          <a:p>
            <a:pPr algn="ctr"/>
            <a:r>
              <a:rPr lang="en-US" sz="1800">
                <a:solidFill>
                  <a:srgbClr val="000000"/>
                </a:solidFill>
                <a:latin typeface="Calibri"/>
              </a:rPr>
              <a:t>A31</a:t>
            </a:r>
          </a:p>
        </p:txBody>
      </p:sp>
      <p:sp>
        <p:nvSpPr>
          <p:cNvPr id="5154" name="Rectangle 52"/>
          <p:cNvSpPr>
            <a:spLocks noChangeArrowheads="1"/>
          </p:cNvSpPr>
          <p:nvPr/>
        </p:nvSpPr>
        <p:spPr bwMode="auto">
          <a:xfrm>
            <a:off x="8366125" y="4764088"/>
            <a:ext cx="545021" cy="369974"/>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alibri"/>
              </a:rPr>
              <a:t>B31</a:t>
            </a:r>
          </a:p>
        </p:txBody>
      </p:sp>
      <p:sp>
        <p:nvSpPr>
          <p:cNvPr id="5155" name="PPTShape_0"/>
          <p:cNvSpPr>
            <a:spLocks noChangeShapeType="1"/>
          </p:cNvSpPr>
          <p:nvPr/>
        </p:nvSpPr>
        <p:spPr bwMode="auto">
          <a:xfrm>
            <a:off x="685800" y="3200400"/>
            <a:ext cx="1600200" cy="0"/>
          </a:xfrm>
          <a:prstGeom prst="line">
            <a:avLst/>
          </a:prstGeom>
          <a:noFill/>
          <a:ln w="12700">
            <a:solidFill>
              <a:schemeClr val="tx1"/>
            </a:solidFill>
            <a:round/>
            <a:headEnd type="none" w="sm" len="sm"/>
            <a:tailEnd type="none" w="sm" len="sm"/>
          </a:ln>
        </p:spPr>
        <p:txBody>
          <a:bodyPr wrap="none" anchor="ctr"/>
          <a:lstStyle/>
          <a:p>
            <a:pPr algn="l"/>
            <a:endParaRPr lang="en-US" sz="1800">
              <a:solidFill>
                <a:srgbClr val="000000"/>
              </a:solidFill>
              <a:latin typeface="Arial" charset="0"/>
            </a:endParaRPr>
          </a:p>
        </p:txBody>
      </p:sp>
      <p:sp>
        <p:nvSpPr>
          <p:cNvPr id="5156" name="PPTShape_1"/>
          <p:cNvSpPr>
            <a:spLocks noChangeShapeType="1"/>
          </p:cNvSpPr>
          <p:nvPr/>
        </p:nvSpPr>
        <p:spPr bwMode="auto">
          <a:xfrm flipV="1">
            <a:off x="4114800" y="2286000"/>
            <a:ext cx="2667000" cy="14478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5157" name="TextBox 36"/>
          <p:cNvSpPr txBox="1">
            <a:spLocks noChangeArrowheads="1"/>
          </p:cNvSpPr>
          <p:nvPr/>
        </p:nvSpPr>
        <p:spPr bwMode="auto">
          <a:xfrm>
            <a:off x="3429000" y="1143000"/>
            <a:ext cx="2133600" cy="1477963"/>
          </a:xfrm>
          <a:prstGeom prst="rect">
            <a:avLst/>
          </a:prstGeom>
          <a:noFill/>
          <a:ln w="9525">
            <a:noFill/>
            <a:miter lim="800000"/>
            <a:headEnd/>
            <a:tailEnd/>
          </a:ln>
        </p:spPr>
        <p:txBody>
          <a:bodyPr>
            <a:spAutoFit/>
          </a:bodyPr>
          <a:lstStyle/>
          <a:p>
            <a:pPr algn="l"/>
            <a:r>
              <a:rPr lang="en-US" sz="1800" dirty="0" smtClean="0">
                <a:solidFill>
                  <a:srgbClr val="000000"/>
                </a:solidFill>
                <a:latin typeface="Calibri" pitchFamily="34" charset="0"/>
              </a:rPr>
              <a:t>Any 64-bit </a:t>
            </a:r>
            <a:r>
              <a:rPr lang="en-US" sz="1800" dirty="0">
                <a:solidFill>
                  <a:srgbClr val="000000"/>
                </a:solidFill>
                <a:latin typeface="Calibri" pitchFamily="34" charset="0"/>
              </a:rPr>
              <a:t>pair of registers from A can be one of the inputs to a B functional unit, and vice </a:t>
            </a:r>
            <a:r>
              <a:rPr lang="en-US" sz="1800" dirty="0" smtClean="0">
                <a:solidFill>
                  <a:srgbClr val="000000"/>
                </a:solidFill>
                <a:latin typeface="Calibri" pitchFamily="34" charset="0"/>
              </a:rPr>
              <a:t>versa.</a:t>
            </a:r>
            <a:endParaRPr lang="en-US" sz="1800" dirty="0">
              <a:solidFill>
                <a:srgbClr val="000000"/>
              </a:solidFill>
              <a:latin typeface="Calibri" pitchFamily="34" charset="0"/>
            </a:endParaRPr>
          </a:p>
        </p:txBody>
      </p:sp>
      <p:grpSp>
        <p:nvGrpSpPr>
          <p:cNvPr id="2" name="Group 51"/>
          <p:cNvGrpSpPr/>
          <p:nvPr>
            <p:custDataLst>
              <p:tags r:id="rId2"/>
            </p:custDataLst>
          </p:nvPr>
        </p:nvGrpSpPr>
        <p:grpSpPr>
          <a:xfrm>
            <a:off x="3657600" y="3733800"/>
            <a:ext cx="796925" cy="2438400"/>
            <a:chOff x="3429000" y="3733800"/>
            <a:chExt cx="796925" cy="2438400"/>
          </a:xfrm>
        </p:grpSpPr>
        <p:sp>
          <p:nvSpPr>
            <p:cNvPr id="90115" name="Rectangle 3"/>
            <p:cNvSpPr>
              <a:spLocks noChangeArrowheads="1"/>
            </p:cNvSpPr>
            <p:nvPr/>
          </p:nvSpPr>
          <p:spPr bwMode="auto">
            <a:xfrm>
              <a:off x="3429000" y="3733800"/>
              <a:ext cx="796925" cy="2438400"/>
            </a:xfrm>
            <a:prstGeom prst="rect">
              <a:avLst/>
            </a:prstGeom>
            <a:solidFill>
              <a:schemeClr val="tx2">
                <a:lumMod val="20000"/>
                <a:lumOff val="80000"/>
              </a:schemeClr>
            </a:solid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nchorCtr="1"/>
            <a:lstStyle/>
            <a:p>
              <a:pPr algn="ctr" fontAlgn="auto">
                <a:spcBef>
                  <a:spcPts val="0"/>
                </a:spcBef>
                <a:spcAft>
                  <a:spcPts val="0"/>
                </a:spcAft>
                <a:defRPr/>
              </a:pPr>
              <a:r>
                <a:rPr lang="en-US" sz="1800" dirty="0" smtClean="0">
                  <a:solidFill>
                    <a:srgbClr val="000000"/>
                  </a:solidFill>
                </a:rPr>
                <a:t>A</a:t>
              </a: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p:txBody>
        </p:sp>
        <p:sp>
          <p:nvSpPr>
            <p:cNvPr id="38" name="Rectangle 37"/>
            <p:cNvSpPr/>
            <p:nvPr/>
          </p:nvSpPr>
          <p:spPr bwMode="auto">
            <a:xfrm>
              <a:off x="3581400" y="419100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.D1</a:t>
              </a:r>
            </a:p>
          </p:txBody>
        </p:sp>
        <p:sp>
          <p:nvSpPr>
            <p:cNvPr id="39" name="Rectangle 38"/>
            <p:cNvSpPr/>
            <p:nvPr/>
          </p:nvSpPr>
          <p:spPr bwMode="auto">
            <a:xfrm>
              <a:off x="3581400" y="468537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.S1</a:t>
              </a:r>
            </a:p>
          </p:txBody>
        </p:sp>
        <p:sp>
          <p:nvSpPr>
            <p:cNvPr id="40" name="Rectangle 39"/>
            <p:cNvSpPr/>
            <p:nvPr/>
          </p:nvSpPr>
          <p:spPr bwMode="auto">
            <a:xfrm>
              <a:off x="3581400" y="514443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.M1</a:t>
              </a:r>
            </a:p>
          </p:txBody>
        </p:sp>
        <p:sp>
          <p:nvSpPr>
            <p:cNvPr id="41" name="Rectangle 40"/>
            <p:cNvSpPr/>
            <p:nvPr/>
          </p:nvSpPr>
          <p:spPr bwMode="auto">
            <a:xfrm>
              <a:off x="3581400" y="563880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.L1</a:t>
              </a:r>
            </a:p>
          </p:txBody>
        </p:sp>
      </p:grpSp>
      <p:grpSp>
        <p:nvGrpSpPr>
          <p:cNvPr id="3" name="Group 52"/>
          <p:cNvGrpSpPr/>
          <p:nvPr>
            <p:custDataLst>
              <p:tags r:id="rId3"/>
            </p:custDataLst>
          </p:nvPr>
        </p:nvGrpSpPr>
        <p:grpSpPr>
          <a:xfrm>
            <a:off x="4572000" y="3733800"/>
            <a:ext cx="796925" cy="2438400"/>
            <a:chOff x="4572000" y="3733800"/>
            <a:chExt cx="796925" cy="2438400"/>
          </a:xfrm>
        </p:grpSpPr>
        <p:sp>
          <p:nvSpPr>
            <p:cNvPr id="90119" name="Rectangle 7"/>
            <p:cNvSpPr>
              <a:spLocks noChangeArrowheads="1"/>
            </p:cNvSpPr>
            <p:nvPr/>
          </p:nvSpPr>
          <p:spPr bwMode="auto">
            <a:xfrm>
              <a:off x="4572000" y="3733800"/>
              <a:ext cx="796925" cy="2438400"/>
            </a:xfrm>
            <a:prstGeom prst="rect">
              <a:avLst/>
            </a:prstGeom>
            <a:solidFill>
              <a:schemeClr val="accent2">
                <a:lumMod val="40000"/>
                <a:lumOff val="60000"/>
              </a:schemeClr>
            </a:solidFill>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p>
              <a:pPr algn="ctr" fontAlgn="auto">
                <a:spcBef>
                  <a:spcPts val="0"/>
                </a:spcBef>
                <a:spcAft>
                  <a:spcPts val="0"/>
                </a:spcAft>
                <a:defRPr/>
              </a:pPr>
              <a:r>
                <a:rPr lang="en-US" sz="1800" dirty="0" smtClean="0">
                  <a:solidFill>
                    <a:srgbClr val="000000"/>
                  </a:solidFill>
                </a:rPr>
                <a:t>B</a:t>
              </a: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smtClean="0">
                <a:solidFill>
                  <a:srgbClr val="000000"/>
                </a:solidFill>
              </a:endParaRPr>
            </a:p>
            <a:p>
              <a:pPr algn="ctr" fontAlgn="auto">
                <a:spcBef>
                  <a:spcPts val="0"/>
                </a:spcBef>
                <a:spcAft>
                  <a:spcPts val="0"/>
                </a:spcAft>
                <a:defRPr/>
              </a:pPr>
              <a:endParaRPr lang="en-US" sz="1800" dirty="0">
                <a:solidFill>
                  <a:srgbClr val="000000"/>
                </a:solidFill>
              </a:endParaRPr>
            </a:p>
          </p:txBody>
        </p:sp>
        <p:sp>
          <p:nvSpPr>
            <p:cNvPr id="43" name="Rectangle 42"/>
            <p:cNvSpPr/>
            <p:nvPr/>
          </p:nvSpPr>
          <p:spPr bwMode="auto">
            <a:xfrm>
              <a:off x="4739268" y="419843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.D1</a:t>
              </a:r>
            </a:p>
          </p:txBody>
        </p:sp>
        <p:sp>
          <p:nvSpPr>
            <p:cNvPr id="44" name="Rectangle 43"/>
            <p:cNvSpPr/>
            <p:nvPr/>
          </p:nvSpPr>
          <p:spPr bwMode="auto">
            <a:xfrm>
              <a:off x="4739268" y="469280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.S1</a:t>
              </a:r>
            </a:p>
          </p:txBody>
        </p:sp>
        <p:sp>
          <p:nvSpPr>
            <p:cNvPr id="45" name="Rectangle 44"/>
            <p:cNvSpPr/>
            <p:nvPr/>
          </p:nvSpPr>
          <p:spPr bwMode="auto">
            <a:xfrm>
              <a:off x="4739268" y="515186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.M1</a:t>
              </a:r>
            </a:p>
          </p:txBody>
        </p:sp>
        <p:sp>
          <p:nvSpPr>
            <p:cNvPr id="46" name="Rectangle 45"/>
            <p:cNvSpPr/>
            <p:nvPr/>
          </p:nvSpPr>
          <p:spPr bwMode="auto">
            <a:xfrm>
              <a:off x="4739268" y="564623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algn="ctr" eaLnBrk="0" hangingPunct="0"/>
              <a:r>
                <a:rPr lang="en-US" sz="1600" dirty="0" smtClean="0">
                  <a:solidFill>
                    <a:srgbClr val="000000"/>
                  </a:solidFill>
                  <a:latin typeface="Calibri"/>
                </a:rPr>
                <a:t>.L1</a:t>
              </a:r>
            </a:p>
          </p:txBody>
        </p:sp>
      </p:grpSp>
      <p:sp>
        <p:nvSpPr>
          <p:cNvPr id="48" name="PPTShape_2"/>
          <p:cNvSpPr>
            <a:spLocks noChangeShapeType="1"/>
          </p:cNvSpPr>
          <p:nvPr/>
        </p:nvSpPr>
        <p:spPr bwMode="auto">
          <a:xfrm flipH="1" flipV="1">
            <a:off x="2286000" y="2590800"/>
            <a:ext cx="1676400" cy="11430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49" name="PPTShape_3"/>
          <p:cNvSpPr>
            <a:spLocks noChangeShapeType="1"/>
          </p:cNvSpPr>
          <p:nvPr/>
        </p:nvSpPr>
        <p:spPr bwMode="auto">
          <a:xfrm flipV="1">
            <a:off x="5029200" y="2590800"/>
            <a:ext cx="1752600" cy="11430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50" name="PPTShape_4"/>
          <p:cNvSpPr>
            <a:spLocks noChangeShapeType="1"/>
          </p:cNvSpPr>
          <p:nvPr/>
        </p:nvSpPr>
        <p:spPr bwMode="auto">
          <a:xfrm flipH="1" flipV="1">
            <a:off x="5383304" y="4572000"/>
            <a:ext cx="1398495" cy="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51" name="PPTShape_5"/>
          <p:cNvSpPr>
            <a:spLocks noChangeShapeType="1"/>
          </p:cNvSpPr>
          <p:nvPr/>
        </p:nvSpPr>
        <p:spPr bwMode="auto">
          <a:xfrm flipH="1" flipV="1">
            <a:off x="2286000" y="4572000"/>
            <a:ext cx="1371600" cy="0"/>
          </a:xfrm>
          <a:prstGeom prst="line">
            <a:avLst/>
          </a:prstGeom>
          <a:noFill/>
          <a:ln w="38100">
            <a:solidFill>
              <a:schemeClr val="tx1"/>
            </a:solidFill>
            <a:round/>
            <a:headEnd type="none" w="med" len="med"/>
            <a:tailEnd type="triangle"/>
          </a:ln>
        </p:spPr>
        <p:txBody>
          <a:bodyPr wrap="none" anchor="ctr"/>
          <a:lstStyle/>
          <a:p>
            <a:pPr algn="l"/>
            <a:endParaRPr lang="en-US" sz="1800">
              <a:solidFill>
                <a:srgbClr val="000000"/>
              </a:solidFill>
              <a:latin typeface="Arial" charset="0"/>
            </a:endParaRPr>
          </a:p>
        </p:txBody>
      </p:sp>
      <p:sp>
        <p:nvSpPr>
          <p:cNvPr id="148" name="PPTShape_6"/>
          <p:cNvSpPr>
            <a:spLocks noChangeShapeType="1"/>
          </p:cNvSpPr>
          <p:nvPr/>
        </p:nvSpPr>
        <p:spPr bwMode="auto">
          <a:xfrm flipV="1">
            <a:off x="4114800" y="2286000"/>
            <a:ext cx="2667000" cy="14478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
        <p:nvSpPr>
          <p:cNvPr id="149" name="PPTShape_7"/>
          <p:cNvSpPr>
            <a:spLocks noChangeShapeType="1"/>
          </p:cNvSpPr>
          <p:nvPr/>
        </p:nvSpPr>
        <p:spPr bwMode="auto">
          <a:xfrm flipH="1" flipV="1">
            <a:off x="2286000" y="2209800"/>
            <a:ext cx="2590800" cy="1524000"/>
          </a:xfrm>
          <a:prstGeom prst="line">
            <a:avLst/>
          </a:prstGeom>
          <a:noFill/>
          <a:ln w="38100">
            <a:solidFill>
              <a:schemeClr val="tx1"/>
            </a:solidFill>
            <a:round/>
            <a:headEnd type="triangle" w="med" len="med"/>
            <a:tailEnd/>
          </a:ln>
        </p:spPr>
        <p:txBody>
          <a:bodyPr wrap="none" anchor="ctr"/>
          <a:lstStyle/>
          <a:p>
            <a:pPr algn="l"/>
            <a:endParaRPr lang="en-US" sz="1800">
              <a:solidFill>
                <a:srgbClr val="000000"/>
              </a:solidFill>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6460272"/>
            <a:ext cx="8763000" cy="369332"/>
          </a:xfrm>
          <a:prstGeom prst="rect">
            <a:avLst/>
          </a:prstGeom>
          <a:solidFill>
            <a:schemeClr val="bg1"/>
          </a:solidFill>
        </p:spPr>
        <p:txBody>
          <a:bodyPr wrap="square" rtlCol="0">
            <a:spAutoFit/>
          </a:bodyPr>
          <a:lstStyle/>
          <a:p>
            <a:pPr algn="l"/>
            <a:endParaRPr lang="en-US" sz="1800" dirty="0">
              <a:solidFill>
                <a:srgbClr val="000000"/>
              </a:solidFill>
              <a:latin typeface="Arial" charset="0"/>
            </a:endParaRPr>
          </a:p>
        </p:txBody>
      </p:sp>
      <p:sp>
        <p:nvSpPr>
          <p:cNvPr id="4" name="Title 3"/>
          <p:cNvSpPr>
            <a:spLocks noGrp="1"/>
          </p:cNvSpPr>
          <p:nvPr>
            <p:ph type="title"/>
          </p:nvPr>
        </p:nvSpPr>
        <p:spPr>
          <a:xfrm>
            <a:off x="609600" y="76200"/>
            <a:ext cx="8229600" cy="762000"/>
          </a:xfrm>
        </p:spPr>
        <p:txBody>
          <a:bodyPr/>
          <a:lstStyle/>
          <a:p>
            <a:r>
              <a:rPr lang="en-US" sz="4000" b="0" dirty="0" smtClean="0">
                <a:latin typeface="Calibri" pitchFamily="34" charset="0"/>
              </a:rPr>
              <a:t>Partial List of .D Instructions</a:t>
            </a:r>
            <a:endParaRPr lang="en-US" sz="4000" b="0" dirty="0"/>
          </a:p>
        </p:txBody>
      </p:sp>
      <p:pic>
        <p:nvPicPr>
          <p:cNvPr id="9" name="Picture 8" descr="Projects.jpg">
            <a:hlinkClick r:id="rId5"/>
          </p:cNvPr>
          <p:cNvPicPr>
            <a:picLocks noChangeAspect="1"/>
          </p:cNvPicPr>
          <p:nvPr>
            <p:custDataLst>
              <p:tags r:id="rId2"/>
            </p:custDataLst>
          </p:nvPr>
        </p:nvPicPr>
        <p:blipFill>
          <a:blip r:embed="rId6" cstate="print"/>
          <a:stretch>
            <a:fillRect/>
          </a:stretch>
        </p:blipFill>
        <p:spPr>
          <a:xfrm>
            <a:off x="762000" y="796028"/>
            <a:ext cx="7620000" cy="5984027"/>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762000"/>
          </a:xfrm>
        </p:spPr>
        <p:txBody>
          <a:bodyPr/>
          <a:lstStyle/>
          <a:p>
            <a:r>
              <a:rPr lang="en-US" sz="4000" b="0" dirty="0" smtClean="0">
                <a:latin typeface="Calibri" pitchFamily="34" charset="0"/>
              </a:rPr>
              <a:t>Partial List of .L Instructions</a:t>
            </a:r>
            <a:endParaRPr lang="en-US" sz="4000" b="0" dirty="0">
              <a:latin typeface="Calibri" pitchFamily="34" charset="0"/>
            </a:endParaRPr>
          </a:p>
        </p:txBody>
      </p:sp>
      <p:pic>
        <p:nvPicPr>
          <p:cNvPr id="9" name="Picture 8" descr="L_instructions.jpg">
            <a:hlinkClick r:id="rId5"/>
          </p:cNvPr>
          <p:cNvPicPr>
            <a:picLocks noChangeAspect="1"/>
          </p:cNvPicPr>
          <p:nvPr>
            <p:custDataLst>
              <p:tags r:id="rId2"/>
            </p:custDataLst>
          </p:nvPr>
        </p:nvPicPr>
        <p:blipFill>
          <a:blip r:embed="rId6" cstate="print"/>
          <a:stretch>
            <a:fillRect/>
          </a:stretch>
        </p:blipFill>
        <p:spPr>
          <a:xfrm>
            <a:off x="762000" y="921834"/>
            <a:ext cx="7924800" cy="5511609"/>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11.xml><?xml version="1.0" encoding="utf-8"?>
<p:tagLst xmlns:a="http://schemas.openxmlformats.org/drawingml/2006/main" xmlns:r="http://schemas.openxmlformats.org/officeDocument/2006/relationships" xmlns:p="http://schemas.openxmlformats.org/presentationml/2006/main">
  <p:tag name="ELAPSEDTIME" val="122.588"/>
  <p:tag name="ARTICULATE_SLIDE_GUID" val="f63357b2-8a1b-4c55-9126-951da9cde8bb"/>
  <p:tag name="ARTICULATE_SLIDE_PAUSE" val="0"/>
  <p:tag name="ARTICULATE_NAV_LEVEL" val="2"/>
  <p:tag name="ARTICULATE_PLAYLIST_ID" val="-1"/>
  <p:tag name="ARTICULATE_VIEW_MODE" val="1"/>
  <p:tag name="ARTICULATE_LOCK_SLIDE" val="0"/>
  <p:tag name="TIMELINE" val="6.42/42.10/68.00/92.61"/>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NO LOGOS" val="true"/>
  <p:tag name="COLORSCHEMEINDEX" val="6"/>
  <p:tag name="ELAPSEDTIME" val="119.848"/>
  <p:tag name="ARTICULATE_SLIDE_GUID" val="10c72d79-d4e4-4e67-b2bf-ffe27c08228d"/>
  <p:tag name="ARTICULATE_SLIDE_PAUSE" val="0"/>
  <p:tag name="ARTICULATE_NAV_LEVEL" val="2"/>
  <p:tag name="ARTICULATE_PLAYLIST_ID" val="-1"/>
  <p:tag name="ARTICULATE_VIEW_MODE" val="1"/>
  <p:tag name="ARTICULATE_LOCK_SLIDE" val="0"/>
  <p:tag name="ARTICULATE_SLIDE_NAV" val="5"/>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8.994"/>
  <p:tag name="ARTICULATE_SLIDE_GUID" val="643f2483-42f1-4978-b8b0-97afb08d078a"/>
  <p:tag name="ARTICULATE_SLIDE_PAUSE" val="0"/>
  <p:tag name="ARTICULATE_NAV_LEVEL" val="2"/>
  <p:tag name="ARTICULATE_PLAYLIST_ID" val="-1"/>
  <p:tag name="ARTICULATE_VIEW_MODE" val="1"/>
  <p:tag name="ARTICULATE_LOCK_SLIDE" val="0"/>
  <p:tag name="TIMELINE" val="10.41/18.09/24.05/37.18/41.02/48.13/54.61/59.75/61.25"/>
  <p:tag name="ARTICULATE_SLIDE_NAV" val="6"/>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ELAPSEDTIME" val="70.552"/>
  <p:tag name="ARTICULATE_SLIDE_GUID" val="cce54c87-c03d-4c18-9ca1-f4b2ee15baf0"/>
  <p:tag name="ARTICULATE_SLIDE_PAUSE" val="0"/>
  <p:tag name="ARTICULATE_NAV_LEVEL" val="2"/>
  <p:tag name="ARTICULATE_PLAYLIST_ID" val="-1"/>
  <p:tag name="ARTICULATE_VIEW_MODE" val="1"/>
  <p:tag name="ARTICULATE_LOCK_SLIDE" val="0"/>
  <p:tag name="ARTICULATE_SLIDE_NAV" val="7"/>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s4hGic1j_files\slide0001_image001.jpg"/>
</p:tagLst>
</file>

<file path=ppt/tags/tag25.xml><?xml version="1.0" encoding="utf-8"?>
<p:tagLst xmlns:a="http://schemas.openxmlformats.org/drawingml/2006/main" xmlns:r="http://schemas.openxmlformats.org/officeDocument/2006/relationships" xmlns:p="http://schemas.openxmlformats.org/presentationml/2006/main">
  <p:tag name="ELAPSEDTIME" val="36.463"/>
  <p:tag name="ARTICULATE_SLIDE_GUID" val="3efedcb6-032c-4808-a9d1-4f9f414e5408"/>
  <p:tag name="ARTICULATE_SLIDE_PAUSE" val="0"/>
  <p:tag name="ARTICULATE_NAV_LEVEL" val="2"/>
  <p:tag name="ARTICULATE_PLAYLIST_ID" val="-1"/>
  <p:tag name="ARTICULATE_VIEW_MODE" val="1"/>
  <p:tag name="ARTICULATE_LOCK_SLIDE" val="0"/>
  <p:tag name="ARTICULATE_SLIDE_NAV" val="8"/>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6cq39P0F_files\slide0001_image001.jpg"/>
</p:tagLst>
</file>

<file path=ppt/tags/tag27.xml><?xml version="1.0" encoding="utf-8"?>
<p:tagLst xmlns:a="http://schemas.openxmlformats.org/drawingml/2006/main" xmlns:r="http://schemas.openxmlformats.org/officeDocument/2006/relationships" xmlns:p="http://schemas.openxmlformats.org/presentationml/2006/main">
  <p:tag name="ELAPSEDTIME" val="22.776"/>
  <p:tag name="ARTICULATE_SLIDE_GUID" val="defac4ac-953d-4487-8edf-ed8ab15ff290"/>
  <p:tag name="ARTICULATE_SLIDE_PAUSE" val="0"/>
  <p:tag name="ARTICULATE_NAV_LEVEL" val="2"/>
  <p:tag name="ARTICULATE_PLAYLIST_ID" val="-1"/>
  <p:tag name="ARTICULATE_VIEW_MODE" val="1"/>
  <p:tag name="ARTICULATE_LOCK_SLIDE" val="0"/>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BdRmyVRA_files\slide0001_image001.jpg"/>
</p:tagLst>
</file>

<file path=ppt/tags/tag29.xml><?xml version="1.0" encoding="utf-8"?>
<p:tagLst xmlns:a="http://schemas.openxmlformats.org/drawingml/2006/main" xmlns:r="http://schemas.openxmlformats.org/officeDocument/2006/relationships" xmlns:p="http://schemas.openxmlformats.org/presentationml/2006/main">
  <p:tag name="ELAPSEDTIME" val="38.656"/>
  <p:tag name="ARTICULATE_SLIDE_GUID" val="34c9094e-255a-48be-b173-f41ce7a707bc"/>
  <p:tag name="ARTICULATE_SLIDE_PAUSE" val="0"/>
  <p:tag name="ARTICULATE_NAV_LEVEL" val="2"/>
  <p:tag name="ARTICULATE_PLAYLIST_ID" val="-1"/>
  <p:tag name="ARTICULATE_VIEW_MODE" val="1"/>
  <p:tag name="ARTICULATE_LOCK_SLIDE" val="0"/>
  <p:tag name="ARTICULATE_SLIDE_NAV" val="10"/>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jz0nJmLv_files\slide0001_image001.jpg"/>
</p:tagLst>
</file>

<file path=ppt/tags/tag31.xml><?xml version="1.0" encoding="utf-8"?>
<p:tagLst xmlns:a="http://schemas.openxmlformats.org/drawingml/2006/main" xmlns:r="http://schemas.openxmlformats.org/officeDocument/2006/relationships" xmlns:p="http://schemas.openxmlformats.org/presentationml/2006/main">
  <p:tag name="ELAPSEDTIME" val="172.406"/>
  <p:tag name="ARTICULATE_SLIDE_GUID" val="1e8c3b55-fb83-426e-acbb-00b12e70cf07"/>
  <p:tag name="ARTICULATE_SLIDE_PAUSE" val="0"/>
  <p:tag name="ARTICULATE_NAV_LEVEL" val="2"/>
  <p:tag name="ARTICULATE_PLAYLIST_ID" val="-1"/>
  <p:tag name="ARTICULATE_LOCK_SLIDE" val="0"/>
  <p:tag name="ARTICULATE_SLIDE_NAV"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43f337f7-7c85-41fb-813d-908193b82b27"/>
  <p:tag name="ARTICULATE_SLIDE_PAUSE" val="0"/>
  <p:tag name="ARTICULATE_NAV_LEVEL" val="2"/>
  <p:tag name="ARTICULATE_PLAYLIST_ID" val="-1"/>
  <p:tag name="ARTICULATE_LOCK_SLIDE" val="0"/>
  <p:tag name="ELAPSEDTIME" val="184.552"/>
  <p:tag name="ARTICULATE_SLIDE_NAV" val="1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6bd91623-67e8-4c2c-a229-f22717961f26"/>
  <p:tag name="ARTICULATE_SLIDE_PAUSE" val="0"/>
  <p:tag name="ARTICULATE_NAV_LEVEL" val="2"/>
  <p:tag name="ARTICULATE_PLAYLIST_ID" val="-1"/>
  <p:tag name="ARTICULATE_LOCK_SLIDE" val="0"/>
  <p:tag name="ELAPSEDTIME" val="82.515"/>
  <p:tag name="ARTICULATE_SLIDE_NAV" val="14"/>
</p:tagLst>
</file>

<file path=ppt/tags/tag34.xml><?xml version="1.0" encoding="utf-8"?>
<p:tagLst xmlns:a="http://schemas.openxmlformats.org/drawingml/2006/main" xmlns:r="http://schemas.openxmlformats.org/officeDocument/2006/relationships" xmlns:p="http://schemas.openxmlformats.org/presentationml/2006/main">
  <p:tag name="NO LOGOS" val="true"/>
  <p:tag name="ARTICULATE_SLIDE_GUID" val="1e5a03f6-f794-4d52-9048-deeabc2c6342"/>
  <p:tag name="ARTICULATE_SLIDE_PAUSE" val="0"/>
  <p:tag name="ARTICULATE_NAV_LEVEL" val="2"/>
  <p:tag name="ARTICULATE_PLAYLIST_ID" val="-1"/>
  <p:tag name="ARTICULATE_VIEW_MODE" val="1"/>
  <p:tag name="ARTICULATE_LOCK_SLIDE" val="0"/>
  <p:tag name="ELAPSEDTIME" val="92.078"/>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7.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8.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39.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41.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42.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4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44.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4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46.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47.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51.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5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3.xml><?xml version="1.0" encoding="utf-8"?>
<p:tagLst xmlns:a="http://schemas.openxmlformats.org/drawingml/2006/main" xmlns:r="http://schemas.openxmlformats.org/officeDocument/2006/relationships" xmlns:p="http://schemas.openxmlformats.org/presentationml/2006/main">
  <p:tag name="ELAPSEDTIME" val="3.473"/>
</p:tagLst>
</file>

<file path=ppt/tags/tag54.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55.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56.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57.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58.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59.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61.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62.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63.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41259</TotalTime>
  <Words>5211</Words>
  <Application>Microsoft Office PowerPoint</Application>
  <PresentationFormat>On-screen Show (4:3)</PresentationFormat>
  <Paragraphs>2199</Paragraphs>
  <Slides>48</Slides>
  <Notes>39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52" baseType="lpstr">
      <vt:lpstr>13_KeyStoneOLT</vt:lpstr>
      <vt:lpstr>14_KeyStoneOLT</vt:lpstr>
      <vt:lpstr>77_KeyStoneOLT</vt:lpstr>
      <vt:lpstr>Visio</vt:lpstr>
      <vt:lpstr>Multicore Applications Team</vt:lpstr>
      <vt:lpstr>Enhanced DSP core</vt:lpstr>
      <vt:lpstr>KeyStone Device Architecture</vt:lpstr>
      <vt:lpstr>C66x CorePac</vt:lpstr>
      <vt:lpstr>C66x CorePac Architecture</vt:lpstr>
      <vt:lpstr>C66x DSP Core</vt:lpstr>
      <vt:lpstr>C66x DSP Core Cross-Path</vt:lpstr>
      <vt:lpstr>Partial List of .D Instructions</vt:lpstr>
      <vt:lpstr>Partial List of .L Instructions</vt:lpstr>
      <vt:lpstr>Partial List of .M Instructions</vt:lpstr>
      <vt:lpstr>Partial List of .S Instructions</vt:lpstr>
      <vt:lpstr>C66x CorePac Improvements Over C64x+</vt:lpstr>
      <vt:lpstr>Enhanced C66x Instruction Set  </vt:lpstr>
      <vt:lpstr>Interesting New C66x Instructions</vt:lpstr>
      <vt:lpstr>C66x SIMD Instructions: Examples</vt:lpstr>
      <vt:lpstr>C66x SIMD Instruction: CMATMPY</vt:lpstr>
      <vt:lpstr>Feeding the Functional Units</vt:lpstr>
      <vt:lpstr>Internal Buses</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30</vt:lpstr>
      <vt:lpstr>Slide 31</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1527</cp:revision>
  <dcterms:created xsi:type="dcterms:W3CDTF">2007-12-19T20:51:45Z</dcterms:created>
  <dcterms:modified xsi:type="dcterms:W3CDTF">2012-06-19T19:35:37Z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A2F2FD2F-41B4-4684-B4F0-A8BE7FD7D97C</vt:lpwstr>
  </property>
  <property fmtid="{D5CDD505-2E9C-101B-9397-08002B2CF9AE}" pid="6" name="ArticulateProjectFull">
    <vt:lpwstr>C:\Data\Keystone Training\BINDERS\slides\KeyStone Overview.ppta</vt:lpwstr>
  </property>
</Properties>
</file>