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9" r:id="rId2"/>
    <p:sldId id="306" r:id="rId3"/>
    <p:sldId id="308" r:id="rId4"/>
    <p:sldId id="315" r:id="rId5"/>
    <p:sldId id="326" r:id="rId6"/>
    <p:sldId id="302" r:id="rId7"/>
    <p:sldId id="311" r:id="rId8"/>
    <p:sldId id="303" r:id="rId9"/>
    <p:sldId id="310" r:id="rId10"/>
    <p:sldId id="316" r:id="rId11"/>
    <p:sldId id="317" r:id="rId12"/>
    <p:sldId id="318" r:id="rId13"/>
    <p:sldId id="319" r:id="rId14"/>
    <p:sldId id="320" r:id="rId15"/>
    <p:sldId id="321" r:id="rId16"/>
    <p:sldId id="322" r:id="rId17"/>
    <p:sldId id="323" r:id="rId18"/>
    <p:sldId id="324" r:id="rId19"/>
    <p:sldId id="275" r:id="rId20"/>
    <p:sldId id="288" r:id="rId21"/>
    <p:sldId id="297" r:id="rId22"/>
    <p:sldId id="325" r:id="rId23"/>
    <p:sldId id="327" r:id="rId24"/>
  </p:sldIdLst>
  <p:sldSz cx="9144000" cy="6858000" type="screen4x3"/>
  <p:notesSz cx="7315200" cy="96012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10" autoAdjust="0"/>
  </p:normalViewPr>
  <p:slideViewPr>
    <p:cSldViewPr>
      <p:cViewPr varScale="1">
        <p:scale>
          <a:sx n="126" d="100"/>
          <a:sy n="126" d="100"/>
        </p:scale>
        <p:origin x="-4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FDAF9-0B1A-4D87-ADA2-A3F7EB2F6672}" type="slidenum">
              <a:rPr lang="en-US"/>
              <a:pPr/>
              <a:t>19</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C8C02-5EE8-4262-862F-A8551B7626C9}" type="slidenum">
              <a:rPr lang="en-US"/>
              <a:pPr/>
              <a:t>20</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1ADA9-E6CB-404B-9DE6-A13F939C631D}" type="slidenum">
              <a:rPr lang="en-US"/>
              <a:pPr/>
              <a:t>21</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23</a:t>
            </a:fld>
            <a:endParaRPr lang="en-US" dirty="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r>
              <a:rPr lang="en-US" dirty="0" smtClean="0"/>
              <a:t>Shannon expands on </a:t>
            </a:r>
            <a:r>
              <a:rPr lang="en-US" dirty="0" err="1" smtClean="0"/>
              <a:t>Nyquist</a:t>
            </a:r>
            <a:r>
              <a:rPr lang="en-US" dirty="0" smtClean="0"/>
              <a: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a:t>
            </a:r>
            <a:r>
              <a:rPr lang="en-US" dirty="0" err="1" smtClean="0"/>
              <a:t>Nyquist</a:t>
            </a:r>
            <a:r>
              <a:rPr lang="en-US" dirty="0" smtClean="0"/>
              <a:t> / Turbo </a:t>
            </a:r>
            <a:r>
              <a:rPr lang="en-US" dirty="0" err="1" smtClean="0"/>
              <a:t>Nyquist</a:t>
            </a:r>
            <a:r>
              <a:rPr lang="en-US" dirty="0" smtClean="0"/>
              <a:t> combination are ideal for large scale Macro base stations.</a:t>
            </a:r>
          </a:p>
          <a:p>
            <a:endParaRPr lang="en-US" dirty="0" smtClean="0"/>
          </a:p>
          <a:p>
            <a:r>
              <a:rPr lang="en-US" dirty="0" smtClean="0"/>
              <a:t>Using Hyperlink 50 Shannon can also be configured as an extension of </a:t>
            </a:r>
            <a:r>
              <a:rPr lang="en-US" dirty="0" err="1" smtClean="0"/>
              <a:t>Nyquist</a:t>
            </a:r>
            <a:r>
              <a:rPr lang="en-US" dirty="0" smtClean="0"/>
              <a:t> / Turbo </a:t>
            </a:r>
            <a:r>
              <a:rPr lang="en-US" dirty="0" err="1" smtClean="0"/>
              <a:t>Nyquist</a:t>
            </a:r>
            <a:r>
              <a:rPr lang="en-US" dirty="0" smtClean="0"/>
              <a:t>. HyperLink 50 is a very low latency (&lt;200ns), high data rate (50 </a:t>
            </a:r>
            <a:r>
              <a:rPr lang="en-US" dirty="0" err="1" smtClean="0"/>
              <a:t>Gbps</a:t>
            </a:r>
            <a:r>
              <a:rPr lang="en-US" dirty="0" smtClean="0"/>
              <a:t>) interface which is typically used as a bridge Shannon and Turbo </a:t>
            </a:r>
            <a:r>
              <a:rPr lang="en-US" dirty="0" err="1" smtClean="0"/>
              <a:t>Nyquist</a:t>
            </a:r>
            <a:r>
              <a:rPr lang="en-US" dirty="0" smtClean="0"/>
              <a:t>. In addition to its low latency and high data rate this connection is transparent to the software. A Shannon / Turbo </a:t>
            </a:r>
            <a:r>
              <a:rPr lang="en-US" dirty="0" err="1" smtClean="0"/>
              <a:t>Nyquist</a:t>
            </a:r>
            <a:r>
              <a:rPr lang="en-US" dirty="0" smtClean="0"/>
              <a:t> pairing can combine into a very high performance 12 core </a:t>
            </a:r>
            <a:r>
              <a:rPr lang="en-US" dirty="0" err="1" smtClean="0"/>
              <a:t>SoC.</a:t>
            </a:r>
            <a:r>
              <a:rPr lang="en-US" dirty="0" smtClean="0"/>
              <a:t>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a:xfrm>
            <a:off x="355600" y="6038850"/>
            <a:ext cx="2133600" cy="206375"/>
          </a:xfrm>
          <a:prstGeom prst="rect">
            <a:avLst/>
          </a:prstGeom>
        </p:spPr>
        <p:txBody>
          <a:bodyPr/>
          <a:lstStyle>
            <a:lvl1pPr>
              <a:defRPr/>
            </a:lvl1pPr>
          </a:lstStyle>
          <a:p>
            <a:endParaRPr lang="en-US"/>
          </a:p>
        </p:txBody>
      </p:sp>
      <p:sp>
        <p:nvSpPr>
          <p:cNvPr id="95238" name="Rectangle 6"/>
          <p:cNvSpPr>
            <a:spLocks noGrp="1" noChangeArrowheads="1"/>
          </p:cNvSpPr>
          <p:nvPr>
            <p:ph type="ftr" sz="quarter" idx="3"/>
          </p:nvPr>
        </p:nvSpPr>
        <p:spPr>
          <a:xfrm>
            <a:off x="3114675" y="6038850"/>
            <a:ext cx="2895600" cy="206375"/>
          </a:xfrm>
          <a:prstGeom prst="rect">
            <a:avLst/>
          </a:prstGeom>
        </p:spPr>
        <p:txBody>
          <a:bodyPr/>
          <a:lstStyle>
            <a:lvl1pPr>
              <a:defRPr/>
            </a:lvl1pPr>
          </a:lstStyle>
          <a:p>
            <a:endParaRPr lang="en-US"/>
          </a:p>
        </p:txBody>
      </p:sp>
      <p:sp>
        <p:nvSpPr>
          <p:cNvPr id="95239" name="Rectangle 7"/>
          <p:cNvSpPr>
            <a:spLocks noGrp="1" noChangeArrowheads="1"/>
          </p:cNvSpPr>
          <p:nvPr>
            <p:ph type="sldNum" sz="quarter" idx="4"/>
          </p:nvPr>
        </p:nvSpPr>
        <p:spPr>
          <a:xfrm>
            <a:off x="6642100" y="6038850"/>
            <a:ext cx="2133600" cy="206375"/>
          </a:xfrm>
          <a:prstGeom prst="rect">
            <a:avLst/>
          </a:prstGeom>
        </p:spPr>
        <p:txBody>
          <a:bodyPr/>
          <a:lstStyle>
            <a:lvl1pPr>
              <a:defRPr/>
            </a:lvl1pPr>
          </a:lstStyle>
          <a:p>
            <a:fld id="{56FC269A-F7E0-4809-8C99-2ED4ADF48365}"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a:p>
        </p:txBody>
      </p:sp>
      <p:sp>
        <p:nvSpPr>
          <p:cNvPr id="4" name="Date Placeholder 3"/>
          <p:cNvSpPr>
            <a:spLocks noGrp="1"/>
          </p:cNvSpPr>
          <p:nvPr>
            <p:ph type="dt" sz="half" idx="10"/>
          </p:nvPr>
        </p:nvSpPr>
        <p:spPr>
          <a:xfrm>
            <a:off x="355600" y="6038850"/>
            <a:ext cx="2133600" cy="2063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14675" y="6038850"/>
            <a:ext cx="2895600" cy="2063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642100" y="6038850"/>
            <a:ext cx="2133600" cy="206375"/>
          </a:xfrm>
          <a:prstGeom prst="rect">
            <a:avLst/>
          </a:prstGeom>
        </p:spPr>
        <p:txBody>
          <a:bodyPr/>
          <a:lstStyle>
            <a:lvl1pPr>
              <a:defRPr/>
            </a:lvl1pPr>
          </a:lstStyle>
          <a:p>
            <a:fld id="{CD9D0F0A-279E-4B36-8FB4-3206C6639A6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642100" y="6038850"/>
            <a:ext cx="2133600" cy="206375"/>
          </a:xfrm>
          <a:prstGeom prst="rect">
            <a:avLst/>
          </a:prstGeom>
        </p:spPr>
        <p:txBody>
          <a:bodyPr/>
          <a:lstStyle>
            <a:lvl1pPr>
              <a:defRPr/>
            </a:lvl1pPr>
          </a:lstStyle>
          <a:p>
            <a:fld id="{395165DF-426A-473C-A7F7-98DA9D94049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527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8" r:id="rId3"/>
    <p:sldLayoutId id="2147483739" r:id="rId4"/>
    <p:sldLayoutId id="214748374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ftware-dl.ti.com/sdoemb/sdoemb_public_sw/bios_mcsdk/latest/index_FD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e2e.ti.com/" TargetMode="External"/><Relationship Id="rId4" Type="http://schemas.openxmlformats.org/officeDocument/2006/relationships/hyperlink" Target="http://www.ti.com/litv/pdf/sprugs6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a:t>
            </a:r>
            <a:r>
              <a:rPr lang="en-US" dirty="0" err="1" smtClean="0">
                <a:solidFill>
                  <a:schemeClr val="tx1"/>
                </a:solidFill>
              </a:rPr>
              <a:t>PCIe</a:t>
            </a:r>
            <a:r>
              <a:rPr lang="en-US" dirty="0" smtClean="0">
                <a:solidFill>
                  <a:schemeClr val="tx1"/>
                </a:solidFill>
              </a:rPr>
              <a:t>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a:t>Eric Ding</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Outbound Translation - 2</a:t>
            </a:r>
          </a:p>
        </p:txBody>
      </p:sp>
      <p:graphicFrame>
        <p:nvGraphicFramePr>
          <p:cNvPr id="257100" name="Group 76"/>
          <p:cNvGraphicFramePr>
            <a:graphicFrameLocks noGrp="1"/>
          </p:cNvGraphicFramePr>
          <p:nvPr>
            <p:ph type="tbl"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a:ea typeface="宋体" charset="-122"/>
              </a:rPr>
              <a:t>Example:</a:t>
            </a:r>
          </a:p>
          <a:p>
            <a:pPr marL="742950" lvl="1" indent="-285750">
              <a:lnSpc>
                <a:spcPct val="90000"/>
              </a:lnSpc>
              <a:spcBef>
                <a:spcPct val="20000"/>
              </a:spcBef>
              <a:buFontTx/>
              <a:buChar char="–"/>
            </a:pPr>
            <a:r>
              <a:rPr lang="en-US" dirty="0"/>
              <a:t>OB_SIZE: 1 MB; OB_OFFSET_INDEX0 = 0x9000_0001; OB_OFFSET0_HI = 0x0; PCIE data space address: 0x6001_5678; What is the translated </a:t>
            </a:r>
            <a:r>
              <a:rPr lang="en-US" dirty="0" smtClean="0"/>
              <a:t>PCIe </a:t>
            </a:r>
            <a:r>
              <a:rPr lang="en-US" dirty="0"/>
              <a:t>address?</a:t>
            </a:r>
          </a:p>
          <a:p>
            <a:pPr marL="742950" lvl="1" indent="-285750">
              <a:lnSpc>
                <a:spcPct val="90000"/>
              </a:lnSpc>
              <a:spcBef>
                <a:spcPct val="20000"/>
              </a:spcBef>
              <a:buFontTx/>
              <a:buChar char="–"/>
            </a:pPr>
            <a:r>
              <a:rPr lang="en-US" dirty="0"/>
              <a:t>Calculation:</a:t>
            </a:r>
          </a:p>
          <a:p>
            <a:pPr marL="1143000" lvl="2" indent="-228600">
              <a:lnSpc>
                <a:spcPct val="90000"/>
              </a:lnSpc>
              <a:spcBef>
                <a:spcPct val="20000"/>
              </a:spcBef>
              <a:buFontTx/>
              <a:buChar char="•"/>
            </a:pPr>
            <a:r>
              <a:rPr lang="en-US" sz="1600" dirty="0"/>
              <a:t>OB_SIZE =  1 MB ==</a:t>
            </a:r>
            <a:r>
              <a:rPr lang="en-US" sz="1600" dirty="0">
                <a:sym typeface="Wingdings" pitchFamily="2" charset="2"/>
              </a:rPr>
              <a:t> using bit [24:20] for region indexing</a:t>
            </a:r>
            <a:endParaRPr lang="en-US" sz="1600" dirty="0"/>
          </a:p>
          <a:p>
            <a:pPr marL="1143000" lvl="2" indent="-228600">
              <a:lnSpc>
                <a:spcPct val="90000"/>
              </a:lnSpc>
              <a:spcBef>
                <a:spcPct val="20000"/>
              </a:spcBef>
              <a:buFontTx/>
              <a:buChar char="•"/>
            </a:pPr>
            <a:r>
              <a:rPr lang="en-US" sz="1600" dirty="0"/>
              <a:t>Bits [24:20] of 0x6001_5678 = 00000b = 0 ==</a:t>
            </a:r>
            <a:r>
              <a:rPr lang="en-US" sz="1600" dirty="0">
                <a:sym typeface="Wingdings" pitchFamily="2" charset="2"/>
              </a:rPr>
              <a:t> </a:t>
            </a:r>
            <a:r>
              <a:rPr lang="en-US" sz="1600" dirty="0"/>
              <a:t>so Region 0</a:t>
            </a:r>
          </a:p>
          <a:p>
            <a:pPr marL="1143000" lvl="2" indent="-228600">
              <a:lnSpc>
                <a:spcPct val="90000"/>
              </a:lnSpc>
              <a:spcBef>
                <a:spcPct val="20000"/>
              </a:spcBef>
              <a:buFontTx/>
              <a:buChar char="•"/>
            </a:pPr>
            <a:r>
              <a:rPr lang="en-US" sz="1600" dirty="0"/>
              <a:t>Using OB_OFFSET_INDEX0 and OB_OFFSET0_HI</a:t>
            </a:r>
          </a:p>
          <a:p>
            <a:pPr marL="1143000" lvl="2" indent="-228600">
              <a:lnSpc>
                <a:spcPct val="90000"/>
              </a:lnSpc>
              <a:spcBef>
                <a:spcPct val="20000"/>
              </a:spcBef>
              <a:buFontTx/>
              <a:buChar char="•"/>
            </a:pPr>
            <a:r>
              <a:rPr lang="en-US" sz="1600" dirty="0"/>
              <a:t>Then the translated </a:t>
            </a:r>
            <a:r>
              <a:rPr lang="en-US" sz="1600" dirty="0" smtClean="0"/>
              <a:t>PCIe </a:t>
            </a:r>
            <a:r>
              <a:rPr lang="en-US" sz="1600" dirty="0"/>
              <a:t>address = bits[31:20] of 0x9000_0000 + bits[19:0] of 0x6001_5678 = 0x9001_5678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Inbound Translation - 1</a:t>
            </a:r>
          </a:p>
        </p:txBody>
      </p:sp>
      <p:sp>
        <p:nvSpPr>
          <p:cNvPr id="259075" name="Rectangle 3"/>
          <p:cNvSpPr>
            <a:spLocks noGrp="1" noChangeArrowheads="1"/>
          </p:cNvSpPr>
          <p:nvPr>
            <p:ph idx="1"/>
          </p:nvPr>
        </p:nvSpPr>
        <p:spPr/>
        <p:txBody>
          <a:bodyPr/>
          <a:lstStyle/>
          <a:p>
            <a:pPr>
              <a:lnSpc>
                <a:spcPct val="90000"/>
              </a:lnSpc>
            </a:pPr>
            <a:r>
              <a:rPr lang="en-US" sz="2400" dirty="0"/>
              <a:t>Enable/disable through </a:t>
            </a:r>
            <a:r>
              <a:rPr lang="en-US" sz="2400" b="1" dirty="0"/>
              <a:t>CMD_STATUS</a:t>
            </a:r>
            <a:r>
              <a:rPr lang="en-US" sz="2400" dirty="0"/>
              <a:t> register</a:t>
            </a:r>
          </a:p>
          <a:p>
            <a:pPr>
              <a:lnSpc>
                <a:spcPct val="90000"/>
              </a:lnSpc>
            </a:pPr>
            <a:r>
              <a:rPr lang="en-US" altLang="zh-CN" sz="2400" dirty="0">
                <a:ea typeface="宋体" charset="-122"/>
              </a:rPr>
              <a:t>Registers for IB</a:t>
            </a:r>
          </a:p>
          <a:p>
            <a:pPr lvl="1">
              <a:lnSpc>
                <a:spcPct val="90000"/>
              </a:lnSpc>
            </a:pPr>
            <a:r>
              <a:rPr lang="en-US" sz="2000" b="1" dirty="0" err="1"/>
              <a:t>BARn</a:t>
            </a:r>
            <a:r>
              <a:rPr lang="en-US" sz="2000" dirty="0"/>
              <a:t>: two BARs (BAR0~1) in RC mode and six BARs (BAR0~5) in EP mode; overlay with BAR mask</a:t>
            </a:r>
          </a:p>
          <a:p>
            <a:pPr lvl="1">
              <a:lnSpc>
                <a:spcPct val="90000"/>
              </a:lnSpc>
            </a:pPr>
            <a:r>
              <a:rPr lang="en-US" sz="2000" dirty="0"/>
              <a:t>Four IB regions</a:t>
            </a:r>
          </a:p>
          <a:p>
            <a:pPr lvl="2">
              <a:lnSpc>
                <a:spcPct val="90000"/>
              </a:lnSpc>
            </a:pPr>
            <a:r>
              <a:rPr lang="en-US" sz="1800" b="1" dirty="0" err="1"/>
              <a:t>IB_BARn</a:t>
            </a:r>
            <a:r>
              <a:rPr lang="en-US" sz="1800" dirty="0"/>
              <a:t>: which BAR for inbound transaction</a:t>
            </a:r>
          </a:p>
          <a:p>
            <a:pPr lvl="2">
              <a:lnSpc>
                <a:spcPct val="90000"/>
              </a:lnSpc>
            </a:pPr>
            <a:r>
              <a:rPr lang="en-US" sz="1800" b="1" dirty="0" err="1"/>
              <a:t>IB_STARTn_LO</a:t>
            </a:r>
            <a:r>
              <a:rPr lang="en-US" sz="1800" dirty="0"/>
              <a:t>: the starting address bits [31:0] in </a:t>
            </a:r>
            <a:r>
              <a:rPr lang="en-US" sz="1800" dirty="0" smtClean="0"/>
              <a:t>PCIe </a:t>
            </a:r>
            <a:r>
              <a:rPr lang="en-US" sz="1800" dirty="0"/>
              <a:t>address</a:t>
            </a:r>
          </a:p>
          <a:p>
            <a:pPr lvl="2">
              <a:lnSpc>
                <a:spcPct val="90000"/>
              </a:lnSpc>
            </a:pPr>
            <a:r>
              <a:rPr lang="en-US" sz="1800" b="1" dirty="0" err="1"/>
              <a:t>IB_STARTn_HI</a:t>
            </a:r>
            <a:r>
              <a:rPr lang="en-US" sz="1800" b="1" dirty="0"/>
              <a:t>:</a:t>
            </a:r>
            <a:r>
              <a:rPr lang="en-US" sz="1800" dirty="0"/>
              <a:t> the starting address bits [63:32] in </a:t>
            </a:r>
            <a:r>
              <a:rPr lang="en-US" sz="1800" dirty="0" smtClean="0"/>
              <a:t>PCIe </a:t>
            </a:r>
            <a:r>
              <a:rPr lang="en-US" sz="1800" dirty="0"/>
              <a:t>address</a:t>
            </a:r>
          </a:p>
          <a:p>
            <a:pPr lvl="2">
              <a:lnSpc>
                <a:spcPct val="90000"/>
              </a:lnSpc>
            </a:pPr>
            <a:r>
              <a:rPr lang="en-US" sz="1800" b="1" dirty="0" err="1"/>
              <a:t>IB_OFFSETn</a:t>
            </a:r>
            <a:r>
              <a:rPr lang="en-US" sz="1800" b="1" dirty="0"/>
              <a:t>:</a:t>
            </a:r>
            <a:r>
              <a:rPr lang="en-US" sz="1800" dirty="0"/>
              <a:t> the internal bus address that will be the starting point of the mapped or translated </a:t>
            </a:r>
            <a:r>
              <a:rPr lang="en-US" sz="1800" dirty="0" smtClean="0"/>
              <a:t>PCIe </a:t>
            </a:r>
            <a:r>
              <a:rPr lang="en-US" sz="1800" dirty="0"/>
              <a:t>address region</a:t>
            </a:r>
          </a:p>
          <a:p>
            <a:pPr lvl="1">
              <a:lnSpc>
                <a:spcPct val="90000"/>
              </a:lnSpc>
            </a:pPr>
            <a:r>
              <a:rPr lang="en-US" sz="2000" dirty="0"/>
              <a:t>BAR0 cannot be remapped to any other location than to </a:t>
            </a:r>
            <a:r>
              <a:rPr lang="en-US" sz="2000" dirty="0" smtClean="0"/>
              <a:t>PCIe </a:t>
            </a:r>
            <a:r>
              <a:rPr lang="en-US" sz="2000" dirty="0"/>
              <a:t>application registers (starting from 0x2180_0000 in KeyStone device). It allows the RC device to control EP in the absence of dedicated software running on EP.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Inbound Translation - 2</a:t>
            </a:r>
          </a:p>
        </p:txBody>
      </p:sp>
      <p:sp>
        <p:nvSpPr>
          <p:cNvPr id="260099" name="Rectangle 3"/>
          <p:cNvSpPr>
            <a:spLocks noGrp="1" noChangeArrowheads="1"/>
          </p:cNvSpPr>
          <p:nvPr>
            <p:ph idx="1"/>
          </p:nvPr>
        </p:nvSpPr>
        <p:spPr/>
        <p:txBody>
          <a:bodyPr/>
          <a:lstStyle/>
          <a:p>
            <a:r>
              <a:rPr lang="en-US" dirty="0"/>
              <a:t>Example:</a:t>
            </a:r>
          </a:p>
          <a:p>
            <a:pPr lvl="1"/>
            <a:r>
              <a:rPr lang="en-US" altLang="zh-CN" dirty="0">
                <a:ea typeface="宋体" charset="-122"/>
              </a:rPr>
              <a:t>For a 32-bit BAR, BAR1 = 0xF740_0000; IB_BAR0 = 1; IB_START0_LO = 0xF740_0000; IB_START0_HI = 0x0; IB_OFFSET0 = 0x1080_0000 </a:t>
            </a:r>
          </a:p>
          <a:p>
            <a:pPr lvl="1"/>
            <a:r>
              <a:rPr lang="en-US" altLang="zh-CN" dirty="0">
                <a:ea typeface="宋体" charset="-122"/>
              </a:rPr>
              <a:t>For </a:t>
            </a:r>
            <a:r>
              <a:rPr lang="en-US" altLang="zh-CN" dirty="0" smtClean="0">
                <a:ea typeface="宋体" charset="-122"/>
              </a:rPr>
              <a:t>PCIe </a:t>
            </a:r>
            <a:r>
              <a:rPr lang="en-US" altLang="zh-CN" dirty="0">
                <a:ea typeface="宋体" charset="-122"/>
              </a:rPr>
              <a:t>address 0xF740_1234, what is the DSP device’s internal address?</a:t>
            </a:r>
          </a:p>
          <a:p>
            <a:pPr lvl="1"/>
            <a:r>
              <a:rPr lang="en-US" altLang="zh-CN" dirty="0">
                <a:ea typeface="宋体" charset="-122"/>
              </a:rPr>
              <a:t>Calculation:</a:t>
            </a:r>
          </a:p>
          <a:p>
            <a:pPr lvl="2"/>
            <a:r>
              <a:rPr lang="en-US" altLang="zh-CN" dirty="0">
                <a:ea typeface="宋体" charset="-122"/>
              </a:rPr>
              <a:t>The incoming address of 0xF740_1234 matches the range  (determined by BAR mask) of BAR1, it is accepted</a:t>
            </a:r>
          </a:p>
          <a:p>
            <a:pPr lvl="2"/>
            <a:r>
              <a:rPr lang="en-US" altLang="zh-CN" dirty="0">
                <a:ea typeface="宋体" charset="-122"/>
              </a:rPr>
              <a:t>IB_BAR0 = 1 ==</a:t>
            </a:r>
            <a:r>
              <a:rPr lang="en-US" altLang="zh-CN" dirty="0">
                <a:ea typeface="宋体" charset="-122"/>
                <a:sym typeface="Wingdings" pitchFamily="2" charset="2"/>
              </a:rPr>
              <a:t> the first IB region is used</a:t>
            </a:r>
          </a:p>
          <a:p>
            <a:pPr lvl="2"/>
            <a:r>
              <a:rPr lang="en-US" altLang="zh-CN" dirty="0">
                <a:ea typeface="宋体" charset="-122"/>
              </a:rPr>
              <a:t>DSP internal address: 0xF740_1234 – 0xF740_0000 + 0x1080_0000 = 0x1080_1234 (local L2)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Agenda</a:t>
            </a:r>
          </a:p>
        </p:txBody>
      </p:sp>
      <p:sp>
        <p:nvSpPr>
          <p:cNvPr id="261123"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b="1"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dirty="0" smtClean="0"/>
              <a:t>PCIe </a:t>
            </a:r>
            <a:r>
              <a:rPr lang="en-US" dirty="0"/>
              <a:t>Initialization </a:t>
            </a:r>
          </a:p>
        </p:txBody>
      </p:sp>
      <p:sp>
        <p:nvSpPr>
          <p:cNvPr id="262147" name="Rectangle 3"/>
          <p:cNvSpPr>
            <a:spLocks noGrp="1" noChangeArrowheads="1"/>
          </p:cNvSpPr>
          <p:nvPr>
            <p:ph idx="1"/>
          </p:nvPr>
        </p:nvSpPr>
        <p:spPr/>
        <p:txBody>
          <a:bodyPr/>
          <a:lstStyle/>
          <a:p>
            <a:pPr>
              <a:lnSpc>
                <a:spcPct val="80000"/>
              </a:lnSpc>
            </a:pPr>
            <a:r>
              <a:rPr lang="en-US" sz="2400" dirty="0"/>
              <a:t>Boot mode: </a:t>
            </a:r>
            <a:r>
              <a:rPr lang="en-US" sz="2400" dirty="0" smtClean="0"/>
              <a:t>PCIe </a:t>
            </a:r>
            <a:r>
              <a:rPr lang="en-US" sz="2400" dirty="0"/>
              <a:t>boot by selecting pins on 6678/6670 EVM </a:t>
            </a:r>
            <a:r>
              <a:rPr lang="en-US" sz="2400" dirty="0" smtClean="0"/>
              <a:t>boards.</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IBL code</a:t>
            </a:r>
          </a:p>
          <a:p>
            <a:pPr lvl="1">
              <a:lnSpc>
                <a:spcPct val="80000"/>
              </a:lnSpc>
            </a:pPr>
            <a:r>
              <a:rPr lang="en-US" sz="2000" dirty="0"/>
              <a:t>PLL workaround (6678 Errata, advisory 8)</a:t>
            </a:r>
          </a:p>
          <a:p>
            <a:pPr lvl="1">
              <a:lnSpc>
                <a:spcPct val="80000"/>
              </a:lnSpc>
            </a:pPr>
            <a:r>
              <a:rPr lang="en-US" sz="2000" dirty="0"/>
              <a:t>Power-up </a:t>
            </a:r>
            <a:r>
              <a:rPr lang="en-US" sz="2000" dirty="0" smtClean="0"/>
              <a:t>PCIe </a:t>
            </a:r>
            <a:endParaRPr lang="en-US" sz="2000" dirty="0"/>
          </a:p>
          <a:p>
            <a:pPr lvl="1">
              <a:lnSpc>
                <a:spcPct val="80000"/>
              </a:lnSpc>
            </a:pPr>
            <a:r>
              <a:rPr lang="en-US" altLang="zh-CN" sz="2000" dirty="0">
                <a:ea typeface="宋体" charset="-122"/>
              </a:rPr>
              <a:t>Configure PLL</a:t>
            </a:r>
          </a:p>
          <a:p>
            <a:pPr lvl="1">
              <a:lnSpc>
                <a:spcPct val="80000"/>
              </a:lnSpc>
            </a:pPr>
            <a:r>
              <a:rPr lang="en-US" altLang="zh-CN" sz="2000" dirty="0">
                <a:ea typeface="宋体" charset="-122"/>
              </a:rPr>
              <a:t>Configure </a:t>
            </a:r>
            <a:r>
              <a:rPr lang="en-US" altLang="zh-CN" sz="2000" dirty="0" smtClean="0">
                <a:ea typeface="宋体" charset="-122"/>
              </a:rPr>
              <a:t>PCIe </a:t>
            </a:r>
            <a:r>
              <a:rPr lang="en-US" altLang="zh-CN" sz="2000" dirty="0">
                <a:ea typeface="宋体" charset="-122"/>
              </a:rPr>
              <a:t>registers </a:t>
            </a:r>
          </a:p>
          <a:p>
            <a:pPr lvl="1">
              <a:lnSpc>
                <a:spcPct val="80000"/>
              </a:lnSpc>
            </a:pPr>
            <a:r>
              <a:rPr lang="en-US" altLang="zh-CN" sz="2000" dirty="0">
                <a:ea typeface="宋体" charset="-122"/>
              </a:rPr>
              <a:t>Waiting for </a:t>
            </a:r>
            <a:r>
              <a:rPr lang="en-US" altLang="zh-CN" sz="2000" dirty="0" smtClean="0">
                <a:ea typeface="宋体" charset="-122"/>
              </a:rPr>
              <a:t>PCIe </a:t>
            </a:r>
            <a:r>
              <a:rPr lang="en-US" altLang="zh-CN" sz="2000" dirty="0">
                <a:ea typeface="宋体" charset="-122"/>
              </a:rPr>
              <a:t>link-up</a:t>
            </a:r>
          </a:p>
          <a:p>
            <a:pPr lvl="1">
              <a:lnSpc>
                <a:spcPct val="80000"/>
              </a:lnSpc>
            </a:pPr>
            <a:r>
              <a:rPr lang="en-US" sz="2000" dirty="0"/>
              <a:t>Stay inside IBL, monitor the magic address (6678: 0x87FFFC; 6670: 0x8FFFFC) for secondary boot</a:t>
            </a:r>
            <a:endParaRPr lang="en-US" altLang="zh-CN" sz="2000" dirty="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843322" y="1698744"/>
            <a:ext cx="7388384" cy="135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63170" name="Rectangle 2"/>
          <p:cNvSpPr>
            <a:spLocks noGrp="1" noChangeArrowheads="1"/>
          </p:cNvSpPr>
          <p:nvPr>
            <p:ph type="title"/>
          </p:nvPr>
        </p:nvSpPr>
        <p:spPr/>
        <p:txBody>
          <a:bodyPr/>
          <a:lstStyle/>
          <a:p>
            <a:r>
              <a:rPr lang="en-US" dirty="0" smtClean="0"/>
              <a:t>PCIe </a:t>
            </a:r>
            <a:r>
              <a:rPr lang="en-US" dirty="0"/>
              <a:t>Boot </a:t>
            </a:r>
          </a:p>
        </p:txBody>
      </p:sp>
      <p:graphicFrame>
        <p:nvGraphicFramePr>
          <p:cNvPr id="263174" name="Object 6"/>
          <p:cNvGraphicFramePr>
            <a:graphicFrameLocks noChangeAspect="1"/>
          </p:cNvGraphicFramePr>
          <p:nvPr>
            <p:ph idx="1"/>
          </p:nvPr>
        </p:nvGraphicFramePr>
        <p:xfrm>
          <a:off x="2450592" y="824696"/>
          <a:ext cx="4288980" cy="5932720"/>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Agenda</a:t>
            </a:r>
          </a:p>
        </p:txBody>
      </p:sp>
      <p:sp>
        <p:nvSpPr>
          <p:cNvPr id="26521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b="1" dirty="0" smtClean="0">
                <a:ea typeface="宋体" charset="-122"/>
              </a:rPr>
              <a:t>PCIe </a:t>
            </a:r>
            <a:r>
              <a:rPr lang="en-US" altLang="zh-CN" b="1" dirty="0">
                <a:ea typeface="宋体" charset="-122"/>
              </a:rPr>
              <a:t>B</a:t>
            </a:r>
            <a:r>
              <a:rPr lang="en-US" altLang="zh-CN" b="1" dirty="0" smtClean="0">
                <a:ea typeface="宋体" charset="-122"/>
              </a:rPr>
              <a:t>oot </a:t>
            </a:r>
            <a:r>
              <a:rPr lang="en-US" altLang="zh-CN" b="1" dirty="0">
                <a:ea typeface="宋体" charset="-122"/>
              </a:rPr>
              <a:t>D</a:t>
            </a:r>
            <a:r>
              <a:rPr lang="en-US" altLang="zh-CN" b="1" dirty="0" smtClean="0">
                <a:ea typeface="宋体" charset="-122"/>
              </a:rPr>
              <a:t>emo </a:t>
            </a:r>
            <a:endParaRPr lang="en-US" altLang="zh-CN" b="1" dirty="0">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Demo Setup </a:t>
            </a:r>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dirty="0"/>
              <a:t>An AMC to </a:t>
            </a:r>
            <a:r>
              <a:rPr lang="en-US" sz="2400" dirty="0" smtClean="0"/>
              <a:t>PCIe </a:t>
            </a:r>
            <a:r>
              <a:rPr lang="en-US" sz="2400" dirty="0"/>
              <a:t>adaptor card</a:t>
            </a:r>
          </a:p>
          <a:p>
            <a:r>
              <a:rPr lang="en-US" sz="2400" dirty="0"/>
              <a:t>A TMS320C66xxL EVM card</a:t>
            </a:r>
          </a:p>
          <a:p>
            <a:r>
              <a:rPr lang="en-US" sz="2400" dirty="0"/>
              <a:t>A Linux PC (Tested on </a:t>
            </a:r>
            <a:r>
              <a:rPr lang="en-US" sz="2400" dirty="0" err="1"/>
              <a:t>Ubuntu</a:t>
            </a:r>
            <a:r>
              <a:rPr lang="en-US" sz="2400" dirty="0"/>
              <a:t> 10.04, 32/64-bit)</a:t>
            </a:r>
          </a:p>
          <a:p>
            <a:r>
              <a:rPr lang="en-US" sz="2400" dirty="0"/>
              <a:t>A UART cable</a:t>
            </a:r>
          </a:p>
        </p:txBody>
      </p:sp>
      <p:graphicFrame>
        <p:nvGraphicFramePr>
          <p:cNvPr id="266245" name="Object 5"/>
          <p:cNvGraphicFramePr>
            <a:graphicFrameLocks noChangeAspect="1"/>
          </p:cNvGraphicFramePr>
          <p:nvPr>
            <p:ph sz="half" idx="2"/>
          </p:nvPr>
        </p:nvGraphicFramePr>
        <p:xfrm>
          <a:off x="1365995" y="3051746"/>
          <a:ext cx="5878610" cy="3339910"/>
        </p:xfrm>
        <a:graphic>
          <a:graphicData uri="http://schemas.openxmlformats.org/presentationml/2006/ole">
            <p:oleObj spid="_x0000_s266245" name="Visio" r:id="rId4" imgW="4076395" imgH="2316175"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PCIe </a:t>
            </a:r>
            <a:r>
              <a:rPr lang="en-US" dirty="0"/>
              <a:t>Enumeration </a:t>
            </a:r>
          </a:p>
        </p:txBody>
      </p:sp>
      <p:sp>
        <p:nvSpPr>
          <p:cNvPr id="268291" name="Rectangle 3"/>
          <p:cNvSpPr>
            <a:spLocks noGrp="1" noChangeArrowheads="1"/>
          </p:cNvSpPr>
          <p:nvPr>
            <p:ph type="body" sz="half" idx="1"/>
          </p:nvPr>
        </p:nvSpPr>
        <p:spPr>
          <a:xfrm>
            <a:off x="333374" y="1185863"/>
            <a:ext cx="8627746" cy="4803775"/>
          </a:xfrm>
        </p:spPr>
        <p:txBody>
          <a:bodyPr/>
          <a:lstStyle/>
          <a:p>
            <a:r>
              <a:rPr lang="en-US" sz="2400" dirty="0" smtClean="0"/>
              <a:t>PCIe </a:t>
            </a:r>
            <a:r>
              <a:rPr lang="en-US" sz="2400" dirty="0"/>
              <a:t>Enumeration</a:t>
            </a:r>
          </a:p>
          <a:p>
            <a:pPr lvl="1"/>
            <a:r>
              <a:rPr lang="en-US" sz="2000" dirty="0"/>
              <a:t>From Linux</a:t>
            </a:r>
          </a:p>
          <a:p>
            <a:pPr lvl="4"/>
            <a:r>
              <a:rPr lang="en-US" sz="1200" dirty="0">
                <a:latin typeface="Courier New" pitchFamily="49" charset="0"/>
                <a:cs typeface="Courier New" pitchFamily="49" charset="0"/>
              </a:rPr>
              <a:t>local-</a:t>
            </a:r>
            <a:r>
              <a:rPr lang="en-US" sz="1200" dirty="0" err="1">
                <a:latin typeface="Courier New" pitchFamily="49" charset="0"/>
                <a:cs typeface="Courier New" pitchFamily="49" charset="0"/>
              </a:rPr>
              <a:t>ubuntu</a:t>
            </a:r>
            <a:r>
              <a:rPr lang="en-US" sz="1200" dirty="0">
                <a:latin typeface="Courier New" pitchFamily="49" charset="0"/>
                <a:cs typeface="Courier New" pitchFamily="49" charset="0"/>
              </a:rPr>
              <a:t>:~$ </a:t>
            </a:r>
            <a:r>
              <a:rPr lang="en-US" sz="1200" b="1" i="1" dirty="0" err="1">
                <a:latin typeface="Courier New" pitchFamily="49" charset="0"/>
                <a:cs typeface="Courier New" pitchFamily="49" charset="0"/>
              </a:rPr>
              <a:t>lspci</a:t>
            </a:r>
            <a:r>
              <a:rPr lang="en-US" sz="1200" b="1" i="1" dirty="0">
                <a:latin typeface="Courier New" pitchFamily="49" charset="0"/>
                <a:cs typeface="Courier New" pitchFamily="49" charset="0"/>
              </a:rPr>
              <a:t> –n</a:t>
            </a:r>
          </a:p>
          <a:p>
            <a:pPr lvl="4"/>
            <a:r>
              <a:rPr lang="en-US" sz="1200" dirty="0">
                <a:latin typeface="Courier New" pitchFamily="49" charset="0"/>
                <a:cs typeface="Courier New" pitchFamily="49" charset="0"/>
              </a:rPr>
              <a:t>….</a:t>
            </a:r>
          </a:p>
          <a:p>
            <a:pPr lvl="4"/>
            <a:r>
              <a:rPr lang="en-US" sz="1200" dirty="0">
                <a:latin typeface="Courier New" pitchFamily="49" charset="0"/>
                <a:cs typeface="Courier New" pitchFamily="49" charset="0"/>
              </a:rPr>
              <a:t>00:1f.3 0c05: 8086:27da (rev 01)</a:t>
            </a:r>
          </a:p>
          <a:p>
            <a:pPr lvl="4"/>
            <a:r>
              <a:rPr lang="en-US" sz="1200" b="1" dirty="0">
                <a:latin typeface="Courier New" pitchFamily="49" charset="0"/>
                <a:cs typeface="Courier New" pitchFamily="49" charset="0"/>
              </a:rPr>
              <a:t>01:00.0 0480: 104c:b005 (rev 01)</a:t>
            </a:r>
          </a:p>
          <a:p>
            <a:pPr lvl="4"/>
            <a:r>
              <a:rPr lang="en-US" sz="1200" dirty="0">
                <a:latin typeface="Courier New" pitchFamily="49" charset="0"/>
                <a:cs typeface="Courier New" pitchFamily="49" charset="0"/>
              </a:rPr>
              <a:t>03:00.0 0200: 14e4:1677 (rev 01)</a:t>
            </a:r>
          </a:p>
          <a:p>
            <a:pPr lvl="4">
              <a:buFontTx/>
              <a:buNone/>
            </a:pPr>
            <a:r>
              <a:rPr lang="en-US" sz="1400" dirty="0"/>
              <a:t>Or </a:t>
            </a:r>
          </a:p>
          <a:p>
            <a:pPr lvl="4"/>
            <a:r>
              <a:rPr lang="en-US" sz="1200" dirty="0">
                <a:latin typeface="Courier New" pitchFamily="49" charset="0"/>
                <a:cs typeface="Courier New" pitchFamily="49" charset="0"/>
              </a:rPr>
              <a:t>local-</a:t>
            </a:r>
            <a:r>
              <a:rPr lang="en-US" sz="1200" dirty="0" err="1">
                <a:latin typeface="Courier New" pitchFamily="49" charset="0"/>
                <a:cs typeface="Courier New" pitchFamily="49" charset="0"/>
              </a:rPr>
              <a:t>ubuntu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lspci</a:t>
            </a:r>
            <a:endParaRPr lang="en-US" sz="1200" dirty="0">
              <a:latin typeface="Courier New" pitchFamily="49" charset="0"/>
              <a:cs typeface="Courier New" pitchFamily="49" charset="0"/>
            </a:endParaRPr>
          </a:p>
          <a:p>
            <a:pPr lvl="4"/>
            <a:r>
              <a:rPr lang="en-US" sz="1200" dirty="0">
                <a:latin typeface="Courier New" pitchFamily="49" charset="0"/>
                <a:cs typeface="Courier New" pitchFamily="49" charset="0"/>
              </a:rPr>
              <a:t>….</a:t>
            </a:r>
          </a:p>
          <a:p>
            <a:pPr lvl="4"/>
            <a:r>
              <a:rPr lang="en-US" sz="1200" dirty="0">
                <a:latin typeface="Courier New" pitchFamily="49" charset="0"/>
                <a:cs typeface="Courier New" pitchFamily="49" charset="0"/>
              </a:rPr>
              <a:t>00:1f.3 </a:t>
            </a:r>
            <a:r>
              <a:rPr lang="en-US" sz="1200" dirty="0" err="1">
                <a:latin typeface="Courier New" pitchFamily="49" charset="0"/>
                <a:cs typeface="Courier New" pitchFamily="49" charset="0"/>
              </a:rPr>
              <a:t>SMBus</a:t>
            </a:r>
            <a:r>
              <a:rPr lang="en-US" sz="1200" dirty="0">
                <a:latin typeface="Courier New" pitchFamily="49" charset="0"/>
                <a:cs typeface="Courier New" pitchFamily="49" charset="0"/>
              </a:rPr>
              <a:t>: Intel Corporation N10/ICH 7 Family </a:t>
            </a:r>
            <a:r>
              <a:rPr lang="en-US" sz="1200" dirty="0" err="1">
                <a:latin typeface="Courier New" pitchFamily="49" charset="0"/>
                <a:cs typeface="Courier New" pitchFamily="49" charset="0"/>
              </a:rPr>
              <a:t>SMBus</a:t>
            </a:r>
            <a:r>
              <a:rPr lang="en-US" sz="1200" dirty="0">
                <a:latin typeface="Courier New" pitchFamily="49" charset="0"/>
                <a:cs typeface="Courier New" pitchFamily="49" charset="0"/>
              </a:rPr>
              <a:t> Controller (rev 01)</a:t>
            </a:r>
          </a:p>
          <a:p>
            <a:pPr lvl="4"/>
            <a:r>
              <a:rPr lang="en-US" sz="1200" b="1" dirty="0">
                <a:latin typeface="Courier New" pitchFamily="49" charset="0"/>
                <a:cs typeface="Courier New" pitchFamily="49" charset="0"/>
              </a:rPr>
              <a:t>01:00.0 Multimedia controller: Texas Instruments Device b005 (rev 01)</a:t>
            </a:r>
          </a:p>
          <a:p>
            <a:pPr lvl="4">
              <a:buFontTx/>
              <a:buNone/>
            </a:pPr>
            <a:endParaRPr lang="en-US" sz="1200" b="1" dirty="0"/>
          </a:p>
          <a:p>
            <a:pPr lvl="1"/>
            <a:r>
              <a:rPr lang="en-US" sz="2000" dirty="0"/>
              <a:t>From DSP (JTAG if available)</a:t>
            </a:r>
          </a:p>
          <a:p>
            <a:endParaRPr lang="en-US" sz="1200" dirty="0"/>
          </a:p>
        </p:txBody>
      </p:sp>
      <p:pic>
        <p:nvPicPr>
          <p:cNvPr id="268294" name="Picture 6"/>
          <p:cNvPicPr>
            <a:picLocks noChangeAspect="1" noChangeArrowheads="1"/>
          </p:cNvPicPr>
          <p:nvPr/>
        </p:nvPicPr>
        <p:blipFill>
          <a:blip r:embed="rId3" cstate="print"/>
          <a:srcRect/>
          <a:stretch>
            <a:fillRect/>
          </a:stretch>
        </p:blipFill>
        <p:spPr bwMode="auto">
          <a:xfrm>
            <a:off x="1645920" y="4856932"/>
            <a:ext cx="4914856" cy="1168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smtClean="0"/>
              <a:t>PCIe </a:t>
            </a:r>
            <a:r>
              <a:rPr lang="en-US" dirty="0"/>
              <a:t>Linux Host Loader Code</a:t>
            </a:r>
          </a:p>
        </p:txBody>
      </p:sp>
      <p:sp>
        <p:nvSpPr>
          <p:cNvPr id="171011" name="Rectangle 3"/>
          <p:cNvSpPr>
            <a:spLocks noGrp="1" noChangeArrowheads="1"/>
          </p:cNvSpPr>
          <p:nvPr>
            <p:ph idx="1"/>
          </p:nvPr>
        </p:nvSpPr>
        <p:spPr>
          <a:xfrm>
            <a:off x="219456" y="990600"/>
            <a:ext cx="8924544" cy="5334000"/>
          </a:xfrm>
        </p:spPr>
        <p:txBody>
          <a:bodyPr/>
          <a:lstStyle/>
          <a:p>
            <a:r>
              <a:rPr lang="en-US" sz="2400" dirty="0"/>
              <a:t>Mapping between PC memory and DSP memory </a:t>
            </a:r>
          </a:p>
          <a:p>
            <a:r>
              <a:rPr lang="en-US" sz="2400" dirty="0"/>
              <a:t>Configure the </a:t>
            </a:r>
            <a:r>
              <a:rPr lang="en-US" sz="2400" dirty="0" smtClean="0"/>
              <a:t>PCIe </a:t>
            </a:r>
            <a:r>
              <a:rPr lang="en-US" sz="2400" dirty="0"/>
              <a:t>inbound/outbound address </a:t>
            </a:r>
            <a:r>
              <a:rPr lang="en-US" sz="2400" dirty="0" smtClean="0"/>
              <a:t>translation. </a:t>
            </a:r>
            <a:endParaRPr lang="en-US" dirty="0"/>
          </a:p>
          <a:p>
            <a:r>
              <a:rPr lang="en-US" sz="2400" dirty="0"/>
              <a:t>Provide DSP memory read/write API:</a:t>
            </a:r>
          </a:p>
          <a:p>
            <a:pPr lvl="1"/>
            <a:r>
              <a:rPr lang="en-US" sz="1200" b="1" dirty="0">
                <a:latin typeface="Courier New" pitchFamily="49" charset="0"/>
                <a:cs typeface="Courier New" pitchFamily="49" charset="0"/>
              </a:rPr>
              <a:t>Uint32 </a:t>
            </a:r>
            <a:r>
              <a:rPr lang="en-US" sz="1200" b="1" dirty="0" err="1">
                <a:latin typeface="Courier New" pitchFamily="49" charset="0"/>
                <a:cs typeface="Courier New" pitchFamily="49" charset="0"/>
              </a:rPr>
              <a:t>ReadDSPMemory</a:t>
            </a:r>
            <a:r>
              <a:rPr lang="en-US" sz="1200" b="1" dirty="0">
                <a:latin typeface="Courier New" pitchFamily="49" charset="0"/>
                <a:cs typeface="Courier New" pitchFamily="49" charset="0"/>
              </a:rPr>
              <a:t>(Uint32 </a:t>
            </a:r>
            <a:r>
              <a:rPr lang="en-US" sz="1200" b="1" dirty="0" err="1">
                <a:latin typeface="Courier New" pitchFamily="49" charset="0"/>
                <a:cs typeface="Courier New" pitchFamily="49" charset="0"/>
              </a:rPr>
              <a:t>coreNum</a:t>
            </a:r>
            <a:r>
              <a:rPr lang="en-US" sz="1200" b="1" dirty="0">
                <a:latin typeface="Courier New" pitchFamily="49" charset="0"/>
                <a:cs typeface="Courier New" pitchFamily="49" charset="0"/>
              </a:rPr>
              <a:t>, Uint32 </a:t>
            </a:r>
            <a:r>
              <a:rPr lang="en-US" sz="1200" b="1" dirty="0" err="1">
                <a:latin typeface="Courier New" pitchFamily="49" charset="0"/>
                <a:cs typeface="Courier New" pitchFamily="49" charset="0"/>
              </a:rPr>
              <a:t>DSPMemAddr</a:t>
            </a:r>
            <a:r>
              <a:rPr lang="en-US" sz="1200" b="1" dirty="0">
                <a:latin typeface="Courier New" pitchFamily="49" charset="0"/>
                <a:cs typeface="Courier New" pitchFamily="49" charset="0"/>
              </a:rPr>
              <a:t>, Uint32 *buffer, Uint32 length)</a:t>
            </a:r>
          </a:p>
          <a:p>
            <a:pPr lvl="1"/>
            <a:r>
              <a:rPr lang="en-US" sz="1200" b="1" dirty="0">
                <a:latin typeface="Courier New" pitchFamily="49" charset="0"/>
                <a:cs typeface="Courier New" pitchFamily="49" charset="0"/>
              </a:rPr>
              <a:t>Uint32 </a:t>
            </a:r>
            <a:r>
              <a:rPr lang="en-US" sz="1200" b="1" dirty="0" err="1">
                <a:latin typeface="Courier New" pitchFamily="49" charset="0"/>
                <a:cs typeface="Courier New" pitchFamily="49" charset="0"/>
              </a:rPr>
              <a:t>WriteDSPMemory</a:t>
            </a:r>
            <a:r>
              <a:rPr lang="en-US" sz="1200" b="1" dirty="0">
                <a:latin typeface="Courier New" pitchFamily="49" charset="0"/>
                <a:cs typeface="Courier New" pitchFamily="49" charset="0"/>
              </a:rPr>
              <a:t>(Uint32 </a:t>
            </a:r>
            <a:r>
              <a:rPr lang="en-US" sz="1200" b="1" dirty="0" err="1">
                <a:latin typeface="Courier New" pitchFamily="49" charset="0"/>
                <a:cs typeface="Courier New" pitchFamily="49" charset="0"/>
              </a:rPr>
              <a:t>coreNum</a:t>
            </a:r>
            <a:r>
              <a:rPr lang="en-US" sz="1200" b="1" dirty="0">
                <a:latin typeface="Courier New" pitchFamily="49" charset="0"/>
                <a:cs typeface="Courier New" pitchFamily="49" charset="0"/>
              </a:rPr>
              <a:t>, Uint32 </a:t>
            </a:r>
            <a:r>
              <a:rPr lang="en-US" sz="1200" b="1" dirty="0" err="1">
                <a:latin typeface="Courier New" pitchFamily="49" charset="0"/>
                <a:cs typeface="Courier New" pitchFamily="49" charset="0"/>
              </a:rPr>
              <a:t>DSPMemAddr</a:t>
            </a:r>
            <a:r>
              <a:rPr lang="en-US" sz="1200" b="1" dirty="0">
                <a:latin typeface="Courier New" pitchFamily="49" charset="0"/>
                <a:cs typeface="Courier New" pitchFamily="49" charset="0"/>
              </a:rPr>
              <a:t>, Uint32 *buffer, Uint32 length)</a:t>
            </a:r>
          </a:p>
          <a:p>
            <a:r>
              <a:rPr lang="en-US" sz="2400" dirty="0"/>
              <a:t>Parse the boot example header array to load data into </a:t>
            </a:r>
            <a:r>
              <a:rPr lang="en-US" sz="2400" dirty="0" smtClean="0"/>
              <a:t>DSP.</a:t>
            </a:r>
            <a:endParaRPr lang="en-US" sz="2400" dirty="0"/>
          </a:p>
          <a:p>
            <a:r>
              <a:rPr lang="en-US" sz="2400" dirty="0"/>
              <a:t>Write the boot entry address into the magic address on core 0 to jump </a:t>
            </a:r>
            <a:r>
              <a:rPr lang="en-US" sz="2400" dirty="0" smtClean="0"/>
              <a:t>start.</a:t>
            </a:r>
            <a:endParaRPr lang="en-US" sz="2400" dirty="0"/>
          </a:p>
          <a:p>
            <a:r>
              <a:rPr lang="en-US" sz="2400" dirty="0" smtClean="0"/>
              <a:t>Needs </a:t>
            </a:r>
            <a:r>
              <a:rPr lang="en-US" sz="2400" dirty="0"/>
              <a:t>to be compiled and inserted as kernel module</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Agenda</a:t>
            </a:r>
          </a:p>
        </p:txBody>
      </p:sp>
      <p:sp>
        <p:nvSpPr>
          <p:cNvPr id="24473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smtClean="0"/>
              <a:t>PCIe </a:t>
            </a:r>
            <a:r>
              <a:rPr lang="en-US" dirty="0"/>
              <a:t>Boot Examples</a:t>
            </a:r>
          </a:p>
        </p:txBody>
      </p:sp>
      <p:sp>
        <p:nvSpPr>
          <p:cNvPr id="206851" name="Rectangle 3"/>
          <p:cNvSpPr>
            <a:spLocks noGrp="1" noChangeArrowheads="1"/>
          </p:cNvSpPr>
          <p:nvPr>
            <p:ph idx="1"/>
          </p:nvPr>
        </p:nvSpPr>
        <p:spPr/>
        <p:txBody>
          <a:bodyPr/>
          <a:lstStyle/>
          <a:p>
            <a:r>
              <a:rPr lang="en-US"/>
              <a:t>“Hello world” and POST examples under MCSDK </a:t>
            </a:r>
            <a:r>
              <a:rPr lang="en-US" sz="1800"/>
              <a:t>(</a:t>
            </a:r>
            <a:r>
              <a:rPr lang="en-US" sz="1800">
                <a:hlinkClick r:id="rId3"/>
              </a:rPr>
              <a:t>http://software-dl.ti.com/sdoemb/sdoemb_public_sw/bios_mcsdk/latest/index_FDS.html</a:t>
            </a:r>
            <a:r>
              <a:rPr lang="en-US" sz="1800"/>
              <a:t>)</a:t>
            </a:r>
          </a:p>
          <a:p>
            <a:r>
              <a:rPr lang="en-US"/>
              <a:t>Convert the ELF out file into header file (data array) to be loaded by Linux host into DSP</a:t>
            </a:r>
          </a:p>
          <a:p>
            <a:r>
              <a:rPr lang="en-US"/>
              <a:t>View the results via UART (minicom on Linux)</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Demo - UART</a:t>
            </a:r>
          </a:p>
        </p:txBody>
      </p:sp>
      <p:pic>
        <p:nvPicPr>
          <p:cNvPr id="225293" name="Picture 13"/>
          <p:cNvPicPr>
            <a:picLocks noGrp="1" noChangeAspect="1" noChangeArrowheads="1"/>
          </p:cNvPicPr>
          <p:nvPr>
            <p:ph idx="1"/>
          </p:nvPr>
        </p:nvPicPr>
        <p:blipFill>
          <a:blip r:embed="rId3" cstate="print"/>
          <a:stretch>
            <a:fillRect/>
          </a:stretch>
        </p:blipFill>
        <p:spPr>
          <a:xfrm>
            <a:off x="2436186" y="990600"/>
            <a:ext cx="4271627" cy="5334000"/>
          </a:xfrm>
          <a:noFill/>
          <a:ln/>
        </p:spPr>
      </p:pic>
      <p:pic>
        <p:nvPicPr>
          <p:cNvPr id="225288" name="Picture 8"/>
          <p:cNvPicPr>
            <a:picLocks noChangeAspect="1" noChangeArrowheads="1"/>
          </p:cNvPicPr>
          <p:nvPr/>
        </p:nvPicPr>
        <p:blipFill>
          <a:blip r:embed="rId4" cstate="print"/>
          <a:srcRect/>
          <a:stretch>
            <a:fillRect/>
          </a:stretch>
        </p:blipFill>
        <p:spPr bwMode="auto">
          <a:xfrm>
            <a:off x="695325" y="1344613"/>
            <a:ext cx="3232150"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Demo - Linux</a:t>
            </a:r>
          </a:p>
        </p:txBody>
      </p:sp>
      <p:sp>
        <p:nvSpPr>
          <p:cNvPr id="269315" name="Rectangle 3"/>
          <p:cNvSpPr>
            <a:spLocks noGrp="1" noChangeArrowheads="1"/>
          </p:cNvSpPr>
          <p:nvPr>
            <p:ph idx="1"/>
          </p:nvPr>
        </p:nvSpPr>
        <p:spPr/>
        <p:txBody>
          <a:bodyPr/>
          <a:lstStyle/>
          <a:p>
            <a:r>
              <a:rPr lang="en-US"/>
              <a:t>View results from “dmesg”</a:t>
            </a:r>
          </a:p>
          <a:p>
            <a:endParaRPr lang="en-US" altLang="zh-CN" b="1">
              <a:ea typeface="宋体" charset="-122"/>
            </a:endParaRPr>
          </a:p>
        </p:txBody>
      </p:sp>
      <p:sp>
        <p:nvSpPr>
          <p:cNvPr id="269316" name="Rectangle 4"/>
          <p:cNvSpPr>
            <a:spLocks noChangeArrowheads="1"/>
          </p:cNvSpPr>
          <p:nvPr/>
        </p:nvSpPr>
        <p:spPr bwMode="auto">
          <a:xfrm>
            <a:off x="1169988" y="1754188"/>
            <a:ext cx="6769100" cy="4267200"/>
          </a:xfrm>
          <a:prstGeom prst="rect">
            <a:avLst/>
          </a:prstGeom>
          <a:noFill/>
          <a:ln w="9525">
            <a:noFill/>
            <a:miter lim="800000"/>
            <a:headEnd/>
            <a:tailEnd/>
          </a:ln>
          <a:effectLst/>
        </p:spPr>
        <p:txBody>
          <a:bodyPr anchor="ctr">
            <a:spAutoFit/>
          </a:bodyPr>
          <a:lstStyle/>
          <a:p>
            <a:r>
              <a:rPr lang="en-US" sz="1200" b="1" dirty="0"/>
              <a:t>Hello World:</a:t>
            </a:r>
          </a:p>
          <a:p>
            <a:r>
              <a:rPr lang="en-US" sz="1000" b="1" dirty="0">
                <a:latin typeface="Courier New" pitchFamily="49" charset="0"/>
                <a:cs typeface="Courier New" pitchFamily="49" charset="0"/>
              </a:rPr>
              <a:t>[  159.915074] Finding the device....</a:t>
            </a:r>
          </a:p>
          <a:p>
            <a:r>
              <a:rPr lang="en-US" sz="1000" b="1" dirty="0">
                <a:latin typeface="Courier New" pitchFamily="49" charset="0"/>
                <a:cs typeface="Courier New" pitchFamily="49" charset="0"/>
              </a:rPr>
              <a:t>[  159.915087] Found TI device</a:t>
            </a:r>
          </a:p>
          <a:p>
            <a:r>
              <a:rPr lang="en-US" sz="1000" b="1" dirty="0">
                <a:latin typeface="Courier New" pitchFamily="49" charset="0"/>
                <a:cs typeface="Courier New" pitchFamily="49" charset="0"/>
              </a:rPr>
              <a:t>[  159.915089] TI device: vendor=0x104c, dev=0xb005, </a:t>
            </a:r>
            <a:r>
              <a:rPr lang="en-US" sz="1000" b="1" dirty="0" err="1">
                <a:latin typeface="Courier New" pitchFamily="49" charset="0"/>
                <a:cs typeface="Courier New" pitchFamily="49" charset="0"/>
              </a:rPr>
              <a:t>irq</a:t>
            </a:r>
            <a:r>
              <a:rPr lang="en-US" sz="1000" b="1" dirty="0">
                <a:latin typeface="Courier New" pitchFamily="49" charset="0"/>
                <a:cs typeface="Courier New" pitchFamily="49" charset="0"/>
              </a:rPr>
              <a:t>=0x0000000b</a:t>
            </a:r>
          </a:p>
          <a:p>
            <a:r>
              <a:rPr lang="en-US" sz="1000" b="1" dirty="0">
                <a:latin typeface="Courier New" pitchFamily="49" charset="0"/>
                <a:cs typeface="Courier New" pitchFamily="49" charset="0"/>
              </a:rPr>
              <a:t>[  159.915090] Reading the BAR areas....</a:t>
            </a:r>
          </a:p>
          <a:p>
            <a:r>
              <a:rPr lang="en-US" sz="1000" b="1" dirty="0">
                <a:latin typeface="Courier New" pitchFamily="49" charset="0"/>
                <a:cs typeface="Courier New" pitchFamily="49" charset="0"/>
              </a:rPr>
              <a:t>[  159.915633] Enabling the device....</a:t>
            </a:r>
          </a:p>
          <a:p>
            <a:r>
              <a:rPr lang="en-US" sz="1000" b="1" dirty="0">
                <a:latin typeface="Courier New" pitchFamily="49" charset="0"/>
                <a:cs typeface="Courier New" pitchFamily="49" charset="0"/>
              </a:rPr>
              <a:t>[  159.915688] </a:t>
            </a:r>
            <a:r>
              <a:rPr lang="en-US" sz="1000" b="1" dirty="0" err="1">
                <a:latin typeface="Courier New" pitchFamily="49" charset="0"/>
                <a:cs typeface="Courier New" pitchFamily="49" charset="0"/>
              </a:rPr>
              <a:t>pci</a:t>
            </a:r>
            <a:r>
              <a:rPr lang="en-US" sz="1000" b="1" dirty="0">
                <a:latin typeface="Courier New" pitchFamily="49" charset="0"/>
                <a:cs typeface="Courier New" pitchFamily="49" charset="0"/>
              </a:rPr>
              <a:t> 0000:04:00.0: PCI INT A -&gt; GSI 16 (level, low) -&gt; IRQ 16</a:t>
            </a:r>
          </a:p>
          <a:p>
            <a:r>
              <a:rPr lang="en-US" sz="1000" b="1" dirty="0">
                <a:latin typeface="Courier New" pitchFamily="49" charset="0"/>
                <a:cs typeface="Courier New" pitchFamily="49" charset="0"/>
              </a:rPr>
              <a:t>[  159.915693] </a:t>
            </a:r>
            <a:r>
              <a:rPr lang="en-US" sz="1000" b="1" dirty="0" err="1">
                <a:latin typeface="Courier New" pitchFamily="49" charset="0"/>
                <a:cs typeface="Courier New" pitchFamily="49" charset="0"/>
              </a:rPr>
              <a:t>pci</a:t>
            </a:r>
            <a:r>
              <a:rPr lang="en-US" sz="1000" b="1" dirty="0">
                <a:latin typeface="Courier New" pitchFamily="49" charset="0"/>
                <a:cs typeface="Courier New" pitchFamily="49" charset="0"/>
              </a:rPr>
              <a:t> 0000:04:00.0: setting latency timer to 64</a:t>
            </a:r>
          </a:p>
          <a:p>
            <a:r>
              <a:rPr lang="en-US" sz="1000" b="1" dirty="0">
                <a:latin typeface="Courier New" pitchFamily="49" charset="0"/>
                <a:cs typeface="Courier New" pitchFamily="49" charset="0"/>
              </a:rPr>
              <a:t>[  159.915702] Access PCIE application register ....</a:t>
            </a:r>
          </a:p>
          <a:p>
            <a:r>
              <a:rPr lang="en-US" sz="1000" b="1" dirty="0">
                <a:latin typeface="Courier New" pitchFamily="49" charset="0"/>
                <a:cs typeface="Courier New" pitchFamily="49" charset="0"/>
              </a:rPr>
              <a:t>[  159.915706] Registering the </a:t>
            </a:r>
            <a:r>
              <a:rPr lang="en-US" sz="1000" b="1" dirty="0" err="1">
                <a:latin typeface="Courier New" pitchFamily="49" charset="0"/>
                <a:cs typeface="Courier New" pitchFamily="49" charset="0"/>
              </a:rPr>
              <a:t>irq</a:t>
            </a:r>
            <a:r>
              <a:rPr lang="en-US" sz="1000" b="1" dirty="0">
                <a:latin typeface="Courier New" pitchFamily="49" charset="0"/>
                <a:cs typeface="Courier New" pitchFamily="49" charset="0"/>
              </a:rPr>
              <a:t> 11 ...</a:t>
            </a:r>
          </a:p>
          <a:p>
            <a:r>
              <a:rPr lang="en-US" sz="1000" b="1" dirty="0">
                <a:latin typeface="Courier New" pitchFamily="49" charset="0"/>
                <a:cs typeface="Courier New" pitchFamily="49" charset="0"/>
              </a:rPr>
              <a:t>[  159.915718] Boot entry address is 0x1082cc00</a:t>
            </a:r>
          </a:p>
          <a:p>
            <a:r>
              <a:rPr lang="en-US" sz="1000" b="1" dirty="0">
                <a:latin typeface="Courier New" pitchFamily="49" charset="0"/>
                <a:cs typeface="Courier New" pitchFamily="49" charset="0"/>
              </a:rPr>
              <a:t>[  159.918251] Total 4 sections, 0xd748 bytes of data written to core 0</a:t>
            </a:r>
          </a:p>
          <a:p>
            <a:r>
              <a:rPr lang="en-US" sz="1000" b="1" dirty="0">
                <a:latin typeface="Courier New" pitchFamily="49" charset="0"/>
                <a:cs typeface="Courier New" pitchFamily="49" charset="0"/>
              </a:rPr>
              <a:t>[  159.976877] Boot entry address is 0x8000cd60</a:t>
            </a:r>
          </a:p>
          <a:p>
            <a:r>
              <a:rPr lang="en-US" sz="1000" b="1" dirty="0">
                <a:latin typeface="Courier New" pitchFamily="49" charset="0"/>
                <a:cs typeface="Courier New" pitchFamily="49" charset="0"/>
              </a:rPr>
              <a:t>[  159.979045] Total 4 sections, 0xda04 bytes of data written to core 9</a:t>
            </a:r>
          </a:p>
          <a:p>
            <a:pPr lvl="1"/>
            <a:endParaRPr lang="en-US" sz="1000" dirty="0"/>
          </a:p>
          <a:p>
            <a:r>
              <a:rPr lang="en-US" sz="1200" b="1" dirty="0" smtClean="0"/>
              <a:t>POST</a:t>
            </a:r>
            <a:r>
              <a:rPr lang="en-US" sz="1200" b="1" dirty="0"/>
              <a:t>:</a:t>
            </a:r>
          </a:p>
          <a:p>
            <a:r>
              <a:rPr lang="en-US" sz="1000" b="1" dirty="0">
                <a:latin typeface="Courier New" pitchFamily="49" charset="0"/>
                <a:cs typeface="Courier New" pitchFamily="49" charset="0"/>
              </a:rPr>
              <a:t>[   96.779446] Finding the device....</a:t>
            </a:r>
          </a:p>
          <a:p>
            <a:r>
              <a:rPr lang="en-US" sz="1000" b="1" dirty="0">
                <a:latin typeface="Courier New" pitchFamily="49" charset="0"/>
                <a:cs typeface="Courier New" pitchFamily="49" charset="0"/>
              </a:rPr>
              <a:t>[   96.779463] Found TI device</a:t>
            </a:r>
          </a:p>
          <a:p>
            <a:r>
              <a:rPr lang="en-US" sz="1000" b="1" dirty="0">
                <a:latin typeface="Courier New" pitchFamily="49" charset="0"/>
                <a:cs typeface="Courier New" pitchFamily="49" charset="0"/>
              </a:rPr>
              <a:t>[   96.779464] TI device: vendor=0x104c, dev=0xb005, </a:t>
            </a:r>
            <a:r>
              <a:rPr lang="en-US" sz="1000" b="1" dirty="0" err="1">
                <a:latin typeface="Courier New" pitchFamily="49" charset="0"/>
                <a:cs typeface="Courier New" pitchFamily="49" charset="0"/>
              </a:rPr>
              <a:t>irq</a:t>
            </a:r>
            <a:r>
              <a:rPr lang="en-US" sz="1000" b="1" dirty="0">
                <a:latin typeface="Courier New" pitchFamily="49" charset="0"/>
                <a:cs typeface="Courier New" pitchFamily="49" charset="0"/>
              </a:rPr>
              <a:t>=0x0000000b</a:t>
            </a:r>
          </a:p>
          <a:p>
            <a:r>
              <a:rPr lang="en-US" sz="1000" b="1" dirty="0">
                <a:latin typeface="Courier New" pitchFamily="49" charset="0"/>
                <a:cs typeface="Courier New" pitchFamily="49" charset="0"/>
              </a:rPr>
              <a:t>[   96.779465] Reading the BAR areas....</a:t>
            </a:r>
          </a:p>
          <a:p>
            <a:r>
              <a:rPr lang="en-US" sz="1000" b="1" dirty="0">
                <a:latin typeface="Courier New" pitchFamily="49" charset="0"/>
                <a:cs typeface="Courier New" pitchFamily="49" charset="0"/>
              </a:rPr>
              <a:t>[   96.780067] Enabling the device....</a:t>
            </a:r>
          </a:p>
          <a:p>
            <a:r>
              <a:rPr lang="en-US" sz="1000" b="1" dirty="0">
                <a:latin typeface="Courier New" pitchFamily="49" charset="0"/>
                <a:cs typeface="Courier New" pitchFamily="49" charset="0"/>
              </a:rPr>
              <a:t>[   96.780080] </a:t>
            </a:r>
            <a:r>
              <a:rPr lang="en-US" sz="1000" b="1" dirty="0" err="1">
                <a:latin typeface="Courier New" pitchFamily="49" charset="0"/>
                <a:cs typeface="Courier New" pitchFamily="49" charset="0"/>
              </a:rPr>
              <a:t>pci</a:t>
            </a:r>
            <a:r>
              <a:rPr lang="en-US" sz="1000" b="1" dirty="0">
                <a:latin typeface="Courier New" pitchFamily="49" charset="0"/>
                <a:cs typeface="Courier New" pitchFamily="49" charset="0"/>
              </a:rPr>
              <a:t> 0000:04:00.0: PCI INT A -&gt; GSI 16 (level, low) -&gt; IRQ 16</a:t>
            </a:r>
          </a:p>
          <a:p>
            <a:r>
              <a:rPr lang="en-US" sz="1000" b="1" dirty="0">
                <a:latin typeface="Courier New" pitchFamily="49" charset="0"/>
                <a:cs typeface="Courier New" pitchFamily="49" charset="0"/>
              </a:rPr>
              <a:t>[   96.780085] </a:t>
            </a:r>
            <a:r>
              <a:rPr lang="en-US" sz="1000" b="1" dirty="0" err="1">
                <a:latin typeface="Courier New" pitchFamily="49" charset="0"/>
                <a:cs typeface="Courier New" pitchFamily="49" charset="0"/>
              </a:rPr>
              <a:t>pci</a:t>
            </a:r>
            <a:r>
              <a:rPr lang="en-US" sz="1000" b="1" dirty="0">
                <a:latin typeface="Courier New" pitchFamily="49" charset="0"/>
                <a:cs typeface="Courier New" pitchFamily="49" charset="0"/>
              </a:rPr>
              <a:t> 0000:04:00.0: setting latency timer to 64</a:t>
            </a:r>
          </a:p>
          <a:p>
            <a:r>
              <a:rPr lang="en-US" sz="1000" b="1" dirty="0">
                <a:latin typeface="Courier New" pitchFamily="49" charset="0"/>
                <a:cs typeface="Courier New" pitchFamily="49" charset="0"/>
              </a:rPr>
              <a:t>[   96.780094] Access PCIE application register ....</a:t>
            </a:r>
          </a:p>
          <a:p>
            <a:r>
              <a:rPr lang="en-US" sz="1000" b="1" dirty="0">
                <a:latin typeface="Courier New" pitchFamily="49" charset="0"/>
                <a:cs typeface="Courier New" pitchFamily="49" charset="0"/>
              </a:rPr>
              <a:t>[   96.780098] Registering the </a:t>
            </a:r>
            <a:r>
              <a:rPr lang="en-US" sz="1000" b="1" dirty="0" err="1">
                <a:latin typeface="Courier New" pitchFamily="49" charset="0"/>
                <a:cs typeface="Courier New" pitchFamily="49" charset="0"/>
              </a:rPr>
              <a:t>irq</a:t>
            </a:r>
            <a:r>
              <a:rPr lang="en-US" sz="1000" b="1" dirty="0">
                <a:latin typeface="Courier New" pitchFamily="49" charset="0"/>
                <a:cs typeface="Courier New" pitchFamily="49" charset="0"/>
              </a:rPr>
              <a:t> 11 ...</a:t>
            </a:r>
          </a:p>
          <a:p>
            <a:r>
              <a:rPr lang="en-US" sz="1000" b="1" dirty="0">
                <a:latin typeface="Courier New" pitchFamily="49" charset="0"/>
                <a:cs typeface="Courier New" pitchFamily="49" charset="0"/>
              </a:rPr>
              <a:t>[   96.780109] Boot entry address is 0x  83a560</a:t>
            </a:r>
          </a:p>
          <a:p>
            <a:r>
              <a:rPr lang="en-US" sz="1000" b="1" dirty="0">
                <a:latin typeface="Courier New" pitchFamily="49" charset="0"/>
                <a:cs typeface="Courier New" pitchFamily="49" charset="0"/>
              </a:rPr>
              <a:t>[   96.782119] Total 3 sections, 0xb190 bytes of data written to core 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dirty="0" smtClean="0"/>
              <a:t>For more information, refer to </a:t>
            </a:r>
            <a:r>
              <a:rPr lang="en-US" dirty="0" smtClean="0"/>
              <a:t>the </a:t>
            </a:r>
            <a:r>
              <a:rPr lang="en-US" dirty="0" smtClean="0">
                <a:hlinkClick r:id="rId4"/>
              </a:rPr>
              <a:t>PCI Express (PCIe) for KeyStone Devices User’s Guide</a:t>
            </a:r>
            <a:r>
              <a:rPr lang="en-US" dirty="0" smtClean="0"/>
              <a:t>.</a:t>
            </a:r>
            <a:endParaRPr lang="en-US" dirty="0" smtClean="0"/>
          </a:p>
          <a:p>
            <a:r>
              <a:rPr lang="en-US" dirty="0" smtClean="0"/>
              <a:t>For </a:t>
            </a:r>
            <a:r>
              <a:rPr lang="en-US" dirty="0" smtClean="0"/>
              <a:t>questions regarding topics covered in this training, visit the support forums at the</a:t>
            </a:r>
            <a:br>
              <a:rPr lang="en-US" dirty="0" smtClean="0"/>
            </a:b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Agenda</a:t>
            </a:r>
          </a:p>
        </p:txBody>
      </p:sp>
      <p:sp>
        <p:nvSpPr>
          <p:cNvPr id="246787" name="Rectangle 3"/>
          <p:cNvSpPr>
            <a:spLocks noGrp="1" noChangeArrowheads="1"/>
          </p:cNvSpPr>
          <p:nvPr>
            <p:ph idx="1"/>
          </p:nvPr>
        </p:nvSpPr>
        <p:spPr/>
        <p:txBody>
          <a:bodyPr/>
          <a:lstStyle/>
          <a:p>
            <a:r>
              <a:rPr lang="en-US" b="1" dirty="0" smtClean="0"/>
              <a:t>PCIe </a:t>
            </a:r>
            <a:r>
              <a:rPr lang="en-US" b="1"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56002" name="Rectangle 2"/>
          <p:cNvSpPr>
            <a:spLocks noGrp="1" noChangeArrowheads="1"/>
          </p:cNvSpPr>
          <p:nvPr>
            <p:ph type="title"/>
          </p:nvPr>
        </p:nvSpPr>
        <p:spPr/>
        <p:txBody>
          <a:bodyPr/>
          <a:lstStyle/>
          <a:p>
            <a:r>
              <a:rPr lang="en-US" dirty="0" smtClean="0"/>
              <a:t>PCIe </a:t>
            </a:r>
            <a:r>
              <a:rPr lang="en-US" dirty="0"/>
              <a:t>Topology Example </a:t>
            </a:r>
          </a:p>
        </p:txBody>
      </p:sp>
      <p:sp>
        <p:nvSpPr>
          <p:cNvPr id="256003" name="Rectangle 3"/>
          <p:cNvSpPr>
            <a:spLocks noGrp="1" noChangeArrowheads="1"/>
          </p:cNvSpPr>
          <p:nvPr>
            <p:ph idx="1"/>
          </p:nvPr>
        </p:nvSpPr>
        <p:spPr>
          <a:xfrm>
            <a:off x="333375" y="1185863"/>
            <a:ext cx="8591169" cy="2279650"/>
          </a:xfrm>
        </p:spPr>
        <p:txBody>
          <a:bodyPr/>
          <a:lstStyle/>
          <a:p>
            <a:pPr>
              <a:lnSpc>
                <a:spcPct val="80000"/>
              </a:lnSpc>
            </a:pPr>
            <a:r>
              <a:rPr lang="en-US" sz="2400" dirty="0" smtClean="0"/>
              <a:t>PCIe: A </a:t>
            </a:r>
            <a:r>
              <a:rPr lang="en-US" sz="2400" dirty="0"/>
              <a:t>tree structure with nodes connected to each other via point-to-point links.</a:t>
            </a:r>
            <a:r>
              <a:rPr lang="en-US" altLang="zh-CN" sz="2400" dirty="0">
                <a:ea typeface="宋体" charset="-122"/>
              </a:rPr>
              <a:t> </a:t>
            </a:r>
            <a:endParaRPr lang="en-US" sz="2400" dirty="0"/>
          </a:p>
          <a:p>
            <a:pPr>
              <a:lnSpc>
                <a:spcPct val="80000"/>
              </a:lnSpc>
            </a:pPr>
            <a:r>
              <a:rPr lang="en-US" sz="2400" dirty="0"/>
              <a:t>The root node is called the root complex (RC).</a:t>
            </a:r>
          </a:p>
          <a:p>
            <a:pPr>
              <a:lnSpc>
                <a:spcPct val="80000"/>
              </a:lnSpc>
            </a:pPr>
            <a:r>
              <a:rPr lang="en-US" sz="2400" dirty="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2999233" y="2916238"/>
            <a:ext cx="5797106" cy="38454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KeyStone Architecture</a:t>
            </a:r>
            <a:endParaRPr lang="en-US" b="0" dirty="0" smtClean="0"/>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dirty="0" smtClean="0"/>
              <a:t>SGMII allows two 10/100/1000 Ethernet interfaces </a:t>
            </a:r>
          </a:p>
          <a:p>
            <a:pPr marL="227013" indent="-227013" eaLnBrk="1" hangingPunct="1">
              <a:lnSpc>
                <a:spcPct val="80000"/>
              </a:lnSpc>
              <a:spcBef>
                <a:spcPct val="0"/>
              </a:spcBef>
              <a:spcAft>
                <a:spcPct val="10000"/>
              </a:spcAft>
            </a:pPr>
            <a:r>
              <a:rPr lang="en-US" sz="1800" dirty="0" smtClean="0"/>
              <a:t>Four high-bandwidth Serial </a:t>
            </a:r>
            <a:r>
              <a:rPr lang="en-US" sz="1800" dirty="0" err="1" smtClean="0"/>
              <a:t>RapidIO</a:t>
            </a:r>
            <a:r>
              <a:rPr lang="en-US" sz="1800" dirty="0" smtClean="0"/>
              <a:t> (SRIO) lanes for inter-DSP applications</a:t>
            </a:r>
          </a:p>
          <a:p>
            <a:pPr marL="227013" indent="-227013" eaLnBrk="1" hangingPunct="1">
              <a:lnSpc>
                <a:spcPct val="80000"/>
              </a:lnSpc>
              <a:spcBef>
                <a:spcPct val="0"/>
              </a:spcBef>
              <a:spcAft>
                <a:spcPct val="10000"/>
              </a:spcAft>
            </a:pPr>
            <a:r>
              <a:rPr lang="en-US" sz="1800" dirty="0" smtClean="0"/>
              <a:t>SPI for boot operations</a:t>
            </a:r>
          </a:p>
          <a:p>
            <a:pPr marL="227013" indent="-227013" eaLnBrk="1" hangingPunct="1">
              <a:lnSpc>
                <a:spcPct val="80000"/>
              </a:lnSpc>
              <a:spcBef>
                <a:spcPct val="0"/>
              </a:spcBef>
              <a:spcAft>
                <a:spcPct val="10000"/>
              </a:spcAft>
            </a:pPr>
            <a:r>
              <a:rPr lang="en-US" sz="1800" dirty="0" smtClean="0"/>
              <a:t>UART for development/testing</a:t>
            </a:r>
          </a:p>
          <a:p>
            <a:pPr marL="227013" indent="-227013" eaLnBrk="1" hangingPunct="1">
              <a:lnSpc>
                <a:spcPct val="80000"/>
              </a:lnSpc>
              <a:spcBef>
                <a:spcPct val="0"/>
              </a:spcBef>
              <a:spcAft>
                <a:spcPct val="10000"/>
              </a:spcAft>
            </a:pPr>
            <a:r>
              <a:rPr lang="en-US" sz="1800" b="1" dirty="0" smtClean="0"/>
              <a:t>Two PCIe at 5 </a:t>
            </a:r>
            <a:r>
              <a:rPr lang="en-US" sz="1800" b="1" dirty="0" err="1" smtClean="0"/>
              <a:t>Gbps</a:t>
            </a:r>
            <a:r>
              <a:rPr lang="en-US" sz="1800" b="1" dirty="0" smtClean="0"/>
              <a:t> </a:t>
            </a:r>
          </a:p>
          <a:p>
            <a:pPr marL="227013" indent="-227013" eaLnBrk="1" hangingPunct="1">
              <a:lnSpc>
                <a:spcPct val="80000"/>
              </a:lnSpc>
              <a:spcBef>
                <a:spcPct val="0"/>
              </a:spcBef>
              <a:spcAft>
                <a:spcPct val="10000"/>
              </a:spcAft>
            </a:pPr>
            <a:r>
              <a:rPr lang="en-US" altLang="zh-CN" sz="1800" dirty="0" smtClean="0">
                <a:ea typeface="宋体" pitchFamily="2" charset="-122"/>
              </a:rPr>
              <a:t>I</a:t>
            </a:r>
            <a:r>
              <a:rPr lang="en-US" altLang="zh-CN" sz="1800" baseline="30000" dirty="0" smtClean="0">
                <a:ea typeface="宋体" pitchFamily="2" charset="-122"/>
              </a:rPr>
              <a:t>2</a:t>
            </a:r>
            <a:r>
              <a:rPr lang="en-US" altLang="zh-CN" sz="1800" dirty="0" smtClean="0">
                <a:ea typeface="宋体" pitchFamily="2" charset="-122"/>
              </a:rPr>
              <a:t>C</a:t>
            </a:r>
            <a:r>
              <a:rPr lang="en-US" sz="1800" dirty="0" smtClean="0"/>
              <a:t> for EPROM at 400 Kbps</a:t>
            </a:r>
          </a:p>
          <a:p>
            <a:pPr marL="227013" indent="-227013" eaLnBrk="1" hangingPunct="1">
              <a:lnSpc>
                <a:spcPct val="80000"/>
              </a:lnSpc>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r>
              <a:rPr lang="en-US" sz="1600" dirty="0" smtClean="0"/>
              <a:t>Antenna Interface 2 (AIF2) for wireless applications</a:t>
            </a:r>
          </a:p>
          <a:p>
            <a:pPr marL="523875" lvl="1" indent="-227013" eaLnBrk="1" hangingPunct="1">
              <a:lnSpc>
                <a:spcPct val="80000"/>
              </a:lnSpc>
              <a:spcBef>
                <a:spcPct val="0"/>
              </a:spcBef>
              <a:spcAft>
                <a:spcPct val="10000"/>
              </a:spcAft>
            </a:pPr>
            <a:r>
              <a:rPr lang="en-US" sz="1600" dirty="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2"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3"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chemeClr val="bg1"/>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4"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smtClean="0"/>
              <a:t>PCIe </a:t>
            </a:r>
            <a:r>
              <a:rPr lang="en-US" dirty="0"/>
              <a:t>Features</a:t>
            </a:r>
          </a:p>
        </p:txBody>
      </p:sp>
      <p:sp>
        <p:nvSpPr>
          <p:cNvPr id="239619" name="Rectangle 3"/>
          <p:cNvSpPr>
            <a:spLocks noGrp="1" noChangeArrowheads="1"/>
          </p:cNvSpPr>
          <p:nvPr>
            <p:ph idx="1"/>
          </p:nvPr>
        </p:nvSpPr>
        <p:spPr/>
        <p:txBody>
          <a:bodyPr/>
          <a:lstStyle/>
          <a:p>
            <a:r>
              <a:rPr lang="en-US" sz="2400" dirty="0"/>
              <a:t>PCI-SIG: PCI Express Base Specification (Rev. 2.0)</a:t>
            </a:r>
          </a:p>
          <a:p>
            <a:r>
              <a:rPr lang="en-US" sz="2400" dirty="0"/>
              <a:t>Root Complex (RC) and End Point (EP) operation modes.</a:t>
            </a:r>
          </a:p>
          <a:p>
            <a:pPr lvl="1"/>
            <a:r>
              <a:rPr lang="en-US" sz="2000" dirty="0"/>
              <a:t>In EP mode, supports both legacy </a:t>
            </a:r>
            <a:r>
              <a:rPr lang="en-US" altLang="zh-CN" sz="2000" dirty="0">
                <a:ea typeface="宋体" charset="-122"/>
              </a:rPr>
              <a:t>EP mode and native </a:t>
            </a:r>
            <a:r>
              <a:rPr lang="en-US" altLang="zh-CN" sz="2000" dirty="0" smtClean="0">
                <a:ea typeface="宋体" charset="-122"/>
              </a:rPr>
              <a:t>PCIe </a:t>
            </a:r>
            <a:r>
              <a:rPr lang="en-US" altLang="zh-CN" sz="2000" dirty="0">
                <a:ea typeface="宋体" charset="-122"/>
              </a:rPr>
              <a:t>EP mode.</a:t>
            </a:r>
          </a:p>
          <a:p>
            <a:pPr lvl="1"/>
            <a:r>
              <a:rPr lang="en-US" altLang="zh-CN" sz="2000" dirty="0">
                <a:ea typeface="宋体" charset="-122"/>
              </a:rPr>
              <a:t>Set from </a:t>
            </a:r>
            <a:r>
              <a:rPr lang="en-US" sz="2000" dirty="0"/>
              <a:t>bootstrap pins </a:t>
            </a:r>
            <a:r>
              <a:rPr lang="en-US" sz="2000" dirty="0" smtClean="0"/>
              <a:t>PCIESSMODE[1:0</a:t>
            </a:r>
            <a:r>
              <a:rPr lang="en-US" sz="2000" dirty="0"/>
              <a:t>] at </a:t>
            </a:r>
            <a:r>
              <a:rPr lang="en-US" sz="2000" dirty="0" smtClean="0"/>
              <a:t>power-up</a:t>
            </a:r>
            <a:br>
              <a:rPr lang="en-US" sz="2000" dirty="0" smtClean="0"/>
            </a:br>
            <a:r>
              <a:rPr lang="en-US" sz="2000" dirty="0" smtClean="0"/>
              <a:t>(00-</a:t>
            </a:r>
            <a:r>
              <a:rPr lang="en-US" sz="2000" dirty="0"/>
              <a:t>&gt;EP, 01-&gt;Legacy EP, 10-&gt;RC). </a:t>
            </a:r>
          </a:p>
          <a:p>
            <a:pPr lvl="1"/>
            <a:r>
              <a:rPr lang="en-US" sz="2000" dirty="0"/>
              <a:t>Software overwrites the setting by changing the PCIESSMODE bits in the DEVSTAT register.</a:t>
            </a:r>
          </a:p>
          <a:p>
            <a:r>
              <a:rPr lang="en-US" altLang="zh-CN" sz="2400" dirty="0">
                <a:ea typeface="宋体" charset="-122"/>
              </a:rPr>
              <a:t>Gen1 (2.5 </a:t>
            </a:r>
            <a:r>
              <a:rPr lang="en-US" altLang="zh-CN" sz="2400" dirty="0" err="1">
                <a:ea typeface="宋体" charset="-122"/>
              </a:rPr>
              <a:t>Gbps</a:t>
            </a:r>
            <a:r>
              <a:rPr lang="en-US" altLang="zh-CN" sz="2400" dirty="0">
                <a:ea typeface="宋体" charset="-122"/>
              </a:rPr>
              <a:t>) and Gen2 (5.0 </a:t>
            </a:r>
            <a:r>
              <a:rPr lang="en-US" altLang="zh-CN" sz="2400" dirty="0" err="1">
                <a:ea typeface="宋体" charset="-122"/>
              </a:rPr>
              <a:t>Gbps</a:t>
            </a:r>
            <a:r>
              <a:rPr lang="en-US" altLang="zh-CN" sz="2400" dirty="0">
                <a:ea typeface="宋体" charset="-122"/>
              </a:rPr>
              <a:t>) </a:t>
            </a:r>
          </a:p>
          <a:p>
            <a:r>
              <a:rPr lang="en-US" altLang="zh-CN" sz="2400" dirty="0">
                <a:ea typeface="宋体" charset="-122"/>
              </a:rPr>
              <a:t>x2 lanes </a:t>
            </a:r>
          </a:p>
          <a:p>
            <a:r>
              <a:rPr lang="en-US" altLang="zh-CN" sz="2400" dirty="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idx="1"/>
          </p:nvPr>
        </p:nvSpPr>
        <p:spPr/>
        <p:txBody>
          <a:bodyPr/>
          <a:lstStyle/>
          <a:p>
            <a:r>
              <a:rPr lang="en-US" dirty="0" smtClean="0"/>
              <a:t>PCIe </a:t>
            </a:r>
            <a:r>
              <a:rPr lang="en-US" dirty="0"/>
              <a:t>Overview</a:t>
            </a:r>
          </a:p>
          <a:p>
            <a:r>
              <a:rPr lang="en-US" b="1"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idx="1"/>
          </p:nvPr>
        </p:nvSpPr>
        <p:spPr>
          <a:xfrm>
            <a:off x="333375" y="868680"/>
            <a:ext cx="8188325" cy="3779837"/>
          </a:xfrm>
        </p:spPr>
        <p:txBody>
          <a:bodyPr/>
          <a:lstStyle/>
          <a:p>
            <a:pPr>
              <a:lnSpc>
                <a:spcPct val="90000"/>
              </a:lnSpc>
            </a:pPr>
            <a:r>
              <a:rPr lang="en-US" altLang="zh-CN" sz="2000" dirty="0" smtClean="0">
                <a:ea typeface="宋体" charset="-122"/>
              </a:rPr>
              <a:t>PCIe </a:t>
            </a:r>
            <a:r>
              <a:rPr lang="en-US" altLang="zh-CN" sz="2000" dirty="0">
                <a:ea typeface="宋体" charset="-122"/>
              </a:rPr>
              <a:t>device uses </a:t>
            </a:r>
            <a:r>
              <a:rPr lang="en-US" altLang="zh-CN" sz="2000" dirty="0" smtClean="0">
                <a:ea typeface="宋体" charset="-122"/>
              </a:rPr>
              <a:t>PCIe </a:t>
            </a:r>
            <a:r>
              <a:rPr lang="en-US" altLang="zh-CN" sz="2000" dirty="0">
                <a:ea typeface="宋体" charset="-122"/>
              </a:rPr>
              <a:t>address to </a:t>
            </a:r>
            <a:r>
              <a:rPr lang="en-US" altLang="zh-CN" sz="2000" dirty="0" err="1">
                <a:ea typeface="宋体" charset="-122"/>
              </a:rPr>
              <a:t>Tx</a:t>
            </a:r>
            <a:r>
              <a:rPr lang="en-US" altLang="zh-CN" sz="2000" dirty="0">
                <a:ea typeface="宋体" charset="-122"/>
              </a:rPr>
              <a:t>/Rx packets over a </a:t>
            </a:r>
            <a:r>
              <a:rPr lang="en-US" altLang="zh-CN" sz="2000" dirty="0" smtClean="0">
                <a:ea typeface="宋体" charset="-122"/>
              </a:rPr>
              <a:t>PCIe link.</a:t>
            </a:r>
            <a:endParaRPr lang="en-US" sz="2000" dirty="0"/>
          </a:p>
          <a:p>
            <a:pPr>
              <a:lnSpc>
                <a:spcPct val="90000"/>
              </a:lnSpc>
            </a:pPr>
            <a:r>
              <a:rPr lang="en-US" sz="2000" dirty="0"/>
              <a:t>Outbound transfer means the local device initiates the transactions to write to or read from the external device. The CPU or the device-level EDMA is used for outbound data transfer. The </a:t>
            </a:r>
            <a:r>
              <a:rPr lang="en-US" sz="2000" dirty="0" smtClean="0"/>
              <a:t>PCIe </a:t>
            </a:r>
            <a:r>
              <a:rPr lang="en-US" sz="2000" dirty="0"/>
              <a:t>module does not have built-in EDMA.</a:t>
            </a:r>
          </a:p>
          <a:p>
            <a:pPr>
              <a:lnSpc>
                <a:spcPct val="90000"/>
              </a:lnSpc>
            </a:pPr>
            <a:r>
              <a:rPr lang="en-US" sz="2000" dirty="0"/>
              <a:t>Inbound transfer means the external device initiates the transactions to write to or read from the local device. The </a:t>
            </a:r>
            <a:r>
              <a:rPr lang="en-US" sz="2000" dirty="0" smtClean="0"/>
              <a:t>PCIe </a:t>
            </a:r>
            <a:r>
              <a:rPr lang="en-US" sz="2000" dirty="0"/>
              <a:t>module has a master port to transfer the data to or from the device memory; </a:t>
            </a:r>
            <a:r>
              <a:rPr lang="en-US" sz="2000" dirty="0" smtClean="0"/>
              <a:t>No </a:t>
            </a:r>
            <a:r>
              <a:rPr lang="en-US" sz="2000" dirty="0"/>
              <a:t>CPU or EDMA is needed for inbound transfer in the local device.</a:t>
            </a:r>
          </a:p>
          <a:p>
            <a:pPr>
              <a:lnSpc>
                <a:spcPct val="90000"/>
              </a:lnSpc>
            </a:pPr>
            <a:r>
              <a:rPr lang="en-US" sz="2000" dirty="0"/>
              <a:t>BAR: used to accept/reject TLP. </a:t>
            </a:r>
          </a:p>
        </p:txBody>
      </p:sp>
      <p:pic>
        <p:nvPicPr>
          <p:cNvPr id="241668" name="Picture 4"/>
          <p:cNvPicPr>
            <a:picLocks noChangeAspect="1" noChangeArrowheads="1"/>
          </p:cNvPicPr>
          <p:nvPr/>
        </p:nvPicPr>
        <p:blipFill>
          <a:blip r:embed="rId3" cstate="print"/>
          <a:srcRect/>
          <a:stretch>
            <a:fillRect/>
          </a:stretch>
        </p:blipFill>
        <p:spPr bwMode="auto">
          <a:xfrm>
            <a:off x="1353312" y="3943768"/>
            <a:ext cx="6291072" cy="2813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idx="1"/>
          </p:nvPr>
        </p:nvSpPr>
        <p:spPr/>
        <p:txBody>
          <a:bodyPr/>
          <a:lstStyle/>
          <a:p>
            <a:pPr>
              <a:lnSpc>
                <a:spcPct val="90000"/>
              </a:lnSpc>
            </a:pPr>
            <a:r>
              <a:rPr lang="en-US" sz="2400" dirty="0" smtClean="0"/>
              <a:t>PCIe </a:t>
            </a:r>
            <a:r>
              <a:rPr lang="en-US" sz="2400" dirty="0"/>
              <a:t>data space 256 MB (0x6000_0000~0x6FFF_FFFF)</a:t>
            </a:r>
          </a:p>
          <a:p>
            <a:pPr>
              <a:lnSpc>
                <a:spcPct val="90000"/>
              </a:lnSpc>
            </a:pPr>
            <a:r>
              <a:rPr lang="en-US" sz="2400" dirty="0"/>
              <a:t>Enable/disable through </a:t>
            </a:r>
            <a:r>
              <a:rPr lang="en-US" sz="2400" b="1" dirty="0"/>
              <a:t>CMD_STATUS</a:t>
            </a:r>
            <a:r>
              <a:rPr lang="en-US" sz="2400" dirty="0"/>
              <a:t> </a:t>
            </a:r>
            <a:r>
              <a:rPr lang="en-US" sz="2400" dirty="0" smtClean="0"/>
              <a:t>register.</a:t>
            </a:r>
            <a:endParaRPr lang="en-US" sz="2400" dirty="0"/>
          </a:p>
          <a:p>
            <a:pPr lvl="1">
              <a:lnSpc>
                <a:spcPct val="90000"/>
              </a:lnSpc>
            </a:pPr>
            <a:r>
              <a:rPr lang="en-US" sz="2000" dirty="0"/>
              <a:t>When enabled, the outbound </a:t>
            </a:r>
            <a:r>
              <a:rPr lang="en-US" sz="2000" dirty="0" smtClean="0"/>
              <a:t>PCIe </a:t>
            </a:r>
            <a:r>
              <a:rPr lang="en-US" sz="2000" dirty="0"/>
              <a:t>address  (0x6000_0000~0x6FFF_FFFF) can be modified to a new address based on </a:t>
            </a:r>
            <a:r>
              <a:rPr lang="en-US" altLang="zh-CN" sz="2000" dirty="0">
                <a:ea typeface="宋体" charset="-122"/>
              </a:rPr>
              <a:t>the outbound translation </a:t>
            </a:r>
            <a:r>
              <a:rPr lang="en-US" altLang="zh-CN" sz="2000" dirty="0" smtClean="0">
                <a:ea typeface="宋体" charset="-122"/>
              </a:rPr>
              <a:t>rules.</a:t>
            </a:r>
            <a:endParaRPr lang="en-US" altLang="zh-CN" sz="2000" dirty="0">
              <a:ea typeface="宋体" charset="-122"/>
            </a:endParaRPr>
          </a:p>
          <a:p>
            <a:pPr>
              <a:lnSpc>
                <a:spcPct val="90000"/>
              </a:lnSpc>
            </a:pPr>
            <a:r>
              <a:rPr lang="en-US" sz="2400" dirty="0"/>
              <a:t>Equally divided into 32 regions</a:t>
            </a:r>
            <a:endParaRPr lang="en-US" altLang="zh-CN" sz="2400" dirty="0">
              <a:ea typeface="宋体" charset="-122"/>
            </a:endParaRPr>
          </a:p>
          <a:p>
            <a:pPr>
              <a:lnSpc>
                <a:spcPct val="90000"/>
              </a:lnSpc>
            </a:pPr>
            <a:r>
              <a:rPr lang="en-US" altLang="zh-CN" sz="2400" dirty="0">
                <a:ea typeface="宋体" charset="-122"/>
              </a:rPr>
              <a:t>Registers for </a:t>
            </a:r>
            <a:r>
              <a:rPr lang="en-US" altLang="zh-CN" sz="2400" dirty="0" smtClean="0">
                <a:ea typeface="宋体" charset="-122"/>
              </a:rPr>
              <a:t>outbound (OB)</a:t>
            </a:r>
            <a:r>
              <a:rPr lang="en-US" altLang="zh-CN" sz="2400" dirty="0" smtClean="0">
                <a:ea typeface="宋体" charset="-122"/>
              </a:rPr>
              <a:t>:</a:t>
            </a:r>
            <a:endParaRPr lang="en-US" altLang="zh-CN" sz="2400" dirty="0">
              <a:ea typeface="宋体" charset="-122"/>
            </a:endParaRPr>
          </a:p>
          <a:p>
            <a:pPr lvl="1">
              <a:lnSpc>
                <a:spcPct val="90000"/>
              </a:lnSpc>
            </a:pPr>
            <a:r>
              <a:rPr lang="en-US" sz="2000" b="1" dirty="0"/>
              <a:t>OB_SIZE</a:t>
            </a:r>
            <a:r>
              <a:rPr lang="en-US" sz="2000" dirty="0"/>
              <a:t>: identify the size of 32 equally-sized translation regions to be 1MB/2MB/4MB/8MB</a:t>
            </a:r>
          </a:p>
          <a:p>
            <a:pPr lvl="1">
              <a:lnSpc>
                <a:spcPct val="90000"/>
              </a:lnSpc>
            </a:pPr>
            <a:r>
              <a:rPr lang="en-US" sz="2000" b="1" dirty="0" err="1"/>
              <a:t>OB_OFFSET_INDEXn</a:t>
            </a:r>
            <a:r>
              <a:rPr lang="en-US" sz="2000" dirty="0"/>
              <a:t>: represent bits[31:20] of the </a:t>
            </a:r>
            <a:r>
              <a:rPr lang="en-US" sz="2000" dirty="0" smtClean="0"/>
              <a:t>PCIe </a:t>
            </a:r>
            <a:r>
              <a:rPr lang="en-US" sz="2000" dirty="0"/>
              <a:t>address for 32-bit or 64-bit addressing; not all bits will be used (depend on OB_SIZE); bit[0] enables the outbound region</a:t>
            </a:r>
          </a:p>
          <a:p>
            <a:pPr lvl="1">
              <a:lnSpc>
                <a:spcPct val="90000"/>
              </a:lnSpc>
            </a:pPr>
            <a:r>
              <a:rPr lang="en-US" sz="2000" b="1" dirty="0" err="1"/>
              <a:t>OB_OFFSETn_HI</a:t>
            </a:r>
            <a:r>
              <a:rPr lang="en-US" sz="2000" dirty="0"/>
              <a:t>: 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8029</TotalTime>
  <Words>1801</Words>
  <Application>Microsoft Office PowerPoint</Application>
  <PresentationFormat>On-screen Show (4:3)</PresentationFormat>
  <Paragraphs>335</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77_KeyStoneOLT</vt:lpstr>
      <vt:lpstr>Visio</vt:lpstr>
      <vt:lpstr>Keystone PCIe Usage</vt:lpstr>
      <vt:lpstr>Agenda</vt:lpstr>
      <vt:lpstr>Agenda</vt:lpstr>
      <vt:lpstr>PCIe Topology Example </vt:lpstr>
      <vt:lpstr>KeyStone Architecture</vt:lpstr>
      <vt:lpstr>PCIe Features</vt:lpstr>
      <vt:lpstr>Agenda</vt:lpstr>
      <vt:lpstr>Address Translation </vt:lpstr>
      <vt:lpstr>Outbound Translation - 1</vt:lpstr>
      <vt:lpstr>Outbound Translation - 2</vt:lpstr>
      <vt:lpstr>Inbound Translation - 1</vt:lpstr>
      <vt:lpstr>Inbound Translation - 2</vt:lpstr>
      <vt:lpstr>Agenda</vt:lpstr>
      <vt:lpstr>PCIe Initialization </vt:lpstr>
      <vt:lpstr>PCIe Boot </vt:lpstr>
      <vt:lpstr>Agenda</vt:lpstr>
      <vt:lpstr>Demo Setup </vt:lpstr>
      <vt:lpstr>PCIe Enumeration </vt:lpstr>
      <vt:lpstr>PCIe Linux Host Loader Code</vt:lpstr>
      <vt:lpstr>PCIe Boot Examples</vt:lpstr>
      <vt:lpstr>Demo - UART</vt:lpstr>
      <vt:lpstr>Demo - Linux</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Robert J. Hillard</cp:lastModifiedBy>
  <cp:revision>204</cp:revision>
  <dcterms:created xsi:type="dcterms:W3CDTF">2009-02-19T13:52:30Z</dcterms:created>
  <dcterms:modified xsi:type="dcterms:W3CDTF">2012-05-01T01:18:56Z</dcterms:modified>
</cp:coreProperties>
</file>