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ustom.xml" ContentType="application/vnd.openxmlformats-officedocument.custom-properties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notesMasterIdLst>
    <p:notesMasterId r:id="rId18"/>
  </p:notesMasterIdLst>
  <p:handoutMasterIdLst>
    <p:handoutMasterId r:id="rId19"/>
  </p:handoutMasterIdLst>
  <p:sldIdLst>
    <p:sldId id="256" r:id="rId2"/>
    <p:sldId id="279" r:id="rId3"/>
    <p:sldId id="257" r:id="rId4"/>
    <p:sldId id="258" r:id="rId5"/>
    <p:sldId id="259" r:id="rId6"/>
    <p:sldId id="260" r:id="rId7"/>
    <p:sldId id="262" r:id="rId8"/>
    <p:sldId id="263" r:id="rId9"/>
    <p:sldId id="264" r:id="rId10"/>
    <p:sldId id="267" r:id="rId11"/>
    <p:sldId id="265" r:id="rId12"/>
    <p:sldId id="266" r:id="rId13"/>
    <p:sldId id="268" r:id="rId14"/>
    <p:sldId id="269" r:id="rId15"/>
    <p:sldId id="280" r:id="rId16"/>
    <p:sldId id="278" r:id="rId17"/>
  </p:sldIdLst>
  <p:sldSz cx="9144000" cy="6858000" type="screen4x3"/>
  <p:notesSz cx="7315200" cy="9601200"/>
  <p:custDataLst>
    <p:tags r:id="rId20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119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5.wmf"/><Relationship Id="rId4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pPr>
              <a:defRPr/>
            </a:pPr>
            <a:fld id="{8E874E65-AA25-42FB-AE70-8D57C44C126F}" type="datetimeFigureOut">
              <a:rPr lang="en-US"/>
              <a:pPr>
                <a:defRPr/>
              </a:pPr>
              <a:t>4/30/2012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pPr>
              <a:defRPr/>
            </a:pPr>
            <a:fld id="{F8B38BD9-74FA-4CB6-8D3D-B426EE2694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9862D9-60D6-4AE6-A55B-598CBDA6829B}" type="datetimeFigureOut">
              <a:rPr lang="en-US" smtClean="0"/>
              <a:pPr/>
              <a:t>4/30/2012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2010C2-4C08-4395-86F9-5F2109F05CD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2010C2-4C08-4395-86F9-5F2109F05CD1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2010C2-4C08-4395-86F9-5F2109F05CD1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2010C2-4C08-4395-86F9-5F2109F05CD1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2010C2-4C08-4395-86F9-5F2109F05CD1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2010C2-4C08-4395-86F9-5F2109F05CD1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2010C2-4C08-4395-86F9-5F2109F05CD1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2010C2-4C08-4395-86F9-5F2109F05CD1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2010C2-4C08-4395-86F9-5F2109F05CD1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2010C2-4C08-4395-86F9-5F2109F05CD1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2010C2-4C08-4395-86F9-5F2109F05CD1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2010C2-4C08-4395-86F9-5F2109F05CD1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2010C2-4C08-4395-86F9-5F2109F05CD1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2010C2-4C08-4395-86F9-5F2109F05CD1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2010C2-4C08-4395-86F9-5F2109F05CD1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2010C2-4C08-4395-86F9-5F2109F05CD1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2010C2-4C08-4395-86F9-5F2109F05CD1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DD559B-4910-4B0B-BF65-170A08AEE3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98991B-B212-4210-A82B-5A5181F74C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DEA3B5-3C6E-4548-9853-C0301F0C5D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ags" Target="../tags/tag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2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762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512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990600"/>
            <a:ext cx="82296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" name="Rectangle 25"/>
          <p:cNvSpPr>
            <a:spLocks noChangeArrowheads="1"/>
          </p:cNvSpPr>
          <p:nvPr userDrawn="1"/>
        </p:nvSpPr>
        <p:spPr bwMode="auto">
          <a:xfrm>
            <a:off x="338138" y="6477000"/>
            <a:ext cx="8462962" cy="3159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/>
              </a:solidFill>
              <a:latin typeface="Calibri"/>
              <a:cs typeface="Arial" charset="0"/>
            </a:endParaRPr>
          </a:p>
        </p:txBody>
      </p:sp>
      <p:pic>
        <p:nvPicPr>
          <p:cNvPr id="5125" name="Picture 8" descr="ti_hz_1c_pos_rgb_jpg.jpg"/>
          <p:cNvPicPr>
            <a:picLocks noChangeAspect="1"/>
          </p:cNvPicPr>
          <p:nvPr userDrawn="1">
            <p:custDataLst>
              <p:tags r:id="rId6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61950" y="6503988"/>
            <a:ext cx="1131888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 userDrawn="1">
            <p:custDataLst>
              <p:tags r:id="rId7"/>
            </p:custDataLst>
          </p:nvPr>
        </p:nvSpPr>
        <p:spPr>
          <a:xfrm>
            <a:off x="7425072" y="6498264"/>
            <a:ext cx="1357103" cy="276999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prstClr val="black"/>
                </a:solidFill>
                <a:latin typeface="Calibri"/>
                <a:cs typeface="Arial" charset="0"/>
              </a:rPr>
              <a:t>Multicore Training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3" Type="http://schemas.openxmlformats.org/officeDocument/2006/relationships/notesSlide" Target="../notesSlides/notesSlide10.xml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4.bin"/><Relationship Id="rId5" Type="http://schemas.openxmlformats.org/officeDocument/2006/relationships/oleObject" Target="../embeddings/oleObject13.bin"/><Relationship Id="rId4" Type="http://schemas.openxmlformats.org/officeDocument/2006/relationships/oleObject" Target="../embeddings/oleObject12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notesSlide" Target="../notesSlides/notesSlide5.xml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3" Type="http://schemas.openxmlformats.org/officeDocument/2006/relationships/notesSlide" Target="../notesSlides/notesSlide6.xml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9.bin"/><Relationship Id="rId5" Type="http://schemas.openxmlformats.org/officeDocument/2006/relationships/oleObject" Target="../embeddings/oleObject8.bin"/><Relationship Id="rId4" Type="http://schemas.openxmlformats.org/officeDocument/2006/relationships/oleObject" Target="../embeddings/oleObject7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828800"/>
            <a:ext cx="7772400" cy="2057400"/>
          </a:xfrm>
        </p:spPr>
        <p:txBody>
          <a:bodyPr/>
          <a:lstStyle/>
          <a:p>
            <a:pPr eaLnBrk="1" hangingPunct="1"/>
            <a:r>
              <a:rPr lang="en-US" sz="4000" smtClean="0">
                <a:cs typeface="Calibri" pitchFamily="34" charset="0"/>
              </a:rPr>
              <a:t>Very Large Fast DFT (VL FFT)</a:t>
            </a:r>
            <a:br>
              <a:rPr lang="en-US" sz="4000" smtClean="0">
                <a:cs typeface="Calibri" pitchFamily="34" charset="0"/>
              </a:rPr>
            </a:br>
            <a:r>
              <a:rPr lang="en-US" sz="4000" smtClean="0">
                <a:cs typeface="Calibri" pitchFamily="34" charset="0"/>
              </a:rPr>
              <a:t>Implementation on KeyStone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Multicore Applications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Global Twiddle Factors</a:t>
            </a:r>
          </a:p>
        </p:txBody>
      </p:sp>
      <p:graphicFrame>
        <p:nvGraphicFramePr>
          <p:cNvPr id="4098" name="Object 4"/>
          <p:cNvGraphicFramePr>
            <a:graphicFrameLocks noChangeAspect="1"/>
          </p:cNvGraphicFramePr>
          <p:nvPr>
            <p:ph sz="half" idx="1"/>
          </p:nvPr>
        </p:nvGraphicFramePr>
        <p:xfrm>
          <a:off x="782638" y="1828800"/>
          <a:ext cx="1481137" cy="685800"/>
        </p:xfrm>
        <a:graphic>
          <a:graphicData uri="http://schemas.openxmlformats.org/presentationml/2006/ole">
            <p:oleObj spid="_x0000_s4098" name="Equation" r:id="rId4" imgW="685800" imgH="317160" progId="Equation.3">
              <p:embed/>
            </p:oleObj>
          </a:graphicData>
        </a:graphic>
      </p:graphicFrame>
      <p:graphicFrame>
        <p:nvGraphicFramePr>
          <p:cNvPr id="4099" name="Object 13"/>
          <p:cNvGraphicFramePr>
            <a:graphicFrameLocks noChangeAspect="1"/>
          </p:cNvGraphicFramePr>
          <p:nvPr>
            <p:ph sz="quarter" idx="2"/>
          </p:nvPr>
        </p:nvGraphicFramePr>
        <p:xfrm>
          <a:off x="2895600" y="2003425"/>
          <a:ext cx="2362200" cy="411163"/>
        </p:xfrm>
        <a:graphic>
          <a:graphicData uri="http://schemas.openxmlformats.org/presentationml/2006/ole">
            <p:oleObj spid="_x0000_s4099" name="Equation" r:id="rId5" imgW="1168200" imgH="203040" progId="Equation.3">
              <p:embed/>
            </p:oleObj>
          </a:graphicData>
        </a:graphic>
      </p:graphicFrame>
      <p:graphicFrame>
        <p:nvGraphicFramePr>
          <p:cNvPr id="4100" name="Object 15"/>
          <p:cNvGraphicFramePr>
            <a:graphicFrameLocks noChangeAspect="1"/>
          </p:cNvGraphicFramePr>
          <p:nvPr>
            <p:ph sz="quarter" idx="3"/>
          </p:nvPr>
        </p:nvGraphicFramePr>
        <p:xfrm>
          <a:off x="5791200" y="2001838"/>
          <a:ext cx="2286000" cy="415925"/>
        </p:xfrm>
        <a:graphic>
          <a:graphicData uri="http://schemas.openxmlformats.org/presentationml/2006/ole">
            <p:oleObj spid="_x0000_s4100" name="Equation" r:id="rId6" imgW="1117440" imgH="203040" progId="Equation.3">
              <p:embed/>
            </p:oleObj>
          </a:graphicData>
        </a:graphic>
      </p:graphicFrame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152400" y="1219200"/>
            <a:ext cx="8915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FontTx/>
              <a:buChar char="•"/>
              <a:defRPr/>
            </a:pPr>
            <a:r>
              <a:rPr lang="en-US" sz="3200" dirty="0">
                <a:latin typeface="+mn-lt"/>
              </a:rPr>
              <a:t>Global Twiddle Factors:</a:t>
            </a:r>
          </a:p>
        </p:txBody>
      </p:sp>
      <p:sp>
        <p:nvSpPr>
          <p:cNvPr id="5129" name="Rectangle 11"/>
          <p:cNvSpPr>
            <a:spLocks noChangeArrowheads="1"/>
          </p:cNvSpPr>
          <p:nvPr/>
        </p:nvSpPr>
        <p:spPr bwMode="auto">
          <a:xfrm>
            <a:off x="228600" y="2667000"/>
            <a:ext cx="86868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FontTx/>
              <a:buChar char="•"/>
              <a:defRPr/>
            </a:pPr>
            <a:r>
              <a:rPr lang="en-US" sz="3200" dirty="0">
                <a:latin typeface="+mn-lt"/>
              </a:rPr>
              <a:t>Total of N1*N2 global twiddle factors are required.</a:t>
            </a:r>
          </a:p>
          <a:p>
            <a:pPr marL="342900" indent="-342900" eaLnBrk="1" hangingPunct="1">
              <a:spcBef>
                <a:spcPct val="20000"/>
              </a:spcBef>
              <a:buFontTx/>
              <a:buChar char="•"/>
              <a:defRPr/>
            </a:pPr>
            <a:r>
              <a:rPr lang="en-US" sz="3200" dirty="0">
                <a:latin typeface="+mn-lt"/>
              </a:rPr>
              <a:t>N1 are actually pre-computed and saved.</a:t>
            </a:r>
          </a:p>
        </p:txBody>
      </p:sp>
      <p:sp>
        <p:nvSpPr>
          <p:cNvPr id="5130" name="Rectangle 17"/>
          <p:cNvSpPr>
            <a:spLocks noChangeArrowheads="1"/>
          </p:cNvSpPr>
          <p:nvPr/>
        </p:nvSpPr>
        <p:spPr bwMode="auto">
          <a:xfrm>
            <a:off x="304800" y="5562600"/>
            <a:ext cx="8686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FontTx/>
              <a:buChar char="•"/>
              <a:defRPr/>
            </a:pPr>
            <a:r>
              <a:rPr lang="en-US" sz="3200" dirty="0">
                <a:latin typeface="+mn-lt"/>
              </a:rPr>
              <a:t>The rest are computed during run time.</a:t>
            </a:r>
          </a:p>
        </p:txBody>
      </p:sp>
      <p:graphicFrame>
        <p:nvGraphicFramePr>
          <p:cNvPr id="4101" name="Object 18"/>
          <p:cNvGraphicFramePr>
            <a:graphicFrameLocks noChangeAspect="1"/>
          </p:cNvGraphicFramePr>
          <p:nvPr/>
        </p:nvGraphicFramePr>
        <p:xfrm>
          <a:off x="1873250" y="4495800"/>
          <a:ext cx="1968500" cy="1066800"/>
        </p:xfrm>
        <a:graphic>
          <a:graphicData uri="http://schemas.openxmlformats.org/presentationml/2006/ole">
            <p:oleObj spid="_x0000_s4101" name="Equation" r:id="rId7" imgW="571320" imgH="317160" progId="Equation.3">
              <p:embed/>
            </p:oleObj>
          </a:graphicData>
        </a:graphic>
      </p:graphicFrame>
      <p:graphicFrame>
        <p:nvGraphicFramePr>
          <p:cNvPr id="4102" name="Object 19"/>
          <p:cNvGraphicFramePr>
            <a:graphicFrameLocks noChangeAspect="1"/>
          </p:cNvGraphicFramePr>
          <p:nvPr/>
        </p:nvGraphicFramePr>
        <p:xfrm>
          <a:off x="4572000" y="4800600"/>
          <a:ext cx="2362200" cy="457200"/>
        </p:xfrm>
        <a:graphic>
          <a:graphicData uri="http://schemas.openxmlformats.org/presentationml/2006/ole">
            <p:oleObj spid="_x0000_s4102" name="Equation" r:id="rId8" imgW="1168200" imgH="2030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pPr eaLnBrk="1" hangingPunct="1"/>
            <a:r>
              <a:rPr lang="en-US" smtClean="0"/>
              <a:t>DMA Scheme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95400"/>
            <a:ext cx="8686800" cy="5105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Each core has dedicated in/out DMA channels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Each core configures and triggers its own DMA channels for input/output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On each core, the processing is divided into blocks of 8 FFT each.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For each block on every core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DMA transfer 8 lines of FFT input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DSP computes FFT/transpose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DMA transfers 8 lines of FFT output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Box 3"/>
          <p:cNvSpPr txBox="1">
            <a:spLocks noChangeArrowheads="1"/>
          </p:cNvSpPr>
          <p:nvPr/>
        </p:nvSpPr>
        <p:spPr bwMode="auto">
          <a:xfrm>
            <a:off x="228600" y="6451600"/>
            <a:ext cx="8686800" cy="3683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/>
          <a:lstStyle/>
          <a:p>
            <a:pPr eaLnBrk="1" hangingPunct="1"/>
            <a:r>
              <a:rPr lang="en-US" sz="4000" smtClean="0"/>
              <a:t>VLFFT Pseudo Code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838200"/>
            <a:ext cx="8610600" cy="58674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200" b="1" smtClean="0"/>
              <a:t>VLFFT_start: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200" b="1" smtClean="0"/>
              <a:t>1) Core0 sends message to each core to start 1st iteration processing.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200" b="1" smtClean="0"/>
              <a:t>2) Each core does the following,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200" b="1" smtClean="0"/>
              <a:t>        </a:t>
            </a:r>
            <a:r>
              <a:rPr lang="en-US" sz="1200" smtClean="0"/>
              <a:t>Wait message from core 0 to start,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200" smtClean="0"/>
              <a:t>        numBlk = 0;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200" smtClean="0"/>
              <a:t>        While( numBlk &lt; totalBlk )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200" smtClean="0"/>
              <a:t>            {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200" smtClean="0"/>
              <a:t>                1) Trigger DMA to transfer (n+1)th blk from Input Buffer to L2 and to transfer (n-1)th blk output from   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200" smtClean="0"/>
              <a:t>                     L2 to Temp Buffer 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200" smtClean="0"/>
              <a:t>                2) Implement transpose, compute FFT, and multiply twiddle factors for nth blk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200" smtClean="0"/>
              <a:t>                3) wait for DMA completion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200" smtClean="0"/>
              <a:t>               4) numBlk++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200" smtClean="0"/>
              <a:t>           }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200" smtClean="0"/>
              <a:t>       Send a message to core 0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200" b="1" smtClean="0"/>
              <a:t>3) Core0 waits for message from each core for completion of its own processing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200" b="1" smtClean="0"/>
              <a:t>4) After receiving all the messages from all the other cores, core0 sends message to each core to start 2nd 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200" b="1" smtClean="0"/>
              <a:t>     iteration processing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200" b="1" smtClean="0"/>
              <a:t>5) Each core does the following,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200" b="1" smtClean="0"/>
              <a:t>        </a:t>
            </a:r>
            <a:r>
              <a:rPr lang="en-US" sz="1200" smtClean="0"/>
              <a:t>Wait message from core 0 to start,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200" smtClean="0"/>
              <a:t>        numBlk = 0;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200" smtClean="0"/>
              <a:t>        While( numBlk &lt; totalBlk )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200" smtClean="0"/>
              <a:t>            {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200" smtClean="0"/>
              <a:t>                1) Trigger DMA to transfer (n+1)th blk from Temp Buffer to L2 and to transfer (n-1)th blk output from 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200" smtClean="0"/>
              <a:t>                    L2 to Output Buffer 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200" smtClean="0"/>
              <a:t>                2) Compute FFT and transpose for nth blk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200" smtClean="0"/>
              <a:t>                3) wait for DMA completion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200" smtClean="0"/>
              <a:t>               4) numBlk++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200" smtClean="0"/>
              <a:t>           }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200" smtClean="0"/>
              <a:t>       Send a message to core 0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200" b="1" smtClean="0"/>
              <a:t>6) Core0 waits for message back from each core for completion its own processing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200" b="1" smtClean="0"/>
              <a:t>VLFFT_end: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Matrix Transpose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transpose is required for the following matrixes from each core:</a:t>
            </a:r>
          </a:p>
          <a:p>
            <a:pPr lvl="1" eaLnBrk="1" hangingPunct="1"/>
            <a:r>
              <a:rPr lang="en-US" smtClean="0"/>
              <a:t>N1x8 -&gt; 8xN1</a:t>
            </a:r>
          </a:p>
          <a:p>
            <a:pPr lvl="1" eaLnBrk="1" hangingPunct="1"/>
            <a:r>
              <a:rPr lang="en-US" smtClean="0"/>
              <a:t>N2x8 -&gt; 8xN2</a:t>
            </a:r>
          </a:p>
          <a:p>
            <a:pPr lvl="1" eaLnBrk="1" hangingPunct="1"/>
            <a:r>
              <a:rPr lang="en-US" smtClean="0"/>
              <a:t>8xN2 -&gt; N2x8</a:t>
            </a:r>
          </a:p>
          <a:p>
            <a:pPr eaLnBrk="1" hangingPunct="1"/>
            <a:r>
              <a:rPr lang="en-US" smtClean="0"/>
              <a:t>DSP computes matrix transpose from L2 SRAM</a:t>
            </a:r>
          </a:p>
          <a:p>
            <a:pPr lvl="1" eaLnBrk="1" hangingPunct="1"/>
            <a:r>
              <a:rPr lang="en-US" smtClean="0"/>
              <a:t>DMA bring samples from DDR to L2 SRAM</a:t>
            </a:r>
          </a:p>
          <a:p>
            <a:pPr lvl="1" eaLnBrk="1" hangingPunct="1"/>
            <a:r>
              <a:rPr lang="en-US" smtClean="0"/>
              <a:t>DSP implements transpose for matrixes in L2 SRAM</a:t>
            </a:r>
          </a:p>
          <a:p>
            <a:pPr lvl="1" eaLnBrk="1" hangingPunct="1"/>
            <a:r>
              <a:rPr lang="en-US" smtClean="0"/>
              <a:t>32K L1 Cache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pPr eaLnBrk="1" hangingPunct="1"/>
            <a:r>
              <a:rPr lang="en-US" smtClean="0"/>
              <a:t>Major Kernels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95400"/>
            <a:ext cx="8686800" cy="4830763"/>
          </a:xfrm>
        </p:spPr>
        <p:txBody>
          <a:bodyPr/>
          <a:lstStyle/>
          <a:p>
            <a:pPr eaLnBrk="1" hangingPunct="1"/>
            <a:r>
              <a:rPr lang="en-US" smtClean="0"/>
              <a:t>FFT: single precision floating point FFT from c66x DSPLIB</a:t>
            </a:r>
          </a:p>
          <a:p>
            <a:pPr eaLnBrk="1" hangingPunct="1"/>
            <a:r>
              <a:rPr lang="en-US" smtClean="0"/>
              <a:t>Global twiddle factor compute and multiplication: 1 cycle per complex sample</a:t>
            </a:r>
          </a:p>
          <a:p>
            <a:pPr eaLnBrk="1" hangingPunct="1"/>
            <a:r>
              <a:rPr lang="en-US" smtClean="0"/>
              <a:t>Transpose: 1 cycle per complex sample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Major Software Tools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SYS BIOS 6</a:t>
            </a:r>
          </a:p>
          <a:p>
            <a:pPr eaLnBrk="1" hangingPunct="1"/>
            <a:r>
              <a:rPr lang="en-US" smtClean="0"/>
              <a:t>CSL for EDMA configuration</a:t>
            </a:r>
          </a:p>
          <a:p>
            <a:pPr eaLnBrk="1" hangingPunct="1"/>
            <a:r>
              <a:rPr lang="en-US" smtClean="0"/>
              <a:t>IPC for inter-processor communication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Conclusion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After the </a:t>
            </a:r>
            <a:r>
              <a:rPr lang="en-US" dirty="0" smtClean="0"/>
              <a:t>demo …</a:t>
            </a:r>
          </a:p>
          <a:p>
            <a:pPr eaLnBrk="1" hangingPunct="1"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Outlines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Basic Algorithm for Parallelizing DFT</a:t>
            </a:r>
          </a:p>
          <a:p>
            <a:pPr eaLnBrk="1" hangingPunct="1"/>
            <a:r>
              <a:rPr lang="en-US" dirty="0" smtClean="0"/>
              <a:t>Multi-core Implementation of DFT</a:t>
            </a:r>
          </a:p>
          <a:p>
            <a:pPr eaLnBrk="1" hangingPunct="1"/>
            <a:r>
              <a:rPr lang="en-US" dirty="0" smtClean="0"/>
              <a:t>Review Benchmark Performance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Goals and Requirements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600200"/>
            <a:ext cx="8686800" cy="4525963"/>
          </a:xfrm>
        </p:spPr>
        <p:txBody>
          <a:bodyPr/>
          <a:lstStyle/>
          <a:p>
            <a:pPr eaLnBrk="1" hangingPunct="1"/>
            <a:r>
              <a:rPr lang="en-US" b="1" smtClean="0"/>
              <a:t>Goal:</a:t>
            </a:r>
          </a:p>
          <a:p>
            <a:pPr lvl="1" eaLnBrk="1" hangingPunct="1"/>
            <a:r>
              <a:rPr lang="en-US" smtClean="0"/>
              <a:t>To implement very large floating point fast DFT on TI multicore devices: Shannon and Nyquist</a:t>
            </a:r>
          </a:p>
          <a:p>
            <a:pPr eaLnBrk="1" hangingPunct="1"/>
            <a:r>
              <a:rPr lang="en-US" b="1" smtClean="0"/>
              <a:t>Requirements:</a:t>
            </a:r>
          </a:p>
          <a:p>
            <a:pPr lvl="1" eaLnBrk="1" hangingPunct="1"/>
            <a:r>
              <a:rPr lang="en-US" smtClean="0"/>
              <a:t>FFT sizes: 4K – 1M samples</a:t>
            </a:r>
          </a:p>
          <a:p>
            <a:pPr lvl="1" eaLnBrk="1" hangingPunct="1"/>
            <a:r>
              <a:rPr lang="en-US" smtClean="0"/>
              <a:t>Configurable to run on different number of cores: 1, 2, 4, 8</a:t>
            </a:r>
          </a:p>
          <a:p>
            <a:pPr lvl="1" eaLnBrk="1" hangingPunct="1"/>
            <a:r>
              <a:rPr lang="en-US" smtClean="0"/>
              <a:t>High performance</a:t>
            </a:r>
          </a:p>
          <a:p>
            <a:pPr lvl="1" eaLnBrk="1" hangingPunct="1">
              <a:buFontTx/>
              <a:buNone/>
            </a:pPr>
            <a:endParaRPr lang="en-US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Algorithm for Very Large DFT 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990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A generic discrete Fourier transform (DFT) is shown below,</a:t>
            </a: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026" name="Object 4"/>
          <p:cNvGraphicFramePr>
            <a:graphicFrameLocks noChangeAspect="1"/>
          </p:cNvGraphicFramePr>
          <p:nvPr/>
        </p:nvGraphicFramePr>
        <p:xfrm>
          <a:off x="1447800" y="3048000"/>
          <a:ext cx="6477000" cy="1219200"/>
        </p:xfrm>
        <a:graphic>
          <a:graphicData uri="http://schemas.openxmlformats.org/presentationml/2006/ole">
            <p:oleObj spid="_x0000_s1026" name="Equation" r:id="rId4" imgW="2413000" imgH="457200" progId="Equation.3">
              <p:embed/>
            </p:oleObj>
          </a:graphicData>
        </a:graphic>
      </p:graphicFrame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533400" y="4724400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altLang="ja-JP" sz="3200"/>
              <a:t>Here </a:t>
            </a:r>
            <a:r>
              <a:rPr lang="en-US" altLang="ja-JP" sz="3200" i="1"/>
              <a:t>N</a:t>
            </a:r>
            <a:r>
              <a:rPr lang="en-US" altLang="ja-JP" sz="3200"/>
              <a:t> is the total size of DFT </a:t>
            </a:r>
            <a:r>
              <a:rPr lang="en-US" sz="3200"/>
              <a:t>,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Algorithm for Very Large DFT</a:t>
            </a:r>
          </a:p>
        </p:txBody>
      </p:sp>
      <p:sp>
        <p:nvSpPr>
          <p:cNvPr id="2056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914400"/>
            <a:ext cx="8229600" cy="1066800"/>
          </a:xfrm>
        </p:spPr>
        <p:txBody>
          <a:bodyPr/>
          <a:lstStyle/>
          <a:p>
            <a:pPr eaLnBrk="1" hangingPunct="1"/>
            <a:r>
              <a:rPr lang="en-US" sz="2400" smtClean="0"/>
              <a:t>For very large N, it can be factored into </a:t>
            </a:r>
            <a:r>
              <a:rPr lang="en-US" sz="2400" i="1" smtClean="0"/>
              <a:t>N = N1*N2</a:t>
            </a:r>
            <a:r>
              <a:rPr lang="en-US" sz="2400" smtClean="0"/>
              <a:t> and with decimation-in-time, the DFT can be formulated as,</a:t>
            </a:r>
          </a:p>
        </p:txBody>
      </p:sp>
      <p:sp>
        <p:nvSpPr>
          <p:cNvPr id="2057" name="Rectangle 5"/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050" name="Object 4"/>
          <p:cNvGraphicFramePr>
            <a:graphicFrameLocks noChangeAspect="1"/>
          </p:cNvGraphicFramePr>
          <p:nvPr/>
        </p:nvGraphicFramePr>
        <p:xfrm>
          <a:off x="1111250" y="2454275"/>
          <a:ext cx="6540500" cy="1185863"/>
        </p:xfrm>
        <a:graphic>
          <a:graphicData uri="http://schemas.openxmlformats.org/presentationml/2006/ole">
            <p:oleObj spid="_x0000_s2050" name="Equation" r:id="rId4" imgW="2806560" imgH="444240" progId="Equation.3">
              <p:embed/>
            </p:oleObj>
          </a:graphicData>
        </a:graphic>
      </p:graphicFrame>
      <p:graphicFrame>
        <p:nvGraphicFramePr>
          <p:cNvPr id="2051" name="Object 9"/>
          <p:cNvGraphicFramePr>
            <a:graphicFrameLocks noChangeAspect="1"/>
          </p:cNvGraphicFramePr>
          <p:nvPr/>
        </p:nvGraphicFramePr>
        <p:xfrm>
          <a:off x="762000" y="3886200"/>
          <a:ext cx="7010400" cy="1066800"/>
        </p:xfrm>
        <a:graphic>
          <a:graphicData uri="http://schemas.openxmlformats.org/presentationml/2006/ole">
            <p:oleObj spid="_x0000_s2051" name="Equation" r:id="rId5" imgW="3009600" imgH="457200" progId="Equation.3">
              <p:embed/>
            </p:oleObj>
          </a:graphicData>
        </a:graphic>
      </p:graphicFrame>
      <p:graphicFrame>
        <p:nvGraphicFramePr>
          <p:cNvPr id="2052" name="Object 6"/>
          <p:cNvGraphicFramePr>
            <a:graphicFrameLocks noChangeAspect="1"/>
          </p:cNvGraphicFramePr>
          <p:nvPr/>
        </p:nvGraphicFramePr>
        <p:xfrm>
          <a:off x="533400" y="5257800"/>
          <a:ext cx="5029200" cy="900113"/>
        </p:xfrm>
        <a:graphic>
          <a:graphicData uri="http://schemas.openxmlformats.org/presentationml/2006/ole">
            <p:oleObj spid="_x0000_s2052" name="Equation" r:id="rId6" imgW="2552400" imgH="457200" progId="Equation.3">
              <p:embed/>
            </p:oleObj>
          </a:graphicData>
        </a:graphic>
      </p:graphicFrame>
      <p:graphicFrame>
        <p:nvGraphicFramePr>
          <p:cNvPr id="2053" name="Object 9"/>
          <p:cNvGraphicFramePr>
            <a:graphicFrameLocks noChangeAspect="1"/>
          </p:cNvGraphicFramePr>
          <p:nvPr/>
        </p:nvGraphicFramePr>
        <p:xfrm>
          <a:off x="7086600" y="1524000"/>
          <a:ext cx="1635125" cy="968375"/>
        </p:xfrm>
        <a:graphic>
          <a:graphicData uri="http://schemas.openxmlformats.org/presentationml/2006/ole">
            <p:oleObj spid="_x0000_s2053" name="Equation" r:id="rId7" imgW="749160" imgH="444240" progId="Equation.3">
              <p:embed/>
            </p:oleObj>
          </a:graphicData>
        </a:graphic>
      </p:graphicFrame>
      <p:graphicFrame>
        <p:nvGraphicFramePr>
          <p:cNvPr id="2054" name="Object 12"/>
          <p:cNvGraphicFramePr>
            <a:graphicFrameLocks noChangeAspect="1"/>
          </p:cNvGraphicFramePr>
          <p:nvPr/>
        </p:nvGraphicFramePr>
        <p:xfrm>
          <a:off x="6843713" y="5105400"/>
          <a:ext cx="1663700" cy="968375"/>
        </p:xfrm>
        <a:graphic>
          <a:graphicData uri="http://schemas.openxmlformats.org/presentationml/2006/ole">
            <p:oleObj spid="_x0000_s2054" name="Equation" r:id="rId8" imgW="761760" imgH="4442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Algorithm for Very Large DFT</a:t>
            </a:r>
          </a:p>
        </p:txBody>
      </p:sp>
      <p:sp>
        <p:nvSpPr>
          <p:cNvPr id="308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382000" cy="914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The above DFT formula can be :</a:t>
            </a:r>
          </a:p>
        </p:txBody>
      </p:sp>
      <p:graphicFrame>
        <p:nvGraphicFramePr>
          <p:cNvPr id="3074" name="Object 6"/>
          <p:cNvGraphicFramePr>
            <a:graphicFrameLocks noChangeAspect="1"/>
          </p:cNvGraphicFramePr>
          <p:nvPr>
            <p:ph sz="quarter" idx="2"/>
          </p:nvPr>
        </p:nvGraphicFramePr>
        <p:xfrm>
          <a:off x="609600" y="3581400"/>
          <a:ext cx="5029200" cy="900113"/>
        </p:xfrm>
        <a:graphic>
          <a:graphicData uri="http://schemas.openxmlformats.org/presentationml/2006/ole">
            <p:oleObj spid="_x0000_s3074" name="Equation" r:id="rId4" imgW="2552400" imgH="457200" progId="Equation.3">
              <p:embed/>
            </p:oleObj>
          </a:graphicData>
        </a:graphic>
      </p:graphicFrame>
      <p:graphicFrame>
        <p:nvGraphicFramePr>
          <p:cNvPr id="3075" name="Object 9"/>
          <p:cNvGraphicFramePr>
            <a:graphicFrameLocks noChangeAspect="1"/>
          </p:cNvGraphicFramePr>
          <p:nvPr>
            <p:ph sz="quarter" idx="3"/>
          </p:nvPr>
        </p:nvGraphicFramePr>
        <p:xfrm>
          <a:off x="6324600" y="4800600"/>
          <a:ext cx="2438400" cy="941388"/>
        </p:xfrm>
        <a:graphic>
          <a:graphicData uri="http://schemas.openxmlformats.org/presentationml/2006/ole">
            <p:oleObj spid="_x0000_s3075" name="Equation" r:id="rId5" imgW="1117440" imgH="431640" progId="Equation.3">
              <p:embed/>
            </p:oleObj>
          </a:graphicData>
        </a:graphic>
      </p:graphicFrame>
      <p:sp>
        <p:nvSpPr>
          <p:cNvPr id="3081" name="Rectangle 5"/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076" name="Object 8"/>
          <p:cNvGraphicFramePr>
            <a:graphicFrameLocks noChangeAspect="1"/>
          </p:cNvGraphicFramePr>
          <p:nvPr/>
        </p:nvGraphicFramePr>
        <p:xfrm>
          <a:off x="762000" y="4876800"/>
          <a:ext cx="3078163" cy="876300"/>
        </p:xfrm>
        <a:graphic>
          <a:graphicData uri="http://schemas.openxmlformats.org/presentationml/2006/ole">
            <p:oleObj spid="_x0000_s3076" name="Equation" r:id="rId6" imgW="1562040" imgH="444240" progId="Equation.3">
              <p:embed/>
            </p:oleObj>
          </a:graphicData>
        </a:graphic>
      </p:graphicFrame>
      <p:graphicFrame>
        <p:nvGraphicFramePr>
          <p:cNvPr id="3077" name="Object 9"/>
          <p:cNvGraphicFramePr>
            <a:graphicFrameLocks noChangeAspect="1"/>
          </p:cNvGraphicFramePr>
          <p:nvPr/>
        </p:nvGraphicFramePr>
        <p:xfrm>
          <a:off x="685800" y="2743200"/>
          <a:ext cx="5029200" cy="900113"/>
        </p:xfrm>
        <a:graphic>
          <a:graphicData uri="http://schemas.openxmlformats.org/presentationml/2006/ole">
            <p:oleObj spid="_x0000_s3077" name="Equation" r:id="rId7" imgW="2552400" imgH="457200" progId="Equation.3">
              <p:embed/>
            </p:oleObj>
          </a:graphicData>
        </a:graphic>
      </p:graphicFrame>
      <p:graphicFrame>
        <p:nvGraphicFramePr>
          <p:cNvPr id="3078" name="Object 10"/>
          <p:cNvGraphicFramePr>
            <a:graphicFrameLocks noChangeAspect="1"/>
          </p:cNvGraphicFramePr>
          <p:nvPr/>
        </p:nvGraphicFramePr>
        <p:xfrm>
          <a:off x="706438" y="2076450"/>
          <a:ext cx="1776412" cy="571500"/>
        </p:xfrm>
        <a:graphic>
          <a:graphicData uri="http://schemas.openxmlformats.org/presentationml/2006/ole">
            <p:oleObj spid="_x0000_s3078" name="Equation" r:id="rId8" imgW="672840" imgH="1522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Algorithm for Very Large DFT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600200"/>
            <a:ext cx="8686800" cy="4953000"/>
          </a:xfrm>
        </p:spPr>
        <p:txBody>
          <a:bodyPr/>
          <a:lstStyle/>
          <a:p>
            <a:pPr marL="609600" indent="-609600" eaLnBrk="1" hangingPunct="1"/>
            <a:r>
              <a:rPr lang="en-US" b="1" smtClean="0"/>
              <a:t>A vary large DFT of size </a:t>
            </a:r>
            <a:r>
              <a:rPr lang="en-US" b="1" i="1" smtClean="0"/>
              <a:t>N=N1*N2</a:t>
            </a:r>
            <a:r>
              <a:rPr lang="en-US" b="1" smtClean="0"/>
              <a:t> can be computed in the following steps:</a:t>
            </a:r>
          </a:p>
          <a:p>
            <a:pPr marL="609600" indent="-609600" eaLnBrk="1" hangingPunct="1">
              <a:buFontTx/>
              <a:buNone/>
            </a:pPr>
            <a:endParaRPr lang="en-US" sz="800" b="1" smtClean="0"/>
          </a:p>
          <a:p>
            <a:pPr marL="990600" lvl="1" indent="-533400" eaLnBrk="1" hangingPunct="1">
              <a:buFontTx/>
              <a:buAutoNum type="arabicParenR"/>
            </a:pPr>
            <a:r>
              <a:rPr lang="en-US" smtClean="0"/>
              <a:t>Formulate input into N1xN2 matrix</a:t>
            </a:r>
          </a:p>
          <a:p>
            <a:pPr marL="990600" lvl="1" indent="-533400" eaLnBrk="1" hangingPunct="1">
              <a:buFontTx/>
              <a:buAutoNum type="arabicParenR"/>
            </a:pPr>
            <a:r>
              <a:rPr lang="en-US" smtClean="0"/>
              <a:t>Matrix transpose: N1xN2 -&gt; N2xN1</a:t>
            </a:r>
          </a:p>
          <a:p>
            <a:pPr marL="990600" lvl="1" indent="-533400" eaLnBrk="1" hangingPunct="1">
              <a:buFontTx/>
              <a:buAutoNum type="arabicParenR"/>
            </a:pPr>
            <a:r>
              <a:rPr lang="en-US" smtClean="0"/>
              <a:t>Compute N2 FFTs and multiply twiddle factors.  Each FFT is N1 size.</a:t>
            </a:r>
          </a:p>
          <a:p>
            <a:pPr marL="990600" lvl="1" indent="-533400" eaLnBrk="1" hangingPunct="1">
              <a:buFontTx/>
              <a:buAutoNum type="arabicParenR"/>
            </a:pPr>
            <a:r>
              <a:rPr lang="en-US" smtClean="0"/>
              <a:t>Matrix transpose: N2xN1 -&gt; N1xN2</a:t>
            </a:r>
          </a:p>
          <a:p>
            <a:pPr marL="990600" lvl="1" indent="-533400" eaLnBrk="1" hangingPunct="1">
              <a:buFontTx/>
              <a:buAutoNum type="arabicParenR"/>
            </a:pPr>
            <a:r>
              <a:rPr lang="en-US" smtClean="0"/>
              <a:t>Compute N1 FFTs. Each is N2 size.</a:t>
            </a:r>
          </a:p>
          <a:p>
            <a:pPr marL="990600" lvl="1" indent="-533400" eaLnBrk="1" hangingPunct="1">
              <a:buFontTx/>
              <a:buAutoNum type="arabicParenR"/>
            </a:pPr>
            <a:r>
              <a:rPr lang="en-US" smtClean="0"/>
              <a:t>Matrix transpose: N1xN2 -&gt; N2xN1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Implementing VLFFT on Multiple Cores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600200"/>
            <a:ext cx="8839200" cy="4525963"/>
          </a:xfrm>
        </p:spPr>
        <p:txBody>
          <a:bodyPr/>
          <a:lstStyle/>
          <a:p>
            <a:pPr eaLnBrk="1" hangingPunct="1"/>
            <a:r>
              <a:rPr lang="en-US" sz="2800" smtClean="0"/>
              <a:t>Two iterations of computations</a:t>
            </a:r>
          </a:p>
          <a:p>
            <a:pPr eaLnBrk="1" hangingPunct="1"/>
            <a:r>
              <a:rPr lang="en-US" sz="2800" smtClean="0"/>
              <a:t>1</a:t>
            </a:r>
            <a:r>
              <a:rPr lang="en-US" sz="2800" baseline="30000" smtClean="0"/>
              <a:t>st</a:t>
            </a:r>
            <a:r>
              <a:rPr lang="en-US" sz="2800" smtClean="0"/>
              <a:t> iteration</a:t>
            </a:r>
          </a:p>
          <a:p>
            <a:pPr lvl="1" eaLnBrk="1" hangingPunct="1"/>
            <a:r>
              <a:rPr lang="en-US" sz="2400" smtClean="0"/>
              <a:t>N2 FFTs are distributed across all the cores.</a:t>
            </a:r>
          </a:p>
          <a:p>
            <a:pPr lvl="1" eaLnBrk="1" hangingPunct="1"/>
            <a:r>
              <a:rPr lang="en-US" sz="2400" smtClean="0"/>
              <a:t>Each core implements matrix transpose and computes </a:t>
            </a:r>
            <a:r>
              <a:rPr lang="en-US" sz="2400" b="1" smtClean="0"/>
              <a:t>N2/numCores FFTs and multiplying twiddle factor</a:t>
            </a:r>
            <a:r>
              <a:rPr lang="en-US" sz="2400" smtClean="0"/>
              <a:t>.</a:t>
            </a:r>
          </a:p>
          <a:p>
            <a:pPr eaLnBrk="1" hangingPunct="1"/>
            <a:r>
              <a:rPr lang="en-US" sz="2800" smtClean="0"/>
              <a:t>2</a:t>
            </a:r>
            <a:r>
              <a:rPr lang="en-US" sz="2800" baseline="30000" smtClean="0"/>
              <a:t>nd</a:t>
            </a:r>
            <a:r>
              <a:rPr lang="en-US" sz="2800" smtClean="0"/>
              <a:t> iteration</a:t>
            </a:r>
          </a:p>
          <a:p>
            <a:pPr lvl="1" eaLnBrk="1" hangingPunct="1"/>
            <a:r>
              <a:rPr lang="en-US" sz="2400" smtClean="0"/>
              <a:t>N1 FFTs of N2 size are distributed across all the cores</a:t>
            </a:r>
          </a:p>
          <a:p>
            <a:pPr lvl="1" eaLnBrk="1" hangingPunct="1"/>
            <a:r>
              <a:rPr lang="en-US" sz="2400" smtClean="0"/>
              <a:t>Each core computes </a:t>
            </a:r>
            <a:r>
              <a:rPr lang="en-US" sz="2400" b="1" smtClean="0"/>
              <a:t>N1/numCores FFTs and </a:t>
            </a:r>
            <a:r>
              <a:rPr lang="en-US" sz="2400" smtClean="0"/>
              <a:t>implements</a:t>
            </a:r>
            <a:r>
              <a:rPr lang="en-US" sz="2400" b="1" smtClean="0"/>
              <a:t> matrix transpose before and after FFT computation</a:t>
            </a:r>
            <a:r>
              <a:rPr lang="en-US" sz="2400" smtClean="0"/>
              <a:t>.</a:t>
            </a:r>
          </a:p>
          <a:p>
            <a:pPr lvl="1" eaLnBrk="1" hangingPunct="1">
              <a:buFontTx/>
              <a:buNone/>
            </a:pPr>
            <a:endParaRPr 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pPr eaLnBrk="1" hangingPunct="1"/>
            <a:r>
              <a:rPr lang="en-US" sz="4000" b="1" smtClean="0"/>
              <a:t>Data Buffers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219200"/>
            <a:ext cx="8915400" cy="4906963"/>
          </a:xfrm>
        </p:spPr>
        <p:txBody>
          <a:bodyPr/>
          <a:lstStyle/>
          <a:p>
            <a:pPr eaLnBrk="1" hangingPunct="1"/>
            <a:r>
              <a:rPr lang="en-US" b="1" smtClean="0"/>
              <a:t>DDR3: Three float complex arrays of size N</a:t>
            </a:r>
          </a:p>
          <a:p>
            <a:pPr lvl="1" eaLnBrk="1" hangingPunct="1"/>
            <a:r>
              <a:rPr lang="en-US" smtClean="0"/>
              <a:t> Input buffer, output buffer, working buffer</a:t>
            </a:r>
          </a:p>
          <a:p>
            <a:pPr eaLnBrk="1" hangingPunct="1"/>
            <a:r>
              <a:rPr lang="en-US" b="1" smtClean="0"/>
              <a:t>L2 SRAM: </a:t>
            </a:r>
          </a:p>
          <a:p>
            <a:pPr lvl="1" eaLnBrk="1" hangingPunct="1"/>
            <a:r>
              <a:rPr lang="en-US" smtClean="0"/>
              <a:t>Two ping-pong buffers, each buffer is the size of 16 FFT input/output</a:t>
            </a:r>
          </a:p>
          <a:p>
            <a:pPr lvl="1" eaLnBrk="1" hangingPunct="1"/>
            <a:r>
              <a:rPr lang="en-US" smtClean="0"/>
              <a:t>Some working buffer</a:t>
            </a:r>
          </a:p>
          <a:p>
            <a:pPr lvl="1" eaLnBrk="1" hangingPunct="1"/>
            <a:r>
              <a:rPr lang="en-US" smtClean="0"/>
              <a:t>Buffers for twiddle factors</a:t>
            </a:r>
          </a:p>
          <a:p>
            <a:pPr lvl="2" eaLnBrk="1" hangingPunct="1"/>
            <a:r>
              <a:rPr lang="en-US" smtClean="0"/>
              <a:t>Twiddle factors for N1 and N2 FFT</a:t>
            </a:r>
          </a:p>
          <a:p>
            <a:pPr lvl="2" eaLnBrk="1" hangingPunct="1"/>
            <a:r>
              <a:rPr lang="en-US" smtClean="0"/>
              <a:t>N2 global twiddle factors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a0850458\LOCALS~1\Temp\articulate\presenter\imgtemp\RsnXHqfp_files\slide0001_image001.jp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a0850458\LOCALS~1\Temp\articulate\presenter\imgtemp\422akSh5_files\slide0001_image001.png"/>
</p:tagLst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1754</TotalTime>
  <Words>551</Words>
  <Application>Microsoft Office PowerPoint</Application>
  <PresentationFormat>On-screen Show (4:3)</PresentationFormat>
  <Paragraphs>126</Paragraphs>
  <Slides>16</Slides>
  <Notes>16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1_Office Theme</vt:lpstr>
      <vt:lpstr>Equation</vt:lpstr>
      <vt:lpstr>Very Large Fast DFT (VL FFT) Implementation on KeyStone</vt:lpstr>
      <vt:lpstr>Outlines</vt:lpstr>
      <vt:lpstr>Goals and Requirements</vt:lpstr>
      <vt:lpstr>Algorithm for Very Large DFT </vt:lpstr>
      <vt:lpstr>Algorithm for Very Large DFT</vt:lpstr>
      <vt:lpstr>Algorithm for Very Large DFT</vt:lpstr>
      <vt:lpstr>Algorithm for Very Large DFT</vt:lpstr>
      <vt:lpstr>Implementing VLFFT on Multiple Cores</vt:lpstr>
      <vt:lpstr>Data Buffers</vt:lpstr>
      <vt:lpstr>Global Twiddle Factors</vt:lpstr>
      <vt:lpstr>DMA Scheme</vt:lpstr>
      <vt:lpstr>VLFFT Pseudo Code</vt:lpstr>
      <vt:lpstr>Matrix Transpose</vt:lpstr>
      <vt:lpstr>Major Kernels</vt:lpstr>
      <vt:lpstr>Major Software Tools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Katzur, Ran</dc:creator>
  <cp:lastModifiedBy>Robert J. Hillard</cp:lastModifiedBy>
  <cp:revision>74</cp:revision>
  <cp:lastPrinted>1601-01-01T00:00:00Z</cp:lastPrinted>
  <dcterms:created xsi:type="dcterms:W3CDTF">1601-01-01T00:00:00Z</dcterms:created>
  <dcterms:modified xsi:type="dcterms:W3CDTF">2012-05-01T01:02:06Z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