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74.xml" ContentType="application/vnd.openxmlformats-officedocument.presentationml.notesSlide+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63.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09.xml" ContentType="application/vnd.openxmlformats-officedocument.presentationml.tags+xml"/>
  <Override PartName="/ppt/slides/slide99.xml" ContentType="application/vnd.openxmlformats-officedocument.presentationml.slide+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tags/tag79.xml" ContentType="application/vnd.openxmlformats-officedocument.presentationml.tags+xml"/>
  <Override PartName="/ppt/tags/tag101.xml" ContentType="application/vnd.openxmlformats-officedocument.presentationml.tags+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tags/tag68.xml" ContentType="application/vnd.openxmlformats-officedocument.presentationml.tags+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60.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tags/tag98.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tags/tag87.xml" ContentType="application/vnd.openxmlformats-officedocument.presentationml.tags+xml"/>
  <Override PartName="/ppt/notesSlides/notesSlide110.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ags/tag76.xml" ContentType="application/vnd.openxmlformats-officedocument.presentationml.tags+xml"/>
  <Override PartName="/ppt/notesSlides/notesSlide90.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slides/slide57.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tags/tag103.xml" ContentType="application/vnd.openxmlformats-officedocument.presentationml.tags+xml"/>
  <Override PartName="/ppt/notesSlides/notesSlide104.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tags/tag59.xml" ContentType="application/vnd.openxmlformats-officedocument.presentationml.tags+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51.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notesSlides/notesSlide40.xml" ContentType="application/vnd.openxmlformats-officedocument.presentationml.notesSlide+xml"/>
  <Override PartName="/ppt/tags/tag62.xml" ContentType="application/vnd.openxmlformats-officedocument.presentationml.tags+xml"/>
  <Override PartName="/ppt/tags/tag119.xml" ContentType="application/vnd.openxmlformats-officedocument.presentationml.tags+xml"/>
  <Override PartName="/ppt/slides/slide98.xml" ContentType="application/vnd.openxmlformats-officedocument.presentationml.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notesSlides/notesSlide109.xml" ContentType="application/vnd.openxmlformats-officedocument.presentationml.notes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tags/tag122.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tags/tag89.xml" ContentType="application/vnd.openxmlformats-officedocument.presentationml.tags+xml"/>
  <Override PartName="/ppt/tags/tag111.xml" ContentType="application/vnd.openxmlformats-officedocument.presentationml.tags+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tags/tag78.xml" ContentType="application/vnd.openxmlformats-officedocument.presentationml.tags+xml"/>
  <Override PartName="/ppt/tags/tag100.xml" ContentType="application/vnd.openxmlformats-officedocument.presentationml.tags+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70.xml" ContentType="application/vnd.openxmlformats-officedocument.presentationml.notesSlide+xml"/>
  <Override PartName="/ppt/tags/tag92.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53.xml" ContentType="application/vnd.openxmlformats-officedocument.presentationml.notesSlide+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Override PartName="/ppt/tags/tag64.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tags/tag113.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tags/tag102.xml" ContentType="application/vnd.openxmlformats-officedocument.presentationml.tags+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72.xml" ContentType="application/vnd.openxmlformats-officedocument.presentationml.notesSlide+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61.xml" ContentType="application/vnd.openxmlformats-officedocument.presentationml.notesSlide+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50.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slides/slide109.xml" ContentType="application/vnd.openxmlformats-officedocument.presentationml.slide+xml"/>
  <Override PartName="/ppt/tags/tag50.xml" ContentType="application/vnd.openxmlformats-officedocument.presentationml.tags+xml"/>
  <Override PartName="/ppt/tags/tag107.xml" ContentType="application/vnd.openxmlformats-officedocument.presentationml.tags+xml"/>
  <Override PartName="/ppt/notesSlides/notesSlide108.xml" ContentType="application/vnd.openxmlformats-officedocument.presentationml.notesSlide+xml"/>
  <Override PartName="/ppt/slides/slide97.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55.xml" ContentType="application/vnd.openxmlformats-officedocument.presentationml.notesSlide+xml"/>
  <Override PartName="/ppt/tags/tag77.xml" ContentType="application/vnd.openxmlformats-officedocument.presentationml.tags+xml"/>
  <Override PartName="/ppt/tags/tag88.xml" ContentType="application/vnd.openxmlformats-officedocument.presentationml.tags+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notesSlides/notesSlide44.xml" ContentType="application/vnd.openxmlformats-officedocument.presentationml.notesSlide+xml"/>
  <Override PartName="/ppt/tags/tag66.xml" ContentType="application/vnd.openxmlformats-officedocument.presentationml.tags+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slides/slide117.xml" ContentType="application/vnd.openxmlformats-officedocument.presentationml.slide+xml"/>
  <Override PartName="/ppt/tags/tag22.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notesSlides/notesSlide10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26"/>
  </p:notesMasterIdLst>
  <p:handoutMasterIdLst>
    <p:handoutMasterId r:id="rId127"/>
  </p:handoutMasterIdLst>
  <p:sldIdLst>
    <p:sldId id="800" r:id="rId5"/>
    <p:sldId id="801" r:id="rId6"/>
    <p:sldId id="868" r:id="rId7"/>
    <p:sldId id="867" r:id="rId8"/>
    <p:sldId id="922" r:id="rId9"/>
    <p:sldId id="921" r:id="rId10"/>
    <p:sldId id="927" r:id="rId11"/>
    <p:sldId id="928" r:id="rId12"/>
    <p:sldId id="929" r:id="rId13"/>
    <p:sldId id="930" r:id="rId14"/>
    <p:sldId id="931" r:id="rId15"/>
    <p:sldId id="932" r:id="rId16"/>
    <p:sldId id="804" r:id="rId17"/>
    <p:sldId id="805" r:id="rId18"/>
    <p:sldId id="863" r:id="rId19"/>
    <p:sldId id="807" r:id="rId20"/>
    <p:sldId id="808" r:id="rId21"/>
    <p:sldId id="933" r:id="rId22"/>
    <p:sldId id="934" r:id="rId23"/>
    <p:sldId id="935" r:id="rId24"/>
    <p:sldId id="871" r:id="rId25"/>
    <p:sldId id="1027" r:id="rId26"/>
    <p:sldId id="1028" r:id="rId27"/>
    <p:sldId id="981" r:id="rId28"/>
    <p:sldId id="988" r:id="rId29"/>
    <p:sldId id="1022" r:id="rId30"/>
    <p:sldId id="1021" r:id="rId31"/>
    <p:sldId id="987" r:id="rId32"/>
    <p:sldId id="989" r:id="rId33"/>
    <p:sldId id="990" r:id="rId34"/>
    <p:sldId id="991" r:id="rId35"/>
    <p:sldId id="992" r:id="rId36"/>
    <p:sldId id="993" r:id="rId37"/>
    <p:sldId id="994" r:id="rId38"/>
    <p:sldId id="998" r:id="rId39"/>
    <p:sldId id="999" r:id="rId40"/>
    <p:sldId id="1000" r:id="rId41"/>
    <p:sldId id="1001" r:id="rId42"/>
    <p:sldId id="1002" r:id="rId43"/>
    <p:sldId id="1003" r:id="rId44"/>
    <p:sldId id="1004" r:id="rId45"/>
    <p:sldId id="1005" r:id="rId46"/>
    <p:sldId id="814" r:id="rId47"/>
    <p:sldId id="1024" r:id="rId48"/>
    <p:sldId id="986" r:id="rId49"/>
    <p:sldId id="982" r:id="rId50"/>
    <p:sldId id="705" r:id="rId51"/>
    <p:sldId id="866" r:id="rId52"/>
    <p:sldId id="706" r:id="rId53"/>
    <p:sldId id="707" r:id="rId54"/>
    <p:sldId id="708" r:id="rId55"/>
    <p:sldId id="865" r:id="rId56"/>
    <p:sldId id="709" r:id="rId57"/>
    <p:sldId id="872" r:id="rId58"/>
    <p:sldId id="710" r:id="rId59"/>
    <p:sldId id="983" r:id="rId60"/>
    <p:sldId id="939" r:id="rId61"/>
    <p:sldId id="941" r:id="rId62"/>
    <p:sldId id="940" r:id="rId63"/>
    <p:sldId id="936" r:id="rId64"/>
    <p:sldId id="937" r:id="rId65"/>
    <p:sldId id="946" r:id="rId66"/>
    <p:sldId id="947" r:id="rId67"/>
    <p:sldId id="948" r:id="rId68"/>
    <p:sldId id="949" r:id="rId69"/>
    <p:sldId id="950" r:id="rId70"/>
    <p:sldId id="951" r:id="rId71"/>
    <p:sldId id="952" r:id="rId72"/>
    <p:sldId id="953" r:id="rId73"/>
    <p:sldId id="954" r:id="rId74"/>
    <p:sldId id="958" r:id="rId75"/>
    <p:sldId id="959" r:id="rId76"/>
    <p:sldId id="957" r:id="rId77"/>
    <p:sldId id="955" r:id="rId78"/>
    <p:sldId id="960" r:id="rId79"/>
    <p:sldId id="961" r:id="rId80"/>
    <p:sldId id="962" r:id="rId81"/>
    <p:sldId id="963" r:id="rId82"/>
    <p:sldId id="964" r:id="rId83"/>
    <p:sldId id="965" r:id="rId84"/>
    <p:sldId id="966" r:id="rId85"/>
    <p:sldId id="967" r:id="rId86"/>
    <p:sldId id="759" r:id="rId87"/>
    <p:sldId id="968" r:id="rId88"/>
    <p:sldId id="969" r:id="rId89"/>
    <p:sldId id="841" r:id="rId90"/>
    <p:sldId id="984" r:id="rId91"/>
    <p:sldId id="1006" r:id="rId92"/>
    <p:sldId id="1011" r:id="rId93"/>
    <p:sldId id="1007" r:id="rId94"/>
    <p:sldId id="1012" r:id="rId95"/>
    <p:sldId id="1008" r:id="rId96"/>
    <p:sldId id="1009" r:id="rId97"/>
    <p:sldId id="1010" r:id="rId98"/>
    <p:sldId id="883" r:id="rId99"/>
    <p:sldId id="973" r:id="rId100"/>
    <p:sldId id="972" r:id="rId101"/>
    <p:sldId id="884" r:id="rId102"/>
    <p:sldId id="974" r:id="rId103"/>
    <p:sldId id="975" r:id="rId104"/>
    <p:sldId id="976" r:id="rId105"/>
    <p:sldId id="977" r:id="rId106"/>
    <p:sldId id="978" r:id="rId107"/>
    <p:sldId id="979" r:id="rId108"/>
    <p:sldId id="980" r:id="rId109"/>
    <p:sldId id="885" r:id="rId110"/>
    <p:sldId id="886" r:id="rId111"/>
    <p:sldId id="985" r:id="rId112"/>
    <p:sldId id="1015" r:id="rId113"/>
    <p:sldId id="878" r:id="rId114"/>
    <p:sldId id="879" r:id="rId115"/>
    <p:sldId id="1025" r:id="rId116"/>
    <p:sldId id="874" r:id="rId117"/>
    <p:sldId id="1026" r:id="rId118"/>
    <p:sldId id="1016" r:id="rId119"/>
    <p:sldId id="875" r:id="rId120"/>
    <p:sldId id="1017" r:id="rId121"/>
    <p:sldId id="1018" r:id="rId122"/>
    <p:sldId id="876" r:id="rId123"/>
    <p:sldId id="1019" r:id="rId124"/>
    <p:sldId id="1020" r:id="rId125"/>
  </p:sldIdLst>
  <p:sldSz cx="9144000" cy="6858000" type="screen4x3"/>
  <p:notesSz cx="7315200" cy="9601200"/>
  <p:custDataLst>
    <p:tags r:id="rId128"/>
  </p:custDataLst>
  <p:defaultTextStyle>
    <a:defPPr>
      <a:defRPr lang="en-US"/>
    </a:defPPr>
    <a:lvl1pPr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1pPr>
    <a:lvl2pPr marL="4572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2pPr>
    <a:lvl3pPr marL="9144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3pPr>
    <a:lvl4pPr marL="13716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4pPr>
    <a:lvl5pPr marL="18288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5pPr>
    <a:lvl6pPr marL="2286000" algn="l" defTabSz="914400" rtl="0" eaLnBrk="1" latinLnBrk="0" hangingPunct="1">
      <a:defRPr sz="2000" b="1" kern="1200">
        <a:solidFill>
          <a:schemeClr val="tx2"/>
        </a:solidFill>
        <a:latin typeface="Arial" charset="0"/>
        <a:ea typeface="+mn-ea"/>
        <a:cs typeface="+mn-cs"/>
      </a:defRPr>
    </a:lvl6pPr>
    <a:lvl7pPr marL="2743200" algn="l" defTabSz="914400" rtl="0" eaLnBrk="1" latinLnBrk="0" hangingPunct="1">
      <a:defRPr sz="2000" b="1" kern="1200">
        <a:solidFill>
          <a:schemeClr val="tx2"/>
        </a:solidFill>
        <a:latin typeface="Arial" charset="0"/>
        <a:ea typeface="+mn-ea"/>
        <a:cs typeface="+mn-cs"/>
      </a:defRPr>
    </a:lvl7pPr>
    <a:lvl8pPr marL="3200400" algn="l" defTabSz="914400" rtl="0" eaLnBrk="1" latinLnBrk="0" hangingPunct="1">
      <a:defRPr sz="2000" b="1" kern="1200">
        <a:solidFill>
          <a:schemeClr val="tx2"/>
        </a:solidFill>
        <a:latin typeface="Arial" charset="0"/>
        <a:ea typeface="+mn-ea"/>
        <a:cs typeface="+mn-cs"/>
      </a:defRPr>
    </a:lvl8pPr>
    <a:lvl9pPr marL="3657600" algn="l" defTabSz="914400" rtl="0" eaLnBrk="1" latinLnBrk="0" hangingPunct="1">
      <a:defRPr sz="2000" b="1"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EAEAEA"/>
    <a:srgbClr val="000099"/>
    <a:srgbClr val="000000"/>
    <a:srgbClr val="C0C0C0"/>
    <a:srgbClr val="1AEA0A"/>
    <a:srgbClr val="969696"/>
    <a:srgbClr val="FFFF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51" autoAdjust="0"/>
    <p:restoredTop sz="97049" autoAdjust="0"/>
  </p:normalViewPr>
  <p:slideViewPr>
    <p:cSldViewPr snapToGrid="0">
      <p:cViewPr varScale="1">
        <p:scale>
          <a:sx n="129" d="100"/>
          <a:sy n="129" d="100"/>
        </p:scale>
        <p:origin x="-108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75" d="100"/>
        <a:sy n="75" d="100"/>
      </p:scale>
      <p:origin x="0" y="1245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ags" Target="tags/tag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_rels/viewProps.xml.rels><?xml version="1.0" encoding="UTF-8" standalone="yes"?>
<Relationships xmlns="http://schemas.openxmlformats.org/package/2006/relationships"><Relationship Id="rId8" Type="http://schemas.openxmlformats.org/officeDocument/2006/relationships/slide" Target="slides/slide56.xml"/><Relationship Id="rId13" Type="http://schemas.openxmlformats.org/officeDocument/2006/relationships/slide" Target="slides/slide114.xml"/><Relationship Id="rId18" Type="http://schemas.openxmlformats.org/officeDocument/2006/relationships/slide" Target="slides/slide119.xml"/><Relationship Id="rId3" Type="http://schemas.openxmlformats.org/officeDocument/2006/relationships/slide" Target="slides/slide4.xml"/><Relationship Id="rId7" Type="http://schemas.openxmlformats.org/officeDocument/2006/relationships/slide" Target="slides/slide46.xml"/><Relationship Id="rId12" Type="http://schemas.openxmlformats.org/officeDocument/2006/relationships/slide" Target="slides/slide113.xml"/><Relationship Id="rId17" Type="http://schemas.openxmlformats.org/officeDocument/2006/relationships/slide" Target="slides/slide118.xml"/><Relationship Id="rId2" Type="http://schemas.openxmlformats.org/officeDocument/2006/relationships/slide" Target="slides/slide2.xml"/><Relationship Id="rId16" Type="http://schemas.openxmlformats.org/officeDocument/2006/relationships/slide" Target="slides/slide117.xml"/><Relationship Id="rId20" Type="http://schemas.openxmlformats.org/officeDocument/2006/relationships/slide" Target="slides/slide121.xml"/><Relationship Id="rId1" Type="http://schemas.openxmlformats.org/officeDocument/2006/relationships/slide" Target="slides/slide1.xml"/><Relationship Id="rId6" Type="http://schemas.openxmlformats.org/officeDocument/2006/relationships/slide" Target="slides/slide25.xml"/><Relationship Id="rId11" Type="http://schemas.openxmlformats.org/officeDocument/2006/relationships/slide" Target="slides/slide112.xml"/><Relationship Id="rId5" Type="http://schemas.openxmlformats.org/officeDocument/2006/relationships/slide" Target="slides/slide24.xml"/><Relationship Id="rId15" Type="http://schemas.openxmlformats.org/officeDocument/2006/relationships/slide" Target="slides/slide116.xml"/><Relationship Id="rId10" Type="http://schemas.openxmlformats.org/officeDocument/2006/relationships/slide" Target="slides/slide108.xml"/><Relationship Id="rId19" Type="http://schemas.openxmlformats.org/officeDocument/2006/relationships/slide" Target="slides/slide120.xml"/><Relationship Id="rId4" Type="http://schemas.openxmlformats.org/officeDocument/2006/relationships/slide" Target="slides/slide23.xml"/><Relationship Id="rId9" Type="http://schemas.openxmlformats.org/officeDocument/2006/relationships/slide" Target="slides/slide87.xml"/><Relationship Id="rId14" Type="http://schemas.openxmlformats.org/officeDocument/2006/relationships/slide" Target="slides/slide1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defRPr sz="1100" b="0" i="1">
                <a:solidFill>
                  <a:schemeClr val="tx1"/>
                </a:solidFill>
                <a:latin typeface="Times New Roman" pitchFamily="18" charset="0"/>
              </a:defRPr>
            </a:lvl1pPr>
          </a:lstStyle>
          <a:p>
            <a:endParaRPr lang="en-US"/>
          </a:p>
        </p:txBody>
      </p:sp>
      <p:sp>
        <p:nvSpPr>
          <p:cNvPr id="3076" name="Rectangle 4"/>
          <p:cNvSpPr>
            <a:spLocks noGrp="1" noChangeArrowheads="1"/>
          </p:cNvSpPr>
          <p:nvPr>
            <p:ph type="ftr" sz="quarter" idx="2"/>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7" name="Rectangle 5"/>
          <p:cNvSpPr>
            <a:spLocks noGrp="1" noChangeArrowheads="1"/>
          </p:cNvSpPr>
          <p:nvPr>
            <p:ph type="sldNum" sz="quarter" idx="3"/>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defRPr sz="1100" b="0" i="1">
                <a:solidFill>
                  <a:schemeClr val="tx1"/>
                </a:solidFill>
                <a:latin typeface="Times New Roman" pitchFamily="18" charset="0"/>
              </a:defRPr>
            </a:lvl1pPr>
          </a:lstStyle>
          <a:p>
            <a:fld id="{2024BCF7-DCB8-4A7A-BE4A-46E09AE47C4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fld id="{65246B46-FDA5-47DC-B8C2-AE89F4A9C2AB}" type="slidenum">
              <a:rPr lang="en-US"/>
              <a:pPr/>
              <a:t>‹#›</a:t>
            </a:fld>
            <a:endParaRPr lang="en-US"/>
          </a:p>
        </p:txBody>
      </p:sp>
      <p:sp>
        <p:nvSpPr>
          <p:cNvPr id="2054" name="Rectangle 6"/>
          <p:cNvSpPr>
            <a:spLocks noGrp="1" noChangeArrowheads="1"/>
          </p:cNvSpPr>
          <p:nvPr>
            <p:ph type="body" sz="quarter" idx="3"/>
          </p:nvPr>
        </p:nvSpPr>
        <p:spPr bwMode="auto">
          <a:xfrm>
            <a:off x="975360" y="4561311"/>
            <a:ext cx="5364480" cy="4319553"/>
          </a:xfrm>
          <a:prstGeom prst="rect">
            <a:avLst/>
          </a:prstGeom>
          <a:noFill/>
          <a:ln w="9525">
            <a:noFill/>
            <a:miter lim="800000"/>
            <a:headEnd/>
            <a:tailEnd/>
          </a:ln>
          <a:effectLst/>
        </p:spPr>
        <p:txBody>
          <a:bodyPr vert="horz" wrap="square" lIns="97318" tIns="48660" rIns="97318" bIns="4866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D2F103-325E-4CBE-89CE-FF935BE21563}" type="slidenum">
              <a:rPr lang="en-US"/>
              <a:pPr/>
              <a:t>1</a:t>
            </a:fld>
            <a:endParaRPr lang="en-US"/>
          </a:p>
        </p:txBody>
      </p:sp>
      <p:sp>
        <p:nvSpPr>
          <p:cNvPr id="1055746" name="Rectangle 2"/>
          <p:cNvSpPr>
            <a:spLocks noGrp="1" noRot="1" noChangeAspect="1" noChangeArrowheads="1" noTextEdit="1"/>
          </p:cNvSpPr>
          <p:nvPr>
            <p:ph type="sldImg"/>
          </p:nvPr>
        </p:nvSpPr>
        <p:spPr>
          <a:ln cap="flat"/>
        </p:spPr>
      </p:sp>
      <p:sp>
        <p:nvSpPr>
          <p:cNvPr id="1055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46E3B2E-4495-45F4-9618-171F4DA7C1D2}" type="slidenum">
              <a:rPr lang="en-US"/>
              <a:pPr/>
              <a:t>108</a:t>
            </a:fld>
            <a:endParaRPr lang="en-US"/>
          </a:p>
        </p:txBody>
      </p:sp>
      <p:sp>
        <p:nvSpPr>
          <p:cNvPr id="1436674" name="Rectangle 2"/>
          <p:cNvSpPr>
            <a:spLocks noGrp="1" noRot="1" noChangeAspect="1" noChangeArrowheads="1" noTextEdit="1"/>
          </p:cNvSpPr>
          <p:nvPr>
            <p:ph type="sldImg"/>
          </p:nvPr>
        </p:nvSpPr>
        <p:spPr>
          <a:xfrm>
            <a:off x="1347788" y="727075"/>
            <a:ext cx="4781550" cy="3586163"/>
          </a:xfrm>
          <a:ln/>
        </p:spPr>
      </p:sp>
      <p:sp>
        <p:nvSpPr>
          <p:cNvPr id="1436675"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B52019B-8013-4B3A-A702-007BA4E24AF4}" type="slidenum">
              <a:rPr lang="en-US"/>
              <a:pPr/>
              <a:t>109</a:t>
            </a:fld>
            <a:endParaRPr lang="en-US"/>
          </a:p>
        </p:txBody>
      </p:sp>
      <p:sp>
        <p:nvSpPr>
          <p:cNvPr id="1502210" name="Rectangle 2"/>
          <p:cNvSpPr>
            <a:spLocks noGrp="1" noRot="1" noChangeAspect="1" noChangeArrowheads="1" noTextEdit="1"/>
          </p:cNvSpPr>
          <p:nvPr>
            <p:ph type="sldImg"/>
          </p:nvPr>
        </p:nvSpPr>
        <p:spPr>
          <a:xfrm>
            <a:off x="1257300" y="720725"/>
            <a:ext cx="4800600" cy="3600450"/>
          </a:xfrm>
          <a:ln/>
        </p:spPr>
      </p:sp>
      <p:sp>
        <p:nvSpPr>
          <p:cNvPr id="1502211" name="Rectangle 3"/>
          <p:cNvSpPr>
            <a:spLocks noGrp="1" noChangeArrowheads="1"/>
          </p:cNvSpPr>
          <p:nvPr>
            <p:ph type="body" idx="1"/>
          </p:nvPr>
        </p:nvSpPr>
        <p:spPr>
          <a:xfrm>
            <a:off x="731520" y="4561311"/>
            <a:ext cx="5852160" cy="4319553"/>
          </a:xfrm>
        </p:spPr>
        <p:txBody>
          <a:bodyPr/>
          <a:lstStyle/>
          <a:p>
            <a:r>
              <a:rPr lang="en-US"/>
              <a:t>Only ONE QDMA transfer is allowed in one queue at a time.</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FD16836-E463-467C-95D4-1D9974DA7832}" type="slidenum">
              <a:rPr lang="en-US"/>
              <a:pPr/>
              <a:t>110</a:t>
            </a:fld>
            <a:endParaRPr lang="en-US"/>
          </a:p>
        </p:txBody>
      </p:sp>
      <p:sp>
        <p:nvSpPr>
          <p:cNvPr id="1241090" name="Rectangle 2"/>
          <p:cNvSpPr>
            <a:spLocks noGrp="1" noRot="1" noChangeAspect="1" noChangeArrowheads="1" noTextEdit="1"/>
          </p:cNvSpPr>
          <p:nvPr>
            <p:ph type="sldImg"/>
          </p:nvPr>
        </p:nvSpPr>
        <p:spPr>
          <a:xfrm>
            <a:off x="1257300" y="720725"/>
            <a:ext cx="4800600" cy="3600450"/>
          </a:xfrm>
          <a:ln/>
        </p:spPr>
      </p:sp>
      <p:sp>
        <p:nvSpPr>
          <p:cNvPr id="124109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3A83B51-A163-4B22-A929-830B3ABC3A6D}" type="slidenum">
              <a:rPr lang="en-US"/>
              <a:pPr/>
              <a:t>111</a:t>
            </a:fld>
            <a:endParaRPr lang="en-US"/>
          </a:p>
        </p:txBody>
      </p:sp>
      <p:sp>
        <p:nvSpPr>
          <p:cNvPr id="1243138" name="Rectangle 2"/>
          <p:cNvSpPr>
            <a:spLocks noGrp="1" noRot="1" noChangeAspect="1" noChangeArrowheads="1" noTextEdit="1"/>
          </p:cNvSpPr>
          <p:nvPr>
            <p:ph type="sldImg"/>
          </p:nvPr>
        </p:nvSpPr>
        <p:spPr>
          <a:xfrm>
            <a:off x="1257300" y="720725"/>
            <a:ext cx="4800600" cy="3600450"/>
          </a:xfrm>
          <a:ln/>
        </p:spPr>
      </p:sp>
      <p:sp>
        <p:nvSpPr>
          <p:cNvPr id="1243139"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D641756-53C4-4FD2-8B15-CE57AE18747C}" type="slidenum">
              <a:rPr lang="en-US"/>
              <a:pPr/>
              <a:t>112</a:t>
            </a:fld>
            <a:endParaRPr lang="en-US"/>
          </a:p>
        </p:txBody>
      </p:sp>
      <p:sp>
        <p:nvSpPr>
          <p:cNvPr id="1522690" name="Rectangle 2"/>
          <p:cNvSpPr>
            <a:spLocks noGrp="1" noRot="1" noChangeAspect="1" noChangeArrowheads="1" noTextEdit="1"/>
          </p:cNvSpPr>
          <p:nvPr>
            <p:ph type="sldImg"/>
          </p:nvPr>
        </p:nvSpPr>
        <p:spPr>
          <a:xfrm>
            <a:off x="1347788" y="727075"/>
            <a:ext cx="4781550" cy="3586163"/>
          </a:xfrm>
          <a:ln/>
        </p:spPr>
      </p:sp>
      <p:sp>
        <p:nvSpPr>
          <p:cNvPr id="1522691"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CC4DB3B-FE05-4C0A-913B-970EAA1DED13}" type="slidenum">
              <a:rPr lang="en-US"/>
              <a:pPr/>
              <a:t>113</a:t>
            </a:fld>
            <a:endParaRPr lang="en-US"/>
          </a:p>
        </p:txBody>
      </p:sp>
      <p:sp>
        <p:nvSpPr>
          <p:cNvPr id="1232898" name="Rectangle 2"/>
          <p:cNvSpPr>
            <a:spLocks noGrp="1" noRot="1" noChangeAspect="1" noChangeArrowheads="1" noTextEdit="1"/>
          </p:cNvSpPr>
          <p:nvPr>
            <p:ph type="sldImg"/>
          </p:nvPr>
        </p:nvSpPr>
        <p:spPr>
          <a:xfrm>
            <a:off x="1347788" y="727075"/>
            <a:ext cx="4781550" cy="3586163"/>
          </a:xfrm>
          <a:ln/>
        </p:spPr>
      </p:sp>
      <p:sp>
        <p:nvSpPr>
          <p:cNvPr id="1232899" name="Rectangle 3"/>
          <p:cNvSpPr>
            <a:spLocks noGrp="1" noChangeArrowheads="1"/>
          </p:cNvSpPr>
          <p:nvPr>
            <p:ph type="body" idx="1"/>
          </p:nvPr>
        </p:nvSpPr>
        <p:spPr>
          <a:xfrm>
            <a:off x="731520" y="4561311"/>
            <a:ext cx="6014720" cy="4399728"/>
          </a:xfrm>
        </p:spPr>
        <p:txBody>
          <a:bodyPr/>
          <a:lstStyle/>
          <a:p>
            <a:r>
              <a:rPr lang="en-US"/>
              <a:t>If there are two IDMA transfers, IDMA0 will have higher priority – there is no way to change this.</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C7CFD4F-7DA9-4D1E-9A22-266E86CAD872}" type="slidenum">
              <a:rPr lang="en-US"/>
              <a:pPr/>
              <a:t>114</a:t>
            </a:fld>
            <a:endParaRPr lang="en-US"/>
          </a:p>
        </p:txBody>
      </p:sp>
      <p:sp>
        <p:nvSpPr>
          <p:cNvPr id="1524738" name="Rectangle 2"/>
          <p:cNvSpPr>
            <a:spLocks noGrp="1" noRot="1" noChangeAspect="1" noChangeArrowheads="1" noTextEdit="1"/>
          </p:cNvSpPr>
          <p:nvPr>
            <p:ph type="sldImg"/>
          </p:nvPr>
        </p:nvSpPr>
        <p:spPr>
          <a:xfrm>
            <a:off x="1347788" y="727075"/>
            <a:ext cx="4781550" cy="3586163"/>
          </a:xfrm>
          <a:ln/>
        </p:spPr>
      </p:sp>
      <p:sp>
        <p:nvSpPr>
          <p:cNvPr id="1524739" name="Rectangle 3"/>
          <p:cNvSpPr>
            <a:spLocks noGrp="1" noChangeArrowheads="1"/>
          </p:cNvSpPr>
          <p:nvPr>
            <p:ph type="body" idx="1"/>
          </p:nvPr>
        </p:nvSpPr>
        <p:spPr>
          <a:xfrm>
            <a:off x="731520" y="4561311"/>
            <a:ext cx="6014720" cy="4399728"/>
          </a:xfrm>
        </p:spPr>
        <p:txBody>
          <a:bodyPr/>
          <a:lstStyle/>
          <a:p>
            <a:r>
              <a:rPr lang="en-US"/>
              <a:t>If there are two IDMA transfers, IDMA0 will have higher priority – there is no way to change this.</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3394198-C6CA-453F-8A19-33B6842730B0}" type="slidenum">
              <a:rPr lang="en-US"/>
              <a:pPr/>
              <a:t>115</a:t>
            </a:fld>
            <a:endParaRPr lang="en-US"/>
          </a:p>
        </p:txBody>
      </p:sp>
      <p:sp>
        <p:nvSpPr>
          <p:cNvPr id="1504258" name="Rectangle 2"/>
          <p:cNvSpPr>
            <a:spLocks noGrp="1" noRot="1" noChangeAspect="1" noChangeArrowheads="1" noTextEdit="1"/>
          </p:cNvSpPr>
          <p:nvPr>
            <p:ph type="sldImg"/>
          </p:nvPr>
        </p:nvSpPr>
        <p:spPr>
          <a:xfrm>
            <a:off x="1347788" y="727075"/>
            <a:ext cx="4781550" cy="3586163"/>
          </a:xfrm>
          <a:ln/>
        </p:spPr>
      </p:sp>
      <p:sp>
        <p:nvSpPr>
          <p:cNvPr id="1504259" name="Rectangle 3"/>
          <p:cNvSpPr>
            <a:spLocks noGrp="1" noChangeArrowheads="1"/>
          </p:cNvSpPr>
          <p:nvPr>
            <p:ph type="body" idx="1"/>
          </p:nvPr>
        </p:nvSpPr>
        <p:spPr>
          <a:xfrm>
            <a:off x="731520" y="4561311"/>
            <a:ext cx="6014720" cy="4399728"/>
          </a:xfrm>
        </p:spPr>
        <p:txBody>
          <a:bodyPr/>
          <a:lstStyle/>
          <a:p>
            <a:r>
              <a:rPr lang="en-US"/>
              <a:t>If there are two IDMA transfers, IDMA0 will have higher priority – there is no way to change this.</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16E7A9-A913-4348-A156-5F553C193860}" type="slidenum">
              <a:rPr lang="en-US"/>
              <a:pPr/>
              <a:t>116</a:t>
            </a:fld>
            <a:endParaRPr lang="en-US"/>
          </a:p>
        </p:txBody>
      </p:sp>
      <p:sp>
        <p:nvSpPr>
          <p:cNvPr id="1234946" name="Rectangle 2"/>
          <p:cNvSpPr>
            <a:spLocks noGrp="1" noRot="1" noChangeAspect="1" noChangeArrowheads="1" noTextEdit="1"/>
          </p:cNvSpPr>
          <p:nvPr>
            <p:ph type="sldImg"/>
          </p:nvPr>
        </p:nvSpPr>
        <p:spPr>
          <a:xfrm>
            <a:off x="1347788" y="727075"/>
            <a:ext cx="4781550" cy="3586163"/>
          </a:xfrm>
          <a:ln/>
        </p:spPr>
      </p:sp>
      <p:sp>
        <p:nvSpPr>
          <p:cNvPr id="1234947"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6E3AD1E-7CF0-40B7-8D8F-C88A24CFE5B5}" type="slidenum">
              <a:rPr lang="en-US"/>
              <a:pPr/>
              <a:t>117</a:t>
            </a:fld>
            <a:endParaRPr lang="en-US"/>
          </a:p>
        </p:txBody>
      </p:sp>
      <p:sp>
        <p:nvSpPr>
          <p:cNvPr id="1506306" name="Rectangle 2"/>
          <p:cNvSpPr>
            <a:spLocks noGrp="1" noRot="1" noChangeAspect="1" noChangeArrowheads="1" noTextEdit="1"/>
          </p:cNvSpPr>
          <p:nvPr>
            <p:ph type="sldImg"/>
          </p:nvPr>
        </p:nvSpPr>
        <p:spPr>
          <a:xfrm>
            <a:off x="1347788" y="727075"/>
            <a:ext cx="4781550" cy="3586163"/>
          </a:xfrm>
          <a:ln/>
        </p:spPr>
      </p:sp>
      <p:sp>
        <p:nvSpPr>
          <p:cNvPr id="1506307"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FD7847-D465-48E1-969D-B7B29AFC9A97}" type="slidenum">
              <a:rPr lang="en-US"/>
              <a:pPr/>
              <a:t>118</a:t>
            </a:fld>
            <a:endParaRPr lang="en-US"/>
          </a:p>
        </p:txBody>
      </p:sp>
      <p:sp>
        <p:nvSpPr>
          <p:cNvPr id="1508354" name="Rectangle 2"/>
          <p:cNvSpPr>
            <a:spLocks noGrp="1" noRot="1" noChangeAspect="1" noChangeArrowheads="1" noTextEdit="1"/>
          </p:cNvSpPr>
          <p:nvPr>
            <p:ph type="sldImg"/>
          </p:nvPr>
        </p:nvSpPr>
        <p:spPr>
          <a:xfrm>
            <a:off x="1347788" y="727075"/>
            <a:ext cx="4781550" cy="3586163"/>
          </a:xfrm>
          <a:ln/>
        </p:spPr>
      </p:sp>
      <p:sp>
        <p:nvSpPr>
          <p:cNvPr id="1508355"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1FE973E-B248-4479-865A-43AD0ED3793F}" type="slidenum">
              <a:rPr lang="en-US"/>
              <a:pPr/>
              <a:t>119</a:t>
            </a:fld>
            <a:endParaRPr lang="en-US"/>
          </a:p>
        </p:txBody>
      </p:sp>
      <p:sp>
        <p:nvSpPr>
          <p:cNvPr id="1236994" name="Rectangle 2"/>
          <p:cNvSpPr>
            <a:spLocks noGrp="1" noRot="1" noChangeAspect="1" noChangeArrowheads="1" noTextEdit="1"/>
          </p:cNvSpPr>
          <p:nvPr>
            <p:ph type="sldImg"/>
          </p:nvPr>
        </p:nvSpPr>
        <p:spPr>
          <a:xfrm>
            <a:off x="1347788" y="727075"/>
            <a:ext cx="4781550" cy="3586163"/>
          </a:xfrm>
          <a:ln/>
        </p:spPr>
      </p:sp>
      <p:sp>
        <p:nvSpPr>
          <p:cNvPr id="1236995"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771BC56-694C-4B21-B1E3-5C263788E9F9}" type="slidenum">
              <a:rPr lang="en-US"/>
              <a:pPr/>
              <a:t>120</a:t>
            </a:fld>
            <a:endParaRPr lang="en-US"/>
          </a:p>
        </p:txBody>
      </p:sp>
      <p:sp>
        <p:nvSpPr>
          <p:cNvPr id="1510402" name="Rectangle 2"/>
          <p:cNvSpPr>
            <a:spLocks noGrp="1" noRot="1" noChangeAspect="1" noChangeArrowheads="1" noTextEdit="1"/>
          </p:cNvSpPr>
          <p:nvPr>
            <p:ph type="sldImg"/>
          </p:nvPr>
        </p:nvSpPr>
        <p:spPr>
          <a:xfrm>
            <a:off x="1347788" y="727075"/>
            <a:ext cx="4781550" cy="3586163"/>
          </a:xfrm>
          <a:ln/>
        </p:spPr>
      </p:sp>
      <p:sp>
        <p:nvSpPr>
          <p:cNvPr id="1510403"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D9DA414-A494-40C5-98D8-ED6CB80973ED}" type="slidenum">
              <a:rPr lang="en-US"/>
              <a:pPr/>
              <a:t>121</a:t>
            </a:fld>
            <a:endParaRPr lang="en-US"/>
          </a:p>
        </p:txBody>
      </p:sp>
      <p:sp>
        <p:nvSpPr>
          <p:cNvPr id="1512450" name="Rectangle 2"/>
          <p:cNvSpPr>
            <a:spLocks noGrp="1" noRot="1" noChangeAspect="1" noChangeArrowheads="1" noTextEdit="1"/>
          </p:cNvSpPr>
          <p:nvPr>
            <p:ph type="sldImg"/>
          </p:nvPr>
        </p:nvSpPr>
        <p:spPr>
          <a:xfrm>
            <a:off x="1347788" y="727075"/>
            <a:ext cx="4781550" cy="3586163"/>
          </a:xfrm>
          <a:ln/>
        </p:spPr>
      </p:sp>
      <p:sp>
        <p:nvSpPr>
          <p:cNvPr id="1512451"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3B54BF4-3347-479D-B3C0-012F9021EB03}" type="slidenum">
              <a:rPr lang="en-US"/>
              <a:pPr/>
              <a:t>13</a:t>
            </a:fld>
            <a:endParaRPr lang="en-US"/>
          </a:p>
        </p:txBody>
      </p:sp>
      <p:sp>
        <p:nvSpPr>
          <p:cNvPr id="1064962" name="Rectangle 2"/>
          <p:cNvSpPr>
            <a:spLocks noGrp="1" noRot="1" noChangeAspect="1" noChangeArrowheads="1" noTextEdit="1"/>
          </p:cNvSpPr>
          <p:nvPr>
            <p:ph type="sldImg"/>
          </p:nvPr>
        </p:nvSpPr>
        <p:spPr>
          <a:xfrm>
            <a:off x="1257300" y="720725"/>
            <a:ext cx="4800600" cy="3600450"/>
          </a:xfrm>
          <a:ln/>
        </p:spPr>
      </p:sp>
      <p:sp>
        <p:nvSpPr>
          <p:cNvPr id="1064963"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235DF0D-1EC7-4346-9888-9BEBBBDB1D39}" type="slidenum">
              <a:rPr lang="en-US"/>
              <a:pPr/>
              <a:t>14</a:t>
            </a:fld>
            <a:endParaRPr lang="en-US"/>
          </a:p>
        </p:txBody>
      </p:sp>
      <p:sp>
        <p:nvSpPr>
          <p:cNvPr id="1067010" name="Rectangle 2"/>
          <p:cNvSpPr>
            <a:spLocks noGrp="1" noRot="1" noChangeAspect="1" noChangeArrowheads="1" noTextEdit="1"/>
          </p:cNvSpPr>
          <p:nvPr>
            <p:ph type="sldImg"/>
          </p:nvPr>
        </p:nvSpPr>
        <p:spPr>
          <a:xfrm>
            <a:off x="1257300" y="720725"/>
            <a:ext cx="4800600" cy="3600450"/>
          </a:xfrm>
          <a:ln/>
        </p:spPr>
      </p:sp>
      <p:sp>
        <p:nvSpPr>
          <p:cNvPr id="106701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A361471-9308-4A57-A230-527E6214745B}" type="slidenum">
              <a:rPr lang="en-US"/>
              <a:pPr/>
              <a:t>15</a:t>
            </a:fld>
            <a:endParaRPr lang="en-US"/>
          </a:p>
        </p:txBody>
      </p:sp>
      <p:sp>
        <p:nvSpPr>
          <p:cNvPr id="1210370" name="Rectangle 2"/>
          <p:cNvSpPr>
            <a:spLocks noGrp="1" noRot="1" noChangeAspect="1" noChangeArrowheads="1" noTextEdit="1"/>
          </p:cNvSpPr>
          <p:nvPr>
            <p:ph type="sldImg"/>
          </p:nvPr>
        </p:nvSpPr>
        <p:spPr>
          <a:xfrm>
            <a:off x="1257300" y="720725"/>
            <a:ext cx="4800600" cy="3600450"/>
          </a:xfrm>
          <a:ln/>
        </p:spPr>
      </p:sp>
      <p:sp>
        <p:nvSpPr>
          <p:cNvPr id="121037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5BAE8D9-9B75-4143-A366-29A9E9E282FF}" type="slidenum">
              <a:rPr lang="en-US"/>
              <a:pPr/>
              <a:t>16</a:t>
            </a:fld>
            <a:endParaRPr lang="en-US"/>
          </a:p>
        </p:txBody>
      </p:sp>
      <p:sp>
        <p:nvSpPr>
          <p:cNvPr id="1071106" name="Rectangle 2"/>
          <p:cNvSpPr>
            <a:spLocks noGrp="1" noRot="1" noChangeAspect="1" noChangeArrowheads="1" noTextEdit="1"/>
          </p:cNvSpPr>
          <p:nvPr>
            <p:ph type="sldImg"/>
          </p:nvPr>
        </p:nvSpPr>
        <p:spPr>
          <a:xfrm>
            <a:off x="1257300" y="720725"/>
            <a:ext cx="4800600" cy="3600450"/>
          </a:xfrm>
          <a:ln/>
        </p:spPr>
      </p:sp>
      <p:sp>
        <p:nvSpPr>
          <p:cNvPr id="1071107" name="Rectangle 3"/>
          <p:cNvSpPr>
            <a:spLocks noGrp="1" noChangeArrowheads="1"/>
          </p:cNvSpPr>
          <p:nvPr>
            <p:ph type="body" idx="1"/>
          </p:nvPr>
        </p:nvSpPr>
        <p:spPr>
          <a:xfrm>
            <a:off x="731520" y="4561311"/>
            <a:ext cx="5852160" cy="4319553"/>
          </a:xfrm>
        </p:spPr>
        <p:txBody>
          <a:bodyPr/>
          <a:lstStyle/>
          <a:p>
            <a:r>
              <a:rPr lang="en-US"/>
              <a:t>CCNT = 4.</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5667D8B-DB2A-449E-8C80-81283F54D6DF}" type="slidenum">
              <a:rPr lang="en-US"/>
              <a:pPr/>
              <a:t>2</a:t>
            </a:fld>
            <a:endParaRPr lang="en-US"/>
          </a:p>
        </p:txBody>
      </p:sp>
      <p:sp>
        <p:nvSpPr>
          <p:cNvPr id="1057794" name="Rectangle 2"/>
          <p:cNvSpPr>
            <a:spLocks noGrp="1" noRot="1" noChangeAspect="1" noChangeArrowheads="1" noTextEdit="1"/>
          </p:cNvSpPr>
          <p:nvPr>
            <p:ph type="sldImg"/>
          </p:nvPr>
        </p:nvSpPr>
        <p:spPr>
          <a:xfrm>
            <a:off x="1347788" y="727075"/>
            <a:ext cx="4781550" cy="3586163"/>
          </a:xfrm>
          <a:ln/>
        </p:spPr>
      </p:sp>
      <p:sp>
        <p:nvSpPr>
          <p:cNvPr id="1057795"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3394198-C6CA-453F-8A19-33B6842730B0}" type="slidenum">
              <a:rPr lang="en-US"/>
              <a:pPr/>
              <a:t>23</a:t>
            </a:fld>
            <a:endParaRPr lang="en-US"/>
          </a:p>
        </p:txBody>
      </p:sp>
      <p:sp>
        <p:nvSpPr>
          <p:cNvPr id="1504258" name="Rectangle 2"/>
          <p:cNvSpPr>
            <a:spLocks noGrp="1" noRot="1" noChangeAspect="1" noChangeArrowheads="1" noTextEdit="1"/>
          </p:cNvSpPr>
          <p:nvPr>
            <p:ph type="sldImg"/>
          </p:nvPr>
        </p:nvSpPr>
        <p:spPr>
          <a:xfrm>
            <a:off x="1347788" y="727075"/>
            <a:ext cx="4781550" cy="3586163"/>
          </a:xfrm>
          <a:ln/>
        </p:spPr>
      </p:sp>
      <p:sp>
        <p:nvSpPr>
          <p:cNvPr id="1504259" name="Rectangle 3"/>
          <p:cNvSpPr>
            <a:spLocks noGrp="1" noChangeArrowheads="1"/>
          </p:cNvSpPr>
          <p:nvPr>
            <p:ph type="body" idx="1"/>
          </p:nvPr>
        </p:nvSpPr>
        <p:spPr>
          <a:xfrm>
            <a:off x="731520" y="4561311"/>
            <a:ext cx="6014720" cy="4399728"/>
          </a:xfrm>
        </p:spPr>
        <p:txBody>
          <a:bodyPr/>
          <a:lstStyle/>
          <a:p>
            <a:r>
              <a:rPr lang="en-US"/>
              <a:t>If there are two IDMA transfers, IDMA0 will have higher priority – there is no way to change this.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89EF66C-D687-4C96-A25F-F67F17DA9D22}" type="slidenum">
              <a:rPr lang="en-US"/>
              <a:pPr/>
              <a:t>24</a:t>
            </a:fld>
            <a:endParaRPr lang="en-US"/>
          </a:p>
        </p:txBody>
      </p:sp>
      <p:sp>
        <p:nvSpPr>
          <p:cNvPr id="1428482" name="Rectangle 2"/>
          <p:cNvSpPr>
            <a:spLocks noGrp="1" noRot="1" noChangeAspect="1" noChangeArrowheads="1" noTextEdit="1"/>
          </p:cNvSpPr>
          <p:nvPr>
            <p:ph type="sldImg"/>
          </p:nvPr>
        </p:nvSpPr>
        <p:spPr>
          <a:xfrm>
            <a:off x="1347788" y="727075"/>
            <a:ext cx="4781550" cy="3586163"/>
          </a:xfrm>
          <a:ln/>
        </p:spPr>
      </p:sp>
      <p:sp>
        <p:nvSpPr>
          <p:cNvPr id="1428483"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44C98C2-E184-44A6-A1F5-09EDA2F9072A}" type="slidenum">
              <a:rPr lang="en-US"/>
              <a:pPr/>
              <a:t>25</a:t>
            </a:fld>
            <a:endParaRPr lang="en-US"/>
          </a:p>
        </p:txBody>
      </p:sp>
      <p:sp>
        <p:nvSpPr>
          <p:cNvPr id="1442818" name="Rectangle 2"/>
          <p:cNvSpPr>
            <a:spLocks noGrp="1" noRot="1" noChangeAspect="1" noChangeArrowheads="1" noTextEdit="1"/>
          </p:cNvSpPr>
          <p:nvPr>
            <p:ph type="sldImg"/>
          </p:nvPr>
        </p:nvSpPr>
        <p:spPr>
          <a:xfrm>
            <a:off x="1347788" y="727075"/>
            <a:ext cx="4781550" cy="3586163"/>
          </a:xfrm>
          <a:ln/>
        </p:spPr>
      </p:sp>
      <p:sp>
        <p:nvSpPr>
          <p:cNvPr id="1442819"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3D203E8-E6FB-4643-A37B-F221E2BDACC1}" type="slidenum">
              <a:rPr lang="en-US"/>
              <a:pPr/>
              <a:t>26</a:t>
            </a:fld>
            <a:endParaRPr lang="en-US"/>
          </a:p>
        </p:txBody>
      </p:sp>
      <p:sp>
        <p:nvSpPr>
          <p:cNvPr id="1516546" name="Rectangle 2"/>
          <p:cNvSpPr>
            <a:spLocks noGrp="1" noRot="1" noChangeAspect="1" noChangeArrowheads="1" noTextEdit="1"/>
          </p:cNvSpPr>
          <p:nvPr>
            <p:ph type="sldImg"/>
          </p:nvPr>
        </p:nvSpPr>
        <p:spPr>
          <a:xfrm>
            <a:off x="1273175" y="715963"/>
            <a:ext cx="4770438" cy="3576637"/>
          </a:xfrm>
          <a:ln/>
        </p:spPr>
      </p:sp>
      <p:sp>
        <p:nvSpPr>
          <p:cNvPr id="1516547" name="Rectangle 3"/>
          <p:cNvSpPr>
            <a:spLocks noGrp="1" noChangeArrowheads="1"/>
          </p:cNvSpPr>
          <p:nvPr>
            <p:ph type="body" idx="1"/>
          </p:nvPr>
        </p:nvSpPr>
        <p:spPr>
          <a:xfrm>
            <a:off x="731520" y="4561311"/>
            <a:ext cx="5852160" cy="4319553"/>
          </a:xfrm>
          <a:noFill/>
          <a:ln/>
        </p:spPr>
        <p:txBody>
          <a:bodyPr/>
          <a:lstStyle/>
          <a:p>
            <a:r>
              <a:rPr lang="en-US"/>
              <a:t>For the Channel Controller (CC), there is a priority between ESR, ER and CER:</a:t>
            </a:r>
          </a:p>
          <a:p>
            <a:r>
              <a:rPr lang="en-US"/>
              <a:t>#1 – ESR</a:t>
            </a:r>
          </a:p>
          <a:p>
            <a:r>
              <a:rPr lang="en-US"/>
              <a:t>#2 – CER</a:t>
            </a:r>
          </a:p>
          <a:p>
            <a:r>
              <a:rPr lang="en-US"/>
              <a:t>#3 – ER </a:t>
            </a:r>
          </a:p>
          <a:p>
            <a:endParaRPr lang="en-US"/>
          </a:p>
          <a:p>
            <a:r>
              <a:rPr lang="en-US"/>
              <a:t>Debug – never see ER get set. It gets set, then cleared very quickly. So, a trick is to clear the EER bit during debug so that you can see the ER bit get set.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B0567D6-7298-4A5C-9916-16B3A07D20E2}" type="slidenum">
              <a:rPr lang="en-US"/>
              <a:pPr/>
              <a:t>27</a:t>
            </a:fld>
            <a:endParaRPr lang="en-US"/>
          </a:p>
        </p:txBody>
      </p:sp>
      <p:sp>
        <p:nvSpPr>
          <p:cNvPr id="1514498" name="Rectangle 2"/>
          <p:cNvSpPr>
            <a:spLocks noGrp="1" noRot="1" noChangeAspect="1" noChangeArrowheads="1" noTextEdit="1"/>
          </p:cNvSpPr>
          <p:nvPr>
            <p:ph type="sldImg"/>
          </p:nvPr>
        </p:nvSpPr>
        <p:spPr>
          <a:xfrm>
            <a:off x="1273175" y="715963"/>
            <a:ext cx="4770438" cy="3576637"/>
          </a:xfrm>
          <a:ln/>
        </p:spPr>
      </p:sp>
      <p:sp>
        <p:nvSpPr>
          <p:cNvPr id="1514499" name="Rectangle 3"/>
          <p:cNvSpPr>
            <a:spLocks noGrp="1" noChangeArrowheads="1"/>
          </p:cNvSpPr>
          <p:nvPr>
            <p:ph type="body" idx="1"/>
          </p:nvPr>
        </p:nvSpPr>
        <p:spPr>
          <a:xfrm>
            <a:off x="731520" y="4561311"/>
            <a:ext cx="5852160" cy="4319553"/>
          </a:xfrm>
          <a:noFill/>
          <a:ln/>
        </p:spPr>
        <p:txBody>
          <a:bodyPr/>
          <a:lstStyle/>
          <a:p>
            <a:r>
              <a:rPr lang="en-US"/>
              <a:t>For the Channel Controller (CC), there is a priority between ESR, ER and CER:</a:t>
            </a:r>
          </a:p>
          <a:p>
            <a:r>
              <a:rPr lang="en-US"/>
              <a:t>#1 – ESR</a:t>
            </a:r>
          </a:p>
          <a:p>
            <a:r>
              <a:rPr lang="en-US"/>
              <a:t>#2 – CER</a:t>
            </a:r>
          </a:p>
          <a:p>
            <a:r>
              <a:rPr lang="en-US"/>
              <a:t>#3 – ER </a:t>
            </a:r>
          </a:p>
          <a:p>
            <a:endParaRPr lang="en-US"/>
          </a:p>
          <a:p>
            <a:r>
              <a:rPr lang="en-US"/>
              <a:t>Debug – never see ER get set. It gets set, then cleared very quickly. So, a trick is to clear the EER bit during debug so that you can see the ER bit get set.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86CC772-D7C2-458F-B935-E9EA55D803D2}" type="slidenum">
              <a:rPr lang="en-US"/>
              <a:pPr/>
              <a:t>28</a:t>
            </a:fld>
            <a:endParaRPr lang="en-US"/>
          </a:p>
        </p:txBody>
      </p:sp>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8868CFB-1611-4122-9555-5AE7A5FAB8C1}" type="slidenum">
              <a:rPr lang="en-US"/>
              <a:pPr/>
              <a:t>29</a:t>
            </a:fld>
            <a:endParaRPr lang="en-US"/>
          </a:p>
        </p:txBody>
      </p:sp>
      <p:sp>
        <p:nvSpPr>
          <p:cNvPr id="1444866" name="Rectangle 2"/>
          <p:cNvSpPr>
            <a:spLocks noGrp="1" noRot="1" noChangeAspect="1" noChangeArrowheads="1" noTextEdit="1"/>
          </p:cNvSpPr>
          <p:nvPr>
            <p:ph type="sldImg"/>
          </p:nvPr>
        </p:nvSpPr>
        <p:spPr>
          <a:ln/>
        </p:spPr>
      </p:sp>
      <p:sp>
        <p:nvSpPr>
          <p:cNvPr id="144486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A0B335B-F863-4BC3-B518-7D8949DB2DBD}" type="slidenum">
              <a:rPr lang="en-US"/>
              <a:pPr/>
              <a:t>30</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91FB076-20FA-4086-BD34-72EE9D529E2F}" type="slidenum">
              <a:rPr lang="en-US"/>
              <a:pPr/>
              <a:t>31</a:t>
            </a:fld>
            <a:endParaRPr lang="en-US"/>
          </a:p>
        </p:txBody>
      </p:sp>
      <p:sp>
        <p:nvSpPr>
          <p:cNvPr id="1448962" name="Rectangle 2"/>
          <p:cNvSpPr>
            <a:spLocks noGrp="1" noRot="1" noChangeAspect="1" noChangeArrowheads="1" noTextEdit="1"/>
          </p:cNvSpPr>
          <p:nvPr>
            <p:ph type="sldImg"/>
          </p:nvPr>
        </p:nvSpPr>
        <p:spPr>
          <a:ln/>
        </p:spPr>
      </p:sp>
      <p:sp>
        <p:nvSpPr>
          <p:cNvPr id="144896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FF1A18-B9E4-45EC-98C9-9F2F751E21D8}" type="slidenum">
              <a:rPr lang="en-US"/>
              <a:pPr/>
              <a:t>32</a:t>
            </a:fld>
            <a:endParaRPr lang="en-US"/>
          </a:p>
        </p:txBody>
      </p:sp>
      <p:sp>
        <p:nvSpPr>
          <p:cNvPr id="1451010" name="Rectangle 2"/>
          <p:cNvSpPr>
            <a:spLocks noGrp="1" noRot="1" noChangeAspect="1" noChangeArrowheads="1" noTextEdit="1"/>
          </p:cNvSpPr>
          <p:nvPr>
            <p:ph type="sldImg"/>
          </p:nvPr>
        </p:nvSpPr>
        <p:spPr>
          <a:ln/>
        </p:spPr>
      </p:sp>
      <p:sp>
        <p:nvSpPr>
          <p:cNvPr id="145101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60FA0BE-E4F9-4EB5-81FC-19AAF24FAF5F}" type="slidenum">
              <a:rPr lang="en-US"/>
              <a:pPr/>
              <a:t>33</a:t>
            </a:fld>
            <a:endParaRPr lang="en-US"/>
          </a:p>
        </p:txBody>
      </p:sp>
      <p:sp>
        <p:nvSpPr>
          <p:cNvPr id="1453058" name="Rectangle 2"/>
          <p:cNvSpPr>
            <a:spLocks noGrp="1" noRot="1" noChangeAspect="1" noChangeArrowheads="1" noTextEdit="1"/>
          </p:cNvSpPr>
          <p:nvPr>
            <p:ph type="sldImg"/>
          </p:nvPr>
        </p:nvSpPr>
        <p:spPr>
          <a:ln/>
        </p:spPr>
      </p:sp>
      <p:sp>
        <p:nvSpPr>
          <p:cNvPr id="145305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5A3B7D-102F-4D3E-AF8C-C0C983CCF24F}" type="slidenum">
              <a:rPr lang="en-US"/>
              <a:pPr/>
              <a:t>34</a:t>
            </a:fld>
            <a:endParaRPr lang="en-US"/>
          </a:p>
        </p:txBody>
      </p:sp>
      <p:sp>
        <p:nvSpPr>
          <p:cNvPr id="1455106" name="Rectangle 2"/>
          <p:cNvSpPr>
            <a:spLocks noGrp="1" noRot="1" noChangeAspect="1" noChangeArrowheads="1" noTextEdit="1"/>
          </p:cNvSpPr>
          <p:nvPr>
            <p:ph type="sldImg"/>
          </p:nvPr>
        </p:nvSpPr>
        <p:spPr>
          <a:ln/>
        </p:spPr>
      </p:sp>
      <p:sp>
        <p:nvSpPr>
          <p:cNvPr id="145510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7F381C-88BE-475A-8E45-E368E078A703}" type="slidenum">
              <a:rPr lang="en-US"/>
              <a:pPr/>
              <a:t>35</a:t>
            </a:fld>
            <a:endParaRPr lang="en-US"/>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A8059F1-AA8B-49C3-A185-9BC9BA4325D6}" type="slidenum">
              <a:rPr lang="en-US"/>
              <a:pPr/>
              <a:t>36</a:t>
            </a:fld>
            <a:endParaRPr lang="en-US"/>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1B6E4C6-40D2-4D33-AEFE-AF16E1E1D25F}" type="slidenum">
              <a:rPr lang="en-US"/>
              <a:pPr/>
              <a:t>37</a:t>
            </a:fld>
            <a:endParaRPr lang="en-US"/>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B85E56-1DD4-4802-9A7A-EBCF00BD988D}" type="slidenum">
              <a:rPr lang="en-US"/>
              <a:pPr/>
              <a:t>38</a:t>
            </a:fld>
            <a:endParaRPr lang="en-US"/>
          </a:p>
        </p:txBody>
      </p:sp>
      <p:sp>
        <p:nvSpPr>
          <p:cNvPr id="1471490" name="Rectangle 2"/>
          <p:cNvSpPr>
            <a:spLocks noGrp="1" noRot="1" noChangeAspect="1" noChangeArrowheads="1" noTextEdit="1"/>
          </p:cNvSpPr>
          <p:nvPr>
            <p:ph type="sldImg"/>
          </p:nvPr>
        </p:nvSpPr>
        <p:spPr>
          <a:ln/>
        </p:spPr>
      </p:sp>
      <p:sp>
        <p:nvSpPr>
          <p:cNvPr id="147149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4811F6B-4495-4402-B559-12B16C2B4D73}" type="slidenum">
              <a:rPr lang="en-US"/>
              <a:pPr/>
              <a:t>39</a:t>
            </a:fld>
            <a:endParaRPr lang="en-US"/>
          </a:p>
        </p:txBody>
      </p:sp>
      <p:sp>
        <p:nvSpPr>
          <p:cNvPr id="1473538" name="Rectangle 2"/>
          <p:cNvSpPr>
            <a:spLocks noGrp="1" noRot="1" noChangeAspect="1" noChangeArrowheads="1" noTextEdit="1"/>
          </p:cNvSpPr>
          <p:nvPr>
            <p:ph type="sldImg"/>
          </p:nvPr>
        </p:nvSpPr>
        <p:spPr>
          <a:ln/>
        </p:spPr>
      </p:sp>
      <p:sp>
        <p:nvSpPr>
          <p:cNvPr id="147353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34B58C-C43B-491A-8724-5FDFE32D8F44}" type="slidenum">
              <a:rPr lang="en-US"/>
              <a:pPr/>
              <a:t>40</a:t>
            </a:fld>
            <a:endParaRPr lang="en-US"/>
          </a:p>
        </p:txBody>
      </p:sp>
      <p:sp>
        <p:nvSpPr>
          <p:cNvPr id="1475586" name="Rectangle 2"/>
          <p:cNvSpPr>
            <a:spLocks noGrp="1" noRot="1" noChangeAspect="1" noChangeArrowheads="1" noTextEdit="1"/>
          </p:cNvSpPr>
          <p:nvPr>
            <p:ph type="sldImg"/>
          </p:nvPr>
        </p:nvSpPr>
        <p:spPr>
          <a:ln/>
        </p:spPr>
      </p:sp>
      <p:sp>
        <p:nvSpPr>
          <p:cNvPr id="147558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9DBD1CE-338F-485D-8BA1-96B8E17A4E6B}" type="slidenum">
              <a:rPr lang="en-US"/>
              <a:pPr/>
              <a:t>4</a:t>
            </a:fld>
            <a:endParaRPr lang="en-US"/>
          </a:p>
        </p:txBody>
      </p:sp>
      <p:sp>
        <p:nvSpPr>
          <p:cNvPr id="1216514" name="Rectangle 2"/>
          <p:cNvSpPr>
            <a:spLocks noGrp="1" noRot="1" noChangeAspect="1" noChangeArrowheads="1" noTextEdit="1"/>
          </p:cNvSpPr>
          <p:nvPr>
            <p:ph type="sldImg"/>
          </p:nvPr>
        </p:nvSpPr>
        <p:spPr>
          <a:xfrm>
            <a:off x="1347788" y="727075"/>
            <a:ext cx="4781550" cy="3586163"/>
          </a:xfrm>
          <a:ln/>
        </p:spPr>
      </p:sp>
      <p:sp>
        <p:nvSpPr>
          <p:cNvPr id="1216515"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3F9F5E-A501-4948-807D-D67E49C4F45A}" type="slidenum">
              <a:rPr lang="en-US"/>
              <a:pPr/>
              <a:t>41</a:t>
            </a:fld>
            <a:endParaRPr lang="en-US"/>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0C62661-B5C5-4412-8829-FFC5795B6330}" type="slidenum">
              <a:rPr lang="en-US"/>
              <a:pPr/>
              <a:t>42</a:t>
            </a:fld>
            <a:endParaRPr lang="en-US"/>
          </a:p>
        </p:txBody>
      </p:sp>
      <p:sp>
        <p:nvSpPr>
          <p:cNvPr id="1479682" name="Rectangle 2"/>
          <p:cNvSpPr>
            <a:spLocks noGrp="1" noRot="1" noChangeAspect="1" noChangeArrowheads="1" noTextEdit="1"/>
          </p:cNvSpPr>
          <p:nvPr>
            <p:ph type="sldImg"/>
          </p:nvPr>
        </p:nvSpPr>
        <p:spPr>
          <a:ln/>
        </p:spPr>
      </p:sp>
      <p:sp>
        <p:nvSpPr>
          <p:cNvPr id="147968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BD95C3-4D41-4F52-886B-77AD00C74A5B}" type="slidenum">
              <a:rPr lang="en-US"/>
              <a:pPr/>
              <a:t>43</a:t>
            </a:fld>
            <a:endParaRPr lang="en-US"/>
          </a:p>
        </p:txBody>
      </p:sp>
      <p:sp>
        <p:nvSpPr>
          <p:cNvPr id="1082370" name="Rectangle 2"/>
          <p:cNvSpPr>
            <a:spLocks noGrp="1" noRot="1" noChangeAspect="1" noChangeArrowheads="1" noTextEdit="1"/>
          </p:cNvSpPr>
          <p:nvPr>
            <p:ph type="sldImg"/>
          </p:nvPr>
        </p:nvSpPr>
        <p:spPr>
          <a:xfrm>
            <a:off x="1273175" y="715963"/>
            <a:ext cx="4770438" cy="3576637"/>
          </a:xfrm>
          <a:ln/>
        </p:spPr>
      </p:sp>
      <p:sp>
        <p:nvSpPr>
          <p:cNvPr id="1082371" name="Rectangle 3"/>
          <p:cNvSpPr>
            <a:spLocks noGrp="1" noChangeArrowheads="1"/>
          </p:cNvSpPr>
          <p:nvPr>
            <p:ph type="body" idx="1"/>
          </p:nvPr>
        </p:nvSpPr>
        <p:spPr>
          <a:xfrm>
            <a:off x="731520" y="4561311"/>
            <a:ext cx="5852160" cy="4319553"/>
          </a:xfrm>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9060FDC-2214-4EF2-A9F7-E686D6ED72E9}" type="slidenum">
              <a:rPr lang="en-US"/>
              <a:pPr/>
              <a:t>44</a:t>
            </a:fld>
            <a:endParaRPr lang="en-US"/>
          </a:p>
        </p:txBody>
      </p:sp>
      <p:sp>
        <p:nvSpPr>
          <p:cNvPr id="1520642" name="Rectangle 2"/>
          <p:cNvSpPr>
            <a:spLocks noGrp="1" noRot="1" noChangeAspect="1" noChangeArrowheads="1" noTextEdit="1"/>
          </p:cNvSpPr>
          <p:nvPr>
            <p:ph type="sldImg"/>
          </p:nvPr>
        </p:nvSpPr>
        <p:spPr>
          <a:xfrm>
            <a:off x="1273175" y="715963"/>
            <a:ext cx="4770438" cy="3576637"/>
          </a:xfrm>
          <a:ln/>
        </p:spPr>
      </p:sp>
      <p:sp>
        <p:nvSpPr>
          <p:cNvPr id="1520643" name="Rectangle 3"/>
          <p:cNvSpPr>
            <a:spLocks noGrp="1" noChangeArrowheads="1"/>
          </p:cNvSpPr>
          <p:nvPr>
            <p:ph type="body" idx="1"/>
          </p:nvPr>
        </p:nvSpPr>
        <p:spPr>
          <a:xfrm>
            <a:off x="731520" y="4561311"/>
            <a:ext cx="5852160" cy="4319553"/>
          </a:xfrm>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EAAFE28-BA52-4BB9-BC5C-EDF19548AA11}" type="slidenum">
              <a:rPr lang="en-US"/>
              <a:pPr/>
              <a:t>45</a:t>
            </a:fld>
            <a:endParaRPr lang="en-US"/>
          </a:p>
        </p:txBody>
      </p:sp>
      <p:sp>
        <p:nvSpPr>
          <p:cNvPr id="1438722" name="Rectangle 2"/>
          <p:cNvSpPr>
            <a:spLocks noGrp="1" noRot="1" noChangeAspect="1" noChangeArrowheads="1" noTextEdit="1"/>
          </p:cNvSpPr>
          <p:nvPr>
            <p:ph type="sldImg"/>
          </p:nvPr>
        </p:nvSpPr>
        <p:spPr>
          <a:xfrm>
            <a:off x="1273175" y="715963"/>
            <a:ext cx="4770438" cy="3576637"/>
          </a:xfrm>
          <a:ln/>
        </p:spPr>
      </p:sp>
      <p:sp>
        <p:nvSpPr>
          <p:cNvPr id="1438723" name="Rectangle 3"/>
          <p:cNvSpPr>
            <a:spLocks noGrp="1" noChangeArrowheads="1"/>
          </p:cNvSpPr>
          <p:nvPr>
            <p:ph type="body" idx="1"/>
          </p:nvPr>
        </p:nvSpPr>
        <p:spPr>
          <a:xfrm>
            <a:off x="731520" y="4561311"/>
            <a:ext cx="5852160" cy="4319553"/>
          </a:xfrm>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F81CB4-2CF7-4AEA-8EDF-4BC790394FCB}" type="slidenum">
              <a:rPr lang="en-US"/>
              <a:pPr/>
              <a:t>46</a:t>
            </a:fld>
            <a:endParaRPr lang="en-US"/>
          </a:p>
        </p:txBody>
      </p:sp>
      <p:sp>
        <p:nvSpPr>
          <p:cNvPr id="1430530" name="Rectangle 2"/>
          <p:cNvSpPr>
            <a:spLocks noGrp="1" noRot="1" noChangeAspect="1" noChangeArrowheads="1" noTextEdit="1"/>
          </p:cNvSpPr>
          <p:nvPr>
            <p:ph type="sldImg"/>
          </p:nvPr>
        </p:nvSpPr>
        <p:spPr>
          <a:xfrm>
            <a:off x="1347788" y="727075"/>
            <a:ext cx="4781550" cy="3586163"/>
          </a:xfrm>
          <a:ln/>
        </p:spPr>
      </p:sp>
      <p:sp>
        <p:nvSpPr>
          <p:cNvPr id="1430531"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97D0C08-E018-405C-9DD5-F1E65A21586D}" type="slidenum">
              <a:rPr lang="en-US"/>
              <a:pPr/>
              <a:t>47</a:t>
            </a:fld>
            <a:endParaRPr lang="en-US"/>
          </a:p>
        </p:txBody>
      </p:sp>
      <p:sp>
        <p:nvSpPr>
          <p:cNvPr id="864258" name="Rectangle 2"/>
          <p:cNvSpPr>
            <a:spLocks noGrp="1" noRot="1" noChangeAspect="1" noChangeArrowheads="1" noTextEdit="1"/>
          </p:cNvSpPr>
          <p:nvPr>
            <p:ph type="sldImg"/>
          </p:nvPr>
        </p:nvSpPr>
        <p:spPr>
          <a:xfrm>
            <a:off x="1257300" y="720725"/>
            <a:ext cx="4800600" cy="3600450"/>
          </a:xfrm>
          <a:ln/>
        </p:spPr>
      </p:sp>
      <p:sp>
        <p:nvSpPr>
          <p:cNvPr id="864259"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8E58322-56E3-47EE-870C-693785A56C00}" type="slidenum">
              <a:rPr lang="en-US"/>
              <a:pPr/>
              <a:t>49</a:t>
            </a:fld>
            <a:endParaRPr lang="en-US"/>
          </a:p>
        </p:txBody>
      </p:sp>
      <p:sp>
        <p:nvSpPr>
          <p:cNvPr id="866306" name="Rectangle 2"/>
          <p:cNvSpPr>
            <a:spLocks noGrp="1" noRot="1" noChangeAspect="1" noChangeArrowheads="1" noTextEdit="1"/>
          </p:cNvSpPr>
          <p:nvPr>
            <p:ph type="sldImg"/>
          </p:nvPr>
        </p:nvSpPr>
        <p:spPr>
          <a:xfrm>
            <a:off x="1257300" y="720725"/>
            <a:ext cx="4800600" cy="3600450"/>
          </a:xfrm>
          <a:ln/>
        </p:spPr>
      </p:sp>
      <p:sp>
        <p:nvSpPr>
          <p:cNvPr id="866307"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8CF00DE-58E2-42E2-BA1C-F3BD98897586}" type="slidenum">
              <a:rPr lang="en-US"/>
              <a:pPr/>
              <a:t>50</a:t>
            </a:fld>
            <a:endParaRPr lang="en-US"/>
          </a:p>
        </p:txBody>
      </p:sp>
      <p:sp>
        <p:nvSpPr>
          <p:cNvPr id="868354" name="Rectangle 2"/>
          <p:cNvSpPr>
            <a:spLocks noGrp="1" noRot="1" noChangeAspect="1" noChangeArrowheads="1" noTextEdit="1"/>
          </p:cNvSpPr>
          <p:nvPr>
            <p:ph type="sldImg"/>
          </p:nvPr>
        </p:nvSpPr>
        <p:spPr>
          <a:xfrm>
            <a:off x="1257300" y="720725"/>
            <a:ext cx="4800600" cy="3600450"/>
          </a:xfrm>
          <a:ln/>
        </p:spPr>
      </p:sp>
      <p:sp>
        <p:nvSpPr>
          <p:cNvPr id="868355"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733D021-B55D-4D59-A90B-AB70227E4170}" type="slidenum">
              <a:rPr lang="en-US"/>
              <a:pPr/>
              <a:t>5</a:t>
            </a:fld>
            <a:endParaRPr lang="en-US"/>
          </a:p>
        </p:txBody>
      </p:sp>
      <p:sp>
        <p:nvSpPr>
          <p:cNvPr id="1313794" name="Rectangle 2"/>
          <p:cNvSpPr>
            <a:spLocks noGrp="1" noRot="1" noChangeAspect="1" noChangeArrowheads="1" noTextEdit="1"/>
          </p:cNvSpPr>
          <p:nvPr>
            <p:ph type="sldImg"/>
          </p:nvPr>
        </p:nvSpPr>
        <p:spPr>
          <a:xfrm>
            <a:off x="1257300" y="720725"/>
            <a:ext cx="4800600" cy="3600450"/>
          </a:xfrm>
          <a:ln/>
        </p:spPr>
      </p:sp>
      <p:sp>
        <p:nvSpPr>
          <p:cNvPr id="1313795"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DBCBE9A-1453-442C-8434-8C6CF35FFEDC}" type="slidenum">
              <a:rPr lang="en-US"/>
              <a:pPr/>
              <a:t>51</a:t>
            </a:fld>
            <a:endParaRPr lang="en-US"/>
          </a:p>
        </p:txBody>
      </p:sp>
      <p:sp>
        <p:nvSpPr>
          <p:cNvPr id="870402" name="Rectangle 2"/>
          <p:cNvSpPr>
            <a:spLocks noGrp="1" noRot="1" noChangeAspect="1" noChangeArrowheads="1" noTextEdit="1"/>
          </p:cNvSpPr>
          <p:nvPr>
            <p:ph type="sldImg"/>
          </p:nvPr>
        </p:nvSpPr>
        <p:spPr>
          <a:xfrm>
            <a:off x="1257300" y="720725"/>
            <a:ext cx="4800600" cy="3600450"/>
          </a:xfrm>
          <a:ln/>
        </p:spPr>
      </p:sp>
      <p:sp>
        <p:nvSpPr>
          <p:cNvPr id="870403" name="Rectangle 3"/>
          <p:cNvSpPr>
            <a:spLocks noGrp="1" noChangeArrowheads="1"/>
          </p:cNvSpPr>
          <p:nvPr>
            <p:ph type="body" idx="1"/>
          </p:nvPr>
        </p:nvSpPr>
        <p:spPr>
          <a:xfrm>
            <a:off x="731520" y="4561311"/>
            <a:ext cx="5852160" cy="4319553"/>
          </a:xfrm>
        </p:spPr>
        <p:txBody>
          <a:bodyPr/>
          <a:lstStyle/>
          <a:p>
            <a:r>
              <a:rPr lang="en-US"/>
              <a:t>SAM/DAM are typically INCR for normal EDMA transfers. These bits are only set to a “1” for an internal peripheral that supports FIFO mode – this is NOT for internal FIFOs.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C65C26A-E08E-437B-878C-C0C419E3B1AF}" type="slidenum">
              <a:rPr lang="en-US"/>
              <a:pPr/>
              <a:t>52</a:t>
            </a:fld>
            <a:endParaRPr lang="en-US"/>
          </a:p>
        </p:txBody>
      </p:sp>
      <p:sp>
        <p:nvSpPr>
          <p:cNvPr id="1213442" name="Rectangle 2"/>
          <p:cNvSpPr>
            <a:spLocks noGrp="1" noRot="1" noChangeAspect="1" noChangeArrowheads="1" noTextEdit="1"/>
          </p:cNvSpPr>
          <p:nvPr>
            <p:ph type="sldImg"/>
          </p:nvPr>
        </p:nvSpPr>
        <p:spPr>
          <a:xfrm>
            <a:off x="1257300" y="720725"/>
            <a:ext cx="4800600" cy="3600450"/>
          </a:xfrm>
          <a:ln/>
        </p:spPr>
      </p:sp>
      <p:sp>
        <p:nvSpPr>
          <p:cNvPr id="1213443" name="Rectangle 3"/>
          <p:cNvSpPr>
            <a:spLocks noGrp="1" noChangeArrowheads="1"/>
          </p:cNvSpPr>
          <p:nvPr>
            <p:ph type="body" idx="1"/>
          </p:nvPr>
        </p:nvSpPr>
        <p:spPr>
          <a:xfrm>
            <a:off x="731520" y="4561311"/>
            <a:ext cx="5852160" cy="4319553"/>
          </a:xfrm>
        </p:spPr>
        <p:txBody>
          <a:bodyPr/>
          <a:lstStyle/>
          <a:p>
            <a:r>
              <a:rPr lang="en-US"/>
              <a:t>FIFOWIDTH and ADDRMODE are only used to connect to an external FIFO.</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2724FE-6860-42C4-ADE4-00388F6B609C}" type="slidenum">
              <a:rPr lang="en-US"/>
              <a:pPr/>
              <a:t>53</a:t>
            </a:fld>
            <a:endParaRPr lang="en-US"/>
          </a:p>
        </p:txBody>
      </p:sp>
      <p:sp>
        <p:nvSpPr>
          <p:cNvPr id="872450" name="Rectangle 2"/>
          <p:cNvSpPr>
            <a:spLocks noGrp="1" noRot="1" noChangeAspect="1" noChangeArrowheads="1" noTextEdit="1"/>
          </p:cNvSpPr>
          <p:nvPr>
            <p:ph type="sldImg"/>
          </p:nvPr>
        </p:nvSpPr>
        <p:spPr>
          <a:xfrm>
            <a:off x="1257300" y="720725"/>
            <a:ext cx="4800600" cy="3600450"/>
          </a:xfrm>
          <a:ln/>
        </p:spPr>
      </p:sp>
      <p:sp>
        <p:nvSpPr>
          <p:cNvPr id="87245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08D8137-30A3-44FC-807B-766E0BF58889}" type="slidenum">
              <a:rPr lang="en-US"/>
              <a:pPr/>
              <a:t>54</a:t>
            </a:fld>
            <a:endParaRPr lang="en-US"/>
          </a:p>
        </p:txBody>
      </p:sp>
      <p:sp>
        <p:nvSpPr>
          <p:cNvPr id="1227778" name="Rectangle 2"/>
          <p:cNvSpPr>
            <a:spLocks noGrp="1" noRot="1" noChangeAspect="1" noChangeArrowheads="1" noTextEdit="1"/>
          </p:cNvSpPr>
          <p:nvPr>
            <p:ph type="sldImg"/>
          </p:nvPr>
        </p:nvSpPr>
        <p:spPr>
          <a:xfrm>
            <a:off x="1257300" y="720725"/>
            <a:ext cx="4800600" cy="3600450"/>
          </a:xfrm>
          <a:ln/>
        </p:spPr>
      </p:sp>
      <p:sp>
        <p:nvSpPr>
          <p:cNvPr id="1227779"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5D6F672-CC00-4FB2-8213-6F94A9E97A23}" type="slidenum">
              <a:rPr lang="en-US"/>
              <a:pPr/>
              <a:t>55</a:t>
            </a:fld>
            <a:endParaRPr lang="en-US"/>
          </a:p>
        </p:txBody>
      </p:sp>
      <p:sp>
        <p:nvSpPr>
          <p:cNvPr id="874498" name="Rectangle 2"/>
          <p:cNvSpPr>
            <a:spLocks noGrp="1" noRot="1" noChangeAspect="1" noChangeArrowheads="1" noTextEdit="1"/>
          </p:cNvSpPr>
          <p:nvPr>
            <p:ph type="sldImg"/>
          </p:nvPr>
        </p:nvSpPr>
        <p:spPr>
          <a:xfrm>
            <a:off x="1257300" y="720725"/>
            <a:ext cx="4800600" cy="3600450"/>
          </a:xfrm>
          <a:ln/>
        </p:spPr>
      </p:sp>
      <p:sp>
        <p:nvSpPr>
          <p:cNvPr id="874499"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61C9B9C-AD51-4C94-92F9-EE10925ACDC9}" type="slidenum">
              <a:rPr lang="en-US"/>
              <a:pPr/>
              <a:t>56</a:t>
            </a:fld>
            <a:endParaRPr lang="en-US"/>
          </a:p>
        </p:txBody>
      </p:sp>
      <p:sp>
        <p:nvSpPr>
          <p:cNvPr id="1432578" name="Rectangle 2"/>
          <p:cNvSpPr>
            <a:spLocks noGrp="1" noRot="1" noChangeAspect="1" noChangeArrowheads="1" noTextEdit="1"/>
          </p:cNvSpPr>
          <p:nvPr>
            <p:ph type="sldImg"/>
          </p:nvPr>
        </p:nvSpPr>
        <p:spPr>
          <a:xfrm>
            <a:off x="1347788" y="727075"/>
            <a:ext cx="4781550" cy="3586163"/>
          </a:xfrm>
          <a:ln/>
        </p:spPr>
      </p:sp>
      <p:sp>
        <p:nvSpPr>
          <p:cNvPr id="1432579"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584B0D4-9C05-46F3-9394-0A5823F36C05}" type="slidenum">
              <a:rPr lang="en-US"/>
              <a:pPr/>
              <a:t>6</a:t>
            </a:fld>
            <a:endParaRPr lang="en-US"/>
          </a:p>
        </p:txBody>
      </p:sp>
      <p:sp>
        <p:nvSpPr>
          <p:cNvPr id="1311746" name="Rectangle 2"/>
          <p:cNvSpPr>
            <a:spLocks noGrp="1" noRot="1" noChangeAspect="1" noChangeArrowheads="1" noTextEdit="1"/>
          </p:cNvSpPr>
          <p:nvPr>
            <p:ph type="sldImg"/>
          </p:nvPr>
        </p:nvSpPr>
        <p:spPr>
          <a:xfrm>
            <a:off x="1257300" y="720725"/>
            <a:ext cx="4800600" cy="3600450"/>
          </a:xfrm>
          <a:ln/>
        </p:spPr>
      </p:sp>
      <p:sp>
        <p:nvSpPr>
          <p:cNvPr id="1311747"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CE1B503-DEE5-4023-A89A-5930CDF6B9F8}" type="slidenum">
              <a:rPr lang="en-US"/>
              <a:pPr/>
              <a:t>62</a:t>
            </a:fld>
            <a:endParaRPr lang="en-US"/>
          </a:p>
        </p:txBody>
      </p:sp>
      <p:sp>
        <p:nvSpPr>
          <p:cNvPr id="1357826" name="Rectangle 2"/>
          <p:cNvSpPr>
            <a:spLocks noGrp="1" noRot="1" noChangeAspect="1" noChangeArrowheads="1" noTextEdit="1"/>
          </p:cNvSpPr>
          <p:nvPr>
            <p:ph type="sldImg"/>
          </p:nvPr>
        </p:nvSpPr>
        <p:spPr>
          <a:ln/>
        </p:spPr>
      </p:sp>
      <p:sp>
        <p:nvSpPr>
          <p:cNvPr id="1357827"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8559DEC-68A5-4F07-9DE2-F59A538F4804}" type="slidenum">
              <a:rPr lang="en-US"/>
              <a:pPr/>
              <a:t>63</a:t>
            </a:fld>
            <a:endParaRPr lang="en-US"/>
          </a:p>
        </p:txBody>
      </p:sp>
      <p:sp>
        <p:nvSpPr>
          <p:cNvPr id="1359874" name="Rectangle 2"/>
          <p:cNvSpPr>
            <a:spLocks noGrp="1" noRot="1" noChangeAspect="1" noChangeArrowheads="1" noTextEdit="1"/>
          </p:cNvSpPr>
          <p:nvPr>
            <p:ph type="sldImg"/>
          </p:nvPr>
        </p:nvSpPr>
        <p:spPr>
          <a:ln/>
        </p:spPr>
      </p:sp>
      <p:sp>
        <p:nvSpPr>
          <p:cNvPr id="135987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3FA692F-9906-4D58-AF8E-45FD63AF4A03}" type="slidenum">
              <a:rPr lang="en-US"/>
              <a:pPr/>
              <a:t>64</a:t>
            </a:fld>
            <a:endParaRPr lang="en-US"/>
          </a:p>
        </p:txBody>
      </p:sp>
      <p:sp>
        <p:nvSpPr>
          <p:cNvPr id="1361922" name="Rectangle 2"/>
          <p:cNvSpPr>
            <a:spLocks noGrp="1" noRot="1" noChangeAspect="1" noChangeArrowheads="1" noTextEdit="1"/>
          </p:cNvSpPr>
          <p:nvPr>
            <p:ph type="sldImg"/>
          </p:nvPr>
        </p:nvSpPr>
        <p:spPr>
          <a:ln/>
        </p:spPr>
      </p:sp>
      <p:sp>
        <p:nvSpPr>
          <p:cNvPr id="136192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AA4F68A-7C99-4111-A05F-96213CEDE28D}" type="slidenum">
              <a:rPr lang="en-US"/>
              <a:pPr/>
              <a:t>65</a:t>
            </a:fld>
            <a:endParaRPr lang="en-US"/>
          </a:p>
        </p:txBody>
      </p:sp>
      <p:sp>
        <p:nvSpPr>
          <p:cNvPr id="1363970" name="Rectangle 2"/>
          <p:cNvSpPr>
            <a:spLocks noGrp="1" noRot="1" noChangeAspect="1" noChangeArrowheads="1" noTextEdit="1"/>
          </p:cNvSpPr>
          <p:nvPr>
            <p:ph type="sldImg"/>
          </p:nvPr>
        </p:nvSpPr>
        <p:spPr>
          <a:ln/>
        </p:spPr>
      </p:sp>
      <p:sp>
        <p:nvSpPr>
          <p:cNvPr id="136397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B3EC525-61CC-48EC-B68E-2179FDFE343A}" type="slidenum">
              <a:rPr lang="en-US"/>
              <a:pPr/>
              <a:t>66</a:t>
            </a:fld>
            <a:endParaRPr lang="en-US"/>
          </a:p>
        </p:txBody>
      </p:sp>
      <p:sp>
        <p:nvSpPr>
          <p:cNvPr id="1366018" name="Rectangle 2"/>
          <p:cNvSpPr>
            <a:spLocks noGrp="1" noRot="1" noChangeAspect="1" noChangeArrowheads="1" noTextEdit="1"/>
          </p:cNvSpPr>
          <p:nvPr>
            <p:ph type="sldImg"/>
          </p:nvPr>
        </p:nvSpPr>
        <p:spPr>
          <a:ln/>
        </p:spPr>
      </p:sp>
      <p:sp>
        <p:nvSpPr>
          <p:cNvPr id="1366019"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0A3AD2B-0BA1-42E3-9CCA-6D466DD83C83}" type="slidenum">
              <a:rPr lang="en-US"/>
              <a:pPr/>
              <a:t>67</a:t>
            </a:fld>
            <a:endParaRPr lang="en-US"/>
          </a:p>
        </p:txBody>
      </p:sp>
      <p:sp>
        <p:nvSpPr>
          <p:cNvPr id="1368066" name="Rectangle 2"/>
          <p:cNvSpPr>
            <a:spLocks noGrp="1" noRot="1" noChangeAspect="1" noChangeArrowheads="1" noTextEdit="1"/>
          </p:cNvSpPr>
          <p:nvPr>
            <p:ph type="sldImg"/>
          </p:nvPr>
        </p:nvSpPr>
        <p:spPr>
          <a:ln/>
        </p:spPr>
      </p:sp>
      <p:sp>
        <p:nvSpPr>
          <p:cNvPr id="1368067"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B16E09-5A4F-4F11-88BB-118A28E2EAEE}" type="slidenum">
              <a:rPr lang="en-US"/>
              <a:pPr/>
              <a:t>68</a:t>
            </a:fld>
            <a:endParaRPr lang="en-US"/>
          </a:p>
        </p:txBody>
      </p:sp>
      <p:sp>
        <p:nvSpPr>
          <p:cNvPr id="1370114" name="Rectangle 2"/>
          <p:cNvSpPr>
            <a:spLocks noGrp="1" noRot="1" noChangeAspect="1" noChangeArrowheads="1" noTextEdit="1"/>
          </p:cNvSpPr>
          <p:nvPr>
            <p:ph type="sldImg"/>
          </p:nvPr>
        </p:nvSpPr>
        <p:spPr>
          <a:ln/>
        </p:spPr>
      </p:sp>
      <p:sp>
        <p:nvSpPr>
          <p:cNvPr id="137011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AA75506-5E03-449C-8EDB-215327C423A8}" type="slidenum">
              <a:rPr lang="en-US"/>
              <a:pPr/>
              <a:t>69</a:t>
            </a:fld>
            <a:endParaRPr lang="en-US"/>
          </a:p>
        </p:txBody>
      </p:sp>
      <p:sp>
        <p:nvSpPr>
          <p:cNvPr id="1372162" name="Rectangle 2"/>
          <p:cNvSpPr>
            <a:spLocks noGrp="1" noRot="1" noChangeAspect="1" noChangeArrowheads="1" noTextEdit="1"/>
          </p:cNvSpPr>
          <p:nvPr>
            <p:ph type="sldImg"/>
          </p:nvPr>
        </p:nvSpPr>
        <p:spPr>
          <a:ln/>
        </p:spPr>
      </p:sp>
      <p:sp>
        <p:nvSpPr>
          <p:cNvPr id="137216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0A78BD7-7600-4CEA-A553-AF39F6A543AE}" type="slidenum">
              <a:rPr lang="en-US"/>
              <a:pPr/>
              <a:t>70</a:t>
            </a:fld>
            <a:endParaRPr lang="en-US"/>
          </a:p>
        </p:txBody>
      </p:sp>
      <p:sp>
        <p:nvSpPr>
          <p:cNvPr id="1374210" name="Rectangle 2"/>
          <p:cNvSpPr>
            <a:spLocks noGrp="1" noRot="1" noChangeAspect="1" noChangeArrowheads="1" noTextEdit="1"/>
          </p:cNvSpPr>
          <p:nvPr>
            <p:ph type="sldImg"/>
          </p:nvPr>
        </p:nvSpPr>
        <p:spPr>
          <a:ln/>
        </p:spPr>
      </p:sp>
      <p:sp>
        <p:nvSpPr>
          <p:cNvPr id="137421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E5C8988-92A5-4BBA-B6AE-1DC6DEC9CD42}" type="slidenum">
              <a:rPr lang="en-US"/>
              <a:pPr/>
              <a:t>7</a:t>
            </a:fld>
            <a:endParaRPr lang="en-US"/>
          </a:p>
        </p:txBody>
      </p:sp>
      <p:sp>
        <p:nvSpPr>
          <p:cNvPr id="1324034" name="Rectangle 2"/>
          <p:cNvSpPr>
            <a:spLocks noGrp="1" noRot="1" noChangeAspect="1" noChangeArrowheads="1" noTextEdit="1"/>
          </p:cNvSpPr>
          <p:nvPr>
            <p:ph type="sldImg"/>
          </p:nvPr>
        </p:nvSpPr>
        <p:spPr>
          <a:xfrm>
            <a:off x="1257300" y="720725"/>
            <a:ext cx="4800600" cy="3600450"/>
          </a:xfrm>
          <a:ln/>
        </p:spPr>
      </p:sp>
      <p:sp>
        <p:nvSpPr>
          <p:cNvPr id="1324035"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03BDA90-A286-422C-86FB-6A4CB0184E8F}" type="slidenum">
              <a:rPr lang="en-US"/>
              <a:pPr/>
              <a:t>71</a:t>
            </a:fld>
            <a:endParaRPr lang="en-US"/>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EC78BEB-960C-4B11-A449-A8385D117CAF}" type="slidenum">
              <a:rPr lang="en-US"/>
              <a:pPr/>
              <a:t>72</a:t>
            </a:fld>
            <a:endParaRPr lang="en-US"/>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877B200-0BB3-4533-B796-CA94BECD9158}" type="slidenum">
              <a:rPr lang="en-US"/>
              <a:pPr/>
              <a:t>73</a:t>
            </a:fld>
            <a:endParaRPr lang="en-US"/>
          </a:p>
        </p:txBody>
      </p:sp>
      <p:sp>
        <p:nvSpPr>
          <p:cNvPr id="1380354" name="Rectangle 2"/>
          <p:cNvSpPr>
            <a:spLocks noGrp="1" noRot="1" noChangeAspect="1" noChangeArrowheads="1" noTextEdit="1"/>
          </p:cNvSpPr>
          <p:nvPr>
            <p:ph type="sldImg"/>
          </p:nvPr>
        </p:nvSpPr>
        <p:spPr>
          <a:ln/>
        </p:spPr>
      </p:sp>
      <p:sp>
        <p:nvSpPr>
          <p:cNvPr id="138035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11F461D-8F31-44A0-B7EF-32E6F3C2CC3D}" type="slidenum">
              <a:rPr lang="en-US"/>
              <a:pPr/>
              <a:t>74</a:t>
            </a:fld>
            <a:endParaRPr lang="en-US"/>
          </a:p>
        </p:txBody>
      </p:sp>
      <p:sp>
        <p:nvSpPr>
          <p:cNvPr id="1376258" name="Rectangle 2"/>
          <p:cNvSpPr>
            <a:spLocks noGrp="1" noRot="1" noChangeAspect="1" noChangeArrowheads="1" noTextEdit="1"/>
          </p:cNvSpPr>
          <p:nvPr>
            <p:ph type="sldImg"/>
          </p:nvPr>
        </p:nvSpPr>
        <p:spPr>
          <a:ln/>
        </p:spPr>
      </p:sp>
      <p:sp>
        <p:nvSpPr>
          <p:cNvPr id="1376259"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AD0FAD2-CB08-48EF-8A7D-DF1A66546878}" type="slidenum">
              <a:rPr lang="en-US"/>
              <a:pPr/>
              <a:t>75</a:t>
            </a:fld>
            <a:endParaRPr lang="en-US"/>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758DA65-0FE0-42F6-AA25-D7C3B14D4F9C}" type="slidenum">
              <a:rPr lang="en-US"/>
              <a:pPr/>
              <a:t>76</a:t>
            </a:fld>
            <a:endParaRPr lang="en-US"/>
          </a:p>
        </p:txBody>
      </p:sp>
      <p:sp>
        <p:nvSpPr>
          <p:cNvPr id="1388546" name="Rectangle 2"/>
          <p:cNvSpPr>
            <a:spLocks noGrp="1" noRot="1" noChangeAspect="1" noChangeArrowheads="1" noTextEdit="1"/>
          </p:cNvSpPr>
          <p:nvPr>
            <p:ph type="sldImg"/>
          </p:nvPr>
        </p:nvSpPr>
        <p:spPr>
          <a:ln/>
        </p:spPr>
      </p:sp>
      <p:sp>
        <p:nvSpPr>
          <p:cNvPr id="1388547"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B757988-1728-4F89-B5FE-476CCBDCE4E6}" type="slidenum">
              <a:rPr lang="en-US"/>
              <a:pPr/>
              <a:t>77</a:t>
            </a:fld>
            <a:endParaRPr lang="en-US"/>
          </a:p>
        </p:txBody>
      </p:sp>
      <p:sp>
        <p:nvSpPr>
          <p:cNvPr id="1390594" name="Rectangle 2"/>
          <p:cNvSpPr>
            <a:spLocks noGrp="1" noRot="1" noChangeAspect="1" noChangeArrowheads="1" noTextEdit="1"/>
          </p:cNvSpPr>
          <p:nvPr>
            <p:ph type="sldImg"/>
          </p:nvPr>
        </p:nvSpPr>
        <p:spPr>
          <a:ln/>
        </p:spPr>
      </p:sp>
      <p:sp>
        <p:nvSpPr>
          <p:cNvPr id="1390595"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E47E86A-C227-4E51-A0D4-B33945780071}" type="slidenum">
              <a:rPr lang="en-US"/>
              <a:pPr/>
              <a:t>78</a:t>
            </a:fld>
            <a:endParaRPr lang="en-US"/>
          </a:p>
        </p:txBody>
      </p:sp>
      <p:sp>
        <p:nvSpPr>
          <p:cNvPr id="1392642" name="Rectangle 2"/>
          <p:cNvSpPr>
            <a:spLocks noGrp="1" noRot="1" noChangeAspect="1" noChangeArrowheads="1" noTextEdit="1"/>
          </p:cNvSpPr>
          <p:nvPr>
            <p:ph type="sldImg"/>
          </p:nvPr>
        </p:nvSpPr>
        <p:spPr>
          <a:ln/>
        </p:spPr>
      </p:sp>
      <p:sp>
        <p:nvSpPr>
          <p:cNvPr id="1392643"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BAF21A1-4EF3-4E6B-9097-1063582C39A8}" type="slidenum">
              <a:rPr lang="en-US"/>
              <a:pPr/>
              <a:t>79</a:t>
            </a:fld>
            <a:endParaRPr lang="en-US"/>
          </a:p>
        </p:txBody>
      </p:sp>
      <p:sp>
        <p:nvSpPr>
          <p:cNvPr id="1394690" name="Rectangle 2"/>
          <p:cNvSpPr>
            <a:spLocks noGrp="1" noRot="1" noChangeAspect="1" noChangeArrowheads="1" noTextEdit="1"/>
          </p:cNvSpPr>
          <p:nvPr>
            <p:ph type="sldImg"/>
          </p:nvPr>
        </p:nvSpPr>
        <p:spPr>
          <a:ln/>
        </p:spPr>
      </p:sp>
      <p:sp>
        <p:nvSpPr>
          <p:cNvPr id="1394691" name="Rectangle 3"/>
          <p:cNvSpPr>
            <a:spLocks noGrp="1" noChangeArrowheads="1"/>
          </p:cNvSpPr>
          <p:nvPr>
            <p:ph type="body" idx="1"/>
          </p:nvPr>
        </p:nvSpPr>
        <p:spPr/>
        <p:txBody>
          <a:bodyPr/>
          <a:lstStyle/>
          <a:p>
            <a:r>
              <a:rPr lang="en-US"/>
              <a:t>A-sync is used because we are tied to the McBSP.</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7664934-D295-4967-91E0-6090D3CF197B}" type="slidenum">
              <a:rPr lang="en-US"/>
              <a:pPr/>
              <a:t>87</a:t>
            </a:fld>
            <a:endParaRPr lang="en-US"/>
          </a:p>
        </p:txBody>
      </p:sp>
      <p:sp>
        <p:nvSpPr>
          <p:cNvPr id="1434626" name="Rectangle 2"/>
          <p:cNvSpPr>
            <a:spLocks noGrp="1" noRot="1" noChangeAspect="1" noChangeArrowheads="1" noTextEdit="1"/>
          </p:cNvSpPr>
          <p:nvPr>
            <p:ph type="sldImg"/>
          </p:nvPr>
        </p:nvSpPr>
        <p:spPr>
          <a:xfrm>
            <a:off x="1347788" y="727075"/>
            <a:ext cx="4781550" cy="3586163"/>
          </a:xfrm>
          <a:ln/>
        </p:spPr>
      </p:sp>
      <p:sp>
        <p:nvSpPr>
          <p:cNvPr id="1434627" name="Rectangle 3"/>
          <p:cNvSpPr>
            <a:spLocks noGrp="1" noChangeArrowheads="1"/>
          </p:cNvSpPr>
          <p:nvPr>
            <p:ph type="body" idx="1"/>
          </p:nvPr>
        </p:nvSpPr>
        <p:spPr>
          <a:xfrm>
            <a:off x="731520" y="4561311"/>
            <a:ext cx="6014720" cy="4399728"/>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10F1D99-6CCA-4218-89C0-9FCAD576457C}" type="slidenum">
              <a:rPr lang="en-US"/>
              <a:pPr/>
              <a:t>88</a:t>
            </a:fld>
            <a:endParaRPr lang="en-US"/>
          </a:p>
        </p:txBody>
      </p:sp>
      <p:sp>
        <p:nvSpPr>
          <p:cNvPr id="1481730" name="Rectangle 2"/>
          <p:cNvSpPr>
            <a:spLocks noGrp="1" noRot="1" noChangeAspect="1" noChangeArrowheads="1" noTextEdit="1"/>
          </p:cNvSpPr>
          <p:nvPr>
            <p:ph type="sldImg"/>
          </p:nvPr>
        </p:nvSpPr>
        <p:spPr>
          <a:xfrm>
            <a:off x="1257300" y="720725"/>
            <a:ext cx="4800600" cy="3600450"/>
          </a:xfrm>
          <a:ln/>
        </p:spPr>
      </p:sp>
      <p:sp>
        <p:nvSpPr>
          <p:cNvPr id="148173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902C1B8-850A-4D72-A80A-822536EB3E8F}" type="slidenum">
              <a:rPr lang="en-US"/>
              <a:pPr/>
              <a:t>89</a:t>
            </a:fld>
            <a:endParaRPr lang="en-US"/>
          </a:p>
        </p:txBody>
      </p:sp>
      <p:sp>
        <p:nvSpPr>
          <p:cNvPr id="1494018" name="Rectangle 2"/>
          <p:cNvSpPr>
            <a:spLocks noGrp="1" noRot="1" noChangeAspect="1" noChangeArrowheads="1" noTextEdit="1"/>
          </p:cNvSpPr>
          <p:nvPr>
            <p:ph type="sldImg"/>
          </p:nvPr>
        </p:nvSpPr>
        <p:spPr>
          <a:xfrm>
            <a:off x="1257300" y="720725"/>
            <a:ext cx="4800600" cy="3600450"/>
          </a:xfrm>
          <a:ln/>
        </p:spPr>
      </p:sp>
      <p:sp>
        <p:nvSpPr>
          <p:cNvPr id="1494019"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AD9827A-B16D-4FA8-8FC1-947C23D16E9E}" type="slidenum">
              <a:rPr lang="en-US"/>
              <a:pPr/>
              <a:t>90</a:t>
            </a:fld>
            <a:endParaRPr lang="en-US"/>
          </a:p>
        </p:txBody>
      </p:sp>
      <p:sp>
        <p:nvSpPr>
          <p:cNvPr id="1483778" name="Rectangle 2"/>
          <p:cNvSpPr>
            <a:spLocks noGrp="1" noRot="1" noChangeAspect="1" noChangeArrowheads="1" noTextEdit="1"/>
          </p:cNvSpPr>
          <p:nvPr>
            <p:ph type="sldImg"/>
          </p:nvPr>
        </p:nvSpPr>
        <p:spPr>
          <a:xfrm>
            <a:off x="1257300" y="720725"/>
            <a:ext cx="4800600" cy="3600450"/>
          </a:xfrm>
          <a:ln/>
        </p:spPr>
      </p:sp>
      <p:sp>
        <p:nvSpPr>
          <p:cNvPr id="1483779"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4F49BDE-39FA-40A5-973C-29235805719C}" type="slidenum">
              <a:rPr lang="en-US"/>
              <a:pPr/>
              <a:t>91</a:t>
            </a:fld>
            <a:endParaRPr lang="en-US"/>
          </a:p>
        </p:txBody>
      </p:sp>
      <p:sp>
        <p:nvSpPr>
          <p:cNvPr id="1496066" name="Rectangle 2"/>
          <p:cNvSpPr>
            <a:spLocks noGrp="1" noRot="1" noChangeAspect="1" noChangeArrowheads="1" noTextEdit="1"/>
          </p:cNvSpPr>
          <p:nvPr>
            <p:ph type="sldImg"/>
          </p:nvPr>
        </p:nvSpPr>
        <p:spPr>
          <a:xfrm>
            <a:off x="1257300" y="720725"/>
            <a:ext cx="4800600" cy="3600450"/>
          </a:xfrm>
          <a:ln/>
        </p:spPr>
      </p:sp>
      <p:sp>
        <p:nvSpPr>
          <p:cNvPr id="1496067"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9BC1DAB-4652-48E1-88D3-EE367B69C536}" type="slidenum">
              <a:rPr lang="en-US"/>
              <a:pPr/>
              <a:t>92</a:t>
            </a:fld>
            <a:endParaRPr lang="en-US"/>
          </a:p>
        </p:txBody>
      </p:sp>
      <p:sp>
        <p:nvSpPr>
          <p:cNvPr id="1485826" name="Rectangle 2"/>
          <p:cNvSpPr>
            <a:spLocks noGrp="1" noRot="1" noChangeAspect="1" noChangeArrowheads="1" noTextEdit="1"/>
          </p:cNvSpPr>
          <p:nvPr>
            <p:ph type="sldImg"/>
          </p:nvPr>
        </p:nvSpPr>
        <p:spPr>
          <a:xfrm>
            <a:off x="1257300" y="720725"/>
            <a:ext cx="4800600" cy="3600450"/>
          </a:xfrm>
          <a:ln/>
        </p:spPr>
      </p:sp>
      <p:sp>
        <p:nvSpPr>
          <p:cNvPr id="1485827"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A0C3C12-B42C-483F-913C-F69E0526CF6F}" type="slidenum">
              <a:rPr lang="en-US"/>
              <a:pPr/>
              <a:t>93</a:t>
            </a:fld>
            <a:endParaRPr lang="en-US"/>
          </a:p>
        </p:txBody>
      </p:sp>
      <p:sp>
        <p:nvSpPr>
          <p:cNvPr id="1487874" name="Rectangle 2"/>
          <p:cNvSpPr>
            <a:spLocks noGrp="1" noRot="1" noChangeAspect="1" noChangeArrowheads="1" noTextEdit="1"/>
          </p:cNvSpPr>
          <p:nvPr>
            <p:ph type="sldImg"/>
          </p:nvPr>
        </p:nvSpPr>
        <p:spPr>
          <a:xfrm>
            <a:off x="1257300" y="720725"/>
            <a:ext cx="4800600" cy="3600450"/>
          </a:xfrm>
          <a:ln/>
        </p:spPr>
      </p:sp>
      <p:sp>
        <p:nvSpPr>
          <p:cNvPr id="1487875"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4CEAEDB-6BFE-499A-A9CC-2F837861E23E}" type="slidenum">
              <a:rPr lang="en-US"/>
              <a:pPr/>
              <a:t>94</a:t>
            </a:fld>
            <a:endParaRPr lang="en-US"/>
          </a:p>
        </p:txBody>
      </p:sp>
      <p:sp>
        <p:nvSpPr>
          <p:cNvPr id="1489922" name="Rectangle 2"/>
          <p:cNvSpPr>
            <a:spLocks noGrp="1" noRot="1" noChangeAspect="1" noChangeArrowheads="1" noTextEdit="1"/>
          </p:cNvSpPr>
          <p:nvPr>
            <p:ph type="sldImg"/>
          </p:nvPr>
        </p:nvSpPr>
        <p:spPr>
          <a:xfrm>
            <a:off x="1257300" y="720725"/>
            <a:ext cx="4800600" cy="3600450"/>
          </a:xfrm>
          <a:ln/>
        </p:spPr>
      </p:sp>
      <p:sp>
        <p:nvSpPr>
          <p:cNvPr id="1489923"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D161FAB-9866-4B4C-858D-C93AC54BDCFD}" type="slidenum">
              <a:rPr lang="en-US"/>
              <a:pPr/>
              <a:t>95</a:t>
            </a:fld>
            <a:endParaRPr lang="en-US"/>
          </a:p>
        </p:txBody>
      </p:sp>
      <p:sp>
        <p:nvSpPr>
          <p:cNvPr id="1251330" name="Rectangle 2"/>
          <p:cNvSpPr>
            <a:spLocks noGrp="1" noRot="1" noChangeAspect="1" noChangeArrowheads="1" noTextEdit="1"/>
          </p:cNvSpPr>
          <p:nvPr>
            <p:ph type="sldImg"/>
          </p:nvPr>
        </p:nvSpPr>
        <p:spPr>
          <a:xfrm>
            <a:off x="1257300" y="720725"/>
            <a:ext cx="4800600" cy="3600450"/>
          </a:xfrm>
          <a:ln/>
        </p:spPr>
      </p:sp>
      <p:sp>
        <p:nvSpPr>
          <p:cNvPr id="125133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EE9EE87-F6E6-4123-BCCE-2D2B826621F7}" type="slidenum">
              <a:rPr lang="en-US"/>
              <a:pPr/>
              <a:t>96</a:t>
            </a:fld>
            <a:endParaRPr lang="en-US"/>
          </a:p>
        </p:txBody>
      </p:sp>
      <p:sp>
        <p:nvSpPr>
          <p:cNvPr id="1412098" name="Rectangle 2"/>
          <p:cNvSpPr>
            <a:spLocks noGrp="1" noRot="1" noChangeAspect="1" noChangeArrowheads="1" noTextEdit="1"/>
          </p:cNvSpPr>
          <p:nvPr>
            <p:ph type="sldImg"/>
          </p:nvPr>
        </p:nvSpPr>
        <p:spPr>
          <a:xfrm>
            <a:off x="1257300" y="720725"/>
            <a:ext cx="4800600" cy="3600450"/>
          </a:xfrm>
          <a:ln/>
        </p:spPr>
      </p:sp>
      <p:sp>
        <p:nvSpPr>
          <p:cNvPr id="1412099"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E50F57-9F9D-48CE-B689-CB223F46F115}" type="slidenum">
              <a:rPr lang="en-US"/>
              <a:pPr/>
              <a:t>97</a:t>
            </a:fld>
            <a:endParaRPr lang="en-US"/>
          </a:p>
        </p:txBody>
      </p:sp>
      <p:sp>
        <p:nvSpPr>
          <p:cNvPr id="1410050" name="Rectangle 2"/>
          <p:cNvSpPr>
            <a:spLocks noGrp="1" noRot="1" noChangeAspect="1" noChangeArrowheads="1" noTextEdit="1"/>
          </p:cNvSpPr>
          <p:nvPr>
            <p:ph type="sldImg"/>
          </p:nvPr>
        </p:nvSpPr>
        <p:spPr>
          <a:xfrm>
            <a:off x="1257300" y="720725"/>
            <a:ext cx="4800600" cy="3600450"/>
          </a:xfrm>
          <a:ln/>
        </p:spPr>
      </p:sp>
      <p:sp>
        <p:nvSpPr>
          <p:cNvPr id="141005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5CA0335-2289-45D1-ADAF-BD790CA47951}" type="slidenum">
              <a:rPr lang="en-US"/>
              <a:pPr/>
              <a:t>98</a:t>
            </a:fld>
            <a:endParaRPr lang="en-US"/>
          </a:p>
        </p:txBody>
      </p:sp>
      <p:sp>
        <p:nvSpPr>
          <p:cNvPr id="1253378" name="Rectangle 2"/>
          <p:cNvSpPr>
            <a:spLocks noGrp="1" noRot="1" noChangeAspect="1" noChangeArrowheads="1" noTextEdit="1"/>
          </p:cNvSpPr>
          <p:nvPr>
            <p:ph type="sldImg"/>
          </p:nvPr>
        </p:nvSpPr>
        <p:spPr>
          <a:xfrm>
            <a:off x="1257300" y="720725"/>
            <a:ext cx="4800600" cy="3600450"/>
          </a:xfrm>
          <a:ln/>
        </p:spPr>
      </p:sp>
      <p:sp>
        <p:nvSpPr>
          <p:cNvPr id="1253379" name="Rectangle 3"/>
          <p:cNvSpPr>
            <a:spLocks noGrp="1" noChangeArrowheads="1"/>
          </p:cNvSpPr>
          <p:nvPr>
            <p:ph type="body" idx="1"/>
          </p:nvPr>
        </p:nvSpPr>
        <p:spPr>
          <a:xfrm>
            <a:off x="731520" y="4561311"/>
            <a:ext cx="5852160" cy="4319553"/>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26CAAB5-BA73-45DC-8DAC-8F6BAB60BA0E}" type="slidenum">
              <a:rPr lang="en-US"/>
              <a:pPr/>
              <a:t>99</a:t>
            </a:fld>
            <a:endParaRPr lang="en-US"/>
          </a:p>
        </p:txBody>
      </p:sp>
      <p:sp>
        <p:nvSpPr>
          <p:cNvPr id="1414146" name="Rectangle 2"/>
          <p:cNvSpPr>
            <a:spLocks noGrp="1" noRot="1" noChangeAspect="1" noChangeArrowheads="1" noTextEdit="1"/>
          </p:cNvSpPr>
          <p:nvPr>
            <p:ph type="sldImg"/>
          </p:nvPr>
        </p:nvSpPr>
        <p:spPr>
          <a:xfrm>
            <a:off x="1257300" y="720725"/>
            <a:ext cx="4800600" cy="3600450"/>
          </a:xfrm>
          <a:ln/>
        </p:spPr>
      </p:sp>
      <p:sp>
        <p:nvSpPr>
          <p:cNvPr id="1414147" name="Rectangle 3"/>
          <p:cNvSpPr>
            <a:spLocks noGrp="1" noChangeArrowheads="1"/>
          </p:cNvSpPr>
          <p:nvPr>
            <p:ph type="body" idx="1"/>
          </p:nvPr>
        </p:nvSpPr>
        <p:spPr>
          <a:xfrm>
            <a:off x="731520" y="4561311"/>
            <a:ext cx="5852160" cy="4319553"/>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78B1EE8-93FA-4204-82A5-49D790562635}" type="slidenum">
              <a:rPr lang="en-US"/>
              <a:pPr/>
              <a:t>100</a:t>
            </a:fld>
            <a:endParaRPr lang="en-US"/>
          </a:p>
        </p:txBody>
      </p:sp>
      <p:sp>
        <p:nvSpPr>
          <p:cNvPr id="1416194" name="Rectangle 2"/>
          <p:cNvSpPr>
            <a:spLocks noGrp="1" noRot="1" noChangeAspect="1" noChangeArrowheads="1" noTextEdit="1"/>
          </p:cNvSpPr>
          <p:nvPr>
            <p:ph type="sldImg"/>
          </p:nvPr>
        </p:nvSpPr>
        <p:spPr>
          <a:xfrm>
            <a:off x="1257300" y="720725"/>
            <a:ext cx="4800600" cy="3600450"/>
          </a:xfrm>
          <a:ln/>
        </p:spPr>
      </p:sp>
      <p:sp>
        <p:nvSpPr>
          <p:cNvPr id="1416195" name="Rectangle 3"/>
          <p:cNvSpPr>
            <a:spLocks noGrp="1" noChangeArrowheads="1"/>
          </p:cNvSpPr>
          <p:nvPr>
            <p:ph type="body" idx="1"/>
          </p:nvPr>
        </p:nvSpPr>
        <p:spPr>
          <a:xfrm>
            <a:off x="731520" y="4561311"/>
            <a:ext cx="5852160" cy="4319553"/>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8123366-EE53-4A31-B4DE-17CC193AF130}" type="slidenum">
              <a:rPr lang="en-US"/>
              <a:pPr/>
              <a:t>101</a:t>
            </a:fld>
            <a:endParaRPr lang="en-US"/>
          </a:p>
        </p:txBody>
      </p:sp>
      <p:sp>
        <p:nvSpPr>
          <p:cNvPr id="1418242" name="Rectangle 2"/>
          <p:cNvSpPr>
            <a:spLocks noGrp="1" noRot="1" noChangeAspect="1" noChangeArrowheads="1" noTextEdit="1"/>
          </p:cNvSpPr>
          <p:nvPr>
            <p:ph type="sldImg"/>
          </p:nvPr>
        </p:nvSpPr>
        <p:spPr>
          <a:xfrm>
            <a:off x="1257300" y="720725"/>
            <a:ext cx="4800600" cy="3600450"/>
          </a:xfrm>
          <a:ln/>
        </p:spPr>
      </p:sp>
      <p:sp>
        <p:nvSpPr>
          <p:cNvPr id="1418243" name="Rectangle 3"/>
          <p:cNvSpPr>
            <a:spLocks noGrp="1" noChangeArrowheads="1"/>
          </p:cNvSpPr>
          <p:nvPr>
            <p:ph type="body" idx="1"/>
          </p:nvPr>
        </p:nvSpPr>
        <p:spPr>
          <a:xfrm>
            <a:off x="731520" y="4561311"/>
            <a:ext cx="5852160" cy="4319553"/>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5B0D84A-7994-42A8-8952-0C4784D6700E}" type="slidenum">
              <a:rPr lang="en-US"/>
              <a:pPr/>
              <a:t>102</a:t>
            </a:fld>
            <a:endParaRPr lang="en-US"/>
          </a:p>
        </p:txBody>
      </p:sp>
      <p:sp>
        <p:nvSpPr>
          <p:cNvPr id="1420290" name="Rectangle 2"/>
          <p:cNvSpPr>
            <a:spLocks noGrp="1" noRot="1" noChangeAspect="1" noChangeArrowheads="1" noTextEdit="1"/>
          </p:cNvSpPr>
          <p:nvPr>
            <p:ph type="sldImg"/>
          </p:nvPr>
        </p:nvSpPr>
        <p:spPr>
          <a:xfrm>
            <a:off x="1257300" y="720725"/>
            <a:ext cx="4800600" cy="3600450"/>
          </a:xfrm>
          <a:ln/>
        </p:spPr>
      </p:sp>
      <p:sp>
        <p:nvSpPr>
          <p:cNvPr id="1420291" name="Rectangle 3"/>
          <p:cNvSpPr>
            <a:spLocks noGrp="1" noChangeArrowheads="1"/>
          </p:cNvSpPr>
          <p:nvPr>
            <p:ph type="body" idx="1"/>
          </p:nvPr>
        </p:nvSpPr>
        <p:spPr>
          <a:xfrm>
            <a:off x="731520" y="4561311"/>
            <a:ext cx="5852160" cy="4319553"/>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29181FF-4A05-4B77-924E-4A3E17425045}" type="slidenum">
              <a:rPr lang="en-US"/>
              <a:pPr/>
              <a:t>103</a:t>
            </a:fld>
            <a:endParaRPr lang="en-US"/>
          </a:p>
        </p:txBody>
      </p:sp>
      <p:sp>
        <p:nvSpPr>
          <p:cNvPr id="1422338" name="Rectangle 2"/>
          <p:cNvSpPr>
            <a:spLocks noGrp="1" noRot="1" noChangeAspect="1" noChangeArrowheads="1" noTextEdit="1"/>
          </p:cNvSpPr>
          <p:nvPr>
            <p:ph type="sldImg"/>
          </p:nvPr>
        </p:nvSpPr>
        <p:spPr>
          <a:xfrm>
            <a:off x="1257300" y="720725"/>
            <a:ext cx="4800600" cy="3600450"/>
          </a:xfrm>
          <a:ln/>
        </p:spPr>
      </p:sp>
      <p:sp>
        <p:nvSpPr>
          <p:cNvPr id="1422339" name="Rectangle 3"/>
          <p:cNvSpPr>
            <a:spLocks noGrp="1" noChangeArrowheads="1"/>
          </p:cNvSpPr>
          <p:nvPr>
            <p:ph type="body" idx="1"/>
          </p:nvPr>
        </p:nvSpPr>
        <p:spPr>
          <a:xfrm>
            <a:off x="731520" y="4561311"/>
            <a:ext cx="5852160" cy="4319553"/>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A15FB51-1038-44D5-8DA2-A707DB1B7AC5}" type="slidenum">
              <a:rPr lang="en-US"/>
              <a:pPr/>
              <a:t>104</a:t>
            </a:fld>
            <a:endParaRPr lang="en-US"/>
          </a:p>
        </p:txBody>
      </p:sp>
      <p:sp>
        <p:nvSpPr>
          <p:cNvPr id="1424386" name="Rectangle 2"/>
          <p:cNvSpPr>
            <a:spLocks noGrp="1" noRot="1" noChangeAspect="1" noChangeArrowheads="1" noTextEdit="1"/>
          </p:cNvSpPr>
          <p:nvPr>
            <p:ph type="sldImg"/>
          </p:nvPr>
        </p:nvSpPr>
        <p:spPr>
          <a:xfrm>
            <a:off x="1257300" y="720725"/>
            <a:ext cx="4800600" cy="3600450"/>
          </a:xfrm>
          <a:ln/>
        </p:spPr>
      </p:sp>
      <p:sp>
        <p:nvSpPr>
          <p:cNvPr id="1424387" name="Rectangle 3"/>
          <p:cNvSpPr>
            <a:spLocks noGrp="1" noChangeArrowheads="1"/>
          </p:cNvSpPr>
          <p:nvPr>
            <p:ph type="body" idx="1"/>
          </p:nvPr>
        </p:nvSpPr>
        <p:spPr>
          <a:xfrm>
            <a:off x="731520" y="4561311"/>
            <a:ext cx="5852160" cy="4319553"/>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0D2517B-8753-4110-B3F7-8F406C2D22C4}" type="slidenum">
              <a:rPr lang="en-US"/>
              <a:pPr/>
              <a:t>105</a:t>
            </a:fld>
            <a:endParaRPr lang="en-US"/>
          </a:p>
        </p:txBody>
      </p:sp>
      <p:sp>
        <p:nvSpPr>
          <p:cNvPr id="1426434" name="Rectangle 2"/>
          <p:cNvSpPr>
            <a:spLocks noGrp="1" noRot="1" noChangeAspect="1" noChangeArrowheads="1" noTextEdit="1"/>
          </p:cNvSpPr>
          <p:nvPr>
            <p:ph type="sldImg"/>
          </p:nvPr>
        </p:nvSpPr>
        <p:spPr>
          <a:xfrm>
            <a:off x="1257300" y="720725"/>
            <a:ext cx="4800600" cy="3600450"/>
          </a:xfrm>
          <a:ln/>
        </p:spPr>
      </p:sp>
      <p:sp>
        <p:nvSpPr>
          <p:cNvPr id="1426435" name="Rectangle 3"/>
          <p:cNvSpPr>
            <a:spLocks noGrp="1" noChangeArrowheads="1"/>
          </p:cNvSpPr>
          <p:nvPr>
            <p:ph type="body" idx="1"/>
          </p:nvPr>
        </p:nvSpPr>
        <p:spPr>
          <a:xfrm>
            <a:off x="731520" y="4561311"/>
            <a:ext cx="5852160" cy="4319553"/>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265F99D-8C64-4647-BC5A-8A1F73A1F2F0}" type="slidenum">
              <a:rPr lang="en-US"/>
              <a:pPr/>
              <a:t>106</a:t>
            </a:fld>
            <a:endParaRPr lang="en-US"/>
          </a:p>
        </p:txBody>
      </p:sp>
      <p:sp>
        <p:nvSpPr>
          <p:cNvPr id="1255426" name="Rectangle 2"/>
          <p:cNvSpPr>
            <a:spLocks noGrp="1" noRot="1" noChangeAspect="1" noChangeArrowheads="1" noTextEdit="1"/>
          </p:cNvSpPr>
          <p:nvPr>
            <p:ph type="sldImg"/>
          </p:nvPr>
        </p:nvSpPr>
        <p:spPr>
          <a:xfrm>
            <a:off x="1273175" y="715963"/>
            <a:ext cx="4770438" cy="3576637"/>
          </a:xfrm>
          <a:ln/>
        </p:spPr>
      </p:sp>
      <p:sp>
        <p:nvSpPr>
          <p:cNvPr id="1255427" name="Rectangle 3"/>
          <p:cNvSpPr>
            <a:spLocks noGrp="1" noChangeArrowheads="1"/>
          </p:cNvSpPr>
          <p:nvPr>
            <p:ph type="body" idx="1"/>
          </p:nvPr>
        </p:nvSpPr>
        <p:spPr>
          <a:xfrm>
            <a:off x="731520" y="4561311"/>
            <a:ext cx="5852160" cy="4319553"/>
          </a:xfrm>
          <a:ln/>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27EE1F8-FA49-4ADC-9E79-C971DB8724E6}" type="slidenum">
              <a:rPr lang="en-US"/>
              <a:pPr/>
              <a:t>107</a:t>
            </a:fld>
            <a:endParaRPr lang="en-US"/>
          </a:p>
        </p:txBody>
      </p:sp>
      <p:sp>
        <p:nvSpPr>
          <p:cNvPr id="1257474" name="Rectangle 2"/>
          <p:cNvSpPr>
            <a:spLocks noGrp="1" noRot="1" noChangeAspect="1" noChangeArrowheads="1" noTextEdit="1"/>
          </p:cNvSpPr>
          <p:nvPr>
            <p:ph type="sldImg"/>
          </p:nvPr>
        </p:nvSpPr>
        <p:spPr>
          <a:xfrm>
            <a:off x="1273175" y="715963"/>
            <a:ext cx="4770438" cy="3576637"/>
          </a:xfrm>
          <a:ln/>
        </p:spPr>
      </p:sp>
      <p:sp>
        <p:nvSpPr>
          <p:cNvPr id="1257475" name="Rectangle 3"/>
          <p:cNvSpPr>
            <a:spLocks noGrp="1" noChangeArrowheads="1"/>
          </p:cNvSpPr>
          <p:nvPr>
            <p:ph type="body" idx="1"/>
          </p:nvPr>
        </p:nvSpPr>
        <p:spPr>
          <a:xfrm>
            <a:off x="731520" y="4561311"/>
            <a:ext cx="5852160" cy="4319553"/>
          </a:xfrm>
          <a:noFill/>
          <a:ln/>
        </p:spPr>
        <p:txBody>
          <a:bodyPr/>
          <a:lstStyle/>
          <a:p>
            <a:r>
              <a:rPr lang="en-US"/>
              <a:t>Still, TCC can be “early” (after submission to TC) or “normal” (after peripheral configuration).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0800"/>
            <a:ext cx="2286000" cy="3030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50800"/>
            <a:ext cx="6705600" cy="3030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0" y="50800"/>
            <a:ext cx="9144000" cy="609600"/>
          </a:xfrm>
          <a:prstGeom prst="rect">
            <a:avLst/>
          </a:prstGeom>
          <a:noFill/>
          <a:ln w="9525">
            <a:noFill/>
            <a:miter lim="800000"/>
            <a:headEnd/>
            <a:tailEnd/>
          </a:ln>
          <a:effectLst/>
        </p:spPr>
        <p:txBody>
          <a:bodyPr vert="horz" wrap="square" lIns="46038" tIns="46038" rIns="46038" bIns="46038" numCol="1" anchor="t"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5800" y="914400"/>
            <a:ext cx="7772400" cy="2166938"/>
          </a:xfrm>
          <a:prstGeom prst="rect">
            <a:avLst/>
          </a:prstGeom>
          <a:noFill/>
          <a:ln w="9525">
            <a:noFill/>
            <a:miter lim="800000"/>
            <a:headEnd/>
            <a:tailEnd/>
          </a:ln>
          <a:effectLst/>
        </p:spPr>
        <p:txBody>
          <a:bodyPr vert="horz" wrap="square" lIns="92075" tIns="46038" rIns="92075" bIns="46038" numCol="1" anchor="t" anchorCtr="1"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7" name="Picture 8" descr="ti_hz_1c_pos_rgb_jpg.jpg"/>
          <p:cNvPicPr>
            <a:picLocks noChangeAspect="1"/>
          </p:cNvPicPr>
          <p:nvPr userDrawn="1">
            <p:custDataLst>
              <p:tags r:id="rId14"/>
            </p:custDataLst>
          </p:nvPr>
        </p:nvPicPr>
        <p:blipFill>
          <a:blip r:embed="rId16"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userDrawn="1">
            <p:custDataLst>
              <p:tags r:id="rId15"/>
            </p:custDataLst>
          </p:nvPr>
        </p:nvSpPr>
        <p:spPr>
          <a:xfrm>
            <a:off x="7424533" y="6512440"/>
            <a:ext cx="1357103" cy="240066"/>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txStyles>
    <p:titleStyle>
      <a:lvl1pPr algn="ctr" rtl="0" eaLnBrk="0" fontAlgn="base" hangingPunct="0">
        <a:lnSpc>
          <a:spcPct val="75000"/>
        </a:lnSpc>
        <a:spcBef>
          <a:spcPct val="0"/>
        </a:spcBef>
        <a:spcAft>
          <a:spcPct val="0"/>
        </a:spcAft>
        <a:defRPr sz="3600" b="1">
          <a:solidFill>
            <a:schemeClr val="tx1"/>
          </a:solidFill>
          <a:latin typeface="+mj-lt"/>
          <a:ea typeface="+mj-ea"/>
          <a:cs typeface="+mj-cs"/>
        </a:defRPr>
      </a:lvl1pPr>
      <a:lvl2pPr algn="ctr" rtl="0" eaLnBrk="0" fontAlgn="base" hangingPunct="0">
        <a:lnSpc>
          <a:spcPct val="75000"/>
        </a:lnSpc>
        <a:spcBef>
          <a:spcPct val="0"/>
        </a:spcBef>
        <a:spcAft>
          <a:spcPct val="0"/>
        </a:spcAft>
        <a:defRPr sz="3600" b="1">
          <a:solidFill>
            <a:schemeClr val="tx2"/>
          </a:solidFill>
          <a:latin typeface="Arial" charset="0"/>
        </a:defRPr>
      </a:lvl2pPr>
      <a:lvl3pPr algn="ctr" rtl="0" eaLnBrk="0" fontAlgn="base" hangingPunct="0">
        <a:lnSpc>
          <a:spcPct val="75000"/>
        </a:lnSpc>
        <a:spcBef>
          <a:spcPct val="0"/>
        </a:spcBef>
        <a:spcAft>
          <a:spcPct val="0"/>
        </a:spcAft>
        <a:defRPr sz="3600" b="1">
          <a:solidFill>
            <a:schemeClr val="tx2"/>
          </a:solidFill>
          <a:latin typeface="Arial" charset="0"/>
        </a:defRPr>
      </a:lvl3pPr>
      <a:lvl4pPr algn="ctr" rtl="0" eaLnBrk="0" fontAlgn="base" hangingPunct="0">
        <a:lnSpc>
          <a:spcPct val="75000"/>
        </a:lnSpc>
        <a:spcBef>
          <a:spcPct val="0"/>
        </a:spcBef>
        <a:spcAft>
          <a:spcPct val="0"/>
        </a:spcAft>
        <a:defRPr sz="3600" b="1">
          <a:solidFill>
            <a:schemeClr val="tx2"/>
          </a:solidFill>
          <a:latin typeface="Arial" charset="0"/>
        </a:defRPr>
      </a:lvl4pPr>
      <a:lvl5pPr algn="ctr" rtl="0" eaLnBrk="0" fontAlgn="base" hangingPunct="0">
        <a:lnSpc>
          <a:spcPct val="75000"/>
        </a:lnSpc>
        <a:spcBef>
          <a:spcPct val="0"/>
        </a:spcBef>
        <a:spcAft>
          <a:spcPct val="0"/>
        </a:spcAft>
        <a:defRPr sz="3600" b="1">
          <a:solidFill>
            <a:schemeClr val="tx2"/>
          </a:solidFill>
          <a:latin typeface="Arial" charset="0"/>
        </a:defRPr>
      </a:lvl5pPr>
      <a:lvl6pPr marL="457200" algn="ctr" rtl="0" eaLnBrk="0" fontAlgn="base" hangingPunct="0">
        <a:lnSpc>
          <a:spcPct val="75000"/>
        </a:lnSpc>
        <a:spcBef>
          <a:spcPct val="0"/>
        </a:spcBef>
        <a:spcAft>
          <a:spcPct val="0"/>
        </a:spcAft>
        <a:defRPr sz="3600" b="1">
          <a:solidFill>
            <a:schemeClr val="tx2"/>
          </a:solidFill>
          <a:latin typeface="Arial" charset="0"/>
        </a:defRPr>
      </a:lvl6pPr>
      <a:lvl7pPr marL="914400" algn="ctr" rtl="0" eaLnBrk="0" fontAlgn="base" hangingPunct="0">
        <a:lnSpc>
          <a:spcPct val="75000"/>
        </a:lnSpc>
        <a:spcBef>
          <a:spcPct val="0"/>
        </a:spcBef>
        <a:spcAft>
          <a:spcPct val="0"/>
        </a:spcAft>
        <a:defRPr sz="3600" b="1">
          <a:solidFill>
            <a:schemeClr val="tx2"/>
          </a:solidFill>
          <a:latin typeface="Arial" charset="0"/>
        </a:defRPr>
      </a:lvl7pPr>
      <a:lvl8pPr marL="1371600" algn="ctr" rtl="0" eaLnBrk="0" fontAlgn="base" hangingPunct="0">
        <a:lnSpc>
          <a:spcPct val="75000"/>
        </a:lnSpc>
        <a:spcBef>
          <a:spcPct val="0"/>
        </a:spcBef>
        <a:spcAft>
          <a:spcPct val="0"/>
        </a:spcAft>
        <a:defRPr sz="3600" b="1">
          <a:solidFill>
            <a:schemeClr val="tx2"/>
          </a:solidFill>
          <a:latin typeface="Arial" charset="0"/>
        </a:defRPr>
      </a:lvl8pPr>
      <a:lvl9pPr marL="1828800" algn="ctr" rtl="0" eaLnBrk="0" fontAlgn="base" hangingPunct="0">
        <a:lnSpc>
          <a:spcPct val="75000"/>
        </a:lnSpc>
        <a:spcBef>
          <a:spcPct val="0"/>
        </a:spcBef>
        <a:spcAft>
          <a:spcPct val="0"/>
        </a:spcAft>
        <a:defRPr sz="3600" b="1">
          <a:solidFill>
            <a:schemeClr val="tx2"/>
          </a:solidFill>
          <a:latin typeface="Arial"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itchFamily="2" charset="2"/>
        <a:buChar char="u"/>
        <a:defRPr sz="3200" b="1">
          <a:solidFill>
            <a:schemeClr val="tx1"/>
          </a:solidFill>
          <a:latin typeface="+mn-lt"/>
          <a:ea typeface="+mn-ea"/>
          <a:cs typeface="+mn-cs"/>
        </a:defRPr>
      </a:lvl1pPr>
      <a:lvl2pPr marL="971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800" b="1">
          <a:solidFill>
            <a:schemeClr val="tx1"/>
          </a:solidFill>
          <a:latin typeface="+mn-lt"/>
        </a:defRPr>
      </a:lvl2pPr>
      <a:lvl3pPr marL="1371600" indent="-285750" algn="l" rtl="0" eaLnBrk="0" fontAlgn="base" hangingPunct="0">
        <a:lnSpc>
          <a:spcPct val="80000"/>
        </a:lnSpc>
        <a:spcBef>
          <a:spcPct val="40000"/>
        </a:spcBef>
        <a:spcAft>
          <a:spcPct val="0"/>
        </a:spcAft>
        <a:buClr>
          <a:schemeClr val="tx2"/>
        </a:buClr>
        <a:buSzPct val="75000"/>
        <a:buFont typeface="Wingdings" pitchFamily="2" charset="2"/>
        <a:buChar char="w"/>
        <a:defRPr sz="2400" b="1">
          <a:solidFill>
            <a:schemeClr val="tx1"/>
          </a:solidFill>
          <a:latin typeface="+mn-lt"/>
        </a:defRPr>
      </a:lvl3pPr>
      <a:lvl4pPr marL="1771650" indent="-28575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4pPr>
      <a:lvl5pPr marL="21907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5pPr>
      <a:lvl6pPr marL="26479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6pPr>
      <a:lvl7pPr marL="31051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7pPr>
      <a:lvl8pPr marL="35623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8pPr>
      <a:lvl9pPr marL="4019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2.xml"/><Relationship Id="rId1" Type="http://schemas.openxmlformats.org/officeDocument/2006/relationships/tags" Target="../tags/tag108.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2.xml"/><Relationship Id="rId1" Type="http://schemas.openxmlformats.org/officeDocument/2006/relationships/tags" Target="../tags/tag109.xml"/><Relationship Id="rId4" Type="http://schemas.openxmlformats.org/officeDocument/2006/relationships/image" Target="../media/image4.wmf"/></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112.xml"/><Relationship Id="rId4" Type="http://schemas.openxmlformats.org/officeDocument/2006/relationships/image" Target="../media/image10.wmf"/></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118.xml"/><Relationship Id="rId4" Type="http://schemas.openxmlformats.org/officeDocument/2006/relationships/image" Target="../media/image11.wmf"/></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119.xml"/><Relationship Id="rId4" Type="http://schemas.openxmlformats.org/officeDocument/2006/relationships/image" Target="../media/image11.wmf"/></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120.xml"/><Relationship Id="rId4" Type="http://schemas.openxmlformats.org/officeDocument/2006/relationships/image" Target="../media/image11.wmf"/></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3.wmf"/><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3.wmf"/><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4.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59.xml"/><Relationship Id="rId5" Type="http://schemas.openxmlformats.org/officeDocument/2006/relationships/image" Target="../media/image6.jpeg"/><Relationship Id="rId4" Type="http://schemas.openxmlformats.org/officeDocument/2006/relationships/image" Target="../media/image5.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60.xml"/><Relationship Id="rId5" Type="http://schemas.openxmlformats.org/officeDocument/2006/relationships/image" Target="../media/image6.jpeg"/><Relationship Id="rId4" Type="http://schemas.openxmlformats.org/officeDocument/2006/relationships/image" Target="../media/image5.w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61.xml"/><Relationship Id="rId5" Type="http://schemas.openxmlformats.org/officeDocument/2006/relationships/image" Target="../media/image6.jpe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62.xml"/><Relationship Id="rId5" Type="http://schemas.openxmlformats.org/officeDocument/2006/relationships/image" Target="../media/image6.jpeg"/><Relationship Id="rId4" Type="http://schemas.openxmlformats.org/officeDocument/2006/relationships/image" Target="../media/image5.w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3.xml"/><Relationship Id="rId5" Type="http://schemas.openxmlformats.org/officeDocument/2006/relationships/image" Target="../media/image6.jpeg"/><Relationship Id="rId4" Type="http://schemas.openxmlformats.org/officeDocument/2006/relationships/image" Target="../media/image5.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tags" Target="../tags/tag7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76.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7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78.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7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80.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5.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6.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7.xml"/></Relationships>
</file>

<file path=ppt/slides/_rels/slide8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6.xml"/><Relationship Id="rId1" Type="http://schemas.openxmlformats.org/officeDocument/2006/relationships/tags" Target="../tags/tag88.xml"/><Relationship Id="rId5" Type="http://schemas.openxmlformats.org/officeDocument/2006/relationships/image" Target="../media/image9.jpeg"/><Relationship Id="rId4" Type="http://schemas.openxmlformats.org/officeDocument/2006/relationships/image" Target="../media/image8.wmf"/></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685800" y="2139134"/>
            <a:ext cx="7772400" cy="1470025"/>
          </a:xfrm>
        </p:spPr>
        <p:txBody>
          <a:bodyPr/>
          <a:lstStyle/>
          <a:p>
            <a:r>
              <a:rPr lang="en-US" dirty="0"/>
              <a:t>EDMA3, QDMA and </a:t>
            </a:r>
            <a:r>
              <a:rPr lang="en-US" dirty="0" smtClean="0"/>
              <a:t>IDMA</a:t>
            </a:r>
            <a:br>
              <a:rPr lang="en-US" dirty="0" smtClean="0"/>
            </a:br>
            <a:r>
              <a:rPr lang="en-US" dirty="0" smtClean="0"/>
              <a:t>for the </a:t>
            </a:r>
            <a:r>
              <a:rPr lang="en-US" dirty="0"/>
              <a:t/>
            </a:r>
            <a:br>
              <a:rPr lang="en-US" dirty="0"/>
            </a:br>
            <a:r>
              <a:rPr lang="en-US" dirty="0"/>
              <a:t> </a:t>
            </a:r>
            <a:r>
              <a:rPr lang="en-US" dirty="0" smtClean="0"/>
              <a:t>Keystone Platform</a:t>
            </a:r>
            <a:endParaRPr lang="en-US" dirty="0"/>
          </a:p>
        </p:txBody>
      </p:sp>
    </p:spTree>
    <p:custDataLst>
      <p:tags r:id="rId2"/>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lstStyle/>
          <a:p>
            <a:r>
              <a:rPr lang="en-US" sz="3200"/>
              <a:t>Example: How Do You VIEW the Transfer?</a:t>
            </a:r>
          </a:p>
        </p:txBody>
      </p:sp>
      <p:sp>
        <p:nvSpPr>
          <p:cNvPr id="1330179"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0180"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0181" name="Group 5"/>
          <p:cNvGrpSpPr>
            <a:grpSpLocks/>
          </p:cNvGrpSpPr>
          <p:nvPr/>
        </p:nvGrpSpPr>
        <p:grpSpPr bwMode="auto">
          <a:xfrm>
            <a:off x="1676400" y="3733800"/>
            <a:ext cx="5562600" cy="914400"/>
            <a:chOff x="1200" y="2496"/>
            <a:chExt cx="3504" cy="576"/>
          </a:xfrm>
        </p:grpSpPr>
        <p:sp>
          <p:nvSpPr>
            <p:cNvPr id="1330182"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3"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4"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5"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6"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7"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8"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9"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0"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1"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2"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3"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4"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5"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6"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7"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8"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9"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200"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0201"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0202" name="Group 26"/>
          <p:cNvGrpSpPr>
            <a:grpSpLocks/>
          </p:cNvGrpSpPr>
          <p:nvPr/>
        </p:nvGrpSpPr>
        <p:grpSpPr bwMode="auto">
          <a:xfrm>
            <a:off x="2747963" y="1524000"/>
            <a:ext cx="1219200" cy="914400"/>
            <a:chOff x="432" y="960"/>
            <a:chExt cx="768" cy="576"/>
          </a:xfrm>
        </p:grpSpPr>
        <p:sp>
          <p:nvSpPr>
            <p:cNvPr id="1330203"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4"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5"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6"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7"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8"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9"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0"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1"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2"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3"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4"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0215"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0216"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0217"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0218"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0219"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0220"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0221" name="Rectangle 45"/>
          <p:cNvSpPr>
            <a:spLocks noChangeArrowheads="1"/>
          </p:cNvSpPr>
          <p:nvPr/>
        </p:nvSpPr>
        <p:spPr bwMode="auto">
          <a:xfrm>
            <a:off x="373063" y="5675313"/>
            <a:ext cx="8770937" cy="635000"/>
          </a:xfrm>
          <a:prstGeom prst="rect">
            <a:avLst/>
          </a:prstGeom>
          <a:solidFill>
            <a:schemeClr val="bg1"/>
          </a:solidFill>
          <a:ln w="12700">
            <a:noFill/>
            <a:miter lim="800000"/>
            <a:headEnd/>
            <a:tailEnd/>
          </a:ln>
          <a:effectLst/>
        </p:spPr>
        <p:txBody>
          <a:bodyPr anchor="ctr">
            <a:spAutoFit/>
          </a:bodyPr>
          <a:lstStyle/>
          <a:p>
            <a:endParaRPr lang="en-US"/>
          </a:p>
        </p:txBody>
      </p:sp>
      <p:sp>
        <p:nvSpPr>
          <p:cNvPr id="1330222" name="Rectangle 46"/>
          <p:cNvSpPr>
            <a:spLocks noChangeArrowheads="1"/>
          </p:cNvSpPr>
          <p:nvPr/>
        </p:nvSpPr>
        <p:spPr bwMode="auto">
          <a:xfrm>
            <a:off x="5557838" y="4692650"/>
            <a:ext cx="2078037" cy="1089025"/>
          </a:xfrm>
          <a:prstGeom prst="rect">
            <a:avLst/>
          </a:prstGeom>
          <a:solidFill>
            <a:schemeClr val="bg1"/>
          </a:solidFill>
          <a:ln w="12700">
            <a:noFill/>
            <a:miter lim="800000"/>
            <a:headEnd/>
            <a:tailEnd/>
          </a:ln>
          <a:effectLst/>
        </p:spPr>
        <p:txBody>
          <a:bodyPr anchor="ctr">
            <a:spAutoFit/>
          </a:bodyPr>
          <a:lstStyle/>
          <a:p>
            <a:endParaRPr lang="en-US"/>
          </a:p>
        </p:txBody>
      </p:sp>
      <p:sp>
        <p:nvSpPr>
          <p:cNvPr id="1330223" name="Rectangle 47"/>
          <p:cNvSpPr>
            <a:spLocks noChangeArrowheads="1"/>
          </p:cNvSpPr>
          <p:nvPr/>
        </p:nvSpPr>
        <p:spPr bwMode="auto">
          <a:xfrm>
            <a:off x="1333500" y="4711700"/>
            <a:ext cx="2078038"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346"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5170" name="Rectangle 2"/>
          <p:cNvSpPr>
            <a:spLocks noGrp="1" noChangeArrowheads="1"/>
          </p:cNvSpPr>
          <p:nvPr>
            <p:ph type="title"/>
          </p:nvPr>
        </p:nvSpPr>
        <p:spPr/>
        <p:txBody>
          <a:bodyPr/>
          <a:lstStyle/>
          <a:p>
            <a:r>
              <a:rPr lang="en-US" sz="3200"/>
              <a:t>Chaining Example 1</a:t>
            </a:r>
          </a:p>
        </p:txBody>
      </p:sp>
      <p:cxnSp>
        <p:nvCxnSpPr>
          <p:cNvPr id="1415171" name="AutoShape 3"/>
          <p:cNvCxnSpPr>
            <a:cxnSpLocks noChangeShapeType="1"/>
            <a:stCxn id="1415200"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5172"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5173"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5174"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5175"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176"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5177" name="AutoShape 9"/>
          <p:cNvCxnSpPr>
            <a:cxnSpLocks noChangeShapeType="1"/>
            <a:stCxn id="1415196" idx="3"/>
            <a:endCxn id="1415178"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5178"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79"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0"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5181" name="AutoShape 13"/>
          <p:cNvCxnSpPr>
            <a:cxnSpLocks noChangeShapeType="1"/>
            <a:stCxn id="1415197" idx="3"/>
            <a:endCxn id="1415182"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5182"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3"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4"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5185" name="AutoShape 17"/>
          <p:cNvCxnSpPr>
            <a:cxnSpLocks noChangeShapeType="1"/>
            <a:stCxn id="1415179" idx="6"/>
            <a:endCxn id="1415179"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5186" name="AutoShape 18"/>
          <p:cNvCxnSpPr>
            <a:cxnSpLocks noChangeShapeType="1"/>
            <a:stCxn id="1415198" idx="3"/>
            <a:endCxn id="1415187"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5187"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8"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9"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5190" name="AutoShape 22"/>
          <p:cNvCxnSpPr>
            <a:cxnSpLocks noChangeShapeType="1"/>
            <a:stCxn id="1415199" idx="3"/>
            <a:endCxn id="1415191"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5191"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92"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93"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194" name="AutoShape 26"/>
          <p:cNvCxnSpPr>
            <a:cxnSpLocks noChangeShapeType="1"/>
            <a:stCxn id="1415188" idx="6"/>
            <a:endCxn id="1415188"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5195" name="AutoShape 27"/>
          <p:cNvCxnSpPr>
            <a:cxnSpLocks noChangeShapeType="1"/>
            <a:stCxn id="1415191"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5196"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197"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198"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199"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00"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5201"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2"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3"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4"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5"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5206"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5207"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5208"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5209"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5210"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5211"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5212"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5213"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5214"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5215"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5216"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7"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8"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9"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5220"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5221"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2"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3"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224"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5"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6"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7"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8"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9"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5230"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231"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2"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3"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5234"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5"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6"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5237" name="AutoShape 69"/>
          <p:cNvCxnSpPr>
            <a:cxnSpLocks noChangeShapeType="1"/>
            <a:stCxn id="1415232" idx="6"/>
            <a:endCxn id="1415232"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5238"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9"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0"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5241"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2"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3"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244" name="AutoShape 76"/>
          <p:cNvCxnSpPr>
            <a:cxnSpLocks noChangeShapeType="1"/>
            <a:stCxn id="1415239" idx="6"/>
            <a:endCxn id="1415239"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5245"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5246"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5247" name="AutoShape 79"/>
          <p:cNvCxnSpPr>
            <a:cxnSpLocks noChangeShapeType="1"/>
            <a:endCxn id="1415239"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5248"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249"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0"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1"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5252"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3"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4"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5255" name="AutoShape 87"/>
          <p:cNvCxnSpPr>
            <a:cxnSpLocks noChangeShapeType="1"/>
            <a:stCxn id="1415250" idx="6"/>
            <a:endCxn id="1415250"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5256"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7"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8"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5259"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0"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1"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262" name="AutoShape 94"/>
          <p:cNvCxnSpPr>
            <a:cxnSpLocks noChangeShapeType="1"/>
            <a:stCxn id="1415257" idx="6"/>
            <a:endCxn id="1415257"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5263" name="AutoShape 95"/>
          <p:cNvCxnSpPr>
            <a:cxnSpLocks noChangeShapeType="1"/>
            <a:stCxn id="1415259"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5264"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5265"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5266"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5267"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5268"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9"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5270" name="Group 102"/>
          <p:cNvGrpSpPr>
            <a:grpSpLocks/>
          </p:cNvGrpSpPr>
          <p:nvPr/>
        </p:nvGrpSpPr>
        <p:grpSpPr bwMode="auto">
          <a:xfrm>
            <a:off x="4114800" y="1368425"/>
            <a:ext cx="1230313" cy="1319213"/>
            <a:chOff x="2928" y="870"/>
            <a:chExt cx="439" cy="831"/>
          </a:xfrm>
        </p:grpSpPr>
        <p:cxnSp>
          <p:nvCxnSpPr>
            <p:cNvPr id="1415271" name="AutoShape 103"/>
            <p:cNvCxnSpPr>
              <a:cxnSpLocks noChangeShapeType="1"/>
              <a:endCxn id="1415275"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5272" name="AutoShape 104"/>
            <p:cNvCxnSpPr>
              <a:cxnSpLocks noChangeShapeType="1"/>
              <a:endCxn id="1415276"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5273" name="AutoShape 105"/>
            <p:cNvCxnSpPr>
              <a:cxnSpLocks noChangeShapeType="1"/>
              <a:endCxn id="1415277"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5274" name="AutoShape 106"/>
            <p:cNvCxnSpPr>
              <a:cxnSpLocks noChangeShapeType="1"/>
              <a:endCxn id="1415278"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5275"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6"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7"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8"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5279"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80"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81"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5282"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5283"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5284"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5285"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6"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7"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8"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9"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5290"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5291"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5292"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5293"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5294"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5295"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5296"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7"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8"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9"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0"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5301"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5302" name="AutoShape 134"/>
          <p:cNvCxnSpPr>
            <a:cxnSpLocks noChangeShapeType="1"/>
            <a:endCxn id="1415306"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5303" name="AutoShape 135"/>
          <p:cNvCxnSpPr>
            <a:cxnSpLocks noChangeShapeType="1"/>
            <a:endCxn id="1415307"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5304" name="AutoShape 136"/>
          <p:cNvCxnSpPr>
            <a:cxnSpLocks noChangeShapeType="1"/>
            <a:endCxn id="1415308"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5305"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6"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7"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8"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5309"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5310" name="AutoShape 142"/>
          <p:cNvCxnSpPr>
            <a:cxnSpLocks noChangeShapeType="1"/>
            <a:endCxn id="1415313"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5311"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2"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3"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4"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5"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Chains to Ch #7 (Ch #5’s TCC = 7)</a:t>
            </a:r>
            <a:endParaRPr lang="en-US" sz="1600" u="sng">
              <a:solidFill>
                <a:srgbClr val="FF3300"/>
              </a:solidFill>
              <a:latin typeface="Arial Narrow" pitchFamily="34" charset="0"/>
            </a:endParaRPr>
          </a:p>
        </p:txBody>
      </p:sp>
      <p:sp>
        <p:nvSpPr>
          <p:cNvPr id="1415316"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5317"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18"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19"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320"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21"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5322"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5323"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5324"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5325"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5326"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5327"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5328"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5329"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5330"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5331"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5332"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5333"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5334"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5335"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5336"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5337"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5338"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5339"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5342" name="Freeform 174"/>
          <p:cNvSpPr>
            <a:spLocks/>
          </p:cNvSpPr>
          <p:nvPr/>
        </p:nvSpPr>
        <p:spPr bwMode="auto">
          <a:xfrm>
            <a:off x="2065338" y="1398588"/>
            <a:ext cx="1838325" cy="1971675"/>
          </a:xfrm>
          <a:custGeom>
            <a:avLst/>
            <a:gdLst/>
            <a:ahLst/>
            <a:cxnLst>
              <a:cxn ang="0">
                <a:pos x="0" y="10"/>
              </a:cxn>
              <a:cxn ang="0">
                <a:pos x="582" y="63"/>
              </a:cxn>
              <a:cxn ang="0">
                <a:pos x="688" y="388"/>
              </a:cxn>
              <a:cxn ang="0">
                <a:pos x="704" y="1220"/>
              </a:cxn>
              <a:cxn ang="0">
                <a:pos x="1158" y="1402"/>
              </a:cxn>
            </a:cxnLst>
            <a:rect l="0" t="0" r="r" b="b"/>
            <a:pathLst>
              <a:path w="1158" h="1402">
                <a:moveTo>
                  <a:pt x="0" y="10"/>
                </a:moveTo>
                <a:cubicBezTo>
                  <a:pt x="233" y="5"/>
                  <a:pt x="467" y="0"/>
                  <a:pt x="582" y="63"/>
                </a:cubicBezTo>
                <a:cubicBezTo>
                  <a:pt x="697" y="126"/>
                  <a:pt x="668" y="195"/>
                  <a:pt x="688" y="388"/>
                </a:cubicBezTo>
                <a:cubicBezTo>
                  <a:pt x="708" y="581"/>
                  <a:pt x="626" y="1051"/>
                  <a:pt x="704" y="1220"/>
                </a:cubicBezTo>
                <a:cubicBezTo>
                  <a:pt x="782" y="1389"/>
                  <a:pt x="970" y="1395"/>
                  <a:pt x="1158" y="1402"/>
                </a:cubicBezTo>
              </a:path>
            </a:pathLst>
          </a:custGeom>
          <a:noFill/>
          <a:ln w="38100" cap="flat" cmpd="sng">
            <a:solidFill>
              <a:srgbClr val="FF3300"/>
            </a:solidFill>
            <a:prstDash val="solid"/>
            <a:round/>
            <a:headEnd type="none" w="med" len="med"/>
            <a:tailEnd type="triangle" w="med" len="med"/>
          </a:ln>
          <a:effectLst/>
        </p:spPr>
        <p:txBody>
          <a:bodyPr>
            <a:spAutoFit/>
          </a:bodyPr>
          <a:lstStyle/>
          <a:p>
            <a:endParaRPr lang="en-US"/>
          </a:p>
        </p:txBody>
      </p:sp>
      <p:sp>
        <p:nvSpPr>
          <p:cNvPr id="1415343"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5344"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5345"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394"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7218" name="Rectangle 2"/>
          <p:cNvSpPr>
            <a:spLocks noGrp="1" noChangeArrowheads="1"/>
          </p:cNvSpPr>
          <p:nvPr>
            <p:ph type="title"/>
          </p:nvPr>
        </p:nvSpPr>
        <p:spPr/>
        <p:txBody>
          <a:bodyPr/>
          <a:lstStyle/>
          <a:p>
            <a:r>
              <a:rPr lang="en-US" sz="3200"/>
              <a:t>Chaining Example 1</a:t>
            </a:r>
          </a:p>
        </p:txBody>
      </p:sp>
      <p:cxnSp>
        <p:nvCxnSpPr>
          <p:cNvPr id="1417219" name="AutoShape 3"/>
          <p:cNvCxnSpPr>
            <a:cxnSpLocks noChangeShapeType="1"/>
            <a:stCxn id="1417248"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7220"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7221"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7222"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7223"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24"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7225" name="AutoShape 9"/>
          <p:cNvCxnSpPr>
            <a:cxnSpLocks noChangeShapeType="1"/>
            <a:stCxn id="1417244" idx="3"/>
            <a:endCxn id="1417226"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7226"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27"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28"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7229" name="AutoShape 13"/>
          <p:cNvCxnSpPr>
            <a:cxnSpLocks noChangeShapeType="1"/>
            <a:stCxn id="1417245" idx="3"/>
            <a:endCxn id="1417230"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7230"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1"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2"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7233" name="AutoShape 17"/>
          <p:cNvCxnSpPr>
            <a:cxnSpLocks noChangeShapeType="1"/>
            <a:stCxn id="1417227" idx="6"/>
            <a:endCxn id="1417227"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7234" name="AutoShape 18"/>
          <p:cNvCxnSpPr>
            <a:cxnSpLocks noChangeShapeType="1"/>
            <a:stCxn id="1417246" idx="3"/>
            <a:endCxn id="1417235"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7235"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6"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7"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7238" name="AutoShape 22"/>
          <p:cNvCxnSpPr>
            <a:cxnSpLocks noChangeShapeType="1"/>
            <a:stCxn id="1417247" idx="3"/>
            <a:endCxn id="1417239"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7239"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40"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41"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242" name="AutoShape 26"/>
          <p:cNvCxnSpPr>
            <a:cxnSpLocks noChangeShapeType="1"/>
            <a:stCxn id="1417236" idx="6"/>
            <a:endCxn id="1417236"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7243" name="AutoShape 27"/>
          <p:cNvCxnSpPr>
            <a:cxnSpLocks noChangeShapeType="1"/>
            <a:stCxn id="1417239"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7244"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5"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246"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7"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8"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7249"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0"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1"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2"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3"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7254"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7255"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7256"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7257"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7258"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7259"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7260"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7261"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7262"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7263"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7264"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5"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6"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7"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7268"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7269"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0"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1"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272"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3"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4"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5"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6"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7"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7278"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79"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0"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1"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7282"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3"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4"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7285" name="AutoShape 69"/>
          <p:cNvCxnSpPr>
            <a:cxnSpLocks noChangeShapeType="1"/>
            <a:stCxn id="1417280" idx="6"/>
            <a:endCxn id="1417280"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7286"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7"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8"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7289"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0"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1"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292" name="AutoShape 76"/>
          <p:cNvCxnSpPr>
            <a:cxnSpLocks noChangeShapeType="1"/>
            <a:stCxn id="1417287" idx="6"/>
            <a:endCxn id="1417287"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7293"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7294"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7295" name="AutoShape 79"/>
          <p:cNvCxnSpPr>
            <a:cxnSpLocks noChangeShapeType="1"/>
            <a:endCxn id="1417287"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7296"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97"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8"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9"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7300"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1"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2"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7303" name="AutoShape 87"/>
          <p:cNvCxnSpPr>
            <a:cxnSpLocks noChangeShapeType="1"/>
            <a:stCxn id="1417298" idx="6"/>
            <a:endCxn id="1417298"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7304"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5"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6"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7307"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8"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9"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310" name="AutoShape 94"/>
          <p:cNvCxnSpPr>
            <a:cxnSpLocks noChangeShapeType="1"/>
            <a:stCxn id="1417305" idx="6"/>
            <a:endCxn id="1417305"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7311" name="AutoShape 95"/>
          <p:cNvCxnSpPr>
            <a:cxnSpLocks noChangeShapeType="1"/>
            <a:stCxn id="1417307"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7312"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7313"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7314"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7315"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7316"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17"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7318" name="Group 102"/>
          <p:cNvGrpSpPr>
            <a:grpSpLocks/>
          </p:cNvGrpSpPr>
          <p:nvPr/>
        </p:nvGrpSpPr>
        <p:grpSpPr bwMode="auto">
          <a:xfrm>
            <a:off x="4114800" y="1368425"/>
            <a:ext cx="1230313" cy="1319213"/>
            <a:chOff x="2928" y="870"/>
            <a:chExt cx="439" cy="831"/>
          </a:xfrm>
        </p:grpSpPr>
        <p:cxnSp>
          <p:nvCxnSpPr>
            <p:cNvPr id="1417319" name="AutoShape 103"/>
            <p:cNvCxnSpPr>
              <a:cxnSpLocks noChangeShapeType="1"/>
              <a:endCxn id="1417323"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7320" name="AutoShape 104"/>
            <p:cNvCxnSpPr>
              <a:cxnSpLocks noChangeShapeType="1"/>
              <a:endCxn id="1417324"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7321" name="AutoShape 105"/>
            <p:cNvCxnSpPr>
              <a:cxnSpLocks noChangeShapeType="1"/>
              <a:endCxn id="1417325"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7322" name="AutoShape 106"/>
            <p:cNvCxnSpPr>
              <a:cxnSpLocks noChangeShapeType="1"/>
              <a:endCxn id="1417326"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7323"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4"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5"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6"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7327"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8"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9"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7330"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7331"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7332"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7333"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4"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5"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6"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7"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7338"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7339"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7340"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7341"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7342"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7343"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7344"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5"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6"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7"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8"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7349"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7350" name="AutoShape 134"/>
          <p:cNvCxnSpPr>
            <a:cxnSpLocks noChangeShapeType="1"/>
            <a:endCxn id="1417354"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7351" name="AutoShape 135"/>
          <p:cNvCxnSpPr>
            <a:cxnSpLocks noChangeShapeType="1"/>
            <a:endCxn id="1417355"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7352" name="AutoShape 136"/>
          <p:cNvCxnSpPr>
            <a:cxnSpLocks noChangeShapeType="1"/>
            <a:endCxn id="1417356"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7353"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4"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5"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6"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7357"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7358" name="AutoShape 142"/>
          <p:cNvCxnSpPr>
            <a:cxnSpLocks noChangeShapeType="1"/>
            <a:endCxn id="1417361"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7359"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0"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1"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2"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3"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Chains to Ch #7 (Ch #5’s TCC = 7)</a:t>
            </a:r>
            <a:endParaRPr lang="en-US" sz="1600" u="sng">
              <a:solidFill>
                <a:srgbClr val="FF3300"/>
              </a:solidFill>
              <a:latin typeface="Arial Narrow" pitchFamily="34" charset="0"/>
            </a:endParaRPr>
          </a:p>
        </p:txBody>
      </p:sp>
      <p:sp>
        <p:nvSpPr>
          <p:cNvPr id="1417364"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7365"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6"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7"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368"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9"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7370"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7371"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7372"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7373"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7374"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7375"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7376"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7377"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7378"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7379"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7380"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7381"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7382"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7383"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7384"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7385"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7386"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7387"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7390" name="Freeform 174"/>
          <p:cNvSpPr>
            <a:spLocks/>
          </p:cNvSpPr>
          <p:nvPr/>
        </p:nvSpPr>
        <p:spPr bwMode="auto">
          <a:xfrm>
            <a:off x="4132263" y="3298825"/>
            <a:ext cx="2327275" cy="1090613"/>
          </a:xfrm>
          <a:custGeom>
            <a:avLst/>
            <a:gdLst/>
            <a:ahLst/>
            <a:cxnLst>
              <a:cxn ang="0">
                <a:pos x="0" y="34"/>
              </a:cxn>
              <a:cxn ang="0">
                <a:pos x="720" y="93"/>
              </a:cxn>
              <a:cxn ang="0">
                <a:pos x="1008" y="594"/>
              </a:cxn>
              <a:cxn ang="0">
                <a:pos x="1466" y="653"/>
              </a:cxn>
            </a:cxnLst>
            <a:rect l="0" t="0" r="r" b="b"/>
            <a:pathLst>
              <a:path w="1466" h="687">
                <a:moveTo>
                  <a:pt x="0" y="34"/>
                </a:moveTo>
                <a:cubicBezTo>
                  <a:pt x="276" y="17"/>
                  <a:pt x="552" y="0"/>
                  <a:pt x="720" y="93"/>
                </a:cubicBezTo>
                <a:cubicBezTo>
                  <a:pt x="888" y="186"/>
                  <a:pt x="884" y="501"/>
                  <a:pt x="1008" y="594"/>
                </a:cubicBezTo>
                <a:cubicBezTo>
                  <a:pt x="1132" y="687"/>
                  <a:pt x="1299" y="670"/>
                  <a:pt x="1466" y="653"/>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17391"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7392"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7393"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443" name="Text Box 1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9266" name="Rectangle 2"/>
          <p:cNvSpPr>
            <a:spLocks noGrp="1" noChangeArrowheads="1"/>
          </p:cNvSpPr>
          <p:nvPr>
            <p:ph type="title"/>
          </p:nvPr>
        </p:nvSpPr>
        <p:spPr/>
        <p:txBody>
          <a:bodyPr/>
          <a:lstStyle/>
          <a:p>
            <a:r>
              <a:rPr lang="en-US" sz="3200"/>
              <a:t>Chaining Example 2</a:t>
            </a:r>
          </a:p>
        </p:txBody>
      </p:sp>
      <p:cxnSp>
        <p:nvCxnSpPr>
          <p:cNvPr id="1419267" name="AutoShape 3"/>
          <p:cNvCxnSpPr>
            <a:cxnSpLocks noChangeShapeType="1"/>
            <a:stCxn id="1419296"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9268"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9269"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9270"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9271"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272"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9273" name="AutoShape 9"/>
          <p:cNvCxnSpPr>
            <a:cxnSpLocks noChangeShapeType="1"/>
            <a:stCxn id="1419292" idx="3"/>
            <a:endCxn id="1419274"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9274"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5"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6"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9277" name="AutoShape 13"/>
          <p:cNvCxnSpPr>
            <a:cxnSpLocks noChangeShapeType="1"/>
            <a:stCxn id="1419293" idx="3"/>
            <a:endCxn id="1419278"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9278"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9"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0"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9281" name="AutoShape 17"/>
          <p:cNvCxnSpPr>
            <a:cxnSpLocks noChangeShapeType="1"/>
            <a:stCxn id="1419275" idx="6"/>
            <a:endCxn id="1419275"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9282" name="AutoShape 18"/>
          <p:cNvCxnSpPr>
            <a:cxnSpLocks noChangeShapeType="1"/>
            <a:stCxn id="1419294" idx="3"/>
            <a:endCxn id="1419283"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9283"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4"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5"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9286" name="AutoShape 22"/>
          <p:cNvCxnSpPr>
            <a:cxnSpLocks noChangeShapeType="1"/>
            <a:stCxn id="1419295" idx="3"/>
            <a:endCxn id="1419287"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9287"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8"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9"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290" name="AutoShape 26"/>
          <p:cNvCxnSpPr>
            <a:cxnSpLocks noChangeShapeType="1"/>
            <a:stCxn id="1419284" idx="6"/>
            <a:endCxn id="1419284"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9291" name="AutoShape 27"/>
          <p:cNvCxnSpPr>
            <a:cxnSpLocks noChangeShapeType="1"/>
            <a:stCxn id="1419287"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9292"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3"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294"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5"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6"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9297"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298"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299"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300"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301"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9302"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9303"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9304"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9305"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9306"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9307"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9308"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9309"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9310"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9311"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9312"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3"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4"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5"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9316"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9317"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18"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19"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320"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21"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2"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3" name="Line 59"/>
          <p:cNvSpPr>
            <a:spLocks noChangeShapeType="1"/>
          </p:cNvSpPr>
          <p:nvPr/>
        </p:nvSpPr>
        <p:spPr bwMode="auto">
          <a:xfrm>
            <a:off x="790575" y="2225675"/>
            <a:ext cx="887413" cy="0"/>
          </a:xfrm>
          <a:prstGeom prst="line">
            <a:avLst/>
          </a:prstGeom>
          <a:noFill/>
          <a:ln w="38100">
            <a:solidFill>
              <a:srgbClr val="FF3300"/>
            </a:solidFill>
            <a:round/>
            <a:headEnd type="none" w="sm" len="sm"/>
            <a:tailEnd type="triangle" w="med" len="med"/>
          </a:ln>
          <a:effectLst/>
        </p:spPr>
        <p:txBody>
          <a:bodyPr/>
          <a:lstStyle/>
          <a:p>
            <a:endParaRPr lang="en-US"/>
          </a:p>
        </p:txBody>
      </p:sp>
      <p:sp>
        <p:nvSpPr>
          <p:cNvPr id="1419324"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5"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9326"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327"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28"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29"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9330"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1"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2"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9333" name="AutoShape 69"/>
          <p:cNvCxnSpPr>
            <a:cxnSpLocks noChangeShapeType="1"/>
            <a:stCxn id="1419328" idx="6"/>
            <a:endCxn id="1419328"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9334"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5"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6"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9337"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8"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9"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340" name="AutoShape 76"/>
          <p:cNvCxnSpPr>
            <a:cxnSpLocks noChangeShapeType="1"/>
            <a:stCxn id="1419335" idx="6"/>
            <a:endCxn id="1419335"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9341"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9342"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9343" name="AutoShape 79"/>
          <p:cNvCxnSpPr>
            <a:cxnSpLocks noChangeShapeType="1"/>
            <a:endCxn id="1419335"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9344"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345"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6"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7"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9348"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9"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0"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9351" name="AutoShape 87"/>
          <p:cNvCxnSpPr>
            <a:cxnSpLocks noChangeShapeType="1"/>
            <a:stCxn id="1419346" idx="6"/>
            <a:endCxn id="1419346"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9352"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3"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4"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9355"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6"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7"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358" name="AutoShape 94"/>
          <p:cNvCxnSpPr>
            <a:cxnSpLocks noChangeShapeType="1"/>
            <a:stCxn id="1419353" idx="6"/>
            <a:endCxn id="1419353"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9359" name="AutoShape 95"/>
          <p:cNvCxnSpPr>
            <a:cxnSpLocks noChangeShapeType="1"/>
            <a:stCxn id="1419355"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9360"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9361"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9362"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9363"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9364"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65"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9366" name="Group 102"/>
          <p:cNvGrpSpPr>
            <a:grpSpLocks/>
          </p:cNvGrpSpPr>
          <p:nvPr/>
        </p:nvGrpSpPr>
        <p:grpSpPr bwMode="auto">
          <a:xfrm>
            <a:off x="4114800" y="1368425"/>
            <a:ext cx="1230313" cy="1319213"/>
            <a:chOff x="2928" y="870"/>
            <a:chExt cx="439" cy="831"/>
          </a:xfrm>
        </p:grpSpPr>
        <p:cxnSp>
          <p:nvCxnSpPr>
            <p:cNvPr id="1419367" name="AutoShape 103"/>
            <p:cNvCxnSpPr>
              <a:cxnSpLocks noChangeShapeType="1"/>
              <a:endCxn id="1419371"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9368" name="AutoShape 104"/>
            <p:cNvCxnSpPr>
              <a:cxnSpLocks noChangeShapeType="1"/>
              <a:endCxn id="1419372"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9369" name="AutoShape 105"/>
            <p:cNvCxnSpPr>
              <a:cxnSpLocks noChangeShapeType="1"/>
              <a:endCxn id="1419373"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9370" name="AutoShape 106"/>
            <p:cNvCxnSpPr>
              <a:cxnSpLocks noChangeShapeType="1"/>
              <a:endCxn id="1419374"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9371"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2"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3"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4"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9375"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6"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7"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9378"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9379"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9380"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9381"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2"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3"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4"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5"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9386"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9387"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9388"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9389"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9390"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9391"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9392"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3"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4"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5"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6"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9397"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9398" name="AutoShape 134"/>
          <p:cNvCxnSpPr>
            <a:cxnSpLocks noChangeShapeType="1"/>
            <a:endCxn id="1419402"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9399" name="AutoShape 135"/>
          <p:cNvCxnSpPr>
            <a:cxnSpLocks noChangeShapeType="1"/>
            <a:endCxn id="1419403"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9400" name="AutoShape 136"/>
          <p:cNvCxnSpPr>
            <a:cxnSpLocks noChangeShapeType="1"/>
            <a:endCxn id="1419404"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9401"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2"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3"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4"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9405"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9406" name="AutoShape 142"/>
          <p:cNvCxnSpPr>
            <a:cxnSpLocks noChangeShapeType="1"/>
            <a:endCxn id="1419409"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9407"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8"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9"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10"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11"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19412"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9413"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4"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5"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416"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7"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9418"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9419"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9420"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9421"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9422"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9423"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9424"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9425"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9426"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9427"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9428"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9429"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9430"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9431"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9432"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9433"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9434"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9435"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9438" name="Rectangle 174"/>
          <p:cNvSpPr>
            <a:spLocks noChangeArrowheads="1"/>
          </p:cNvSpPr>
          <p:nvPr/>
        </p:nvSpPr>
        <p:spPr bwMode="auto">
          <a:xfrm>
            <a:off x="6332538" y="3233738"/>
            <a:ext cx="508000" cy="17018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419439" name="Rectangle 175"/>
          <p:cNvSpPr>
            <a:spLocks noChangeArrowheads="1"/>
          </p:cNvSpPr>
          <p:nvPr/>
        </p:nvSpPr>
        <p:spPr bwMode="auto">
          <a:xfrm>
            <a:off x="388938" y="1201738"/>
            <a:ext cx="508000" cy="17018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419440" name="Rectangle 176"/>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9441" name="Text Box 177"/>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9442" name="Text Box 178"/>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489" name="Text Box 17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1314" name="Rectangle 2"/>
          <p:cNvSpPr>
            <a:spLocks noGrp="1" noChangeArrowheads="1"/>
          </p:cNvSpPr>
          <p:nvPr>
            <p:ph type="title"/>
          </p:nvPr>
        </p:nvSpPr>
        <p:spPr/>
        <p:txBody>
          <a:bodyPr/>
          <a:lstStyle/>
          <a:p>
            <a:r>
              <a:rPr lang="en-US" sz="3200"/>
              <a:t>Chaining Example 2</a:t>
            </a:r>
          </a:p>
        </p:txBody>
      </p:sp>
      <p:cxnSp>
        <p:nvCxnSpPr>
          <p:cNvPr id="1421315" name="AutoShape 3"/>
          <p:cNvCxnSpPr>
            <a:cxnSpLocks noChangeShapeType="1"/>
            <a:stCxn id="1421344"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1316"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1317"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1318"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1319"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20"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1321" name="AutoShape 9"/>
          <p:cNvCxnSpPr>
            <a:cxnSpLocks noChangeShapeType="1"/>
            <a:stCxn id="1421340" idx="3"/>
            <a:endCxn id="1421322"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1322"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3"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4"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1325" name="AutoShape 13"/>
          <p:cNvCxnSpPr>
            <a:cxnSpLocks noChangeShapeType="1"/>
            <a:stCxn id="1421341" idx="3"/>
            <a:endCxn id="1421326"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1326"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7"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8"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1329" name="AutoShape 17"/>
          <p:cNvCxnSpPr>
            <a:cxnSpLocks noChangeShapeType="1"/>
            <a:stCxn id="1421323" idx="6"/>
            <a:endCxn id="1421323"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1330" name="AutoShape 18"/>
          <p:cNvCxnSpPr>
            <a:cxnSpLocks noChangeShapeType="1"/>
            <a:stCxn id="1421342" idx="3"/>
            <a:endCxn id="1421331"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1331"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2"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3"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1334" name="AutoShape 22"/>
          <p:cNvCxnSpPr>
            <a:cxnSpLocks noChangeShapeType="1"/>
            <a:stCxn id="1421343" idx="3"/>
            <a:endCxn id="1421335"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1335"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6"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7"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338" name="AutoShape 26"/>
          <p:cNvCxnSpPr>
            <a:cxnSpLocks noChangeShapeType="1"/>
            <a:stCxn id="1421332" idx="6"/>
            <a:endCxn id="1421332"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1339" name="AutoShape 27"/>
          <p:cNvCxnSpPr>
            <a:cxnSpLocks noChangeShapeType="1"/>
            <a:stCxn id="1421335"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1340"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1"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342"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3"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4"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1345"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6"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7"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8"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9"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1350"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1351"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1352"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1353"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1354"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1355"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1356"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1357"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1358"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1359"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1360"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1"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2"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3"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1364"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1365"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6"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7"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368"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9"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0"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1"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2"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3"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1374"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75"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6"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7"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1378"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9"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0"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1381" name="AutoShape 69"/>
          <p:cNvCxnSpPr>
            <a:cxnSpLocks noChangeShapeType="1"/>
            <a:stCxn id="1421376" idx="6"/>
            <a:endCxn id="1421376"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1382"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3"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4"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1385"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6"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7"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388" name="AutoShape 76"/>
          <p:cNvCxnSpPr>
            <a:cxnSpLocks noChangeShapeType="1"/>
            <a:stCxn id="1421383" idx="6"/>
            <a:endCxn id="1421383"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1389"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1390"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1391" name="AutoShape 79"/>
          <p:cNvCxnSpPr>
            <a:cxnSpLocks noChangeShapeType="1"/>
            <a:endCxn id="1421383"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1392"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93"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4"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5"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1396"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7"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8"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1399" name="AutoShape 87"/>
          <p:cNvCxnSpPr>
            <a:cxnSpLocks noChangeShapeType="1"/>
            <a:stCxn id="1421394" idx="6"/>
            <a:endCxn id="1421394"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1400"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1"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2"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1403"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4"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5"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406" name="AutoShape 94"/>
          <p:cNvCxnSpPr>
            <a:cxnSpLocks noChangeShapeType="1"/>
            <a:stCxn id="1421401" idx="6"/>
            <a:endCxn id="1421401"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1407" name="AutoShape 95"/>
          <p:cNvCxnSpPr>
            <a:cxnSpLocks noChangeShapeType="1"/>
            <a:stCxn id="1421403"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1408"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1409"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1410"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1411"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1412"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13"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1414" name="Group 102"/>
          <p:cNvGrpSpPr>
            <a:grpSpLocks/>
          </p:cNvGrpSpPr>
          <p:nvPr/>
        </p:nvGrpSpPr>
        <p:grpSpPr bwMode="auto">
          <a:xfrm>
            <a:off x="4114800" y="1368425"/>
            <a:ext cx="1230313" cy="1319213"/>
            <a:chOff x="2928" y="870"/>
            <a:chExt cx="439" cy="831"/>
          </a:xfrm>
        </p:grpSpPr>
        <p:cxnSp>
          <p:nvCxnSpPr>
            <p:cNvPr id="1421415" name="AutoShape 103"/>
            <p:cNvCxnSpPr>
              <a:cxnSpLocks noChangeShapeType="1"/>
              <a:endCxn id="1421419"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1416" name="AutoShape 104"/>
            <p:cNvCxnSpPr>
              <a:cxnSpLocks noChangeShapeType="1"/>
              <a:endCxn id="1421420"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1417" name="AutoShape 105"/>
            <p:cNvCxnSpPr>
              <a:cxnSpLocks noChangeShapeType="1"/>
              <a:endCxn id="1421421"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1418" name="AutoShape 106"/>
            <p:cNvCxnSpPr>
              <a:cxnSpLocks noChangeShapeType="1"/>
              <a:endCxn id="1421422"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1419"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0"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1"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2"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1423"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4"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5"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1426"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1427"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1428"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1429"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0"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1"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2"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3"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1434"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1435"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1436" name="Line 124"/>
          <p:cNvSpPr>
            <a:spLocks noChangeShapeType="1"/>
          </p:cNvSpPr>
          <p:nvPr/>
        </p:nvSpPr>
        <p:spPr bwMode="auto">
          <a:xfrm flipV="1">
            <a:off x="2057400" y="2216150"/>
            <a:ext cx="1624013" cy="7938"/>
          </a:xfrm>
          <a:prstGeom prst="line">
            <a:avLst/>
          </a:prstGeom>
          <a:noFill/>
          <a:ln w="38100">
            <a:solidFill>
              <a:srgbClr val="FF3300"/>
            </a:solidFill>
            <a:round/>
            <a:headEnd/>
            <a:tailEnd type="triangle" w="med" len="med"/>
          </a:ln>
          <a:effectLst/>
        </p:spPr>
        <p:txBody>
          <a:bodyPr>
            <a:spAutoFit/>
          </a:bodyPr>
          <a:lstStyle/>
          <a:p>
            <a:endParaRPr lang="en-US"/>
          </a:p>
        </p:txBody>
      </p:sp>
      <p:sp>
        <p:nvSpPr>
          <p:cNvPr id="1421437"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1438"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1439"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1440"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1"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2"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3"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4"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1445"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1446" name="AutoShape 134"/>
          <p:cNvCxnSpPr>
            <a:cxnSpLocks noChangeShapeType="1"/>
            <a:endCxn id="1421450"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1447" name="AutoShape 135"/>
          <p:cNvCxnSpPr>
            <a:cxnSpLocks noChangeShapeType="1"/>
            <a:endCxn id="1421451"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1448" name="AutoShape 136"/>
          <p:cNvCxnSpPr>
            <a:cxnSpLocks noChangeShapeType="1"/>
            <a:endCxn id="1421452"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1449"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0"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1"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2"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1453"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1454" name="AutoShape 142"/>
          <p:cNvCxnSpPr>
            <a:cxnSpLocks noChangeShapeType="1"/>
            <a:endCxn id="1421457"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1455"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6"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7"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8"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9"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1460"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1461"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2"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3"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464"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5"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1466"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1467"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1468"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1469"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1470"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1471"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1472"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1473"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1474"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1475"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1476"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1477"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1478"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1479"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1480"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1481"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1482"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1483"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1486" name="Rectangle 174"/>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1487" name="Text Box 175"/>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1488" name="Text Box 176"/>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38"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3362" name="Rectangle 2"/>
          <p:cNvSpPr>
            <a:spLocks noGrp="1" noChangeArrowheads="1"/>
          </p:cNvSpPr>
          <p:nvPr>
            <p:ph type="title"/>
          </p:nvPr>
        </p:nvSpPr>
        <p:spPr/>
        <p:txBody>
          <a:bodyPr/>
          <a:lstStyle/>
          <a:p>
            <a:r>
              <a:rPr lang="en-US" sz="3200"/>
              <a:t>Chaining Example 2</a:t>
            </a:r>
          </a:p>
        </p:txBody>
      </p:sp>
      <p:cxnSp>
        <p:nvCxnSpPr>
          <p:cNvPr id="1423363" name="AutoShape 3"/>
          <p:cNvCxnSpPr>
            <a:cxnSpLocks noChangeShapeType="1"/>
            <a:stCxn id="1423392"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3364"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3365"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3366"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3367"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368"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3369" name="AutoShape 9"/>
          <p:cNvCxnSpPr>
            <a:cxnSpLocks noChangeShapeType="1"/>
            <a:stCxn id="1423388" idx="3"/>
            <a:endCxn id="1423370"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3370"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1"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2"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3373" name="AutoShape 13"/>
          <p:cNvCxnSpPr>
            <a:cxnSpLocks noChangeShapeType="1"/>
            <a:stCxn id="1423389" idx="3"/>
            <a:endCxn id="1423374"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3374"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5"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6"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3377" name="AutoShape 17"/>
          <p:cNvCxnSpPr>
            <a:cxnSpLocks noChangeShapeType="1"/>
            <a:stCxn id="1423371" idx="6"/>
            <a:endCxn id="1423371"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3378" name="AutoShape 18"/>
          <p:cNvCxnSpPr>
            <a:cxnSpLocks noChangeShapeType="1"/>
            <a:stCxn id="1423390" idx="3"/>
            <a:endCxn id="1423379"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3379"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0"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1"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3382" name="AutoShape 22"/>
          <p:cNvCxnSpPr>
            <a:cxnSpLocks noChangeShapeType="1"/>
            <a:stCxn id="1423391" idx="3"/>
            <a:endCxn id="1423383"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3383"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4"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5"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386" name="AutoShape 26"/>
          <p:cNvCxnSpPr>
            <a:cxnSpLocks noChangeShapeType="1"/>
            <a:stCxn id="1423380" idx="6"/>
            <a:endCxn id="1423380"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3387" name="AutoShape 27"/>
          <p:cNvCxnSpPr>
            <a:cxnSpLocks noChangeShapeType="1"/>
            <a:stCxn id="1423383"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3388"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89"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390"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91"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92"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3393"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4"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5"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6"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7"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3398"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3399"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3400"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3401"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3402"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3403"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3404"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3405"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3406"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3407"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3408"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09"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10"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11"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3412"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3413"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4"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5"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416"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7"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18"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19"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20"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21"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3422"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423"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4"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5"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3426"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7"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8"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3429" name="AutoShape 69"/>
          <p:cNvCxnSpPr>
            <a:cxnSpLocks noChangeShapeType="1"/>
            <a:stCxn id="1423424" idx="6"/>
            <a:endCxn id="1423424"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3430"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1"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2"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3433"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4"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5"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436" name="AutoShape 76"/>
          <p:cNvCxnSpPr>
            <a:cxnSpLocks noChangeShapeType="1"/>
            <a:stCxn id="1423431" idx="6"/>
            <a:endCxn id="1423431"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3437"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3438"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3439" name="AutoShape 79"/>
          <p:cNvCxnSpPr>
            <a:cxnSpLocks noChangeShapeType="1"/>
            <a:endCxn id="1423431"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3440"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441"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2"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3"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3444"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5"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6"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3447" name="AutoShape 87"/>
          <p:cNvCxnSpPr>
            <a:cxnSpLocks noChangeShapeType="1"/>
            <a:stCxn id="1423442" idx="6"/>
            <a:endCxn id="1423442"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3448"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9"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0"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3451"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2"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3"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454" name="AutoShape 94"/>
          <p:cNvCxnSpPr>
            <a:cxnSpLocks noChangeShapeType="1"/>
            <a:stCxn id="1423449" idx="6"/>
            <a:endCxn id="1423449"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3455" name="AutoShape 95"/>
          <p:cNvCxnSpPr>
            <a:cxnSpLocks noChangeShapeType="1"/>
            <a:stCxn id="1423451"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3456"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3457"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3458"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3459"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3460"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1"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3462" name="Group 102"/>
          <p:cNvGrpSpPr>
            <a:grpSpLocks/>
          </p:cNvGrpSpPr>
          <p:nvPr/>
        </p:nvGrpSpPr>
        <p:grpSpPr bwMode="auto">
          <a:xfrm>
            <a:off x="4114800" y="1368425"/>
            <a:ext cx="1230313" cy="1319213"/>
            <a:chOff x="2928" y="870"/>
            <a:chExt cx="439" cy="831"/>
          </a:xfrm>
        </p:grpSpPr>
        <p:cxnSp>
          <p:nvCxnSpPr>
            <p:cNvPr id="1423463" name="AutoShape 103"/>
            <p:cNvCxnSpPr>
              <a:cxnSpLocks noChangeShapeType="1"/>
              <a:endCxn id="1423467"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3464" name="AutoShape 104"/>
            <p:cNvCxnSpPr>
              <a:cxnSpLocks noChangeShapeType="1"/>
              <a:endCxn id="1423468"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3465" name="AutoShape 105"/>
            <p:cNvCxnSpPr>
              <a:cxnSpLocks noChangeShapeType="1"/>
              <a:endCxn id="1423469"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3466" name="AutoShape 106"/>
            <p:cNvCxnSpPr>
              <a:cxnSpLocks noChangeShapeType="1"/>
              <a:endCxn id="1423470"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3467"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8"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9"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0"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3471"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2"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3"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3474"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3475"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3476"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3477"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78"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79"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80"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81"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3482"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3483"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3484"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23485"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3486"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3487"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3488"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89"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0"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1"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2"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3493"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3494" name="AutoShape 134"/>
          <p:cNvCxnSpPr>
            <a:cxnSpLocks noChangeShapeType="1"/>
            <a:endCxn id="1423498"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3495" name="AutoShape 135"/>
          <p:cNvCxnSpPr>
            <a:cxnSpLocks noChangeShapeType="1"/>
            <a:endCxn id="1423499"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3496" name="AutoShape 136"/>
          <p:cNvCxnSpPr>
            <a:cxnSpLocks noChangeShapeType="1"/>
            <a:endCxn id="1423500"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3497"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8"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9"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0"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3501"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3502" name="AutoShape 142"/>
          <p:cNvCxnSpPr>
            <a:cxnSpLocks noChangeShapeType="1"/>
            <a:endCxn id="1423505"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3503"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4"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5"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6"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7"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3508"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3509"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0"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1"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512"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3"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3514"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3515"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3516"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3517"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3518"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3519"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3520"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3521"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3522"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3523"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3524"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3525"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3526"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3527"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3528"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3529"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3530"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3531"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3534" name="Freeform 174"/>
          <p:cNvSpPr>
            <a:spLocks/>
          </p:cNvSpPr>
          <p:nvPr/>
        </p:nvSpPr>
        <p:spPr bwMode="auto">
          <a:xfrm>
            <a:off x="4114800" y="1739900"/>
            <a:ext cx="2608263" cy="530225"/>
          </a:xfrm>
          <a:custGeom>
            <a:avLst/>
            <a:gdLst/>
            <a:ahLst/>
            <a:cxnLst>
              <a:cxn ang="0">
                <a:pos x="0" y="301"/>
              </a:cxn>
              <a:cxn ang="0">
                <a:pos x="747" y="291"/>
              </a:cxn>
              <a:cxn ang="0">
                <a:pos x="1077" y="45"/>
              </a:cxn>
              <a:cxn ang="0">
                <a:pos x="1643" y="24"/>
              </a:cxn>
            </a:cxnLst>
            <a:rect l="0" t="0" r="r" b="b"/>
            <a:pathLst>
              <a:path w="1643" h="334">
                <a:moveTo>
                  <a:pt x="0" y="301"/>
                </a:moveTo>
                <a:cubicBezTo>
                  <a:pt x="284" y="317"/>
                  <a:pt x="568" y="334"/>
                  <a:pt x="747" y="291"/>
                </a:cubicBezTo>
                <a:cubicBezTo>
                  <a:pt x="926" y="248"/>
                  <a:pt x="928" y="90"/>
                  <a:pt x="1077" y="45"/>
                </a:cubicBezTo>
                <a:cubicBezTo>
                  <a:pt x="1226" y="0"/>
                  <a:pt x="1549" y="28"/>
                  <a:pt x="1643" y="24"/>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23535"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3536"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3537"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584" name="Text Box 17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5410" name="Rectangle 2"/>
          <p:cNvSpPr>
            <a:spLocks noGrp="1" noChangeArrowheads="1"/>
          </p:cNvSpPr>
          <p:nvPr>
            <p:ph type="title"/>
          </p:nvPr>
        </p:nvSpPr>
        <p:spPr/>
        <p:txBody>
          <a:bodyPr/>
          <a:lstStyle/>
          <a:p>
            <a:r>
              <a:rPr lang="en-US" sz="3200"/>
              <a:t>Chaining Example 2</a:t>
            </a:r>
            <a:endParaRPr lang="en-US" sz="3200" u="sng"/>
          </a:p>
        </p:txBody>
      </p:sp>
      <p:cxnSp>
        <p:nvCxnSpPr>
          <p:cNvPr id="1425411" name="AutoShape 3"/>
          <p:cNvCxnSpPr>
            <a:cxnSpLocks noChangeShapeType="1"/>
            <a:stCxn id="1425440"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5412"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5413"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5414"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5415"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16"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5417" name="AutoShape 9"/>
          <p:cNvCxnSpPr>
            <a:cxnSpLocks noChangeShapeType="1"/>
            <a:stCxn id="1425436" idx="3"/>
            <a:endCxn id="1425418"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5418"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19"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0"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5421" name="AutoShape 13"/>
          <p:cNvCxnSpPr>
            <a:cxnSpLocks noChangeShapeType="1"/>
            <a:stCxn id="1425437" idx="3"/>
            <a:endCxn id="1425422"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5422"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3"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4"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5425" name="AutoShape 17"/>
          <p:cNvCxnSpPr>
            <a:cxnSpLocks noChangeShapeType="1"/>
            <a:stCxn id="1425419" idx="6"/>
            <a:endCxn id="1425419"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5426" name="AutoShape 18"/>
          <p:cNvCxnSpPr>
            <a:cxnSpLocks noChangeShapeType="1"/>
            <a:stCxn id="1425438" idx="3"/>
            <a:endCxn id="1425427"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5427"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8"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9"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5430" name="AutoShape 22"/>
          <p:cNvCxnSpPr>
            <a:cxnSpLocks noChangeShapeType="1"/>
            <a:stCxn id="1425439" idx="3"/>
            <a:endCxn id="1425431"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5431"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32"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33"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434" name="AutoShape 26"/>
          <p:cNvCxnSpPr>
            <a:cxnSpLocks noChangeShapeType="1"/>
            <a:stCxn id="1425428" idx="6"/>
            <a:endCxn id="1425428"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5435" name="AutoShape 27"/>
          <p:cNvCxnSpPr>
            <a:cxnSpLocks noChangeShapeType="1"/>
            <a:stCxn id="1425431"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5436"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37"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438"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39"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40"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5441"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2"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3"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4"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5"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5446"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5447"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5448"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5449"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5450"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5451"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5452"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5453"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5454"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5455"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5456"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7"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8"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9"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5460"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5461"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2"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3"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464"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5"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6"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7"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8"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9"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5470"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71"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2"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3"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5474"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5"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6"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5477" name="AutoShape 69"/>
          <p:cNvCxnSpPr>
            <a:cxnSpLocks noChangeShapeType="1"/>
            <a:stCxn id="1425472" idx="6"/>
            <a:endCxn id="1425472"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5478"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9"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0"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5481"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2"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3"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484" name="AutoShape 76"/>
          <p:cNvCxnSpPr>
            <a:cxnSpLocks noChangeShapeType="1"/>
            <a:stCxn id="1425479" idx="6"/>
            <a:endCxn id="1425479"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5485"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5486"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5487" name="AutoShape 79"/>
          <p:cNvCxnSpPr>
            <a:cxnSpLocks noChangeShapeType="1"/>
            <a:endCxn id="1425479"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5488"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89"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0"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1"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5492"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3"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4"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5495" name="AutoShape 87"/>
          <p:cNvCxnSpPr>
            <a:cxnSpLocks noChangeShapeType="1"/>
            <a:stCxn id="1425490" idx="6"/>
            <a:endCxn id="1425490"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5496"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7"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8"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5499"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0"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1"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502" name="AutoShape 94"/>
          <p:cNvCxnSpPr>
            <a:cxnSpLocks noChangeShapeType="1"/>
            <a:stCxn id="1425497" idx="6"/>
            <a:endCxn id="1425497"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5503" name="AutoShape 95"/>
          <p:cNvCxnSpPr>
            <a:cxnSpLocks noChangeShapeType="1"/>
            <a:stCxn id="1425499"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5504"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5505"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5506"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5507"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5508"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9"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5510" name="Group 102"/>
          <p:cNvGrpSpPr>
            <a:grpSpLocks/>
          </p:cNvGrpSpPr>
          <p:nvPr/>
        </p:nvGrpSpPr>
        <p:grpSpPr bwMode="auto">
          <a:xfrm>
            <a:off x="4114800" y="1368425"/>
            <a:ext cx="1230313" cy="1319213"/>
            <a:chOff x="2928" y="870"/>
            <a:chExt cx="439" cy="831"/>
          </a:xfrm>
        </p:grpSpPr>
        <p:cxnSp>
          <p:nvCxnSpPr>
            <p:cNvPr id="1425511" name="AutoShape 103"/>
            <p:cNvCxnSpPr>
              <a:cxnSpLocks noChangeShapeType="1"/>
              <a:endCxn id="1425515"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5512" name="AutoShape 104"/>
            <p:cNvCxnSpPr>
              <a:cxnSpLocks noChangeShapeType="1"/>
              <a:endCxn id="1425516"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5513" name="AutoShape 105"/>
            <p:cNvCxnSpPr>
              <a:cxnSpLocks noChangeShapeType="1"/>
              <a:endCxn id="1425517"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5514" name="AutoShape 106"/>
            <p:cNvCxnSpPr>
              <a:cxnSpLocks noChangeShapeType="1"/>
              <a:endCxn id="1425518"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5515"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6"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7"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8"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5519"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20"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21"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5522"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5523"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5524"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5525"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6"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7"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8"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9"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5530"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5531"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5532"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25533"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5534"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5535"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5536"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7"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8"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9"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0"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5541"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5542" name="AutoShape 134"/>
          <p:cNvCxnSpPr>
            <a:cxnSpLocks noChangeShapeType="1"/>
            <a:endCxn id="1425546"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5543" name="AutoShape 135"/>
          <p:cNvCxnSpPr>
            <a:cxnSpLocks noChangeShapeType="1"/>
            <a:endCxn id="1425547"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5544" name="AutoShape 136"/>
          <p:cNvCxnSpPr>
            <a:cxnSpLocks noChangeShapeType="1"/>
            <a:endCxn id="1425548"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5545"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6"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7"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8"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5549"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5550" name="AutoShape 142"/>
          <p:cNvCxnSpPr>
            <a:cxnSpLocks noChangeShapeType="1"/>
            <a:endCxn id="1425553"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5551"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2"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3"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4"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5"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5556"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5557"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58"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59"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560"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61"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5562"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5563"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5564"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5565"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5566"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5567"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5568"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5569"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5570"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5571"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5572"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5573"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5574"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5575"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5576"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5577"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5578"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5579"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5580" name="Text Box 172"/>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5581" name="Text Box 173"/>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
        <p:nvSpPr>
          <p:cNvPr id="1425582" name="Freeform 174"/>
          <p:cNvSpPr>
            <a:spLocks/>
          </p:cNvSpPr>
          <p:nvPr/>
        </p:nvSpPr>
        <p:spPr bwMode="auto">
          <a:xfrm>
            <a:off x="6959600" y="1743075"/>
            <a:ext cx="2116138" cy="333375"/>
          </a:xfrm>
          <a:custGeom>
            <a:avLst/>
            <a:gdLst/>
            <a:ahLst/>
            <a:cxnLst>
              <a:cxn ang="0">
                <a:pos x="0" y="22"/>
              </a:cxn>
              <a:cxn ang="0">
                <a:pos x="853" y="27"/>
              </a:cxn>
              <a:cxn ang="0">
                <a:pos x="1099" y="182"/>
              </a:cxn>
              <a:cxn ang="0">
                <a:pos x="1333" y="193"/>
              </a:cxn>
            </a:cxnLst>
            <a:rect l="0" t="0" r="r" b="b"/>
            <a:pathLst>
              <a:path w="1333" h="210">
                <a:moveTo>
                  <a:pt x="0" y="22"/>
                </a:moveTo>
                <a:cubicBezTo>
                  <a:pt x="335" y="11"/>
                  <a:pt x="670" y="0"/>
                  <a:pt x="853" y="27"/>
                </a:cubicBezTo>
                <a:cubicBezTo>
                  <a:pt x="1036" y="54"/>
                  <a:pt x="1019" y="154"/>
                  <a:pt x="1099" y="182"/>
                </a:cubicBezTo>
                <a:cubicBezTo>
                  <a:pt x="1179" y="210"/>
                  <a:pt x="1256" y="201"/>
                  <a:pt x="1333" y="193"/>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25583"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Tree>
    <p:custDataLst>
      <p:tags r:id="rId1"/>
    </p:custData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ChangeArrowheads="1"/>
          </p:cNvSpPr>
          <p:nvPr/>
        </p:nvSpPr>
        <p:spPr bwMode="auto">
          <a:xfrm>
            <a:off x="4419600" y="803275"/>
            <a:ext cx="381000"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3" name="Rectangle 3"/>
          <p:cNvSpPr>
            <a:spLocks noGrp="1" noChangeArrowheads="1"/>
          </p:cNvSpPr>
          <p:nvPr>
            <p:ph type="title"/>
          </p:nvPr>
        </p:nvSpPr>
        <p:spPr/>
        <p:txBody>
          <a:bodyPr/>
          <a:lstStyle/>
          <a:p>
            <a:r>
              <a:rPr lang="en-US"/>
              <a:t>Intermediate Transfer Completion</a:t>
            </a:r>
          </a:p>
        </p:txBody>
      </p:sp>
      <p:sp>
        <p:nvSpPr>
          <p:cNvPr id="1254404" name="Text Box 4"/>
          <p:cNvSpPr txBox="1">
            <a:spLocks noChangeArrowheads="1"/>
          </p:cNvSpPr>
          <p:nvPr/>
        </p:nvSpPr>
        <p:spPr bwMode="auto">
          <a:xfrm>
            <a:off x="228600" y="1295400"/>
            <a:ext cx="7974013" cy="11430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None/>
            </a:pPr>
            <a:r>
              <a:rPr lang="en-US" sz="1800" i="1">
                <a:solidFill>
                  <a:schemeClr val="tx1"/>
                </a:solidFill>
                <a:latin typeface="Arial Narrow" pitchFamily="34" charset="0"/>
              </a:rPr>
              <a:t>Intermediate transfer completion</a:t>
            </a:r>
            <a:r>
              <a:rPr lang="en-US" sz="1800">
                <a:solidFill>
                  <a:schemeClr val="tx1"/>
                </a:solidFill>
                <a:latin typeface="Arial Narrow" pitchFamily="34" charset="0"/>
              </a:rPr>
              <a:t> indicates a TR has been completed EXCEPT THE LAST</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Chain Event Register (CER[TCC]) set if selected by ITCCHEN (“intermediate”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Interrupt Pending Register (IPR[TCC]) set if selected by ITCINTEN (this will interrupt the CPU)</a:t>
            </a:r>
          </a:p>
        </p:txBody>
      </p:sp>
      <p:sp>
        <p:nvSpPr>
          <p:cNvPr id="1254405" name="Rectangle 5"/>
          <p:cNvSpPr>
            <a:spLocks noChangeArrowheads="1"/>
          </p:cNvSpPr>
          <p:nvPr/>
        </p:nvSpPr>
        <p:spPr bwMode="auto">
          <a:xfrm>
            <a:off x="4752975" y="803275"/>
            <a:ext cx="1371600"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4406" name="Rectangle 6"/>
          <p:cNvSpPr>
            <a:spLocks noChangeArrowheads="1"/>
          </p:cNvSpPr>
          <p:nvPr/>
        </p:nvSpPr>
        <p:spPr bwMode="auto">
          <a:xfrm>
            <a:off x="6126163" y="803275"/>
            <a:ext cx="14176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7" name="Rectangle 7"/>
          <p:cNvSpPr>
            <a:spLocks noChangeArrowheads="1"/>
          </p:cNvSpPr>
          <p:nvPr/>
        </p:nvSpPr>
        <p:spPr bwMode="auto">
          <a:xfrm>
            <a:off x="2239963" y="803275"/>
            <a:ext cx="8080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8" name="Text Box 8"/>
          <p:cNvSpPr txBox="1">
            <a:spLocks noChangeArrowheads="1"/>
          </p:cNvSpPr>
          <p:nvPr/>
        </p:nvSpPr>
        <p:spPr bwMode="auto">
          <a:xfrm>
            <a:off x="21764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254409" name="Text Box 9"/>
          <p:cNvSpPr txBox="1">
            <a:spLocks noChangeArrowheads="1"/>
          </p:cNvSpPr>
          <p:nvPr/>
        </p:nvSpPr>
        <p:spPr bwMode="auto">
          <a:xfrm>
            <a:off x="2743200"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24</a:t>
            </a:r>
          </a:p>
        </p:txBody>
      </p:sp>
      <p:sp>
        <p:nvSpPr>
          <p:cNvPr id="1254410" name="Text Box 10"/>
          <p:cNvSpPr txBox="1">
            <a:spLocks noChangeArrowheads="1"/>
          </p:cNvSpPr>
          <p:nvPr/>
        </p:nvSpPr>
        <p:spPr bwMode="auto">
          <a:xfrm>
            <a:off x="35401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23</a:t>
            </a:r>
          </a:p>
        </p:txBody>
      </p:sp>
      <p:sp>
        <p:nvSpPr>
          <p:cNvPr id="1254411" name="Text Box 11"/>
          <p:cNvSpPr txBox="1">
            <a:spLocks noChangeArrowheads="1"/>
          </p:cNvSpPr>
          <p:nvPr/>
        </p:nvSpPr>
        <p:spPr bwMode="auto">
          <a:xfrm>
            <a:off x="1490663" y="806450"/>
            <a:ext cx="706437" cy="336550"/>
          </a:xfrm>
          <a:prstGeom prst="rect">
            <a:avLst/>
          </a:prstGeom>
          <a:noFill/>
          <a:ln w="12700">
            <a:noFill/>
            <a:miter lim="800000"/>
            <a:headEnd/>
            <a:tailEnd/>
          </a:ln>
          <a:effectLst/>
        </p:spPr>
        <p:txBody>
          <a:bodyPr wrap="none">
            <a:spAutoFit/>
          </a:bodyPr>
          <a:lstStyle/>
          <a:p>
            <a:r>
              <a:rPr lang="en-US"/>
              <a:t>OPT</a:t>
            </a:r>
          </a:p>
        </p:txBody>
      </p:sp>
      <p:sp>
        <p:nvSpPr>
          <p:cNvPr id="1254412" name="Text Box 12"/>
          <p:cNvSpPr txBox="1">
            <a:spLocks noChangeArrowheads="1"/>
          </p:cNvSpPr>
          <p:nvPr/>
        </p:nvSpPr>
        <p:spPr bwMode="auto">
          <a:xfrm>
            <a:off x="4819650" y="815975"/>
            <a:ext cx="1238250" cy="311150"/>
          </a:xfrm>
          <a:prstGeom prst="rect">
            <a:avLst/>
          </a:prstGeom>
          <a:noFill/>
          <a:ln w="12700">
            <a:noFill/>
            <a:miter lim="800000"/>
            <a:headEnd/>
            <a:tailEnd/>
          </a:ln>
          <a:effectLst/>
        </p:spPr>
        <p:txBody>
          <a:bodyPr wrap="none">
            <a:spAutoFit/>
          </a:bodyPr>
          <a:lstStyle/>
          <a:p>
            <a:r>
              <a:rPr lang="en-US" sz="1800">
                <a:solidFill>
                  <a:schemeClr val="tx1"/>
                </a:solidFill>
              </a:rPr>
              <a:t>ITCINTEN</a:t>
            </a:r>
          </a:p>
        </p:txBody>
      </p:sp>
      <p:sp>
        <p:nvSpPr>
          <p:cNvPr id="1254413" name="Text Box 13"/>
          <p:cNvSpPr txBox="1">
            <a:spLocks noChangeArrowheads="1"/>
          </p:cNvSpPr>
          <p:nvPr/>
        </p:nvSpPr>
        <p:spPr bwMode="auto">
          <a:xfrm>
            <a:off x="52546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21</a:t>
            </a:r>
          </a:p>
        </p:txBody>
      </p:sp>
      <p:sp>
        <p:nvSpPr>
          <p:cNvPr id="1254414" name="Text Box 14"/>
          <p:cNvSpPr txBox="1">
            <a:spLocks noChangeArrowheads="1"/>
          </p:cNvSpPr>
          <p:nvPr/>
        </p:nvSpPr>
        <p:spPr bwMode="auto">
          <a:xfrm>
            <a:off x="60547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20</a:t>
            </a:r>
          </a:p>
        </p:txBody>
      </p:sp>
      <p:sp>
        <p:nvSpPr>
          <p:cNvPr id="1254415" name="Text Box 15"/>
          <p:cNvSpPr txBox="1">
            <a:spLocks noChangeArrowheads="1"/>
          </p:cNvSpPr>
          <p:nvPr/>
        </p:nvSpPr>
        <p:spPr bwMode="auto">
          <a:xfrm>
            <a:off x="7354888" y="584200"/>
            <a:ext cx="265112"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254424" name="Rectangle 24"/>
          <p:cNvSpPr>
            <a:spLocks noChangeArrowheads="1"/>
          </p:cNvSpPr>
          <p:nvPr/>
        </p:nvSpPr>
        <p:spPr bwMode="auto">
          <a:xfrm>
            <a:off x="3057525" y="803275"/>
            <a:ext cx="1371600" cy="304800"/>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54425" name="Text Box 25"/>
          <p:cNvSpPr txBox="1">
            <a:spLocks noChangeArrowheads="1"/>
          </p:cNvSpPr>
          <p:nvPr/>
        </p:nvSpPr>
        <p:spPr bwMode="auto">
          <a:xfrm>
            <a:off x="3124200" y="812800"/>
            <a:ext cx="1200150" cy="311150"/>
          </a:xfrm>
          <a:prstGeom prst="rect">
            <a:avLst/>
          </a:prstGeom>
          <a:noFill/>
          <a:ln w="12700">
            <a:noFill/>
            <a:miter lim="800000"/>
            <a:headEnd/>
            <a:tailEnd/>
          </a:ln>
          <a:effectLst/>
        </p:spPr>
        <p:txBody>
          <a:bodyPr wrap="none">
            <a:spAutoFit/>
          </a:bodyPr>
          <a:lstStyle/>
          <a:p>
            <a:r>
              <a:rPr lang="en-US" sz="1800">
                <a:solidFill>
                  <a:schemeClr val="tx1"/>
                </a:solidFill>
              </a:rPr>
              <a:t>ITCCHEN</a:t>
            </a:r>
          </a:p>
        </p:txBody>
      </p:sp>
      <p:grpSp>
        <p:nvGrpSpPr>
          <p:cNvPr id="1254426" name="Group 26"/>
          <p:cNvGrpSpPr>
            <a:grpSpLocks/>
          </p:cNvGrpSpPr>
          <p:nvPr/>
        </p:nvGrpSpPr>
        <p:grpSpPr bwMode="auto">
          <a:xfrm>
            <a:off x="1447800" y="2590800"/>
            <a:ext cx="5505450" cy="1790700"/>
            <a:chOff x="1056" y="1872"/>
            <a:chExt cx="3468" cy="1128"/>
          </a:xfrm>
        </p:grpSpPr>
        <p:sp>
          <p:nvSpPr>
            <p:cNvPr id="1254427" name="Rectangle 27"/>
            <p:cNvSpPr>
              <a:spLocks noChangeArrowheads="1"/>
            </p:cNvSpPr>
            <p:nvPr/>
          </p:nvSpPr>
          <p:spPr bwMode="auto">
            <a:xfrm>
              <a:off x="1470"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28" name="Text Box 28"/>
            <p:cNvSpPr txBox="1">
              <a:spLocks noChangeArrowheads="1"/>
            </p:cNvSpPr>
            <p:nvPr/>
          </p:nvSpPr>
          <p:spPr bwMode="auto">
            <a:xfrm>
              <a:off x="1494"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29" name="Line 29"/>
            <p:cNvSpPr>
              <a:spLocks noChangeShapeType="1"/>
            </p:cNvSpPr>
            <p:nvPr/>
          </p:nvSpPr>
          <p:spPr bwMode="auto">
            <a:xfrm>
              <a:off x="1854"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30" name="Rectangle 30"/>
            <p:cNvSpPr>
              <a:spLocks noChangeArrowheads="1"/>
            </p:cNvSpPr>
            <p:nvPr/>
          </p:nvSpPr>
          <p:spPr bwMode="auto">
            <a:xfrm>
              <a:off x="2232"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31" name="Text Box 31"/>
            <p:cNvSpPr txBox="1">
              <a:spLocks noChangeArrowheads="1"/>
            </p:cNvSpPr>
            <p:nvPr/>
          </p:nvSpPr>
          <p:spPr bwMode="auto">
            <a:xfrm>
              <a:off x="2256"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32" name="Rectangle 32"/>
            <p:cNvSpPr>
              <a:spLocks noChangeArrowheads="1"/>
            </p:cNvSpPr>
            <p:nvPr/>
          </p:nvSpPr>
          <p:spPr bwMode="auto">
            <a:xfrm>
              <a:off x="2984"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33" name="Text Box 33"/>
            <p:cNvSpPr txBox="1">
              <a:spLocks noChangeArrowheads="1"/>
            </p:cNvSpPr>
            <p:nvPr/>
          </p:nvSpPr>
          <p:spPr bwMode="auto">
            <a:xfrm>
              <a:off x="3008"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34" name="Text Box 34"/>
            <p:cNvSpPr txBox="1">
              <a:spLocks noChangeArrowheads="1"/>
            </p:cNvSpPr>
            <p:nvPr/>
          </p:nvSpPr>
          <p:spPr bwMode="auto">
            <a:xfrm>
              <a:off x="1056"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5" name="Line 35"/>
            <p:cNvSpPr>
              <a:spLocks noChangeShapeType="1"/>
            </p:cNvSpPr>
            <p:nvPr/>
          </p:nvSpPr>
          <p:spPr bwMode="auto">
            <a:xfrm>
              <a:off x="1270"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36" name="Text Box 36"/>
            <p:cNvSpPr txBox="1">
              <a:spLocks noChangeArrowheads="1"/>
            </p:cNvSpPr>
            <p:nvPr/>
          </p:nvSpPr>
          <p:spPr bwMode="auto">
            <a:xfrm>
              <a:off x="1824"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7" name="Line 37"/>
            <p:cNvSpPr>
              <a:spLocks noChangeShapeType="1"/>
            </p:cNvSpPr>
            <p:nvPr/>
          </p:nvSpPr>
          <p:spPr bwMode="auto">
            <a:xfrm>
              <a:off x="2038"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38" name="Text Box 38"/>
            <p:cNvSpPr txBox="1">
              <a:spLocks noChangeArrowheads="1"/>
            </p:cNvSpPr>
            <p:nvPr/>
          </p:nvSpPr>
          <p:spPr bwMode="auto">
            <a:xfrm>
              <a:off x="2568"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9" name="Line 39"/>
            <p:cNvSpPr>
              <a:spLocks noChangeShapeType="1"/>
            </p:cNvSpPr>
            <p:nvPr/>
          </p:nvSpPr>
          <p:spPr bwMode="auto">
            <a:xfrm>
              <a:off x="2784"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0" name="Text Box 40"/>
            <p:cNvSpPr txBox="1">
              <a:spLocks noChangeArrowheads="1"/>
            </p:cNvSpPr>
            <p:nvPr/>
          </p:nvSpPr>
          <p:spPr bwMode="auto">
            <a:xfrm>
              <a:off x="3302"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41" name="Line 41"/>
            <p:cNvSpPr>
              <a:spLocks noChangeShapeType="1"/>
            </p:cNvSpPr>
            <p:nvPr/>
          </p:nvSpPr>
          <p:spPr bwMode="auto">
            <a:xfrm>
              <a:off x="2616"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42" name="Rectangle 42"/>
            <p:cNvSpPr>
              <a:spLocks noChangeArrowheads="1"/>
            </p:cNvSpPr>
            <p:nvPr/>
          </p:nvSpPr>
          <p:spPr bwMode="auto">
            <a:xfrm>
              <a:off x="3740" y="2236"/>
              <a:ext cx="384" cy="38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4443" name="Text Box 43"/>
            <p:cNvSpPr txBox="1">
              <a:spLocks noChangeArrowheads="1"/>
            </p:cNvSpPr>
            <p:nvPr/>
          </p:nvSpPr>
          <p:spPr bwMode="auto">
            <a:xfrm>
              <a:off x="3764"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44" name="Line 44"/>
            <p:cNvSpPr>
              <a:spLocks noChangeShapeType="1"/>
            </p:cNvSpPr>
            <p:nvPr/>
          </p:nvSpPr>
          <p:spPr bwMode="auto">
            <a:xfrm>
              <a:off x="3528"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5" name="Line 45"/>
            <p:cNvSpPr>
              <a:spLocks noChangeShapeType="1"/>
            </p:cNvSpPr>
            <p:nvPr/>
          </p:nvSpPr>
          <p:spPr bwMode="auto">
            <a:xfrm>
              <a:off x="3372"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46" name="Line 46"/>
            <p:cNvSpPr>
              <a:spLocks noChangeShapeType="1"/>
            </p:cNvSpPr>
            <p:nvPr/>
          </p:nvSpPr>
          <p:spPr bwMode="auto">
            <a:xfrm>
              <a:off x="1860"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7" name="Line 47"/>
            <p:cNvSpPr>
              <a:spLocks noChangeShapeType="1"/>
            </p:cNvSpPr>
            <p:nvPr/>
          </p:nvSpPr>
          <p:spPr bwMode="auto">
            <a:xfrm>
              <a:off x="2616"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8" name="Line 48"/>
            <p:cNvSpPr>
              <a:spLocks noChangeShapeType="1"/>
            </p:cNvSpPr>
            <p:nvPr/>
          </p:nvSpPr>
          <p:spPr bwMode="auto">
            <a:xfrm>
              <a:off x="3360"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9" name="Text Box 49"/>
            <p:cNvSpPr txBox="1">
              <a:spLocks noChangeArrowheads="1"/>
            </p:cNvSpPr>
            <p:nvPr/>
          </p:nvSpPr>
          <p:spPr bwMode="auto">
            <a:xfrm>
              <a:off x="1880"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0" name="Text Box 50"/>
            <p:cNvSpPr txBox="1">
              <a:spLocks noChangeArrowheads="1"/>
            </p:cNvSpPr>
            <p:nvPr/>
          </p:nvSpPr>
          <p:spPr bwMode="auto">
            <a:xfrm>
              <a:off x="2648"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1" name="Text Box 51"/>
            <p:cNvSpPr txBox="1">
              <a:spLocks noChangeArrowheads="1"/>
            </p:cNvSpPr>
            <p:nvPr/>
          </p:nvSpPr>
          <p:spPr bwMode="auto">
            <a:xfrm>
              <a:off x="3384"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2" name="Line 52"/>
            <p:cNvSpPr>
              <a:spLocks noChangeShapeType="1"/>
            </p:cNvSpPr>
            <p:nvPr/>
          </p:nvSpPr>
          <p:spPr bwMode="auto">
            <a:xfrm>
              <a:off x="4128" y="2428"/>
              <a:ext cx="360" cy="0"/>
            </a:xfrm>
            <a:prstGeom prst="line">
              <a:avLst/>
            </a:prstGeom>
            <a:noFill/>
            <a:ln w="28575">
              <a:solidFill>
                <a:schemeClr val="tx1"/>
              </a:solidFill>
              <a:round/>
              <a:headEnd/>
              <a:tailEnd/>
            </a:ln>
            <a:effectLst/>
          </p:spPr>
          <p:txBody>
            <a:bodyPr>
              <a:spAutoFit/>
            </a:bodyPr>
            <a:lstStyle/>
            <a:p>
              <a:endParaRPr lang="en-US"/>
            </a:p>
          </p:txBody>
        </p:sp>
        <p:sp>
          <p:nvSpPr>
            <p:cNvPr id="1254453" name="Oval 53"/>
            <p:cNvSpPr>
              <a:spLocks noChangeArrowheads="1"/>
            </p:cNvSpPr>
            <p:nvPr/>
          </p:nvSpPr>
          <p:spPr bwMode="auto">
            <a:xfrm>
              <a:off x="4428" y="2378"/>
              <a:ext cx="96" cy="96"/>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grpSp>
      <p:sp>
        <p:nvSpPr>
          <p:cNvPr id="1254455" name="Text Box 55"/>
          <p:cNvSpPr txBox="1">
            <a:spLocks noChangeArrowheads="1"/>
          </p:cNvSpPr>
          <p:nvPr/>
        </p:nvSpPr>
        <p:spPr bwMode="auto">
          <a:xfrm>
            <a:off x="228600" y="4648200"/>
            <a:ext cx="9144000" cy="11430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Reminder:  A TR (transfer request) can either by ACNT bytes (A-sync) or A*B bytes (AB-sync)</a:t>
            </a:r>
          </a:p>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“Intermediate” completion is for all TRs of a transfer EXCEPT the LAST. “Final” TCC is for</a:t>
            </a:r>
            <a:br>
              <a:rPr lang="en-US" sz="1800">
                <a:solidFill>
                  <a:schemeClr val="tx1"/>
                </a:solidFill>
                <a:latin typeface="Arial Narrow" pitchFamily="34" charset="0"/>
              </a:rPr>
            </a:br>
            <a:r>
              <a:rPr lang="en-US" sz="1800">
                <a:solidFill>
                  <a:schemeClr val="tx1"/>
                </a:solidFill>
                <a:latin typeface="Arial Narrow" pitchFamily="34" charset="0"/>
              </a:rPr>
              <a:t>only the LAST TR of a transfer.</a:t>
            </a:r>
          </a:p>
        </p:txBody>
      </p:sp>
      <p:sp>
        <p:nvSpPr>
          <p:cNvPr id="1254456" name="Text Box 56"/>
          <p:cNvSpPr txBox="1">
            <a:spLocks noChangeArrowheads="1"/>
          </p:cNvSpPr>
          <p:nvPr/>
        </p:nvSpPr>
        <p:spPr bwMode="auto">
          <a:xfrm>
            <a:off x="7451725" y="2689225"/>
            <a:ext cx="788988" cy="287338"/>
          </a:xfrm>
          <a:prstGeom prst="rect">
            <a:avLst/>
          </a:prstGeom>
          <a:noFill/>
          <a:ln w="12700">
            <a:noFill/>
            <a:miter lim="800000"/>
            <a:headEnd/>
            <a:tailEnd/>
          </a:ln>
          <a:effectLst/>
        </p:spPr>
        <p:txBody>
          <a:bodyPr wrap="none">
            <a:spAutoFit/>
          </a:bodyPr>
          <a:lstStyle/>
          <a:p>
            <a:r>
              <a:rPr lang="en-US" sz="1600">
                <a:latin typeface="Arial Narrow" pitchFamily="34" charset="0"/>
              </a:rPr>
              <a:t>EVTx = </a:t>
            </a:r>
          </a:p>
        </p:txBody>
      </p:sp>
      <p:sp>
        <p:nvSpPr>
          <p:cNvPr id="1254457" name="Text Box 57"/>
          <p:cNvSpPr txBox="1">
            <a:spLocks noChangeArrowheads="1"/>
          </p:cNvSpPr>
          <p:nvPr/>
        </p:nvSpPr>
        <p:spPr bwMode="auto">
          <a:xfrm>
            <a:off x="7480300" y="2990850"/>
            <a:ext cx="1387475" cy="703263"/>
          </a:xfrm>
          <a:prstGeom prst="rect">
            <a:avLst/>
          </a:prstGeom>
          <a:noFill/>
          <a:ln w="12700">
            <a:noFill/>
            <a:miter lim="800000"/>
            <a:headEnd/>
            <a:tailEnd/>
          </a:ln>
          <a:effectLst/>
        </p:spPr>
        <p:txBody>
          <a:bodyPr>
            <a:spAutoFit/>
          </a:bodyPr>
          <a:lstStyle/>
          <a:p>
            <a:pPr>
              <a:lnSpc>
                <a:spcPct val="50000"/>
              </a:lnSpc>
              <a:buSzPct val="120000"/>
              <a:buFontTx/>
              <a:buChar char="•"/>
            </a:pPr>
            <a:r>
              <a:rPr lang="en-US" sz="1600">
                <a:latin typeface="Arial Narrow" pitchFamily="34" charset="0"/>
              </a:rPr>
              <a:t> ER (sync) </a:t>
            </a:r>
          </a:p>
          <a:p>
            <a:pPr>
              <a:lnSpc>
                <a:spcPct val="50000"/>
              </a:lnSpc>
              <a:buSzPct val="120000"/>
              <a:buFontTx/>
              <a:buChar char="•"/>
            </a:pPr>
            <a:r>
              <a:rPr lang="en-US" sz="1600">
                <a:latin typeface="Arial Narrow" pitchFamily="34" charset="0"/>
              </a:rPr>
              <a:t> ESR (manual)</a:t>
            </a:r>
          </a:p>
          <a:p>
            <a:pPr>
              <a:lnSpc>
                <a:spcPct val="50000"/>
              </a:lnSpc>
              <a:buSzPct val="120000"/>
              <a:buFontTx/>
              <a:buChar char="•"/>
            </a:pPr>
            <a:r>
              <a:rPr lang="en-US" sz="1600">
                <a:latin typeface="Arial Narrow" pitchFamily="34" charset="0"/>
              </a:rPr>
              <a:t> CER (chain)</a:t>
            </a:r>
          </a:p>
        </p:txBody>
      </p:sp>
      <p:sp>
        <p:nvSpPr>
          <p:cNvPr id="1254458" name="Line 58"/>
          <p:cNvSpPr>
            <a:spLocks noChangeShapeType="1"/>
          </p:cNvSpPr>
          <p:nvPr/>
        </p:nvSpPr>
        <p:spPr bwMode="auto">
          <a:xfrm>
            <a:off x="6324600" y="3810000"/>
            <a:ext cx="2286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59" name="Text Box 59"/>
          <p:cNvSpPr txBox="1">
            <a:spLocks noChangeArrowheads="1"/>
          </p:cNvSpPr>
          <p:nvPr/>
        </p:nvSpPr>
        <p:spPr bwMode="auto">
          <a:xfrm>
            <a:off x="6229350" y="4070350"/>
            <a:ext cx="1066800" cy="311150"/>
          </a:xfrm>
          <a:prstGeom prst="rect">
            <a:avLst/>
          </a:prstGeom>
          <a:noFill/>
          <a:ln w="12700">
            <a:noFill/>
            <a:miter lim="800000"/>
            <a:headEnd/>
            <a:tailEnd/>
          </a:ln>
          <a:effectLst/>
        </p:spPr>
        <p:txBody>
          <a:bodyPr>
            <a:spAutoFit/>
          </a:bodyPr>
          <a:lstStyle/>
          <a:p>
            <a:r>
              <a:rPr lang="en-US" sz="1800">
                <a:solidFill>
                  <a:schemeClr val="tx1"/>
                </a:solidFill>
                <a:latin typeface="Arial Narrow" pitchFamily="34" charset="0"/>
              </a:rPr>
              <a:t>Final</a:t>
            </a:r>
          </a:p>
        </p:txBody>
      </p:sp>
    </p:spTree>
    <p:custDataLst>
      <p:tags r:id="rId1"/>
    </p:custData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96" name="Text Box 4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56495" name="Rectangle 47"/>
          <p:cNvSpPr>
            <a:spLocks noChangeArrowheads="1"/>
          </p:cNvSpPr>
          <p:nvPr/>
        </p:nvSpPr>
        <p:spPr bwMode="auto">
          <a:xfrm>
            <a:off x="6542088" y="5832475"/>
            <a:ext cx="1058862" cy="803275"/>
          </a:xfrm>
          <a:prstGeom prst="rect">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256450" name="Rectangle 2"/>
          <p:cNvSpPr>
            <a:spLocks noChangeArrowheads="1"/>
          </p:cNvSpPr>
          <p:nvPr/>
        </p:nvSpPr>
        <p:spPr bwMode="auto">
          <a:xfrm>
            <a:off x="3019425" y="5832475"/>
            <a:ext cx="3200400" cy="803275"/>
          </a:xfrm>
          <a:prstGeom prst="rect">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256451" name="Rectangle 3"/>
          <p:cNvSpPr>
            <a:spLocks noGrp="1" noChangeArrowheads="1"/>
          </p:cNvSpPr>
          <p:nvPr>
            <p:ph type="title"/>
          </p:nvPr>
        </p:nvSpPr>
        <p:spPr/>
        <p:txBody>
          <a:bodyPr/>
          <a:lstStyle/>
          <a:p>
            <a:r>
              <a:rPr lang="en-US" sz="3200"/>
              <a:t>Intermediate vs. Final Completion</a:t>
            </a:r>
          </a:p>
        </p:txBody>
      </p:sp>
      <p:pic>
        <p:nvPicPr>
          <p:cNvPr id="1256461" name="Picture 13"/>
          <p:cNvPicPr>
            <a:picLocks noChangeAspect="1" noChangeArrowheads="1"/>
          </p:cNvPicPr>
          <p:nvPr/>
        </p:nvPicPr>
        <p:blipFill>
          <a:blip r:embed="rId4" cstate="print"/>
          <a:srcRect/>
          <a:stretch>
            <a:fillRect/>
          </a:stretch>
        </p:blipFill>
        <p:spPr bwMode="auto">
          <a:xfrm>
            <a:off x="457200" y="466725"/>
            <a:ext cx="7999413" cy="1508125"/>
          </a:xfrm>
          <a:prstGeom prst="rect">
            <a:avLst/>
          </a:prstGeom>
          <a:noFill/>
          <a:ln w="12700">
            <a:noFill/>
            <a:miter lim="800000"/>
            <a:headEnd/>
            <a:tailEnd/>
          </a:ln>
          <a:effectLst/>
        </p:spPr>
      </p:pic>
      <p:sp>
        <p:nvSpPr>
          <p:cNvPr id="1256462" name="Rectangle 14"/>
          <p:cNvSpPr>
            <a:spLocks noChangeArrowheads="1"/>
          </p:cNvSpPr>
          <p:nvPr/>
        </p:nvSpPr>
        <p:spPr bwMode="auto">
          <a:xfrm>
            <a:off x="3200400" y="742950"/>
            <a:ext cx="2819400" cy="5334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256464" name="Rectangle 16"/>
          <p:cNvSpPr>
            <a:spLocks noChangeArrowheads="1"/>
          </p:cNvSpPr>
          <p:nvPr/>
        </p:nvSpPr>
        <p:spPr bwMode="auto">
          <a:xfrm>
            <a:off x="2533650"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65" name="Text Box 17"/>
          <p:cNvSpPr txBox="1">
            <a:spLocks noChangeArrowheads="1"/>
          </p:cNvSpPr>
          <p:nvPr/>
        </p:nvSpPr>
        <p:spPr bwMode="auto">
          <a:xfrm>
            <a:off x="2571750"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66" name="Line 18"/>
          <p:cNvSpPr>
            <a:spLocks noChangeShapeType="1"/>
          </p:cNvSpPr>
          <p:nvPr/>
        </p:nvSpPr>
        <p:spPr bwMode="auto">
          <a:xfrm>
            <a:off x="3143250"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67" name="Rectangle 19"/>
          <p:cNvSpPr>
            <a:spLocks noChangeArrowheads="1"/>
          </p:cNvSpPr>
          <p:nvPr/>
        </p:nvSpPr>
        <p:spPr bwMode="auto">
          <a:xfrm>
            <a:off x="3743325"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68" name="Text Box 20"/>
          <p:cNvSpPr txBox="1">
            <a:spLocks noChangeArrowheads="1"/>
          </p:cNvSpPr>
          <p:nvPr/>
        </p:nvSpPr>
        <p:spPr bwMode="auto">
          <a:xfrm>
            <a:off x="378142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69" name="Rectangle 21"/>
          <p:cNvSpPr>
            <a:spLocks noChangeArrowheads="1"/>
          </p:cNvSpPr>
          <p:nvPr/>
        </p:nvSpPr>
        <p:spPr bwMode="auto">
          <a:xfrm>
            <a:off x="4937125"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70" name="Text Box 22"/>
          <p:cNvSpPr txBox="1">
            <a:spLocks noChangeArrowheads="1"/>
          </p:cNvSpPr>
          <p:nvPr/>
        </p:nvSpPr>
        <p:spPr bwMode="auto">
          <a:xfrm>
            <a:off x="497522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71" name="Text Box 23"/>
          <p:cNvSpPr txBox="1">
            <a:spLocks noChangeArrowheads="1"/>
          </p:cNvSpPr>
          <p:nvPr/>
        </p:nvSpPr>
        <p:spPr bwMode="auto">
          <a:xfrm>
            <a:off x="18764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2" name="Line 24"/>
          <p:cNvSpPr>
            <a:spLocks noChangeShapeType="1"/>
          </p:cNvSpPr>
          <p:nvPr/>
        </p:nvSpPr>
        <p:spPr bwMode="auto">
          <a:xfrm>
            <a:off x="2216150"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3" name="Text Box 25"/>
          <p:cNvSpPr txBox="1">
            <a:spLocks noChangeArrowheads="1"/>
          </p:cNvSpPr>
          <p:nvPr/>
        </p:nvSpPr>
        <p:spPr bwMode="auto">
          <a:xfrm>
            <a:off x="30956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4" name="Line 26"/>
          <p:cNvSpPr>
            <a:spLocks noChangeShapeType="1"/>
          </p:cNvSpPr>
          <p:nvPr/>
        </p:nvSpPr>
        <p:spPr bwMode="auto">
          <a:xfrm>
            <a:off x="3435350"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5" name="Text Box 27"/>
          <p:cNvSpPr txBox="1">
            <a:spLocks noChangeArrowheads="1"/>
          </p:cNvSpPr>
          <p:nvPr/>
        </p:nvSpPr>
        <p:spPr bwMode="auto">
          <a:xfrm>
            <a:off x="42767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6" name="Line 28"/>
          <p:cNvSpPr>
            <a:spLocks noChangeShapeType="1"/>
          </p:cNvSpPr>
          <p:nvPr/>
        </p:nvSpPr>
        <p:spPr bwMode="auto">
          <a:xfrm>
            <a:off x="4619625"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7" name="Text Box 29"/>
          <p:cNvSpPr txBox="1">
            <a:spLocks noChangeArrowheads="1"/>
          </p:cNvSpPr>
          <p:nvPr/>
        </p:nvSpPr>
        <p:spPr bwMode="auto">
          <a:xfrm>
            <a:off x="5441950"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8" name="Line 30"/>
          <p:cNvSpPr>
            <a:spLocks noChangeShapeType="1"/>
          </p:cNvSpPr>
          <p:nvPr/>
        </p:nvSpPr>
        <p:spPr bwMode="auto">
          <a:xfrm>
            <a:off x="4352925"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79" name="Rectangle 31"/>
          <p:cNvSpPr>
            <a:spLocks noChangeArrowheads="1"/>
          </p:cNvSpPr>
          <p:nvPr/>
        </p:nvSpPr>
        <p:spPr bwMode="auto">
          <a:xfrm>
            <a:off x="6137275" y="4911725"/>
            <a:ext cx="609600" cy="609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6480" name="Text Box 32"/>
          <p:cNvSpPr txBox="1">
            <a:spLocks noChangeArrowheads="1"/>
          </p:cNvSpPr>
          <p:nvPr/>
        </p:nvSpPr>
        <p:spPr bwMode="auto">
          <a:xfrm>
            <a:off x="617537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81" name="Line 33"/>
          <p:cNvSpPr>
            <a:spLocks noChangeShapeType="1"/>
          </p:cNvSpPr>
          <p:nvPr/>
        </p:nvSpPr>
        <p:spPr bwMode="auto">
          <a:xfrm>
            <a:off x="5800725"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2" name="Line 34"/>
          <p:cNvSpPr>
            <a:spLocks noChangeShapeType="1"/>
          </p:cNvSpPr>
          <p:nvPr/>
        </p:nvSpPr>
        <p:spPr bwMode="auto">
          <a:xfrm>
            <a:off x="5553075"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83" name="Line 35"/>
          <p:cNvSpPr>
            <a:spLocks noChangeShapeType="1"/>
          </p:cNvSpPr>
          <p:nvPr/>
        </p:nvSpPr>
        <p:spPr bwMode="auto">
          <a:xfrm>
            <a:off x="315277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4" name="Line 36"/>
          <p:cNvSpPr>
            <a:spLocks noChangeShapeType="1"/>
          </p:cNvSpPr>
          <p:nvPr/>
        </p:nvSpPr>
        <p:spPr bwMode="auto">
          <a:xfrm>
            <a:off x="435292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5" name="Line 37"/>
          <p:cNvSpPr>
            <a:spLocks noChangeShapeType="1"/>
          </p:cNvSpPr>
          <p:nvPr/>
        </p:nvSpPr>
        <p:spPr bwMode="auto">
          <a:xfrm>
            <a:off x="553402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6" name="Text Box 38"/>
          <p:cNvSpPr txBox="1">
            <a:spLocks noChangeArrowheads="1"/>
          </p:cNvSpPr>
          <p:nvPr/>
        </p:nvSpPr>
        <p:spPr bwMode="auto">
          <a:xfrm>
            <a:off x="31845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7" name="Text Box 39"/>
          <p:cNvSpPr txBox="1">
            <a:spLocks noChangeArrowheads="1"/>
          </p:cNvSpPr>
          <p:nvPr/>
        </p:nvSpPr>
        <p:spPr bwMode="auto">
          <a:xfrm>
            <a:off x="44037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8" name="Text Box 40"/>
          <p:cNvSpPr txBox="1">
            <a:spLocks noChangeArrowheads="1"/>
          </p:cNvSpPr>
          <p:nvPr/>
        </p:nvSpPr>
        <p:spPr bwMode="auto">
          <a:xfrm>
            <a:off x="55721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9" name="Text Box 41"/>
          <p:cNvSpPr txBox="1">
            <a:spLocks noChangeArrowheads="1"/>
          </p:cNvSpPr>
          <p:nvPr/>
        </p:nvSpPr>
        <p:spPr bwMode="auto">
          <a:xfrm>
            <a:off x="6076950" y="4651375"/>
            <a:ext cx="735013" cy="311150"/>
          </a:xfrm>
          <a:prstGeom prst="rect">
            <a:avLst/>
          </a:prstGeom>
          <a:noFill/>
          <a:ln w="12700">
            <a:noFill/>
            <a:miter lim="800000"/>
            <a:headEnd/>
            <a:tailEnd/>
          </a:ln>
          <a:effectLst/>
        </p:spPr>
        <p:txBody>
          <a:bodyPr wrap="none">
            <a:spAutoFit/>
          </a:bodyPr>
          <a:lstStyle/>
          <a:p>
            <a:r>
              <a:rPr lang="en-US" sz="1800">
                <a:latin typeface="Arial Narrow" pitchFamily="34" charset="0"/>
              </a:rPr>
              <a:t>FINAL</a:t>
            </a:r>
          </a:p>
        </p:txBody>
      </p:sp>
      <p:sp>
        <p:nvSpPr>
          <p:cNvPr id="1256490" name="Line 42"/>
          <p:cNvSpPr>
            <a:spLocks noChangeShapeType="1"/>
          </p:cNvSpPr>
          <p:nvPr/>
        </p:nvSpPr>
        <p:spPr bwMode="auto">
          <a:xfrm>
            <a:off x="6753225" y="5518150"/>
            <a:ext cx="304800" cy="304800"/>
          </a:xfrm>
          <a:prstGeom prst="line">
            <a:avLst/>
          </a:prstGeom>
          <a:noFill/>
          <a:ln w="12700">
            <a:solidFill>
              <a:schemeClr val="tx1"/>
            </a:solidFill>
            <a:prstDash val="sysDot"/>
            <a:round/>
            <a:headEnd/>
            <a:tailEnd type="triangle" w="med" len="med"/>
          </a:ln>
          <a:effectLst/>
        </p:spPr>
        <p:txBody>
          <a:bodyPr wrap="none">
            <a:spAutoFit/>
          </a:bodyPr>
          <a:lstStyle/>
          <a:p>
            <a:endParaRPr lang="en-US"/>
          </a:p>
        </p:txBody>
      </p:sp>
      <p:sp>
        <p:nvSpPr>
          <p:cNvPr id="1256491" name="Text Box 43"/>
          <p:cNvSpPr txBox="1">
            <a:spLocks noChangeArrowheads="1"/>
          </p:cNvSpPr>
          <p:nvPr/>
        </p:nvSpPr>
        <p:spPr bwMode="auto">
          <a:xfrm>
            <a:off x="3692525" y="6356350"/>
            <a:ext cx="1946275" cy="336550"/>
          </a:xfrm>
          <a:prstGeom prst="rect">
            <a:avLst/>
          </a:prstGeom>
          <a:noFill/>
          <a:ln w="12700">
            <a:noFill/>
            <a:miter lim="800000"/>
            <a:headEnd/>
            <a:tailEnd/>
          </a:ln>
          <a:effectLst/>
        </p:spPr>
        <p:txBody>
          <a:bodyPr wrap="none">
            <a:spAutoFit/>
          </a:bodyPr>
          <a:lstStyle/>
          <a:p>
            <a:r>
              <a:rPr lang="en-US"/>
              <a:t>“Intermediate”</a:t>
            </a:r>
          </a:p>
        </p:txBody>
      </p:sp>
      <p:sp>
        <p:nvSpPr>
          <p:cNvPr id="1256492" name="Text Box 44"/>
          <p:cNvSpPr txBox="1">
            <a:spLocks noChangeArrowheads="1"/>
          </p:cNvSpPr>
          <p:nvPr/>
        </p:nvSpPr>
        <p:spPr bwMode="auto">
          <a:xfrm>
            <a:off x="228600" y="2133600"/>
            <a:ext cx="8763000" cy="2057400"/>
          </a:xfrm>
          <a:prstGeom prst="rect">
            <a:avLst/>
          </a:prstGeom>
          <a:noFill/>
          <a:ln w="12700">
            <a:noFill/>
            <a:miter lim="800000"/>
            <a:headEnd type="none" w="sm" len="sm"/>
            <a:tailEnd type="none" w="sm" len="sm"/>
          </a:ln>
          <a:effectLst/>
        </p:spPr>
        <p:txBody>
          <a:bodyPr wrap="none" anchor="ctr"/>
          <a:lstStyle/>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 the example below, BOTH “Intermediate” and “Final” Completion are being used</a:t>
            </a:r>
            <a:br>
              <a:rPr lang="en-US" sz="1800">
                <a:solidFill>
                  <a:schemeClr val="tx1"/>
                </a:solidFill>
                <a:latin typeface="Arial Narrow" pitchFamily="34" charset="0"/>
              </a:rPr>
            </a:br>
            <a:r>
              <a:rPr lang="en-US" sz="1800">
                <a:solidFill>
                  <a:schemeClr val="tx1"/>
                </a:solidFill>
                <a:latin typeface="Arial Narrow" pitchFamily="34" charset="0"/>
              </a:rPr>
              <a:t>in the same transfer.</a:t>
            </a:r>
          </a:p>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If a transfer has multiple TRs (as shown below), “Intermediate” completion will generate</a:t>
            </a:r>
            <a:br>
              <a:rPr lang="en-US" sz="1800">
                <a:solidFill>
                  <a:schemeClr val="tx1"/>
                </a:solidFill>
                <a:latin typeface="Arial Narrow" pitchFamily="34" charset="0"/>
              </a:rPr>
            </a:br>
            <a:r>
              <a:rPr lang="en-US" sz="1800">
                <a:solidFill>
                  <a:schemeClr val="tx1"/>
                </a:solidFill>
                <a:latin typeface="Arial Narrow" pitchFamily="34" charset="0"/>
              </a:rPr>
              <a:t>a TCC code after every TR – EXCEPT THE LAST. “Intermediate” completion is configured</a:t>
            </a:r>
            <a:br>
              <a:rPr lang="en-US" sz="1800">
                <a:solidFill>
                  <a:schemeClr val="tx1"/>
                </a:solidFill>
                <a:latin typeface="Arial Narrow" pitchFamily="34" charset="0"/>
              </a:rPr>
            </a:br>
            <a:r>
              <a:rPr lang="en-US" sz="1800">
                <a:solidFill>
                  <a:schemeClr val="tx1"/>
                </a:solidFill>
                <a:latin typeface="Arial Narrow" pitchFamily="34" charset="0"/>
              </a:rPr>
              <a:t>by setting the OPT.ITCCHEN bit.</a:t>
            </a:r>
          </a:p>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“Final” completion is generated only on the LAST (FINAL) TR. Depending on your system,</a:t>
            </a:r>
            <a:br>
              <a:rPr lang="en-US" sz="1800">
                <a:solidFill>
                  <a:schemeClr val="tx1"/>
                </a:solidFill>
                <a:latin typeface="Arial Narrow" pitchFamily="34" charset="0"/>
              </a:rPr>
            </a:br>
            <a:r>
              <a:rPr lang="en-US" sz="1800">
                <a:solidFill>
                  <a:schemeClr val="tx1"/>
                </a:solidFill>
                <a:latin typeface="Arial Narrow" pitchFamily="34" charset="0"/>
              </a:rPr>
              <a:t> you could enable OPT.TCCHEN to chain after the last TR or send a CPU interrupt by</a:t>
            </a:r>
            <a:br>
              <a:rPr lang="en-US" sz="1800">
                <a:solidFill>
                  <a:schemeClr val="tx1"/>
                </a:solidFill>
                <a:latin typeface="Arial Narrow" pitchFamily="34" charset="0"/>
              </a:rPr>
            </a:br>
            <a:r>
              <a:rPr lang="en-US" sz="1800">
                <a:solidFill>
                  <a:schemeClr val="tx1"/>
                </a:solidFill>
                <a:latin typeface="Arial Narrow" pitchFamily="34" charset="0"/>
              </a:rPr>
              <a:t> enabling OPT.TCINTEN, or both.</a:t>
            </a:r>
          </a:p>
        </p:txBody>
      </p:sp>
      <p:sp>
        <p:nvSpPr>
          <p:cNvPr id="1256493" name="Text Box 45"/>
          <p:cNvSpPr txBox="1">
            <a:spLocks noChangeArrowheads="1"/>
          </p:cNvSpPr>
          <p:nvPr/>
        </p:nvSpPr>
        <p:spPr bwMode="auto">
          <a:xfrm>
            <a:off x="6589713" y="6356350"/>
            <a:ext cx="1030287" cy="336550"/>
          </a:xfrm>
          <a:prstGeom prst="rect">
            <a:avLst/>
          </a:prstGeom>
          <a:noFill/>
          <a:ln w="12700">
            <a:noFill/>
            <a:miter lim="800000"/>
            <a:headEnd/>
            <a:tailEnd/>
          </a:ln>
          <a:effectLst/>
        </p:spPr>
        <p:txBody>
          <a:bodyPr wrap="none">
            <a:spAutoFit/>
          </a:bodyPr>
          <a:lstStyle/>
          <a:p>
            <a:r>
              <a:rPr lang="en-US"/>
              <a:t>“Final”</a:t>
            </a:r>
          </a:p>
        </p:txBody>
      </p:sp>
      <p:sp>
        <p:nvSpPr>
          <p:cNvPr id="1256494" name="Text Box 46"/>
          <p:cNvSpPr txBox="1">
            <a:spLocks noChangeArrowheads="1"/>
          </p:cNvSpPr>
          <p:nvPr/>
        </p:nvSpPr>
        <p:spPr bwMode="auto">
          <a:xfrm>
            <a:off x="6781800"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Tree>
    <p:custDataLst>
      <p:tags r:id="rId1"/>
    </p:custData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457200" y="3846513"/>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5651" name="Rectangle 3"/>
          <p:cNvSpPr>
            <a:spLocks noGrp="1" noChangeArrowheads="1"/>
          </p:cNvSpPr>
          <p:nvPr>
            <p:ph type="title"/>
          </p:nvPr>
        </p:nvSpPr>
        <p:spPr/>
        <p:txBody>
          <a:bodyPr/>
          <a:lstStyle/>
          <a:p>
            <a:r>
              <a:rPr lang="en-US"/>
              <a:t>Outline</a:t>
            </a:r>
          </a:p>
        </p:txBody>
      </p:sp>
      <p:sp>
        <p:nvSpPr>
          <p:cNvPr id="1435653" name="Text Box 5"/>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5650"/>
                                        </p:tgtEl>
                                        <p:attrNameLst>
                                          <p:attrName>style.visibility</p:attrName>
                                        </p:attrNameLst>
                                      </p:cBhvr>
                                      <p:to>
                                        <p:strVal val="visible"/>
                                      </p:to>
                                    </p:set>
                                    <p:animEffect transition="in" filter="dissolve">
                                      <p:cBhvr>
                                        <p:cTn id="7" dur="1000"/>
                                        <p:tgtEl>
                                          <p:spTgt spid="1435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p:txBody>
          <a:bodyPr/>
          <a:lstStyle/>
          <a:p>
            <a:r>
              <a:rPr lang="en-US"/>
              <a:t>QDMA = Quick DMA</a:t>
            </a:r>
          </a:p>
        </p:txBody>
      </p:sp>
      <p:sp>
        <p:nvSpPr>
          <p:cNvPr id="1501187" name="Text Box 3"/>
          <p:cNvSpPr txBox="1">
            <a:spLocks noChangeArrowheads="1"/>
          </p:cNvSpPr>
          <p:nvPr/>
        </p:nvSpPr>
        <p:spPr bwMode="auto">
          <a:xfrm>
            <a:off x="457200" y="990600"/>
            <a:ext cx="7974013" cy="18288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QDMA is used for simple transfers where syncing to an event</a:t>
            </a:r>
            <a:br>
              <a:rPr lang="en-US">
                <a:solidFill>
                  <a:schemeClr val="tx1"/>
                </a:solidFill>
              </a:rPr>
            </a:br>
            <a:r>
              <a:rPr lang="en-US">
                <a:solidFill>
                  <a:schemeClr val="tx1"/>
                </a:solidFill>
              </a:rPr>
              <a:t>is not required. Address/count updates and linking are not</a:t>
            </a:r>
            <a:br>
              <a:rPr lang="en-US">
                <a:solidFill>
                  <a:schemeClr val="tx1"/>
                </a:solidFill>
              </a:rPr>
            </a:br>
            <a:r>
              <a:rPr lang="en-US">
                <a:solidFill>
                  <a:schemeClr val="tx1"/>
                </a:solidFill>
              </a:rPr>
              <a:t>performed. CCNT = 1 (single event transfer).</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A transfer can be triggered by two methods:</a:t>
            </a:r>
            <a:br>
              <a:rPr lang="en-US">
                <a:solidFill>
                  <a:schemeClr val="tx1"/>
                </a:solidFill>
              </a:rPr>
            </a:br>
            <a:r>
              <a:rPr lang="en-US">
                <a:solidFill>
                  <a:schemeClr val="tx1"/>
                </a:solidFill>
              </a:rPr>
              <a:t>(1) writing to a trigger word; (2) using the CSL DAT module.</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It’s “quick” because the CPU can initiate a transfer with as</a:t>
            </a:r>
            <a:br>
              <a:rPr lang="en-US">
                <a:solidFill>
                  <a:schemeClr val="tx1"/>
                </a:solidFill>
              </a:rPr>
            </a:br>
            <a:r>
              <a:rPr lang="en-US">
                <a:solidFill>
                  <a:schemeClr val="tx1"/>
                </a:solidFill>
              </a:rPr>
              <a:t>few as ONE write to a channel register</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How does it work?</a:t>
            </a:r>
          </a:p>
        </p:txBody>
      </p:sp>
      <p:sp>
        <p:nvSpPr>
          <p:cNvPr id="1501188" name="Text Box 4"/>
          <p:cNvSpPr txBox="1">
            <a:spLocks noChangeArrowheads="1"/>
          </p:cNvSpPr>
          <p:nvPr/>
        </p:nvSpPr>
        <p:spPr bwMode="auto">
          <a:xfrm>
            <a:off x="941388" y="3352800"/>
            <a:ext cx="7974012" cy="1524000"/>
          </a:xfrm>
          <a:prstGeom prst="rect">
            <a:avLst/>
          </a:prstGeom>
          <a:solidFill>
            <a:schemeClr val="accent2"/>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QDMA channel is “auto-triggered” when CPU writes to the “trigger” word</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Eliminates the need to write to PSET and kick off transfer w/ separate write to ESR</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Selection of the trigger word allows CPU to modify only words of interest in a PSET</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Assumes OPT.STATIC = 1. Count and address updates and linking NOT performed.</a:t>
            </a:r>
          </a:p>
        </p:txBody>
      </p:sp>
      <p:sp>
        <p:nvSpPr>
          <p:cNvPr id="1501189" name="Text Box 5"/>
          <p:cNvSpPr txBox="1">
            <a:spLocks noChangeArrowheads="1"/>
          </p:cNvSpPr>
          <p:nvPr/>
        </p:nvSpPr>
        <p:spPr bwMode="auto">
          <a:xfrm>
            <a:off x="457200" y="5029200"/>
            <a:ext cx="7974013" cy="3048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Char char="u"/>
            </a:pPr>
            <a:r>
              <a:rPr lang="en-US">
                <a:solidFill>
                  <a:schemeClr val="tx1"/>
                </a:solidFill>
              </a:rPr>
              <a:t>Example:</a:t>
            </a:r>
          </a:p>
        </p:txBody>
      </p:sp>
      <p:sp>
        <p:nvSpPr>
          <p:cNvPr id="1501190" name="Text Box 6"/>
          <p:cNvSpPr txBox="1">
            <a:spLocks noChangeArrowheads="1"/>
          </p:cNvSpPr>
          <p:nvPr/>
        </p:nvSpPr>
        <p:spPr bwMode="auto">
          <a:xfrm>
            <a:off x="941388" y="5486400"/>
            <a:ext cx="7974012" cy="838200"/>
          </a:xfrm>
          <a:prstGeom prst="rect">
            <a:avLst/>
          </a:prstGeom>
          <a:solidFill>
            <a:schemeClr val="hlink"/>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If ACNT/BCNT/CCNT are typically static for a given algorithm, but SRC is different</a:t>
            </a:r>
            <a:br>
              <a:rPr lang="en-US" sz="1800">
                <a:solidFill>
                  <a:schemeClr val="tx1"/>
                </a:solidFill>
                <a:latin typeface="Arial Narrow" pitchFamily="34" charset="0"/>
              </a:rPr>
            </a:br>
            <a:r>
              <a:rPr lang="en-US" sz="1800">
                <a:solidFill>
                  <a:schemeClr val="tx1"/>
                </a:solidFill>
                <a:latin typeface="Arial Narrow" pitchFamily="34" charset="0"/>
              </a:rPr>
              <a:t>for each transfer, then SRC could be defined as the trigger word. CPU can initiate a</a:t>
            </a:r>
            <a:br>
              <a:rPr lang="en-US" sz="1800">
                <a:solidFill>
                  <a:schemeClr val="tx1"/>
                </a:solidFill>
                <a:latin typeface="Arial Narrow" pitchFamily="34" charset="0"/>
              </a:rPr>
            </a:br>
            <a:r>
              <a:rPr lang="en-US" sz="1800">
                <a:solidFill>
                  <a:schemeClr val="tx1"/>
                </a:solidFill>
                <a:latin typeface="Arial Narrow" pitchFamily="34" charset="0"/>
              </a:rPr>
              <a:t>transfer with a single write to the SRC address for the specified PSET.</a:t>
            </a:r>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p:txBody>
          <a:bodyPr/>
          <a:lstStyle/>
          <a:p>
            <a:r>
              <a:rPr lang="en-US" sz="3200"/>
              <a:t>Example: How Do You VIEW the Transfer?</a:t>
            </a:r>
          </a:p>
        </p:txBody>
      </p:sp>
      <p:sp>
        <p:nvSpPr>
          <p:cNvPr id="1331203"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1204"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1205" name="Group 5"/>
          <p:cNvGrpSpPr>
            <a:grpSpLocks/>
          </p:cNvGrpSpPr>
          <p:nvPr/>
        </p:nvGrpSpPr>
        <p:grpSpPr bwMode="auto">
          <a:xfrm>
            <a:off x="1676400" y="3733800"/>
            <a:ext cx="5562600" cy="914400"/>
            <a:chOff x="1200" y="2496"/>
            <a:chExt cx="3504" cy="576"/>
          </a:xfrm>
        </p:grpSpPr>
        <p:sp>
          <p:nvSpPr>
            <p:cNvPr id="1331206"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7"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8"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9"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0"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1"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2"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3"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4"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5"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6"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7"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8"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19"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0"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1"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2"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3"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4"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1225"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1226" name="Group 26"/>
          <p:cNvGrpSpPr>
            <a:grpSpLocks/>
          </p:cNvGrpSpPr>
          <p:nvPr/>
        </p:nvGrpSpPr>
        <p:grpSpPr bwMode="auto">
          <a:xfrm>
            <a:off x="2747963" y="1524000"/>
            <a:ext cx="1219200" cy="914400"/>
            <a:chOff x="432" y="960"/>
            <a:chExt cx="768" cy="576"/>
          </a:xfrm>
        </p:grpSpPr>
        <p:sp>
          <p:nvSpPr>
            <p:cNvPr id="1331227"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28"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29"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0"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1"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2"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3"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4"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5"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6"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7"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8"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1239"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1240"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1241"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1242"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1243"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1244"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1245" name="Rectangle 45"/>
          <p:cNvSpPr>
            <a:spLocks noChangeArrowheads="1"/>
          </p:cNvSpPr>
          <p:nvPr/>
        </p:nvSpPr>
        <p:spPr bwMode="auto">
          <a:xfrm>
            <a:off x="373063" y="5675313"/>
            <a:ext cx="8770937" cy="622300"/>
          </a:xfrm>
          <a:prstGeom prst="rect">
            <a:avLst/>
          </a:prstGeom>
          <a:solidFill>
            <a:schemeClr val="bg1"/>
          </a:solidFill>
          <a:ln w="12700">
            <a:noFill/>
            <a:miter lim="800000"/>
            <a:headEnd/>
            <a:tailEnd/>
          </a:ln>
          <a:effectLst/>
        </p:spPr>
        <p:txBody>
          <a:bodyPr anchor="ctr">
            <a:spAutoFit/>
          </a:bodyPr>
          <a:lstStyle/>
          <a:p>
            <a:endParaRPr lang="en-US"/>
          </a:p>
        </p:txBody>
      </p:sp>
      <p:sp>
        <p:nvSpPr>
          <p:cNvPr id="1331246" name="Rectangle 46"/>
          <p:cNvSpPr>
            <a:spLocks noChangeArrowheads="1"/>
          </p:cNvSpPr>
          <p:nvPr/>
        </p:nvSpPr>
        <p:spPr bwMode="auto">
          <a:xfrm>
            <a:off x="355600" y="4702175"/>
            <a:ext cx="54340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sz="3200"/>
              <a:t>QDMA Mapping</a:t>
            </a:r>
          </a:p>
        </p:txBody>
      </p:sp>
      <p:pic>
        <p:nvPicPr>
          <p:cNvPr id="1240067" name="Picture 3"/>
          <p:cNvPicPr>
            <a:picLocks noChangeAspect="1" noChangeArrowheads="1"/>
          </p:cNvPicPr>
          <p:nvPr/>
        </p:nvPicPr>
        <p:blipFill>
          <a:blip r:embed="rId4" cstate="print"/>
          <a:srcRect/>
          <a:stretch>
            <a:fillRect/>
          </a:stretch>
        </p:blipFill>
        <p:spPr bwMode="auto">
          <a:xfrm>
            <a:off x="228600" y="609600"/>
            <a:ext cx="8686800" cy="5407025"/>
          </a:xfrm>
          <a:prstGeom prst="rect">
            <a:avLst/>
          </a:prstGeom>
          <a:noFill/>
          <a:ln w="9525">
            <a:noFill/>
            <a:miter lim="800000"/>
            <a:headEnd/>
            <a:tailEnd/>
          </a:ln>
          <a:effectLst/>
        </p:spPr>
      </p:pic>
      <p:sp>
        <p:nvSpPr>
          <p:cNvPr id="1240077" name="Rectangle 13"/>
          <p:cNvSpPr>
            <a:spLocks noChangeArrowheads="1"/>
          </p:cNvSpPr>
          <p:nvPr/>
        </p:nvSpPr>
        <p:spPr bwMode="auto">
          <a:xfrm>
            <a:off x="6553200" y="914400"/>
            <a:ext cx="8382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8" name="Rectangle 14"/>
          <p:cNvSpPr>
            <a:spLocks noChangeArrowheads="1"/>
          </p:cNvSpPr>
          <p:nvPr/>
        </p:nvSpPr>
        <p:spPr bwMode="auto">
          <a:xfrm>
            <a:off x="7724775" y="1400175"/>
            <a:ext cx="762000" cy="3048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9" name="Rectangle 15"/>
          <p:cNvSpPr>
            <a:spLocks noChangeArrowheads="1"/>
          </p:cNvSpPr>
          <p:nvPr/>
        </p:nvSpPr>
        <p:spPr bwMode="auto">
          <a:xfrm>
            <a:off x="1582738" y="550863"/>
            <a:ext cx="1295400" cy="355600"/>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p:txBody>
          <a:bodyPr/>
          <a:lstStyle/>
          <a:p>
            <a:r>
              <a:rPr lang="en-US" sz="3200"/>
              <a:t>DAT Module: QDMA Made Easy</a:t>
            </a:r>
          </a:p>
        </p:txBody>
      </p:sp>
      <p:sp>
        <p:nvSpPr>
          <p:cNvPr id="1242115" name="Text Box 3"/>
          <p:cNvSpPr txBox="1">
            <a:spLocks noChangeArrowheads="1"/>
          </p:cNvSpPr>
          <p:nvPr/>
        </p:nvSpPr>
        <p:spPr bwMode="auto">
          <a:xfrm>
            <a:off x="1143000" y="628650"/>
            <a:ext cx="6878638" cy="5695950"/>
          </a:xfrm>
          <a:prstGeom prst="rect">
            <a:avLst/>
          </a:prstGeom>
          <a:solidFill>
            <a:schemeClr val="accent1"/>
          </a:solidFill>
          <a:ln w="9525">
            <a:noFill/>
            <a:miter lim="800000"/>
            <a:headEnd/>
            <a:tailEnd/>
          </a:ln>
          <a:effectLst/>
        </p:spPr>
        <p:txBody>
          <a:bodyPr wrap="none">
            <a:spAutoFit/>
          </a:bodyPr>
          <a:lstStyle/>
          <a:p>
            <a:pPr>
              <a:lnSpc>
                <a:spcPct val="70000"/>
              </a:lnSpc>
            </a:pPr>
            <a:r>
              <a:rPr lang="en-US" sz="1600">
                <a:latin typeface="Arial Narrow" pitchFamily="34" charset="0"/>
              </a:rPr>
              <a:t>#include &lt;csl_dat.h&gt;;				</a:t>
            </a:r>
            <a:r>
              <a:rPr lang="en-US" sz="1600">
                <a:solidFill>
                  <a:schemeClr val="tx1"/>
                </a:solidFill>
                <a:latin typeface="Arial Narrow" pitchFamily="34" charset="0"/>
              </a:rPr>
              <a:t>// DAT Module header file</a:t>
            </a:r>
          </a:p>
          <a:p>
            <a:pPr>
              <a:lnSpc>
                <a:spcPct val="70000"/>
              </a:lnSpc>
            </a:pPr>
            <a:r>
              <a:rPr lang="en-US" sz="1600">
                <a:solidFill>
                  <a:schemeClr val="tx1"/>
                </a:solidFill>
                <a:latin typeface="Arial Narrow" pitchFamily="34" charset="0"/>
              </a:rPr>
              <a:t>DAT_Setup datSetup;				//use for QDMA example</a:t>
            </a:r>
          </a:p>
          <a:p>
            <a:pPr>
              <a:lnSpc>
                <a:spcPct val="70000"/>
              </a:lnSpc>
            </a:pPr>
            <a:r>
              <a:rPr lang="en-US" sz="1600">
                <a:solidFill>
                  <a:schemeClr val="tx1"/>
                </a:solidFill>
                <a:latin typeface="Arial Narrow" pitchFamily="34" charset="0"/>
              </a:rPr>
              <a:t>int32_t id;</a:t>
            </a:r>
          </a:p>
          <a:p>
            <a:pPr>
              <a:lnSpc>
                <a:spcPct val="70000"/>
              </a:lnSpc>
            </a:pPr>
            <a:r>
              <a:rPr lang="en-US" sz="1600">
                <a:solidFill>
                  <a:schemeClr val="tx1"/>
                </a:solidFill>
                <a:latin typeface="Arial Narrow" pitchFamily="34" charset="0"/>
              </a:rPr>
              <a:t>uint32_t fillVal;</a:t>
            </a:r>
          </a:p>
          <a:p>
            <a:pPr>
              <a:lnSpc>
                <a:spcPct val="70000"/>
              </a:lnSpc>
            </a:pPr>
            <a:endParaRPr lang="en-US" sz="1600">
              <a:solidFill>
                <a:schemeClr val="tx1"/>
              </a:solidFill>
              <a:latin typeface="Arial Narrow" pitchFamily="34" charset="0"/>
            </a:endParaRPr>
          </a:p>
          <a:p>
            <a:pPr>
              <a:lnSpc>
                <a:spcPct val="70000"/>
              </a:lnSpc>
            </a:pPr>
            <a:r>
              <a:rPr lang="en-US" sz="1600">
                <a:solidFill>
                  <a:schemeClr val="tx1"/>
                </a:solidFill>
                <a:latin typeface="Arial Narrow" pitchFamily="34" charset="0"/>
              </a:rPr>
              <a:t>datSetup.qchNum = CSL_DAT_QCHA_0;		// pick a QDMA channel 0-7</a:t>
            </a:r>
          </a:p>
          <a:p>
            <a:pPr>
              <a:lnSpc>
                <a:spcPct val="70000"/>
              </a:lnSpc>
            </a:pPr>
            <a:r>
              <a:rPr lang="en-US" sz="1600">
                <a:solidFill>
                  <a:schemeClr val="tx1"/>
                </a:solidFill>
                <a:latin typeface="Arial Narrow" pitchFamily="34" charset="0"/>
              </a:rPr>
              <a:t>datSetup.regionNum = CSL_DAT_REGION_GLOBAL ;</a:t>
            </a:r>
          </a:p>
          <a:p>
            <a:pPr>
              <a:lnSpc>
                <a:spcPct val="70000"/>
              </a:lnSpc>
            </a:pPr>
            <a:r>
              <a:rPr lang="en-US" sz="1600">
                <a:solidFill>
                  <a:schemeClr val="tx1"/>
                </a:solidFill>
                <a:latin typeface="Arial Narrow" pitchFamily="34" charset="0"/>
              </a:rPr>
              <a:t>datSetup.tccNum = 0;				// pick a TCC</a:t>
            </a:r>
          </a:p>
          <a:p>
            <a:pPr>
              <a:lnSpc>
                <a:spcPct val="70000"/>
              </a:lnSpc>
            </a:pPr>
            <a:r>
              <a:rPr lang="en-US" sz="1600">
                <a:solidFill>
                  <a:schemeClr val="tx1"/>
                </a:solidFill>
                <a:latin typeface="Arial Narrow" pitchFamily="34" charset="0"/>
              </a:rPr>
              <a:t>datSetup.paramNum = 0;			// pick a PSET</a:t>
            </a:r>
          </a:p>
          <a:p>
            <a:pPr>
              <a:lnSpc>
                <a:spcPct val="70000"/>
              </a:lnSpc>
            </a:pPr>
            <a:r>
              <a:rPr lang="en-US" sz="1600">
                <a:solidFill>
                  <a:schemeClr val="tx1"/>
                </a:solidFill>
                <a:latin typeface="Arial Narrow" pitchFamily="34" charset="0"/>
              </a:rPr>
              <a:t>datSetup.priority = CSL_DAT_PRI_1; 		// pick a queue/TC (0-5)</a:t>
            </a:r>
          </a:p>
          <a:p>
            <a:pPr>
              <a:lnSpc>
                <a:spcPct val="70000"/>
              </a:lnSpc>
            </a:pPr>
            <a:r>
              <a:rPr lang="en-US" sz="1800" i="1">
                <a:latin typeface="Arial Narrow" pitchFamily="34" charset="0"/>
              </a:rPr>
              <a:t>DAT_open</a:t>
            </a:r>
            <a:r>
              <a:rPr lang="en-US" sz="1600">
                <a:solidFill>
                  <a:schemeClr val="tx1"/>
                </a:solidFill>
                <a:latin typeface="Arial Narrow" pitchFamily="34" charset="0"/>
              </a:rPr>
              <a:t>(&amp;datSetup);</a:t>
            </a:r>
          </a:p>
          <a:p>
            <a:pPr>
              <a:lnSpc>
                <a:spcPct val="70000"/>
              </a:lnSpc>
            </a:pPr>
            <a:endParaRPr lang="en-US" sz="1600">
              <a:solidFill>
                <a:schemeClr val="tx1"/>
              </a:solidFill>
              <a:latin typeface="Arial Narrow" pitchFamily="34" charset="0"/>
            </a:endParaRPr>
          </a:p>
          <a:p>
            <a:pPr>
              <a:lnSpc>
                <a:spcPct val="70000"/>
              </a:lnSpc>
            </a:pPr>
            <a:r>
              <a:rPr lang="en-US" sz="1600">
                <a:solidFill>
                  <a:schemeClr val="tx1"/>
                </a:solidFill>
                <a:latin typeface="Arial Narrow" pitchFamily="34" charset="0"/>
              </a:rPr>
              <a:t>// Fill a linear block of memory with the specified fillVal using QDMA</a:t>
            </a:r>
          </a:p>
          <a:p>
            <a:pPr>
              <a:lnSpc>
                <a:spcPct val="70000"/>
              </a:lnSpc>
            </a:pPr>
            <a:r>
              <a:rPr lang="en-US" sz="1600">
                <a:solidFill>
                  <a:schemeClr val="tx1"/>
                </a:solidFill>
                <a:latin typeface="Arial Narrow" pitchFamily="34" charset="0"/>
              </a:rPr>
              <a:t>fillVal = 0;</a:t>
            </a:r>
          </a:p>
          <a:p>
            <a:pPr>
              <a:lnSpc>
                <a:spcPct val="70000"/>
              </a:lnSpc>
            </a:pPr>
            <a:r>
              <a:rPr lang="en-US" sz="1600">
                <a:solidFill>
                  <a:schemeClr val="tx1"/>
                </a:solidFill>
                <a:latin typeface="Arial Narrow" pitchFamily="34" charset="0"/>
              </a:rPr>
              <a:t>id = </a:t>
            </a:r>
            <a:r>
              <a:rPr lang="en-US" sz="1800" i="1">
                <a:latin typeface="Arial Narrow" pitchFamily="34" charset="0"/>
              </a:rPr>
              <a:t>DAT_fill</a:t>
            </a:r>
            <a:r>
              <a:rPr lang="en-US" sz="1600">
                <a:solidFill>
                  <a:schemeClr val="tx1"/>
                </a:solidFill>
                <a:latin typeface="Arial Narrow" pitchFamily="34" charset="0"/>
              </a:rPr>
              <a:t> (gBufXmt, sizeof(gBufXmt), &amp;fillVal);	// similar to memset()</a:t>
            </a:r>
          </a:p>
          <a:p>
            <a:pPr>
              <a:lnSpc>
                <a:spcPct val="70000"/>
              </a:lnSpc>
            </a:pPr>
            <a:r>
              <a:rPr lang="en-US" sz="1600">
                <a:solidFill>
                  <a:schemeClr val="tx1"/>
                </a:solidFill>
                <a:latin typeface="Arial Narrow" pitchFamily="34" charset="0"/>
              </a:rPr>
              <a:t>id = </a:t>
            </a:r>
            <a:r>
              <a:rPr lang="en-US" sz="1800" i="1">
                <a:latin typeface="Arial Narrow" pitchFamily="34" charset="0"/>
              </a:rPr>
              <a:t>DAT_fill</a:t>
            </a:r>
            <a:r>
              <a:rPr lang="en-US" sz="1600">
                <a:solidFill>
                  <a:schemeClr val="tx1"/>
                </a:solidFill>
                <a:latin typeface="Arial Narrow" pitchFamily="34" charset="0"/>
              </a:rPr>
              <a:t> (gBufRcv, sizeof(gBufRcv), &amp;fillVal);</a:t>
            </a:r>
          </a:p>
          <a:p>
            <a:pPr>
              <a:lnSpc>
                <a:spcPct val="70000"/>
              </a:lnSpc>
            </a:pPr>
            <a:r>
              <a:rPr lang="en-US" sz="1600">
                <a:solidFill>
                  <a:schemeClr val="tx1"/>
                </a:solidFill>
                <a:latin typeface="Arial Narrow" pitchFamily="34" charset="0"/>
              </a:rPr>
              <a:t>DAT_wait (id);				// optional</a:t>
            </a:r>
          </a:p>
          <a:p>
            <a:pPr>
              <a:lnSpc>
                <a:spcPct val="70000"/>
              </a:lnSpc>
            </a:pPr>
            <a:endParaRPr lang="en-US" sz="1600">
              <a:solidFill>
                <a:schemeClr val="tx1"/>
              </a:solidFill>
              <a:latin typeface="Arial Narrow" pitchFamily="34" charset="0"/>
            </a:endParaRPr>
          </a:p>
          <a:p>
            <a:pPr>
              <a:lnSpc>
                <a:spcPct val="70000"/>
              </a:lnSpc>
            </a:pPr>
            <a:r>
              <a:rPr lang="en-US" sz="1800" i="1">
                <a:latin typeface="Arial Narrow" pitchFamily="34" charset="0"/>
              </a:rPr>
              <a:t>DAT_copy</a:t>
            </a:r>
            <a:r>
              <a:rPr lang="en-US" sz="1600">
                <a:solidFill>
                  <a:schemeClr val="tx1"/>
                </a:solidFill>
                <a:latin typeface="Arial Narrow" pitchFamily="34" charset="0"/>
              </a:rPr>
              <a:t>(gBufRcv, gBufXmt, BUFFSIZE);		// similar to memcpy()</a:t>
            </a:r>
          </a:p>
        </p:txBody>
      </p:sp>
    </p:spTree>
    <p:custDataLst>
      <p:tags r:id="rId1"/>
    </p:custData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ChangeArrowheads="1"/>
          </p:cNvSpPr>
          <p:nvPr/>
        </p:nvSpPr>
        <p:spPr bwMode="auto">
          <a:xfrm>
            <a:off x="457200" y="442595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21667" name="Rectangle 3"/>
          <p:cNvSpPr>
            <a:spLocks noGrp="1" noChangeArrowheads="1"/>
          </p:cNvSpPr>
          <p:nvPr>
            <p:ph type="title"/>
          </p:nvPr>
        </p:nvSpPr>
        <p:spPr/>
        <p:txBody>
          <a:bodyPr/>
          <a:lstStyle/>
          <a:p>
            <a:r>
              <a:rPr lang="en-US"/>
              <a:t>Outline</a:t>
            </a:r>
          </a:p>
        </p:txBody>
      </p:sp>
      <p:sp>
        <p:nvSpPr>
          <p:cNvPr id="1521668" name="Text Box 4"/>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1666"/>
                                        </p:tgtEl>
                                        <p:attrNameLst>
                                          <p:attrName>style.visibility</p:attrName>
                                        </p:attrNameLst>
                                      </p:cBhvr>
                                      <p:to>
                                        <p:strVal val="visible"/>
                                      </p:to>
                                    </p:set>
                                    <p:animEffect transition="in" filter="dissolve">
                                      <p:cBhvr>
                                        <p:cTn id="7" dur="1000"/>
                                        <p:tgtEl>
                                          <p:spTgt spid="1521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6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p:txBody>
          <a:bodyPr/>
          <a:lstStyle/>
          <a:p>
            <a:r>
              <a:rPr lang="en-US"/>
              <a:t>IDMA = Internal DMA</a:t>
            </a:r>
          </a:p>
        </p:txBody>
      </p:sp>
      <p:sp>
        <p:nvSpPr>
          <p:cNvPr id="1231883" name="Text Box 11"/>
          <p:cNvSpPr txBox="1">
            <a:spLocks noChangeArrowheads="1"/>
          </p:cNvSpPr>
          <p:nvPr/>
        </p:nvSpPr>
        <p:spPr bwMode="auto">
          <a:xfrm>
            <a:off x="381000" y="652463"/>
            <a:ext cx="8915400" cy="646331"/>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a:t>
            </a:r>
            <a:r>
              <a:rPr lang="en-US" dirty="0">
                <a:solidFill>
                  <a:schemeClr val="tx1"/>
                </a:solidFill>
                <a:latin typeface="Arial Narrow" pitchFamily="34" charset="0"/>
              </a:rPr>
              <a:t>(internal to </a:t>
            </a:r>
            <a:r>
              <a:rPr lang="en-US" dirty="0" smtClean="0">
                <a:solidFill>
                  <a:schemeClr val="tx1"/>
                </a:solidFill>
                <a:latin typeface="Arial Narrow" pitchFamily="34" charset="0"/>
              </a:rPr>
              <a:t>CorePac).</a:t>
            </a:r>
            <a:endParaRPr lang="en-US" dirty="0">
              <a:solidFill>
                <a:schemeClr val="tx1"/>
              </a:solidFill>
              <a:latin typeface="Arial Narrow" pitchFamily="34" charset="0"/>
            </a:endParaRPr>
          </a:p>
        </p:txBody>
      </p:sp>
      <p:sp>
        <p:nvSpPr>
          <p:cNvPr id="1231884" name="Text Box 12"/>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231885" name="Text Box 13"/>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231886" name="Rectangle 14"/>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231887" name="Text Box 15"/>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231888" name="Rectangle 16"/>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231889" name="Text Box 17"/>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231890" name="Rectangle 18"/>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31891" name="Text Box 19"/>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231892" name="Rectangle 20"/>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3" name="Rectangle 21"/>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4" name="Rectangle 22"/>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5" name="Rectangle 23"/>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6" name="Text Box 24"/>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231897" name="AutoShape 25"/>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31898" name="Text Box 26"/>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231899" name="Text Box 27"/>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sp>
        <p:nvSpPr>
          <p:cNvPr id="1231911" name="AutoShape 39"/>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31912" name="AutoShape 40"/>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31913" name="Text Box 41"/>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
        <p:nvSpPr>
          <p:cNvPr id="1231914" name="Rectangle 42"/>
          <p:cNvSpPr>
            <a:spLocks noChangeArrowheads="1"/>
          </p:cNvSpPr>
          <p:nvPr/>
        </p:nvSpPr>
        <p:spPr bwMode="auto">
          <a:xfrm>
            <a:off x="515938" y="1287463"/>
            <a:ext cx="8432800" cy="49752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ChangeArrowheads="1"/>
          </p:cNvSpPr>
          <p:nvPr>
            <p:ph type="title"/>
          </p:nvPr>
        </p:nvSpPr>
        <p:spPr/>
        <p:txBody>
          <a:bodyPr/>
          <a:lstStyle/>
          <a:p>
            <a:r>
              <a:rPr lang="en-US"/>
              <a:t>IDMA = Internal DMA</a:t>
            </a:r>
          </a:p>
        </p:txBody>
      </p:sp>
      <p:sp>
        <p:nvSpPr>
          <p:cNvPr id="152371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2371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2371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2371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2371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2372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2372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2372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2372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2372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2372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2373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2373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sp>
        <p:nvSpPr>
          <p:cNvPr id="152374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2374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2374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
        <p:nvSpPr>
          <p:cNvPr id="1523746" name="Rectangle 34"/>
          <p:cNvSpPr>
            <a:spLocks noChangeArrowheads="1"/>
          </p:cNvSpPr>
          <p:nvPr/>
        </p:nvSpPr>
        <p:spPr bwMode="auto">
          <a:xfrm>
            <a:off x="515938" y="4622800"/>
            <a:ext cx="7180262" cy="162718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p:txBody>
          <a:bodyPr/>
          <a:lstStyle/>
          <a:p>
            <a:r>
              <a:rPr lang="en-US"/>
              <a:t>IDMA = Internal DMA</a:t>
            </a:r>
          </a:p>
        </p:txBody>
      </p:sp>
      <p:sp>
        <p:nvSpPr>
          <p:cNvPr id="150323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0323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0323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0323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3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4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4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4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0324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0324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0324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5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0325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grpSp>
        <p:nvGrpSpPr>
          <p:cNvPr id="1503252" name="Group 20"/>
          <p:cNvGrpSpPr>
            <a:grpSpLocks/>
          </p:cNvGrpSpPr>
          <p:nvPr/>
        </p:nvGrpSpPr>
        <p:grpSpPr bwMode="auto">
          <a:xfrm>
            <a:off x="5140325" y="5162550"/>
            <a:ext cx="2628900" cy="933450"/>
            <a:chOff x="1374" y="3540"/>
            <a:chExt cx="1656" cy="588"/>
          </a:xfrm>
        </p:grpSpPr>
        <p:sp>
          <p:nvSpPr>
            <p:cNvPr id="1503253" name="Rectangle 21"/>
            <p:cNvSpPr>
              <a:spLocks noChangeArrowheads="1"/>
            </p:cNvSpPr>
            <p:nvPr/>
          </p:nvSpPr>
          <p:spPr bwMode="auto">
            <a:xfrm>
              <a:off x="1374"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4" name="Text Box 22"/>
            <p:cNvSpPr txBox="1">
              <a:spLocks noChangeArrowheads="1"/>
            </p:cNvSpPr>
            <p:nvPr/>
          </p:nvSpPr>
          <p:spPr bwMode="auto">
            <a:xfrm>
              <a:off x="1402" y="3632"/>
              <a:ext cx="380" cy="196"/>
            </a:xfrm>
            <a:prstGeom prst="rect">
              <a:avLst/>
            </a:prstGeom>
            <a:noFill/>
            <a:ln w="12700">
              <a:noFill/>
              <a:miter lim="800000"/>
              <a:headEnd/>
              <a:tailEnd/>
            </a:ln>
            <a:effectLst/>
          </p:spPr>
          <p:txBody>
            <a:bodyPr wrap="none">
              <a:spAutoFit/>
            </a:bodyPr>
            <a:lstStyle/>
            <a:p>
              <a:r>
                <a:rPr lang="en-US" sz="1800">
                  <a:solidFill>
                    <a:schemeClr val="tx1"/>
                  </a:solidFill>
                </a:rPr>
                <a:t>L1P</a:t>
              </a:r>
            </a:p>
          </p:txBody>
        </p:sp>
        <p:sp>
          <p:nvSpPr>
            <p:cNvPr id="1503255" name="Rectangle 23"/>
            <p:cNvSpPr>
              <a:spLocks noChangeArrowheads="1"/>
            </p:cNvSpPr>
            <p:nvPr/>
          </p:nvSpPr>
          <p:spPr bwMode="auto">
            <a:xfrm>
              <a:off x="198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6" name="Text Box 24"/>
            <p:cNvSpPr txBox="1">
              <a:spLocks noChangeArrowheads="1"/>
            </p:cNvSpPr>
            <p:nvPr/>
          </p:nvSpPr>
          <p:spPr bwMode="auto">
            <a:xfrm>
              <a:off x="2010" y="3632"/>
              <a:ext cx="388" cy="196"/>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57" name="Rectangle 25"/>
            <p:cNvSpPr>
              <a:spLocks noChangeArrowheads="1"/>
            </p:cNvSpPr>
            <p:nvPr/>
          </p:nvSpPr>
          <p:spPr bwMode="auto">
            <a:xfrm>
              <a:off x="262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8" name="Text Box 26"/>
            <p:cNvSpPr txBox="1">
              <a:spLocks noChangeArrowheads="1"/>
            </p:cNvSpPr>
            <p:nvPr/>
          </p:nvSpPr>
          <p:spPr bwMode="auto">
            <a:xfrm>
              <a:off x="2694" y="3632"/>
              <a:ext cx="284" cy="196"/>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59" name="Line 27"/>
            <p:cNvSpPr>
              <a:spLocks noChangeShapeType="1"/>
            </p:cNvSpPr>
            <p:nvPr/>
          </p:nvSpPr>
          <p:spPr bwMode="auto">
            <a:xfrm>
              <a:off x="1584" y="4128"/>
              <a:ext cx="1248" cy="0"/>
            </a:xfrm>
            <a:prstGeom prst="line">
              <a:avLst/>
            </a:prstGeom>
            <a:noFill/>
            <a:ln w="12700">
              <a:solidFill>
                <a:schemeClr val="tx1"/>
              </a:solidFill>
              <a:round/>
              <a:headEnd/>
              <a:tailEnd/>
            </a:ln>
            <a:effectLst/>
          </p:spPr>
          <p:txBody>
            <a:bodyPr wrap="none">
              <a:spAutoFit/>
            </a:bodyPr>
            <a:lstStyle/>
            <a:p>
              <a:endParaRPr lang="en-US"/>
            </a:p>
          </p:txBody>
        </p:sp>
        <p:sp>
          <p:nvSpPr>
            <p:cNvPr id="1503260" name="Line 28"/>
            <p:cNvSpPr>
              <a:spLocks noChangeShapeType="1"/>
            </p:cNvSpPr>
            <p:nvPr/>
          </p:nvSpPr>
          <p:spPr bwMode="auto">
            <a:xfrm>
              <a:off x="1584"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1" name="Line 29"/>
            <p:cNvSpPr>
              <a:spLocks noChangeShapeType="1"/>
            </p:cNvSpPr>
            <p:nvPr/>
          </p:nvSpPr>
          <p:spPr bwMode="auto">
            <a:xfrm>
              <a:off x="2190"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2" name="Line 30"/>
            <p:cNvSpPr>
              <a:spLocks noChangeShapeType="1"/>
            </p:cNvSpPr>
            <p:nvPr/>
          </p:nvSpPr>
          <p:spPr bwMode="auto">
            <a:xfrm>
              <a:off x="2832"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grpSp>
      <p:sp>
        <p:nvSpPr>
          <p:cNvPr id="150326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0326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6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Tree>
    <p:custDataLst>
      <p:tags r:id="rId1"/>
    </p:custData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a:t>IDMA0: Programming Details</a:t>
            </a:r>
          </a:p>
        </p:txBody>
      </p:sp>
      <p:sp>
        <p:nvSpPr>
          <p:cNvPr id="1233931" name="Text Box 11"/>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233932" name="Group 12"/>
          <p:cNvGrpSpPr>
            <a:grpSpLocks/>
          </p:cNvGrpSpPr>
          <p:nvPr/>
        </p:nvGrpSpPr>
        <p:grpSpPr bwMode="auto">
          <a:xfrm>
            <a:off x="609600" y="1600200"/>
            <a:ext cx="4008438" cy="1423988"/>
            <a:chOff x="679" y="1167"/>
            <a:chExt cx="2525" cy="897"/>
          </a:xfrm>
        </p:grpSpPr>
        <p:sp>
          <p:nvSpPr>
            <p:cNvPr id="1233933" name="Line 13"/>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33934" name="Rectangle 14"/>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35" name="Rectangle 15"/>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33936" name="Rectangle 16"/>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37" name="Text Box 17"/>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33938" name="Text Box 18"/>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233939" name="Text Box 19"/>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33940" name="Text Box 20"/>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233941" name="Text Box 21"/>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233942" name="Text Box 22"/>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233943" name="Line 23"/>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33944" name="Rectangle 24"/>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45" name="Rectangle 25"/>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33946" name="Rectangle 26"/>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47" name="Text Box 27"/>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33948" name="Text Box 28"/>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233949" name="Text Box 29"/>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33950" name="Text Box 30"/>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233951" name="Text Box 31"/>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233952" name="Text Box 32"/>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233953" name="AutoShape 33"/>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233954" name="Text Box 34"/>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233955" name="Picture 35"/>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233956" name="Text Box 36"/>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233957" name="Text Box 37"/>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233958" name="Text Box 38"/>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
        <p:nvSpPr>
          <p:cNvPr id="1233959" name="Rectangle 39"/>
          <p:cNvSpPr>
            <a:spLocks noChangeArrowheads="1"/>
          </p:cNvSpPr>
          <p:nvPr/>
        </p:nvSpPr>
        <p:spPr bwMode="auto">
          <a:xfrm>
            <a:off x="355600" y="2997200"/>
            <a:ext cx="8686800" cy="3624263"/>
          </a:xfrm>
          <a:prstGeom prst="rect">
            <a:avLst/>
          </a:prstGeom>
          <a:solidFill>
            <a:schemeClr val="bg1"/>
          </a:solidFill>
          <a:ln w="12700">
            <a:noFill/>
            <a:miter lim="800000"/>
            <a:headEnd/>
            <a:tailEnd/>
          </a:ln>
          <a:effectLst/>
        </p:spPr>
        <p:txBody>
          <a:bodyPr anchor="ctr">
            <a:spAutoFit/>
          </a:bodyPr>
          <a:lstStyle/>
          <a:p>
            <a:endParaRPr lang="en-US"/>
          </a:p>
        </p:txBody>
      </p:sp>
      <p:sp>
        <p:nvSpPr>
          <p:cNvPr id="1233960" name="Text Box 4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Tree>
    <p:custDataLst>
      <p:tags r:id="rId1"/>
    </p:custData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2" name="Text Box 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05282" name="Rectangle 2"/>
          <p:cNvSpPr>
            <a:spLocks noGrp="1" noChangeArrowheads="1"/>
          </p:cNvSpPr>
          <p:nvPr>
            <p:ph type="title"/>
          </p:nvPr>
        </p:nvSpPr>
        <p:spPr/>
        <p:txBody>
          <a:bodyPr/>
          <a:lstStyle/>
          <a:p>
            <a:r>
              <a:rPr lang="en-US"/>
              <a:t>IDMA0: Programming Details</a:t>
            </a:r>
          </a:p>
        </p:txBody>
      </p:sp>
      <p:sp>
        <p:nvSpPr>
          <p:cNvPr id="1505283" name="Text Box 3"/>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505284" name="Group 4"/>
          <p:cNvGrpSpPr>
            <a:grpSpLocks/>
          </p:cNvGrpSpPr>
          <p:nvPr/>
        </p:nvGrpSpPr>
        <p:grpSpPr bwMode="auto">
          <a:xfrm>
            <a:off x="609600" y="1600200"/>
            <a:ext cx="4008438" cy="1423988"/>
            <a:chOff x="679" y="1167"/>
            <a:chExt cx="2525" cy="897"/>
          </a:xfrm>
        </p:grpSpPr>
        <p:sp>
          <p:nvSpPr>
            <p:cNvPr id="1505285" name="Line 5"/>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5286" name="Rectangle 6"/>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87" name="Rectangle 7"/>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5288" name="Rectangle 8"/>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89" name="Text Box 9"/>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5290" name="Text Box 10"/>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5291" name="Text Box 11"/>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5292" name="Text Box 12"/>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5293" name="Text Box 13"/>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505294" name="Text Box 14"/>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505295" name="Line 15"/>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5296" name="Rectangle 16"/>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97" name="Rectangle 17"/>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5298" name="Rectangle 18"/>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99" name="Text Box 19"/>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5300" name="Text Box 20"/>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5301" name="Text Box 21"/>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5302" name="Text Box 22"/>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5303" name="Text Box 23"/>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505304" name="Text Box 24"/>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505305" name="AutoShape 25"/>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5306" name="Text Box 26"/>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505307" name="Picture 27"/>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505308" name="Text Box 28"/>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505309" name="Text Box 29"/>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505310" name="Text Box 30"/>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
        <p:nvSpPr>
          <p:cNvPr id="1505311" name="Rectangle 31"/>
          <p:cNvSpPr>
            <a:spLocks noChangeArrowheads="1"/>
          </p:cNvSpPr>
          <p:nvPr/>
        </p:nvSpPr>
        <p:spPr bwMode="auto">
          <a:xfrm>
            <a:off x="355600" y="5105400"/>
            <a:ext cx="8686800" cy="1516063"/>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60" name="Text Box 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07330" name="Rectangle 2"/>
          <p:cNvSpPr>
            <a:spLocks noGrp="1" noChangeArrowheads="1"/>
          </p:cNvSpPr>
          <p:nvPr>
            <p:ph type="title"/>
          </p:nvPr>
        </p:nvSpPr>
        <p:spPr/>
        <p:txBody>
          <a:bodyPr/>
          <a:lstStyle/>
          <a:p>
            <a:r>
              <a:rPr lang="en-US"/>
              <a:t>IDMA0: Programming Details</a:t>
            </a:r>
          </a:p>
        </p:txBody>
      </p:sp>
      <p:sp>
        <p:nvSpPr>
          <p:cNvPr id="1507331" name="Text Box 3"/>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507332" name="Group 4"/>
          <p:cNvGrpSpPr>
            <a:grpSpLocks/>
          </p:cNvGrpSpPr>
          <p:nvPr/>
        </p:nvGrpSpPr>
        <p:grpSpPr bwMode="auto">
          <a:xfrm>
            <a:off x="609600" y="1600200"/>
            <a:ext cx="4008438" cy="1423988"/>
            <a:chOff x="679" y="1167"/>
            <a:chExt cx="2525" cy="897"/>
          </a:xfrm>
        </p:grpSpPr>
        <p:sp>
          <p:nvSpPr>
            <p:cNvPr id="1507333" name="Line 5"/>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7334" name="Rectangle 6"/>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35" name="Rectangle 7"/>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7336" name="Rectangle 8"/>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37" name="Text Box 9"/>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7338" name="Text Box 10"/>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7339" name="Text Box 11"/>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7340" name="Text Box 12"/>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7341" name="Text Box 13"/>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507342" name="Text Box 14"/>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507343" name="Line 15"/>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7344" name="Rectangle 16"/>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45" name="Rectangle 17"/>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7346" name="Rectangle 18"/>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47" name="Text Box 19"/>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7348" name="Text Box 20"/>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7349" name="Text Box 21"/>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7350" name="Text Box 22"/>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7351" name="Text Box 23"/>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507352" name="Text Box 24"/>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507353" name="AutoShape 25"/>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7354" name="Text Box 26"/>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507355" name="Picture 27"/>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507356" name="Text Box 28"/>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507357" name="Text Box 29"/>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507358" name="Text Box 30"/>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Tree>
    <p:custDataLst>
      <p:tags r:id="rId1"/>
    </p:custData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en-US"/>
              <a:t>IDMA1: Programming Details</a:t>
            </a:r>
          </a:p>
        </p:txBody>
      </p:sp>
      <p:sp>
        <p:nvSpPr>
          <p:cNvPr id="1235979" name="Text Box 11"/>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235980" name="Text Box 12"/>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235981" name="Text Box 13"/>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235982" name="Group 14"/>
          <p:cNvGrpSpPr>
            <a:grpSpLocks/>
          </p:cNvGrpSpPr>
          <p:nvPr/>
        </p:nvGrpSpPr>
        <p:grpSpPr bwMode="auto">
          <a:xfrm>
            <a:off x="1663700" y="1143000"/>
            <a:ext cx="4051300" cy="1235075"/>
            <a:chOff x="904" y="854"/>
            <a:chExt cx="2552" cy="778"/>
          </a:xfrm>
        </p:grpSpPr>
        <p:sp>
          <p:nvSpPr>
            <p:cNvPr id="1235983" name="Rectangle 15"/>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4" name="Rectangle 16"/>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5" name="Rectangle 17"/>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6" name="Rectangle 18"/>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7" name="Text Box 19"/>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235988" name="Text Box 20"/>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235989" name="Text Box 21"/>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35990" name="Rectangle 22"/>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1" name="Rectangle 23"/>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2" name="Rectangle 24"/>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3" name="Rectangle 25"/>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4" name="Text Box 26"/>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235995" name="Text Box 27"/>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235996" name="Text Box 28"/>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35997" name="Text Box 29"/>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235998" name="Text Box 30"/>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235999" name="AutoShape 31"/>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236000" name="Rectangle 32"/>
          <p:cNvSpPr>
            <a:spLocks noChangeArrowheads="1"/>
          </p:cNvSpPr>
          <p:nvPr/>
        </p:nvSpPr>
        <p:spPr bwMode="auto">
          <a:xfrm>
            <a:off x="355600" y="2489200"/>
            <a:ext cx="8686800" cy="379888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lang="en-US" sz="3200"/>
              <a:t>Example: How Do You VIEW the Transfer?</a:t>
            </a:r>
          </a:p>
        </p:txBody>
      </p:sp>
      <p:sp>
        <p:nvSpPr>
          <p:cNvPr id="1332227"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2228"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2229" name="Group 5"/>
          <p:cNvGrpSpPr>
            <a:grpSpLocks/>
          </p:cNvGrpSpPr>
          <p:nvPr/>
        </p:nvGrpSpPr>
        <p:grpSpPr bwMode="auto">
          <a:xfrm>
            <a:off x="1676400" y="3733800"/>
            <a:ext cx="5562600" cy="914400"/>
            <a:chOff x="1200" y="2496"/>
            <a:chExt cx="3504" cy="576"/>
          </a:xfrm>
        </p:grpSpPr>
        <p:sp>
          <p:nvSpPr>
            <p:cNvPr id="1332230"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1"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2"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3"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4"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5"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6"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7"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8"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9"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0"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1"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2"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3"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4"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5"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6"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7"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8"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2249"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2250" name="Group 26"/>
          <p:cNvGrpSpPr>
            <a:grpSpLocks/>
          </p:cNvGrpSpPr>
          <p:nvPr/>
        </p:nvGrpSpPr>
        <p:grpSpPr bwMode="auto">
          <a:xfrm>
            <a:off x="2747963" y="1524000"/>
            <a:ext cx="1219200" cy="914400"/>
            <a:chOff x="432" y="960"/>
            <a:chExt cx="768" cy="576"/>
          </a:xfrm>
        </p:grpSpPr>
        <p:sp>
          <p:nvSpPr>
            <p:cNvPr id="1332251"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2"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3"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4"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5"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6"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7"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8"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9"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0"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1"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2"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2263"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2264"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2265"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2266"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2267"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2268"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Tree>
    <p:custDataLst>
      <p:tags r:id="rId1"/>
    </p:custData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Rectangle 2"/>
          <p:cNvSpPr>
            <a:spLocks noGrp="1" noChangeArrowheads="1"/>
          </p:cNvSpPr>
          <p:nvPr>
            <p:ph type="title"/>
          </p:nvPr>
        </p:nvSpPr>
        <p:spPr/>
        <p:txBody>
          <a:bodyPr/>
          <a:lstStyle/>
          <a:p>
            <a:r>
              <a:rPr lang="en-US"/>
              <a:t>IDMA1: Programming Details</a:t>
            </a:r>
          </a:p>
        </p:txBody>
      </p:sp>
      <p:sp>
        <p:nvSpPr>
          <p:cNvPr id="1509379" name="Text Box 3"/>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509380" name="Text Box 4"/>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509381" name="Text Box 5"/>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509382" name="Group 6"/>
          <p:cNvGrpSpPr>
            <a:grpSpLocks/>
          </p:cNvGrpSpPr>
          <p:nvPr/>
        </p:nvGrpSpPr>
        <p:grpSpPr bwMode="auto">
          <a:xfrm>
            <a:off x="1663700" y="1143000"/>
            <a:ext cx="4051300" cy="1235075"/>
            <a:chOff x="904" y="854"/>
            <a:chExt cx="2552" cy="778"/>
          </a:xfrm>
        </p:grpSpPr>
        <p:sp>
          <p:nvSpPr>
            <p:cNvPr id="1509383" name="Rectangle 7"/>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4" name="Rectangle 8"/>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5" name="Rectangle 9"/>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6" name="Rectangle 10"/>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7" name="Text Box 11"/>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09388" name="Text Box 12"/>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09389" name="Text Box 13"/>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09390" name="Rectangle 14"/>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1" name="Rectangle 15"/>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2" name="Rectangle 16"/>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3" name="Rectangle 17"/>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4" name="Text Box 18"/>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09395" name="Text Box 19"/>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09396" name="Text Box 20"/>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09397" name="Text Box 21"/>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509398" name="Text Box 22"/>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509399" name="AutoShape 23"/>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9400" name="Rectangle 24"/>
          <p:cNvSpPr>
            <a:spLocks noChangeArrowheads="1"/>
          </p:cNvSpPr>
          <p:nvPr/>
        </p:nvSpPr>
        <p:spPr bwMode="auto">
          <a:xfrm>
            <a:off x="355600" y="4268788"/>
            <a:ext cx="8686800" cy="2019300"/>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lstStyle/>
          <a:p>
            <a:r>
              <a:rPr lang="en-US"/>
              <a:t>IDMA1: Programming Details</a:t>
            </a:r>
          </a:p>
        </p:txBody>
      </p:sp>
      <p:sp>
        <p:nvSpPr>
          <p:cNvPr id="1511427" name="Text Box 3"/>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511428" name="Text Box 4"/>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511429" name="Text Box 5"/>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511430" name="Group 6"/>
          <p:cNvGrpSpPr>
            <a:grpSpLocks/>
          </p:cNvGrpSpPr>
          <p:nvPr/>
        </p:nvGrpSpPr>
        <p:grpSpPr bwMode="auto">
          <a:xfrm>
            <a:off x="1663700" y="1143000"/>
            <a:ext cx="4051300" cy="1235075"/>
            <a:chOff x="904" y="854"/>
            <a:chExt cx="2552" cy="778"/>
          </a:xfrm>
        </p:grpSpPr>
        <p:sp>
          <p:nvSpPr>
            <p:cNvPr id="1511431" name="Rectangle 7"/>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2" name="Rectangle 8"/>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3" name="Rectangle 9"/>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4" name="Rectangle 10"/>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5" name="Text Box 11"/>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11436" name="Text Box 12"/>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11437" name="Text Box 13"/>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11438" name="Rectangle 14"/>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9" name="Rectangle 15"/>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0" name="Rectangle 16"/>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1" name="Rectangle 17"/>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2" name="Text Box 18"/>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11443" name="Text Box 19"/>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11444" name="Text Box 20"/>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11445" name="Text Box 21"/>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511446" name="Text Box 22"/>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511447" name="AutoShape 23"/>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110" name="Text Box 17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063938" name="Rectangle 2"/>
          <p:cNvSpPr>
            <a:spLocks noGrp="1" noChangeArrowheads="1"/>
          </p:cNvSpPr>
          <p:nvPr>
            <p:ph type="title"/>
          </p:nvPr>
        </p:nvSpPr>
        <p:spPr/>
        <p:txBody>
          <a:bodyPr/>
          <a:lstStyle/>
          <a:p>
            <a:r>
              <a:rPr lang="en-US"/>
              <a:t>“A” Synchronization </a:t>
            </a:r>
          </a:p>
        </p:txBody>
      </p:sp>
      <p:sp>
        <p:nvSpPr>
          <p:cNvPr id="1064016" name="Text Box 80"/>
          <p:cNvSpPr txBox="1">
            <a:spLocks noChangeArrowheads="1"/>
          </p:cNvSpPr>
          <p:nvPr/>
        </p:nvSpPr>
        <p:spPr bwMode="auto">
          <a:xfrm>
            <a:off x="636588" y="609600"/>
            <a:ext cx="7135812" cy="7016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00000"/>
              </a:lnSpc>
              <a:spcBef>
                <a:spcPct val="0"/>
              </a:spcBef>
              <a:buClr>
                <a:schemeClr val="tx2"/>
              </a:buClr>
              <a:buSzPct val="75000"/>
              <a:buFont typeface="Wingdings" pitchFamily="2" charset="2"/>
              <a:buChar char="u"/>
            </a:pPr>
            <a:r>
              <a:rPr lang="en-US">
                <a:solidFill>
                  <a:schemeClr val="tx1"/>
                </a:solidFill>
              </a:rPr>
              <a:t>An event (like the McBSP receive register full), triggers</a:t>
            </a:r>
            <a:br>
              <a:rPr lang="en-US">
                <a:solidFill>
                  <a:schemeClr val="tx1"/>
                </a:solidFill>
              </a:rPr>
            </a:br>
            <a:r>
              <a:rPr lang="en-US">
                <a:solidFill>
                  <a:schemeClr val="tx1"/>
                </a:solidFill>
              </a:rPr>
              <a:t>the </a:t>
            </a:r>
            <a:r>
              <a:rPr lang="en-US" u="sng">
                <a:solidFill>
                  <a:schemeClr val="tx1"/>
                </a:solidFill>
              </a:rPr>
              <a:t>transfer of exactly 1 array of ACNT bytes (2 bytes)</a:t>
            </a:r>
          </a:p>
        </p:txBody>
      </p:sp>
      <p:sp>
        <p:nvSpPr>
          <p:cNvPr id="1064019" name="Text Box 83"/>
          <p:cNvSpPr txBox="1">
            <a:spLocks noChangeArrowheads="1"/>
          </p:cNvSpPr>
          <p:nvPr/>
        </p:nvSpPr>
        <p:spPr bwMode="auto">
          <a:xfrm>
            <a:off x="630238" y="1427163"/>
            <a:ext cx="8308975" cy="1006475"/>
          </a:xfrm>
          <a:prstGeom prst="rect">
            <a:avLst/>
          </a:prstGeom>
          <a:noFill/>
          <a:ln w="12700">
            <a:noFill/>
            <a:miter lim="800000"/>
            <a:headEnd/>
            <a:tailEnd/>
          </a:ln>
          <a:effectLst/>
        </p:spPr>
        <p:txBody>
          <a:bodyPr wrap="none">
            <a:spAutoFit/>
          </a:bodyPr>
          <a:lstStyle/>
          <a:p>
            <a:pPr>
              <a:lnSpc>
                <a:spcPct val="100000"/>
              </a:lnSpc>
              <a:spcBef>
                <a:spcPct val="0"/>
              </a:spcBef>
              <a:buClr>
                <a:schemeClr val="tx2"/>
              </a:buClr>
              <a:buSzPct val="75000"/>
              <a:buFont typeface="Wingdings" pitchFamily="2" charset="2"/>
              <a:buChar char="u"/>
            </a:pPr>
            <a:r>
              <a:rPr lang="en-US">
                <a:solidFill>
                  <a:schemeClr val="tx1"/>
                </a:solidFill>
              </a:rPr>
              <a:t>  Example: McBSP tied to a codec (you want to sync each transfer</a:t>
            </a:r>
            <a:br>
              <a:rPr lang="en-US">
                <a:solidFill>
                  <a:schemeClr val="tx1"/>
                </a:solidFill>
              </a:rPr>
            </a:br>
            <a:r>
              <a:rPr lang="en-US">
                <a:solidFill>
                  <a:schemeClr val="tx1"/>
                </a:solidFill>
              </a:rPr>
              <a:t>                      of a 16-bit word to the receive buffer being full</a:t>
            </a:r>
            <a:br>
              <a:rPr lang="en-US">
                <a:solidFill>
                  <a:schemeClr val="tx1"/>
                </a:solidFill>
              </a:rPr>
            </a:br>
            <a:r>
              <a:rPr lang="en-US">
                <a:solidFill>
                  <a:schemeClr val="tx1"/>
                </a:solidFill>
              </a:rPr>
              <a:t>                      or the transmit buffer being empty). </a:t>
            </a:r>
            <a:endParaRPr lang="en-US"/>
          </a:p>
        </p:txBody>
      </p:sp>
      <p:sp>
        <p:nvSpPr>
          <p:cNvPr id="1064021" name="Text Box 85"/>
          <p:cNvSpPr txBox="1">
            <a:spLocks noChangeArrowheads="1"/>
          </p:cNvSpPr>
          <p:nvPr/>
        </p:nvSpPr>
        <p:spPr bwMode="auto">
          <a:xfrm>
            <a:off x="1774825" y="335280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064024" name="Rectangle 88"/>
          <p:cNvSpPr>
            <a:spLocks noChangeArrowheads="1"/>
          </p:cNvSpPr>
          <p:nvPr/>
        </p:nvSpPr>
        <p:spPr bwMode="auto">
          <a:xfrm>
            <a:off x="3003550"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036" name="Text Box 100"/>
          <p:cNvSpPr txBox="1">
            <a:spLocks noChangeArrowheads="1"/>
          </p:cNvSpPr>
          <p:nvPr/>
        </p:nvSpPr>
        <p:spPr bwMode="auto">
          <a:xfrm>
            <a:off x="2917825" y="36353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37" name="Text Box 101"/>
          <p:cNvSpPr txBox="1">
            <a:spLocks noChangeArrowheads="1"/>
          </p:cNvSpPr>
          <p:nvPr/>
        </p:nvSpPr>
        <p:spPr bwMode="auto">
          <a:xfrm>
            <a:off x="4552950" y="36353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38" name="Text Box 102"/>
          <p:cNvSpPr txBox="1">
            <a:spLocks noChangeArrowheads="1"/>
          </p:cNvSpPr>
          <p:nvPr/>
        </p:nvSpPr>
        <p:spPr bwMode="auto">
          <a:xfrm>
            <a:off x="6477000" y="363537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39" name="Text Box 103"/>
          <p:cNvSpPr txBox="1">
            <a:spLocks noChangeArrowheads="1"/>
          </p:cNvSpPr>
          <p:nvPr/>
        </p:nvSpPr>
        <p:spPr bwMode="auto">
          <a:xfrm>
            <a:off x="1774825" y="457835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064052" name="Text Box 116"/>
          <p:cNvSpPr txBox="1">
            <a:spLocks noChangeArrowheads="1"/>
          </p:cNvSpPr>
          <p:nvPr/>
        </p:nvSpPr>
        <p:spPr bwMode="auto">
          <a:xfrm>
            <a:off x="2917825" y="48609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53" name="Text Box 117"/>
          <p:cNvSpPr txBox="1">
            <a:spLocks noChangeArrowheads="1"/>
          </p:cNvSpPr>
          <p:nvPr/>
        </p:nvSpPr>
        <p:spPr bwMode="auto">
          <a:xfrm>
            <a:off x="4552950" y="48609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54" name="Text Box 118"/>
          <p:cNvSpPr txBox="1">
            <a:spLocks noChangeArrowheads="1"/>
          </p:cNvSpPr>
          <p:nvPr/>
        </p:nvSpPr>
        <p:spPr bwMode="auto">
          <a:xfrm>
            <a:off x="6477000" y="486092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55" name="Oval 119"/>
          <p:cNvSpPr>
            <a:spLocks noChangeArrowheads="1"/>
          </p:cNvSpPr>
          <p:nvPr/>
        </p:nvSpPr>
        <p:spPr bwMode="auto">
          <a:xfrm>
            <a:off x="56134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6" name="Oval 120"/>
          <p:cNvSpPr>
            <a:spLocks noChangeArrowheads="1"/>
          </p:cNvSpPr>
          <p:nvPr/>
        </p:nvSpPr>
        <p:spPr bwMode="auto">
          <a:xfrm>
            <a:off x="58420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7" name="Oval 121"/>
          <p:cNvSpPr>
            <a:spLocks noChangeArrowheads="1"/>
          </p:cNvSpPr>
          <p:nvPr/>
        </p:nvSpPr>
        <p:spPr bwMode="auto">
          <a:xfrm>
            <a:off x="56134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8" name="Oval 122"/>
          <p:cNvSpPr>
            <a:spLocks noChangeArrowheads="1"/>
          </p:cNvSpPr>
          <p:nvPr/>
        </p:nvSpPr>
        <p:spPr bwMode="auto">
          <a:xfrm>
            <a:off x="58420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9" name="Oval 123"/>
          <p:cNvSpPr>
            <a:spLocks noChangeArrowheads="1"/>
          </p:cNvSpPr>
          <p:nvPr/>
        </p:nvSpPr>
        <p:spPr bwMode="auto">
          <a:xfrm rot="5400000">
            <a:off x="3279775"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0" name="Oval 124"/>
          <p:cNvSpPr>
            <a:spLocks noChangeArrowheads="1"/>
          </p:cNvSpPr>
          <p:nvPr/>
        </p:nvSpPr>
        <p:spPr bwMode="auto">
          <a:xfrm rot="5400000">
            <a:off x="3279775"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1" name="Oval 125"/>
          <p:cNvSpPr>
            <a:spLocks noChangeArrowheads="1"/>
          </p:cNvSpPr>
          <p:nvPr/>
        </p:nvSpPr>
        <p:spPr bwMode="auto">
          <a:xfrm rot="5400000">
            <a:off x="4889500"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2" name="Oval 126"/>
          <p:cNvSpPr>
            <a:spLocks noChangeArrowheads="1"/>
          </p:cNvSpPr>
          <p:nvPr/>
        </p:nvSpPr>
        <p:spPr bwMode="auto">
          <a:xfrm rot="5400000">
            <a:off x="4889500"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3" name="Oval 127"/>
          <p:cNvSpPr>
            <a:spLocks noChangeArrowheads="1"/>
          </p:cNvSpPr>
          <p:nvPr/>
        </p:nvSpPr>
        <p:spPr bwMode="auto">
          <a:xfrm rot="5400000">
            <a:off x="7023100"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4" name="Oval 128"/>
          <p:cNvSpPr>
            <a:spLocks noChangeArrowheads="1"/>
          </p:cNvSpPr>
          <p:nvPr/>
        </p:nvSpPr>
        <p:spPr bwMode="auto">
          <a:xfrm rot="5400000">
            <a:off x="7023100"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5" name="Text Box 129"/>
          <p:cNvSpPr txBox="1">
            <a:spLocks noChangeArrowheads="1"/>
          </p:cNvSpPr>
          <p:nvPr/>
        </p:nvSpPr>
        <p:spPr bwMode="auto">
          <a:xfrm>
            <a:off x="1250950" y="6056313"/>
            <a:ext cx="1724025"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064078" name="Text Box 142"/>
          <p:cNvSpPr txBox="1">
            <a:spLocks noChangeArrowheads="1"/>
          </p:cNvSpPr>
          <p:nvPr/>
        </p:nvSpPr>
        <p:spPr bwMode="auto">
          <a:xfrm>
            <a:off x="2917825" y="63388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79" name="Text Box 143"/>
          <p:cNvSpPr txBox="1">
            <a:spLocks noChangeArrowheads="1"/>
          </p:cNvSpPr>
          <p:nvPr/>
        </p:nvSpPr>
        <p:spPr bwMode="auto">
          <a:xfrm>
            <a:off x="4552950" y="63388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80" name="Text Box 144"/>
          <p:cNvSpPr txBox="1">
            <a:spLocks noChangeArrowheads="1"/>
          </p:cNvSpPr>
          <p:nvPr/>
        </p:nvSpPr>
        <p:spPr bwMode="auto">
          <a:xfrm>
            <a:off x="6477000" y="6338888"/>
            <a:ext cx="13716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81" name="Oval 145"/>
          <p:cNvSpPr>
            <a:spLocks noChangeArrowheads="1"/>
          </p:cNvSpPr>
          <p:nvPr/>
        </p:nvSpPr>
        <p:spPr bwMode="auto">
          <a:xfrm>
            <a:off x="56134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82" name="Oval 146"/>
          <p:cNvSpPr>
            <a:spLocks noChangeArrowheads="1"/>
          </p:cNvSpPr>
          <p:nvPr/>
        </p:nvSpPr>
        <p:spPr bwMode="auto">
          <a:xfrm>
            <a:off x="58420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87" name="Line 151"/>
          <p:cNvSpPr>
            <a:spLocks noChangeShapeType="1"/>
          </p:cNvSpPr>
          <p:nvPr/>
        </p:nvSpPr>
        <p:spPr bwMode="auto">
          <a:xfrm>
            <a:off x="3003550"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88" name="Line 152"/>
          <p:cNvSpPr>
            <a:spLocks noChangeShapeType="1"/>
          </p:cNvSpPr>
          <p:nvPr/>
        </p:nvSpPr>
        <p:spPr bwMode="auto">
          <a:xfrm>
            <a:off x="4613275"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89" name="Line 153"/>
          <p:cNvSpPr>
            <a:spLocks noChangeShapeType="1"/>
          </p:cNvSpPr>
          <p:nvPr/>
        </p:nvSpPr>
        <p:spPr bwMode="auto">
          <a:xfrm>
            <a:off x="6737350"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0" name="Line 154"/>
          <p:cNvSpPr>
            <a:spLocks noChangeShapeType="1"/>
          </p:cNvSpPr>
          <p:nvPr/>
        </p:nvSpPr>
        <p:spPr bwMode="auto">
          <a:xfrm>
            <a:off x="3003550"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1" name="Line 155"/>
          <p:cNvSpPr>
            <a:spLocks noChangeShapeType="1"/>
          </p:cNvSpPr>
          <p:nvPr/>
        </p:nvSpPr>
        <p:spPr bwMode="auto">
          <a:xfrm>
            <a:off x="4613275"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2" name="Line 156"/>
          <p:cNvSpPr>
            <a:spLocks noChangeShapeType="1"/>
          </p:cNvSpPr>
          <p:nvPr/>
        </p:nvSpPr>
        <p:spPr bwMode="auto">
          <a:xfrm>
            <a:off x="6737350"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3" name="Line 157"/>
          <p:cNvSpPr>
            <a:spLocks noChangeShapeType="1"/>
          </p:cNvSpPr>
          <p:nvPr/>
        </p:nvSpPr>
        <p:spPr bwMode="auto">
          <a:xfrm>
            <a:off x="3003550"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4" name="Line 158"/>
          <p:cNvSpPr>
            <a:spLocks noChangeShapeType="1"/>
          </p:cNvSpPr>
          <p:nvPr/>
        </p:nvSpPr>
        <p:spPr bwMode="auto">
          <a:xfrm>
            <a:off x="4613275"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5" name="Line 159"/>
          <p:cNvSpPr>
            <a:spLocks noChangeShapeType="1"/>
          </p:cNvSpPr>
          <p:nvPr/>
        </p:nvSpPr>
        <p:spPr bwMode="auto">
          <a:xfrm>
            <a:off x="6737350"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6" name="Oval 160"/>
          <p:cNvSpPr>
            <a:spLocks noChangeArrowheads="1"/>
          </p:cNvSpPr>
          <p:nvPr/>
        </p:nvSpPr>
        <p:spPr bwMode="auto">
          <a:xfrm>
            <a:off x="60706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7" name="Oval 161"/>
          <p:cNvSpPr>
            <a:spLocks noChangeArrowheads="1"/>
          </p:cNvSpPr>
          <p:nvPr/>
        </p:nvSpPr>
        <p:spPr bwMode="auto">
          <a:xfrm>
            <a:off x="60706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8" name="Oval 162"/>
          <p:cNvSpPr>
            <a:spLocks noChangeArrowheads="1"/>
          </p:cNvSpPr>
          <p:nvPr/>
        </p:nvSpPr>
        <p:spPr bwMode="auto">
          <a:xfrm>
            <a:off x="60706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9" name="Text Box 163"/>
          <p:cNvSpPr txBox="1">
            <a:spLocks noChangeArrowheads="1"/>
          </p:cNvSpPr>
          <p:nvPr/>
        </p:nvSpPr>
        <p:spPr bwMode="auto">
          <a:xfrm>
            <a:off x="2619375"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0" name="Text Box 164"/>
          <p:cNvSpPr txBox="1">
            <a:spLocks noChangeArrowheads="1"/>
          </p:cNvSpPr>
          <p:nvPr/>
        </p:nvSpPr>
        <p:spPr bwMode="auto">
          <a:xfrm>
            <a:off x="4229100"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1" name="Text Box 165"/>
          <p:cNvSpPr txBox="1">
            <a:spLocks noChangeArrowheads="1"/>
          </p:cNvSpPr>
          <p:nvPr/>
        </p:nvSpPr>
        <p:spPr bwMode="auto">
          <a:xfrm>
            <a:off x="6353175"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2" name="Rectangle 166"/>
          <p:cNvSpPr>
            <a:spLocks noChangeArrowheads="1"/>
          </p:cNvSpPr>
          <p:nvPr/>
        </p:nvSpPr>
        <p:spPr bwMode="auto">
          <a:xfrm>
            <a:off x="46005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3" name="Rectangle 167"/>
          <p:cNvSpPr>
            <a:spLocks noChangeArrowheads="1"/>
          </p:cNvSpPr>
          <p:nvPr/>
        </p:nvSpPr>
        <p:spPr bwMode="auto">
          <a:xfrm>
            <a:off x="67341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4" name="Rectangle 168"/>
          <p:cNvSpPr>
            <a:spLocks noChangeArrowheads="1"/>
          </p:cNvSpPr>
          <p:nvPr/>
        </p:nvSpPr>
        <p:spPr bwMode="auto">
          <a:xfrm>
            <a:off x="3003550"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5" name="Rectangle 169"/>
          <p:cNvSpPr>
            <a:spLocks noChangeArrowheads="1"/>
          </p:cNvSpPr>
          <p:nvPr/>
        </p:nvSpPr>
        <p:spPr bwMode="auto">
          <a:xfrm>
            <a:off x="46005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6" name="Rectangle 170"/>
          <p:cNvSpPr>
            <a:spLocks noChangeArrowheads="1"/>
          </p:cNvSpPr>
          <p:nvPr/>
        </p:nvSpPr>
        <p:spPr bwMode="auto">
          <a:xfrm>
            <a:off x="67341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7" name="Rectangle 171"/>
          <p:cNvSpPr>
            <a:spLocks noChangeArrowheads="1"/>
          </p:cNvSpPr>
          <p:nvPr/>
        </p:nvSpPr>
        <p:spPr bwMode="auto">
          <a:xfrm>
            <a:off x="3003550"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8" name="Rectangle 172"/>
          <p:cNvSpPr>
            <a:spLocks noChangeArrowheads="1"/>
          </p:cNvSpPr>
          <p:nvPr/>
        </p:nvSpPr>
        <p:spPr bwMode="auto">
          <a:xfrm>
            <a:off x="46005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9" name="Rectangle 173"/>
          <p:cNvSpPr>
            <a:spLocks noChangeArrowheads="1"/>
          </p:cNvSpPr>
          <p:nvPr/>
        </p:nvSpPr>
        <p:spPr bwMode="auto">
          <a:xfrm>
            <a:off x="67341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140" name="Text Box 15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065986" name="Rectangle 2"/>
          <p:cNvSpPr>
            <a:spLocks noGrp="1" noChangeArrowheads="1"/>
          </p:cNvSpPr>
          <p:nvPr>
            <p:ph type="title"/>
          </p:nvPr>
        </p:nvSpPr>
        <p:spPr/>
        <p:txBody>
          <a:bodyPr/>
          <a:lstStyle/>
          <a:p>
            <a:r>
              <a:rPr lang="en-US"/>
              <a:t>“AB” Synchronization </a:t>
            </a:r>
          </a:p>
        </p:txBody>
      </p:sp>
      <p:sp>
        <p:nvSpPr>
          <p:cNvPr id="1065995" name="Text Box 11"/>
          <p:cNvSpPr txBox="1">
            <a:spLocks noChangeArrowheads="1"/>
          </p:cNvSpPr>
          <p:nvPr/>
        </p:nvSpPr>
        <p:spPr bwMode="auto">
          <a:xfrm>
            <a:off x="636588" y="609600"/>
            <a:ext cx="7831137" cy="7016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00000"/>
              </a:lnSpc>
              <a:spcBef>
                <a:spcPct val="0"/>
              </a:spcBef>
              <a:buClr>
                <a:schemeClr val="tx2"/>
              </a:buClr>
              <a:buSzPct val="75000"/>
              <a:buFont typeface="Wingdings" pitchFamily="2" charset="2"/>
              <a:buChar char="u"/>
            </a:pPr>
            <a:r>
              <a:rPr lang="en-US">
                <a:solidFill>
                  <a:schemeClr val="tx1"/>
                </a:solidFill>
              </a:rPr>
              <a:t>An event triggers a </a:t>
            </a:r>
            <a:r>
              <a:rPr lang="en-US" u="sng">
                <a:solidFill>
                  <a:schemeClr val="tx1"/>
                </a:solidFill>
              </a:rPr>
              <a:t>two-dimensional transfer of BCNT arrays</a:t>
            </a:r>
            <a:br>
              <a:rPr lang="en-US" u="sng">
                <a:solidFill>
                  <a:schemeClr val="tx1"/>
                </a:solidFill>
              </a:rPr>
            </a:br>
            <a:r>
              <a:rPr lang="en-US" u="sng">
                <a:solidFill>
                  <a:schemeClr val="tx1"/>
                </a:solidFill>
              </a:rPr>
              <a:t>of ACNT bytes (A*B)</a:t>
            </a:r>
          </a:p>
        </p:txBody>
      </p:sp>
      <p:sp>
        <p:nvSpPr>
          <p:cNvPr id="1065996" name="Text Box 12"/>
          <p:cNvSpPr txBox="1">
            <a:spLocks noChangeArrowheads="1"/>
          </p:cNvSpPr>
          <p:nvPr/>
        </p:nvSpPr>
        <p:spPr bwMode="auto">
          <a:xfrm>
            <a:off x="630238" y="1427163"/>
            <a:ext cx="7378700" cy="701675"/>
          </a:xfrm>
          <a:prstGeom prst="rect">
            <a:avLst/>
          </a:prstGeom>
          <a:noFill/>
          <a:ln w="12700">
            <a:noFill/>
            <a:miter lim="800000"/>
            <a:headEnd/>
            <a:tailEnd/>
          </a:ln>
          <a:effectLst/>
        </p:spPr>
        <p:txBody>
          <a:bodyPr wrap="none">
            <a:spAutoFit/>
          </a:bodyPr>
          <a:lstStyle/>
          <a:p>
            <a:pPr>
              <a:lnSpc>
                <a:spcPct val="100000"/>
              </a:lnSpc>
              <a:spcBef>
                <a:spcPct val="0"/>
              </a:spcBef>
              <a:buClr>
                <a:schemeClr val="tx2"/>
              </a:buClr>
              <a:buSzPct val="75000"/>
              <a:buFont typeface="Wingdings" pitchFamily="2" charset="2"/>
              <a:buChar char="u"/>
            </a:pPr>
            <a:r>
              <a:rPr lang="en-US">
                <a:solidFill>
                  <a:schemeClr val="tx1"/>
                </a:solidFill>
              </a:rPr>
              <a:t>  Example: Line of video pixels (each line has BCNT pixels</a:t>
            </a:r>
            <a:br>
              <a:rPr lang="en-US">
                <a:solidFill>
                  <a:schemeClr val="tx1"/>
                </a:solidFill>
              </a:rPr>
            </a:br>
            <a:r>
              <a:rPr lang="en-US">
                <a:solidFill>
                  <a:schemeClr val="tx1"/>
                </a:solidFill>
              </a:rPr>
              <a:t>                      consisting of 3 bytes each – Y, Cb, Cr)</a:t>
            </a:r>
            <a:endParaRPr lang="en-US"/>
          </a:p>
        </p:txBody>
      </p:sp>
      <p:sp>
        <p:nvSpPr>
          <p:cNvPr id="1066068" name="Text Box 84"/>
          <p:cNvSpPr txBox="1">
            <a:spLocks noChangeArrowheads="1"/>
          </p:cNvSpPr>
          <p:nvPr/>
        </p:nvSpPr>
        <p:spPr bwMode="auto">
          <a:xfrm>
            <a:off x="1698625" y="312420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066069" name="Rectangle 85"/>
          <p:cNvSpPr>
            <a:spLocks noChangeArrowheads="1"/>
          </p:cNvSpPr>
          <p:nvPr/>
        </p:nvSpPr>
        <p:spPr bwMode="auto">
          <a:xfrm>
            <a:off x="292735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075" name="Text Box 91"/>
          <p:cNvSpPr txBox="1">
            <a:spLocks noChangeArrowheads="1"/>
          </p:cNvSpPr>
          <p:nvPr/>
        </p:nvSpPr>
        <p:spPr bwMode="auto">
          <a:xfrm>
            <a:off x="2987675" y="34067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076" name="Text Box 92"/>
          <p:cNvSpPr txBox="1">
            <a:spLocks noChangeArrowheads="1"/>
          </p:cNvSpPr>
          <p:nvPr/>
        </p:nvSpPr>
        <p:spPr bwMode="auto">
          <a:xfrm>
            <a:off x="4622800" y="34067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077" name="Text Box 93"/>
          <p:cNvSpPr txBox="1">
            <a:spLocks noChangeArrowheads="1"/>
          </p:cNvSpPr>
          <p:nvPr/>
        </p:nvSpPr>
        <p:spPr bwMode="auto">
          <a:xfrm>
            <a:off x="6515100" y="340677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078" name="Text Box 94"/>
          <p:cNvSpPr txBox="1">
            <a:spLocks noChangeArrowheads="1"/>
          </p:cNvSpPr>
          <p:nvPr/>
        </p:nvSpPr>
        <p:spPr bwMode="auto">
          <a:xfrm>
            <a:off x="1698625" y="434975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066085" name="Text Box 101"/>
          <p:cNvSpPr txBox="1">
            <a:spLocks noChangeArrowheads="1"/>
          </p:cNvSpPr>
          <p:nvPr/>
        </p:nvSpPr>
        <p:spPr bwMode="auto">
          <a:xfrm>
            <a:off x="2987675" y="46323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086" name="Text Box 102"/>
          <p:cNvSpPr txBox="1">
            <a:spLocks noChangeArrowheads="1"/>
          </p:cNvSpPr>
          <p:nvPr/>
        </p:nvSpPr>
        <p:spPr bwMode="auto">
          <a:xfrm>
            <a:off x="4622800" y="46323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087" name="Text Box 103"/>
          <p:cNvSpPr txBox="1">
            <a:spLocks noChangeArrowheads="1"/>
          </p:cNvSpPr>
          <p:nvPr/>
        </p:nvSpPr>
        <p:spPr bwMode="auto">
          <a:xfrm>
            <a:off x="6515100" y="463232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088" name="Oval 104"/>
          <p:cNvSpPr>
            <a:spLocks noChangeArrowheads="1"/>
          </p:cNvSpPr>
          <p:nvPr/>
        </p:nvSpPr>
        <p:spPr bwMode="auto">
          <a:xfrm>
            <a:off x="57658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89" name="Oval 105"/>
          <p:cNvSpPr>
            <a:spLocks noChangeArrowheads="1"/>
          </p:cNvSpPr>
          <p:nvPr/>
        </p:nvSpPr>
        <p:spPr bwMode="auto">
          <a:xfrm>
            <a:off x="59944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0" name="Oval 106"/>
          <p:cNvSpPr>
            <a:spLocks noChangeArrowheads="1"/>
          </p:cNvSpPr>
          <p:nvPr/>
        </p:nvSpPr>
        <p:spPr bwMode="auto">
          <a:xfrm>
            <a:off x="57658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1" name="Oval 107"/>
          <p:cNvSpPr>
            <a:spLocks noChangeArrowheads="1"/>
          </p:cNvSpPr>
          <p:nvPr/>
        </p:nvSpPr>
        <p:spPr bwMode="auto">
          <a:xfrm>
            <a:off x="59944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2" name="Oval 108"/>
          <p:cNvSpPr>
            <a:spLocks noChangeArrowheads="1"/>
          </p:cNvSpPr>
          <p:nvPr/>
        </p:nvSpPr>
        <p:spPr bwMode="auto">
          <a:xfrm rot="5400000">
            <a:off x="3203575"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3" name="Oval 109"/>
          <p:cNvSpPr>
            <a:spLocks noChangeArrowheads="1"/>
          </p:cNvSpPr>
          <p:nvPr/>
        </p:nvSpPr>
        <p:spPr bwMode="auto">
          <a:xfrm rot="5400000">
            <a:off x="3203575"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4" name="Oval 110"/>
          <p:cNvSpPr>
            <a:spLocks noChangeArrowheads="1"/>
          </p:cNvSpPr>
          <p:nvPr/>
        </p:nvSpPr>
        <p:spPr bwMode="auto">
          <a:xfrm rot="5400000">
            <a:off x="4813300"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5" name="Oval 111"/>
          <p:cNvSpPr>
            <a:spLocks noChangeArrowheads="1"/>
          </p:cNvSpPr>
          <p:nvPr/>
        </p:nvSpPr>
        <p:spPr bwMode="auto">
          <a:xfrm rot="5400000">
            <a:off x="4813300"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6" name="Oval 112"/>
          <p:cNvSpPr>
            <a:spLocks noChangeArrowheads="1"/>
          </p:cNvSpPr>
          <p:nvPr/>
        </p:nvSpPr>
        <p:spPr bwMode="auto">
          <a:xfrm rot="5400000">
            <a:off x="6946900"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7" name="Oval 113"/>
          <p:cNvSpPr>
            <a:spLocks noChangeArrowheads="1"/>
          </p:cNvSpPr>
          <p:nvPr/>
        </p:nvSpPr>
        <p:spPr bwMode="auto">
          <a:xfrm rot="5400000">
            <a:off x="6946900"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8" name="Text Box 114"/>
          <p:cNvSpPr txBox="1">
            <a:spLocks noChangeArrowheads="1"/>
          </p:cNvSpPr>
          <p:nvPr/>
        </p:nvSpPr>
        <p:spPr bwMode="auto">
          <a:xfrm>
            <a:off x="1174750" y="5827713"/>
            <a:ext cx="1724025"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066105" name="Text Box 121"/>
          <p:cNvSpPr txBox="1">
            <a:spLocks noChangeArrowheads="1"/>
          </p:cNvSpPr>
          <p:nvPr/>
        </p:nvSpPr>
        <p:spPr bwMode="auto">
          <a:xfrm>
            <a:off x="2987675" y="61102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106" name="Text Box 122"/>
          <p:cNvSpPr txBox="1">
            <a:spLocks noChangeArrowheads="1"/>
          </p:cNvSpPr>
          <p:nvPr/>
        </p:nvSpPr>
        <p:spPr bwMode="auto">
          <a:xfrm>
            <a:off x="4622800" y="61102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107" name="Text Box 123"/>
          <p:cNvSpPr txBox="1">
            <a:spLocks noChangeArrowheads="1"/>
          </p:cNvSpPr>
          <p:nvPr/>
        </p:nvSpPr>
        <p:spPr bwMode="auto">
          <a:xfrm>
            <a:off x="6515100" y="6110288"/>
            <a:ext cx="13716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108" name="Oval 124"/>
          <p:cNvSpPr>
            <a:spLocks noChangeArrowheads="1"/>
          </p:cNvSpPr>
          <p:nvPr/>
        </p:nvSpPr>
        <p:spPr bwMode="auto">
          <a:xfrm>
            <a:off x="57658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09" name="Oval 125"/>
          <p:cNvSpPr>
            <a:spLocks noChangeArrowheads="1"/>
          </p:cNvSpPr>
          <p:nvPr/>
        </p:nvSpPr>
        <p:spPr bwMode="auto">
          <a:xfrm>
            <a:off x="59944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10" name="Line 126"/>
          <p:cNvSpPr>
            <a:spLocks noChangeShapeType="1"/>
          </p:cNvSpPr>
          <p:nvPr/>
        </p:nvSpPr>
        <p:spPr bwMode="auto">
          <a:xfrm>
            <a:off x="2927350" y="26670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3" name="Line 129"/>
          <p:cNvSpPr>
            <a:spLocks noChangeShapeType="1"/>
          </p:cNvSpPr>
          <p:nvPr/>
        </p:nvSpPr>
        <p:spPr bwMode="auto">
          <a:xfrm>
            <a:off x="2927350" y="38862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6" name="Line 132"/>
          <p:cNvSpPr>
            <a:spLocks noChangeShapeType="1"/>
          </p:cNvSpPr>
          <p:nvPr/>
        </p:nvSpPr>
        <p:spPr bwMode="auto">
          <a:xfrm>
            <a:off x="2927350" y="53816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9" name="Oval 135"/>
          <p:cNvSpPr>
            <a:spLocks noChangeArrowheads="1"/>
          </p:cNvSpPr>
          <p:nvPr/>
        </p:nvSpPr>
        <p:spPr bwMode="auto">
          <a:xfrm>
            <a:off x="62230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20" name="Oval 136"/>
          <p:cNvSpPr>
            <a:spLocks noChangeArrowheads="1"/>
          </p:cNvSpPr>
          <p:nvPr/>
        </p:nvSpPr>
        <p:spPr bwMode="auto">
          <a:xfrm>
            <a:off x="62230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21" name="Oval 137"/>
          <p:cNvSpPr>
            <a:spLocks noChangeArrowheads="1"/>
          </p:cNvSpPr>
          <p:nvPr/>
        </p:nvSpPr>
        <p:spPr bwMode="auto">
          <a:xfrm>
            <a:off x="62230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31" name="Text Box 147"/>
          <p:cNvSpPr txBox="1">
            <a:spLocks noChangeArrowheads="1"/>
          </p:cNvSpPr>
          <p:nvPr/>
        </p:nvSpPr>
        <p:spPr bwMode="auto">
          <a:xfrm>
            <a:off x="2543175" y="2409825"/>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6132" name="Rectangle 148"/>
          <p:cNvSpPr>
            <a:spLocks noChangeArrowheads="1"/>
          </p:cNvSpPr>
          <p:nvPr/>
        </p:nvSpPr>
        <p:spPr bwMode="auto">
          <a:xfrm>
            <a:off x="44958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3" name="Rectangle 149"/>
          <p:cNvSpPr>
            <a:spLocks noChangeArrowheads="1"/>
          </p:cNvSpPr>
          <p:nvPr/>
        </p:nvSpPr>
        <p:spPr bwMode="auto">
          <a:xfrm>
            <a:off x="66294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4" name="Rectangle 150"/>
          <p:cNvSpPr>
            <a:spLocks noChangeArrowheads="1"/>
          </p:cNvSpPr>
          <p:nvPr/>
        </p:nvSpPr>
        <p:spPr bwMode="auto">
          <a:xfrm>
            <a:off x="292735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5" name="Rectangle 151"/>
          <p:cNvSpPr>
            <a:spLocks noChangeArrowheads="1"/>
          </p:cNvSpPr>
          <p:nvPr/>
        </p:nvSpPr>
        <p:spPr bwMode="auto">
          <a:xfrm>
            <a:off x="44958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6" name="Rectangle 152"/>
          <p:cNvSpPr>
            <a:spLocks noChangeArrowheads="1"/>
          </p:cNvSpPr>
          <p:nvPr/>
        </p:nvSpPr>
        <p:spPr bwMode="auto">
          <a:xfrm>
            <a:off x="66294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7" name="Rectangle 153"/>
          <p:cNvSpPr>
            <a:spLocks noChangeArrowheads="1"/>
          </p:cNvSpPr>
          <p:nvPr/>
        </p:nvSpPr>
        <p:spPr bwMode="auto">
          <a:xfrm>
            <a:off x="292735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8" name="Rectangle 154"/>
          <p:cNvSpPr>
            <a:spLocks noChangeArrowheads="1"/>
          </p:cNvSpPr>
          <p:nvPr/>
        </p:nvSpPr>
        <p:spPr bwMode="auto">
          <a:xfrm>
            <a:off x="44958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9" name="Rectangle 155"/>
          <p:cNvSpPr>
            <a:spLocks noChangeArrowheads="1"/>
          </p:cNvSpPr>
          <p:nvPr/>
        </p:nvSpPr>
        <p:spPr bwMode="auto">
          <a:xfrm>
            <a:off x="66294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t>Indexing: ‘BIDX &amp; ‘CIDX </a:t>
            </a:r>
          </a:p>
        </p:txBody>
      </p:sp>
      <p:sp>
        <p:nvSpPr>
          <p:cNvPr id="1209355" name="Text Box 11"/>
          <p:cNvSpPr txBox="1">
            <a:spLocks noChangeArrowheads="1"/>
          </p:cNvSpPr>
          <p:nvPr/>
        </p:nvSpPr>
        <p:spPr bwMode="auto">
          <a:xfrm>
            <a:off x="457200" y="561975"/>
            <a:ext cx="8340725" cy="1833563"/>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EDMA3 has two types of indexing: ‘BIDX and ‘CIDX</a:t>
            </a:r>
          </a:p>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Each index can be set separately for SRC and DST (next slide…)</a:t>
            </a:r>
          </a:p>
          <a:p>
            <a:pPr marL="342900" indent="-342900">
              <a:lnSpc>
                <a:spcPct val="90000"/>
              </a:lnSpc>
              <a:spcBef>
                <a:spcPct val="0"/>
              </a:spcBef>
              <a:spcAft>
                <a:spcPct val="30000"/>
              </a:spcAft>
              <a:buClr>
                <a:schemeClr val="tx2"/>
              </a:buClr>
              <a:buSzPct val="75000"/>
              <a:buFont typeface="Wingdings" pitchFamily="2" charset="2"/>
              <a:buChar char="u"/>
            </a:pPr>
            <a:r>
              <a:rPr lang="en-US" u="sng">
                <a:solidFill>
                  <a:schemeClr val="tx1"/>
                </a:solidFill>
                <a:latin typeface="Arial Narrow" pitchFamily="34" charset="0"/>
              </a:rPr>
              <a:t>‘BIDX</a:t>
            </a:r>
            <a:r>
              <a:rPr lang="en-US">
                <a:solidFill>
                  <a:schemeClr val="tx1"/>
                </a:solidFill>
                <a:latin typeface="Arial Narrow" pitchFamily="34" charset="0"/>
              </a:rPr>
              <a:t> = index in bytes between ACNT arrays (</a:t>
            </a:r>
            <a:r>
              <a:rPr lang="en-US" u="sng">
                <a:solidFill>
                  <a:schemeClr val="tx1"/>
                </a:solidFill>
                <a:latin typeface="Arial Narrow" pitchFamily="34" charset="0"/>
              </a:rPr>
              <a:t>same</a:t>
            </a:r>
            <a:r>
              <a:rPr lang="en-US">
                <a:solidFill>
                  <a:schemeClr val="tx1"/>
                </a:solidFill>
                <a:latin typeface="Arial Narrow" pitchFamily="34" charset="0"/>
              </a:rPr>
              <a:t> for A-sync and AB-sync)</a:t>
            </a:r>
          </a:p>
          <a:p>
            <a:pPr marL="342900" indent="-342900">
              <a:lnSpc>
                <a:spcPct val="90000"/>
              </a:lnSpc>
              <a:spcBef>
                <a:spcPct val="0"/>
              </a:spcBef>
              <a:spcAft>
                <a:spcPct val="30000"/>
              </a:spcAft>
              <a:buClr>
                <a:schemeClr val="tx2"/>
              </a:buClr>
              <a:buSzPct val="75000"/>
              <a:buFont typeface="Wingdings" pitchFamily="2" charset="2"/>
              <a:buChar char="u"/>
            </a:pPr>
            <a:r>
              <a:rPr lang="en-US" u="sng">
                <a:solidFill>
                  <a:schemeClr val="tx1"/>
                </a:solidFill>
                <a:latin typeface="Arial Narrow" pitchFamily="34" charset="0"/>
              </a:rPr>
              <a:t>‘CIDX</a:t>
            </a:r>
            <a:r>
              <a:rPr lang="en-US">
                <a:solidFill>
                  <a:schemeClr val="tx1"/>
                </a:solidFill>
                <a:latin typeface="Arial Narrow" pitchFamily="34" charset="0"/>
              </a:rPr>
              <a:t> = index in bytes between BCNT frames (</a:t>
            </a:r>
            <a:r>
              <a:rPr lang="en-US" u="sng">
                <a:solidFill>
                  <a:schemeClr val="tx1"/>
                </a:solidFill>
                <a:latin typeface="Arial Narrow" pitchFamily="34" charset="0"/>
              </a:rPr>
              <a:t>different</a:t>
            </a:r>
            <a:r>
              <a:rPr lang="en-US">
                <a:solidFill>
                  <a:schemeClr val="tx1"/>
                </a:solidFill>
                <a:latin typeface="Arial Narrow" pitchFamily="34" charset="0"/>
              </a:rPr>
              <a:t> for A-sync vs. AB-sync)</a:t>
            </a:r>
          </a:p>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‘BIDX/’CIDX: signed 16-bit, -32768 to +32767</a:t>
            </a:r>
            <a:endParaRPr lang="en-US" u="sng">
              <a:solidFill>
                <a:schemeClr val="tx1"/>
              </a:solidFill>
              <a:latin typeface="Arial Narrow" pitchFamily="34" charset="0"/>
            </a:endParaRPr>
          </a:p>
        </p:txBody>
      </p:sp>
      <p:sp>
        <p:nvSpPr>
          <p:cNvPr id="1209414" name="Text Box 70"/>
          <p:cNvSpPr txBox="1">
            <a:spLocks noChangeArrowheads="1"/>
          </p:cNvSpPr>
          <p:nvPr/>
        </p:nvSpPr>
        <p:spPr bwMode="auto">
          <a:xfrm>
            <a:off x="457200" y="5408613"/>
            <a:ext cx="7931150" cy="915987"/>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‘CIDX distance is calculated from the starting address of the previously</a:t>
            </a:r>
            <a:br>
              <a:rPr lang="en-US">
                <a:solidFill>
                  <a:schemeClr val="tx1"/>
                </a:solidFill>
                <a:latin typeface="Arial Narrow" pitchFamily="34" charset="0"/>
              </a:rPr>
            </a:br>
            <a:r>
              <a:rPr lang="en-US">
                <a:solidFill>
                  <a:schemeClr val="tx1"/>
                </a:solidFill>
                <a:latin typeface="Arial Narrow" pitchFamily="34" charset="0"/>
              </a:rPr>
              <a:t>transferred block (array for A-sync, frame for AB-sync) to the next frame to</a:t>
            </a:r>
            <a:br>
              <a:rPr lang="en-US">
                <a:solidFill>
                  <a:schemeClr val="tx1"/>
                </a:solidFill>
                <a:latin typeface="Arial Narrow" pitchFamily="34" charset="0"/>
              </a:rPr>
            </a:br>
            <a:r>
              <a:rPr lang="en-US">
                <a:solidFill>
                  <a:schemeClr val="tx1"/>
                </a:solidFill>
                <a:latin typeface="Arial Narrow" pitchFamily="34" charset="0"/>
              </a:rPr>
              <a:t>be transferred.</a:t>
            </a:r>
            <a:endParaRPr lang="en-US" u="sng">
              <a:solidFill>
                <a:schemeClr val="tx1"/>
              </a:solidFill>
              <a:latin typeface="Arial Narrow" pitchFamily="34" charset="0"/>
            </a:endParaRPr>
          </a:p>
        </p:txBody>
      </p:sp>
      <p:grpSp>
        <p:nvGrpSpPr>
          <p:cNvPr id="1209544" name="Group 200"/>
          <p:cNvGrpSpPr>
            <a:grpSpLocks/>
          </p:cNvGrpSpPr>
          <p:nvPr/>
        </p:nvGrpSpPr>
        <p:grpSpPr bwMode="auto">
          <a:xfrm>
            <a:off x="914400" y="2438400"/>
            <a:ext cx="3276600" cy="2749550"/>
            <a:chOff x="336" y="1628"/>
            <a:chExt cx="2064" cy="1732"/>
          </a:xfrm>
        </p:grpSpPr>
        <p:sp>
          <p:nvSpPr>
            <p:cNvPr id="1209509" name="Rectangle 165"/>
            <p:cNvSpPr>
              <a:spLocks noChangeArrowheads="1"/>
            </p:cNvSpPr>
            <p:nvPr/>
          </p:nvSpPr>
          <p:spPr bwMode="auto">
            <a:xfrm>
              <a:off x="336" y="1824"/>
              <a:ext cx="2064" cy="1536"/>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09450" name="Rectangle 106"/>
            <p:cNvSpPr>
              <a:spLocks noChangeArrowheads="1"/>
            </p:cNvSpPr>
            <p:nvPr/>
          </p:nvSpPr>
          <p:spPr bwMode="auto">
            <a:xfrm>
              <a:off x="576"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1" name="Rectangle 107"/>
            <p:cNvSpPr>
              <a:spLocks noChangeArrowheads="1"/>
            </p:cNvSpPr>
            <p:nvPr/>
          </p:nvSpPr>
          <p:spPr bwMode="auto">
            <a:xfrm>
              <a:off x="720"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3" name="Rectangle 109"/>
            <p:cNvSpPr>
              <a:spLocks noChangeArrowheads="1"/>
            </p:cNvSpPr>
            <p:nvPr/>
          </p:nvSpPr>
          <p:spPr bwMode="auto">
            <a:xfrm>
              <a:off x="124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4" name="Rectangle 110"/>
            <p:cNvSpPr>
              <a:spLocks noChangeArrowheads="1"/>
            </p:cNvSpPr>
            <p:nvPr/>
          </p:nvSpPr>
          <p:spPr bwMode="auto">
            <a:xfrm>
              <a:off x="139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5" name="Rectangle 111"/>
            <p:cNvSpPr>
              <a:spLocks noChangeArrowheads="1"/>
            </p:cNvSpPr>
            <p:nvPr/>
          </p:nvSpPr>
          <p:spPr bwMode="auto">
            <a:xfrm>
              <a:off x="196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6" name="Rectangle 112"/>
            <p:cNvSpPr>
              <a:spLocks noChangeArrowheads="1"/>
            </p:cNvSpPr>
            <p:nvPr/>
          </p:nvSpPr>
          <p:spPr bwMode="auto">
            <a:xfrm>
              <a:off x="211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7" name="Text Box 113"/>
            <p:cNvSpPr txBox="1">
              <a:spLocks noChangeArrowheads="1"/>
            </p:cNvSpPr>
            <p:nvPr/>
          </p:nvSpPr>
          <p:spPr bwMode="auto">
            <a:xfrm>
              <a:off x="1594" y="2094"/>
              <a:ext cx="302" cy="273"/>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458" name="Line 114"/>
            <p:cNvSpPr>
              <a:spLocks noChangeShapeType="1"/>
            </p:cNvSpPr>
            <p:nvPr/>
          </p:nvSpPr>
          <p:spPr bwMode="auto">
            <a:xfrm>
              <a:off x="576"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59" name="Line 115"/>
            <p:cNvSpPr>
              <a:spLocks noChangeShapeType="1"/>
            </p:cNvSpPr>
            <p:nvPr/>
          </p:nvSpPr>
          <p:spPr bwMode="auto">
            <a:xfrm>
              <a:off x="1248"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60" name="Line 116"/>
            <p:cNvSpPr>
              <a:spLocks noChangeShapeType="1"/>
            </p:cNvSpPr>
            <p:nvPr/>
          </p:nvSpPr>
          <p:spPr bwMode="auto">
            <a:xfrm>
              <a:off x="1968"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61" name="Text Box 117"/>
            <p:cNvSpPr txBox="1">
              <a:spLocks noChangeArrowheads="1"/>
            </p:cNvSpPr>
            <p:nvPr/>
          </p:nvSpPr>
          <p:spPr bwMode="auto">
            <a:xfrm>
              <a:off x="38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2" name="Text Box 118"/>
            <p:cNvSpPr txBox="1">
              <a:spLocks noChangeArrowheads="1"/>
            </p:cNvSpPr>
            <p:nvPr/>
          </p:nvSpPr>
          <p:spPr bwMode="auto">
            <a:xfrm>
              <a:off x="105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3" name="Text Box 119"/>
            <p:cNvSpPr txBox="1">
              <a:spLocks noChangeArrowheads="1"/>
            </p:cNvSpPr>
            <p:nvPr/>
          </p:nvSpPr>
          <p:spPr bwMode="auto">
            <a:xfrm>
              <a:off x="177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4" name="Rectangle 120"/>
            <p:cNvSpPr>
              <a:spLocks noChangeArrowheads="1"/>
            </p:cNvSpPr>
            <p:nvPr/>
          </p:nvSpPr>
          <p:spPr bwMode="auto">
            <a:xfrm>
              <a:off x="576"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5" name="Rectangle 121"/>
            <p:cNvSpPr>
              <a:spLocks noChangeArrowheads="1"/>
            </p:cNvSpPr>
            <p:nvPr/>
          </p:nvSpPr>
          <p:spPr bwMode="auto">
            <a:xfrm>
              <a:off x="720"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6" name="Rectangle 122"/>
            <p:cNvSpPr>
              <a:spLocks noChangeArrowheads="1"/>
            </p:cNvSpPr>
            <p:nvPr/>
          </p:nvSpPr>
          <p:spPr bwMode="auto">
            <a:xfrm>
              <a:off x="124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7" name="Rectangle 123"/>
            <p:cNvSpPr>
              <a:spLocks noChangeArrowheads="1"/>
            </p:cNvSpPr>
            <p:nvPr/>
          </p:nvSpPr>
          <p:spPr bwMode="auto">
            <a:xfrm>
              <a:off x="139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8" name="Rectangle 124"/>
            <p:cNvSpPr>
              <a:spLocks noChangeArrowheads="1"/>
            </p:cNvSpPr>
            <p:nvPr/>
          </p:nvSpPr>
          <p:spPr bwMode="auto">
            <a:xfrm>
              <a:off x="196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9" name="Rectangle 125"/>
            <p:cNvSpPr>
              <a:spLocks noChangeArrowheads="1"/>
            </p:cNvSpPr>
            <p:nvPr/>
          </p:nvSpPr>
          <p:spPr bwMode="auto">
            <a:xfrm>
              <a:off x="211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70" name="Text Box 126"/>
            <p:cNvSpPr txBox="1">
              <a:spLocks noChangeArrowheads="1"/>
            </p:cNvSpPr>
            <p:nvPr/>
          </p:nvSpPr>
          <p:spPr bwMode="auto">
            <a:xfrm>
              <a:off x="1594" y="2943"/>
              <a:ext cx="302" cy="273"/>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471" name="Line 127"/>
            <p:cNvSpPr>
              <a:spLocks noChangeShapeType="1"/>
            </p:cNvSpPr>
            <p:nvPr/>
          </p:nvSpPr>
          <p:spPr bwMode="auto">
            <a:xfrm>
              <a:off x="576"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72" name="Line 128"/>
            <p:cNvSpPr>
              <a:spLocks noChangeShapeType="1"/>
            </p:cNvSpPr>
            <p:nvPr/>
          </p:nvSpPr>
          <p:spPr bwMode="auto">
            <a:xfrm>
              <a:off x="1248"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73" name="Line 129"/>
            <p:cNvSpPr>
              <a:spLocks noChangeShapeType="1"/>
            </p:cNvSpPr>
            <p:nvPr/>
          </p:nvSpPr>
          <p:spPr bwMode="auto">
            <a:xfrm>
              <a:off x="1962"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cxnSp>
          <p:nvCxnSpPr>
            <p:cNvPr id="1209478" name="AutoShape 134"/>
            <p:cNvCxnSpPr>
              <a:cxnSpLocks noChangeShapeType="1"/>
              <a:stCxn id="1209450" idx="2"/>
              <a:endCxn id="1209453" idx="2"/>
            </p:cNvCxnSpPr>
            <p:nvPr/>
          </p:nvCxnSpPr>
          <p:spPr bwMode="auto">
            <a:xfrm rot="16200000" flipH="1">
              <a:off x="983" y="2017"/>
              <a:ext cx="1" cy="672"/>
            </a:xfrm>
            <a:prstGeom prst="curvedConnector3">
              <a:avLst>
                <a:gd name="adj1" fmla="val 14400000"/>
              </a:avLst>
            </a:prstGeom>
            <a:noFill/>
            <a:ln w="28575">
              <a:solidFill>
                <a:schemeClr val="tx2"/>
              </a:solidFill>
              <a:round/>
              <a:headEnd/>
              <a:tailEnd type="triangle" w="med" len="med"/>
            </a:ln>
            <a:effectLst/>
          </p:spPr>
        </p:cxnSp>
        <p:sp>
          <p:nvSpPr>
            <p:cNvPr id="1209479" name="Text Box 135"/>
            <p:cNvSpPr txBox="1">
              <a:spLocks noChangeArrowheads="1"/>
            </p:cNvSpPr>
            <p:nvPr/>
          </p:nvSpPr>
          <p:spPr bwMode="auto">
            <a:xfrm>
              <a:off x="796" y="2492"/>
              <a:ext cx="431" cy="196"/>
            </a:xfrm>
            <a:prstGeom prst="rect">
              <a:avLst/>
            </a:prstGeom>
            <a:noFill/>
            <a:ln w="12700">
              <a:noFill/>
              <a:miter lim="800000"/>
              <a:headEnd/>
              <a:tailEnd/>
            </a:ln>
            <a:effectLst/>
          </p:spPr>
          <p:txBody>
            <a:bodyPr wrap="none">
              <a:spAutoFit/>
            </a:bodyPr>
            <a:lstStyle/>
            <a:p>
              <a:r>
                <a:rPr lang="en-US" sz="1800">
                  <a:latin typeface="Arial Narrow" pitchFamily="34" charset="0"/>
                </a:rPr>
                <a:t>‘BIDX</a:t>
              </a:r>
            </a:p>
          </p:txBody>
        </p:sp>
        <p:cxnSp>
          <p:nvCxnSpPr>
            <p:cNvPr id="1209480" name="AutoShape 136"/>
            <p:cNvCxnSpPr>
              <a:cxnSpLocks noChangeShapeType="1"/>
              <a:stCxn id="1209455" idx="2"/>
              <a:endCxn id="1209464" idx="0"/>
            </p:cNvCxnSpPr>
            <p:nvPr/>
          </p:nvCxnSpPr>
          <p:spPr bwMode="auto">
            <a:xfrm rot="5400000">
              <a:off x="991" y="2009"/>
              <a:ext cx="705" cy="1392"/>
            </a:xfrm>
            <a:prstGeom prst="curvedConnector3">
              <a:avLst>
                <a:gd name="adj1" fmla="val 49931"/>
              </a:avLst>
            </a:prstGeom>
            <a:noFill/>
            <a:ln w="28575">
              <a:solidFill>
                <a:schemeClr val="tx1"/>
              </a:solidFill>
              <a:round/>
              <a:headEnd/>
              <a:tailEnd type="triangle" w="med" len="med"/>
            </a:ln>
            <a:effectLst/>
          </p:spPr>
        </p:cxnSp>
        <p:sp>
          <p:nvSpPr>
            <p:cNvPr id="1209481" name="Text Box 137"/>
            <p:cNvSpPr txBox="1">
              <a:spLocks noChangeArrowheads="1"/>
            </p:cNvSpPr>
            <p:nvPr/>
          </p:nvSpPr>
          <p:spPr bwMode="auto">
            <a:xfrm>
              <a:off x="1308" y="2688"/>
              <a:ext cx="48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‘CIDX</a:t>
              </a:r>
              <a:r>
                <a:rPr lang="en-US" sz="1800" baseline="-25000">
                  <a:solidFill>
                    <a:schemeClr val="tx1"/>
                  </a:solidFill>
                  <a:latin typeface="Arial Narrow" pitchFamily="34" charset="0"/>
                </a:rPr>
                <a:t>A</a:t>
              </a:r>
            </a:p>
          </p:txBody>
        </p:sp>
        <p:sp>
          <p:nvSpPr>
            <p:cNvPr id="1209511" name="Text Box 167"/>
            <p:cNvSpPr txBox="1">
              <a:spLocks noChangeArrowheads="1"/>
            </p:cNvSpPr>
            <p:nvPr/>
          </p:nvSpPr>
          <p:spPr bwMode="auto">
            <a:xfrm>
              <a:off x="1010" y="1628"/>
              <a:ext cx="668" cy="212"/>
            </a:xfrm>
            <a:prstGeom prst="rect">
              <a:avLst/>
            </a:prstGeom>
            <a:noFill/>
            <a:ln w="12700">
              <a:noFill/>
              <a:miter lim="800000"/>
              <a:headEnd/>
              <a:tailEnd/>
            </a:ln>
            <a:effectLst/>
          </p:spPr>
          <p:txBody>
            <a:bodyPr wrap="none">
              <a:spAutoFit/>
            </a:bodyPr>
            <a:lstStyle/>
            <a:p>
              <a:r>
                <a:rPr lang="en-US"/>
                <a:t>A-Sync</a:t>
              </a:r>
            </a:p>
          </p:txBody>
        </p:sp>
      </p:grpSp>
      <p:sp>
        <p:nvSpPr>
          <p:cNvPr id="1209512" name="Rectangle 168"/>
          <p:cNvSpPr>
            <a:spLocks noChangeArrowheads="1"/>
          </p:cNvSpPr>
          <p:nvPr/>
        </p:nvSpPr>
        <p:spPr bwMode="auto">
          <a:xfrm>
            <a:off x="4800600" y="2749550"/>
            <a:ext cx="3810000" cy="2438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09513" name="Rectangle 169"/>
          <p:cNvSpPr>
            <a:spLocks noChangeArrowheads="1"/>
          </p:cNvSpPr>
          <p:nvPr/>
        </p:nvSpPr>
        <p:spPr bwMode="auto">
          <a:xfrm>
            <a:off x="57150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4" name="Rectangle 170"/>
          <p:cNvSpPr>
            <a:spLocks noChangeArrowheads="1"/>
          </p:cNvSpPr>
          <p:nvPr/>
        </p:nvSpPr>
        <p:spPr bwMode="auto">
          <a:xfrm>
            <a:off x="59436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5" name="Rectangle 171"/>
          <p:cNvSpPr>
            <a:spLocks noChangeArrowheads="1"/>
          </p:cNvSpPr>
          <p:nvPr/>
        </p:nvSpPr>
        <p:spPr bwMode="auto">
          <a:xfrm>
            <a:off x="6781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6" name="Rectangle 172"/>
          <p:cNvSpPr>
            <a:spLocks noChangeArrowheads="1"/>
          </p:cNvSpPr>
          <p:nvPr/>
        </p:nvSpPr>
        <p:spPr bwMode="auto">
          <a:xfrm>
            <a:off x="7010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7" name="Rectangle 173"/>
          <p:cNvSpPr>
            <a:spLocks noChangeArrowheads="1"/>
          </p:cNvSpPr>
          <p:nvPr/>
        </p:nvSpPr>
        <p:spPr bwMode="auto">
          <a:xfrm>
            <a:off x="7924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8" name="Rectangle 174"/>
          <p:cNvSpPr>
            <a:spLocks noChangeArrowheads="1"/>
          </p:cNvSpPr>
          <p:nvPr/>
        </p:nvSpPr>
        <p:spPr bwMode="auto">
          <a:xfrm>
            <a:off x="8153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9" name="Text Box 175"/>
          <p:cNvSpPr txBox="1">
            <a:spLocks noChangeArrowheads="1"/>
          </p:cNvSpPr>
          <p:nvPr/>
        </p:nvSpPr>
        <p:spPr bwMode="auto">
          <a:xfrm>
            <a:off x="7331075" y="3178175"/>
            <a:ext cx="479425" cy="433388"/>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520" name="Line 176"/>
          <p:cNvSpPr>
            <a:spLocks noChangeShapeType="1"/>
          </p:cNvSpPr>
          <p:nvPr/>
        </p:nvSpPr>
        <p:spPr bwMode="auto">
          <a:xfrm>
            <a:off x="5715000" y="3035300"/>
            <a:ext cx="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523" name="Text Box 179"/>
          <p:cNvSpPr txBox="1">
            <a:spLocks noChangeArrowheads="1"/>
          </p:cNvSpPr>
          <p:nvPr/>
        </p:nvSpPr>
        <p:spPr bwMode="auto">
          <a:xfrm>
            <a:off x="5413375" y="2816225"/>
            <a:ext cx="600075"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526" name="Rectangle 182"/>
          <p:cNvSpPr>
            <a:spLocks noChangeArrowheads="1"/>
          </p:cNvSpPr>
          <p:nvPr/>
        </p:nvSpPr>
        <p:spPr bwMode="auto">
          <a:xfrm>
            <a:off x="57150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7" name="Rectangle 183"/>
          <p:cNvSpPr>
            <a:spLocks noChangeArrowheads="1"/>
          </p:cNvSpPr>
          <p:nvPr/>
        </p:nvSpPr>
        <p:spPr bwMode="auto">
          <a:xfrm>
            <a:off x="59436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8" name="Rectangle 184"/>
          <p:cNvSpPr>
            <a:spLocks noChangeArrowheads="1"/>
          </p:cNvSpPr>
          <p:nvPr/>
        </p:nvSpPr>
        <p:spPr bwMode="auto">
          <a:xfrm>
            <a:off x="6781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9" name="Rectangle 185"/>
          <p:cNvSpPr>
            <a:spLocks noChangeArrowheads="1"/>
          </p:cNvSpPr>
          <p:nvPr/>
        </p:nvSpPr>
        <p:spPr bwMode="auto">
          <a:xfrm>
            <a:off x="7010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0" name="Rectangle 186"/>
          <p:cNvSpPr>
            <a:spLocks noChangeArrowheads="1"/>
          </p:cNvSpPr>
          <p:nvPr/>
        </p:nvSpPr>
        <p:spPr bwMode="auto">
          <a:xfrm>
            <a:off x="7924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1" name="Rectangle 187"/>
          <p:cNvSpPr>
            <a:spLocks noChangeArrowheads="1"/>
          </p:cNvSpPr>
          <p:nvPr/>
        </p:nvSpPr>
        <p:spPr bwMode="auto">
          <a:xfrm>
            <a:off x="8153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2" name="Text Box 188"/>
          <p:cNvSpPr txBox="1">
            <a:spLocks noChangeArrowheads="1"/>
          </p:cNvSpPr>
          <p:nvPr/>
        </p:nvSpPr>
        <p:spPr bwMode="auto">
          <a:xfrm>
            <a:off x="7331075" y="4525963"/>
            <a:ext cx="479425" cy="433387"/>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533" name="Line 189"/>
          <p:cNvSpPr>
            <a:spLocks noChangeShapeType="1"/>
          </p:cNvSpPr>
          <p:nvPr/>
        </p:nvSpPr>
        <p:spPr bwMode="auto">
          <a:xfrm>
            <a:off x="5715000" y="4383088"/>
            <a:ext cx="0" cy="304800"/>
          </a:xfrm>
          <a:prstGeom prst="line">
            <a:avLst/>
          </a:prstGeom>
          <a:noFill/>
          <a:ln w="12700">
            <a:solidFill>
              <a:schemeClr val="tx1"/>
            </a:solidFill>
            <a:round/>
            <a:headEnd/>
            <a:tailEnd type="triangle" w="med" len="med"/>
          </a:ln>
          <a:effectLst/>
        </p:spPr>
        <p:txBody>
          <a:bodyPr wrap="none">
            <a:spAutoFit/>
          </a:bodyPr>
          <a:lstStyle/>
          <a:p>
            <a:endParaRPr lang="en-US"/>
          </a:p>
        </p:txBody>
      </p:sp>
      <p:cxnSp>
        <p:nvCxnSpPr>
          <p:cNvPr id="1209536" name="AutoShape 192"/>
          <p:cNvCxnSpPr>
            <a:cxnSpLocks noChangeShapeType="1"/>
            <a:stCxn id="1209513" idx="2"/>
            <a:endCxn id="1209515" idx="2"/>
          </p:cNvCxnSpPr>
          <p:nvPr/>
        </p:nvCxnSpPr>
        <p:spPr bwMode="auto">
          <a:xfrm rot="16200000" flipH="1">
            <a:off x="6361906" y="3055144"/>
            <a:ext cx="1588" cy="1066800"/>
          </a:xfrm>
          <a:prstGeom prst="curvedConnector3">
            <a:avLst>
              <a:gd name="adj1" fmla="val 14400000"/>
            </a:avLst>
          </a:prstGeom>
          <a:noFill/>
          <a:ln w="28575">
            <a:solidFill>
              <a:schemeClr val="tx2"/>
            </a:solidFill>
            <a:round/>
            <a:headEnd/>
            <a:tailEnd type="triangle" w="med" len="med"/>
          </a:ln>
          <a:effectLst/>
        </p:spPr>
      </p:cxnSp>
      <p:sp>
        <p:nvSpPr>
          <p:cNvPr id="1209537" name="Text Box 193"/>
          <p:cNvSpPr txBox="1">
            <a:spLocks noChangeArrowheads="1"/>
          </p:cNvSpPr>
          <p:nvPr/>
        </p:nvSpPr>
        <p:spPr bwMode="auto">
          <a:xfrm>
            <a:off x="6064250" y="3810000"/>
            <a:ext cx="684213" cy="311150"/>
          </a:xfrm>
          <a:prstGeom prst="rect">
            <a:avLst/>
          </a:prstGeom>
          <a:noFill/>
          <a:ln w="12700">
            <a:noFill/>
            <a:miter lim="800000"/>
            <a:headEnd/>
            <a:tailEnd/>
          </a:ln>
          <a:effectLst/>
        </p:spPr>
        <p:txBody>
          <a:bodyPr wrap="none">
            <a:spAutoFit/>
          </a:bodyPr>
          <a:lstStyle/>
          <a:p>
            <a:r>
              <a:rPr lang="en-US" sz="1800">
                <a:latin typeface="Arial Narrow" pitchFamily="34" charset="0"/>
              </a:rPr>
              <a:t>‘BIDX</a:t>
            </a:r>
          </a:p>
        </p:txBody>
      </p:sp>
      <p:sp>
        <p:nvSpPr>
          <p:cNvPr id="1209539" name="Text Box 195"/>
          <p:cNvSpPr txBox="1">
            <a:spLocks noChangeArrowheads="1"/>
          </p:cNvSpPr>
          <p:nvPr/>
        </p:nvSpPr>
        <p:spPr bwMode="auto">
          <a:xfrm>
            <a:off x="4724400" y="3990975"/>
            <a:ext cx="8128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CIDX</a:t>
            </a:r>
            <a:r>
              <a:rPr lang="en-US" sz="1800" baseline="-25000">
                <a:solidFill>
                  <a:schemeClr val="tx1"/>
                </a:solidFill>
                <a:latin typeface="Arial Narrow" pitchFamily="34" charset="0"/>
              </a:rPr>
              <a:t>AB</a:t>
            </a:r>
          </a:p>
        </p:txBody>
      </p:sp>
      <p:sp>
        <p:nvSpPr>
          <p:cNvPr id="1209540" name="Text Box 196"/>
          <p:cNvSpPr txBox="1">
            <a:spLocks noChangeArrowheads="1"/>
          </p:cNvSpPr>
          <p:nvPr/>
        </p:nvSpPr>
        <p:spPr bwMode="auto">
          <a:xfrm>
            <a:off x="6403975" y="2438400"/>
            <a:ext cx="1244600" cy="336550"/>
          </a:xfrm>
          <a:prstGeom prst="rect">
            <a:avLst/>
          </a:prstGeom>
          <a:noFill/>
          <a:ln w="12700">
            <a:noFill/>
            <a:miter lim="800000"/>
            <a:headEnd/>
            <a:tailEnd/>
          </a:ln>
          <a:effectLst/>
        </p:spPr>
        <p:txBody>
          <a:bodyPr wrap="none">
            <a:spAutoFit/>
          </a:bodyPr>
          <a:lstStyle/>
          <a:p>
            <a:r>
              <a:rPr lang="en-US"/>
              <a:t>AB-Sync</a:t>
            </a:r>
          </a:p>
        </p:txBody>
      </p:sp>
      <p:cxnSp>
        <p:nvCxnSpPr>
          <p:cNvPr id="1209542" name="AutoShape 198"/>
          <p:cNvCxnSpPr>
            <a:cxnSpLocks noChangeShapeType="1"/>
            <a:stCxn id="1209513" idx="1"/>
            <a:endCxn id="1209526" idx="1"/>
          </p:cNvCxnSpPr>
          <p:nvPr/>
        </p:nvCxnSpPr>
        <p:spPr bwMode="auto">
          <a:xfrm rot="10800000" flipH="1" flipV="1">
            <a:off x="5715000" y="3473450"/>
            <a:ext cx="1588" cy="1347788"/>
          </a:xfrm>
          <a:prstGeom prst="curvedConnector3">
            <a:avLst>
              <a:gd name="adj1" fmla="val -14400000"/>
            </a:avLst>
          </a:prstGeom>
          <a:noFill/>
          <a:ln w="28575">
            <a:solidFill>
              <a:schemeClr val="tx1"/>
            </a:solidFill>
            <a:round/>
            <a:headEnd/>
            <a:tailEnd type="triangle" w="med" len="med"/>
          </a:ln>
          <a:effectLst/>
        </p:spPr>
      </p:cxn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4" name="Rectangle 4"/>
          <p:cNvSpPr>
            <a:spLocks noGrp="1" noChangeArrowheads="1"/>
          </p:cNvSpPr>
          <p:nvPr>
            <p:ph type="title"/>
          </p:nvPr>
        </p:nvSpPr>
        <p:spPr/>
        <p:txBody>
          <a:bodyPr/>
          <a:lstStyle/>
          <a:p>
            <a:r>
              <a:rPr lang="en-US"/>
              <a:t>Indexed Transfers</a:t>
            </a:r>
          </a:p>
        </p:txBody>
      </p:sp>
      <p:grpSp>
        <p:nvGrpSpPr>
          <p:cNvPr id="1070336" name="Group 256"/>
          <p:cNvGrpSpPr>
            <a:grpSpLocks/>
          </p:cNvGrpSpPr>
          <p:nvPr/>
        </p:nvGrpSpPr>
        <p:grpSpPr bwMode="auto">
          <a:xfrm>
            <a:off x="2057400" y="3800475"/>
            <a:ext cx="1581150" cy="1524000"/>
            <a:chOff x="732" y="2016"/>
            <a:chExt cx="996" cy="960"/>
          </a:xfrm>
        </p:grpSpPr>
        <p:sp>
          <p:nvSpPr>
            <p:cNvPr id="1070240" name="Rectangle 160"/>
            <p:cNvSpPr>
              <a:spLocks noChangeArrowheads="1"/>
            </p:cNvSpPr>
            <p:nvPr/>
          </p:nvSpPr>
          <p:spPr bwMode="auto">
            <a:xfrm>
              <a:off x="768" y="201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1" name="Rectangle 161"/>
            <p:cNvSpPr>
              <a:spLocks noChangeArrowheads="1"/>
            </p:cNvSpPr>
            <p:nvPr/>
          </p:nvSpPr>
          <p:spPr bwMode="auto">
            <a:xfrm>
              <a:off x="100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2" name="Rectangle 162"/>
            <p:cNvSpPr>
              <a:spLocks noChangeArrowheads="1"/>
            </p:cNvSpPr>
            <p:nvPr/>
          </p:nvSpPr>
          <p:spPr bwMode="auto">
            <a:xfrm>
              <a:off x="1248" y="201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3" name="Rectangle 163"/>
            <p:cNvSpPr>
              <a:spLocks noChangeArrowheads="1"/>
            </p:cNvSpPr>
            <p:nvPr/>
          </p:nvSpPr>
          <p:spPr bwMode="auto">
            <a:xfrm>
              <a:off x="148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4" name="Rectangle 164"/>
            <p:cNvSpPr>
              <a:spLocks noChangeArrowheads="1"/>
            </p:cNvSpPr>
            <p:nvPr/>
          </p:nvSpPr>
          <p:spPr bwMode="auto">
            <a:xfrm>
              <a:off x="768" y="225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5" name="Rectangle 165"/>
            <p:cNvSpPr>
              <a:spLocks noChangeArrowheads="1"/>
            </p:cNvSpPr>
            <p:nvPr/>
          </p:nvSpPr>
          <p:spPr bwMode="auto">
            <a:xfrm>
              <a:off x="100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6" name="Rectangle 166"/>
            <p:cNvSpPr>
              <a:spLocks noChangeArrowheads="1"/>
            </p:cNvSpPr>
            <p:nvPr/>
          </p:nvSpPr>
          <p:spPr bwMode="auto">
            <a:xfrm>
              <a:off x="1248" y="225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7" name="Rectangle 167"/>
            <p:cNvSpPr>
              <a:spLocks noChangeArrowheads="1"/>
            </p:cNvSpPr>
            <p:nvPr/>
          </p:nvSpPr>
          <p:spPr bwMode="auto">
            <a:xfrm>
              <a:off x="148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8" name="Rectangle 168"/>
            <p:cNvSpPr>
              <a:spLocks noChangeArrowheads="1"/>
            </p:cNvSpPr>
            <p:nvPr/>
          </p:nvSpPr>
          <p:spPr bwMode="auto">
            <a:xfrm>
              <a:off x="768" y="249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9" name="Rectangle 169"/>
            <p:cNvSpPr>
              <a:spLocks noChangeArrowheads="1"/>
            </p:cNvSpPr>
            <p:nvPr/>
          </p:nvSpPr>
          <p:spPr bwMode="auto">
            <a:xfrm>
              <a:off x="100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0" name="Rectangle 170"/>
            <p:cNvSpPr>
              <a:spLocks noChangeArrowheads="1"/>
            </p:cNvSpPr>
            <p:nvPr/>
          </p:nvSpPr>
          <p:spPr bwMode="auto">
            <a:xfrm>
              <a:off x="1248" y="249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1" name="Rectangle 171"/>
            <p:cNvSpPr>
              <a:spLocks noChangeArrowheads="1"/>
            </p:cNvSpPr>
            <p:nvPr/>
          </p:nvSpPr>
          <p:spPr bwMode="auto">
            <a:xfrm>
              <a:off x="148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2" name="Rectangle 172"/>
            <p:cNvSpPr>
              <a:spLocks noChangeArrowheads="1"/>
            </p:cNvSpPr>
            <p:nvPr/>
          </p:nvSpPr>
          <p:spPr bwMode="auto">
            <a:xfrm>
              <a:off x="768" y="273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3" name="Rectangle 173"/>
            <p:cNvSpPr>
              <a:spLocks noChangeArrowheads="1"/>
            </p:cNvSpPr>
            <p:nvPr/>
          </p:nvSpPr>
          <p:spPr bwMode="auto">
            <a:xfrm>
              <a:off x="100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4" name="Rectangle 174"/>
            <p:cNvSpPr>
              <a:spLocks noChangeArrowheads="1"/>
            </p:cNvSpPr>
            <p:nvPr/>
          </p:nvSpPr>
          <p:spPr bwMode="auto">
            <a:xfrm>
              <a:off x="1248" y="273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5" name="Rectangle 175"/>
            <p:cNvSpPr>
              <a:spLocks noChangeArrowheads="1"/>
            </p:cNvSpPr>
            <p:nvPr/>
          </p:nvSpPr>
          <p:spPr bwMode="auto">
            <a:xfrm>
              <a:off x="148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320" name="Text Box 240"/>
            <p:cNvSpPr txBox="1">
              <a:spLocks noChangeArrowheads="1"/>
            </p:cNvSpPr>
            <p:nvPr/>
          </p:nvSpPr>
          <p:spPr bwMode="auto">
            <a:xfrm>
              <a:off x="786" y="2046"/>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sp>
          <p:nvSpPr>
            <p:cNvPr id="1070321" name="Text Box 241"/>
            <p:cNvSpPr txBox="1">
              <a:spLocks noChangeArrowheads="1"/>
            </p:cNvSpPr>
            <p:nvPr/>
          </p:nvSpPr>
          <p:spPr bwMode="auto">
            <a:xfrm>
              <a:off x="1266" y="2046"/>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sp>
          <p:nvSpPr>
            <p:cNvPr id="1070322" name="Text Box 242"/>
            <p:cNvSpPr txBox="1">
              <a:spLocks noChangeArrowheads="1"/>
            </p:cNvSpPr>
            <p:nvPr/>
          </p:nvSpPr>
          <p:spPr bwMode="auto">
            <a:xfrm>
              <a:off x="786" y="2520"/>
              <a:ext cx="205" cy="212"/>
            </a:xfrm>
            <a:prstGeom prst="rect">
              <a:avLst/>
            </a:prstGeom>
            <a:noFill/>
            <a:ln w="12700">
              <a:noFill/>
              <a:miter lim="800000"/>
              <a:headEnd/>
              <a:tailEnd/>
            </a:ln>
            <a:effectLst/>
          </p:spPr>
          <p:txBody>
            <a:bodyPr wrap="none">
              <a:spAutoFit/>
            </a:bodyPr>
            <a:lstStyle/>
            <a:p>
              <a:r>
                <a:rPr lang="en-US">
                  <a:solidFill>
                    <a:schemeClr val="tx1"/>
                  </a:solidFill>
                </a:rPr>
                <a:t>9</a:t>
              </a:r>
            </a:p>
          </p:txBody>
        </p:sp>
        <p:sp>
          <p:nvSpPr>
            <p:cNvPr id="1070323" name="Text Box 243"/>
            <p:cNvSpPr txBox="1">
              <a:spLocks noChangeArrowheads="1"/>
            </p:cNvSpPr>
            <p:nvPr/>
          </p:nvSpPr>
          <p:spPr bwMode="auto">
            <a:xfrm>
              <a:off x="1212" y="2520"/>
              <a:ext cx="294" cy="212"/>
            </a:xfrm>
            <a:prstGeom prst="rect">
              <a:avLst/>
            </a:prstGeom>
            <a:noFill/>
            <a:ln w="12700">
              <a:noFill/>
              <a:miter lim="800000"/>
              <a:headEnd/>
              <a:tailEnd/>
            </a:ln>
            <a:effectLst/>
          </p:spPr>
          <p:txBody>
            <a:bodyPr wrap="none">
              <a:spAutoFit/>
            </a:bodyPr>
            <a:lstStyle/>
            <a:p>
              <a:r>
                <a:rPr lang="en-US">
                  <a:solidFill>
                    <a:schemeClr val="tx1"/>
                  </a:solidFill>
                </a:rPr>
                <a:t>11</a:t>
              </a:r>
            </a:p>
          </p:txBody>
        </p:sp>
        <p:sp>
          <p:nvSpPr>
            <p:cNvPr id="1070328" name="Text Box 248"/>
            <p:cNvSpPr txBox="1">
              <a:spLocks noChangeArrowheads="1"/>
            </p:cNvSpPr>
            <p:nvPr/>
          </p:nvSpPr>
          <p:spPr bwMode="auto">
            <a:xfrm>
              <a:off x="786" y="2280"/>
              <a:ext cx="205" cy="212"/>
            </a:xfrm>
            <a:prstGeom prst="rect">
              <a:avLst/>
            </a:prstGeom>
            <a:noFill/>
            <a:ln w="12700">
              <a:noFill/>
              <a:miter lim="800000"/>
              <a:headEnd/>
              <a:tailEnd/>
            </a:ln>
            <a:effectLst/>
          </p:spPr>
          <p:txBody>
            <a:bodyPr wrap="none">
              <a:spAutoFit/>
            </a:bodyPr>
            <a:lstStyle/>
            <a:p>
              <a:r>
                <a:rPr lang="en-US">
                  <a:solidFill>
                    <a:schemeClr val="tx1"/>
                  </a:solidFill>
                </a:rPr>
                <a:t>5</a:t>
              </a:r>
            </a:p>
          </p:txBody>
        </p:sp>
        <p:sp>
          <p:nvSpPr>
            <p:cNvPr id="1070329" name="Text Box 249"/>
            <p:cNvSpPr txBox="1">
              <a:spLocks noChangeArrowheads="1"/>
            </p:cNvSpPr>
            <p:nvPr/>
          </p:nvSpPr>
          <p:spPr bwMode="auto">
            <a:xfrm>
              <a:off x="1266" y="2280"/>
              <a:ext cx="205" cy="212"/>
            </a:xfrm>
            <a:prstGeom prst="rect">
              <a:avLst/>
            </a:prstGeom>
            <a:noFill/>
            <a:ln w="12700">
              <a:noFill/>
              <a:miter lim="800000"/>
              <a:headEnd/>
              <a:tailEnd/>
            </a:ln>
            <a:effectLst/>
          </p:spPr>
          <p:txBody>
            <a:bodyPr wrap="none">
              <a:spAutoFit/>
            </a:bodyPr>
            <a:lstStyle/>
            <a:p>
              <a:r>
                <a:rPr lang="en-US">
                  <a:solidFill>
                    <a:schemeClr val="tx1"/>
                  </a:solidFill>
                </a:rPr>
                <a:t>7</a:t>
              </a:r>
            </a:p>
          </p:txBody>
        </p:sp>
        <p:sp>
          <p:nvSpPr>
            <p:cNvPr id="1070330" name="Text Box 250"/>
            <p:cNvSpPr txBox="1">
              <a:spLocks noChangeArrowheads="1"/>
            </p:cNvSpPr>
            <p:nvPr/>
          </p:nvSpPr>
          <p:spPr bwMode="auto">
            <a:xfrm>
              <a:off x="732" y="2760"/>
              <a:ext cx="294" cy="212"/>
            </a:xfrm>
            <a:prstGeom prst="rect">
              <a:avLst/>
            </a:prstGeom>
            <a:noFill/>
            <a:ln w="12700">
              <a:noFill/>
              <a:miter lim="800000"/>
              <a:headEnd/>
              <a:tailEnd/>
            </a:ln>
            <a:effectLst/>
          </p:spPr>
          <p:txBody>
            <a:bodyPr wrap="none">
              <a:spAutoFit/>
            </a:bodyPr>
            <a:lstStyle/>
            <a:p>
              <a:r>
                <a:rPr lang="en-US">
                  <a:solidFill>
                    <a:schemeClr val="tx1"/>
                  </a:solidFill>
                </a:rPr>
                <a:t>13</a:t>
              </a:r>
            </a:p>
          </p:txBody>
        </p:sp>
        <p:sp>
          <p:nvSpPr>
            <p:cNvPr id="1070331" name="Text Box 251"/>
            <p:cNvSpPr txBox="1">
              <a:spLocks noChangeArrowheads="1"/>
            </p:cNvSpPr>
            <p:nvPr/>
          </p:nvSpPr>
          <p:spPr bwMode="auto">
            <a:xfrm>
              <a:off x="1212" y="2760"/>
              <a:ext cx="294" cy="212"/>
            </a:xfrm>
            <a:prstGeom prst="rect">
              <a:avLst/>
            </a:prstGeom>
            <a:noFill/>
            <a:ln w="12700">
              <a:noFill/>
              <a:miter lim="800000"/>
              <a:headEnd/>
              <a:tailEnd/>
            </a:ln>
            <a:effectLst/>
          </p:spPr>
          <p:txBody>
            <a:bodyPr wrap="none">
              <a:spAutoFit/>
            </a:bodyPr>
            <a:lstStyle/>
            <a:p>
              <a:r>
                <a:rPr lang="en-US">
                  <a:solidFill>
                    <a:schemeClr val="tx1"/>
                  </a:solidFill>
                </a:rPr>
                <a:t>15</a:t>
              </a:r>
            </a:p>
          </p:txBody>
        </p:sp>
      </p:grpSp>
      <p:sp>
        <p:nvSpPr>
          <p:cNvPr id="1070256" name="Rectangle 176"/>
          <p:cNvSpPr>
            <a:spLocks noChangeArrowheads="1"/>
          </p:cNvSpPr>
          <p:nvPr/>
        </p:nvSpPr>
        <p:spPr bwMode="auto">
          <a:xfrm>
            <a:off x="6086475" y="3800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57" name="Rectangle 177"/>
          <p:cNvSpPr>
            <a:spLocks noChangeArrowheads="1"/>
          </p:cNvSpPr>
          <p:nvPr/>
        </p:nvSpPr>
        <p:spPr bwMode="auto">
          <a:xfrm>
            <a:off x="6467475" y="3800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8" name="Rectangle 178"/>
          <p:cNvSpPr>
            <a:spLocks noChangeArrowheads="1"/>
          </p:cNvSpPr>
          <p:nvPr/>
        </p:nvSpPr>
        <p:spPr bwMode="auto">
          <a:xfrm>
            <a:off x="6848475" y="3800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9" name="Rectangle 179"/>
          <p:cNvSpPr>
            <a:spLocks noChangeArrowheads="1"/>
          </p:cNvSpPr>
          <p:nvPr/>
        </p:nvSpPr>
        <p:spPr bwMode="auto">
          <a:xfrm>
            <a:off x="7229475" y="3800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0" name="Rectangle 180"/>
          <p:cNvSpPr>
            <a:spLocks noChangeArrowheads="1"/>
          </p:cNvSpPr>
          <p:nvPr/>
        </p:nvSpPr>
        <p:spPr bwMode="auto">
          <a:xfrm>
            <a:off x="6086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1" name="Rectangle 181"/>
          <p:cNvSpPr>
            <a:spLocks noChangeArrowheads="1"/>
          </p:cNvSpPr>
          <p:nvPr/>
        </p:nvSpPr>
        <p:spPr bwMode="auto">
          <a:xfrm>
            <a:off x="6467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2" name="Rectangle 182"/>
          <p:cNvSpPr>
            <a:spLocks noChangeArrowheads="1"/>
          </p:cNvSpPr>
          <p:nvPr/>
        </p:nvSpPr>
        <p:spPr bwMode="auto">
          <a:xfrm>
            <a:off x="6848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3" name="Rectangle 183"/>
          <p:cNvSpPr>
            <a:spLocks noChangeArrowheads="1"/>
          </p:cNvSpPr>
          <p:nvPr/>
        </p:nvSpPr>
        <p:spPr bwMode="auto">
          <a:xfrm>
            <a:off x="7229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4" name="Rectangle 184"/>
          <p:cNvSpPr>
            <a:spLocks noChangeArrowheads="1"/>
          </p:cNvSpPr>
          <p:nvPr/>
        </p:nvSpPr>
        <p:spPr bwMode="auto">
          <a:xfrm>
            <a:off x="6086475" y="4562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5" name="Rectangle 185"/>
          <p:cNvSpPr>
            <a:spLocks noChangeArrowheads="1"/>
          </p:cNvSpPr>
          <p:nvPr/>
        </p:nvSpPr>
        <p:spPr bwMode="auto">
          <a:xfrm>
            <a:off x="6467475" y="4562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6" name="Rectangle 186"/>
          <p:cNvSpPr>
            <a:spLocks noChangeArrowheads="1"/>
          </p:cNvSpPr>
          <p:nvPr/>
        </p:nvSpPr>
        <p:spPr bwMode="auto">
          <a:xfrm>
            <a:off x="6848475" y="4562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7" name="Rectangle 187"/>
          <p:cNvSpPr>
            <a:spLocks noChangeArrowheads="1"/>
          </p:cNvSpPr>
          <p:nvPr/>
        </p:nvSpPr>
        <p:spPr bwMode="auto">
          <a:xfrm>
            <a:off x="7229475" y="4562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8" name="Rectangle 188"/>
          <p:cNvSpPr>
            <a:spLocks noChangeArrowheads="1"/>
          </p:cNvSpPr>
          <p:nvPr/>
        </p:nvSpPr>
        <p:spPr bwMode="auto">
          <a:xfrm>
            <a:off x="6086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9" name="Rectangle 189"/>
          <p:cNvSpPr>
            <a:spLocks noChangeArrowheads="1"/>
          </p:cNvSpPr>
          <p:nvPr/>
        </p:nvSpPr>
        <p:spPr bwMode="auto">
          <a:xfrm>
            <a:off x="6467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70" name="Rectangle 190"/>
          <p:cNvSpPr>
            <a:spLocks noChangeArrowheads="1"/>
          </p:cNvSpPr>
          <p:nvPr/>
        </p:nvSpPr>
        <p:spPr bwMode="auto">
          <a:xfrm>
            <a:off x="6848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71" name="Rectangle 191"/>
          <p:cNvSpPr>
            <a:spLocks noChangeArrowheads="1"/>
          </p:cNvSpPr>
          <p:nvPr/>
        </p:nvSpPr>
        <p:spPr bwMode="auto">
          <a:xfrm>
            <a:off x="7229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88" name="Rectangle 208"/>
          <p:cNvSpPr>
            <a:spLocks noChangeArrowheads="1"/>
          </p:cNvSpPr>
          <p:nvPr/>
        </p:nvSpPr>
        <p:spPr bwMode="auto">
          <a:xfrm>
            <a:off x="6086475" y="5324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89" name="Rectangle 209"/>
          <p:cNvSpPr>
            <a:spLocks noChangeArrowheads="1"/>
          </p:cNvSpPr>
          <p:nvPr/>
        </p:nvSpPr>
        <p:spPr bwMode="auto">
          <a:xfrm>
            <a:off x="6467475" y="5324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0" name="Rectangle 210"/>
          <p:cNvSpPr>
            <a:spLocks noChangeArrowheads="1"/>
          </p:cNvSpPr>
          <p:nvPr/>
        </p:nvSpPr>
        <p:spPr bwMode="auto">
          <a:xfrm>
            <a:off x="6848475" y="5324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1" name="Rectangle 211"/>
          <p:cNvSpPr>
            <a:spLocks noChangeArrowheads="1"/>
          </p:cNvSpPr>
          <p:nvPr/>
        </p:nvSpPr>
        <p:spPr bwMode="auto">
          <a:xfrm>
            <a:off x="7229475" y="5324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92" name="Rectangle 212"/>
          <p:cNvSpPr>
            <a:spLocks noChangeArrowheads="1"/>
          </p:cNvSpPr>
          <p:nvPr/>
        </p:nvSpPr>
        <p:spPr bwMode="auto">
          <a:xfrm>
            <a:off x="6086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3" name="Rectangle 213"/>
          <p:cNvSpPr>
            <a:spLocks noChangeArrowheads="1"/>
          </p:cNvSpPr>
          <p:nvPr/>
        </p:nvSpPr>
        <p:spPr bwMode="auto">
          <a:xfrm>
            <a:off x="6467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4" name="Rectangle 214"/>
          <p:cNvSpPr>
            <a:spLocks noChangeArrowheads="1"/>
          </p:cNvSpPr>
          <p:nvPr/>
        </p:nvSpPr>
        <p:spPr bwMode="auto">
          <a:xfrm>
            <a:off x="6848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5" name="Rectangle 215"/>
          <p:cNvSpPr>
            <a:spLocks noChangeArrowheads="1"/>
          </p:cNvSpPr>
          <p:nvPr/>
        </p:nvSpPr>
        <p:spPr bwMode="auto">
          <a:xfrm>
            <a:off x="7229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324" name="Text Box 244"/>
          <p:cNvSpPr txBox="1">
            <a:spLocks noChangeArrowheads="1"/>
          </p:cNvSpPr>
          <p:nvPr/>
        </p:nvSpPr>
        <p:spPr bwMode="auto">
          <a:xfrm>
            <a:off x="6086475" y="3819525"/>
            <a:ext cx="354013" cy="384175"/>
          </a:xfrm>
          <a:prstGeom prst="rect">
            <a:avLst/>
          </a:prstGeom>
          <a:noFill/>
          <a:ln w="12700">
            <a:noFill/>
            <a:miter lim="800000"/>
            <a:headEnd/>
            <a:tailEnd/>
          </a:ln>
          <a:effectLst/>
        </p:spPr>
        <p:txBody>
          <a:bodyPr wrap="none">
            <a:spAutoFit/>
          </a:bodyPr>
          <a:lstStyle/>
          <a:p>
            <a:r>
              <a:rPr lang="en-US" sz="2400">
                <a:solidFill>
                  <a:schemeClr val="tx1"/>
                </a:solidFill>
              </a:rPr>
              <a:t>1</a:t>
            </a:r>
          </a:p>
        </p:txBody>
      </p:sp>
      <p:sp>
        <p:nvSpPr>
          <p:cNvPr id="1070325" name="Text Box 245"/>
          <p:cNvSpPr txBox="1">
            <a:spLocks noChangeArrowheads="1"/>
          </p:cNvSpPr>
          <p:nvPr/>
        </p:nvSpPr>
        <p:spPr bwMode="auto">
          <a:xfrm>
            <a:off x="7248525" y="3819525"/>
            <a:ext cx="354013" cy="384175"/>
          </a:xfrm>
          <a:prstGeom prst="rect">
            <a:avLst/>
          </a:prstGeom>
          <a:noFill/>
          <a:ln w="12700">
            <a:noFill/>
            <a:miter lim="800000"/>
            <a:headEnd/>
            <a:tailEnd/>
          </a:ln>
          <a:effectLst/>
        </p:spPr>
        <p:txBody>
          <a:bodyPr wrap="none">
            <a:spAutoFit/>
          </a:bodyPr>
          <a:lstStyle/>
          <a:p>
            <a:r>
              <a:rPr lang="en-US" sz="2400">
                <a:solidFill>
                  <a:schemeClr val="tx1"/>
                </a:solidFill>
              </a:rPr>
              <a:t>3</a:t>
            </a:r>
          </a:p>
        </p:txBody>
      </p:sp>
      <p:sp>
        <p:nvSpPr>
          <p:cNvPr id="1070326" name="Text Box 246"/>
          <p:cNvSpPr txBox="1">
            <a:spLocks noChangeArrowheads="1"/>
          </p:cNvSpPr>
          <p:nvPr/>
        </p:nvSpPr>
        <p:spPr bwMode="auto">
          <a:xfrm>
            <a:off x="6096000" y="4584700"/>
            <a:ext cx="354013" cy="384175"/>
          </a:xfrm>
          <a:prstGeom prst="rect">
            <a:avLst/>
          </a:prstGeom>
          <a:noFill/>
          <a:ln w="12700">
            <a:noFill/>
            <a:miter lim="800000"/>
            <a:headEnd/>
            <a:tailEnd/>
          </a:ln>
          <a:effectLst/>
        </p:spPr>
        <p:txBody>
          <a:bodyPr wrap="none">
            <a:spAutoFit/>
          </a:bodyPr>
          <a:lstStyle/>
          <a:p>
            <a:r>
              <a:rPr lang="en-US" sz="2400">
                <a:solidFill>
                  <a:schemeClr val="tx1"/>
                </a:solidFill>
              </a:rPr>
              <a:t>5</a:t>
            </a:r>
          </a:p>
        </p:txBody>
      </p:sp>
      <p:sp>
        <p:nvSpPr>
          <p:cNvPr id="1070327" name="Text Box 247"/>
          <p:cNvSpPr txBox="1">
            <a:spLocks noChangeArrowheads="1"/>
          </p:cNvSpPr>
          <p:nvPr/>
        </p:nvSpPr>
        <p:spPr bwMode="auto">
          <a:xfrm>
            <a:off x="7248525" y="4591050"/>
            <a:ext cx="354013" cy="384175"/>
          </a:xfrm>
          <a:prstGeom prst="rect">
            <a:avLst/>
          </a:prstGeom>
          <a:noFill/>
          <a:ln w="12700">
            <a:noFill/>
            <a:miter lim="800000"/>
            <a:headEnd/>
            <a:tailEnd/>
          </a:ln>
          <a:effectLst/>
        </p:spPr>
        <p:txBody>
          <a:bodyPr wrap="none">
            <a:spAutoFit/>
          </a:bodyPr>
          <a:lstStyle/>
          <a:p>
            <a:r>
              <a:rPr lang="en-US" sz="2400">
                <a:solidFill>
                  <a:schemeClr val="tx1"/>
                </a:solidFill>
              </a:rPr>
              <a:t>7</a:t>
            </a:r>
          </a:p>
        </p:txBody>
      </p:sp>
      <p:sp>
        <p:nvSpPr>
          <p:cNvPr id="1070332" name="Text Box 252"/>
          <p:cNvSpPr txBox="1">
            <a:spLocks noChangeArrowheads="1"/>
          </p:cNvSpPr>
          <p:nvPr/>
        </p:nvSpPr>
        <p:spPr bwMode="auto">
          <a:xfrm>
            <a:off x="6105525" y="5337175"/>
            <a:ext cx="354013" cy="384175"/>
          </a:xfrm>
          <a:prstGeom prst="rect">
            <a:avLst/>
          </a:prstGeom>
          <a:noFill/>
          <a:ln w="12700">
            <a:noFill/>
            <a:miter lim="800000"/>
            <a:headEnd/>
            <a:tailEnd/>
          </a:ln>
          <a:effectLst/>
        </p:spPr>
        <p:txBody>
          <a:bodyPr wrap="none">
            <a:spAutoFit/>
          </a:bodyPr>
          <a:lstStyle/>
          <a:p>
            <a:r>
              <a:rPr lang="en-US" sz="2400">
                <a:solidFill>
                  <a:schemeClr val="tx1"/>
                </a:solidFill>
              </a:rPr>
              <a:t>9</a:t>
            </a:r>
          </a:p>
        </p:txBody>
      </p:sp>
      <p:sp>
        <p:nvSpPr>
          <p:cNvPr id="1070333" name="Text Box 253"/>
          <p:cNvSpPr txBox="1">
            <a:spLocks noChangeArrowheads="1"/>
          </p:cNvSpPr>
          <p:nvPr/>
        </p:nvSpPr>
        <p:spPr bwMode="auto">
          <a:xfrm>
            <a:off x="7153275" y="5337175"/>
            <a:ext cx="523875" cy="384175"/>
          </a:xfrm>
          <a:prstGeom prst="rect">
            <a:avLst/>
          </a:prstGeom>
          <a:noFill/>
          <a:ln w="12700">
            <a:noFill/>
            <a:miter lim="800000"/>
            <a:headEnd/>
            <a:tailEnd/>
          </a:ln>
          <a:effectLst/>
        </p:spPr>
        <p:txBody>
          <a:bodyPr wrap="none">
            <a:spAutoFit/>
          </a:bodyPr>
          <a:lstStyle/>
          <a:p>
            <a:r>
              <a:rPr lang="en-US" sz="2400">
                <a:solidFill>
                  <a:schemeClr val="tx1"/>
                </a:solidFill>
              </a:rPr>
              <a:t>11</a:t>
            </a:r>
          </a:p>
        </p:txBody>
      </p:sp>
      <p:sp>
        <p:nvSpPr>
          <p:cNvPr id="1070335" name="Text Box 255"/>
          <p:cNvSpPr txBox="1">
            <a:spLocks noChangeArrowheads="1"/>
          </p:cNvSpPr>
          <p:nvPr/>
        </p:nvSpPr>
        <p:spPr bwMode="auto">
          <a:xfrm>
            <a:off x="636588" y="569010"/>
            <a:ext cx="7077579" cy="646331"/>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dirty="0">
                <a:solidFill>
                  <a:schemeClr val="tx1"/>
                </a:solidFill>
              </a:rPr>
              <a:t>EDMA3 has </a:t>
            </a:r>
            <a:r>
              <a:rPr lang="en-US" dirty="0" smtClean="0">
                <a:solidFill>
                  <a:schemeClr val="tx1"/>
                </a:solidFill>
              </a:rPr>
              <a:t>four </a:t>
            </a:r>
            <a:r>
              <a:rPr lang="en-US" dirty="0">
                <a:solidFill>
                  <a:schemeClr val="tx1"/>
                </a:solidFill>
              </a:rPr>
              <a:t>indexes allowing higher flexibility for</a:t>
            </a:r>
            <a:br>
              <a:rPr lang="en-US" dirty="0">
                <a:solidFill>
                  <a:schemeClr val="tx1"/>
                </a:solidFill>
              </a:rPr>
            </a:br>
            <a:r>
              <a:rPr lang="en-US" dirty="0">
                <a:solidFill>
                  <a:schemeClr val="tx1"/>
                </a:solidFill>
              </a:rPr>
              <a:t>complex transfers:</a:t>
            </a:r>
            <a:endParaRPr lang="en-US" u="sng" dirty="0">
              <a:solidFill>
                <a:schemeClr val="tx1"/>
              </a:solidFill>
            </a:endParaRPr>
          </a:p>
        </p:txBody>
      </p:sp>
      <p:sp>
        <p:nvSpPr>
          <p:cNvPr id="1070345" name="Text Box 265"/>
          <p:cNvSpPr txBox="1">
            <a:spLocks noChangeArrowheads="1"/>
          </p:cNvSpPr>
          <p:nvPr/>
        </p:nvSpPr>
        <p:spPr bwMode="auto">
          <a:xfrm>
            <a:off x="1052513" y="1212850"/>
            <a:ext cx="6751637" cy="2017713"/>
          </a:xfrm>
          <a:prstGeom prst="rect">
            <a:avLst/>
          </a:prstGeom>
          <a:noFill/>
          <a:ln w="12700">
            <a:noFill/>
            <a:miter lim="800000"/>
            <a:headEnd/>
            <a:tailEnd/>
          </a:ln>
          <a:effectLst/>
        </p:spPr>
        <p:txBody>
          <a:bodyPr wrap="none">
            <a:spAutoFit/>
          </a:bodyPr>
          <a:lstStyle/>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SRCBIDX</a:t>
            </a:r>
            <a:r>
              <a:rPr lang="en-US" sz="1800">
                <a:solidFill>
                  <a:schemeClr val="tx1"/>
                </a:solidFill>
                <a:latin typeface="Arial Narrow" pitchFamily="34" charset="0"/>
              </a:rPr>
              <a:t> = # bytes between arrays (Ex: SRCBIDX = 2)</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SRCCIDX</a:t>
            </a:r>
            <a:r>
              <a:rPr lang="en-US" sz="1800">
                <a:solidFill>
                  <a:schemeClr val="tx1"/>
                </a:solidFill>
                <a:latin typeface="Arial Narrow" pitchFamily="34" charset="0"/>
              </a:rPr>
              <a:t> = # bytes between frames (Ex: SRCCIDX</a:t>
            </a:r>
            <a:r>
              <a:rPr lang="en-US" sz="1800" baseline="-25000">
                <a:solidFill>
                  <a:schemeClr val="tx1"/>
                </a:solidFill>
                <a:latin typeface="Arial Narrow" pitchFamily="34" charset="0"/>
              </a:rPr>
              <a:t>A</a:t>
            </a:r>
            <a:r>
              <a:rPr lang="en-US" sz="1800">
                <a:solidFill>
                  <a:schemeClr val="tx1"/>
                </a:solidFill>
                <a:latin typeface="Arial Narrow" pitchFamily="34" charset="0"/>
              </a:rPr>
              <a:t> = 2,  SRCCIDX</a:t>
            </a:r>
            <a:r>
              <a:rPr lang="en-US" sz="1800" baseline="-25000">
                <a:solidFill>
                  <a:schemeClr val="tx1"/>
                </a:solidFill>
                <a:latin typeface="Arial Narrow" pitchFamily="34" charset="0"/>
              </a:rPr>
              <a:t>AB</a:t>
            </a:r>
            <a:r>
              <a:rPr lang="en-US" sz="1800">
                <a:solidFill>
                  <a:schemeClr val="tx1"/>
                </a:solidFill>
                <a:latin typeface="Arial Narrow" pitchFamily="34" charset="0"/>
              </a:rPr>
              <a:t> = 4)</a:t>
            </a:r>
          </a:p>
          <a:p>
            <a:pPr>
              <a:lnSpc>
                <a:spcPct val="100000"/>
              </a:lnSpc>
              <a:buFontTx/>
              <a:buChar char="•"/>
            </a:pPr>
            <a:r>
              <a:rPr lang="en-US" sz="1800">
                <a:solidFill>
                  <a:schemeClr val="tx1"/>
                </a:solidFill>
                <a:latin typeface="Arial Narrow" pitchFamily="34" charset="0"/>
              </a:rPr>
              <a:t> Note: ‘CIDX depends on the synchronization used – “A” or “AB”</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DSTBIDX</a:t>
            </a:r>
            <a:r>
              <a:rPr lang="en-US" sz="1800">
                <a:solidFill>
                  <a:schemeClr val="tx1"/>
                </a:solidFill>
                <a:latin typeface="Arial Narrow" pitchFamily="34" charset="0"/>
              </a:rPr>
              <a:t> = # bytes between arrays (Ex: DSTBIDX = 3)</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DSTCIDX</a:t>
            </a:r>
            <a:r>
              <a:rPr lang="en-US" sz="1800">
                <a:solidFill>
                  <a:schemeClr val="tx1"/>
                </a:solidFill>
                <a:latin typeface="Arial Narrow" pitchFamily="34" charset="0"/>
              </a:rPr>
              <a:t> = # bytes between frames (Ex: DSTCIDX</a:t>
            </a:r>
            <a:r>
              <a:rPr lang="en-US" sz="1800" baseline="-25000">
                <a:solidFill>
                  <a:schemeClr val="tx1"/>
                </a:solidFill>
                <a:latin typeface="Arial Narrow" pitchFamily="34" charset="0"/>
              </a:rPr>
              <a:t>A</a:t>
            </a:r>
            <a:r>
              <a:rPr lang="en-US" sz="1800">
                <a:solidFill>
                  <a:schemeClr val="tx1"/>
                </a:solidFill>
                <a:latin typeface="Arial Narrow" pitchFamily="34" charset="0"/>
              </a:rPr>
              <a:t> = 5, DSTCIDX</a:t>
            </a:r>
            <a:r>
              <a:rPr lang="en-US" sz="1800" baseline="-25000">
                <a:solidFill>
                  <a:schemeClr val="tx1"/>
                </a:solidFill>
                <a:latin typeface="Arial Narrow" pitchFamily="34" charset="0"/>
              </a:rPr>
              <a:t>AB</a:t>
            </a:r>
            <a:r>
              <a:rPr lang="en-US" sz="1800">
                <a:solidFill>
                  <a:schemeClr val="tx1"/>
                </a:solidFill>
                <a:latin typeface="Arial Narrow" pitchFamily="34" charset="0"/>
              </a:rPr>
              <a:t> = 8)</a:t>
            </a:r>
          </a:p>
        </p:txBody>
      </p:sp>
      <p:sp>
        <p:nvSpPr>
          <p:cNvPr id="1070346" name="Text Box 266"/>
          <p:cNvSpPr txBox="1">
            <a:spLocks noChangeArrowheads="1"/>
          </p:cNvSpPr>
          <p:nvPr/>
        </p:nvSpPr>
        <p:spPr bwMode="auto">
          <a:xfrm>
            <a:off x="2200275" y="5310188"/>
            <a:ext cx="1365250" cy="311150"/>
          </a:xfrm>
          <a:prstGeom prst="rect">
            <a:avLst/>
          </a:prstGeom>
          <a:noFill/>
          <a:ln w="12700">
            <a:noFill/>
            <a:miter lim="800000"/>
            <a:headEnd/>
            <a:tailEnd/>
          </a:ln>
          <a:effectLst/>
        </p:spPr>
        <p:txBody>
          <a:bodyPr wrap="none">
            <a:spAutoFit/>
          </a:bodyPr>
          <a:lstStyle/>
          <a:p>
            <a:r>
              <a:rPr lang="en-US" sz="1800">
                <a:solidFill>
                  <a:schemeClr val="tx1"/>
                </a:solidFill>
              </a:rPr>
              <a:t>SRC (8-bit)</a:t>
            </a:r>
          </a:p>
        </p:txBody>
      </p:sp>
      <p:sp>
        <p:nvSpPr>
          <p:cNvPr id="1070347" name="Text Box 267"/>
          <p:cNvSpPr txBox="1">
            <a:spLocks noChangeArrowheads="1"/>
          </p:cNvSpPr>
          <p:nvPr/>
        </p:nvSpPr>
        <p:spPr bwMode="auto">
          <a:xfrm>
            <a:off x="6200775" y="6072188"/>
            <a:ext cx="1339850" cy="311150"/>
          </a:xfrm>
          <a:prstGeom prst="rect">
            <a:avLst/>
          </a:prstGeom>
          <a:noFill/>
          <a:ln w="12700">
            <a:noFill/>
            <a:miter lim="800000"/>
            <a:headEnd/>
            <a:tailEnd/>
          </a:ln>
          <a:effectLst/>
        </p:spPr>
        <p:txBody>
          <a:bodyPr wrap="none">
            <a:spAutoFit/>
          </a:bodyPr>
          <a:lstStyle/>
          <a:p>
            <a:r>
              <a:rPr lang="en-US" sz="1800">
                <a:solidFill>
                  <a:schemeClr val="tx1"/>
                </a:solidFill>
              </a:rPr>
              <a:t>DST (8-bit)</a:t>
            </a:r>
          </a:p>
        </p:txBody>
      </p:sp>
      <p:sp>
        <p:nvSpPr>
          <p:cNvPr id="1070348" name="AutoShape 268"/>
          <p:cNvSpPr>
            <a:spLocks noChangeArrowheads="1"/>
          </p:cNvSpPr>
          <p:nvPr/>
        </p:nvSpPr>
        <p:spPr bwMode="auto">
          <a:xfrm>
            <a:off x="4019550" y="4333875"/>
            <a:ext cx="838200" cy="457200"/>
          </a:xfrm>
          <a:prstGeom prst="rightArrow">
            <a:avLst>
              <a:gd name="adj1" fmla="val 50000"/>
              <a:gd name="adj2" fmla="val 45833"/>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070350" name="Freeform 270"/>
          <p:cNvSpPr>
            <a:spLocks/>
          </p:cNvSpPr>
          <p:nvPr/>
        </p:nvSpPr>
        <p:spPr bwMode="auto">
          <a:xfrm>
            <a:off x="2286000" y="3540125"/>
            <a:ext cx="7620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endParaRPr lang="en-US"/>
          </a:p>
        </p:txBody>
      </p:sp>
      <p:sp>
        <p:nvSpPr>
          <p:cNvPr id="1070351" name="Text Box 271"/>
          <p:cNvSpPr txBox="1">
            <a:spLocks noChangeArrowheads="1"/>
          </p:cNvSpPr>
          <p:nvPr/>
        </p:nvSpPr>
        <p:spPr bwMode="auto">
          <a:xfrm>
            <a:off x="2154238" y="3257550"/>
            <a:ext cx="1027112" cy="311150"/>
          </a:xfrm>
          <a:prstGeom prst="rect">
            <a:avLst/>
          </a:prstGeom>
          <a:noFill/>
          <a:ln w="12700">
            <a:noFill/>
            <a:miter lim="800000"/>
            <a:headEnd/>
            <a:tailEnd/>
          </a:ln>
          <a:effectLst/>
        </p:spPr>
        <p:txBody>
          <a:bodyPr wrap="none">
            <a:spAutoFit/>
          </a:bodyPr>
          <a:lstStyle/>
          <a:p>
            <a:r>
              <a:rPr lang="en-US" sz="1800">
                <a:latin typeface="Arial Narrow" pitchFamily="34" charset="0"/>
              </a:rPr>
              <a:t>SRCBIDX</a:t>
            </a:r>
          </a:p>
        </p:txBody>
      </p:sp>
      <p:sp>
        <p:nvSpPr>
          <p:cNvPr id="1070353" name="Freeform 273"/>
          <p:cNvSpPr>
            <a:spLocks/>
          </p:cNvSpPr>
          <p:nvPr/>
        </p:nvSpPr>
        <p:spPr bwMode="auto">
          <a:xfrm>
            <a:off x="1866900" y="4102100"/>
            <a:ext cx="1104900" cy="304800"/>
          </a:xfrm>
          <a:custGeom>
            <a:avLst/>
            <a:gdLst/>
            <a:ahLst/>
            <a:cxnLst>
              <a:cxn ang="0">
                <a:pos x="648" y="8"/>
              </a:cxn>
              <a:cxn ang="0">
                <a:pos x="168" y="8"/>
              </a:cxn>
              <a:cxn ang="0">
                <a:pos x="24" y="56"/>
              </a:cxn>
              <a:cxn ang="0">
                <a:pos x="24" y="152"/>
              </a:cxn>
              <a:cxn ang="0">
                <a:pos x="168" y="200"/>
              </a:cxn>
            </a:cxnLst>
            <a:rect l="0" t="0" r="r" b="b"/>
            <a:pathLst>
              <a:path w="648" h="200">
                <a:moveTo>
                  <a:pt x="648" y="8"/>
                </a:moveTo>
                <a:cubicBezTo>
                  <a:pt x="460" y="4"/>
                  <a:pt x="272" y="0"/>
                  <a:pt x="168" y="8"/>
                </a:cubicBezTo>
                <a:cubicBezTo>
                  <a:pt x="64" y="16"/>
                  <a:pt x="48" y="32"/>
                  <a:pt x="24" y="56"/>
                </a:cubicBezTo>
                <a:cubicBezTo>
                  <a:pt x="0" y="80"/>
                  <a:pt x="0" y="128"/>
                  <a:pt x="24" y="152"/>
                </a:cubicBezTo>
                <a:cubicBezTo>
                  <a:pt x="48" y="176"/>
                  <a:pt x="108" y="188"/>
                  <a:pt x="168" y="200"/>
                </a:cubicBezTo>
              </a:path>
            </a:pathLst>
          </a:custGeom>
          <a:noFill/>
          <a:ln w="12700" cap="flat" cmpd="sng">
            <a:solidFill>
              <a:schemeClr val="tx1"/>
            </a:solidFill>
            <a:prstDash val="solid"/>
            <a:round/>
            <a:headEnd type="none" w="med" len="med"/>
            <a:tailEnd type="triangle" w="med" len="med"/>
          </a:ln>
          <a:effectLst/>
        </p:spPr>
        <p:txBody>
          <a:bodyPr>
            <a:spAutoFit/>
          </a:bodyPr>
          <a:lstStyle/>
          <a:p>
            <a:endParaRPr lang="en-US"/>
          </a:p>
        </p:txBody>
      </p:sp>
      <p:sp>
        <p:nvSpPr>
          <p:cNvPr id="1070354" name="Text Box 274"/>
          <p:cNvSpPr txBox="1">
            <a:spLocks noChangeArrowheads="1"/>
          </p:cNvSpPr>
          <p:nvPr/>
        </p:nvSpPr>
        <p:spPr bwMode="auto">
          <a:xfrm>
            <a:off x="838200" y="4102100"/>
            <a:ext cx="1117600" cy="311150"/>
          </a:xfrm>
          <a:prstGeom prst="rect">
            <a:avLst/>
          </a:prstGeom>
          <a:noFill/>
          <a:ln w="12700">
            <a:noFill/>
            <a:miter lim="800000"/>
            <a:headEnd/>
            <a:tailEnd/>
          </a:ln>
          <a:effectLst/>
        </p:spPr>
        <p:txBody>
          <a:bodyPr wrap="none">
            <a:spAutoFit/>
          </a:bodyPr>
          <a:lstStyle/>
          <a:p>
            <a:r>
              <a:rPr lang="en-US" sz="1800">
                <a:latin typeface="Arial Narrow" pitchFamily="34" charset="0"/>
              </a:rPr>
              <a:t>SRCCIDX</a:t>
            </a:r>
            <a:r>
              <a:rPr lang="en-US" sz="1800" baseline="-25000">
                <a:latin typeface="Arial Narrow" pitchFamily="34" charset="0"/>
              </a:rPr>
              <a:t>A</a:t>
            </a:r>
          </a:p>
        </p:txBody>
      </p:sp>
      <p:sp>
        <p:nvSpPr>
          <p:cNvPr id="1070355" name="Freeform 275"/>
          <p:cNvSpPr>
            <a:spLocks/>
          </p:cNvSpPr>
          <p:nvPr/>
        </p:nvSpPr>
        <p:spPr bwMode="auto">
          <a:xfrm>
            <a:off x="6229350" y="3540125"/>
            <a:ext cx="12192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a:spAutoFit/>
          </a:bodyPr>
          <a:lstStyle/>
          <a:p>
            <a:endParaRPr lang="en-US"/>
          </a:p>
        </p:txBody>
      </p:sp>
      <p:sp>
        <p:nvSpPr>
          <p:cNvPr id="1070356" name="Text Box 276"/>
          <p:cNvSpPr txBox="1">
            <a:spLocks noChangeArrowheads="1"/>
          </p:cNvSpPr>
          <p:nvPr/>
        </p:nvSpPr>
        <p:spPr bwMode="auto">
          <a:xfrm>
            <a:off x="6334125" y="3257550"/>
            <a:ext cx="1006475" cy="311150"/>
          </a:xfrm>
          <a:prstGeom prst="rect">
            <a:avLst/>
          </a:prstGeom>
          <a:noFill/>
          <a:ln w="12700">
            <a:noFill/>
            <a:miter lim="800000"/>
            <a:headEnd/>
            <a:tailEnd/>
          </a:ln>
          <a:effectLst/>
        </p:spPr>
        <p:txBody>
          <a:bodyPr wrap="none">
            <a:spAutoFit/>
          </a:bodyPr>
          <a:lstStyle/>
          <a:p>
            <a:r>
              <a:rPr lang="en-US" sz="1800">
                <a:latin typeface="Arial Narrow" pitchFamily="34" charset="0"/>
              </a:rPr>
              <a:t>DSTBIDX</a:t>
            </a:r>
          </a:p>
        </p:txBody>
      </p:sp>
      <p:sp>
        <p:nvSpPr>
          <p:cNvPr id="1070357" name="Freeform 277"/>
          <p:cNvSpPr>
            <a:spLocks/>
          </p:cNvSpPr>
          <p:nvPr/>
        </p:nvSpPr>
        <p:spPr bwMode="auto">
          <a:xfrm>
            <a:off x="5819775" y="4130675"/>
            <a:ext cx="1562100" cy="685800"/>
          </a:xfrm>
          <a:custGeom>
            <a:avLst/>
            <a:gdLst/>
            <a:ahLst/>
            <a:cxnLst>
              <a:cxn ang="0">
                <a:pos x="984" y="0"/>
              </a:cxn>
              <a:cxn ang="0">
                <a:pos x="360" y="96"/>
              </a:cxn>
              <a:cxn ang="0">
                <a:pos x="72" y="192"/>
              </a:cxn>
              <a:cxn ang="0">
                <a:pos x="24" y="384"/>
              </a:cxn>
              <a:cxn ang="0">
                <a:pos x="216" y="432"/>
              </a:cxn>
            </a:cxnLst>
            <a:rect l="0" t="0" r="r" b="b"/>
            <a:pathLst>
              <a:path w="984" h="432">
                <a:moveTo>
                  <a:pt x="984" y="0"/>
                </a:moveTo>
                <a:cubicBezTo>
                  <a:pt x="748" y="32"/>
                  <a:pt x="512" y="64"/>
                  <a:pt x="360" y="96"/>
                </a:cubicBezTo>
                <a:cubicBezTo>
                  <a:pt x="208" y="128"/>
                  <a:pt x="128" y="144"/>
                  <a:pt x="72" y="192"/>
                </a:cubicBezTo>
                <a:cubicBezTo>
                  <a:pt x="16" y="240"/>
                  <a:pt x="0" y="344"/>
                  <a:pt x="24" y="384"/>
                </a:cubicBezTo>
                <a:cubicBezTo>
                  <a:pt x="48" y="424"/>
                  <a:pt x="132" y="428"/>
                  <a:pt x="216" y="43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endParaRPr lang="en-US"/>
          </a:p>
        </p:txBody>
      </p:sp>
      <p:sp>
        <p:nvSpPr>
          <p:cNvPr id="1070358" name="Text Box 278"/>
          <p:cNvSpPr txBox="1">
            <a:spLocks noChangeArrowheads="1"/>
          </p:cNvSpPr>
          <p:nvPr/>
        </p:nvSpPr>
        <p:spPr bwMode="auto">
          <a:xfrm>
            <a:off x="4981575" y="4092575"/>
            <a:ext cx="1096963" cy="311150"/>
          </a:xfrm>
          <a:prstGeom prst="rect">
            <a:avLst/>
          </a:prstGeom>
          <a:noFill/>
          <a:ln w="12700">
            <a:noFill/>
            <a:miter lim="800000"/>
            <a:headEnd/>
            <a:tailEnd/>
          </a:ln>
          <a:effectLst/>
        </p:spPr>
        <p:txBody>
          <a:bodyPr wrap="none">
            <a:spAutoFit/>
          </a:bodyPr>
          <a:lstStyle/>
          <a:p>
            <a:r>
              <a:rPr lang="en-US" sz="1800">
                <a:latin typeface="Arial Narrow" pitchFamily="34" charset="0"/>
              </a:rPr>
              <a:t>DSTCIDX</a:t>
            </a:r>
            <a:r>
              <a:rPr lang="en-US" sz="1800" baseline="-25000">
                <a:latin typeface="Arial Narrow" pitchFamily="34" charset="0"/>
              </a:rPr>
              <a:t>A</a:t>
            </a:r>
          </a:p>
        </p:txBody>
      </p:sp>
      <p:sp>
        <p:nvSpPr>
          <p:cNvPr id="1070360" name="Text Box 280"/>
          <p:cNvSpPr txBox="1">
            <a:spLocks noChangeArrowheads="1"/>
          </p:cNvSpPr>
          <p:nvPr/>
        </p:nvSpPr>
        <p:spPr bwMode="auto">
          <a:xfrm>
            <a:off x="2279650" y="5538788"/>
            <a:ext cx="1158875" cy="261937"/>
          </a:xfrm>
          <a:prstGeom prst="rect">
            <a:avLst/>
          </a:prstGeom>
          <a:noFill/>
          <a:ln w="12700">
            <a:noFill/>
            <a:miter lim="800000"/>
            <a:headEnd/>
            <a:tailEnd/>
          </a:ln>
          <a:effectLst/>
        </p:spPr>
        <p:txBody>
          <a:bodyPr wrap="none">
            <a:spAutoFit/>
          </a:bodyPr>
          <a:lstStyle/>
          <a:p>
            <a:r>
              <a:rPr lang="en-US" sz="1400" b="0" i="1">
                <a:solidFill>
                  <a:schemeClr val="tx1"/>
                </a:solidFill>
              </a:rPr>
              <a:t>(contiguous)</a:t>
            </a:r>
          </a:p>
        </p:txBody>
      </p:sp>
      <p:sp>
        <p:nvSpPr>
          <p:cNvPr id="1070361" name="Text Box 281"/>
          <p:cNvSpPr txBox="1">
            <a:spLocks noChangeArrowheads="1"/>
          </p:cNvSpPr>
          <p:nvPr/>
        </p:nvSpPr>
        <p:spPr bwMode="auto">
          <a:xfrm>
            <a:off x="6296025" y="6557963"/>
            <a:ext cx="1158875" cy="261937"/>
          </a:xfrm>
          <a:prstGeom prst="rect">
            <a:avLst/>
          </a:prstGeom>
          <a:noFill/>
          <a:ln w="12700">
            <a:noFill/>
            <a:miter lim="800000"/>
            <a:headEnd/>
            <a:tailEnd/>
          </a:ln>
          <a:effectLst/>
        </p:spPr>
        <p:txBody>
          <a:bodyPr wrap="none">
            <a:spAutoFit/>
          </a:bodyPr>
          <a:lstStyle/>
          <a:p>
            <a:r>
              <a:rPr lang="en-US" sz="1400" b="0" i="1">
                <a:solidFill>
                  <a:schemeClr val="tx1"/>
                </a:solidFill>
              </a:rPr>
              <a:t>(contiguous)</a:t>
            </a:r>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a:t>Example: Using Indexing</a:t>
            </a:r>
          </a:p>
        </p:txBody>
      </p:sp>
      <p:sp>
        <p:nvSpPr>
          <p:cNvPr id="1072139" name="Text Box 11"/>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072141" name="Text Box 13"/>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072146" name="Rectangle 18"/>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7" name="Rectangle 19"/>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8" name="Rectangle 20"/>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9" name="Rectangle 21"/>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0" name="Rectangle 22"/>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1" name="Rectangle 23"/>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2" name="Rectangle 24"/>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3" name="Rectangle 25"/>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4" name="Rectangle 26"/>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5" name="Rectangle 27"/>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6" name="Rectangle 28"/>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7" name="Rectangle 29"/>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8" name="Rectangle 30"/>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59" name="Rectangle 31"/>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0" name="Rectangle 32"/>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1" name="Rectangle 33"/>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2" name="Rectangle 34"/>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3" name="Rectangle 35"/>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4" name="Rectangle 36"/>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5" name="Text Box 37"/>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072166" name="Group 38"/>
          <p:cNvGrpSpPr>
            <a:grpSpLocks/>
          </p:cNvGrpSpPr>
          <p:nvPr/>
        </p:nvGrpSpPr>
        <p:grpSpPr bwMode="auto">
          <a:xfrm>
            <a:off x="3662363" y="1447800"/>
            <a:ext cx="1219200" cy="914400"/>
            <a:chOff x="432" y="960"/>
            <a:chExt cx="768" cy="576"/>
          </a:xfrm>
        </p:grpSpPr>
        <p:sp>
          <p:nvSpPr>
            <p:cNvPr id="1072167" name="Rectangle 39"/>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68" name="Rectangle 40"/>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69" name="Rectangle 41"/>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0" name="Rectangle 42"/>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1" name="Rectangle 43"/>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2" name="Rectangle 44"/>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3" name="Rectangle 45"/>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4" name="Rectangle 46"/>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5" name="Rectangle 47"/>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6" name="Rectangle 48"/>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7" name="Rectangle 49"/>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8" name="Rectangle 50"/>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072179" name="Text Box 51"/>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072180" name="Text Box 52"/>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072188" name="Text Box 6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072189" name="Text Box 6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072190" name="Text Box 6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072192" name="Text Box 64"/>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072193" name="Rectangle 65"/>
          <p:cNvSpPr>
            <a:spLocks noChangeArrowheads="1"/>
          </p:cNvSpPr>
          <p:nvPr/>
        </p:nvSpPr>
        <p:spPr bwMode="auto">
          <a:xfrm>
            <a:off x="1092200" y="4648200"/>
            <a:ext cx="7519988"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p:txBody>
          <a:bodyPr/>
          <a:lstStyle/>
          <a:p>
            <a:r>
              <a:rPr lang="en-US"/>
              <a:t>Example: Using Indexing</a:t>
            </a:r>
          </a:p>
        </p:txBody>
      </p:sp>
      <p:sp>
        <p:nvSpPr>
          <p:cNvPr id="1333251"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3252"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3253"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4"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5"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6"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7"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8"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9"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0"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1"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2"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3"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4"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5"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6"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7"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8"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9"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0"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1"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2"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3273" name="Group 25"/>
          <p:cNvGrpSpPr>
            <a:grpSpLocks/>
          </p:cNvGrpSpPr>
          <p:nvPr/>
        </p:nvGrpSpPr>
        <p:grpSpPr bwMode="auto">
          <a:xfrm>
            <a:off x="3662363" y="1447800"/>
            <a:ext cx="1219200" cy="914400"/>
            <a:chOff x="432" y="960"/>
            <a:chExt cx="768" cy="576"/>
          </a:xfrm>
        </p:grpSpPr>
        <p:sp>
          <p:nvSpPr>
            <p:cNvPr id="1333274"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5"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6"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7"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8"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9"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0"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1"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2"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3"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4"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5"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3286"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3287"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3288"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3289"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3290"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3291"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3292" name="Rectangle 44"/>
          <p:cNvSpPr>
            <a:spLocks noChangeArrowheads="1"/>
          </p:cNvSpPr>
          <p:nvPr/>
        </p:nvSpPr>
        <p:spPr bwMode="auto">
          <a:xfrm>
            <a:off x="3241675" y="4648200"/>
            <a:ext cx="53705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r>
              <a:rPr lang="en-US"/>
              <a:t>Example: Using Indexing</a:t>
            </a:r>
          </a:p>
        </p:txBody>
      </p:sp>
      <p:sp>
        <p:nvSpPr>
          <p:cNvPr id="1334275"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4276"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4277"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78"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79"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0"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1"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2"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3"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4"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5"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6"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7"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8"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9"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0"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1"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2"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3"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4"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5"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6"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4297" name="Group 25"/>
          <p:cNvGrpSpPr>
            <a:grpSpLocks/>
          </p:cNvGrpSpPr>
          <p:nvPr/>
        </p:nvGrpSpPr>
        <p:grpSpPr bwMode="auto">
          <a:xfrm>
            <a:off x="3662363" y="1447800"/>
            <a:ext cx="1219200" cy="914400"/>
            <a:chOff x="432" y="960"/>
            <a:chExt cx="768" cy="576"/>
          </a:xfrm>
        </p:grpSpPr>
        <p:sp>
          <p:nvSpPr>
            <p:cNvPr id="1334298"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99"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0"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1"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2"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3"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4"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5"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6"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7"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8"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9"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4310"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4311"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4312"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4313"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4314"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4315"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4316" name="Rectangle 44"/>
          <p:cNvSpPr>
            <a:spLocks noChangeArrowheads="1"/>
          </p:cNvSpPr>
          <p:nvPr/>
        </p:nvSpPr>
        <p:spPr bwMode="auto">
          <a:xfrm>
            <a:off x="5476875" y="4648200"/>
            <a:ext cx="31353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ChangeArrowheads="1"/>
          </p:cNvSpPr>
          <p:nvPr/>
        </p:nvSpPr>
        <p:spPr bwMode="auto">
          <a:xfrm>
            <a:off x="457200" y="83820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56771" name="Rectangle 3"/>
          <p:cNvSpPr>
            <a:spLocks noGrp="1" noChangeArrowheads="1"/>
          </p:cNvSpPr>
          <p:nvPr>
            <p:ph type="title"/>
          </p:nvPr>
        </p:nvSpPr>
        <p:spPr/>
        <p:txBody>
          <a:bodyPr/>
          <a:lstStyle/>
          <a:p>
            <a:r>
              <a:rPr lang="en-US"/>
              <a:t>Outline</a:t>
            </a:r>
          </a:p>
        </p:txBody>
      </p:sp>
      <p:sp>
        <p:nvSpPr>
          <p:cNvPr id="1056784" name="Text Box 1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6770"/>
                                        </p:tgtEl>
                                        <p:attrNameLst>
                                          <p:attrName>style.visibility</p:attrName>
                                        </p:attrNameLst>
                                      </p:cBhvr>
                                      <p:to>
                                        <p:strVal val="visible"/>
                                      </p:to>
                                    </p:set>
                                    <p:animEffect transition="in" filter="dissolve">
                                      <p:cBhvr>
                                        <p:cTn id="7" dur="1000"/>
                                        <p:tgtEl>
                                          <p:spTgt spid="105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p:txBody>
          <a:bodyPr/>
          <a:lstStyle/>
          <a:p>
            <a:r>
              <a:rPr lang="en-US" dirty="0"/>
              <a:t>Example: Using Indexing</a:t>
            </a:r>
          </a:p>
        </p:txBody>
      </p:sp>
      <p:sp>
        <p:nvSpPr>
          <p:cNvPr id="1335299"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5300"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5301"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2"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3"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4"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5"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6"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7"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8"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9"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0"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1"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2"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3"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4"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5"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6"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7"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8"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9"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20"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5321" name="Group 25"/>
          <p:cNvGrpSpPr>
            <a:grpSpLocks/>
          </p:cNvGrpSpPr>
          <p:nvPr/>
        </p:nvGrpSpPr>
        <p:grpSpPr bwMode="auto">
          <a:xfrm>
            <a:off x="3662363" y="1447800"/>
            <a:ext cx="1219200" cy="914400"/>
            <a:chOff x="432" y="960"/>
            <a:chExt cx="768" cy="576"/>
          </a:xfrm>
        </p:grpSpPr>
        <p:sp>
          <p:nvSpPr>
            <p:cNvPr id="1335322"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3"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4"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5"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6"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7"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8"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9"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0"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1"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2"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3"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5334"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5335"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5336"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5337"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5338"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5339"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99" name="Text Box 6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21634" name="Rectangle 2"/>
          <p:cNvSpPr>
            <a:spLocks noGrp="1" noChangeArrowheads="1"/>
          </p:cNvSpPr>
          <p:nvPr>
            <p:ph type="title"/>
          </p:nvPr>
        </p:nvSpPr>
        <p:spPr/>
        <p:txBody>
          <a:bodyPr/>
          <a:lstStyle/>
          <a:p>
            <a:r>
              <a:rPr lang="en-US" sz="3200"/>
              <a:t>	</a:t>
            </a:r>
          </a:p>
        </p:txBody>
      </p:sp>
      <p:sp>
        <p:nvSpPr>
          <p:cNvPr id="1221643" name="Text Box 11"/>
          <p:cNvSpPr txBox="1">
            <a:spLocks noChangeArrowheads="1"/>
          </p:cNvSpPr>
          <p:nvPr/>
        </p:nvSpPr>
        <p:spPr bwMode="auto">
          <a:xfrm>
            <a:off x="763588" y="574675"/>
            <a:ext cx="8002587" cy="12827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rPr>
              <a:t>EDMA3 has 256 Parameter RAM sets (PSETs) that contain </a:t>
            </a:r>
            <a:br>
              <a:rPr lang="en-US">
                <a:solidFill>
                  <a:schemeClr val="tx1"/>
                </a:solidFill>
              </a:rPr>
            </a:br>
            <a:r>
              <a:rPr lang="en-US">
                <a:solidFill>
                  <a:schemeClr val="tx1"/>
                </a:solidFill>
              </a:rPr>
              <a:t>configuration information about a transfer</a:t>
            </a:r>
          </a:p>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rPr>
              <a:t>64 DMA CHs and 8 QDMA CHs can be mapped to any one of</a:t>
            </a:r>
            <a:br>
              <a:rPr lang="en-US">
                <a:solidFill>
                  <a:schemeClr val="tx1"/>
                </a:solidFill>
              </a:rPr>
            </a:br>
            <a:r>
              <a:rPr lang="en-US">
                <a:solidFill>
                  <a:schemeClr val="tx1"/>
                </a:solidFill>
              </a:rPr>
              <a:t>the 256 PSETs and then triggered to run (by various methods)</a:t>
            </a:r>
            <a:endParaRPr lang="en-US" u="sng">
              <a:solidFill>
                <a:schemeClr val="tx1"/>
              </a:solidFill>
            </a:endParaRPr>
          </a:p>
        </p:txBody>
      </p:sp>
      <p:sp>
        <p:nvSpPr>
          <p:cNvPr id="1221644" name="Rectangle 12"/>
          <p:cNvSpPr>
            <a:spLocks noChangeArrowheads="1"/>
          </p:cNvSpPr>
          <p:nvPr/>
        </p:nvSpPr>
        <p:spPr bwMode="auto">
          <a:xfrm>
            <a:off x="3048000" y="2082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5" name="Text Box 13"/>
          <p:cNvSpPr txBox="1">
            <a:spLocks noChangeArrowheads="1"/>
          </p:cNvSpPr>
          <p:nvPr/>
        </p:nvSpPr>
        <p:spPr bwMode="auto">
          <a:xfrm>
            <a:off x="3125788" y="2124075"/>
            <a:ext cx="134143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PaRAM Set 0</a:t>
            </a:r>
          </a:p>
        </p:txBody>
      </p:sp>
      <p:sp>
        <p:nvSpPr>
          <p:cNvPr id="1221646" name="Rectangle 14"/>
          <p:cNvSpPr>
            <a:spLocks noChangeArrowheads="1"/>
          </p:cNvSpPr>
          <p:nvPr/>
        </p:nvSpPr>
        <p:spPr bwMode="auto">
          <a:xfrm>
            <a:off x="3048000" y="2463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7" name="Text Box 15"/>
          <p:cNvSpPr txBox="1">
            <a:spLocks noChangeArrowheads="1"/>
          </p:cNvSpPr>
          <p:nvPr/>
        </p:nvSpPr>
        <p:spPr bwMode="auto">
          <a:xfrm>
            <a:off x="3125788" y="2524125"/>
            <a:ext cx="134143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PaRAM Set 1</a:t>
            </a:r>
          </a:p>
        </p:txBody>
      </p:sp>
      <p:sp>
        <p:nvSpPr>
          <p:cNvPr id="1221648" name="Rectangle 16"/>
          <p:cNvSpPr>
            <a:spLocks noChangeArrowheads="1"/>
          </p:cNvSpPr>
          <p:nvPr/>
        </p:nvSpPr>
        <p:spPr bwMode="auto">
          <a:xfrm>
            <a:off x="3048000" y="2844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9" name="Rectangle 17"/>
          <p:cNvSpPr>
            <a:spLocks noChangeArrowheads="1"/>
          </p:cNvSpPr>
          <p:nvPr/>
        </p:nvSpPr>
        <p:spPr bwMode="auto">
          <a:xfrm>
            <a:off x="3048000" y="3225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0" name="Rectangle 18"/>
          <p:cNvSpPr>
            <a:spLocks noChangeArrowheads="1"/>
          </p:cNvSpPr>
          <p:nvPr/>
        </p:nvSpPr>
        <p:spPr bwMode="auto">
          <a:xfrm>
            <a:off x="3048000" y="3606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1" name="Rectangle 19"/>
          <p:cNvSpPr>
            <a:spLocks noChangeArrowheads="1"/>
          </p:cNvSpPr>
          <p:nvPr/>
        </p:nvSpPr>
        <p:spPr bwMode="auto">
          <a:xfrm>
            <a:off x="3048000" y="3987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2" name="Rectangle 20"/>
          <p:cNvSpPr>
            <a:spLocks noChangeArrowheads="1"/>
          </p:cNvSpPr>
          <p:nvPr/>
        </p:nvSpPr>
        <p:spPr bwMode="auto">
          <a:xfrm>
            <a:off x="3048000" y="4368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3" name="Text Box 21"/>
          <p:cNvSpPr txBox="1">
            <a:spLocks noChangeArrowheads="1"/>
          </p:cNvSpPr>
          <p:nvPr/>
        </p:nvSpPr>
        <p:spPr bwMode="auto">
          <a:xfrm>
            <a:off x="3330575" y="3263900"/>
            <a:ext cx="9366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63</a:t>
            </a:r>
          </a:p>
        </p:txBody>
      </p:sp>
      <p:sp>
        <p:nvSpPr>
          <p:cNvPr id="1221654" name="Text Box 22"/>
          <p:cNvSpPr txBox="1">
            <a:spLocks noChangeArrowheads="1"/>
          </p:cNvSpPr>
          <p:nvPr/>
        </p:nvSpPr>
        <p:spPr bwMode="auto">
          <a:xfrm>
            <a:off x="3330575" y="3644900"/>
            <a:ext cx="9366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64</a:t>
            </a:r>
          </a:p>
        </p:txBody>
      </p:sp>
      <p:sp>
        <p:nvSpPr>
          <p:cNvPr id="1221655" name="Text Box 23"/>
          <p:cNvSpPr txBox="1">
            <a:spLocks noChangeArrowheads="1"/>
          </p:cNvSpPr>
          <p:nvPr/>
        </p:nvSpPr>
        <p:spPr bwMode="auto">
          <a:xfrm>
            <a:off x="3302000" y="4416425"/>
            <a:ext cx="10414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255</a:t>
            </a:r>
          </a:p>
        </p:txBody>
      </p:sp>
      <p:sp>
        <p:nvSpPr>
          <p:cNvPr id="1221656" name="Text Box 24"/>
          <p:cNvSpPr txBox="1">
            <a:spLocks noChangeArrowheads="1"/>
          </p:cNvSpPr>
          <p:nvPr/>
        </p:nvSpPr>
        <p:spPr bwMode="auto">
          <a:xfrm>
            <a:off x="3651250" y="2838450"/>
            <a:ext cx="282575" cy="349250"/>
          </a:xfrm>
          <a:prstGeom prst="rect">
            <a:avLst/>
          </a:prstGeom>
          <a:noFill/>
          <a:ln w="12700">
            <a:noFill/>
            <a:miter lim="800000"/>
            <a:headEnd/>
            <a:tailEnd/>
          </a:ln>
          <a:effectLst/>
        </p:spPr>
        <p:txBody>
          <a:bodyPr wrap="none">
            <a:spAutoFit/>
          </a:bodyPr>
          <a:lstStyle/>
          <a:p>
            <a:pPr>
              <a:lnSpc>
                <a:spcPct val="3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21657" name="Text Box 25"/>
          <p:cNvSpPr txBox="1">
            <a:spLocks noChangeArrowheads="1"/>
          </p:cNvSpPr>
          <p:nvPr/>
        </p:nvSpPr>
        <p:spPr bwMode="auto">
          <a:xfrm>
            <a:off x="3651250" y="4006850"/>
            <a:ext cx="282575" cy="349250"/>
          </a:xfrm>
          <a:prstGeom prst="rect">
            <a:avLst/>
          </a:prstGeom>
          <a:noFill/>
          <a:ln w="12700">
            <a:noFill/>
            <a:miter lim="800000"/>
            <a:headEnd/>
            <a:tailEnd/>
          </a:ln>
          <a:effectLst/>
        </p:spPr>
        <p:txBody>
          <a:bodyPr wrap="none">
            <a:spAutoFit/>
          </a:bodyPr>
          <a:lstStyle/>
          <a:p>
            <a:pPr>
              <a:lnSpc>
                <a:spcPct val="30000"/>
              </a:lnSpc>
            </a:pPr>
            <a:r>
              <a:rPr lang="en-US" sz="2800">
                <a:solidFill>
                  <a:schemeClr val="tx1"/>
                </a:solidFill>
              </a:rPr>
              <a:t>.</a:t>
            </a:r>
            <a:br>
              <a:rPr lang="en-US" sz="2800">
                <a:solidFill>
                  <a:schemeClr val="tx1"/>
                </a:solidFill>
              </a:rPr>
            </a:br>
            <a:r>
              <a:rPr lang="en-US" sz="2800">
                <a:solidFill>
                  <a:schemeClr val="tx1"/>
                </a:solidFill>
              </a:rPr>
              <a:t>.</a:t>
            </a:r>
          </a:p>
        </p:txBody>
      </p:sp>
      <p:grpSp>
        <p:nvGrpSpPr>
          <p:cNvPr id="1221658" name="Group 26"/>
          <p:cNvGrpSpPr>
            <a:grpSpLocks/>
          </p:cNvGrpSpPr>
          <p:nvPr/>
        </p:nvGrpSpPr>
        <p:grpSpPr bwMode="auto">
          <a:xfrm>
            <a:off x="6207125" y="2174875"/>
            <a:ext cx="2098675" cy="2574925"/>
            <a:chOff x="212" y="2554"/>
            <a:chExt cx="1322" cy="1622"/>
          </a:xfrm>
        </p:grpSpPr>
        <p:sp>
          <p:nvSpPr>
            <p:cNvPr id="1221659" name="Rectangle 27"/>
            <p:cNvSpPr>
              <a:spLocks noChangeArrowheads="1"/>
            </p:cNvSpPr>
            <p:nvPr/>
          </p:nvSpPr>
          <p:spPr bwMode="auto">
            <a:xfrm>
              <a:off x="216" y="399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1660" name="Rectangle 28"/>
            <p:cNvSpPr>
              <a:spLocks noChangeArrowheads="1"/>
            </p:cNvSpPr>
            <p:nvPr/>
          </p:nvSpPr>
          <p:spPr bwMode="auto">
            <a:xfrm>
              <a:off x="212" y="255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t>Options</a:t>
              </a:r>
            </a:p>
          </p:txBody>
        </p:sp>
        <p:sp>
          <p:nvSpPr>
            <p:cNvPr id="1221661" name="Rectangle 29"/>
            <p:cNvSpPr>
              <a:spLocks noChangeArrowheads="1"/>
            </p:cNvSpPr>
            <p:nvPr/>
          </p:nvSpPr>
          <p:spPr bwMode="auto">
            <a:xfrm>
              <a:off x="212" y="273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21662" name="Rectangle 30"/>
            <p:cNvSpPr>
              <a:spLocks noChangeArrowheads="1"/>
            </p:cNvSpPr>
            <p:nvPr/>
          </p:nvSpPr>
          <p:spPr bwMode="auto">
            <a:xfrm>
              <a:off x="212" y="3101"/>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21663" name="Rectangle 31"/>
            <p:cNvSpPr>
              <a:spLocks noChangeArrowheads="1"/>
            </p:cNvSpPr>
            <p:nvPr/>
          </p:nvSpPr>
          <p:spPr bwMode="auto">
            <a:xfrm>
              <a:off x="873" y="382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21664" name="Rectangle 32"/>
            <p:cNvSpPr>
              <a:spLocks noChangeArrowheads="1"/>
            </p:cNvSpPr>
            <p:nvPr/>
          </p:nvSpPr>
          <p:spPr bwMode="auto">
            <a:xfrm>
              <a:off x="212" y="382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1665" name="Rectangle 33"/>
            <p:cNvSpPr>
              <a:spLocks noChangeArrowheads="1"/>
            </p:cNvSpPr>
            <p:nvPr/>
          </p:nvSpPr>
          <p:spPr bwMode="auto">
            <a:xfrm>
              <a:off x="212" y="291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1666" name="Rectangle 34"/>
            <p:cNvSpPr>
              <a:spLocks noChangeArrowheads="1"/>
            </p:cNvSpPr>
            <p:nvPr/>
          </p:nvSpPr>
          <p:spPr bwMode="auto">
            <a:xfrm>
              <a:off x="873" y="2919"/>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21667" name="Rectangle 35"/>
            <p:cNvSpPr>
              <a:spLocks noChangeArrowheads="1"/>
            </p:cNvSpPr>
            <p:nvPr/>
          </p:nvSpPr>
          <p:spPr bwMode="auto">
            <a:xfrm>
              <a:off x="212" y="2919"/>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21668" name="Rectangle 36"/>
            <p:cNvSpPr>
              <a:spLocks noChangeArrowheads="1"/>
            </p:cNvSpPr>
            <p:nvPr/>
          </p:nvSpPr>
          <p:spPr bwMode="auto">
            <a:xfrm>
              <a:off x="873" y="328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21669" name="Rectangle 37"/>
            <p:cNvSpPr>
              <a:spLocks noChangeArrowheads="1"/>
            </p:cNvSpPr>
            <p:nvPr/>
          </p:nvSpPr>
          <p:spPr bwMode="auto">
            <a:xfrm>
              <a:off x="212" y="328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21670" name="Rectangle 38"/>
            <p:cNvSpPr>
              <a:spLocks noChangeArrowheads="1"/>
            </p:cNvSpPr>
            <p:nvPr/>
          </p:nvSpPr>
          <p:spPr bwMode="auto">
            <a:xfrm>
              <a:off x="873" y="346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21671" name="Rectangle 39"/>
            <p:cNvSpPr>
              <a:spLocks noChangeArrowheads="1"/>
            </p:cNvSpPr>
            <p:nvPr/>
          </p:nvSpPr>
          <p:spPr bwMode="auto">
            <a:xfrm>
              <a:off x="212" y="346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21672" name="Rectangle 40"/>
            <p:cNvSpPr>
              <a:spLocks noChangeArrowheads="1"/>
            </p:cNvSpPr>
            <p:nvPr/>
          </p:nvSpPr>
          <p:spPr bwMode="auto">
            <a:xfrm>
              <a:off x="873" y="364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21673" name="Rectangle 41"/>
            <p:cNvSpPr>
              <a:spLocks noChangeArrowheads="1"/>
            </p:cNvSpPr>
            <p:nvPr/>
          </p:nvSpPr>
          <p:spPr bwMode="auto">
            <a:xfrm>
              <a:off x="212" y="364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221674" name="Line 42"/>
          <p:cNvSpPr>
            <a:spLocks noChangeShapeType="1"/>
          </p:cNvSpPr>
          <p:nvPr/>
        </p:nvSpPr>
        <p:spPr bwMode="auto">
          <a:xfrm flipV="1">
            <a:off x="4648200" y="2159000"/>
            <a:ext cx="1524000" cy="304800"/>
          </a:xfrm>
          <a:prstGeom prst="line">
            <a:avLst/>
          </a:prstGeom>
          <a:noFill/>
          <a:ln w="12700">
            <a:solidFill>
              <a:schemeClr val="tx1"/>
            </a:solidFill>
            <a:prstDash val="dash"/>
            <a:round/>
            <a:headEnd/>
            <a:tailEnd/>
          </a:ln>
          <a:effectLst/>
        </p:spPr>
        <p:txBody>
          <a:bodyPr wrap="none">
            <a:spAutoFit/>
          </a:bodyPr>
          <a:lstStyle/>
          <a:p>
            <a:endParaRPr lang="en-US"/>
          </a:p>
        </p:txBody>
      </p:sp>
      <p:sp>
        <p:nvSpPr>
          <p:cNvPr id="1221675" name="Line 43"/>
          <p:cNvSpPr>
            <a:spLocks noChangeShapeType="1"/>
          </p:cNvSpPr>
          <p:nvPr/>
        </p:nvSpPr>
        <p:spPr bwMode="auto">
          <a:xfrm>
            <a:off x="4648200" y="2844800"/>
            <a:ext cx="1524000" cy="1600200"/>
          </a:xfrm>
          <a:prstGeom prst="line">
            <a:avLst/>
          </a:prstGeom>
          <a:noFill/>
          <a:ln w="12700">
            <a:solidFill>
              <a:schemeClr val="tx1"/>
            </a:solidFill>
            <a:prstDash val="dash"/>
            <a:round/>
            <a:headEnd/>
            <a:tailEnd/>
          </a:ln>
          <a:effectLst/>
        </p:spPr>
        <p:txBody>
          <a:bodyPr wrap="none">
            <a:spAutoFit/>
          </a:bodyPr>
          <a:lstStyle/>
          <a:p>
            <a:endParaRPr lang="en-US"/>
          </a:p>
        </p:txBody>
      </p:sp>
      <p:sp>
        <p:nvSpPr>
          <p:cNvPr id="1221676" name="Text Box 44"/>
          <p:cNvSpPr txBox="1">
            <a:spLocks noChangeArrowheads="1"/>
          </p:cNvSpPr>
          <p:nvPr/>
        </p:nvSpPr>
        <p:spPr bwMode="auto">
          <a:xfrm>
            <a:off x="304800" y="4941888"/>
            <a:ext cx="5153025" cy="366712"/>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Each PSET contains 12 register fields:</a:t>
            </a:r>
            <a:endParaRPr lang="en-US" u="sng">
              <a:solidFill>
                <a:schemeClr val="tx1"/>
              </a:solidFill>
            </a:endParaRPr>
          </a:p>
        </p:txBody>
      </p:sp>
      <p:sp>
        <p:nvSpPr>
          <p:cNvPr id="1221677" name="Text Box 45"/>
          <p:cNvSpPr txBox="1">
            <a:spLocks noChangeArrowheads="1"/>
          </p:cNvSpPr>
          <p:nvPr/>
        </p:nvSpPr>
        <p:spPr bwMode="auto">
          <a:xfrm>
            <a:off x="658813" y="5354638"/>
            <a:ext cx="4294187" cy="1025525"/>
          </a:xfrm>
          <a:prstGeom prst="rect">
            <a:avLst/>
          </a:prstGeom>
          <a:noFill/>
          <a:ln w="12700">
            <a:noFill/>
            <a:miter lim="800000"/>
            <a:headEnd/>
            <a:tailEnd/>
          </a:ln>
          <a:effectLst/>
        </p:spPr>
        <p:txBody>
          <a:bodyPr wrap="none">
            <a:spAutoFit/>
          </a:bodyPr>
          <a:lstStyle/>
          <a:p>
            <a:pPr>
              <a:buFontTx/>
              <a:buChar char="•"/>
            </a:pPr>
            <a:r>
              <a:rPr lang="en-US" sz="1800">
                <a:solidFill>
                  <a:schemeClr val="tx1"/>
                </a:solidFill>
                <a:latin typeface="Arial Narrow" pitchFamily="34" charset="0"/>
              </a:rPr>
              <a:t> Options (interrupt, chaining, sync mode, etc)</a:t>
            </a:r>
          </a:p>
          <a:p>
            <a:pPr>
              <a:buFontTx/>
              <a:buChar char="•"/>
            </a:pPr>
            <a:r>
              <a:rPr lang="en-US" sz="1800">
                <a:solidFill>
                  <a:schemeClr val="tx1"/>
                </a:solidFill>
                <a:latin typeface="Arial Narrow" pitchFamily="34" charset="0"/>
              </a:rPr>
              <a:t> SRC/DST addresses</a:t>
            </a:r>
          </a:p>
          <a:p>
            <a:pPr>
              <a:buFontTx/>
              <a:buChar char="•"/>
            </a:pPr>
            <a:r>
              <a:rPr lang="en-US" sz="1800">
                <a:solidFill>
                  <a:schemeClr val="tx1"/>
                </a:solidFill>
                <a:latin typeface="Arial Narrow" pitchFamily="34" charset="0"/>
              </a:rPr>
              <a:t> ACNT/BCNT/CCNT (size of transfer)</a:t>
            </a:r>
          </a:p>
        </p:txBody>
      </p:sp>
      <p:sp>
        <p:nvSpPr>
          <p:cNvPr id="1221678" name="Text Box 46"/>
          <p:cNvSpPr txBox="1">
            <a:spLocks noChangeArrowheads="1"/>
          </p:cNvSpPr>
          <p:nvPr/>
        </p:nvSpPr>
        <p:spPr bwMode="auto">
          <a:xfrm>
            <a:off x="5181600" y="5354638"/>
            <a:ext cx="3506788" cy="1025525"/>
          </a:xfrm>
          <a:prstGeom prst="rect">
            <a:avLst/>
          </a:prstGeom>
          <a:noFill/>
          <a:ln w="12700">
            <a:noFill/>
            <a:miter lim="800000"/>
            <a:headEnd/>
            <a:tailEnd/>
          </a:ln>
          <a:effectLst/>
        </p:spPr>
        <p:txBody>
          <a:bodyPr wrap="none">
            <a:spAutoFit/>
          </a:bodyPr>
          <a:lstStyle/>
          <a:p>
            <a:pPr>
              <a:buFontTx/>
              <a:buChar char="•"/>
            </a:pPr>
            <a:r>
              <a:rPr lang="en-US" sz="1800" dirty="0">
                <a:solidFill>
                  <a:schemeClr val="tx1"/>
                </a:solidFill>
                <a:latin typeface="Arial Narrow" pitchFamily="34" charset="0"/>
              </a:rPr>
              <a:t> </a:t>
            </a:r>
            <a:r>
              <a:rPr lang="en-US" sz="1800" dirty="0" smtClean="0">
                <a:solidFill>
                  <a:schemeClr val="tx1"/>
                </a:solidFill>
                <a:latin typeface="Arial Narrow" pitchFamily="34" charset="0"/>
              </a:rPr>
              <a:t>Four </a:t>
            </a:r>
            <a:r>
              <a:rPr lang="en-US" sz="1800" dirty="0">
                <a:solidFill>
                  <a:schemeClr val="tx1"/>
                </a:solidFill>
                <a:latin typeface="Arial Narrow" pitchFamily="34" charset="0"/>
              </a:rPr>
              <a:t>SRC/DST Indexes</a:t>
            </a:r>
          </a:p>
          <a:p>
            <a:pPr>
              <a:buFontTx/>
              <a:buChar char="•"/>
            </a:pPr>
            <a:r>
              <a:rPr lang="en-US" sz="1800" dirty="0">
                <a:solidFill>
                  <a:schemeClr val="tx1"/>
                </a:solidFill>
                <a:latin typeface="Arial Narrow" pitchFamily="34" charset="0"/>
              </a:rPr>
              <a:t> BCNTRLD (BCNT reload for 3D </a:t>
            </a:r>
            <a:r>
              <a:rPr lang="en-US" sz="1800" dirty="0" err="1">
                <a:solidFill>
                  <a:schemeClr val="tx1"/>
                </a:solidFill>
                <a:latin typeface="Arial Narrow" pitchFamily="34" charset="0"/>
              </a:rPr>
              <a:t>xfrs</a:t>
            </a:r>
            <a:r>
              <a:rPr lang="en-US" sz="1800" dirty="0">
                <a:solidFill>
                  <a:schemeClr val="tx1"/>
                </a:solidFill>
                <a:latin typeface="Arial Narrow" pitchFamily="34" charset="0"/>
              </a:rPr>
              <a:t>)</a:t>
            </a:r>
          </a:p>
          <a:p>
            <a:pPr>
              <a:buFontTx/>
              <a:buChar char="•"/>
            </a:pPr>
            <a:r>
              <a:rPr lang="en-US" sz="1800" dirty="0">
                <a:solidFill>
                  <a:schemeClr val="tx1"/>
                </a:solidFill>
                <a:latin typeface="Arial Narrow" pitchFamily="34" charset="0"/>
              </a:rPr>
              <a:t> LINK (pointer to another PSET)</a:t>
            </a:r>
          </a:p>
        </p:txBody>
      </p:sp>
      <p:sp>
        <p:nvSpPr>
          <p:cNvPr id="1221679" name="AutoShape 47"/>
          <p:cNvSpPr>
            <a:spLocks noChangeArrowheads="1"/>
          </p:cNvSpPr>
          <p:nvPr/>
        </p:nvSpPr>
        <p:spPr bwMode="auto">
          <a:xfrm flipH="1">
            <a:off x="2209800" y="3302000"/>
            <a:ext cx="685800" cy="381000"/>
          </a:xfrm>
          <a:prstGeom prst="leftArrow">
            <a:avLst>
              <a:gd name="adj1" fmla="val 50000"/>
              <a:gd name="adj2" fmla="val 45000"/>
            </a:avLst>
          </a:prstGeom>
          <a:solidFill>
            <a:srgbClr val="C0C0C0"/>
          </a:solidFill>
          <a:ln w="12700">
            <a:solidFill>
              <a:schemeClr val="tx1"/>
            </a:solidFill>
            <a:miter lim="800000"/>
            <a:headEnd/>
            <a:tailEnd/>
          </a:ln>
          <a:effectLst/>
        </p:spPr>
        <p:txBody>
          <a:bodyPr wrap="none" anchor="ctr">
            <a:spAutoFit/>
          </a:bodyPr>
          <a:lstStyle/>
          <a:p>
            <a:endParaRPr lang="en-US"/>
          </a:p>
        </p:txBody>
      </p:sp>
      <p:grpSp>
        <p:nvGrpSpPr>
          <p:cNvPr id="1221681" name="Group 49"/>
          <p:cNvGrpSpPr>
            <a:grpSpLocks/>
          </p:cNvGrpSpPr>
          <p:nvPr/>
        </p:nvGrpSpPr>
        <p:grpSpPr bwMode="auto">
          <a:xfrm>
            <a:off x="914400" y="2586038"/>
            <a:ext cx="1143000" cy="460375"/>
            <a:chOff x="576" y="1630"/>
            <a:chExt cx="720" cy="290"/>
          </a:xfrm>
        </p:grpSpPr>
        <p:sp>
          <p:nvSpPr>
            <p:cNvPr id="1221682" name="Rectangle 50"/>
            <p:cNvSpPr>
              <a:spLocks noChangeArrowheads="1"/>
            </p:cNvSpPr>
            <p:nvPr/>
          </p:nvSpPr>
          <p:spPr bwMode="auto">
            <a:xfrm>
              <a:off x="576" y="1632"/>
              <a:ext cx="720" cy="288"/>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21683" name="Text Box 51"/>
            <p:cNvSpPr txBox="1">
              <a:spLocks noChangeArrowheads="1"/>
            </p:cNvSpPr>
            <p:nvPr/>
          </p:nvSpPr>
          <p:spPr bwMode="auto">
            <a:xfrm>
              <a:off x="830" y="1630"/>
              <a:ext cx="178" cy="274"/>
            </a:xfrm>
            <a:prstGeom prst="rect">
              <a:avLst/>
            </a:prstGeom>
            <a:noFill/>
            <a:ln w="12700">
              <a:noFill/>
              <a:miter lim="800000"/>
              <a:headEnd/>
              <a:tailEnd/>
            </a:ln>
            <a:effectLst/>
          </p:spPr>
          <p:txBody>
            <a:bodyPr wrap="none">
              <a:spAutoFit/>
            </a:bodyPr>
            <a:lstStyle/>
            <a:p>
              <a:pPr>
                <a:lnSpc>
                  <a:spcPct val="40000"/>
                </a:lnSpc>
              </a:pPr>
              <a:r>
                <a:rPr lang="en-US" sz="2800">
                  <a:solidFill>
                    <a:schemeClr val="tx1"/>
                  </a:solidFill>
                </a:rPr>
                <a:t>.</a:t>
              </a:r>
              <a:br>
                <a:rPr lang="en-US" sz="2800">
                  <a:solidFill>
                    <a:schemeClr val="tx1"/>
                  </a:solidFill>
                </a:rPr>
              </a:br>
              <a:r>
                <a:rPr lang="en-US" sz="2800">
                  <a:solidFill>
                    <a:schemeClr val="tx1"/>
                  </a:solidFill>
                </a:rPr>
                <a:t>.</a:t>
              </a:r>
            </a:p>
          </p:txBody>
        </p:sp>
      </p:grpSp>
      <p:grpSp>
        <p:nvGrpSpPr>
          <p:cNvPr id="1221684" name="Group 52"/>
          <p:cNvGrpSpPr>
            <a:grpSpLocks/>
          </p:cNvGrpSpPr>
          <p:nvPr/>
        </p:nvGrpSpPr>
        <p:grpSpPr bwMode="auto">
          <a:xfrm>
            <a:off x="914400" y="3046413"/>
            <a:ext cx="1143000" cy="311150"/>
            <a:chOff x="576" y="2160"/>
            <a:chExt cx="720" cy="196"/>
          </a:xfrm>
        </p:grpSpPr>
        <p:sp>
          <p:nvSpPr>
            <p:cNvPr id="1221685" name="Rectangle 53"/>
            <p:cNvSpPr>
              <a:spLocks noChangeArrowheads="1"/>
            </p:cNvSpPr>
            <p:nvPr/>
          </p:nvSpPr>
          <p:spPr bwMode="auto">
            <a:xfrm>
              <a:off x="576" y="2160"/>
              <a:ext cx="720"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21686" name="Text Box 54"/>
            <p:cNvSpPr txBox="1">
              <a:spLocks noChangeArrowheads="1"/>
            </p:cNvSpPr>
            <p:nvPr/>
          </p:nvSpPr>
          <p:spPr bwMode="auto">
            <a:xfrm>
              <a:off x="780" y="2160"/>
              <a:ext cx="276" cy="196"/>
            </a:xfrm>
            <a:prstGeom prst="rect">
              <a:avLst/>
            </a:prstGeom>
            <a:noFill/>
            <a:ln w="12700">
              <a:noFill/>
              <a:miter lim="800000"/>
              <a:headEnd/>
              <a:tailEnd/>
            </a:ln>
            <a:effectLst/>
          </p:spPr>
          <p:txBody>
            <a:bodyPr wrap="none">
              <a:spAutoFit/>
            </a:bodyPr>
            <a:lstStyle/>
            <a:p>
              <a:r>
                <a:rPr lang="en-US" sz="1800">
                  <a:solidFill>
                    <a:schemeClr val="tx1"/>
                  </a:solidFill>
                </a:rPr>
                <a:t>63</a:t>
              </a:r>
            </a:p>
          </p:txBody>
        </p:sp>
      </p:grpSp>
      <p:sp>
        <p:nvSpPr>
          <p:cNvPr id="1221687" name="Text Box 55"/>
          <p:cNvSpPr txBox="1">
            <a:spLocks noChangeArrowheads="1"/>
          </p:cNvSpPr>
          <p:nvPr/>
        </p:nvSpPr>
        <p:spPr bwMode="auto">
          <a:xfrm>
            <a:off x="762000" y="2006600"/>
            <a:ext cx="1390650" cy="287338"/>
          </a:xfrm>
          <a:prstGeom prst="rect">
            <a:avLst/>
          </a:prstGeom>
          <a:noFill/>
          <a:ln w="12700">
            <a:noFill/>
            <a:miter lim="800000"/>
            <a:headEnd/>
            <a:tailEnd/>
          </a:ln>
          <a:effectLst/>
        </p:spPr>
        <p:txBody>
          <a:bodyPr wrap="none">
            <a:spAutoFit/>
          </a:bodyPr>
          <a:lstStyle/>
          <a:p>
            <a:r>
              <a:rPr lang="en-US" sz="1600"/>
              <a:t>64 DMA CHs</a:t>
            </a:r>
          </a:p>
        </p:txBody>
      </p:sp>
      <p:grpSp>
        <p:nvGrpSpPr>
          <p:cNvPr id="1221688" name="Group 56"/>
          <p:cNvGrpSpPr>
            <a:grpSpLocks/>
          </p:cNvGrpSpPr>
          <p:nvPr/>
        </p:nvGrpSpPr>
        <p:grpSpPr bwMode="auto">
          <a:xfrm>
            <a:off x="914400" y="2284413"/>
            <a:ext cx="1143000" cy="311150"/>
            <a:chOff x="576" y="1632"/>
            <a:chExt cx="720" cy="196"/>
          </a:xfrm>
        </p:grpSpPr>
        <p:sp>
          <p:nvSpPr>
            <p:cNvPr id="1221689" name="Rectangle 57"/>
            <p:cNvSpPr>
              <a:spLocks noChangeArrowheads="1"/>
            </p:cNvSpPr>
            <p:nvPr/>
          </p:nvSpPr>
          <p:spPr bwMode="auto">
            <a:xfrm>
              <a:off x="576" y="1632"/>
              <a:ext cx="720"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21690" name="Text Box 58"/>
            <p:cNvSpPr txBox="1">
              <a:spLocks noChangeArrowheads="1"/>
            </p:cNvSpPr>
            <p:nvPr/>
          </p:nvSpPr>
          <p:spPr bwMode="auto">
            <a:xfrm>
              <a:off x="828" y="1632"/>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grpSp>
      <p:sp>
        <p:nvSpPr>
          <p:cNvPr id="1221691" name="Rectangle 59"/>
          <p:cNvSpPr>
            <a:spLocks noChangeArrowheads="1"/>
          </p:cNvSpPr>
          <p:nvPr/>
        </p:nvSpPr>
        <p:spPr bwMode="auto">
          <a:xfrm>
            <a:off x="914400" y="37592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21692" name="Text Box 60"/>
          <p:cNvSpPr txBox="1">
            <a:spLocks noChangeArrowheads="1"/>
          </p:cNvSpPr>
          <p:nvPr/>
        </p:nvSpPr>
        <p:spPr bwMode="auto">
          <a:xfrm>
            <a:off x="1304925" y="3759200"/>
            <a:ext cx="311150" cy="311150"/>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21693" name="Rectangle 61"/>
          <p:cNvSpPr>
            <a:spLocks noChangeArrowheads="1"/>
          </p:cNvSpPr>
          <p:nvPr/>
        </p:nvSpPr>
        <p:spPr bwMode="auto">
          <a:xfrm>
            <a:off x="914400" y="4067175"/>
            <a:ext cx="1143000" cy="457200"/>
          </a:xfrm>
          <a:prstGeom prst="rect">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21694" name="Text Box 62"/>
          <p:cNvSpPr txBox="1">
            <a:spLocks noChangeArrowheads="1"/>
          </p:cNvSpPr>
          <p:nvPr/>
        </p:nvSpPr>
        <p:spPr bwMode="auto">
          <a:xfrm>
            <a:off x="1317625" y="4064000"/>
            <a:ext cx="282575" cy="434975"/>
          </a:xfrm>
          <a:prstGeom prst="rect">
            <a:avLst/>
          </a:prstGeom>
          <a:noFill/>
          <a:ln w="12700">
            <a:noFill/>
            <a:miter lim="800000"/>
            <a:headEnd/>
            <a:tailEnd/>
          </a:ln>
          <a:effectLst/>
        </p:spPr>
        <p:txBody>
          <a:bodyPr wrap="none">
            <a:spAutoFit/>
          </a:bodyPr>
          <a:lstStyle/>
          <a:p>
            <a:pPr>
              <a:lnSpc>
                <a:spcPct val="4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21695" name="Rectangle 63"/>
          <p:cNvSpPr>
            <a:spLocks noChangeArrowheads="1"/>
          </p:cNvSpPr>
          <p:nvPr/>
        </p:nvSpPr>
        <p:spPr bwMode="auto">
          <a:xfrm>
            <a:off x="914400" y="45212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21696" name="Text Box 64"/>
          <p:cNvSpPr txBox="1">
            <a:spLocks noChangeArrowheads="1"/>
          </p:cNvSpPr>
          <p:nvPr/>
        </p:nvSpPr>
        <p:spPr bwMode="auto">
          <a:xfrm>
            <a:off x="1304925" y="4521200"/>
            <a:ext cx="311150" cy="311150"/>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21697" name="Text Box 65"/>
          <p:cNvSpPr txBox="1">
            <a:spLocks noChangeArrowheads="1"/>
          </p:cNvSpPr>
          <p:nvPr/>
        </p:nvSpPr>
        <p:spPr bwMode="auto">
          <a:xfrm>
            <a:off x="762000" y="3530600"/>
            <a:ext cx="1436688" cy="287338"/>
          </a:xfrm>
          <a:prstGeom prst="rect">
            <a:avLst/>
          </a:prstGeom>
          <a:noFill/>
          <a:ln w="12700">
            <a:noFill/>
            <a:miter lim="800000"/>
            <a:headEnd/>
            <a:tailEnd/>
          </a:ln>
          <a:effectLst/>
        </p:spPr>
        <p:txBody>
          <a:bodyPr wrap="none">
            <a:spAutoFit/>
          </a:bodyPr>
          <a:lstStyle/>
          <a:p>
            <a:r>
              <a:rPr lang="en-US" sz="1600"/>
              <a:t>8 QDMA CHs</a:t>
            </a:r>
          </a:p>
        </p:txBody>
      </p:sp>
      <p:sp>
        <p:nvSpPr>
          <p:cNvPr id="1221698" name="Text Box 66"/>
          <p:cNvSpPr txBox="1">
            <a:spLocks noChangeArrowheads="1"/>
          </p:cNvSpPr>
          <p:nvPr/>
        </p:nvSpPr>
        <p:spPr bwMode="auto">
          <a:xfrm>
            <a:off x="2182813" y="6494463"/>
            <a:ext cx="4799012" cy="261937"/>
          </a:xfrm>
          <a:prstGeom prst="rect">
            <a:avLst/>
          </a:prstGeom>
          <a:noFill/>
          <a:ln w="12700">
            <a:noFill/>
            <a:miter lim="800000"/>
            <a:headEnd/>
            <a:tailEnd/>
          </a:ln>
          <a:effectLst/>
        </p:spPr>
        <p:txBody>
          <a:bodyPr wrap="none">
            <a:spAutoFit/>
          </a:bodyPr>
          <a:lstStyle/>
          <a:p>
            <a:r>
              <a:rPr lang="en-US" sz="1400" b="0" i="1">
                <a:solidFill>
                  <a:schemeClr val="tx1"/>
                </a:solidFill>
              </a:rPr>
              <a:t>Note: PSETs are dedicated EDMA RAM (not part of IRAM)</a:t>
            </a:r>
          </a:p>
        </p:txBody>
      </p:sp>
      <p:sp>
        <p:nvSpPr>
          <p:cNvPr id="1221700" name="Rectangle 68"/>
          <p:cNvSpPr>
            <a:spLocks noChangeArrowheads="1"/>
          </p:cNvSpPr>
          <p:nvPr/>
        </p:nvSpPr>
        <p:spPr bwMode="auto">
          <a:xfrm>
            <a:off x="25400" y="76200"/>
            <a:ext cx="9144000" cy="609600"/>
          </a:xfrm>
          <a:prstGeom prst="rect">
            <a:avLst/>
          </a:prstGeom>
          <a:noFill/>
          <a:ln w="9525">
            <a:noFill/>
            <a:miter lim="800000"/>
            <a:headEnd/>
            <a:tailEnd/>
          </a:ln>
          <a:effectLst/>
        </p:spPr>
        <p:txBody>
          <a:bodyPr lIns="46038" tIns="46038" rIns="46038" bIns="46038"/>
          <a:lstStyle/>
          <a:p>
            <a:pPr algn="ctr">
              <a:lnSpc>
                <a:spcPct val="75000"/>
              </a:lnSpc>
              <a:spcBef>
                <a:spcPct val="0"/>
              </a:spcBef>
            </a:pPr>
            <a:r>
              <a:rPr lang="en-US" sz="3600" dirty="0">
                <a:solidFill>
                  <a:schemeClr val="tx1"/>
                </a:solidFill>
                <a:latin typeface="+mj-lt"/>
                <a:ea typeface="+mj-ea"/>
                <a:cs typeface="+mj-cs"/>
              </a:rPr>
              <a:t>EDMA3 Parameter RAM Sets (PSETS)</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TeraNet Switch Fabric Connections</a:t>
            </a:r>
            <a:endParaRPr lang="en-US" dirty="0"/>
          </a:p>
        </p:txBody>
      </p:sp>
      <p:sp>
        <p:nvSpPr>
          <p:cNvPr id="3" name="Rectangle 2"/>
          <p:cNvSpPr/>
          <p:nvPr/>
        </p:nvSpPr>
        <p:spPr bwMode="auto">
          <a:xfrm rot="16200000">
            <a:off x="1463781" y="3181963"/>
            <a:ext cx="5663383" cy="774291"/>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TeraNet</a:t>
            </a:r>
            <a:r>
              <a:rPr kumimoji="0" lang="en-US" sz="2000" b="0" i="0" u="none" strike="noStrike" cap="none" normalizeH="0" dirty="0" smtClean="0">
                <a:ln>
                  <a:noFill/>
                </a:ln>
                <a:solidFill>
                  <a:schemeClr val="tx1"/>
                </a:solidFill>
                <a:effectLst/>
                <a:latin typeface="Calibri" pitchFamily="34" charset="0"/>
                <a:cs typeface="Calibri" pitchFamily="34" charset="0"/>
              </a:rPr>
              <a:t> 3_A CPU/3</a:t>
            </a: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4" name="Rectangle 3"/>
          <p:cNvSpPr/>
          <p:nvPr/>
        </p:nvSpPr>
        <p:spPr bwMode="auto">
          <a:xfrm>
            <a:off x="5582269" y="1836174"/>
            <a:ext cx="1285095" cy="98814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TeraNet3_B</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 name="Rectangle 4"/>
          <p:cNvSpPr/>
          <p:nvPr/>
        </p:nvSpPr>
        <p:spPr bwMode="auto">
          <a:xfrm>
            <a:off x="1959062" y="786580"/>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TeraNet2_A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CPU/2</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6" name="Rectangle 5"/>
          <p:cNvSpPr/>
          <p:nvPr/>
        </p:nvSpPr>
        <p:spPr bwMode="auto">
          <a:xfrm>
            <a:off x="5599478" y="5046399"/>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TeraNet2_A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CPU/2</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 name="Rectangle 6"/>
          <p:cNvSpPr/>
          <p:nvPr/>
        </p:nvSpPr>
        <p:spPr bwMode="auto">
          <a:xfrm>
            <a:off x="5601936" y="5734664"/>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TeraNet3P_A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8" name="Rectangle 7"/>
          <p:cNvSpPr/>
          <p:nvPr/>
        </p:nvSpPr>
        <p:spPr bwMode="auto">
          <a:xfrm>
            <a:off x="5579815" y="3655112"/>
            <a:ext cx="1285095" cy="56292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TeraNet3_E</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9" name="Rectangle 8"/>
          <p:cNvSpPr/>
          <p:nvPr/>
        </p:nvSpPr>
        <p:spPr bwMode="auto">
          <a:xfrm>
            <a:off x="5594560" y="4348302"/>
            <a:ext cx="1285095" cy="58503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TeraNet6P_A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0" name="Rectangle 9"/>
          <p:cNvSpPr/>
          <p:nvPr/>
        </p:nvSpPr>
        <p:spPr bwMode="auto">
          <a:xfrm>
            <a:off x="5592109" y="2959503"/>
            <a:ext cx="1285095" cy="55061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TeraNet3_G</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 name="Rectangle 10"/>
          <p:cNvSpPr/>
          <p:nvPr/>
        </p:nvSpPr>
        <p:spPr bwMode="auto">
          <a:xfrm>
            <a:off x="1927115" y="3092216"/>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TeraNet3_H</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2" name="Rectangle 11"/>
          <p:cNvSpPr/>
          <p:nvPr/>
        </p:nvSpPr>
        <p:spPr bwMode="auto">
          <a:xfrm>
            <a:off x="1934486" y="3984503"/>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TeraNet3_D</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3" name="Rectangle 12"/>
          <p:cNvSpPr/>
          <p:nvPr/>
        </p:nvSpPr>
        <p:spPr bwMode="auto">
          <a:xfrm>
            <a:off x="1932035" y="2219630"/>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TeraNet3_F</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4" name="Rectangle 13"/>
          <p:cNvSpPr/>
          <p:nvPr/>
        </p:nvSpPr>
        <p:spPr bwMode="auto">
          <a:xfrm>
            <a:off x="7526591" y="602226"/>
            <a:ext cx="1285095" cy="106926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Cores</a:t>
            </a:r>
          </a:p>
        </p:txBody>
      </p:sp>
      <p:sp>
        <p:nvSpPr>
          <p:cNvPr id="15" name="Rectangle 14"/>
          <p:cNvSpPr/>
          <p:nvPr/>
        </p:nvSpPr>
        <p:spPr bwMode="auto">
          <a:xfrm>
            <a:off x="258090" y="776748"/>
            <a:ext cx="1285095" cy="66859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1-4</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1" name="Rectangle 20"/>
          <p:cNvSpPr/>
          <p:nvPr/>
        </p:nvSpPr>
        <p:spPr bwMode="auto">
          <a:xfrm>
            <a:off x="7533957" y="5021825"/>
            <a:ext cx="1285095" cy="66859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5-10</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2" name="Rectangle 21"/>
          <p:cNvSpPr/>
          <p:nvPr/>
        </p:nvSpPr>
        <p:spPr bwMode="auto">
          <a:xfrm>
            <a:off x="7538873" y="5734651"/>
            <a:ext cx="1285095" cy="64402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12-14</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3" name="Rectangle 22"/>
          <p:cNvSpPr/>
          <p:nvPr/>
        </p:nvSpPr>
        <p:spPr bwMode="auto">
          <a:xfrm rot="5400000">
            <a:off x="6637678" y="2734921"/>
            <a:ext cx="3126657" cy="125542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SLAVES</a:t>
            </a:r>
          </a:p>
        </p:txBody>
      </p:sp>
      <p:sp>
        <p:nvSpPr>
          <p:cNvPr id="24" name="Rectangle 23"/>
          <p:cNvSpPr/>
          <p:nvPr/>
        </p:nvSpPr>
        <p:spPr bwMode="auto">
          <a:xfrm rot="5400000">
            <a:off x="-1473931" y="3378934"/>
            <a:ext cx="4699819" cy="125542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MASTERS</a:t>
            </a:r>
          </a:p>
        </p:txBody>
      </p:sp>
      <p:cxnSp>
        <p:nvCxnSpPr>
          <p:cNvPr id="26" name="Straight Arrow Connector 25"/>
          <p:cNvCxnSpPr>
            <a:stCxn id="15" idx="3"/>
            <a:endCxn id="5" idx="1"/>
          </p:cNvCxnSpPr>
          <p:nvPr/>
        </p:nvCxnSpPr>
        <p:spPr bwMode="auto">
          <a:xfrm flipV="1">
            <a:off x="1543185" y="1103671"/>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28" name="Straight Arrow Connector 27"/>
          <p:cNvCxnSpPr>
            <a:stCxn id="5" idx="3"/>
          </p:cNvCxnSpPr>
          <p:nvPr/>
        </p:nvCxnSpPr>
        <p:spPr bwMode="auto">
          <a:xfrm flipV="1">
            <a:off x="3244157" y="1091381"/>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30" name="Straight Arrow Connector 29"/>
          <p:cNvCxnSpPr>
            <a:endCxn id="14" idx="1"/>
          </p:cNvCxnSpPr>
          <p:nvPr/>
        </p:nvCxnSpPr>
        <p:spPr bwMode="auto">
          <a:xfrm flipV="1">
            <a:off x="4675239" y="1136857"/>
            <a:ext cx="2851352" cy="20891"/>
          </a:xfrm>
          <a:prstGeom prst="straightConnector1">
            <a:avLst/>
          </a:prstGeom>
          <a:noFill/>
          <a:ln w="12700" cap="flat" cmpd="sng" algn="ctr">
            <a:solidFill>
              <a:schemeClr val="tx1"/>
            </a:solidFill>
            <a:prstDash val="solid"/>
            <a:round/>
            <a:headEnd type="none" w="med" len="med"/>
            <a:tailEnd type="arrow"/>
          </a:ln>
          <a:effectLst/>
        </p:spPr>
      </p:cxnSp>
      <p:cxnSp>
        <p:nvCxnSpPr>
          <p:cNvPr id="33" name="Straight Arrow Connector 32"/>
          <p:cNvCxnSpPr>
            <a:endCxn id="6" idx="1"/>
          </p:cNvCxnSpPr>
          <p:nvPr/>
        </p:nvCxnSpPr>
        <p:spPr bwMode="auto">
          <a:xfrm flipV="1">
            <a:off x="4697361" y="5363490"/>
            <a:ext cx="902117" cy="4923"/>
          </a:xfrm>
          <a:prstGeom prst="straightConnector1">
            <a:avLst/>
          </a:prstGeom>
          <a:noFill/>
          <a:ln w="12700" cap="flat" cmpd="sng" algn="ctr">
            <a:solidFill>
              <a:schemeClr val="tx1"/>
            </a:solidFill>
            <a:prstDash val="solid"/>
            <a:round/>
            <a:headEnd type="none" w="med" len="med"/>
            <a:tailEnd type="arrow"/>
          </a:ln>
          <a:effectLst/>
        </p:spPr>
      </p:cxnSp>
      <p:cxnSp>
        <p:nvCxnSpPr>
          <p:cNvPr id="35" name="Straight Arrow Connector 34"/>
          <p:cNvCxnSpPr>
            <a:stCxn id="6" idx="3"/>
            <a:endCxn id="21" idx="1"/>
          </p:cNvCxnSpPr>
          <p:nvPr/>
        </p:nvCxnSpPr>
        <p:spPr bwMode="auto">
          <a:xfrm flipV="1">
            <a:off x="6884573" y="5356122"/>
            <a:ext cx="649384" cy="7368"/>
          </a:xfrm>
          <a:prstGeom prst="straightConnector1">
            <a:avLst/>
          </a:prstGeom>
          <a:noFill/>
          <a:ln w="12700" cap="flat" cmpd="sng" algn="ctr">
            <a:solidFill>
              <a:schemeClr val="tx1"/>
            </a:solidFill>
            <a:prstDash val="solid"/>
            <a:round/>
            <a:headEnd type="none" w="med" len="med"/>
            <a:tailEnd type="arrow"/>
          </a:ln>
          <a:effectLst/>
        </p:spPr>
      </p:cxnSp>
      <p:cxnSp>
        <p:nvCxnSpPr>
          <p:cNvPr id="37" name="Straight Arrow Connector 36"/>
          <p:cNvCxnSpPr>
            <a:endCxn id="7" idx="1"/>
          </p:cNvCxnSpPr>
          <p:nvPr/>
        </p:nvCxnSpPr>
        <p:spPr bwMode="auto">
          <a:xfrm flipV="1">
            <a:off x="4675239" y="6051755"/>
            <a:ext cx="926697" cy="2458"/>
          </a:xfrm>
          <a:prstGeom prst="straightConnector1">
            <a:avLst/>
          </a:prstGeom>
          <a:noFill/>
          <a:ln w="12700" cap="flat" cmpd="sng" algn="ctr">
            <a:solidFill>
              <a:schemeClr val="tx1"/>
            </a:solidFill>
            <a:prstDash val="solid"/>
            <a:round/>
            <a:headEnd type="none" w="med" len="med"/>
            <a:tailEnd type="arrow"/>
          </a:ln>
          <a:effectLst/>
        </p:spPr>
      </p:cxnSp>
      <p:cxnSp>
        <p:nvCxnSpPr>
          <p:cNvPr id="40" name="Straight Arrow Connector 39"/>
          <p:cNvCxnSpPr>
            <a:stCxn id="7" idx="3"/>
            <a:endCxn id="22" idx="1"/>
          </p:cNvCxnSpPr>
          <p:nvPr/>
        </p:nvCxnSpPr>
        <p:spPr bwMode="auto">
          <a:xfrm>
            <a:off x="6887031" y="6051755"/>
            <a:ext cx="651842" cy="4909"/>
          </a:xfrm>
          <a:prstGeom prst="straightConnector1">
            <a:avLst/>
          </a:prstGeom>
          <a:noFill/>
          <a:ln w="12700"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flipV="1">
            <a:off x="4689987" y="2875935"/>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4" name="Straight Arrow Connector 43"/>
          <p:cNvCxnSpPr/>
          <p:nvPr/>
        </p:nvCxnSpPr>
        <p:spPr bwMode="auto">
          <a:xfrm flipV="1">
            <a:off x="4687533" y="3559263"/>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5" name="Straight Arrow Connector 44"/>
          <p:cNvCxnSpPr/>
          <p:nvPr/>
        </p:nvCxnSpPr>
        <p:spPr bwMode="auto">
          <a:xfrm flipV="1">
            <a:off x="4687529" y="4267200"/>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7" name="Straight Arrow Connector 46"/>
          <p:cNvCxnSpPr>
            <a:endCxn id="10" idx="1"/>
          </p:cNvCxnSpPr>
          <p:nvPr/>
        </p:nvCxnSpPr>
        <p:spPr bwMode="auto">
          <a:xfrm flipV="1">
            <a:off x="4675239" y="3234810"/>
            <a:ext cx="916870" cy="2461"/>
          </a:xfrm>
          <a:prstGeom prst="straightConnector1">
            <a:avLst/>
          </a:prstGeom>
          <a:noFill/>
          <a:ln w="12700" cap="flat" cmpd="sng" algn="ctr">
            <a:solidFill>
              <a:schemeClr val="tx1"/>
            </a:solidFill>
            <a:prstDash val="solid"/>
            <a:round/>
            <a:headEnd type="none" w="med" len="med"/>
            <a:tailEnd type="arrow"/>
          </a:ln>
          <a:effectLst/>
        </p:spPr>
      </p:cxnSp>
      <p:cxnSp>
        <p:nvCxnSpPr>
          <p:cNvPr id="50" name="Straight Arrow Connector 49"/>
          <p:cNvCxnSpPr>
            <a:stCxn id="10" idx="3"/>
          </p:cNvCxnSpPr>
          <p:nvPr/>
        </p:nvCxnSpPr>
        <p:spPr bwMode="auto">
          <a:xfrm flipV="1">
            <a:off x="6877204" y="3222523"/>
            <a:ext cx="696093" cy="12287"/>
          </a:xfrm>
          <a:prstGeom prst="straightConnector1">
            <a:avLst/>
          </a:prstGeom>
          <a:noFill/>
          <a:ln w="12700" cap="flat" cmpd="sng" algn="ctr">
            <a:solidFill>
              <a:schemeClr val="tx1"/>
            </a:solidFill>
            <a:prstDash val="solid"/>
            <a:round/>
            <a:headEnd type="none" w="med" len="med"/>
            <a:tailEnd type="arrow"/>
          </a:ln>
          <a:effectLst/>
        </p:spPr>
      </p:cxnSp>
      <p:cxnSp>
        <p:nvCxnSpPr>
          <p:cNvPr id="52" name="Straight Arrow Connector 51"/>
          <p:cNvCxnSpPr>
            <a:endCxn id="9" idx="1"/>
          </p:cNvCxnSpPr>
          <p:nvPr/>
        </p:nvCxnSpPr>
        <p:spPr bwMode="auto">
          <a:xfrm flipV="1">
            <a:off x="4667865" y="4640819"/>
            <a:ext cx="926695" cy="4923"/>
          </a:xfrm>
          <a:prstGeom prst="straightConnector1">
            <a:avLst/>
          </a:prstGeom>
          <a:noFill/>
          <a:ln w="12700" cap="flat" cmpd="sng" algn="ctr">
            <a:solidFill>
              <a:schemeClr val="tx1"/>
            </a:solidFill>
            <a:prstDash val="solid"/>
            <a:round/>
            <a:headEnd type="none" w="med" len="med"/>
            <a:tailEnd type="arrow"/>
          </a:ln>
          <a:effectLst/>
        </p:spPr>
      </p:cxnSp>
      <p:cxnSp>
        <p:nvCxnSpPr>
          <p:cNvPr id="54" name="Straight Arrow Connector 53"/>
          <p:cNvCxnSpPr>
            <a:stCxn id="9" idx="3"/>
          </p:cNvCxnSpPr>
          <p:nvPr/>
        </p:nvCxnSpPr>
        <p:spPr bwMode="auto">
          <a:xfrm flipV="1">
            <a:off x="6879655" y="4630994"/>
            <a:ext cx="693642" cy="9825"/>
          </a:xfrm>
          <a:prstGeom prst="straightConnector1">
            <a:avLst/>
          </a:prstGeom>
          <a:noFill/>
          <a:ln w="12700" cap="flat" cmpd="sng" algn="ctr">
            <a:solidFill>
              <a:schemeClr val="tx1"/>
            </a:solidFill>
            <a:prstDash val="solid"/>
            <a:round/>
            <a:headEnd type="none" w="med" len="med"/>
            <a:tailEnd type="arrow"/>
          </a:ln>
          <a:effectLst/>
        </p:spPr>
      </p:cxnSp>
      <p:cxnSp>
        <p:nvCxnSpPr>
          <p:cNvPr id="56" name="Straight Arrow Connector 55"/>
          <p:cNvCxnSpPr>
            <a:endCxn id="8" idx="1"/>
          </p:cNvCxnSpPr>
          <p:nvPr/>
        </p:nvCxnSpPr>
        <p:spPr bwMode="auto">
          <a:xfrm>
            <a:off x="4689987" y="3930445"/>
            <a:ext cx="889828" cy="6131"/>
          </a:xfrm>
          <a:prstGeom prst="straightConnector1">
            <a:avLst/>
          </a:prstGeom>
          <a:noFill/>
          <a:ln w="12700" cap="flat" cmpd="sng" algn="ctr">
            <a:solidFill>
              <a:schemeClr val="tx1"/>
            </a:solidFill>
            <a:prstDash val="solid"/>
            <a:round/>
            <a:headEnd type="none" w="med" len="med"/>
            <a:tailEnd type="arrow"/>
          </a:ln>
          <a:effectLst/>
        </p:spPr>
      </p:cxnSp>
      <p:cxnSp>
        <p:nvCxnSpPr>
          <p:cNvPr id="60" name="Straight Arrow Connector 59"/>
          <p:cNvCxnSpPr>
            <a:stCxn id="8" idx="3"/>
          </p:cNvCxnSpPr>
          <p:nvPr/>
        </p:nvCxnSpPr>
        <p:spPr bwMode="auto">
          <a:xfrm flipV="1">
            <a:off x="6864910" y="3930445"/>
            <a:ext cx="723135" cy="6131"/>
          </a:xfrm>
          <a:prstGeom prst="straightConnector1">
            <a:avLst/>
          </a:prstGeom>
          <a:noFill/>
          <a:ln w="12700" cap="flat" cmpd="sng" algn="ctr">
            <a:solidFill>
              <a:schemeClr val="tx1"/>
            </a:solidFill>
            <a:prstDash val="solid"/>
            <a:round/>
            <a:headEnd type="none" w="med" len="med"/>
            <a:tailEnd type="arrow"/>
          </a:ln>
          <a:effectLst/>
        </p:spPr>
      </p:cxnSp>
      <p:cxnSp>
        <p:nvCxnSpPr>
          <p:cNvPr id="62" name="Straight Arrow Connector 61"/>
          <p:cNvCxnSpPr>
            <a:endCxn id="4" idx="1"/>
          </p:cNvCxnSpPr>
          <p:nvPr/>
        </p:nvCxnSpPr>
        <p:spPr bwMode="auto">
          <a:xfrm>
            <a:off x="4645742" y="2330245"/>
            <a:ext cx="936527" cy="0"/>
          </a:xfrm>
          <a:prstGeom prst="straightConnector1">
            <a:avLst/>
          </a:prstGeom>
          <a:noFill/>
          <a:ln w="12700" cap="flat" cmpd="sng" algn="ctr">
            <a:solidFill>
              <a:schemeClr val="tx1"/>
            </a:solidFill>
            <a:prstDash val="solid"/>
            <a:round/>
            <a:headEnd type="none" w="med" len="med"/>
            <a:tailEnd type="arrow"/>
          </a:ln>
          <a:effectLst/>
        </p:spPr>
      </p:cxnSp>
      <p:cxnSp>
        <p:nvCxnSpPr>
          <p:cNvPr id="65" name="Straight Arrow Connector 64"/>
          <p:cNvCxnSpPr>
            <a:stCxn id="4" idx="3"/>
          </p:cNvCxnSpPr>
          <p:nvPr/>
        </p:nvCxnSpPr>
        <p:spPr bwMode="auto">
          <a:xfrm flipV="1">
            <a:off x="6867364" y="2322871"/>
            <a:ext cx="713307" cy="7374"/>
          </a:xfrm>
          <a:prstGeom prst="straightConnector1">
            <a:avLst/>
          </a:prstGeom>
          <a:noFill/>
          <a:ln w="1270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flipV="1">
            <a:off x="1504335" y="1880419"/>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68" name="Straight Arrow Connector 67"/>
          <p:cNvCxnSpPr/>
          <p:nvPr/>
        </p:nvCxnSpPr>
        <p:spPr bwMode="auto">
          <a:xfrm flipV="1">
            <a:off x="1501877" y="2961968"/>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flipV="1">
            <a:off x="1479754" y="3809999"/>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70" name="Straight Arrow Connector 69"/>
          <p:cNvCxnSpPr/>
          <p:nvPr/>
        </p:nvCxnSpPr>
        <p:spPr bwMode="auto">
          <a:xfrm flipV="1">
            <a:off x="1494503" y="4901380"/>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71" name="Straight Arrow Connector 70"/>
          <p:cNvCxnSpPr/>
          <p:nvPr/>
        </p:nvCxnSpPr>
        <p:spPr bwMode="auto">
          <a:xfrm flipV="1">
            <a:off x="1518604" y="2539180"/>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2" name="Straight Arrow Connector 71"/>
          <p:cNvCxnSpPr/>
          <p:nvPr/>
        </p:nvCxnSpPr>
        <p:spPr bwMode="auto">
          <a:xfrm flipV="1">
            <a:off x="3219576" y="2526890"/>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V="1">
            <a:off x="1501397" y="3406877"/>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4" name="Straight Arrow Connector 73"/>
          <p:cNvCxnSpPr/>
          <p:nvPr/>
        </p:nvCxnSpPr>
        <p:spPr bwMode="auto">
          <a:xfrm flipV="1">
            <a:off x="3202369" y="3394587"/>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flipV="1">
            <a:off x="1501397" y="4313902"/>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flipV="1">
            <a:off x="3239240" y="4294238"/>
            <a:ext cx="664166" cy="12290"/>
          </a:xfrm>
          <a:prstGeom prst="straightConnector1">
            <a:avLst/>
          </a:prstGeom>
          <a:noFill/>
          <a:ln w="12700" cap="flat" cmpd="sng" algn="ctr">
            <a:solidFill>
              <a:schemeClr val="tx1"/>
            </a:solidFill>
            <a:prstDash val="solid"/>
            <a:round/>
            <a:headEnd type="none" w="med" len="med"/>
            <a:tailEnd type="arrow"/>
          </a:ln>
          <a:effectLst/>
        </p:spPr>
      </p:cxnSp>
      <p:sp>
        <p:nvSpPr>
          <p:cNvPr id="78" name="TextBox 77"/>
          <p:cNvSpPr txBox="1"/>
          <p:nvPr/>
        </p:nvSpPr>
        <p:spPr>
          <a:xfrm>
            <a:off x="272845" y="6474540"/>
            <a:ext cx="8657303" cy="344710"/>
          </a:xfrm>
          <a:prstGeom prst="rect">
            <a:avLst/>
          </a:prstGeom>
          <a:solidFill>
            <a:schemeClr val="bg1"/>
          </a:solidFill>
        </p:spPr>
        <p:txBody>
          <a:bodyPr wrap="square" rtlCol="0">
            <a:spAutoFit/>
          </a:bodyPr>
          <a:lstStyle/>
          <a:p>
            <a:r>
              <a:rPr lang="en-US" b="0" dirty="0" smtClean="0">
                <a:solidFill>
                  <a:schemeClr val="tx1"/>
                </a:solidFill>
                <a:latin typeface="Calibri" pitchFamily="34" charset="0"/>
                <a:cs typeface="Calibri" pitchFamily="34" charset="0"/>
              </a:rPr>
              <a:t>For more information, refer to your device-specific data manual.</a:t>
            </a:r>
            <a:endParaRPr lang="en-US" b="0" dirty="0">
              <a:solidFill>
                <a:schemeClr val="tx1"/>
              </a:solidFill>
              <a:latin typeface="Calibri" pitchFamily="34" charset="0"/>
              <a:cs typeface="Calibri"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p:txBody>
          <a:bodyPr/>
          <a:lstStyle/>
          <a:p>
            <a:r>
              <a:rPr lang="en-US"/>
              <a:t>IDMA = Internal DMA</a:t>
            </a:r>
          </a:p>
        </p:txBody>
      </p:sp>
      <p:sp>
        <p:nvSpPr>
          <p:cNvPr id="150323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C64x+ 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0323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0323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0323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3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4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4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4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0324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0324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0324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5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0325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grpSp>
        <p:nvGrpSpPr>
          <p:cNvPr id="2" name="Group 20"/>
          <p:cNvGrpSpPr>
            <a:grpSpLocks/>
          </p:cNvGrpSpPr>
          <p:nvPr/>
        </p:nvGrpSpPr>
        <p:grpSpPr bwMode="auto">
          <a:xfrm>
            <a:off x="5140325" y="5162550"/>
            <a:ext cx="2628900" cy="933450"/>
            <a:chOff x="1374" y="3540"/>
            <a:chExt cx="1656" cy="588"/>
          </a:xfrm>
        </p:grpSpPr>
        <p:sp>
          <p:nvSpPr>
            <p:cNvPr id="1503253" name="Rectangle 21"/>
            <p:cNvSpPr>
              <a:spLocks noChangeArrowheads="1"/>
            </p:cNvSpPr>
            <p:nvPr/>
          </p:nvSpPr>
          <p:spPr bwMode="auto">
            <a:xfrm>
              <a:off x="1374"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4" name="Text Box 22"/>
            <p:cNvSpPr txBox="1">
              <a:spLocks noChangeArrowheads="1"/>
            </p:cNvSpPr>
            <p:nvPr/>
          </p:nvSpPr>
          <p:spPr bwMode="auto">
            <a:xfrm>
              <a:off x="1402" y="3632"/>
              <a:ext cx="380" cy="196"/>
            </a:xfrm>
            <a:prstGeom prst="rect">
              <a:avLst/>
            </a:prstGeom>
            <a:noFill/>
            <a:ln w="12700">
              <a:noFill/>
              <a:miter lim="800000"/>
              <a:headEnd/>
              <a:tailEnd/>
            </a:ln>
            <a:effectLst/>
          </p:spPr>
          <p:txBody>
            <a:bodyPr wrap="none">
              <a:spAutoFit/>
            </a:bodyPr>
            <a:lstStyle/>
            <a:p>
              <a:r>
                <a:rPr lang="en-US" sz="1800">
                  <a:solidFill>
                    <a:schemeClr val="tx1"/>
                  </a:solidFill>
                </a:rPr>
                <a:t>L1P</a:t>
              </a:r>
            </a:p>
          </p:txBody>
        </p:sp>
        <p:sp>
          <p:nvSpPr>
            <p:cNvPr id="1503255" name="Rectangle 23"/>
            <p:cNvSpPr>
              <a:spLocks noChangeArrowheads="1"/>
            </p:cNvSpPr>
            <p:nvPr/>
          </p:nvSpPr>
          <p:spPr bwMode="auto">
            <a:xfrm>
              <a:off x="198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6" name="Text Box 24"/>
            <p:cNvSpPr txBox="1">
              <a:spLocks noChangeArrowheads="1"/>
            </p:cNvSpPr>
            <p:nvPr/>
          </p:nvSpPr>
          <p:spPr bwMode="auto">
            <a:xfrm>
              <a:off x="2010" y="3632"/>
              <a:ext cx="388" cy="196"/>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57" name="Rectangle 25"/>
            <p:cNvSpPr>
              <a:spLocks noChangeArrowheads="1"/>
            </p:cNvSpPr>
            <p:nvPr/>
          </p:nvSpPr>
          <p:spPr bwMode="auto">
            <a:xfrm>
              <a:off x="262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8" name="Text Box 26"/>
            <p:cNvSpPr txBox="1">
              <a:spLocks noChangeArrowheads="1"/>
            </p:cNvSpPr>
            <p:nvPr/>
          </p:nvSpPr>
          <p:spPr bwMode="auto">
            <a:xfrm>
              <a:off x="2694" y="3632"/>
              <a:ext cx="284" cy="196"/>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59" name="Line 27"/>
            <p:cNvSpPr>
              <a:spLocks noChangeShapeType="1"/>
            </p:cNvSpPr>
            <p:nvPr/>
          </p:nvSpPr>
          <p:spPr bwMode="auto">
            <a:xfrm>
              <a:off x="1584" y="4128"/>
              <a:ext cx="1248" cy="0"/>
            </a:xfrm>
            <a:prstGeom prst="line">
              <a:avLst/>
            </a:prstGeom>
            <a:noFill/>
            <a:ln w="12700">
              <a:solidFill>
                <a:schemeClr val="tx1"/>
              </a:solidFill>
              <a:round/>
              <a:headEnd/>
              <a:tailEnd/>
            </a:ln>
            <a:effectLst/>
          </p:spPr>
          <p:txBody>
            <a:bodyPr wrap="none">
              <a:spAutoFit/>
            </a:bodyPr>
            <a:lstStyle/>
            <a:p>
              <a:endParaRPr lang="en-US"/>
            </a:p>
          </p:txBody>
        </p:sp>
        <p:sp>
          <p:nvSpPr>
            <p:cNvPr id="1503260" name="Line 28"/>
            <p:cNvSpPr>
              <a:spLocks noChangeShapeType="1"/>
            </p:cNvSpPr>
            <p:nvPr/>
          </p:nvSpPr>
          <p:spPr bwMode="auto">
            <a:xfrm>
              <a:off x="1584"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1" name="Line 29"/>
            <p:cNvSpPr>
              <a:spLocks noChangeShapeType="1"/>
            </p:cNvSpPr>
            <p:nvPr/>
          </p:nvSpPr>
          <p:spPr bwMode="auto">
            <a:xfrm>
              <a:off x="2190"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2" name="Line 30"/>
            <p:cNvSpPr>
              <a:spLocks noChangeShapeType="1"/>
            </p:cNvSpPr>
            <p:nvPr/>
          </p:nvSpPr>
          <p:spPr bwMode="auto">
            <a:xfrm>
              <a:off x="2832"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grpSp>
      <p:sp>
        <p:nvSpPr>
          <p:cNvPr id="150326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0326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6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ChangeArrowheads="1"/>
          </p:cNvSpPr>
          <p:nvPr/>
        </p:nvSpPr>
        <p:spPr bwMode="auto">
          <a:xfrm>
            <a:off x="457200" y="1449388"/>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7459" name="Rectangle 3"/>
          <p:cNvSpPr>
            <a:spLocks noGrp="1" noChangeArrowheads="1"/>
          </p:cNvSpPr>
          <p:nvPr>
            <p:ph type="title"/>
          </p:nvPr>
        </p:nvSpPr>
        <p:spPr/>
        <p:txBody>
          <a:bodyPr/>
          <a:lstStyle/>
          <a:p>
            <a:r>
              <a:rPr lang="en-US"/>
              <a:t>Outline</a:t>
            </a:r>
          </a:p>
        </p:txBody>
      </p:sp>
      <p:sp>
        <p:nvSpPr>
          <p:cNvPr id="1427462"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7458"/>
                                        </p:tgtEl>
                                        <p:attrNameLst>
                                          <p:attrName>style.visibility</p:attrName>
                                        </p:attrNameLst>
                                      </p:cBhvr>
                                      <p:to>
                                        <p:strVal val="visible"/>
                                      </p:to>
                                    </p:set>
                                    <p:animEffect transition="in" filter="dissolve">
                                      <p:cBhvr>
                                        <p:cTn id="7" dur="1000"/>
                                        <p:tgtEl>
                                          <p:spTgt spid="1427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4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5" name="Rectangle 3"/>
          <p:cNvSpPr>
            <a:spLocks noGrp="1" noChangeArrowheads="1"/>
          </p:cNvSpPr>
          <p:nvPr>
            <p:ph type="title"/>
          </p:nvPr>
        </p:nvSpPr>
        <p:spPr/>
        <p:txBody>
          <a:bodyPr/>
          <a:lstStyle/>
          <a:p>
            <a:r>
              <a:rPr lang="en-US"/>
              <a:t>Single Block Transfer Process</a:t>
            </a:r>
          </a:p>
        </p:txBody>
      </p:sp>
      <p:sp>
        <p:nvSpPr>
          <p:cNvPr id="1441796" name="Text Box 4"/>
          <p:cNvSpPr txBox="1">
            <a:spLocks noChangeArrowheads="1"/>
          </p:cNvSpPr>
          <p:nvPr/>
        </p:nvSpPr>
        <p:spPr bwMode="auto">
          <a:xfrm>
            <a:off x="677863" y="1403350"/>
            <a:ext cx="6600825" cy="2955925"/>
          </a:xfrm>
          <a:prstGeom prst="rect">
            <a:avLst/>
          </a:prstGeom>
          <a:noFill/>
          <a:ln w="12700">
            <a:noFill/>
            <a:miter lim="800000"/>
            <a:headEnd type="none" w="sm" len="sm"/>
            <a:tailEnd type="none" w="sm" len="sm"/>
          </a:ln>
          <a:effectLst/>
        </p:spPr>
        <p:txBody>
          <a:bodyPr wrap="none" anchor="ctr">
            <a:spAutoFit/>
          </a:bodyPr>
          <a:lstStyle/>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Trigger the transfer to start</a:t>
            </a:r>
          </a:p>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EDMA3 executes the transfer</a:t>
            </a:r>
          </a:p>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Post-transfer actions</a:t>
            </a:r>
          </a:p>
          <a:p>
            <a:pPr marL="914400" lvl="1" indent="-4572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 notify the CPU (interrupt)</a:t>
            </a:r>
          </a:p>
          <a:p>
            <a:pPr marL="914400" lvl="1" indent="-4572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 start another transfer (chaining)</a:t>
            </a:r>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9" name="Text Box 3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15522" name="Rectangle 2"/>
          <p:cNvSpPr>
            <a:spLocks noGrp="1" noChangeArrowheads="1"/>
          </p:cNvSpPr>
          <p:nvPr>
            <p:ph type="title"/>
          </p:nvPr>
        </p:nvSpPr>
        <p:spPr>
          <a:noFill/>
          <a:ln/>
        </p:spPr>
        <p:txBody>
          <a:bodyPr/>
          <a:lstStyle/>
          <a:p>
            <a:r>
              <a:rPr lang="en-US" sz="3200"/>
              <a:t>Trigger an EDMA3 Transfer to Start</a:t>
            </a:r>
          </a:p>
        </p:txBody>
      </p:sp>
      <p:sp>
        <p:nvSpPr>
          <p:cNvPr id="1515523" name="Text Box 3"/>
          <p:cNvSpPr txBox="1">
            <a:spLocks noChangeArrowheads="1"/>
          </p:cNvSpPr>
          <p:nvPr/>
        </p:nvSpPr>
        <p:spPr bwMode="auto">
          <a:xfrm>
            <a:off x="-76200" y="457200"/>
            <a:ext cx="7897813" cy="381000"/>
          </a:xfrm>
          <a:prstGeom prst="rect">
            <a:avLst/>
          </a:prstGeom>
          <a:noFill/>
          <a:ln w="12700">
            <a:noFill/>
            <a:miter lim="800000"/>
            <a:headEnd type="none" w="sm" len="sm"/>
            <a:tailEnd type="none" w="sm" len="sm"/>
          </a:ln>
          <a:effectLst/>
        </p:spPr>
        <p:txBody>
          <a:bodyPr wrap="none" anchor="ctr" anchorCtr="1"/>
          <a:lstStyle/>
          <a:p>
            <a:pPr marL="342900" indent="-342900">
              <a:lnSpc>
                <a:spcPct val="120000"/>
              </a:lnSpc>
              <a:spcBef>
                <a:spcPct val="0"/>
              </a:spcBef>
              <a:buClr>
                <a:schemeClr val="tx2"/>
              </a:buClr>
              <a:buSzPct val="75000"/>
              <a:buFont typeface="Wingdings" pitchFamily="2" charset="2"/>
              <a:buChar char="u"/>
            </a:pPr>
            <a:r>
              <a:rPr lang="en-US">
                <a:solidFill>
                  <a:schemeClr val="tx1"/>
                </a:solidFill>
                <a:latin typeface="Arial Narrow" pitchFamily="34" charset="0"/>
              </a:rPr>
              <a:t>Each of the 64 DMA channels can be triggered by any of the following:</a:t>
            </a:r>
          </a:p>
        </p:txBody>
      </p:sp>
      <p:sp>
        <p:nvSpPr>
          <p:cNvPr id="1515524" name="Text Box 4"/>
          <p:cNvSpPr txBox="1">
            <a:spLocks noChangeArrowheads="1"/>
          </p:cNvSpPr>
          <p:nvPr/>
        </p:nvSpPr>
        <p:spPr bwMode="auto">
          <a:xfrm>
            <a:off x="479425" y="866775"/>
            <a:ext cx="4740275" cy="336550"/>
          </a:xfrm>
          <a:prstGeom prst="rect">
            <a:avLst/>
          </a:prstGeom>
          <a:noFill/>
          <a:ln w="12700">
            <a:noFill/>
            <a:miter lim="800000"/>
            <a:headEnd/>
            <a:tailEnd/>
          </a:ln>
          <a:effectLst/>
        </p:spPr>
        <p:txBody>
          <a:bodyPr wrap="none">
            <a:spAutoFit/>
          </a:bodyPr>
          <a:lstStyle/>
          <a:p>
            <a:r>
              <a:rPr lang="en-US" u="sng">
                <a:latin typeface="Arial Narrow" pitchFamily="34" charset="0"/>
              </a:rPr>
              <a:t>Event Triggering (from a peripheral) – EER/ER</a:t>
            </a:r>
          </a:p>
        </p:txBody>
      </p:sp>
      <p:sp>
        <p:nvSpPr>
          <p:cNvPr id="1515525" name="Text Box 5"/>
          <p:cNvSpPr txBox="1">
            <a:spLocks noChangeArrowheads="1"/>
          </p:cNvSpPr>
          <p:nvPr/>
        </p:nvSpPr>
        <p:spPr bwMode="auto">
          <a:xfrm>
            <a:off x="517525" y="4419600"/>
            <a:ext cx="2598738" cy="336550"/>
          </a:xfrm>
          <a:prstGeom prst="rect">
            <a:avLst/>
          </a:prstGeom>
          <a:noFill/>
          <a:ln w="12700">
            <a:noFill/>
            <a:miter lim="800000"/>
            <a:headEnd/>
            <a:tailEnd/>
          </a:ln>
          <a:effectLst/>
        </p:spPr>
        <p:txBody>
          <a:bodyPr wrap="none">
            <a:spAutoFit/>
          </a:bodyPr>
          <a:lstStyle/>
          <a:p>
            <a:r>
              <a:rPr lang="en-US" u="sng">
                <a:latin typeface="Arial Narrow" pitchFamily="34" charset="0"/>
              </a:rPr>
              <a:t>Manual Triggering - ESR</a:t>
            </a:r>
          </a:p>
        </p:txBody>
      </p:sp>
      <p:sp>
        <p:nvSpPr>
          <p:cNvPr id="1515526" name="Text Box 6"/>
          <p:cNvSpPr txBox="1">
            <a:spLocks noChangeArrowheads="1"/>
          </p:cNvSpPr>
          <p:nvPr/>
        </p:nvSpPr>
        <p:spPr bwMode="auto">
          <a:xfrm>
            <a:off x="517525" y="5607050"/>
            <a:ext cx="2471738" cy="336550"/>
          </a:xfrm>
          <a:prstGeom prst="rect">
            <a:avLst/>
          </a:prstGeom>
          <a:noFill/>
          <a:ln w="12700">
            <a:noFill/>
            <a:miter lim="800000"/>
            <a:headEnd/>
            <a:tailEnd/>
          </a:ln>
          <a:effectLst/>
        </p:spPr>
        <p:txBody>
          <a:bodyPr wrap="none">
            <a:spAutoFit/>
          </a:bodyPr>
          <a:lstStyle/>
          <a:p>
            <a:r>
              <a:rPr lang="en-US" u="sng">
                <a:latin typeface="Arial Narrow" pitchFamily="34" charset="0"/>
              </a:rPr>
              <a:t>Chain Triggering - CER</a:t>
            </a:r>
          </a:p>
        </p:txBody>
      </p:sp>
      <p:sp>
        <p:nvSpPr>
          <p:cNvPr id="1515527" name="Text Box 7"/>
          <p:cNvSpPr txBox="1">
            <a:spLocks noChangeArrowheads="1"/>
          </p:cNvSpPr>
          <p:nvPr/>
        </p:nvSpPr>
        <p:spPr bwMode="auto">
          <a:xfrm>
            <a:off x="2733675" y="1447800"/>
            <a:ext cx="2727325" cy="1311275"/>
          </a:xfrm>
          <a:prstGeom prst="rect">
            <a:avLst/>
          </a:prstGeom>
          <a:noFill/>
          <a:ln w="12700">
            <a:noFill/>
            <a:miter lim="800000"/>
            <a:headEnd/>
            <a:tailEnd/>
          </a:ln>
          <a:effectLst/>
        </p:spPr>
        <p:txBody>
          <a:bodyPr>
            <a:spAutoFit/>
          </a:bodyPr>
          <a:lstStyle/>
          <a:p>
            <a:pPr>
              <a:lnSpc>
                <a:spcPct val="60000"/>
              </a:lnSpc>
            </a:pPr>
            <a:r>
              <a:rPr lang="en-US" sz="1600">
                <a:solidFill>
                  <a:schemeClr val="tx1"/>
                </a:solidFill>
                <a:latin typeface="Arial Narrow" pitchFamily="34" charset="0"/>
              </a:rPr>
              <a:t>Examples </a:t>
            </a:r>
          </a:p>
          <a:p>
            <a:pPr>
              <a:lnSpc>
                <a:spcPct val="60000"/>
              </a:lnSpc>
              <a:buFontTx/>
              <a:buChar char="•"/>
            </a:pPr>
            <a:r>
              <a:rPr lang="en-US" sz="1600">
                <a:solidFill>
                  <a:schemeClr val="tx1"/>
                </a:solidFill>
                <a:latin typeface="Arial Narrow" pitchFamily="34" charset="0"/>
              </a:rPr>
              <a:t> McBSP 0/1 (REVT0/1, XEVT0/1)</a:t>
            </a:r>
          </a:p>
          <a:p>
            <a:pPr>
              <a:lnSpc>
                <a:spcPct val="60000"/>
              </a:lnSpc>
              <a:buFontTx/>
              <a:buChar char="•"/>
            </a:pPr>
            <a:r>
              <a:rPr lang="en-US" sz="1600">
                <a:solidFill>
                  <a:schemeClr val="tx1"/>
                </a:solidFill>
                <a:latin typeface="Arial Narrow" pitchFamily="34" charset="0"/>
              </a:rPr>
              <a:t> Timer 0/1 (TEVTLO/HI 0/1)</a:t>
            </a:r>
          </a:p>
          <a:p>
            <a:pPr>
              <a:lnSpc>
                <a:spcPct val="60000"/>
              </a:lnSpc>
              <a:buFontTx/>
              <a:buChar char="•"/>
            </a:pPr>
            <a:r>
              <a:rPr lang="en-US" sz="1600">
                <a:solidFill>
                  <a:schemeClr val="tx1"/>
                </a:solidFill>
                <a:latin typeface="Arial Narrow" pitchFamily="34" charset="0"/>
              </a:rPr>
              <a:t> GPIO (GPINT[15:5])</a:t>
            </a:r>
          </a:p>
          <a:p>
            <a:pPr>
              <a:lnSpc>
                <a:spcPct val="60000"/>
              </a:lnSpc>
              <a:buFontTx/>
              <a:buChar char="•"/>
            </a:pPr>
            <a:r>
              <a:rPr lang="en-US" sz="1600">
                <a:solidFill>
                  <a:schemeClr val="tx1"/>
                </a:solidFill>
                <a:latin typeface="Arial Narrow" pitchFamily="34" charset="0"/>
              </a:rPr>
              <a:t> Chip Int Cntlr 3 (CIC3[15:0])</a:t>
            </a:r>
          </a:p>
        </p:txBody>
      </p:sp>
      <p:sp>
        <p:nvSpPr>
          <p:cNvPr id="1515528" name="Text Box 8"/>
          <p:cNvSpPr txBox="1">
            <a:spLocks noChangeArrowheads="1"/>
          </p:cNvSpPr>
          <p:nvPr/>
        </p:nvSpPr>
        <p:spPr bwMode="auto">
          <a:xfrm>
            <a:off x="5929313" y="1727200"/>
            <a:ext cx="2241550" cy="1042988"/>
          </a:xfrm>
          <a:prstGeom prst="rect">
            <a:avLst/>
          </a:prstGeom>
          <a:noFill/>
          <a:ln w="12700">
            <a:noFill/>
            <a:miter lim="800000"/>
            <a:headEnd/>
            <a:tailEnd/>
          </a:ln>
          <a:effectLst/>
        </p:spPr>
        <p:txBody>
          <a:bodyPr wrap="none">
            <a:spAutoFit/>
          </a:bodyPr>
          <a:lstStyle/>
          <a:p>
            <a:pPr>
              <a:lnSpc>
                <a:spcPct val="60000"/>
              </a:lnSpc>
              <a:buFontTx/>
              <a:buChar char="•"/>
            </a:pPr>
            <a:r>
              <a:rPr lang="en-US" sz="1600">
                <a:solidFill>
                  <a:schemeClr val="tx1"/>
                </a:solidFill>
                <a:latin typeface="Arial Narrow" pitchFamily="34" charset="0"/>
              </a:rPr>
              <a:t> VCP2 (VCP2REVT/XEVT)</a:t>
            </a:r>
          </a:p>
          <a:p>
            <a:pPr>
              <a:lnSpc>
                <a:spcPct val="60000"/>
              </a:lnSpc>
              <a:buFontTx/>
              <a:buChar char="•"/>
            </a:pPr>
            <a:r>
              <a:rPr lang="en-US" sz="1600">
                <a:solidFill>
                  <a:schemeClr val="tx1"/>
                </a:solidFill>
                <a:latin typeface="Arial Narrow" pitchFamily="34" charset="0"/>
              </a:rPr>
              <a:t> TCP2 (TCP2REVT/XEVT)</a:t>
            </a:r>
          </a:p>
          <a:p>
            <a:pPr>
              <a:lnSpc>
                <a:spcPct val="60000"/>
              </a:lnSpc>
              <a:buFontTx/>
              <a:buChar char="•"/>
            </a:pPr>
            <a:r>
              <a:rPr lang="en-US" sz="1600">
                <a:solidFill>
                  <a:schemeClr val="tx1"/>
                </a:solidFill>
                <a:latin typeface="Arial Narrow" pitchFamily="34" charset="0"/>
              </a:rPr>
              <a:t> FSEVT[13:4]</a:t>
            </a:r>
          </a:p>
          <a:p>
            <a:pPr>
              <a:lnSpc>
                <a:spcPct val="60000"/>
              </a:lnSpc>
              <a:buFontTx/>
              <a:buChar char="•"/>
            </a:pPr>
            <a:r>
              <a:rPr lang="en-US" sz="1600">
                <a:solidFill>
                  <a:schemeClr val="tx1"/>
                </a:solidFill>
                <a:latin typeface="Arial Narrow" pitchFamily="34" charset="0"/>
              </a:rPr>
              <a:t> I2C (ICREVT/XEVT)</a:t>
            </a:r>
          </a:p>
        </p:txBody>
      </p:sp>
      <p:sp>
        <p:nvSpPr>
          <p:cNvPr id="1515529" name="Text Box 9"/>
          <p:cNvSpPr txBox="1">
            <a:spLocks noChangeArrowheads="1"/>
          </p:cNvSpPr>
          <p:nvPr/>
        </p:nvSpPr>
        <p:spPr bwMode="auto">
          <a:xfrm>
            <a:off x="625475" y="2971800"/>
            <a:ext cx="7442200" cy="47625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800">
                <a:solidFill>
                  <a:schemeClr val="tx1"/>
                </a:solidFill>
                <a:latin typeface="Arial Narrow" pitchFamily="34" charset="0"/>
              </a:rPr>
              <a:t>  Each event is tied to a specific DMA channel (e.g. XEVT1 → Ch 14) and can be</a:t>
            </a:r>
            <a:br>
              <a:rPr lang="en-US" sz="1800">
                <a:solidFill>
                  <a:schemeClr val="tx1"/>
                </a:solidFill>
                <a:latin typeface="Arial Narrow" pitchFamily="34" charset="0"/>
              </a:rPr>
            </a:br>
            <a:r>
              <a:rPr lang="en-US" sz="1800">
                <a:solidFill>
                  <a:schemeClr val="tx1"/>
                </a:solidFill>
                <a:latin typeface="Arial Narrow" pitchFamily="34" charset="0"/>
              </a:rPr>
              <a:t>     enabled/disabled via EER register</a:t>
            </a:r>
          </a:p>
        </p:txBody>
      </p:sp>
      <p:sp>
        <p:nvSpPr>
          <p:cNvPr id="1515530" name="Rectangle 10"/>
          <p:cNvSpPr>
            <a:spLocks noChangeArrowheads="1"/>
          </p:cNvSpPr>
          <p:nvPr/>
        </p:nvSpPr>
        <p:spPr bwMode="auto">
          <a:xfrm>
            <a:off x="914400" y="1949450"/>
            <a:ext cx="1219200" cy="381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1" name="Text Box 11"/>
          <p:cNvSpPr txBox="1">
            <a:spLocks noChangeArrowheads="1"/>
          </p:cNvSpPr>
          <p:nvPr/>
        </p:nvSpPr>
        <p:spPr bwMode="auto">
          <a:xfrm>
            <a:off x="927100" y="1997075"/>
            <a:ext cx="1192213" cy="287338"/>
          </a:xfrm>
          <a:prstGeom prst="rect">
            <a:avLst/>
          </a:prstGeom>
          <a:noFill/>
          <a:ln w="12700">
            <a:noFill/>
            <a:miter lim="800000"/>
            <a:headEnd/>
            <a:tailEnd/>
          </a:ln>
          <a:effectLst/>
        </p:spPr>
        <p:txBody>
          <a:bodyPr wrap="none">
            <a:spAutoFit/>
          </a:bodyPr>
          <a:lstStyle/>
          <a:p>
            <a:pPr algn="ctr"/>
            <a:r>
              <a:rPr lang="en-US" sz="1600">
                <a:solidFill>
                  <a:schemeClr val="tx1"/>
                </a:solidFill>
                <a:latin typeface="Arial Narrow" pitchFamily="34" charset="0"/>
              </a:rPr>
              <a:t>Evt Reg (ER)</a:t>
            </a:r>
          </a:p>
        </p:txBody>
      </p:sp>
      <p:sp>
        <p:nvSpPr>
          <p:cNvPr id="1515532" name="Rectangle 12"/>
          <p:cNvSpPr>
            <a:spLocks noChangeArrowheads="1"/>
          </p:cNvSpPr>
          <p:nvPr/>
        </p:nvSpPr>
        <p:spPr bwMode="auto">
          <a:xfrm>
            <a:off x="914400" y="2330450"/>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3" name="Text Box 13"/>
          <p:cNvSpPr txBox="1">
            <a:spLocks noChangeArrowheads="1"/>
          </p:cNvSpPr>
          <p:nvPr/>
        </p:nvSpPr>
        <p:spPr bwMode="auto">
          <a:xfrm>
            <a:off x="827088" y="2292350"/>
            <a:ext cx="139382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Enable Reg</a:t>
            </a:r>
            <a:br>
              <a:rPr lang="en-US" sz="1600">
                <a:solidFill>
                  <a:schemeClr val="tx1"/>
                </a:solidFill>
                <a:latin typeface="Arial Narrow" pitchFamily="34" charset="0"/>
              </a:rPr>
            </a:br>
            <a:r>
              <a:rPr lang="en-US" sz="1600">
                <a:solidFill>
                  <a:schemeClr val="tx1"/>
                </a:solidFill>
                <a:latin typeface="Arial Narrow" pitchFamily="34" charset="0"/>
              </a:rPr>
              <a:t>(EER)</a:t>
            </a:r>
          </a:p>
        </p:txBody>
      </p:sp>
      <p:sp>
        <p:nvSpPr>
          <p:cNvPr id="1515534" name="Line 14"/>
          <p:cNvSpPr>
            <a:spLocks noChangeShapeType="1"/>
          </p:cNvSpPr>
          <p:nvPr/>
        </p:nvSpPr>
        <p:spPr bwMode="auto">
          <a:xfrm>
            <a:off x="2133600" y="2330450"/>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35" name="Text Box 15"/>
          <p:cNvSpPr txBox="1">
            <a:spLocks noChangeArrowheads="1"/>
          </p:cNvSpPr>
          <p:nvPr/>
        </p:nvSpPr>
        <p:spPr bwMode="auto">
          <a:xfrm>
            <a:off x="1031875" y="1219200"/>
            <a:ext cx="1022350" cy="311150"/>
          </a:xfrm>
          <a:prstGeom prst="rect">
            <a:avLst/>
          </a:prstGeom>
          <a:noFill/>
          <a:ln w="12700">
            <a:noFill/>
            <a:miter lim="800000"/>
            <a:headEnd/>
            <a:tailEnd/>
          </a:ln>
          <a:effectLst/>
        </p:spPr>
        <p:txBody>
          <a:bodyPr wrap="none">
            <a:spAutoFit/>
          </a:bodyPr>
          <a:lstStyle/>
          <a:p>
            <a:r>
              <a:rPr lang="en-US" sz="1800">
                <a:solidFill>
                  <a:schemeClr val="tx1"/>
                </a:solidFill>
              </a:rPr>
              <a:t>Periphs</a:t>
            </a:r>
          </a:p>
        </p:txBody>
      </p:sp>
      <p:sp>
        <p:nvSpPr>
          <p:cNvPr id="1515536" name="Text Box 16"/>
          <p:cNvSpPr txBox="1">
            <a:spLocks noChangeArrowheads="1"/>
          </p:cNvSpPr>
          <p:nvPr/>
        </p:nvSpPr>
        <p:spPr bwMode="auto">
          <a:xfrm>
            <a:off x="3211513" y="4438650"/>
            <a:ext cx="4713287" cy="5302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CPU writes a “1” to the corresponding bit of the</a:t>
            </a:r>
            <a:br>
              <a:rPr lang="en-US" sz="1800">
                <a:solidFill>
                  <a:schemeClr val="tx1"/>
                </a:solidFill>
                <a:latin typeface="Arial Narrow" pitchFamily="34" charset="0"/>
              </a:rPr>
            </a:br>
            <a:r>
              <a:rPr lang="en-US" sz="1800">
                <a:solidFill>
                  <a:schemeClr val="tx1"/>
                </a:solidFill>
                <a:latin typeface="Arial Narrow" pitchFamily="34" charset="0"/>
              </a:rPr>
              <a:t>     Event Set Register (ESR)</a:t>
            </a:r>
          </a:p>
        </p:txBody>
      </p:sp>
      <p:sp>
        <p:nvSpPr>
          <p:cNvPr id="1515537" name="Rectangle 17"/>
          <p:cNvSpPr>
            <a:spLocks noChangeArrowheads="1"/>
          </p:cNvSpPr>
          <p:nvPr/>
        </p:nvSpPr>
        <p:spPr bwMode="auto">
          <a:xfrm>
            <a:off x="685800" y="48672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8" name="Text Box 18"/>
          <p:cNvSpPr txBox="1">
            <a:spLocks noChangeArrowheads="1"/>
          </p:cNvSpPr>
          <p:nvPr/>
        </p:nvSpPr>
        <p:spPr bwMode="auto">
          <a:xfrm>
            <a:off x="739775" y="4829175"/>
            <a:ext cx="11080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Set Reg</a:t>
            </a:r>
            <a:br>
              <a:rPr lang="en-US" sz="1600">
                <a:solidFill>
                  <a:schemeClr val="tx1"/>
                </a:solidFill>
                <a:latin typeface="Arial Narrow" pitchFamily="34" charset="0"/>
              </a:rPr>
            </a:br>
            <a:r>
              <a:rPr lang="en-US" sz="1600">
                <a:solidFill>
                  <a:schemeClr val="tx1"/>
                </a:solidFill>
                <a:latin typeface="Arial Narrow" pitchFamily="34" charset="0"/>
              </a:rPr>
              <a:t>(ESR)</a:t>
            </a:r>
          </a:p>
        </p:txBody>
      </p:sp>
      <p:sp>
        <p:nvSpPr>
          <p:cNvPr id="1515539" name="Line 19"/>
          <p:cNvSpPr>
            <a:spLocks noChangeShapeType="1"/>
          </p:cNvSpPr>
          <p:nvPr/>
        </p:nvSpPr>
        <p:spPr bwMode="auto">
          <a:xfrm>
            <a:off x="1905000" y="51339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0" name="Rectangle 20"/>
          <p:cNvSpPr>
            <a:spLocks noChangeArrowheads="1"/>
          </p:cNvSpPr>
          <p:nvPr/>
        </p:nvSpPr>
        <p:spPr bwMode="auto">
          <a:xfrm>
            <a:off x="685800" y="60864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41" name="Text Box 21"/>
          <p:cNvSpPr txBox="1">
            <a:spLocks noChangeArrowheads="1"/>
          </p:cNvSpPr>
          <p:nvPr/>
        </p:nvSpPr>
        <p:spPr bwMode="auto">
          <a:xfrm>
            <a:off x="638175" y="6048375"/>
            <a:ext cx="13112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Chain Evt Reg</a:t>
            </a:r>
            <a:br>
              <a:rPr lang="en-US" sz="1600">
                <a:solidFill>
                  <a:schemeClr val="tx1"/>
                </a:solidFill>
                <a:latin typeface="Arial Narrow" pitchFamily="34" charset="0"/>
              </a:rPr>
            </a:br>
            <a:r>
              <a:rPr lang="en-US" sz="1600">
                <a:solidFill>
                  <a:schemeClr val="tx1"/>
                </a:solidFill>
                <a:latin typeface="Arial Narrow" pitchFamily="34" charset="0"/>
              </a:rPr>
              <a:t>(CER)</a:t>
            </a:r>
          </a:p>
        </p:txBody>
      </p:sp>
      <p:sp>
        <p:nvSpPr>
          <p:cNvPr id="1515542" name="Line 22"/>
          <p:cNvSpPr>
            <a:spLocks noChangeShapeType="1"/>
          </p:cNvSpPr>
          <p:nvPr/>
        </p:nvSpPr>
        <p:spPr bwMode="auto">
          <a:xfrm>
            <a:off x="1905000" y="63531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3" name="Line 23"/>
          <p:cNvSpPr>
            <a:spLocks noChangeShapeType="1"/>
          </p:cNvSpPr>
          <p:nvPr/>
        </p:nvSpPr>
        <p:spPr bwMode="auto">
          <a:xfrm flipH="1">
            <a:off x="457200" y="6324600"/>
            <a:ext cx="228600" cy="0"/>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15544" name="Text Box 24"/>
          <p:cNvSpPr txBox="1">
            <a:spLocks noChangeArrowheads="1"/>
          </p:cNvSpPr>
          <p:nvPr/>
        </p:nvSpPr>
        <p:spPr bwMode="auto">
          <a:xfrm>
            <a:off x="3176588" y="5692775"/>
            <a:ext cx="5538787" cy="85090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Used to execute a sequence of TRs after a single event</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Ex:  EVT0 triggers Ch0, Ch0 completes and triggers Ch1 (TCC=1)</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Chained events are captured in the Chain Event Register (CER)</a:t>
            </a:r>
          </a:p>
        </p:txBody>
      </p:sp>
      <p:grpSp>
        <p:nvGrpSpPr>
          <p:cNvPr id="1515545" name="Group 25"/>
          <p:cNvGrpSpPr>
            <a:grpSpLocks/>
          </p:cNvGrpSpPr>
          <p:nvPr/>
        </p:nvGrpSpPr>
        <p:grpSpPr bwMode="auto">
          <a:xfrm>
            <a:off x="838200" y="1479550"/>
            <a:ext cx="1323975" cy="501650"/>
            <a:chOff x="528" y="240"/>
            <a:chExt cx="834" cy="316"/>
          </a:xfrm>
        </p:grpSpPr>
        <p:sp>
          <p:nvSpPr>
            <p:cNvPr id="1515546" name="Line 26"/>
            <p:cNvSpPr>
              <a:spLocks noChangeShapeType="1"/>
            </p:cNvSpPr>
            <p:nvPr/>
          </p:nvSpPr>
          <p:spPr bwMode="auto">
            <a:xfrm>
              <a:off x="672"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7" name="Line 27"/>
            <p:cNvSpPr>
              <a:spLocks noChangeShapeType="1"/>
            </p:cNvSpPr>
            <p:nvPr/>
          </p:nvSpPr>
          <p:spPr bwMode="auto">
            <a:xfrm>
              <a:off x="1104"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8" name="Line 28"/>
            <p:cNvSpPr>
              <a:spLocks noChangeShapeType="1"/>
            </p:cNvSpPr>
            <p:nvPr/>
          </p:nvSpPr>
          <p:spPr bwMode="auto">
            <a:xfrm>
              <a:off x="1248"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9" name="Oval 29"/>
            <p:cNvSpPr>
              <a:spLocks noChangeArrowheads="1"/>
            </p:cNvSpPr>
            <p:nvPr/>
          </p:nvSpPr>
          <p:spPr bwMode="auto">
            <a:xfrm>
              <a:off x="798"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0" name="Oval 30"/>
            <p:cNvSpPr>
              <a:spLocks noChangeArrowheads="1"/>
            </p:cNvSpPr>
            <p:nvPr/>
          </p:nvSpPr>
          <p:spPr bwMode="auto">
            <a:xfrm>
              <a:off x="942"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1" name="Text Box 31"/>
            <p:cNvSpPr txBox="1">
              <a:spLocks noChangeArrowheads="1"/>
            </p:cNvSpPr>
            <p:nvPr/>
          </p:nvSpPr>
          <p:spPr bwMode="auto">
            <a:xfrm>
              <a:off x="1129"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E0</a:t>
              </a:r>
            </a:p>
          </p:txBody>
        </p:sp>
        <p:sp>
          <p:nvSpPr>
            <p:cNvPr id="1515552" name="Text Box 32"/>
            <p:cNvSpPr txBox="1">
              <a:spLocks noChangeArrowheads="1"/>
            </p:cNvSpPr>
            <p:nvPr/>
          </p:nvSpPr>
          <p:spPr bwMode="auto">
            <a:xfrm>
              <a:off x="984"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E1</a:t>
              </a:r>
            </a:p>
          </p:txBody>
        </p:sp>
        <p:sp>
          <p:nvSpPr>
            <p:cNvPr id="1515553" name="Text Box 33"/>
            <p:cNvSpPr txBox="1">
              <a:spLocks noChangeArrowheads="1"/>
            </p:cNvSpPr>
            <p:nvPr/>
          </p:nvSpPr>
          <p:spPr bwMode="auto">
            <a:xfrm>
              <a:off x="528" y="240"/>
              <a:ext cx="286" cy="150"/>
            </a:xfrm>
            <a:prstGeom prst="rect">
              <a:avLst/>
            </a:prstGeom>
            <a:noFill/>
            <a:ln w="12700">
              <a:noFill/>
              <a:miter lim="800000"/>
              <a:headEnd/>
              <a:tailEnd/>
            </a:ln>
            <a:effectLst/>
          </p:spPr>
          <p:txBody>
            <a:bodyPr wrap="none">
              <a:spAutoFit/>
            </a:bodyPr>
            <a:lstStyle/>
            <a:p>
              <a:r>
                <a:rPr lang="en-US" sz="1200" b="0">
                  <a:solidFill>
                    <a:schemeClr val="tx1"/>
                  </a:solidFill>
                </a:rPr>
                <a:t>E63</a:t>
              </a:r>
            </a:p>
          </p:txBody>
        </p:sp>
      </p:grpSp>
      <p:pic>
        <p:nvPicPr>
          <p:cNvPr id="1515554" name="Picture 34"/>
          <p:cNvPicPr>
            <a:picLocks noChangeAspect="1" noChangeArrowheads="1"/>
          </p:cNvPicPr>
          <p:nvPr/>
        </p:nvPicPr>
        <p:blipFill>
          <a:blip r:embed="rId4" cstate="print"/>
          <a:srcRect/>
          <a:stretch>
            <a:fillRect/>
          </a:stretch>
        </p:blipFill>
        <p:spPr bwMode="auto">
          <a:xfrm>
            <a:off x="990600" y="3467100"/>
            <a:ext cx="7772400" cy="803275"/>
          </a:xfrm>
          <a:prstGeom prst="rect">
            <a:avLst/>
          </a:prstGeom>
          <a:noFill/>
          <a:ln w="12700">
            <a:noFill/>
            <a:miter lim="800000"/>
            <a:headEnd/>
            <a:tailEnd/>
          </a:ln>
          <a:effectLst/>
        </p:spPr>
      </p:pic>
      <p:pic>
        <p:nvPicPr>
          <p:cNvPr id="1515555" name="Picture 35"/>
          <p:cNvPicPr>
            <a:picLocks noChangeAspect="1" noChangeArrowheads="1"/>
          </p:cNvPicPr>
          <p:nvPr/>
        </p:nvPicPr>
        <p:blipFill>
          <a:blip r:embed="rId5" cstate="print"/>
          <a:srcRect/>
          <a:stretch>
            <a:fillRect/>
          </a:stretch>
        </p:blipFill>
        <p:spPr bwMode="auto">
          <a:xfrm>
            <a:off x="985838" y="3436938"/>
            <a:ext cx="7786687" cy="831850"/>
          </a:xfrm>
          <a:prstGeom prst="rect">
            <a:avLst/>
          </a:prstGeom>
          <a:noFill/>
          <a:ln w="12700">
            <a:noFill/>
            <a:miter lim="800000"/>
            <a:headEnd/>
            <a:tailEnd/>
          </a:ln>
          <a:effectLst/>
        </p:spPr>
      </p:pic>
      <p:sp>
        <p:nvSpPr>
          <p:cNvPr id="1515556" name="Rectangle 36"/>
          <p:cNvSpPr>
            <a:spLocks noChangeArrowheads="1"/>
          </p:cNvSpPr>
          <p:nvPr/>
        </p:nvSpPr>
        <p:spPr bwMode="auto">
          <a:xfrm>
            <a:off x="254000" y="4419600"/>
            <a:ext cx="8534400" cy="222567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508" name="Text Box 3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13474" name="Rectangle 2"/>
          <p:cNvSpPr>
            <a:spLocks noGrp="1" noChangeArrowheads="1"/>
          </p:cNvSpPr>
          <p:nvPr>
            <p:ph type="title"/>
          </p:nvPr>
        </p:nvSpPr>
        <p:spPr>
          <a:noFill/>
          <a:ln/>
        </p:spPr>
        <p:txBody>
          <a:bodyPr/>
          <a:lstStyle/>
          <a:p>
            <a:r>
              <a:rPr lang="en-US" sz="3200"/>
              <a:t>Trigger an EDMA3 Transfer to Start</a:t>
            </a:r>
          </a:p>
        </p:txBody>
      </p:sp>
      <p:sp>
        <p:nvSpPr>
          <p:cNvPr id="1513475" name="Text Box 3"/>
          <p:cNvSpPr txBox="1">
            <a:spLocks noChangeArrowheads="1"/>
          </p:cNvSpPr>
          <p:nvPr/>
        </p:nvSpPr>
        <p:spPr bwMode="auto">
          <a:xfrm>
            <a:off x="-76200" y="457200"/>
            <a:ext cx="7897813" cy="381000"/>
          </a:xfrm>
          <a:prstGeom prst="rect">
            <a:avLst/>
          </a:prstGeom>
          <a:noFill/>
          <a:ln w="12700">
            <a:noFill/>
            <a:miter lim="800000"/>
            <a:headEnd type="none" w="sm" len="sm"/>
            <a:tailEnd type="none" w="sm" len="sm"/>
          </a:ln>
          <a:effectLst/>
        </p:spPr>
        <p:txBody>
          <a:bodyPr wrap="none" anchor="ctr" anchorCtr="1"/>
          <a:lstStyle/>
          <a:p>
            <a:pPr marL="342900" indent="-342900">
              <a:lnSpc>
                <a:spcPct val="120000"/>
              </a:lnSpc>
              <a:spcBef>
                <a:spcPct val="0"/>
              </a:spcBef>
              <a:buClr>
                <a:schemeClr val="tx2"/>
              </a:buClr>
              <a:buSzPct val="75000"/>
              <a:buFont typeface="Wingdings" pitchFamily="2" charset="2"/>
              <a:buChar char="u"/>
            </a:pPr>
            <a:r>
              <a:rPr lang="en-US">
                <a:solidFill>
                  <a:schemeClr val="tx1"/>
                </a:solidFill>
                <a:latin typeface="Arial Narrow" pitchFamily="34" charset="0"/>
              </a:rPr>
              <a:t>Each of the 64 DMA channels can be triggered by any of the following:</a:t>
            </a:r>
          </a:p>
        </p:txBody>
      </p:sp>
      <p:sp>
        <p:nvSpPr>
          <p:cNvPr id="1513476" name="Text Box 4"/>
          <p:cNvSpPr txBox="1">
            <a:spLocks noChangeArrowheads="1"/>
          </p:cNvSpPr>
          <p:nvPr/>
        </p:nvSpPr>
        <p:spPr bwMode="auto">
          <a:xfrm>
            <a:off x="479425" y="866775"/>
            <a:ext cx="4740275" cy="336550"/>
          </a:xfrm>
          <a:prstGeom prst="rect">
            <a:avLst/>
          </a:prstGeom>
          <a:noFill/>
          <a:ln w="12700">
            <a:noFill/>
            <a:miter lim="800000"/>
            <a:headEnd/>
            <a:tailEnd/>
          </a:ln>
          <a:effectLst/>
        </p:spPr>
        <p:txBody>
          <a:bodyPr wrap="none">
            <a:spAutoFit/>
          </a:bodyPr>
          <a:lstStyle/>
          <a:p>
            <a:r>
              <a:rPr lang="en-US" u="sng">
                <a:latin typeface="Arial Narrow" pitchFamily="34" charset="0"/>
              </a:rPr>
              <a:t>Event Triggering (from a peripheral) – EER/ER</a:t>
            </a:r>
          </a:p>
        </p:txBody>
      </p:sp>
      <p:sp>
        <p:nvSpPr>
          <p:cNvPr id="1513477" name="Text Box 5"/>
          <p:cNvSpPr txBox="1">
            <a:spLocks noChangeArrowheads="1"/>
          </p:cNvSpPr>
          <p:nvPr/>
        </p:nvSpPr>
        <p:spPr bwMode="auto">
          <a:xfrm>
            <a:off x="517525" y="4419600"/>
            <a:ext cx="2598738" cy="336550"/>
          </a:xfrm>
          <a:prstGeom prst="rect">
            <a:avLst/>
          </a:prstGeom>
          <a:noFill/>
          <a:ln w="12700">
            <a:noFill/>
            <a:miter lim="800000"/>
            <a:headEnd/>
            <a:tailEnd/>
          </a:ln>
          <a:effectLst/>
        </p:spPr>
        <p:txBody>
          <a:bodyPr wrap="none">
            <a:spAutoFit/>
          </a:bodyPr>
          <a:lstStyle/>
          <a:p>
            <a:r>
              <a:rPr lang="en-US" u="sng">
                <a:latin typeface="Arial Narrow" pitchFamily="34" charset="0"/>
              </a:rPr>
              <a:t>Manual Triggering - ESR</a:t>
            </a:r>
          </a:p>
        </p:txBody>
      </p:sp>
      <p:sp>
        <p:nvSpPr>
          <p:cNvPr id="1513478" name="Text Box 6"/>
          <p:cNvSpPr txBox="1">
            <a:spLocks noChangeArrowheads="1"/>
          </p:cNvSpPr>
          <p:nvPr/>
        </p:nvSpPr>
        <p:spPr bwMode="auto">
          <a:xfrm>
            <a:off x="517525" y="5607050"/>
            <a:ext cx="2471738" cy="336550"/>
          </a:xfrm>
          <a:prstGeom prst="rect">
            <a:avLst/>
          </a:prstGeom>
          <a:noFill/>
          <a:ln w="12700">
            <a:noFill/>
            <a:miter lim="800000"/>
            <a:headEnd/>
            <a:tailEnd/>
          </a:ln>
          <a:effectLst/>
        </p:spPr>
        <p:txBody>
          <a:bodyPr wrap="none">
            <a:spAutoFit/>
          </a:bodyPr>
          <a:lstStyle/>
          <a:p>
            <a:r>
              <a:rPr lang="en-US" u="sng">
                <a:latin typeface="Arial Narrow" pitchFamily="34" charset="0"/>
              </a:rPr>
              <a:t>Chain Triggering - CER</a:t>
            </a:r>
          </a:p>
        </p:txBody>
      </p:sp>
      <p:sp>
        <p:nvSpPr>
          <p:cNvPr id="1513479" name="Text Box 7"/>
          <p:cNvSpPr txBox="1">
            <a:spLocks noChangeArrowheads="1"/>
          </p:cNvSpPr>
          <p:nvPr/>
        </p:nvSpPr>
        <p:spPr bwMode="auto">
          <a:xfrm>
            <a:off x="2733675" y="1447800"/>
            <a:ext cx="2727325" cy="1311275"/>
          </a:xfrm>
          <a:prstGeom prst="rect">
            <a:avLst/>
          </a:prstGeom>
          <a:noFill/>
          <a:ln w="12700">
            <a:noFill/>
            <a:miter lim="800000"/>
            <a:headEnd/>
            <a:tailEnd/>
          </a:ln>
          <a:effectLst/>
        </p:spPr>
        <p:txBody>
          <a:bodyPr>
            <a:spAutoFit/>
          </a:bodyPr>
          <a:lstStyle/>
          <a:p>
            <a:pPr>
              <a:lnSpc>
                <a:spcPct val="60000"/>
              </a:lnSpc>
            </a:pPr>
            <a:r>
              <a:rPr lang="en-US" sz="1600">
                <a:solidFill>
                  <a:schemeClr val="tx1"/>
                </a:solidFill>
                <a:latin typeface="Arial Narrow" pitchFamily="34" charset="0"/>
              </a:rPr>
              <a:t>Examples </a:t>
            </a:r>
          </a:p>
          <a:p>
            <a:pPr>
              <a:lnSpc>
                <a:spcPct val="60000"/>
              </a:lnSpc>
              <a:buFontTx/>
              <a:buChar char="•"/>
            </a:pPr>
            <a:r>
              <a:rPr lang="en-US" sz="1600">
                <a:solidFill>
                  <a:schemeClr val="tx1"/>
                </a:solidFill>
                <a:latin typeface="Arial Narrow" pitchFamily="34" charset="0"/>
              </a:rPr>
              <a:t> McBSP 0/1 (REVT0/1, XEVT0/1)</a:t>
            </a:r>
          </a:p>
          <a:p>
            <a:pPr>
              <a:lnSpc>
                <a:spcPct val="60000"/>
              </a:lnSpc>
              <a:buFontTx/>
              <a:buChar char="•"/>
            </a:pPr>
            <a:r>
              <a:rPr lang="en-US" sz="1600">
                <a:solidFill>
                  <a:schemeClr val="tx1"/>
                </a:solidFill>
                <a:latin typeface="Arial Narrow" pitchFamily="34" charset="0"/>
              </a:rPr>
              <a:t> Timer 0/1 (TEVTLO/HI 0/1)</a:t>
            </a:r>
          </a:p>
          <a:p>
            <a:pPr>
              <a:lnSpc>
                <a:spcPct val="60000"/>
              </a:lnSpc>
              <a:buFontTx/>
              <a:buChar char="•"/>
            </a:pPr>
            <a:r>
              <a:rPr lang="en-US" sz="1600">
                <a:solidFill>
                  <a:schemeClr val="tx1"/>
                </a:solidFill>
                <a:latin typeface="Arial Narrow" pitchFamily="34" charset="0"/>
              </a:rPr>
              <a:t> GPIO (GPINT[15:5])</a:t>
            </a:r>
          </a:p>
          <a:p>
            <a:pPr>
              <a:lnSpc>
                <a:spcPct val="60000"/>
              </a:lnSpc>
              <a:buFontTx/>
              <a:buChar char="•"/>
            </a:pPr>
            <a:r>
              <a:rPr lang="en-US" sz="1600">
                <a:solidFill>
                  <a:schemeClr val="tx1"/>
                </a:solidFill>
                <a:latin typeface="Arial Narrow" pitchFamily="34" charset="0"/>
              </a:rPr>
              <a:t> Chip Int Cntlr 3 (CIC3[15:0])</a:t>
            </a:r>
          </a:p>
        </p:txBody>
      </p:sp>
      <p:sp>
        <p:nvSpPr>
          <p:cNvPr id="1513480" name="Text Box 8"/>
          <p:cNvSpPr txBox="1">
            <a:spLocks noChangeArrowheads="1"/>
          </p:cNvSpPr>
          <p:nvPr/>
        </p:nvSpPr>
        <p:spPr bwMode="auto">
          <a:xfrm>
            <a:off x="5929313" y="1727200"/>
            <a:ext cx="2241550" cy="1042988"/>
          </a:xfrm>
          <a:prstGeom prst="rect">
            <a:avLst/>
          </a:prstGeom>
          <a:noFill/>
          <a:ln w="12700">
            <a:noFill/>
            <a:miter lim="800000"/>
            <a:headEnd/>
            <a:tailEnd/>
          </a:ln>
          <a:effectLst/>
        </p:spPr>
        <p:txBody>
          <a:bodyPr wrap="none">
            <a:spAutoFit/>
          </a:bodyPr>
          <a:lstStyle/>
          <a:p>
            <a:pPr>
              <a:lnSpc>
                <a:spcPct val="60000"/>
              </a:lnSpc>
              <a:buFontTx/>
              <a:buChar char="•"/>
            </a:pPr>
            <a:r>
              <a:rPr lang="en-US" sz="1600">
                <a:solidFill>
                  <a:schemeClr val="tx1"/>
                </a:solidFill>
                <a:latin typeface="Arial Narrow" pitchFamily="34" charset="0"/>
              </a:rPr>
              <a:t> VCP2 (VCP2REVT/XEVT)</a:t>
            </a:r>
          </a:p>
          <a:p>
            <a:pPr>
              <a:lnSpc>
                <a:spcPct val="60000"/>
              </a:lnSpc>
              <a:buFontTx/>
              <a:buChar char="•"/>
            </a:pPr>
            <a:r>
              <a:rPr lang="en-US" sz="1600">
                <a:solidFill>
                  <a:schemeClr val="tx1"/>
                </a:solidFill>
                <a:latin typeface="Arial Narrow" pitchFamily="34" charset="0"/>
              </a:rPr>
              <a:t> TCP2 (TCP2REVT/XEVT)</a:t>
            </a:r>
          </a:p>
          <a:p>
            <a:pPr>
              <a:lnSpc>
                <a:spcPct val="60000"/>
              </a:lnSpc>
              <a:buFontTx/>
              <a:buChar char="•"/>
            </a:pPr>
            <a:r>
              <a:rPr lang="en-US" sz="1600">
                <a:solidFill>
                  <a:schemeClr val="tx1"/>
                </a:solidFill>
                <a:latin typeface="Arial Narrow" pitchFamily="34" charset="0"/>
              </a:rPr>
              <a:t> FSEVT[13:4]</a:t>
            </a:r>
          </a:p>
          <a:p>
            <a:pPr>
              <a:lnSpc>
                <a:spcPct val="60000"/>
              </a:lnSpc>
              <a:buFontTx/>
              <a:buChar char="•"/>
            </a:pPr>
            <a:r>
              <a:rPr lang="en-US" sz="1600">
                <a:solidFill>
                  <a:schemeClr val="tx1"/>
                </a:solidFill>
                <a:latin typeface="Arial Narrow" pitchFamily="34" charset="0"/>
              </a:rPr>
              <a:t> I2C (ICREVT/XEVT)</a:t>
            </a:r>
          </a:p>
        </p:txBody>
      </p:sp>
      <p:sp>
        <p:nvSpPr>
          <p:cNvPr id="1513481" name="Text Box 9"/>
          <p:cNvSpPr txBox="1">
            <a:spLocks noChangeArrowheads="1"/>
          </p:cNvSpPr>
          <p:nvPr/>
        </p:nvSpPr>
        <p:spPr bwMode="auto">
          <a:xfrm>
            <a:off x="625475" y="2971800"/>
            <a:ext cx="7442200" cy="47625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800">
                <a:solidFill>
                  <a:schemeClr val="tx1"/>
                </a:solidFill>
                <a:latin typeface="Arial Narrow" pitchFamily="34" charset="0"/>
              </a:rPr>
              <a:t>  Each event is tied to a specific DMA channel (e.g. XEVT1 → Ch 14) and can be</a:t>
            </a:r>
            <a:br>
              <a:rPr lang="en-US" sz="1800">
                <a:solidFill>
                  <a:schemeClr val="tx1"/>
                </a:solidFill>
                <a:latin typeface="Arial Narrow" pitchFamily="34" charset="0"/>
              </a:rPr>
            </a:br>
            <a:r>
              <a:rPr lang="en-US" sz="1800">
                <a:solidFill>
                  <a:schemeClr val="tx1"/>
                </a:solidFill>
                <a:latin typeface="Arial Narrow" pitchFamily="34" charset="0"/>
              </a:rPr>
              <a:t>     enabled/disabled via EER register</a:t>
            </a:r>
          </a:p>
        </p:txBody>
      </p:sp>
      <p:sp>
        <p:nvSpPr>
          <p:cNvPr id="1513482" name="Rectangle 10"/>
          <p:cNvSpPr>
            <a:spLocks noChangeArrowheads="1"/>
          </p:cNvSpPr>
          <p:nvPr/>
        </p:nvSpPr>
        <p:spPr bwMode="auto">
          <a:xfrm>
            <a:off x="914400" y="1949450"/>
            <a:ext cx="1219200" cy="381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83" name="Text Box 11"/>
          <p:cNvSpPr txBox="1">
            <a:spLocks noChangeArrowheads="1"/>
          </p:cNvSpPr>
          <p:nvPr/>
        </p:nvSpPr>
        <p:spPr bwMode="auto">
          <a:xfrm>
            <a:off x="927100" y="1997075"/>
            <a:ext cx="1192213" cy="287338"/>
          </a:xfrm>
          <a:prstGeom prst="rect">
            <a:avLst/>
          </a:prstGeom>
          <a:noFill/>
          <a:ln w="12700">
            <a:noFill/>
            <a:miter lim="800000"/>
            <a:headEnd/>
            <a:tailEnd/>
          </a:ln>
          <a:effectLst/>
        </p:spPr>
        <p:txBody>
          <a:bodyPr wrap="none">
            <a:spAutoFit/>
          </a:bodyPr>
          <a:lstStyle/>
          <a:p>
            <a:pPr algn="ctr"/>
            <a:r>
              <a:rPr lang="en-US" sz="1600">
                <a:solidFill>
                  <a:schemeClr val="tx1"/>
                </a:solidFill>
                <a:latin typeface="Arial Narrow" pitchFamily="34" charset="0"/>
              </a:rPr>
              <a:t>Evt Reg (ER)</a:t>
            </a:r>
          </a:p>
        </p:txBody>
      </p:sp>
      <p:sp>
        <p:nvSpPr>
          <p:cNvPr id="1513484" name="Rectangle 12"/>
          <p:cNvSpPr>
            <a:spLocks noChangeArrowheads="1"/>
          </p:cNvSpPr>
          <p:nvPr/>
        </p:nvSpPr>
        <p:spPr bwMode="auto">
          <a:xfrm>
            <a:off x="914400" y="2330450"/>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85" name="Text Box 13"/>
          <p:cNvSpPr txBox="1">
            <a:spLocks noChangeArrowheads="1"/>
          </p:cNvSpPr>
          <p:nvPr/>
        </p:nvSpPr>
        <p:spPr bwMode="auto">
          <a:xfrm>
            <a:off x="827088" y="2292350"/>
            <a:ext cx="139382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Enable Reg</a:t>
            </a:r>
            <a:br>
              <a:rPr lang="en-US" sz="1600">
                <a:solidFill>
                  <a:schemeClr val="tx1"/>
                </a:solidFill>
                <a:latin typeface="Arial Narrow" pitchFamily="34" charset="0"/>
              </a:rPr>
            </a:br>
            <a:r>
              <a:rPr lang="en-US" sz="1600">
                <a:solidFill>
                  <a:schemeClr val="tx1"/>
                </a:solidFill>
                <a:latin typeface="Arial Narrow" pitchFamily="34" charset="0"/>
              </a:rPr>
              <a:t>(EER)</a:t>
            </a:r>
          </a:p>
        </p:txBody>
      </p:sp>
      <p:sp>
        <p:nvSpPr>
          <p:cNvPr id="1513486" name="Line 14"/>
          <p:cNvSpPr>
            <a:spLocks noChangeShapeType="1"/>
          </p:cNvSpPr>
          <p:nvPr/>
        </p:nvSpPr>
        <p:spPr bwMode="auto">
          <a:xfrm>
            <a:off x="2133600" y="2330450"/>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3487" name="Text Box 15"/>
          <p:cNvSpPr txBox="1">
            <a:spLocks noChangeArrowheads="1"/>
          </p:cNvSpPr>
          <p:nvPr/>
        </p:nvSpPr>
        <p:spPr bwMode="auto">
          <a:xfrm>
            <a:off x="1031875" y="1219200"/>
            <a:ext cx="1022350" cy="311150"/>
          </a:xfrm>
          <a:prstGeom prst="rect">
            <a:avLst/>
          </a:prstGeom>
          <a:noFill/>
          <a:ln w="12700">
            <a:noFill/>
            <a:miter lim="800000"/>
            <a:headEnd/>
            <a:tailEnd/>
          </a:ln>
          <a:effectLst/>
        </p:spPr>
        <p:txBody>
          <a:bodyPr wrap="none">
            <a:spAutoFit/>
          </a:bodyPr>
          <a:lstStyle/>
          <a:p>
            <a:r>
              <a:rPr lang="en-US" sz="1800">
                <a:solidFill>
                  <a:schemeClr val="tx1"/>
                </a:solidFill>
              </a:rPr>
              <a:t>Periphs</a:t>
            </a:r>
          </a:p>
        </p:txBody>
      </p:sp>
      <p:sp>
        <p:nvSpPr>
          <p:cNvPr id="1513488" name="Text Box 16"/>
          <p:cNvSpPr txBox="1">
            <a:spLocks noChangeArrowheads="1"/>
          </p:cNvSpPr>
          <p:nvPr/>
        </p:nvSpPr>
        <p:spPr bwMode="auto">
          <a:xfrm>
            <a:off x="3211513" y="4438650"/>
            <a:ext cx="4713287" cy="5302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CPU writes a “1” to the corresponding bit of the</a:t>
            </a:r>
            <a:br>
              <a:rPr lang="en-US" sz="1800">
                <a:solidFill>
                  <a:schemeClr val="tx1"/>
                </a:solidFill>
                <a:latin typeface="Arial Narrow" pitchFamily="34" charset="0"/>
              </a:rPr>
            </a:br>
            <a:r>
              <a:rPr lang="en-US" sz="1800">
                <a:solidFill>
                  <a:schemeClr val="tx1"/>
                </a:solidFill>
                <a:latin typeface="Arial Narrow" pitchFamily="34" charset="0"/>
              </a:rPr>
              <a:t>     Event Set Register (ESR)</a:t>
            </a:r>
          </a:p>
        </p:txBody>
      </p:sp>
      <p:sp>
        <p:nvSpPr>
          <p:cNvPr id="1513489" name="Rectangle 17"/>
          <p:cNvSpPr>
            <a:spLocks noChangeArrowheads="1"/>
          </p:cNvSpPr>
          <p:nvPr/>
        </p:nvSpPr>
        <p:spPr bwMode="auto">
          <a:xfrm>
            <a:off x="685800" y="48672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90" name="Text Box 18"/>
          <p:cNvSpPr txBox="1">
            <a:spLocks noChangeArrowheads="1"/>
          </p:cNvSpPr>
          <p:nvPr/>
        </p:nvSpPr>
        <p:spPr bwMode="auto">
          <a:xfrm>
            <a:off x="739775" y="4829175"/>
            <a:ext cx="11080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Set Reg</a:t>
            </a:r>
            <a:br>
              <a:rPr lang="en-US" sz="1600">
                <a:solidFill>
                  <a:schemeClr val="tx1"/>
                </a:solidFill>
                <a:latin typeface="Arial Narrow" pitchFamily="34" charset="0"/>
              </a:rPr>
            </a:br>
            <a:r>
              <a:rPr lang="en-US" sz="1600">
                <a:solidFill>
                  <a:schemeClr val="tx1"/>
                </a:solidFill>
                <a:latin typeface="Arial Narrow" pitchFamily="34" charset="0"/>
              </a:rPr>
              <a:t>(ESR)</a:t>
            </a:r>
          </a:p>
        </p:txBody>
      </p:sp>
      <p:sp>
        <p:nvSpPr>
          <p:cNvPr id="1513491" name="Line 19"/>
          <p:cNvSpPr>
            <a:spLocks noChangeShapeType="1"/>
          </p:cNvSpPr>
          <p:nvPr/>
        </p:nvSpPr>
        <p:spPr bwMode="auto">
          <a:xfrm>
            <a:off x="1905000" y="51339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3492" name="Rectangle 20"/>
          <p:cNvSpPr>
            <a:spLocks noChangeArrowheads="1"/>
          </p:cNvSpPr>
          <p:nvPr/>
        </p:nvSpPr>
        <p:spPr bwMode="auto">
          <a:xfrm>
            <a:off x="685800" y="60864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3493" name="Text Box 21"/>
          <p:cNvSpPr txBox="1">
            <a:spLocks noChangeArrowheads="1"/>
          </p:cNvSpPr>
          <p:nvPr/>
        </p:nvSpPr>
        <p:spPr bwMode="auto">
          <a:xfrm>
            <a:off x="638175" y="6048375"/>
            <a:ext cx="13112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Chain Evt Reg</a:t>
            </a:r>
            <a:br>
              <a:rPr lang="en-US" sz="1600">
                <a:solidFill>
                  <a:schemeClr val="tx1"/>
                </a:solidFill>
                <a:latin typeface="Arial Narrow" pitchFamily="34" charset="0"/>
              </a:rPr>
            </a:br>
            <a:r>
              <a:rPr lang="en-US" sz="1600">
                <a:solidFill>
                  <a:schemeClr val="tx1"/>
                </a:solidFill>
                <a:latin typeface="Arial Narrow" pitchFamily="34" charset="0"/>
              </a:rPr>
              <a:t>(CER)</a:t>
            </a:r>
          </a:p>
        </p:txBody>
      </p:sp>
      <p:sp>
        <p:nvSpPr>
          <p:cNvPr id="1513494" name="Line 22"/>
          <p:cNvSpPr>
            <a:spLocks noChangeShapeType="1"/>
          </p:cNvSpPr>
          <p:nvPr/>
        </p:nvSpPr>
        <p:spPr bwMode="auto">
          <a:xfrm>
            <a:off x="1905000" y="63531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3495" name="Line 23"/>
          <p:cNvSpPr>
            <a:spLocks noChangeShapeType="1"/>
          </p:cNvSpPr>
          <p:nvPr/>
        </p:nvSpPr>
        <p:spPr bwMode="auto">
          <a:xfrm flipH="1">
            <a:off x="457200" y="6324600"/>
            <a:ext cx="228600" cy="0"/>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13496" name="Text Box 24"/>
          <p:cNvSpPr txBox="1">
            <a:spLocks noChangeArrowheads="1"/>
          </p:cNvSpPr>
          <p:nvPr/>
        </p:nvSpPr>
        <p:spPr bwMode="auto">
          <a:xfrm>
            <a:off x="3176588" y="5692775"/>
            <a:ext cx="5538787" cy="85090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Used to execute a sequence of TRs after a single event</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Ex:  EVT0 triggers Ch0, Ch0 completes and triggers Ch1 (TCC=1)</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Chained events are captured in the Chain Event Register (CER)</a:t>
            </a:r>
          </a:p>
        </p:txBody>
      </p:sp>
      <p:grpSp>
        <p:nvGrpSpPr>
          <p:cNvPr id="1513497" name="Group 25"/>
          <p:cNvGrpSpPr>
            <a:grpSpLocks/>
          </p:cNvGrpSpPr>
          <p:nvPr/>
        </p:nvGrpSpPr>
        <p:grpSpPr bwMode="auto">
          <a:xfrm>
            <a:off x="838200" y="1479550"/>
            <a:ext cx="1323975" cy="501650"/>
            <a:chOff x="528" y="240"/>
            <a:chExt cx="834" cy="316"/>
          </a:xfrm>
        </p:grpSpPr>
        <p:sp>
          <p:nvSpPr>
            <p:cNvPr id="1513498" name="Line 26"/>
            <p:cNvSpPr>
              <a:spLocks noChangeShapeType="1"/>
            </p:cNvSpPr>
            <p:nvPr/>
          </p:nvSpPr>
          <p:spPr bwMode="auto">
            <a:xfrm>
              <a:off x="672"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3499" name="Line 27"/>
            <p:cNvSpPr>
              <a:spLocks noChangeShapeType="1"/>
            </p:cNvSpPr>
            <p:nvPr/>
          </p:nvSpPr>
          <p:spPr bwMode="auto">
            <a:xfrm>
              <a:off x="1104"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3500" name="Line 28"/>
            <p:cNvSpPr>
              <a:spLocks noChangeShapeType="1"/>
            </p:cNvSpPr>
            <p:nvPr/>
          </p:nvSpPr>
          <p:spPr bwMode="auto">
            <a:xfrm>
              <a:off x="1248"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3501" name="Oval 29"/>
            <p:cNvSpPr>
              <a:spLocks noChangeArrowheads="1"/>
            </p:cNvSpPr>
            <p:nvPr/>
          </p:nvSpPr>
          <p:spPr bwMode="auto">
            <a:xfrm>
              <a:off x="798"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3502" name="Oval 30"/>
            <p:cNvSpPr>
              <a:spLocks noChangeArrowheads="1"/>
            </p:cNvSpPr>
            <p:nvPr/>
          </p:nvSpPr>
          <p:spPr bwMode="auto">
            <a:xfrm>
              <a:off x="942"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3503" name="Text Box 31"/>
            <p:cNvSpPr txBox="1">
              <a:spLocks noChangeArrowheads="1"/>
            </p:cNvSpPr>
            <p:nvPr/>
          </p:nvSpPr>
          <p:spPr bwMode="auto">
            <a:xfrm>
              <a:off x="1129"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E0</a:t>
              </a:r>
            </a:p>
          </p:txBody>
        </p:sp>
        <p:sp>
          <p:nvSpPr>
            <p:cNvPr id="1513504" name="Text Box 32"/>
            <p:cNvSpPr txBox="1">
              <a:spLocks noChangeArrowheads="1"/>
            </p:cNvSpPr>
            <p:nvPr/>
          </p:nvSpPr>
          <p:spPr bwMode="auto">
            <a:xfrm>
              <a:off x="984"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E1</a:t>
              </a:r>
            </a:p>
          </p:txBody>
        </p:sp>
        <p:sp>
          <p:nvSpPr>
            <p:cNvPr id="1513505" name="Text Box 33"/>
            <p:cNvSpPr txBox="1">
              <a:spLocks noChangeArrowheads="1"/>
            </p:cNvSpPr>
            <p:nvPr/>
          </p:nvSpPr>
          <p:spPr bwMode="auto">
            <a:xfrm>
              <a:off x="528" y="240"/>
              <a:ext cx="286" cy="150"/>
            </a:xfrm>
            <a:prstGeom prst="rect">
              <a:avLst/>
            </a:prstGeom>
            <a:noFill/>
            <a:ln w="12700">
              <a:noFill/>
              <a:miter lim="800000"/>
              <a:headEnd/>
              <a:tailEnd/>
            </a:ln>
            <a:effectLst/>
          </p:spPr>
          <p:txBody>
            <a:bodyPr wrap="none">
              <a:spAutoFit/>
            </a:bodyPr>
            <a:lstStyle/>
            <a:p>
              <a:r>
                <a:rPr lang="en-US" sz="1200" b="0">
                  <a:solidFill>
                    <a:schemeClr val="tx1"/>
                  </a:solidFill>
                </a:rPr>
                <a:t>E63</a:t>
              </a:r>
            </a:p>
          </p:txBody>
        </p:sp>
      </p:grpSp>
      <p:pic>
        <p:nvPicPr>
          <p:cNvPr id="1513506" name="Picture 34"/>
          <p:cNvPicPr>
            <a:picLocks noChangeAspect="1" noChangeArrowheads="1"/>
          </p:cNvPicPr>
          <p:nvPr/>
        </p:nvPicPr>
        <p:blipFill>
          <a:blip r:embed="rId4" cstate="print"/>
          <a:srcRect/>
          <a:stretch>
            <a:fillRect/>
          </a:stretch>
        </p:blipFill>
        <p:spPr bwMode="auto">
          <a:xfrm>
            <a:off x="990600" y="3467100"/>
            <a:ext cx="7772400" cy="803275"/>
          </a:xfrm>
          <a:prstGeom prst="rect">
            <a:avLst/>
          </a:prstGeom>
          <a:noFill/>
          <a:ln w="12700">
            <a:noFill/>
            <a:miter lim="800000"/>
            <a:headEnd/>
            <a:tailEnd/>
          </a:ln>
          <a:effectLst/>
        </p:spPr>
      </p:pic>
      <p:pic>
        <p:nvPicPr>
          <p:cNvPr id="1513507" name="Picture 35"/>
          <p:cNvPicPr>
            <a:picLocks noChangeAspect="1" noChangeArrowheads="1"/>
          </p:cNvPicPr>
          <p:nvPr/>
        </p:nvPicPr>
        <p:blipFill>
          <a:blip r:embed="rId5" cstate="print"/>
          <a:srcRect/>
          <a:stretch>
            <a:fillRect/>
          </a:stretch>
        </p:blipFill>
        <p:spPr bwMode="auto">
          <a:xfrm>
            <a:off x="985838" y="3436938"/>
            <a:ext cx="7786687" cy="831850"/>
          </a:xfrm>
          <a:prstGeom prst="rect">
            <a:avLst/>
          </a:prstGeom>
          <a:noFill/>
          <a:ln w="12700">
            <a:noFill/>
            <a:miter lim="800000"/>
            <a:headEnd/>
            <a:tailEnd/>
          </a:ln>
          <a:effectLst/>
        </p:spPr>
      </p:pic>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844"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39746" name="Rectangle 2"/>
          <p:cNvSpPr>
            <a:spLocks noGrp="1" noChangeArrowheads="1"/>
          </p:cNvSpPr>
          <p:nvPr>
            <p:ph type="title"/>
          </p:nvPr>
        </p:nvSpPr>
        <p:spPr/>
        <p:txBody>
          <a:bodyPr/>
          <a:lstStyle/>
          <a:p>
            <a:r>
              <a:rPr lang="en-US"/>
              <a:t>Parameters for a Single Block Transfer</a:t>
            </a:r>
          </a:p>
        </p:txBody>
      </p:sp>
      <p:sp>
        <p:nvSpPr>
          <p:cNvPr id="143974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39748" name="Group 4"/>
          <p:cNvGrpSpPr>
            <a:grpSpLocks/>
          </p:cNvGrpSpPr>
          <p:nvPr/>
        </p:nvGrpSpPr>
        <p:grpSpPr bwMode="auto">
          <a:xfrm>
            <a:off x="7620000" y="4489450"/>
            <a:ext cx="1295400" cy="311150"/>
            <a:chOff x="4560" y="3020"/>
            <a:chExt cx="816" cy="196"/>
          </a:xfrm>
        </p:grpSpPr>
        <p:sp>
          <p:nvSpPr>
            <p:cNvPr id="143974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3975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3975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3975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3975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3975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3975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3975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3975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3976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39761" name="Group 17"/>
          <p:cNvGrpSpPr>
            <a:grpSpLocks/>
          </p:cNvGrpSpPr>
          <p:nvPr/>
        </p:nvGrpSpPr>
        <p:grpSpPr bwMode="auto">
          <a:xfrm>
            <a:off x="228600" y="3749675"/>
            <a:ext cx="2098675" cy="2574925"/>
            <a:chOff x="212" y="2064"/>
            <a:chExt cx="1322" cy="1622"/>
          </a:xfrm>
        </p:grpSpPr>
        <p:sp>
          <p:nvSpPr>
            <p:cNvPr id="143976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76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76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3976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3976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3976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76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76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3977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3977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3977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3977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3977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3977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3977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3977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3977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3977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3978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3978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3978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3978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3978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3978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3978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3978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3978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3978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3979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3979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39792"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39793"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39794"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39795"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3979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3979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39798"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39799"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39800"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39801"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3980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3980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3980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3980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3980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3980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3980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3980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3981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3981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3981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3981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3981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3981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3981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3981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3981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3981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3982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439821" name="Group 77"/>
          <p:cNvGrpSpPr>
            <a:grpSpLocks/>
          </p:cNvGrpSpPr>
          <p:nvPr/>
        </p:nvGrpSpPr>
        <p:grpSpPr bwMode="auto">
          <a:xfrm>
            <a:off x="3244850" y="3444875"/>
            <a:ext cx="2098675" cy="2879725"/>
            <a:chOff x="2044" y="2170"/>
            <a:chExt cx="1322" cy="1814"/>
          </a:xfrm>
        </p:grpSpPr>
        <p:grpSp>
          <p:nvGrpSpPr>
            <p:cNvPr id="1439822" name="Group 78"/>
            <p:cNvGrpSpPr>
              <a:grpSpLocks/>
            </p:cNvGrpSpPr>
            <p:nvPr/>
          </p:nvGrpSpPr>
          <p:grpSpPr bwMode="auto">
            <a:xfrm>
              <a:off x="2044" y="2362"/>
              <a:ext cx="1322" cy="1622"/>
              <a:chOff x="2038" y="2362"/>
              <a:chExt cx="1322" cy="1622"/>
            </a:xfrm>
          </p:grpSpPr>
          <p:sp>
            <p:nvSpPr>
              <p:cNvPr id="1439823" name="Rectangle 79"/>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824" name="Rectangle 80"/>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825" name="Rectangle 81"/>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439826" name="Rectangle 82"/>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439827" name="Rectangle 83"/>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439828" name="Rectangle 84"/>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829" name="Rectangle 85"/>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830" name="Rectangle 86"/>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439831" name="Rectangle 87"/>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39832" name="Rectangle 88"/>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439833" name="Rectangle 89"/>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439834" name="Rectangle 90"/>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439835" name="Rectangle 91"/>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439836" name="Rectangle 92"/>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439837" name="Rectangle 93"/>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439838" name="Text Box 94"/>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439839" name="Text Box 95"/>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39840"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39841" name="Text Box 97"/>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39842"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39843" name="Rectangle 99"/>
          <p:cNvSpPr>
            <a:spLocks noChangeArrowheads="1"/>
          </p:cNvSpPr>
          <p:nvPr/>
        </p:nvSpPr>
        <p:spPr bwMode="auto">
          <a:xfrm>
            <a:off x="2420938" y="3429000"/>
            <a:ext cx="3395662" cy="29035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41" name="Text Box 10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3842" name="Rectangle 2"/>
          <p:cNvSpPr>
            <a:spLocks noGrp="1" noChangeArrowheads="1"/>
          </p:cNvSpPr>
          <p:nvPr>
            <p:ph type="title"/>
          </p:nvPr>
        </p:nvSpPr>
        <p:spPr/>
        <p:txBody>
          <a:bodyPr/>
          <a:lstStyle/>
          <a:p>
            <a:r>
              <a:rPr lang="en-US"/>
              <a:t>Parameters for a Single Block Transfer</a:t>
            </a:r>
          </a:p>
        </p:txBody>
      </p:sp>
      <p:sp>
        <p:nvSpPr>
          <p:cNvPr id="144384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3844" name="Group 4"/>
          <p:cNvGrpSpPr>
            <a:grpSpLocks/>
          </p:cNvGrpSpPr>
          <p:nvPr/>
        </p:nvGrpSpPr>
        <p:grpSpPr bwMode="auto">
          <a:xfrm>
            <a:off x="7620000" y="4489450"/>
            <a:ext cx="1295400" cy="311150"/>
            <a:chOff x="4560" y="3020"/>
            <a:chExt cx="816" cy="196"/>
          </a:xfrm>
        </p:grpSpPr>
        <p:sp>
          <p:nvSpPr>
            <p:cNvPr id="144384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384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384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384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384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385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385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385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385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385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385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385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43857" name="Group 17"/>
          <p:cNvGrpSpPr>
            <a:grpSpLocks/>
          </p:cNvGrpSpPr>
          <p:nvPr/>
        </p:nvGrpSpPr>
        <p:grpSpPr bwMode="auto">
          <a:xfrm>
            <a:off x="228600" y="3749675"/>
            <a:ext cx="2098675" cy="2574925"/>
            <a:chOff x="212" y="2064"/>
            <a:chExt cx="1322" cy="1622"/>
          </a:xfrm>
        </p:grpSpPr>
        <p:sp>
          <p:nvSpPr>
            <p:cNvPr id="144385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385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386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386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386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386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386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386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386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386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386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386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387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387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387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387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387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387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387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387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387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387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388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388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388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388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388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388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388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388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3888"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3889"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3890"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3891"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389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389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3894"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3895"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3896"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3897"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389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389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390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390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390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390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390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390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390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390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390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390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391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391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391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391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391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391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391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3919" name="Rectangle 79"/>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3920" name="Rectangle 80"/>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1" name="Rectangle 81"/>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2" name="Rectangle 82"/>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3" name="Rectangle 83"/>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4" name="Rectangle 84"/>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25" name="Rectangle 85"/>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3926" name="Rectangle 86"/>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7" name="Rectangle 87"/>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28" name="Rectangle 88"/>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9" name="Rectangle 89"/>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0" name="Rectangle 90"/>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3931" name="Rectangle 91"/>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2" name="Rectangle 92"/>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33" name="Rectangle 93"/>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4" name="Text Box 94"/>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3935" name="Text Box 95"/>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3936"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3937" name="Text Box 97"/>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3938"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t>Why Use DMA?</a:t>
            </a:r>
          </a:p>
        </p:txBody>
      </p:sp>
      <p:sp>
        <p:nvSpPr>
          <p:cNvPr id="1217547" name="Rectangle 11"/>
          <p:cNvSpPr>
            <a:spLocks noChangeArrowheads="1"/>
          </p:cNvSpPr>
          <p:nvPr/>
        </p:nvSpPr>
        <p:spPr bwMode="auto">
          <a:xfrm>
            <a:off x="2698750" y="9144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D0</a:t>
            </a:r>
          </a:p>
        </p:txBody>
      </p:sp>
      <p:sp>
        <p:nvSpPr>
          <p:cNvPr id="1217548" name="Rectangle 12"/>
          <p:cNvSpPr>
            <a:spLocks noChangeArrowheads="1"/>
          </p:cNvSpPr>
          <p:nvPr/>
        </p:nvSpPr>
        <p:spPr bwMode="auto">
          <a:xfrm>
            <a:off x="2698750" y="1260475"/>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D1</a:t>
            </a:r>
          </a:p>
        </p:txBody>
      </p:sp>
      <p:sp>
        <p:nvSpPr>
          <p:cNvPr id="1217549" name="Rectangle 13"/>
          <p:cNvSpPr>
            <a:spLocks noChangeArrowheads="1"/>
          </p:cNvSpPr>
          <p:nvPr/>
        </p:nvSpPr>
        <p:spPr bwMode="auto">
          <a:xfrm>
            <a:off x="2698750" y="16129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D2</a:t>
            </a:r>
          </a:p>
        </p:txBody>
      </p:sp>
      <p:sp>
        <p:nvSpPr>
          <p:cNvPr id="1217550" name="Rectangle 14"/>
          <p:cNvSpPr>
            <a:spLocks noChangeArrowheads="1"/>
          </p:cNvSpPr>
          <p:nvPr/>
        </p:nvSpPr>
        <p:spPr bwMode="auto">
          <a:xfrm>
            <a:off x="2698750" y="196215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D3</a:t>
            </a:r>
          </a:p>
        </p:txBody>
      </p:sp>
      <p:sp>
        <p:nvSpPr>
          <p:cNvPr id="1217551" name="Text Box 15"/>
          <p:cNvSpPr txBox="1">
            <a:spLocks noChangeArrowheads="1"/>
          </p:cNvSpPr>
          <p:nvPr/>
        </p:nvSpPr>
        <p:spPr bwMode="auto">
          <a:xfrm>
            <a:off x="1981200" y="923925"/>
            <a:ext cx="73977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buf_0</a:t>
            </a:r>
          </a:p>
        </p:txBody>
      </p:sp>
      <p:sp>
        <p:nvSpPr>
          <p:cNvPr id="1217552" name="Rectangle 16"/>
          <p:cNvSpPr>
            <a:spLocks noChangeArrowheads="1"/>
          </p:cNvSpPr>
          <p:nvPr/>
        </p:nvSpPr>
        <p:spPr bwMode="auto">
          <a:xfrm>
            <a:off x="5588000" y="9144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3" name="Rectangle 17"/>
          <p:cNvSpPr>
            <a:spLocks noChangeArrowheads="1"/>
          </p:cNvSpPr>
          <p:nvPr/>
        </p:nvSpPr>
        <p:spPr bwMode="auto">
          <a:xfrm>
            <a:off x="5588000" y="1260475"/>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4" name="Rectangle 18"/>
          <p:cNvSpPr>
            <a:spLocks noChangeArrowheads="1"/>
          </p:cNvSpPr>
          <p:nvPr/>
        </p:nvSpPr>
        <p:spPr bwMode="auto">
          <a:xfrm>
            <a:off x="5588000" y="16129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5" name="Rectangle 19"/>
          <p:cNvSpPr>
            <a:spLocks noChangeArrowheads="1"/>
          </p:cNvSpPr>
          <p:nvPr/>
        </p:nvSpPr>
        <p:spPr bwMode="auto">
          <a:xfrm>
            <a:off x="5588000" y="196215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6" name="Text Box 20"/>
          <p:cNvSpPr txBox="1">
            <a:spLocks noChangeArrowheads="1"/>
          </p:cNvSpPr>
          <p:nvPr/>
        </p:nvSpPr>
        <p:spPr bwMode="auto">
          <a:xfrm>
            <a:off x="4870450" y="923925"/>
            <a:ext cx="73977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buf_1</a:t>
            </a:r>
          </a:p>
        </p:txBody>
      </p:sp>
      <p:sp>
        <p:nvSpPr>
          <p:cNvPr id="1217557" name="AutoShape 21"/>
          <p:cNvSpPr>
            <a:spLocks noChangeArrowheads="1"/>
          </p:cNvSpPr>
          <p:nvPr/>
        </p:nvSpPr>
        <p:spPr bwMode="auto">
          <a:xfrm>
            <a:off x="4292600" y="1393825"/>
            <a:ext cx="838200" cy="533400"/>
          </a:xfrm>
          <a:prstGeom prst="rightArrow">
            <a:avLst>
              <a:gd name="adj1" fmla="val 50000"/>
              <a:gd name="adj2" fmla="val 48212"/>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17558" name="Text Box 22"/>
          <p:cNvSpPr txBox="1">
            <a:spLocks noChangeArrowheads="1"/>
          </p:cNvSpPr>
          <p:nvPr/>
        </p:nvSpPr>
        <p:spPr bwMode="auto">
          <a:xfrm>
            <a:off x="228600" y="2514600"/>
            <a:ext cx="814387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u="sng">
                <a:solidFill>
                  <a:schemeClr val="tx1"/>
                </a:solidFill>
                <a:latin typeface="Arial Narrow" pitchFamily="34" charset="0"/>
              </a:rPr>
              <a:t>The primary function of DMA is to move data without direct CPU involvement</a:t>
            </a:r>
          </a:p>
          <a:p>
            <a:pPr marL="342900" indent="-342900">
              <a:lnSpc>
                <a:spcPct val="150000"/>
              </a:lnSpc>
              <a:spcBef>
                <a:spcPct val="0"/>
              </a:spcBef>
              <a:buClr>
                <a:schemeClr val="tx2"/>
              </a:buClr>
              <a:buSzPct val="75000"/>
              <a:buFont typeface="Wingdings" pitchFamily="2" charset="2"/>
              <a:buChar char="u"/>
            </a:pPr>
            <a:r>
              <a:rPr lang="en-US">
                <a:solidFill>
                  <a:schemeClr val="tx1"/>
                </a:solidFill>
                <a:latin typeface="Arial Narrow" pitchFamily="34" charset="0"/>
              </a:rPr>
              <a:t>What information does a DMA controller need to perform a transfer?</a:t>
            </a:r>
            <a:endParaRPr lang="en-US">
              <a:solidFill>
                <a:schemeClr val="bg2"/>
              </a:solidFill>
              <a:latin typeface="Arial Narrow" pitchFamily="34" charset="0"/>
            </a:endParaRPr>
          </a:p>
        </p:txBody>
      </p:sp>
      <p:sp>
        <p:nvSpPr>
          <p:cNvPr id="1217559" name="Text Box 23"/>
          <p:cNvSpPr txBox="1">
            <a:spLocks noChangeArrowheads="1"/>
          </p:cNvSpPr>
          <p:nvPr/>
        </p:nvSpPr>
        <p:spPr bwMode="auto">
          <a:xfrm>
            <a:off x="1066800" y="3505200"/>
            <a:ext cx="2095500" cy="944563"/>
          </a:xfrm>
          <a:prstGeom prst="rect">
            <a:avLst/>
          </a:prstGeom>
          <a:noFill/>
          <a:ln w="12700">
            <a:noFill/>
            <a:miter lim="800000"/>
            <a:headEnd/>
            <a:tailEnd/>
          </a:ln>
          <a:effectLst/>
        </p:spPr>
        <p:txBody>
          <a:bodyPr wrap="none">
            <a:spAutoFit/>
          </a:bodyPr>
          <a:lstStyle/>
          <a:p>
            <a:pPr>
              <a:lnSpc>
                <a:spcPct val="70000"/>
              </a:lnSpc>
              <a:buFontTx/>
              <a:buChar char="•"/>
            </a:pPr>
            <a:r>
              <a:rPr lang="en-US" sz="1800">
                <a:solidFill>
                  <a:schemeClr val="tx1"/>
                </a:solidFill>
                <a:latin typeface="Arial Narrow" pitchFamily="34" charset="0"/>
              </a:rPr>
              <a:t> Source address</a:t>
            </a:r>
          </a:p>
          <a:p>
            <a:pPr>
              <a:lnSpc>
                <a:spcPct val="70000"/>
              </a:lnSpc>
              <a:buFontTx/>
              <a:buChar char="•"/>
            </a:pPr>
            <a:r>
              <a:rPr lang="en-US" sz="1800">
                <a:solidFill>
                  <a:schemeClr val="tx1"/>
                </a:solidFill>
                <a:latin typeface="Arial Narrow" pitchFamily="34" charset="0"/>
              </a:rPr>
              <a:t> Destination address</a:t>
            </a:r>
          </a:p>
          <a:p>
            <a:pPr>
              <a:lnSpc>
                <a:spcPct val="70000"/>
              </a:lnSpc>
              <a:buFontTx/>
              <a:buChar char="•"/>
            </a:pPr>
            <a:r>
              <a:rPr lang="en-US" sz="1800">
                <a:solidFill>
                  <a:schemeClr val="tx1"/>
                </a:solidFill>
                <a:latin typeface="Arial Narrow" pitchFamily="34" charset="0"/>
              </a:rPr>
              <a:t> Length (or size)</a:t>
            </a:r>
          </a:p>
        </p:txBody>
      </p:sp>
      <p:sp>
        <p:nvSpPr>
          <p:cNvPr id="1217560" name="Text Box 24"/>
          <p:cNvSpPr txBox="1">
            <a:spLocks noChangeArrowheads="1"/>
          </p:cNvSpPr>
          <p:nvPr/>
        </p:nvSpPr>
        <p:spPr bwMode="auto">
          <a:xfrm>
            <a:off x="228600" y="4419600"/>
            <a:ext cx="5867400"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latin typeface="Arial Narrow" pitchFamily="34" charset="0"/>
              </a:rPr>
              <a:t>What options might be useful to perform the transfer?</a:t>
            </a:r>
            <a:endParaRPr lang="en-US">
              <a:solidFill>
                <a:schemeClr val="bg2"/>
              </a:solidFill>
              <a:latin typeface="Arial Narrow" pitchFamily="34" charset="0"/>
            </a:endParaRPr>
          </a:p>
        </p:txBody>
      </p:sp>
      <p:sp>
        <p:nvSpPr>
          <p:cNvPr id="1217561" name="Text Box 25"/>
          <p:cNvSpPr txBox="1">
            <a:spLocks noChangeArrowheads="1"/>
          </p:cNvSpPr>
          <p:nvPr/>
        </p:nvSpPr>
        <p:spPr bwMode="auto">
          <a:xfrm>
            <a:off x="1066800" y="5029200"/>
            <a:ext cx="7110413" cy="944563"/>
          </a:xfrm>
          <a:prstGeom prst="rect">
            <a:avLst/>
          </a:prstGeom>
          <a:noFill/>
          <a:ln w="12700">
            <a:noFill/>
            <a:miter lim="800000"/>
            <a:headEnd/>
            <a:tailEnd/>
          </a:ln>
          <a:effectLst/>
        </p:spPr>
        <p:txBody>
          <a:bodyPr wrap="none">
            <a:spAutoFit/>
          </a:bodyPr>
          <a:lstStyle/>
          <a:p>
            <a:pPr>
              <a:lnSpc>
                <a:spcPct val="70000"/>
              </a:lnSpc>
              <a:buFontTx/>
              <a:buChar char="•"/>
            </a:pPr>
            <a:r>
              <a:rPr lang="en-US" sz="1800">
                <a:solidFill>
                  <a:schemeClr val="tx1"/>
                </a:solidFill>
                <a:latin typeface="Arial Narrow" pitchFamily="34" charset="0"/>
              </a:rPr>
              <a:t> Do you want to interrupt the CPU when the transfer is complete?</a:t>
            </a:r>
          </a:p>
          <a:p>
            <a:pPr>
              <a:lnSpc>
                <a:spcPct val="70000"/>
              </a:lnSpc>
              <a:buFontTx/>
              <a:buChar char="•"/>
            </a:pPr>
            <a:r>
              <a:rPr lang="en-US" sz="1800">
                <a:solidFill>
                  <a:schemeClr val="tx1"/>
                </a:solidFill>
                <a:latin typeface="Arial Narrow" pitchFamily="34" charset="0"/>
              </a:rPr>
              <a:t> Is this transfer synchronized to an event (like the McBSP RCV buffer is full)?</a:t>
            </a:r>
          </a:p>
          <a:p>
            <a:pPr>
              <a:lnSpc>
                <a:spcPct val="70000"/>
              </a:lnSpc>
              <a:buFontTx/>
              <a:buChar char="•"/>
            </a:pPr>
            <a:r>
              <a:rPr lang="en-US" sz="1800">
                <a:solidFill>
                  <a:schemeClr val="tx1"/>
                </a:solidFill>
                <a:latin typeface="Arial Narrow" pitchFamily="34" charset="0"/>
              </a:rPr>
              <a:t> How do the source and destination addresses update? (same, +1, -1, +4 ?)</a:t>
            </a: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98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5890" name="Rectangle 2"/>
          <p:cNvSpPr>
            <a:spLocks noGrp="1" noChangeArrowheads="1"/>
          </p:cNvSpPr>
          <p:nvPr>
            <p:ph type="title"/>
          </p:nvPr>
        </p:nvSpPr>
        <p:spPr/>
        <p:txBody>
          <a:bodyPr/>
          <a:lstStyle/>
          <a:p>
            <a:r>
              <a:rPr lang="en-US"/>
              <a:t>Parameters for a Single Block Transfer</a:t>
            </a:r>
          </a:p>
        </p:txBody>
      </p:sp>
      <p:sp>
        <p:nvSpPr>
          <p:cNvPr id="144589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5892" name="Group 4"/>
          <p:cNvGrpSpPr>
            <a:grpSpLocks/>
          </p:cNvGrpSpPr>
          <p:nvPr/>
        </p:nvGrpSpPr>
        <p:grpSpPr bwMode="auto">
          <a:xfrm>
            <a:off x="7620000" y="4489450"/>
            <a:ext cx="1295400" cy="311150"/>
            <a:chOff x="4560" y="3020"/>
            <a:chExt cx="816" cy="196"/>
          </a:xfrm>
        </p:grpSpPr>
        <p:sp>
          <p:nvSpPr>
            <p:cNvPr id="144589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589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589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589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589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589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589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590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590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590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590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590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45905" name="Group 17"/>
          <p:cNvGrpSpPr>
            <a:grpSpLocks/>
          </p:cNvGrpSpPr>
          <p:nvPr/>
        </p:nvGrpSpPr>
        <p:grpSpPr bwMode="auto">
          <a:xfrm>
            <a:off x="228600" y="3749675"/>
            <a:ext cx="2098675" cy="2574925"/>
            <a:chOff x="212" y="2064"/>
            <a:chExt cx="1322" cy="1622"/>
          </a:xfrm>
        </p:grpSpPr>
        <p:sp>
          <p:nvSpPr>
            <p:cNvPr id="144590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590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590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590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591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591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591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591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591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591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591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591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591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591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592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592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592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592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592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5925"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5926"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5927"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5928"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592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593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593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593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593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593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593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5936"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5937"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5938"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5939"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594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594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5942"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5943"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5944"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5945"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594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594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594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594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595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595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595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595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595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595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595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595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595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595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596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596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596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596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596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596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596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597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597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80"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5981"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598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5983"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598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034"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7938" name="Rectangle 2"/>
          <p:cNvSpPr>
            <a:spLocks noGrp="1" noChangeArrowheads="1"/>
          </p:cNvSpPr>
          <p:nvPr>
            <p:ph type="title"/>
          </p:nvPr>
        </p:nvSpPr>
        <p:spPr/>
        <p:txBody>
          <a:bodyPr/>
          <a:lstStyle/>
          <a:p>
            <a:r>
              <a:rPr lang="en-US"/>
              <a:t>Parameters for a Single Block Transfer</a:t>
            </a:r>
          </a:p>
        </p:txBody>
      </p:sp>
      <p:sp>
        <p:nvSpPr>
          <p:cNvPr id="144793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7940" name="Group 4"/>
          <p:cNvGrpSpPr>
            <a:grpSpLocks/>
          </p:cNvGrpSpPr>
          <p:nvPr/>
        </p:nvGrpSpPr>
        <p:grpSpPr bwMode="auto">
          <a:xfrm>
            <a:off x="7620000" y="4489450"/>
            <a:ext cx="1295400" cy="311150"/>
            <a:chOff x="4560" y="3020"/>
            <a:chExt cx="816" cy="196"/>
          </a:xfrm>
        </p:grpSpPr>
        <p:sp>
          <p:nvSpPr>
            <p:cNvPr id="144794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794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794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794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794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794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794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7948"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7949"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7950"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7951"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795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47953" name="Group 17"/>
          <p:cNvGrpSpPr>
            <a:grpSpLocks/>
          </p:cNvGrpSpPr>
          <p:nvPr/>
        </p:nvGrpSpPr>
        <p:grpSpPr bwMode="auto">
          <a:xfrm>
            <a:off x="228600" y="3749675"/>
            <a:ext cx="2098675" cy="2574925"/>
            <a:chOff x="212" y="2064"/>
            <a:chExt cx="1322" cy="1622"/>
          </a:xfrm>
        </p:grpSpPr>
        <p:sp>
          <p:nvSpPr>
            <p:cNvPr id="144795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795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795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795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795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795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796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796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796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796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796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796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796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796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796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796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797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797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797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7973"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7974"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7975"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7976"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797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797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797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798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798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798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798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7984" name="Rectangle 48"/>
          <p:cNvSpPr>
            <a:spLocks noChangeArrowheads="1"/>
          </p:cNvSpPr>
          <p:nvPr/>
        </p:nvSpPr>
        <p:spPr bwMode="auto">
          <a:xfrm>
            <a:off x="44958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7985" name="Rectangle 49"/>
          <p:cNvSpPr>
            <a:spLocks noChangeArrowheads="1"/>
          </p:cNvSpPr>
          <p:nvPr/>
        </p:nvSpPr>
        <p:spPr bwMode="auto">
          <a:xfrm>
            <a:off x="48006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7986" name="Rectangle 50"/>
          <p:cNvSpPr>
            <a:spLocks noChangeArrowheads="1"/>
          </p:cNvSpPr>
          <p:nvPr/>
        </p:nvSpPr>
        <p:spPr bwMode="auto">
          <a:xfrm>
            <a:off x="51054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7987" name="Rectangle 51"/>
          <p:cNvSpPr>
            <a:spLocks noChangeArrowheads="1"/>
          </p:cNvSpPr>
          <p:nvPr/>
        </p:nvSpPr>
        <p:spPr bwMode="auto">
          <a:xfrm>
            <a:off x="54102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798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798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7990"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7991"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7992"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7993"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799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799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799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799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799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799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800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800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800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800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800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800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800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800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800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800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801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801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801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801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801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48015"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8016"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8017"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48018"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19"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8020"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48021"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48022"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8023"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4"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8025"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6"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8027"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8"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8029"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8030"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8031"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8032"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48033"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08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9986" name="Rectangle 2"/>
          <p:cNvSpPr>
            <a:spLocks noGrp="1" noChangeArrowheads="1"/>
          </p:cNvSpPr>
          <p:nvPr>
            <p:ph type="title"/>
          </p:nvPr>
        </p:nvSpPr>
        <p:spPr/>
        <p:txBody>
          <a:bodyPr/>
          <a:lstStyle/>
          <a:p>
            <a:r>
              <a:rPr lang="en-US"/>
              <a:t>Parameters for a Single Block Transfer</a:t>
            </a:r>
          </a:p>
        </p:txBody>
      </p:sp>
      <p:sp>
        <p:nvSpPr>
          <p:cNvPr id="144998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9988" name="Group 4"/>
          <p:cNvGrpSpPr>
            <a:grpSpLocks/>
          </p:cNvGrpSpPr>
          <p:nvPr/>
        </p:nvGrpSpPr>
        <p:grpSpPr bwMode="auto">
          <a:xfrm>
            <a:off x="7620000" y="4489450"/>
            <a:ext cx="1295400" cy="311150"/>
            <a:chOff x="4560" y="3020"/>
            <a:chExt cx="816" cy="196"/>
          </a:xfrm>
        </p:grpSpPr>
        <p:sp>
          <p:nvSpPr>
            <p:cNvPr id="144998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999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999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999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999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999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999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999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999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999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999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000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50001" name="Group 17"/>
          <p:cNvGrpSpPr>
            <a:grpSpLocks/>
          </p:cNvGrpSpPr>
          <p:nvPr/>
        </p:nvGrpSpPr>
        <p:grpSpPr bwMode="auto">
          <a:xfrm>
            <a:off x="228600" y="3749675"/>
            <a:ext cx="2098675" cy="2574925"/>
            <a:chOff x="212" y="2064"/>
            <a:chExt cx="1322" cy="1622"/>
          </a:xfrm>
        </p:grpSpPr>
        <p:sp>
          <p:nvSpPr>
            <p:cNvPr id="145000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000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000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000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000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000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000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000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001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001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001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001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001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001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001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0017"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0018"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0019"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0020"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002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002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002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002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002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002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002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002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002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003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003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003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003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003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003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003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003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0038" name="Rectangle 54"/>
          <p:cNvSpPr>
            <a:spLocks noChangeArrowheads="1"/>
          </p:cNvSpPr>
          <p:nvPr/>
        </p:nvSpPr>
        <p:spPr bwMode="auto">
          <a:xfrm>
            <a:off x="44958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0039" name="Rectangle 55"/>
          <p:cNvSpPr>
            <a:spLocks noChangeArrowheads="1"/>
          </p:cNvSpPr>
          <p:nvPr/>
        </p:nvSpPr>
        <p:spPr bwMode="auto">
          <a:xfrm>
            <a:off x="48006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0040" name="Rectangle 56"/>
          <p:cNvSpPr>
            <a:spLocks noChangeArrowheads="1"/>
          </p:cNvSpPr>
          <p:nvPr/>
        </p:nvSpPr>
        <p:spPr bwMode="auto">
          <a:xfrm>
            <a:off x="51054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0041" name="Rectangle 57"/>
          <p:cNvSpPr>
            <a:spLocks noChangeArrowheads="1"/>
          </p:cNvSpPr>
          <p:nvPr/>
        </p:nvSpPr>
        <p:spPr bwMode="auto">
          <a:xfrm>
            <a:off x="54102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004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004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004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004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004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004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004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004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005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005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005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005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005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005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005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005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005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005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006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006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006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50063"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0064"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0065"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50066"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67"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0068"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50069"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3</a:t>
            </a:r>
          </a:p>
        </p:txBody>
      </p:sp>
      <p:sp>
        <p:nvSpPr>
          <p:cNvPr id="1450070"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0071"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2"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0073"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4"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0075"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6"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0077"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0078"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0079"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0080"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13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2034" name="Rectangle 2"/>
          <p:cNvSpPr>
            <a:spLocks noGrp="1" noChangeArrowheads="1"/>
          </p:cNvSpPr>
          <p:nvPr>
            <p:ph type="title"/>
          </p:nvPr>
        </p:nvSpPr>
        <p:spPr/>
        <p:txBody>
          <a:bodyPr/>
          <a:lstStyle/>
          <a:p>
            <a:r>
              <a:rPr lang="en-US"/>
              <a:t>Parameters for a Single Block Transfer</a:t>
            </a:r>
          </a:p>
        </p:txBody>
      </p:sp>
      <p:sp>
        <p:nvSpPr>
          <p:cNvPr id="1452035"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52036" name="Group 4"/>
          <p:cNvGrpSpPr>
            <a:grpSpLocks/>
          </p:cNvGrpSpPr>
          <p:nvPr/>
        </p:nvGrpSpPr>
        <p:grpSpPr bwMode="auto">
          <a:xfrm>
            <a:off x="7620000" y="4489450"/>
            <a:ext cx="1295400" cy="311150"/>
            <a:chOff x="4560" y="3020"/>
            <a:chExt cx="816" cy="196"/>
          </a:xfrm>
        </p:grpSpPr>
        <p:sp>
          <p:nvSpPr>
            <p:cNvPr id="145203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5203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5203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5204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204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204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204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5204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5204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204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204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2048"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52049" name="Group 17"/>
          <p:cNvGrpSpPr>
            <a:grpSpLocks/>
          </p:cNvGrpSpPr>
          <p:nvPr/>
        </p:nvGrpSpPr>
        <p:grpSpPr bwMode="auto">
          <a:xfrm>
            <a:off x="228600" y="3749675"/>
            <a:ext cx="2098675" cy="2574925"/>
            <a:chOff x="212" y="2064"/>
            <a:chExt cx="1322" cy="1622"/>
          </a:xfrm>
        </p:grpSpPr>
        <p:sp>
          <p:nvSpPr>
            <p:cNvPr id="145205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205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205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205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205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205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205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205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205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205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206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206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206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206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206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206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206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206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206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2069"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2070"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2071"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2072"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207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207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207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207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207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207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207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208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208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208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208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208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208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208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208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208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208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209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209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2092" name="Rectangle 60"/>
          <p:cNvSpPr>
            <a:spLocks noChangeArrowheads="1"/>
          </p:cNvSpPr>
          <p:nvPr/>
        </p:nvSpPr>
        <p:spPr bwMode="auto">
          <a:xfrm>
            <a:off x="44958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2093" name="Rectangle 61"/>
          <p:cNvSpPr>
            <a:spLocks noChangeArrowheads="1"/>
          </p:cNvSpPr>
          <p:nvPr/>
        </p:nvSpPr>
        <p:spPr bwMode="auto">
          <a:xfrm>
            <a:off x="48006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2094" name="Rectangle 62"/>
          <p:cNvSpPr>
            <a:spLocks noChangeArrowheads="1"/>
          </p:cNvSpPr>
          <p:nvPr/>
        </p:nvSpPr>
        <p:spPr bwMode="auto">
          <a:xfrm>
            <a:off x="51054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2095" name="Rectangle 63"/>
          <p:cNvSpPr>
            <a:spLocks noChangeArrowheads="1"/>
          </p:cNvSpPr>
          <p:nvPr/>
        </p:nvSpPr>
        <p:spPr bwMode="auto">
          <a:xfrm>
            <a:off x="54102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209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209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209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209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210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210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210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210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2104"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2105"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210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2107"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210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210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211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52111"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2112"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2114"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15"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2116"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52117"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52118"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2119"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0"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2121"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2"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2123"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4"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2125"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2126"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2127"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2128"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2113"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1</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79"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4082" name="Rectangle 2"/>
          <p:cNvSpPr>
            <a:spLocks noGrp="1" noChangeArrowheads="1"/>
          </p:cNvSpPr>
          <p:nvPr>
            <p:ph type="title"/>
          </p:nvPr>
        </p:nvSpPr>
        <p:spPr/>
        <p:txBody>
          <a:bodyPr/>
          <a:lstStyle/>
          <a:p>
            <a:r>
              <a:rPr lang="en-US"/>
              <a:t>Parameters for a Single Block Transfer</a:t>
            </a:r>
          </a:p>
        </p:txBody>
      </p:sp>
      <p:sp>
        <p:nvSpPr>
          <p:cNvPr id="145408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54084" name="Group 4"/>
          <p:cNvGrpSpPr>
            <a:grpSpLocks/>
          </p:cNvGrpSpPr>
          <p:nvPr/>
        </p:nvGrpSpPr>
        <p:grpSpPr bwMode="auto">
          <a:xfrm>
            <a:off x="7620000" y="4489450"/>
            <a:ext cx="1295400" cy="311150"/>
            <a:chOff x="4560" y="3020"/>
            <a:chExt cx="816" cy="196"/>
          </a:xfrm>
        </p:grpSpPr>
        <p:sp>
          <p:nvSpPr>
            <p:cNvPr id="145408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5408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5408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5408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408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409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409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5409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5409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409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409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409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54097" name="Group 17"/>
          <p:cNvGrpSpPr>
            <a:grpSpLocks/>
          </p:cNvGrpSpPr>
          <p:nvPr/>
        </p:nvGrpSpPr>
        <p:grpSpPr bwMode="auto">
          <a:xfrm>
            <a:off x="228600" y="3749675"/>
            <a:ext cx="2098675" cy="2574925"/>
            <a:chOff x="212" y="2064"/>
            <a:chExt cx="1322" cy="1622"/>
          </a:xfrm>
        </p:grpSpPr>
        <p:sp>
          <p:nvSpPr>
            <p:cNvPr id="145409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409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410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410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410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410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410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410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410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410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410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410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411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411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411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411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411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411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411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411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411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411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412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412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412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412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412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412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412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412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412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412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413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413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413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413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413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413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413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413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413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413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414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414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414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414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414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414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414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414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414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414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415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415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415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415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415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415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415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415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4159"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4160"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4161"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62"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3"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4164"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54165"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6"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67"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8"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4169"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70"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71"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72"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4173"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4174"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4175"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4176"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415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rPr>
              <a:t>A-sync?</a:t>
            </a:r>
          </a:p>
        </p:txBody>
      </p:sp>
      <p:sp>
        <p:nvSpPr>
          <p:cNvPr id="1454178" name="Line 98"/>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8"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4322" name="Rectangle 2"/>
          <p:cNvSpPr>
            <a:spLocks noGrp="1" noChangeArrowheads="1"/>
          </p:cNvSpPr>
          <p:nvPr>
            <p:ph type="title"/>
          </p:nvPr>
        </p:nvSpPr>
        <p:spPr/>
        <p:txBody>
          <a:bodyPr/>
          <a:lstStyle/>
          <a:p>
            <a:r>
              <a:rPr lang="en-US"/>
              <a:t>Parameters for a Single Block Transfer</a:t>
            </a:r>
          </a:p>
        </p:txBody>
      </p:sp>
      <p:sp>
        <p:nvSpPr>
          <p:cNvPr id="146432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4324" name="Group 4"/>
          <p:cNvGrpSpPr>
            <a:grpSpLocks/>
          </p:cNvGrpSpPr>
          <p:nvPr/>
        </p:nvGrpSpPr>
        <p:grpSpPr bwMode="auto">
          <a:xfrm>
            <a:off x="7620000" y="4489450"/>
            <a:ext cx="1295400" cy="311150"/>
            <a:chOff x="4560" y="3020"/>
            <a:chExt cx="816" cy="196"/>
          </a:xfrm>
        </p:grpSpPr>
        <p:sp>
          <p:nvSpPr>
            <p:cNvPr id="146432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432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432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432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432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433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433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433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433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433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433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433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4337" name="Group 17"/>
          <p:cNvGrpSpPr>
            <a:grpSpLocks/>
          </p:cNvGrpSpPr>
          <p:nvPr/>
        </p:nvGrpSpPr>
        <p:grpSpPr bwMode="auto">
          <a:xfrm>
            <a:off x="228600" y="3749675"/>
            <a:ext cx="2098675" cy="2574925"/>
            <a:chOff x="212" y="2064"/>
            <a:chExt cx="1322" cy="1622"/>
          </a:xfrm>
        </p:grpSpPr>
        <p:sp>
          <p:nvSpPr>
            <p:cNvPr id="146433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433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434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434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434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434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434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434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434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434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6434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434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435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435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435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4353"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13 - </a:t>
            </a:r>
            <a:r>
              <a:rPr lang="en-US">
                <a:solidFill>
                  <a:schemeClr val="bg1"/>
                </a:solidFill>
                <a:latin typeface="Courier New" pitchFamily="49" charset="0"/>
              </a:rPr>
              <a:t>11</a:t>
            </a:r>
          </a:p>
        </p:txBody>
      </p:sp>
      <p:sp>
        <p:nvSpPr>
          <p:cNvPr id="1464354"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14 - </a:t>
            </a:r>
            <a:r>
              <a:rPr lang="en-US">
                <a:solidFill>
                  <a:schemeClr val="bg1"/>
                </a:solidFill>
                <a:latin typeface="Courier New" pitchFamily="49" charset="0"/>
              </a:rPr>
              <a:t>12</a:t>
            </a:r>
          </a:p>
        </p:txBody>
      </p:sp>
      <p:sp>
        <p:nvSpPr>
          <p:cNvPr id="1464355"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15 - </a:t>
            </a:r>
            <a:r>
              <a:rPr lang="en-US">
                <a:solidFill>
                  <a:schemeClr val="bg1"/>
                </a:solidFill>
                <a:latin typeface="Courier New" pitchFamily="49" charset="0"/>
              </a:rPr>
              <a:t>13</a:t>
            </a:r>
          </a:p>
        </p:txBody>
      </p:sp>
      <p:sp>
        <p:nvSpPr>
          <p:cNvPr id="1464356"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16 - </a:t>
            </a:r>
            <a:r>
              <a:rPr lang="en-US">
                <a:solidFill>
                  <a:schemeClr val="bg1"/>
                </a:solidFill>
                <a:latin typeface="Courier New" pitchFamily="49" charset="0"/>
              </a:rPr>
              <a:t>14</a:t>
            </a:r>
          </a:p>
        </p:txBody>
      </p:sp>
      <p:sp>
        <p:nvSpPr>
          <p:cNvPr id="1464357"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19 - </a:t>
            </a:r>
            <a:r>
              <a:rPr lang="en-US">
                <a:solidFill>
                  <a:schemeClr val="bg1"/>
                </a:solidFill>
                <a:latin typeface="Courier New" pitchFamily="49" charset="0"/>
              </a:rPr>
              <a:t>15</a:t>
            </a:r>
          </a:p>
        </p:txBody>
      </p:sp>
      <p:sp>
        <p:nvSpPr>
          <p:cNvPr id="1464358"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20 - </a:t>
            </a:r>
            <a:r>
              <a:rPr lang="en-US">
                <a:solidFill>
                  <a:schemeClr val="bg1"/>
                </a:solidFill>
                <a:latin typeface="Courier New" pitchFamily="49" charset="0"/>
              </a:rPr>
              <a:t>16</a:t>
            </a:r>
          </a:p>
        </p:txBody>
      </p:sp>
      <p:sp>
        <p:nvSpPr>
          <p:cNvPr id="1464359"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21 - </a:t>
            </a:r>
            <a:r>
              <a:rPr lang="en-US">
                <a:solidFill>
                  <a:schemeClr val="bg1"/>
                </a:solidFill>
                <a:latin typeface="Courier New" pitchFamily="49" charset="0"/>
              </a:rPr>
              <a:t>17</a:t>
            </a:r>
          </a:p>
        </p:txBody>
      </p:sp>
      <p:sp>
        <p:nvSpPr>
          <p:cNvPr id="1464360"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22 - </a:t>
            </a:r>
            <a:r>
              <a:rPr lang="en-US">
                <a:solidFill>
                  <a:schemeClr val="bg1"/>
                </a:solidFill>
                <a:latin typeface="Courier New" pitchFamily="49" charset="0"/>
              </a:rPr>
              <a:t>18</a:t>
            </a:r>
          </a:p>
        </p:txBody>
      </p:sp>
      <p:sp>
        <p:nvSpPr>
          <p:cNvPr id="146436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436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436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436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436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436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436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436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436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437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437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4372" name="Rectangle 52"/>
          <p:cNvSpPr>
            <a:spLocks noChangeArrowheads="1"/>
          </p:cNvSpPr>
          <p:nvPr/>
        </p:nvSpPr>
        <p:spPr bwMode="auto">
          <a:xfrm>
            <a:off x="57150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4373" name="Rectangle 53"/>
          <p:cNvSpPr>
            <a:spLocks noChangeArrowheads="1"/>
          </p:cNvSpPr>
          <p:nvPr/>
        </p:nvSpPr>
        <p:spPr bwMode="auto">
          <a:xfrm>
            <a:off x="4191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4374" name="Rectangle 54"/>
          <p:cNvSpPr>
            <a:spLocks noChangeArrowheads="1"/>
          </p:cNvSpPr>
          <p:nvPr/>
        </p:nvSpPr>
        <p:spPr bwMode="auto">
          <a:xfrm>
            <a:off x="44958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4375" name="Rectangle 55"/>
          <p:cNvSpPr>
            <a:spLocks noChangeArrowheads="1"/>
          </p:cNvSpPr>
          <p:nvPr/>
        </p:nvSpPr>
        <p:spPr bwMode="auto">
          <a:xfrm>
            <a:off x="48006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4376" name="Rectangle 56"/>
          <p:cNvSpPr>
            <a:spLocks noChangeArrowheads="1"/>
          </p:cNvSpPr>
          <p:nvPr/>
        </p:nvSpPr>
        <p:spPr bwMode="auto">
          <a:xfrm>
            <a:off x="51054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4377" name="Rectangle 57"/>
          <p:cNvSpPr>
            <a:spLocks noChangeArrowheads="1"/>
          </p:cNvSpPr>
          <p:nvPr/>
        </p:nvSpPr>
        <p:spPr bwMode="auto">
          <a:xfrm>
            <a:off x="54102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4378" name="Rectangle 58"/>
          <p:cNvSpPr>
            <a:spLocks noChangeArrowheads="1"/>
          </p:cNvSpPr>
          <p:nvPr/>
        </p:nvSpPr>
        <p:spPr bwMode="auto">
          <a:xfrm>
            <a:off x="5715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4379" name="Rectangle 59"/>
          <p:cNvSpPr>
            <a:spLocks noChangeArrowheads="1"/>
          </p:cNvSpPr>
          <p:nvPr/>
        </p:nvSpPr>
        <p:spPr bwMode="auto">
          <a:xfrm>
            <a:off x="41910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438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438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438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438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438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438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438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438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438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438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439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439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439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439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439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439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439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439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4398" name="Rectangle 78"/>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64399" name="Rectangle 79"/>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64400" name="Rectangle 80"/>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01" name="Rectangle 81"/>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2" name="Rectangle 82"/>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4403" name="Rectangle 83"/>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12</a:t>
            </a:r>
          </a:p>
        </p:txBody>
      </p:sp>
      <p:sp>
        <p:nvSpPr>
          <p:cNvPr id="1464404" name="Rectangle 84"/>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5" name="Rectangle 8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06" name="Rectangle 8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7" name="Rectangle 87"/>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4408" name="Rectangle 88"/>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9" name="Rectangle 89"/>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10" name="Rectangle 90"/>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11" name="Text Box 91"/>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4412" name="Text Box 92"/>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4413" name="Text Box 93"/>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4414" name="Text Box 94"/>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4415" name="Rectangle 95"/>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4416" name="Rectangle 96"/>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rPr>
              <a:t>A-sync?</a:t>
            </a:r>
          </a:p>
        </p:txBody>
      </p:sp>
      <p:sp>
        <p:nvSpPr>
          <p:cNvPr id="1464417"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467"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6370" name="Rectangle 2"/>
          <p:cNvSpPr>
            <a:spLocks noGrp="1" noChangeArrowheads="1"/>
          </p:cNvSpPr>
          <p:nvPr>
            <p:ph type="title"/>
          </p:nvPr>
        </p:nvSpPr>
        <p:spPr/>
        <p:txBody>
          <a:bodyPr/>
          <a:lstStyle/>
          <a:p>
            <a:r>
              <a:rPr lang="en-US"/>
              <a:t>Parameters for a Single Block Transfer</a:t>
            </a:r>
          </a:p>
        </p:txBody>
      </p:sp>
      <p:sp>
        <p:nvSpPr>
          <p:cNvPr id="146637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6372" name="Group 4"/>
          <p:cNvGrpSpPr>
            <a:grpSpLocks/>
          </p:cNvGrpSpPr>
          <p:nvPr/>
        </p:nvGrpSpPr>
        <p:grpSpPr bwMode="auto">
          <a:xfrm>
            <a:off x="7620000" y="4489450"/>
            <a:ext cx="1295400" cy="311150"/>
            <a:chOff x="4560" y="3020"/>
            <a:chExt cx="816" cy="196"/>
          </a:xfrm>
        </p:grpSpPr>
        <p:sp>
          <p:nvSpPr>
            <p:cNvPr id="146637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637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637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637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637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637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637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638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638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638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638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638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6385" name="Group 17"/>
          <p:cNvGrpSpPr>
            <a:grpSpLocks/>
          </p:cNvGrpSpPr>
          <p:nvPr/>
        </p:nvGrpSpPr>
        <p:grpSpPr bwMode="auto">
          <a:xfrm>
            <a:off x="228600" y="3749675"/>
            <a:ext cx="2098675" cy="2574925"/>
            <a:chOff x="212" y="2064"/>
            <a:chExt cx="1322" cy="1622"/>
          </a:xfrm>
        </p:grpSpPr>
        <p:sp>
          <p:nvSpPr>
            <p:cNvPr id="146638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638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638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638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639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639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639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639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639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639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6639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639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639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639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640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640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6640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6640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6640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6640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6640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6640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6640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6640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641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641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641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641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641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641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641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641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641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641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642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642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642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642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642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642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642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642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642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642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643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643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643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643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643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643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643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643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643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643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644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644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644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644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644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644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644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6644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6645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645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6645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6645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645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645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645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60"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6461"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646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6463"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646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644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&amp;pixel_7</a:t>
            </a:r>
          </a:p>
        </p:txBody>
      </p:sp>
      <p:sp>
        <p:nvSpPr>
          <p:cNvPr id="146644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&amp;myDest</a:t>
            </a:r>
          </a:p>
        </p:txBody>
      </p:sp>
      <p:sp>
        <p:nvSpPr>
          <p:cNvPr id="1466465" name="Oval 97"/>
          <p:cNvSpPr>
            <a:spLocks noChangeArrowheads="1"/>
          </p:cNvSpPr>
          <p:nvPr/>
        </p:nvSpPr>
        <p:spPr bwMode="auto">
          <a:xfrm>
            <a:off x="4765675" y="2379663"/>
            <a:ext cx="1109663" cy="795337"/>
          </a:xfrm>
          <a:prstGeom prst="ellipse">
            <a:avLst/>
          </a:prstGeom>
          <a:noFill/>
          <a:ln w="38100">
            <a:solidFill>
              <a:srgbClr val="FF3300"/>
            </a:solidFill>
            <a:round/>
            <a:headEnd/>
            <a:tailEnd/>
          </a:ln>
          <a:effectLst/>
        </p:spPr>
        <p:txBody>
          <a:bodyPr wrap="none" anchor="ctr">
            <a:spAutoFit/>
          </a:bodyPr>
          <a:lstStyle/>
          <a:p>
            <a:endParaRPr lang="en-US"/>
          </a:p>
        </p:txBody>
      </p:sp>
      <p:sp>
        <p:nvSpPr>
          <p:cNvPr id="1466466" name="Oval 98"/>
          <p:cNvSpPr>
            <a:spLocks noChangeArrowheads="1"/>
          </p:cNvSpPr>
          <p:nvPr/>
        </p:nvSpPr>
        <p:spPr bwMode="auto">
          <a:xfrm>
            <a:off x="6569075" y="593725"/>
            <a:ext cx="1109663" cy="795338"/>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516"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8418" name="Rectangle 2"/>
          <p:cNvSpPr>
            <a:spLocks noGrp="1" noChangeArrowheads="1"/>
          </p:cNvSpPr>
          <p:nvPr>
            <p:ph type="title"/>
          </p:nvPr>
        </p:nvSpPr>
        <p:spPr/>
        <p:txBody>
          <a:bodyPr/>
          <a:lstStyle/>
          <a:p>
            <a:r>
              <a:rPr lang="en-US"/>
              <a:t>Parameters for a Single Block Transfer</a:t>
            </a:r>
          </a:p>
        </p:txBody>
      </p:sp>
      <p:sp>
        <p:nvSpPr>
          <p:cNvPr id="146841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8420" name="Group 4"/>
          <p:cNvGrpSpPr>
            <a:grpSpLocks/>
          </p:cNvGrpSpPr>
          <p:nvPr/>
        </p:nvGrpSpPr>
        <p:grpSpPr bwMode="auto">
          <a:xfrm>
            <a:off x="7620000" y="4489450"/>
            <a:ext cx="1295400" cy="311150"/>
            <a:chOff x="4560" y="3020"/>
            <a:chExt cx="816" cy="196"/>
          </a:xfrm>
        </p:grpSpPr>
        <p:sp>
          <p:nvSpPr>
            <p:cNvPr id="146842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842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842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842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842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842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842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842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842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843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843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843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8433" name="Group 17"/>
          <p:cNvGrpSpPr>
            <a:grpSpLocks/>
          </p:cNvGrpSpPr>
          <p:nvPr/>
        </p:nvGrpSpPr>
        <p:grpSpPr bwMode="auto">
          <a:xfrm>
            <a:off x="228600" y="3749675"/>
            <a:ext cx="2098675" cy="2574925"/>
            <a:chOff x="212" y="2064"/>
            <a:chExt cx="1322" cy="1622"/>
          </a:xfrm>
        </p:grpSpPr>
        <p:sp>
          <p:nvSpPr>
            <p:cNvPr id="146843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843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843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843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843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843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844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844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844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844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SRCBIDX</a:t>
              </a:r>
            </a:p>
          </p:txBody>
        </p:sp>
        <p:sp>
          <p:nvSpPr>
            <p:cNvPr id="146844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844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844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844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844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844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6845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6845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6845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6845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6845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6845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6845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6845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845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845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846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846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846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846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846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846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846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846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846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846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847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847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847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847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847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847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847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847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847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847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848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848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848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848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848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848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848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848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848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848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849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849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849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849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849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6849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6849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49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849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6849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68502" name="Rectangle 86"/>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8503" name="Rectangle 87"/>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04" name="Rectangle 88"/>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8505" name="Rectangle 89"/>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06" name="Text Box 90"/>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8507" name="Text Box 91"/>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8508" name="Text Box 92"/>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8509" name="Text Box 93"/>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8510" name="Rectangle 94"/>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8511" name="Rectangle 95"/>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68512" name="Rectangle 96"/>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68500" name="Rectangle 84"/>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6</a:t>
            </a:r>
          </a:p>
        </p:txBody>
      </p:sp>
      <p:sp>
        <p:nvSpPr>
          <p:cNvPr id="1468501" name="Rectangle 85"/>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15" name="Freeform 99"/>
          <p:cNvSpPr>
            <a:spLocks/>
          </p:cNvSpPr>
          <p:nvPr/>
        </p:nvSpPr>
        <p:spPr bwMode="auto">
          <a:xfrm>
            <a:off x="4135438" y="1541463"/>
            <a:ext cx="428625" cy="330200"/>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56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0466" name="Rectangle 2"/>
          <p:cNvSpPr>
            <a:spLocks noGrp="1" noChangeArrowheads="1"/>
          </p:cNvSpPr>
          <p:nvPr>
            <p:ph type="title"/>
          </p:nvPr>
        </p:nvSpPr>
        <p:spPr/>
        <p:txBody>
          <a:bodyPr/>
          <a:lstStyle/>
          <a:p>
            <a:r>
              <a:rPr lang="en-US"/>
              <a:t>Parameters for a Single Block Transfer</a:t>
            </a:r>
          </a:p>
        </p:txBody>
      </p:sp>
      <p:sp>
        <p:nvSpPr>
          <p:cNvPr id="147046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0468" name="Group 4"/>
          <p:cNvGrpSpPr>
            <a:grpSpLocks/>
          </p:cNvGrpSpPr>
          <p:nvPr/>
        </p:nvGrpSpPr>
        <p:grpSpPr bwMode="auto">
          <a:xfrm>
            <a:off x="7620000" y="4489450"/>
            <a:ext cx="1295400" cy="311150"/>
            <a:chOff x="4560" y="3020"/>
            <a:chExt cx="816" cy="196"/>
          </a:xfrm>
        </p:grpSpPr>
        <p:sp>
          <p:nvSpPr>
            <p:cNvPr id="1470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0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0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0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0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0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0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0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0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0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0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048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0481" name="Group 17"/>
          <p:cNvGrpSpPr>
            <a:grpSpLocks/>
          </p:cNvGrpSpPr>
          <p:nvPr/>
        </p:nvGrpSpPr>
        <p:grpSpPr bwMode="auto">
          <a:xfrm>
            <a:off x="228600" y="3749675"/>
            <a:ext cx="2098675" cy="2574925"/>
            <a:chOff x="212" y="2064"/>
            <a:chExt cx="1322" cy="1622"/>
          </a:xfrm>
        </p:grpSpPr>
        <p:sp>
          <p:nvSpPr>
            <p:cNvPr id="1470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0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0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0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0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0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0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0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0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0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0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DSTBIDX</a:t>
              </a:r>
            </a:p>
          </p:txBody>
        </p:sp>
        <p:sp>
          <p:nvSpPr>
            <p:cNvPr id="1470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0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0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70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0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0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0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0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0501"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0502"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0503"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0504"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050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050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050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050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050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051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051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051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051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051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051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051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051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0518"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0519"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0520"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0521"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052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052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052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052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052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052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052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052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053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053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053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053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053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053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053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053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053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053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054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054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054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0543"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0544"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45"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0546"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0547"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0548"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0549"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50"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70551"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52"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0553"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0554"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0555"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0556"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0557"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0558"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0559"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0560"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70561" name="Freeform 97"/>
          <p:cNvSpPr>
            <a:spLocks/>
          </p:cNvSpPr>
          <p:nvPr/>
        </p:nvSpPr>
        <p:spPr bwMode="auto">
          <a:xfrm>
            <a:off x="7343775" y="966788"/>
            <a:ext cx="428625" cy="1252537"/>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61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2514" name="Rectangle 2"/>
          <p:cNvSpPr>
            <a:spLocks noGrp="1" noChangeArrowheads="1"/>
          </p:cNvSpPr>
          <p:nvPr>
            <p:ph type="title"/>
          </p:nvPr>
        </p:nvSpPr>
        <p:spPr/>
        <p:txBody>
          <a:bodyPr/>
          <a:lstStyle/>
          <a:p>
            <a:r>
              <a:rPr lang="en-US"/>
              <a:t>Parameters for a Single Block Transfer</a:t>
            </a:r>
          </a:p>
        </p:txBody>
      </p:sp>
      <p:sp>
        <p:nvSpPr>
          <p:cNvPr id="1472515"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2516" name="Group 4"/>
          <p:cNvGrpSpPr>
            <a:grpSpLocks/>
          </p:cNvGrpSpPr>
          <p:nvPr/>
        </p:nvGrpSpPr>
        <p:grpSpPr bwMode="auto">
          <a:xfrm>
            <a:off x="7620000" y="4489450"/>
            <a:ext cx="1295400" cy="311150"/>
            <a:chOff x="4560" y="3020"/>
            <a:chExt cx="816" cy="196"/>
          </a:xfrm>
        </p:grpSpPr>
        <p:sp>
          <p:nvSpPr>
            <p:cNvPr id="147251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251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251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252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252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252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252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252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252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252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252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2528"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2529" name="Group 17"/>
          <p:cNvGrpSpPr>
            <a:grpSpLocks/>
          </p:cNvGrpSpPr>
          <p:nvPr/>
        </p:nvGrpSpPr>
        <p:grpSpPr bwMode="auto">
          <a:xfrm>
            <a:off x="228600" y="3749675"/>
            <a:ext cx="2098675" cy="2574925"/>
            <a:chOff x="212" y="2064"/>
            <a:chExt cx="1322" cy="1622"/>
          </a:xfrm>
        </p:grpSpPr>
        <p:sp>
          <p:nvSpPr>
            <p:cNvPr id="147253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253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253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253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253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253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253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253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253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253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254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254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254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254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SRCCIDX</a:t>
              </a:r>
            </a:p>
          </p:txBody>
        </p:sp>
        <p:sp>
          <p:nvSpPr>
            <p:cNvPr id="147254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DSTCIDX</a:t>
              </a:r>
            </a:p>
          </p:txBody>
        </p:sp>
      </p:grpSp>
      <p:sp>
        <p:nvSpPr>
          <p:cNvPr id="147254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254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254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254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2549"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2550"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2551"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2552"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255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255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255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255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255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255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255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256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256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256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256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256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256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256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256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256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256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257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257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2572"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2573"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2574"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2575"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257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257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257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257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258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258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258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258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2584"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2585"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258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2587"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258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258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259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2591"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2592"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2593"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2594"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2595"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2596"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2597"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2598"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0</a:t>
            </a:r>
          </a:p>
        </p:txBody>
      </p:sp>
      <p:sp>
        <p:nvSpPr>
          <p:cNvPr id="1472599"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0</a:t>
            </a:r>
          </a:p>
        </p:txBody>
      </p:sp>
      <p:sp>
        <p:nvSpPr>
          <p:cNvPr id="1472600"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2601"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2602"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2603"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2604"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2605"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2606"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2607"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2608"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auto">
          <a:xfrm>
            <a:off x="1295400" y="4699000"/>
            <a:ext cx="5105400" cy="990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15491" name="Rectangle 3"/>
          <p:cNvSpPr>
            <a:spLocks noGrp="1" noChangeArrowheads="1"/>
          </p:cNvSpPr>
          <p:nvPr>
            <p:ph type="title"/>
          </p:nvPr>
        </p:nvSpPr>
        <p:spPr/>
        <p:txBody>
          <a:bodyPr/>
          <a:lstStyle/>
          <a:p>
            <a:r>
              <a:rPr lang="en-US" sz="3200"/>
              <a:t>What are DMA and EDMA3 ?</a:t>
            </a:r>
          </a:p>
        </p:txBody>
      </p:sp>
      <p:sp>
        <p:nvSpPr>
          <p:cNvPr id="1215500" name="Text Box 12"/>
          <p:cNvSpPr txBox="1">
            <a:spLocks noChangeArrowheads="1"/>
          </p:cNvSpPr>
          <p:nvPr/>
        </p:nvSpPr>
        <p:spPr bwMode="auto">
          <a:xfrm>
            <a:off x="381000" y="552450"/>
            <a:ext cx="7948613" cy="5810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rPr>
              <a:t> When we say “DMA”, what do we mean? Well, there are MANY</a:t>
            </a:r>
            <a:br>
              <a:rPr lang="en-US">
                <a:solidFill>
                  <a:schemeClr val="tx1"/>
                </a:solidFill>
              </a:rPr>
            </a:br>
            <a:r>
              <a:rPr lang="en-US">
                <a:solidFill>
                  <a:schemeClr val="tx1"/>
                </a:solidFill>
              </a:rPr>
              <a:t>    forms of “DMA” (Direct Memory Access) on this device:</a:t>
            </a:r>
          </a:p>
        </p:txBody>
      </p:sp>
      <p:sp>
        <p:nvSpPr>
          <p:cNvPr id="1215501" name="Text Box 13"/>
          <p:cNvSpPr txBox="1">
            <a:spLocks noChangeArrowheads="1"/>
          </p:cNvSpPr>
          <p:nvPr/>
        </p:nvSpPr>
        <p:spPr bwMode="auto">
          <a:xfrm>
            <a:off x="685800" y="1185863"/>
            <a:ext cx="75977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t> </a:t>
            </a:r>
            <a:r>
              <a:rPr lang="en-US" sz="1800" u="sng"/>
              <a:t>EDMA3</a:t>
            </a:r>
            <a:r>
              <a:rPr lang="en-US" sz="1800">
                <a:solidFill>
                  <a:schemeClr val="tx1"/>
                </a:solidFill>
              </a:rPr>
              <a:t> – “Enhanced” DMA handles 64 DMA CHs and 8 QDMA CHs</a:t>
            </a:r>
          </a:p>
        </p:txBody>
      </p:sp>
      <p:sp>
        <p:nvSpPr>
          <p:cNvPr id="1215502" name="Text Box 14"/>
          <p:cNvSpPr txBox="1">
            <a:spLocks noChangeArrowheads="1"/>
          </p:cNvSpPr>
          <p:nvPr/>
        </p:nvSpPr>
        <p:spPr bwMode="auto">
          <a:xfrm>
            <a:off x="857250" y="1576388"/>
            <a:ext cx="6345238" cy="557212"/>
          </a:xfrm>
          <a:prstGeom prst="rect">
            <a:avLst/>
          </a:prstGeom>
          <a:noFill/>
          <a:ln w="12700">
            <a:noFill/>
            <a:miter lim="800000"/>
            <a:headEnd/>
            <a:tailEnd/>
          </a:ln>
          <a:effectLst/>
        </p:spPr>
        <p:txBody>
          <a:bodyPr wrap="none">
            <a:spAutoFit/>
          </a:bodyPr>
          <a:lstStyle/>
          <a:p>
            <a:pPr>
              <a:lnSpc>
                <a:spcPct val="70000"/>
              </a:lnSpc>
              <a:buSzPct val="110000"/>
              <a:buFont typeface="Wingdings" pitchFamily="2" charset="2"/>
              <a:buChar char="ü"/>
            </a:pPr>
            <a:r>
              <a:rPr lang="en-US" sz="1600">
                <a:solidFill>
                  <a:schemeClr val="tx1"/>
                </a:solidFill>
                <a:latin typeface="Arial Narrow" pitchFamily="34" charset="0"/>
              </a:rPr>
              <a:t>DMA – 64 channels that can be triggered manually or by events/chaining</a:t>
            </a:r>
          </a:p>
          <a:p>
            <a:pPr>
              <a:lnSpc>
                <a:spcPct val="70000"/>
              </a:lnSpc>
              <a:buSzPct val="110000"/>
              <a:buFont typeface="Wingdings" pitchFamily="2" charset="2"/>
              <a:buChar char="ü"/>
            </a:pPr>
            <a:r>
              <a:rPr lang="en-US" sz="1600">
                <a:solidFill>
                  <a:schemeClr val="tx1"/>
                </a:solidFill>
                <a:latin typeface="Arial Narrow" pitchFamily="34" charset="0"/>
              </a:rPr>
              <a:t>QDMA – 8 channels of “Quick” DMA triggered by writing to a “trigger word”</a:t>
            </a:r>
          </a:p>
        </p:txBody>
      </p:sp>
      <p:sp>
        <p:nvSpPr>
          <p:cNvPr id="1215503" name="Text Box 15"/>
          <p:cNvSpPr txBox="1">
            <a:spLocks noChangeArrowheads="1"/>
          </p:cNvSpPr>
          <p:nvPr/>
        </p:nvSpPr>
        <p:spPr bwMode="auto">
          <a:xfrm>
            <a:off x="685800" y="4337050"/>
            <a:ext cx="65817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t> </a:t>
            </a:r>
            <a:r>
              <a:rPr lang="en-US" sz="1800" u="sng"/>
              <a:t>IDMA</a:t>
            </a:r>
            <a:r>
              <a:rPr lang="en-US" sz="1800">
                <a:solidFill>
                  <a:schemeClr val="tx1"/>
                </a:solidFill>
              </a:rPr>
              <a:t> – 2 CHs of “Internal” DMA (Periph Cfg, Xfr L1 </a:t>
            </a:r>
            <a:r>
              <a:rPr lang="en-US" sz="1800">
                <a:solidFill>
                  <a:schemeClr val="tx1"/>
                </a:solidFill>
                <a:cs typeface="Arial" charset="0"/>
              </a:rPr>
              <a:t>↔ </a:t>
            </a:r>
            <a:r>
              <a:rPr lang="en-US" sz="1800">
                <a:solidFill>
                  <a:schemeClr val="tx1"/>
                </a:solidFill>
              </a:rPr>
              <a:t>L2)</a:t>
            </a:r>
            <a:endParaRPr lang="en-US" sz="1600">
              <a:solidFill>
                <a:schemeClr val="tx1"/>
              </a:solidFill>
              <a:latin typeface="Arial Narrow" pitchFamily="34" charset="0"/>
            </a:endParaRPr>
          </a:p>
        </p:txBody>
      </p:sp>
      <p:sp>
        <p:nvSpPr>
          <p:cNvPr id="1215504" name="Text Box 16"/>
          <p:cNvSpPr txBox="1">
            <a:spLocks noChangeArrowheads="1"/>
          </p:cNvSpPr>
          <p:nvPr/>
        </p:nvSpPr>
        <p:spPr bwMode="auto">
          <a:xfrm>
            <a:off x="685800" y="5708650"/>
            <a:ext cx="8368509" cy="646331"/>
          </a:xfrm>
          <a:prstGeom prst="rect">
            <a:avLst/>
          </a:prstGeom>
          <a:noFill/>
          <a:ln w="12700">
            <a:noFill/>
            <a:miter lim="800000"/>
            <a:headEnd/>
            <a:tailEnd/>
          </a:ln>
          <a:effectLst/>
        </p:spPr>
        <p:txBody>
          <a:bodyPr wrap="none">
            <a:spAutoFit/>
          </a:bodyPr>
          <a:lstStyle/>
          <a:p>
            <a:pPr>
              <a:lnSpc>
                <a:spcPct val="100000"/>
              </a:lnSpc>
              <a:buClr>
                <a:schemeClr val="tx1"/>
              </a:buClr>
              <a:buSzPct val="120000"/>
              <a:buFontTx/>
              <a:buChar char="•"/>
            </a:pPr>
            <a:r>
              <a:rPr lang="en-US" sz="1800" dirty="0"/>
              <a:t> </a:t>
            </a:r>
            <a:r>
              <a:rPr lang="en-US" sz="1800" u="sng" dirty="0"/>
              <a:t>Peripheral “DMA”s</a:t>
            </a:r>
            <a:r>
              <a:rPr lang="en-US" sz="1800" dirty="0">
                <a:solidFill>
                  <a:schemeClr val="tx1"/>
                </a:solidFill>
              </a:rPr>
              <a:t> – Each master device hooked to the </a:t>
            </a:r>
            <a:r>
              <a:rPr lang="en-US" sz="1800" dirty="0" smtClean="0">
                <a:solidFill>
                  <a:schemeClr val="tx1"/>
                </a:solidFill>
              </a:rPr>
              <a:t>TeraNet Switched</a:t>
            </a:r>
            <a:r>
              <a:rPr lang="en-US" sz="1800" dirty="0">
                <a:solidFill>
                  <a:schemeClr val="tx1"/>
                </a:solidFill>
              </a:rPr>
              <a:t/>
            </a:r>
            <a:br>
              <a:rPr lang="en-US" sz="1800" dirty="0">
                <a:solidFill>
                  <a:schemeClr val="tx1"/>
                </a:solidFill>
              </a:rPr>
            </a:br>
            <a:r>
              <a:rPr lang="en-US" sz="1800" dirty="0">
                <a:solidFill>
                  <a:schemeClr val="tx1"/>
                </a:solidFill>
              </a:rPr>
              <a:t>  Central Resource (SCR) has its own DMA (e.g. SRIO, EMAC, etc.)</a:t>
            </a:r>
          </a:p>
        </p:txBody>
      </p:sp>
      <p:sp>
        <p:nvSpPr>
          <p:cNvPr id="1215505" name="AutoShape 17"/>
          <p:cNvSpPr>
            <a:spLocks noChangeArrowheads="1"/>
          </p:cNvSpPr>
          <p:nvPr/>
        </p:nvSpPr>
        <p:spPr bwMode="auto">
          <a:xfrm>
            <a:off x="2209800" y="5105400"/>
            <a:ext cx="457200" cy="457200"/>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06" name="Text Box 18"/>
          <p:cNvSpPr txBox="1">
            <a:spLocks noChangeArrowheads="1"/>
          </p:cNvSpPr>
          <p:nvPr/>
        </p:nvSpPr>
        <p:spPr bwMode="auto">
          <a:xfrm>
            <a:off x="2159000" y="5192713"/>
            <a:ext cx="498475"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Ch0</a:t>
            </a:r>
          </a:p>
        </p:txBody>
      </p:sp>
      <p:sp>
        <p:nvSpPr>
          <p:cNvPr id="1215507" name="Rectangle 19"/>
          <p:cNvSpPr>
            <a:spLocks noChangeArrowheads="1"/>
          </p:cNvSpPr>
          <p:nvPr/>
        </p:nvSpPr>
        <p:spPr bwMode="auto">
          <a:xfrm>
            <a:off x="1447800" y="5105400"/>
            <a:ext cx="457200" cy="4572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15508" name="Rectangle 20"/>
          <p:cNvSpPr>
            <a:spLocks noChangeArrowheads="1"/>
          </p:cNvSpPr>
          <p:nvPr/>
        </p:nvSpPr>
        <p:spPr bwMode="auto">
          <a:xfrm>
            <a:off x="2989263" y="5181600"/>
            <a:ext cx="609600" cy="3048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15509" name="Text Box 21"/>
          <p:cNvSpPr txBox="1">
            <a:spLocks noChangeArrowheads="1"/>
          </p:cNvSpPr>
          <p:nvPr/>
        </p:nvSpPr>
        <p:spPr bwMode="auto">
          <a:xfrm>
            <a:off x="1447800" y="5133975"/>
            <a:ext cx="458788" cy="452438"/>
          </a:xfrm>
          <a:prstGeom prst="rect">
            <a:avLst/>
          </a:prstGeom>
          <a:noFill/>
          <a:ln w="12700">
            <a:noFill/>
            <a:miter lim="800000"/>
            <a:headEnd/>
            <a:tailEnd/>
          </a:ln>
          <a:effectLst/>
        </p:spPr>
        <p:txBody>
          <a:bodyPr wrap="none">
            <a:spAutoFit/>
          </a:bodyPr>
          <a:lstStyle/>
          <a:p>
            <a:pPr algn="ctr">
              <a:lnSpc>
                <a:spcPct val="60000"/>
              </a:lnSpc>
            </a:pPr>
            <a:r>
              <a:rPr lang="en-US" sz="1400">
                <a:solidFill>
                  <a:schemeClr val="tx1"/>
                </a:solidFill>
                <a:latin typeface="Arial Narrow" pitchFamily="34" charset="0"/>
              </a:rPr>
              <a:t>L1D</a:t>
            </a:r>
          </a:p>
          <a:p>
            <a:pPr algn="ctr">
              <a:lnSpc>
                <a:spcPct val="60000"/>
              </a:lnSpc>
            </a:pPr>
            <a:r>
              <a:rPr lang="en-US" sz="1400">
                <a:solidFill>
                  <a:schemeClr val="tx1"/>
                </a:solidFill>
                <a:latin typeface="Arial Narrow" pitchFamily="34" charset="0"/>
              </a:rPr>
              <a:t>L2</a:t>
            </a:r>
          </a:p>
        </p:txBody>
      </p:sp>
      <p:sp>
        <p:nvSpPr>
          <p:cNvPr id="1215510" name="Text Box 22"/>
          <p:cNvSpPr txBox="1">
            <a:spLocks noChangeArrowheads="1"/>
          </p:cNvSpPr>
          <p:nvPr/>
        </p:nvSpPr>
        <p:spPr bwMode="auto">
          <a:xfrm>
            <a:off x="2932113" y="5257800"/>
            <a:ext cx="725487" cy="219075"/>
          </a:xfrm>
          <a:prstGeom prst="rect">
            <a:avLst/>
          </a:prstGeom>
          <a:noFill/>
          <a:ln w="12700">
            <a:noFill/>
            <a:miter lim="800000"/>
            <a:headEnd/>
            <a:tailEnd/>
          </a:ln>
          <a:effectLst/>
        </p:spPr>
        <p:txBody>
          <a:bodyPr wrap="none">
            <a:spAutoFit/>
          </a:bodyPr>
          <a:lstStyle/>
          <a:p>
            <a:pPr algn="ctr">
              <a:lnSpc>
                <a:spcPct val="60000"/>
              </a:lnSpc>
            </a:pPr>
            <a:r>
              <a:rPr lang="en-US" sz="1400">
                <a:solidFill>
                  <a:schemeClr val="tx1"/>
                </a:solidFill>
                <a:latin typeface="Arial Narrow" pitchFamily="34" charset="0"/>
              </a:rPr>
              <a:t>PERIPH</a:t>
            </a:r>
          </a:p>
        </p:txBody>
      </p:sp>
      <p:sp>
        <p:nvSpPr>
          <p:cNvPr id="1215511" name="Line 23"/>
          <p:cNvSpPr>
            <a:spLocks noChangeShapeType="1"/>
          </p:cNvSpPr>
          <p:nvPr/>
        </p:nvSpPr>
        <p:spPr bwMode="auto">
          <a:xfrm>
            <a:off x="19050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2" name="Line 24"/>
          <p:cNvSpPr>
            <a:spLocks noChangeShapeType="1"/>
          </p:cNvSpPr>
          <p:nvPr/>
        </p:nvSpPr>
        <p:spPr bwMode="auto">
          <a:xfrm>
            <a:off x="26670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3" name="AutoShape 25"/>
          <p:cNvSpPr>
            <a:spLocks noChangeArrowheads="1"/>
          </p:cNvSpPr>
          <p:nvPr/>
        </p:nvSpPr>
        <p:spPr bwMode="auto">
          <a:xfrm>
            <a:off x="4991100" y="5145088"/>
            <a:ext cx="457200" cy="377825"/>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pPr algn="ctr"/>
            <a:endParaRPr lang="en-US"/>
          </a:p>
        </p:txBody>
      </p:sp>
      <p:sp>
        <p:nvSpPr>
          <p:cNvPr id="1215514" name="Text Box 26"/>
          <p:cNvSpPr txBox="1">
            <a:spLocks noChangeArrowheads="1"/>
          </p:cNvSpPr>
          <p:nvPr/>
        </p:nvSpPr>
        <p:spPr bwMode="auto">
          <a:xfrm>
            <a:off x="4940300" y="5203825"/>
            <a:ext cx="498475"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Ch1</a:t>
            </a:r>
          </a:p>
        </p:txBody>
      </p:sp>
      <p:sp>
        <p:nvSpPr>
          <p:cNvPr id="1215515" name="Rectangle 27"/>
          <p:cNvSpPr>
            <a:spLocks noChangeArrowheads="1"/>
          </p:cNvSpPr>
          <p:nvPr/>
        </p:nvSpPr>
        <p:spPr bwMode="auto">
          <a:xfrm>
            <a:off x="4229100" y="5105400"/>
            <a:ext cx="457200" cy="457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16" name="Text Box 28"/>
          <p:cNvSpPr txBox="1">
            <a:spLocks noChangeArrowheads="1"/>
          </p:cNvSpPr>
          <p:nvPr/>
        </p:nvSpPr>
        <p:spPr bwMode="auto">
          <a:xfrm>
            <a:off x="4257675" y="5229225"/>
            <a:ext cx="403225" cy="257175"/>
          </a:xfrm>
          <a:prstGeom prst="rect">
            <a:avLst/>
          </a:prstGeom>
          <a:noFill/>
          <a:ln w="12700">
            <a:noFill/>
            <a:miter lim="800000"/>
            <a:headEnd/>
            <a:tailEnd/>
          </a:ln>
          <a:effectLst/>
        </p:spPr>
        <p:txBody>
          <a:bodyPr wrap="none">
            <a:spAutoFit/>
          </a:bodyPr>
          <a:lstStyle/>
          <a:p>
            <a:pPr algn="ctr">
              <a:lnSpc>
                <a:spcPct val="60000"/>
              </a:lnSpc>
            </a:pPr>
            <a:r>
              <a:rPr lang="en-US" sz="1800">
                <a:solidFill>
                  <a:schemeClr val="tx1"/>
                </a:solidFill>
                <a:latin typeface="Arial Narrow" pitchFamily="34" charset="0"/>
              </a:rPr>
              <a:t>L1</a:t>
            </a:r>
          </a:p>
        </p:txBody>
      </p:sp>
      <p:sp>
        <p:nvSpPr>
          <p:cNvPr id="1215517" name="Line 29"/>
          <p:cNvSpPr>
            <a:spLocks noChangeShapeType="1"/>
          </p:cNvSpPr>
          <p:nvPr/>
        </p:nvSpPr>
        <p:spPr bwMode="auto">
          <a:xfrm>
            <a:off x="46863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8" name="Line 30"/>
          <p:cNvSpPr>
            <a:spLocks noChangeShapeType="1"/>
          </p:cNvSpPr>
          <p:nvPr/>
        </p:nvSpPr>
        <p:spPr bwMode="auto">
          <a:xfrm>
            <a:off x="54483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9" name="Rectangle 31"/>
          <p:cNvSpPr>
            <a:spLocks noChangeArrowheads="1"/>
          </p:cNvSpPr>
          <p:nvPr/>
        </p:nvSpPr>
        <p:spPr bwMode="auto">
          <a:xfrm>
            <a:off x="5743575" y="5105400"/>
            <a:ext cx="457200" cy="457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0" name="Text Box 32"/>
          <p:cNvSpPr txBox="1">
            <a:spLocks noChangeArrowheads="1"/>
          </p:cNvSpPr>
          <p:nvPr/>
        </p:nvSpPr>
        <p:spPr bwMode="auto">
          <a:xfrm>
            <a:off x="5772150" y="5229225"/>
            <a:ext cx="403225" cy="257175"/>
          </a:xfrm>
          <a:prstGeom prst="rect">
            <a:avLst/>
          </a:prstGeom>
          <a:noFill/>
          <a:ln w="12700">
            <a:noFill/>
            <a:miter lim="800000"/>
            <a:headEnd/>
            <a:tailEnd/>
          </a:ln>
          <a:effectLst/>
        </p:spPr>
        <p:txBody>
          <a:bodyPr wrap="none">
            <a:spAutoFit/>
          </a:bodyPr>
          <a:lstStyle/>
          <a:p>
            <a:pPr algn="ctr">
              <a:lnSpc>
                <a:spcPct val="60000"/>
              </a:lnSpc>
            </a:pPr>
            <a:r>
              <a:rPr lang="en-US" sz="1800">
                <a:solidFill>
                  <a:schemeClr val="tx1"/>
                </a:solidFill>
                <a:latin typeface="Arial Narrow" pitchFamily="34" charset="0"/>
              </a:rPr>
              <a:t>L2</a:t>
            </a:r>
          </a:p>
        </p:txBody>
      </p:sp>
      <p:sp>
        <p:nvSpPr>
          <p:cNvPr id="1215521" name="Text Box 33"/>
          <p:cNvSpPr txBox="1">
            <a:spLocks noChangeArrowheads="1"/>
          </p:cNvSpPr>
          <p:nvPr/>
        </p:nvSpPr>
        <p:spPr bwMode="auto">
          <a:xfrm>
            <a:off x="3270250" y="4724400"/>
            <a:ext cx="768350" cy="311150"/>
          </a:xfrm>
          <a:prstGeom prst="rect">
            <a:avLst/>
          </a:prstGeom>
          <a:noFill/>
          <a:ln w="12700">
            <a:noFill/>
            <a:miter lim="800000"/>
            <a:headEnd/>
            <a:tailEnd/>
          </a:ln>
          <a:effectLst/>
        </p:spPr>
        <p:txBody>
          <a:bodyPr wrap="none">
            <a:spAutoFit/>
          </a:bodyPr>
          <a:lstStyle/>
          <a:p>
            <a:r>
              <a:rPr lang="en-US" sz="1800"/>
              <a:t>IDMA</a:t>
            </a:r>
          </a:p>
        </p:txBody>
      </p:sp>
      <p:sp>
        <p:nvSpPr>
          <p:cNvPr id="1215523" name="Rectangle 35"/>
          <p:cNvSpPr>
            <a:spLocks noChangeArrowheads="1"/>
          </p:cNvSpPr>
          <p:nvPr/>
        </p:nvSpPr>
        <p:spPr bwMode="auto">
          <a:xfrm>
            <a:off x="1314450" y="2228850"/>
            <a:ext cx="5562600" cy="196215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grpSp>
        <p:nvGrpSpPr>
          <p:cNvPr id="1215524" name="Group 36"/>
          <p:cNvGrpSpPr>
            <a:grpSpLocks/>
          </p:cNvGrpSpPr>
          <p:nvPr/>
        </p:nvGrpSpPr>
        <p:grpSpPr bwMode="auto">
          <a:xfrm>
            <a:off x="5048250" y="2286000"/>
            <a:ext cx="406400" cy="306388"/>
            <a:chOff x="2942" y="1968"/>
            <a:chExt cx="256" cy="193"/>
          </a:xfrm>
        </p:grpSpPr>
        <p:sp>
          <p:nvSpPr>
            <p:cNvPr id="1215525" name="Rectangle 37"/>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6" name="Text Box 38"/>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Q0</a:t>
              </a:r>
            </a:p>
          </p:txBody>
        </p:sp>
      </p:grpSp>
      <p:grpSp>
        <p:nvGrpSpPr>
          <p:cNvPr id="1215527" name="Group 39"/>
          <p:cNvGrpSpPr>
            <a:grpSpLocks/>
          </p:cNvGrpSpPr>
          <p:nvPr/>
        </p:nvGrpSpPr>
        <p:grpSpPr bwMode="auto">
          <a:xfrm>
            <a:off x="5048250" y="2590800"/>
            <a:ext cx="406400" cy="306388"/>
            <a:chOff x="2942" y="1968"/>
            <a:chExt cx="256" cy="193"/>
          </a:xfrm>
        </p:grpSpPr>
        <p:sp>
          <p:nvSpPr>
            <p:cNvPr id="1215528" name="Rectangle 40"/>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9" name="Text Box 41"/>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Q1</a:t>
              </a:r>
            </a:p>
          </p:txBody>
        </p:sp>
      </p:grpSp>
      <p:grpSp>
        <p:nvGrpSpPr>
          <p:cNvPr id="1215530" name="Group 42"/>
          <p:cNvGrpSpPr>
            <a:grpSpLocks/>
          </p:cNvGrpSpPr>
          <p:nvPr/>
        </p:nvGrpSpPr>
        <p:grpSpPr bwMode="auto">
          <a:xfrm>
            <a:off x="5048250" y="2895600"/>
            <a:ext cx="406400" cy="306388"/>
            <a:chOff x="2942" y="1968"/>
            <a:chExt cx="256" cy="193"/>
          </a:xfrm>
        </p:grpSpPr>
        <p:sp>
          <p:nvSpPr>
            <p:cNvPr id="1215531" name="Rectangle 43"/>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32" name="Text Box 44"/>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Q2</a:t>
              </a:r>
            </a:p>
          </p:txBody>
        </p:sp>
      </p:grpSp>
      <p:grpSp>
        <p:nvGrpSpPr>
          <p:cNvPr id="1215533" name="Group 45"/>
          <p:cNvGrpSpPr>
            <a:grpSpLocks/>
          </p:cNvGrpSpPr>
          <p:nvPr/>
        </p:nvGrpSpPr>
        <p:grpSpPr bwMode="auto">
          <a:xfrm>
            <a:off x="5048250" y="3200400"/>
            <a:ext cx="406400" cy="306388"/>
            <a:chOff x="2942" y="1968"/>
            <a:chExt cx="256" cy="193"/>
          </a:xfrm>
        </p:grpSpPr>
        <p:sp>
          <p:nvSpPr>
            <p:cNvPr id="1215534" name="Rectangle 46"/>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35" name="Text Box 47"/>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Q3</a:t>
              </a:r>
            </a:p>
          </p:txBody>
        </p:sp>
      </p:grpSp>
      <p:sp>
        <p:nvSpPr>
          <p:cNvPr id="1215536" name="Rectangle 48"/>
          <p:cNvSpPr>
            <a:spLocks noChangeArrowheads="1"/>
          </p:cNvSpPr>
          <p:nvPr/>
        </p:nvSpPr>
        <p:spPr bwMode="auto">
          <a:xfrm>
            <a:off x="6092825" y="2286000"/>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37" name="Text Box 49"/>
          <p:cNvSpPr txBox="1">
            <a:spLocks noChangeArrowheads="1"/>
          </p:cNvSpPr>
          <p:nvPr/>
        </p:nvSpPr>
        <p:spPr bwMode="auto">
          <a:xfrm>
            <a:off x="6108700" y="2293938"/>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TC0</a:t>
            </a:r>
          </a:p>
        </p:txBody>
      </p:sp>
      <p:sp>
        <p:nvSpPr>
          <p:cNvPr id="1215538" name="Rectangle 50"/>
          <p:cNvSpPr>
            <a:spLocks noChangeArrowheads="1"/>
          </p:cNvSpPr>
          <p:nvPr/>
        </p:nvSpPr>
        <p:spPr bwMode="auto">
          <a:xfrm>
            <a:off x="6092825" y="25828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39" name="Text Box 51"/>
          <p:cNvSpPr txBox="1">
            <a:spLocks noChangeArrowheads="1"/>
          </p:cNvSpPr>
          <p:nvPr/>
        </p:nvSpPr>
        <p:spPr bwMode="auto">
          <a:xfrm>
            <a:off x="6108700" y="25908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TC1</a:t>
            </a:r>
          </a:p>
        </p:txBody>
      </p:sp>
      <p:sp>
        <p:nvSpPr>
          <p:cNvPr id="1215540" name="Rectangle 52"/>
          <p:cNvSpPr>
            <a:spLocks noChangeArrowheads="1"/>
          </p:cNvSpPr>
          <p:nvPr/>
        </p:nvSpPr>
        <p:spPr bwMode="auto">
          <a:xfrm>
            <a:off x="6092825" y="28876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41" name="Text Box 53"/>
          <p:cNvSpPr txBox="1">
            <a:spLocks noChangeArrowheads="1"/>
          </p:cNvSpPr>
          <p:nvPr/>
        </p:nvSpPr>
        <p:spPr bwMode="auto">
          <a:xfrm>
            <a:off x="6108700" y="28956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TC2</a:t>
            </a:r>
          </a:p>
        </p:txBody>
      </p:sp>
      <p:sp>
        <p:nvSpPr>
          <p:cNvPr id="1215542" name="Rectangle 54"/>
          <p:cNvSpPr>
            <a:spLocks noChangeArrowheads="1"/>
          </p:cNvSpPr>
          <p:nvPr/>
        </p:nvSpPr>
        <p:spPr bwMode="auto">
          <a:xfrm>
            <a:off x="6092825" y="31924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43" name="Text Box 55"/>
          <p:cNvSpPr txBox="1">
            <a:spLocks noChangeArrowheads="1"/>
          </p:cNvSpPr>
          <p:nvPr/>
        </p:nvSpPr>
        <p:spPr bwMode="auto">
          <a:xfrm>
            <a:off x="6108700" y="32004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TC3</a:t>
            </a:r>
          </a:p>
        </p:txBody>
      </p:sp>
      <p:sp>
        <p:nvSpPr>
          <p:cNvPr id="1215544" name="AutoShape 56"/>
          <p:cNvSpPr>
            <a:spLocks noChangeArrowheads="1"/>
          </p:cNvSpPr>
          <p:nvPr/>
        </p:nvSpPr>
        <p:spPr bwMode="auto">
          <a:xfrm>
            <a:off x="3143250" y="3448050"/>
            <a:ext cx="685800" cy="457200"/>
          </a:xfrm>
          <a:prstGeom prst="cube">
            <a:avLst>
              <a:gd name="adj" fmla="val 11111"/>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15545" name="AutoShape 57"/>
          <p:cNvSpPr>
            <a:spLocks noChangeArrowheads="1"/>
          </p:cNvSpPr>
          <p:nvPr/>
        </p:nvSpPr>
        <p:spPr bwMode="auto">
          <a:xfrm rot="16200000" flipH="1">
            <a:off x="3638550" y="3105150"/>
            <a:ext cx="1371600" cy="228600"/>
          </a:xfrm>
          <a:prstGeom prst="flowChartManualOperation">
            <a:avLst/>
          </a:prstGeom>
          <a:noFill/>
          <a:ln w="12700">
            <a:solidFill>
              <a:schemeClr val="tx1"/>
            </a:solidFill>
            <a:miter lim="800000"/>
            <a:headEnd/>
            <a:tailEnd/>
          </a:ln>
          <a:effectLst/>
        </p:spPr>
        <p:txBody>
          <a:bodyPr wrap="none" anchor="ctr">
            <a:spAutoFit/>
          </a:bodyPr>
          <a:lstStyle/>
          <a:p>
            <a:endParaRPr lang="en-US"/>
          </a:p>
        </p:txBody>
      </p:sp>
      <p:grpSp>
        <p:nvGrpSpPr>
          <p:cNvPr id="1215546" name="Group 58"/>
          <p:cNvGrpSpPr>
            <a:grpSpLocks/>
          </p:cNvGrpSpPr>
          <p:nvPr/>
        </p:nvGrpSpPr>
        <p:grpSpPr bwMode="auto">
          <a:xfrm>
            <a:off x="7038982" y="2581275"/>
            <a:ext cx="933451" cy="1219200"/>
            <a:chOff x="4260" y="1776"/>
            <a:chExt cx="588" cy="768"/>
          </a:xfrm>
        </p:grpSpPr>
        <p:sp>
          <p:nvSpPr>
            <p:cNvPr id="1215547" name="AutoShape 59"/>
            <p:cNvSpPr>
              <a:spLocks noChangeArrowheads="1"/>
            </p:cNvSpPr>
            <p:nvPr/>
          </p:nvSpPr>
          <p:spPr bwMode="auto">
            <a:xfrm>
              <a:off x="4272" y="1776"/>
              <a:ext cx="576" cy="768"/>
            </a:xfrm>
            <a:prstGeom prst="leftRightArrowCallout">
              <a:avLst>
                <a:gd name="adj1" fmla="val 33333"/>
                <a:gd name="adj2" fmla="val 33333"/>
                <a:gd name="adj3" fmla="val 12500"/>
                <a:gd name="adj4" fmla="val 5000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215548" name="Text Box 60"/>
            <p:cNvSpPr txBox="1">
              <a:spLocks noChangeArrowheads="1"/>
            </p:cNvSpPr>
            <p:nvPr/>
          </p:nvSpPr>
          <p:spPr bwMode="auto">
            <a:xfrm>
              <a:off x="4260" y="2078"/>
              <a:ext cx="587" cy="182"/>
            </a:xfrm>
            <a:prstGeom prst="rect">
              <a:avLst/>
            </a:prstGeom>
            <a:noFill/>
            <a:ln w="12700">
              <a:noFill/>
              <a:miter lim="800000"/>
              <a:headEnd/>
              <a:tailEnd/>
            </a:ln>
            <a:effectLst/>
          </p:spPr>
          <p:txBody>
            <a:bodyPr wrap="none">
              <a:spAutoFit/>
            </a:bodyPr>
            <a:lstStyle/>
            <a:p>
              <a:r>
                <a:rPr lang="en-US" sz="1600" dirty="0" smtClean="0">
                  <a:solidFill>
                    <a:schemeClr val="tx1"/>
                  </a:solidFill>
                </a:rPr>
                <a:t>TeraNet</a:t>
              </a:r>
              <a:endParaRPr lang="en-US" sz="1600" dirty="0">
                <a:solidFill>
                  <a:schemeClr val="tx1"/>
                </a:solidFill>
              </a:endParaRPr>
            </a:p>
          </p:txBody>
        </p:sp>
      </p:grpSp>
      <p:sp>
        <p:nvSpPr>
          <p:cNvPr id="1215549" name="Text Box 61"/>
          <p:cNvSpPr txBox="1">
            <a:spLocks noChangeArrowheads="1"/>
          </p:cNvSpPr>
          <p:nvPr/>
        </p:nvSpPr>
        <p:spPr bwMode="auto">
          <a:xfrm>
            <a:off x="3086100" y="3541713"/>
            <a:ext cx="7556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QDMA</a:t>
            </a:r>
          </a:p>
        </p:txBody>
      </p:sp>
      <p:sp>
        <p:nvSpPr>
          <p:cNvPr id="1215550" name="Line 62"/>
          <p:cNvSpPr>
            <a:spLocks noChangeShapeType="1"/>
          </p:cNvSpPr>
          <p:nvPr/>
        </p:nvSpPr>
        <p:spPr bwMode="auto">
          <a:xfrm>
            <a:off x="3829050" y="3676650"/>
            <a:ext cx="381000"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15551" name="AutoShape 63"/>
          <p:cNvSpPr>
            <a:spLocks noChangeArrowheads="1"/>
          </p:cNvSpPr>
          <p:nvPr/>
        </p:nvSpPr>
        <p:spPr bwMode="auto">
          <a:xfrm>
            <a:off x="4514850" y="3067050"/>
            <a:ext cx="533400" cy="265113"/>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endParaRPr lang="en-US"/>
          </a:p>
        </p:txBody>
      </p:sp>
      <p:sp>
        <p:nvSpPr>
          <p:cNvPr id="1215552" name="AutoShape 64"/>
          <p:cNvSpPr>
            <a:spLocks noChangeArrowheads="1"/>
          </p:cNvSpPr>
          <p:nvPr/>
        </p:nvSpPr>
        <p:spPr bwMode="auto">
          <a:xfrm>
            <a:off x="5505450" y="3067050"/>
            <a:ext cx="533400" cy="265113"/>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endParaRPr lang="en-US"/>
          </a:p>
        </p:txBody>
      </p:sp>
      <p:sp>
        <p:nvSpPr>
          <p:cNvPr id="1215553" name="Text Box 65"/>
          <p:cNvSpPr txBox="1">
            <a:spLocks noChangeArrowheads="1"/>
          </p:cNvSpPr>
          <p:nvPr/>
        </p:nvSpPr>
        <p:spPr bwMode="auto">
          <a:xfrm>
            <a:off x="1927225" y="2546350"/>
            <a:ext cx="600075"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EVTx</a:t>
            </a:r>
          </a:p>
        </p:txBody>
      </p:sp>
      <p:sp>
        <p:nvSpPr>
          <p:cNvPr id="1215554" name="Text Box 66"/>
          <p:cNvSpPr txBox="1">
            <a:spLocks noChangeArrowheads="1"/>
          </p:cNvSpPr>
          <p:nvPr/>
        </p:nvSpPr>
        <p:spPr bwMode="auto">
          <a:xfrm>
            <a:off x="1881188" y="2809875"/>
            <a:ext cx="646112"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Chain</a:t>
            </a:r>
          </a:p>
        </p:txBody>
      </p:sp>
      <p:sp>
        <p:nvSpPr>
          <p:cNvPr id="1215555" name="Text Box 67"/>
          <p:cNvSpPr txBox="1">
            <a:spLocks noChangeArrowheads="1"/>
          </p:cNvSpPr>
          <p:nvPr/>
        </p:nvSpPr>
        <p:spPr bwMode="auto">
          <a:xfrm>
            <a:off x="1771650" y="3086100"/>
            <a:ext cx="755650"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Manual</a:t>
            </a:r>
          </a:p>
        </p:txBody>
      </p:sp>
      <p:sp>
        <p:nvSpPr>
          <p:cNvPr id="1215556" name="Text Box 68"/>
          <p:cNvSpPr txBox="1">
            <a:spLocks noChangeArrowheads="1"/>
          </p:cNvSpPr>
          <p:nvPr/>
        </p:nvSpPr>
        <p:spPr bwMode="auto">
          <a:xfrm>
            <a:off x="3676650" y="2209800"/>
            <a:ext cx="984250" cy="311150"/>
          </a:xfrm>
          <a:prstGeom prst="rect">
            <a:avLst/>
          </a:prstGeom>
          <a:noFill/>
          <a:ln w="12700">
            <a:noFill/>
            <a:miter lim="800000"/>
            <a:headEnd/>
            <a:tailEnd/>
          </a:ln>
          <a:effectLst/>
        </p:spPr>
        <p:txBody>
          <a:bodyPr wrap="none">
            <a:spAutoFit/>
          </a:bodyPr>
          <a:lstStyle/>
          <a:p>
            <a:r>
              <a:rPr lang="en-US" sz="1800"/>
              <a:t>EDMA3</a:t>
            </a:r>
          </a:p>
        </p:txBody>
      </p:sp>
      <p:sp>
        <p:nvSpPr>
          <p:cNvPr id="1215557" name="AutoShape 69"/>
          <p:cNvSpPr>
            <a:spLocks noChangeArrowheads="1"/>
          </p:cNvSpPr>
          <p:nvPr/>
        </p:nvSpPr>
        <p:spPr bwMode="auto">
          <a:xfrm>
            <a:off x="3143250" y="2533650"/>
            <a:ext cx="685800" cy="838200"/>
          </a:xfrm>
          <a:prstGeom prst="cube">
            <a:avLst>
              <a:gd name="adj" fmla="val 11111"/>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15558" name="Text Box 70"/>
          <p:cNvSpPr txBox="1">
            <a:spLocks noChangeArrowheads="1"/>
          </p:cNvSpPr>
          <p:nvPr/>
        </p:nvSpPr>
        <p:spPr bwMode="auto">
          <a:xfrm>
            <a:off x="3152775" y="2809875"/>
            <a:ext cx="6096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DMA</a:t>
            </a:r>
          </a:p>
        </p:txBody>
      </p:sp>
      <p:sp>
        <p:nvSpPr>
          <p:cNvPr id="1215559" name="Line 71"/>
          <p:cNvSpPr>
            <a:spLocks noChangeShapeType="1"/>
          </p:cNvSpPr>
          <p:nvPr/>
        </p:nvSpPr>
        <p:spPr bwMode="auto">
          <a:xfrm>
            <a:off x="2533650" y="32194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0" name="Line 72"/>
          <p:cNvSpPr>
            <a:spLocks noChangeShapeType="1"/>
          </p:cNvSpPr>
          <p:nvPr/>
        </p:nvSpPr>
        <p:spPr bwMode="auto">
          <a:xfrm>
            <a:off x="2533650" y="29527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1" name="Line 73"/>
          <p:cNvSpPr>
            <a:spLocks noChangeShapeType="1"/>
          </p:cNvSpPr>
          <p:nvPr/>
        </p:nvSpPr>
        <p:spPr bwMode="auto">
          <a:xfrm>
            <a:off x="2533650" y="26860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2" name="Line 74"/>
          <p:cNvSpPr>
            <a:spLocks noChangeShapeType="1"/>
          </p:cNvSpPr>
          <p:nvPr/>
        </p:nvSpPr>
        <p:spPr bwMode="auto">
          <a:xfrm>
            <a:off x="3829050" y="2962275"/>
            <a:ext cx="381000"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15563" name="Text Box 75"/>
          <p:cNvSpPr txBox="1">
            <a:spLocks noChangeArrowheads="1"/>
          </p:cNvSpPr>
          <p:nvPr/>
        </p:nvSpPr>
        <p:spPr bwMode="auto">
          <a:xfrm>
            <a:off x="1298575" y="3552825"/>
            <a:ext cx="1228725"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Trigger Word</a:t>
            </a:r>
          </a:p>
        </p:txBody>
      </p:sp>
      <p:sp>
        <p:nvSpPr>
          <p:cNvPr id="1215564" name="Line 76"/>
          <p:cNvSpPr>
            <a:spLocks noChangeShapeType="1"/>
          </p:cNvSpPr>
          <p:nvPr/>
        </p:nvSpPr>
        <p:spPr bwMode="auto">
          <a:xfrm>
            <a:off x="2533650" y="3686175"/>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5" name="Text Box 77"/>
          <p:cNvSpPr txBox="1">
            <a:spLocks noChangeArrowheads="1"/>
          </p:cNvSpPr>
          <p:nvPr/>
        </p:nvSpPr>
        <p:spPr bwMode="auto">
          <a:xfrm>
            <a:off x="7950992" y="2583432"/>
            <a:ext cx="814647" cy="1169551"/>
          </a:xfrm>
          <a:prstGeom prst="rect">
            <a:avLst/>
          </a:prstGeom>
          <a:noFill/>
          <a:ln w="12700">
            <a:noFill/>
            <a:miter lim="800000"/>
            <a:headEnd/>
            <a:tailEnd/>
          </a:ln>
          <a:effectLst/>
        </p:spPr>
        <p:txBody>
          <a:bodyPr wrap="none">
            <a:spAutoFit/>
          </a:bodyPr>
          <a:lstStyle/>
          <a:p>
            <a:pPr algn="ctr">
              <a:lnSpc>
                <a:spcPct val="100000"/>
              </a:lnSpc>
            </a:pPr>
            <a:r>
              <a:rPr lang="en-US" sz="1400" b="0" dirty="0" smtClean="0">
                <a:solidFill>
                  <a:schemeClr val="tx1"/>
                </a:solidFill>
                <a:latin typeface="Arial Narrow" pitchFamily="34" charset="0"/>
              </a:rPr>
              <a:t>TeraNet</a:t>
            </a:r>
            <a:br>
              <a:rPr lang="en-US" sz="1400" b="0" dirty="0" smtClean="0">
                <a:solidFill>
                  <a:schemeClr val="tx1"/>
                </a:solidFill>
                <a:latin typeface="Arial Narrow" pitchFamily="34" charset="0"/>
              </a:rPr>
            </a:br>
            <a:r>
              <a:rPr lang="en-US" sz="1400" b="0" dirty="0" smtClean="0">
                <a:solidFill>
                  <a:schemeClr val="tx1"/>
                </a:solidFill>
                <a:latin typeface="Arial Narrow" pitchFamily="34" charset="0"/>
              </a:rPr>
              <a:t>Switched</a:t>
            </a:r>
            <a:r>
              <a:rPr lang="en-US" sz="1400" b="0" dirty="0">
                <a:solidFill>
                  <a:schemeClr val="tx1"/>
                </a:solidFill>
                <a:latin typeface="Arial Narrow" pitchFamily="34" charset="0"/>
              </a:rPr>
              <a:t/>
            </a:r>
            <a:br>
              <a:rPr lang="en-US" sz="1400" b="0" dirty="0">
                <a:solidFill>
                  <a:schemeClr val="tx1"/>
                </a:solidFill>
                <a:latin typeface="Arial Narrow" pitchFamily="34" charset="0"/>
              </a:rPr>
            </a:br>
            <a:r>
              <a:rPr lang="en-US" sz="1400" b="0" dirty="0">
                <a:solidFill>
                  <a:schemeClr val="tx1"/>
                </a:solidFill>
                <a:latin typeface="Arial Narrow" pitchFamily="34" charset="0"/>
              </a:rPr>
              <a:t>Central</a:t>
            </a:r>
            <a:br>
              <a:rPr lang="en-US" sz="1400" b="0" dirty="0">
                <a:solidFill>
                  <a:schemeClr val="tx1"/>
                </a:solidFill>
                <a:latin typeface="Arial Narrow" pitchFamily="34" charset="0"/>
              </a:rPr>
            </a:br>
            <a:r>
              <a:rPr lang="en-US" sz="1400" b="0" dirty="0" smtClean="0">
                <a:solidFill>
                  <a:schemeClr val="tx1"/>
                </a:solidFill>
                <a:latin typeface="Arial Narrow" pitchFamily="34" charset="0"/>
              </a:rPr>
              <a:t>Resource</a:t>
            </a:r>
            <a:br>
              <a:rPr lang="en-US" sz="1400" b="0" dirty="0" smtClean="0">
                <a:solidFill>
                  <a:schemeClr val="tx1"/>
                </a:solidFill>
                <a:latin typeface="Arial Narrow" pitchFamily="34" charset="0"/>
              </a:rPr>
            </a:br>
            <a:r>
              <a:rPr lang="en-US" sz="1400" b="0" dirty="0" smtClean="0">
                <a:solidFill>
                  <a:schemeClr val="tx1"/>
                </a:solidFill>
                <a:latin typeface="Arial Narrow" pitchFamily="34" charset="0"/>
              </a:rPr>
              <a:t>(SCR)</a:t>
            </a:r>
            <a:endParaRPr lang="en-US" sz="1400" b="0" dirty="0">
              <a:solidFill>
                <a:schemeClr val="tx1"/>
              </a:solidFill>
              <a:latin typeface="Arial Narrow" pitchFamily="34" charset="0"/>
            </a:endParaRPr>
          </a:p>
        </p:txBody>
      </p:sp>
      <p:sp>
        <p:nvSpPr>
          <p:cNvPr id="1215566" name="Text Box 78"/>
          <p:cNvSpPr txBox="1">
            <a:spLocks noChangeArrowheads="1"/>
          </p:cNvSpPr>
          <p:nvPr/>
        </p:nvSpPr>
        <p:spPr bwMode="auto">
          <a:xfrm>
            <a:off x="3832225" y="2755900"/>
            <a:ext cx="346075" cy="261938"/>
          </a:xfrm>
          <a:prstGeom prst="rect">
            <a:avLst/>
          </a:prstGeom>
          <a:noFill/>
          <a:ln w="12700">
            <a:noFill/>
            <a:miter lim="800000"/>
            <a:headEnd/>
            <a:tailEnd/>
          </a:ln>
          <a:effectLst/>
        </p:spPr>
        <p:txBody>
          <a:bodyPr wrap="none">
            <a:spAutoFit/>
          </a:bodyPr>
          <a:lstStyle/>
          <a:p>
            <a:r>
              <a:rPr lang="en-US" sz="1400" b="0">
                <a:solidFill>
                  <a:schemeClr val="tx1"/>
                </a:solidFill>
                <a:latin typeface="Arial Narrow" pitchFamily="34" charset="0"/>
              </a:rPr>
              <a:t>64</a:t>
            </a:r>
          </a:p>
        </p:txBody>
      </p:sp>
      <p:sp>
        <p:nvSpPr>
          <p:cNvPr id="1215567" name="Text Box 79"/>
          <p:cNvSpPr txBox="1">
            <a:spLocks noChangeArrowheads="1"/>
          </p:cNvSpPr>
          <p:nvPr/>
        </p:nvSpPr>
        <p:spPr bwMode="auto">
          <a:xfrm>
            <a:off x="3865563" y="3473450"/>
            <a:ext cx="265112" cy="261938"/>
          </a:xfrm>
          <a:prstGeom prst="rect">
            <a:avLst/>
          </a:prstGeom>
          <a:noFill/>
          <a:ln w="12700">
            <a:noFill/>
            <a:miter lim="800000"/>
            <a:headEnd/>
            <a:tailEnd/>
          </a:ln>
          <a:effectLst/>
        </p:spPr>
        <p:txBody>
          <a:bodyPr wrap="none">
            <a:spAutoFit/>
          </a:bodyPr>
          <a:lstStyle/>
          <a:p>
            <a:r>
              <a:rPr lang="en-US" sz="1400" b="0">
                <a:solidFill>
                  <a:schemeClr val="tx1"/>
                </a:solidFill>
                <a:latin typeface="Arial Narrow" pitchFamily="34" charset="0"/>
              </a:rPr>
              <a:t>8</a:t>
            </a:r>
          </a:p>
        </p:txBody>
      </p:sp>
      <p:grpSp>
        <p:nvGrpSpPr>
          <p:cNvPr id="1215568" name="Group 80"/>
          <p:cNvGrpSpPr>
            <a:grpSpLocks/>
          </p:cNvGrpSpPr>
          <p:nvPr/>
        </p:nvGrpSpPr>
        <p:grpSpPr bwMode="auto">
          <a:xfrm>
            <a:off x="5048250" y="3503613"/>
            <a:ext cx="406400" cy="306387"/>
            <a:chOff x="2942" y="1968"/>
            <a:chExt cx="256" cy="193"/>
          </a:xfrm>
        </p:grpSpPr>
        <p:sp>
          <p:nvSpPr>
            <p:cNvPr id="1215569" name="Rectangle 81"/>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70" name="Text Box 82"/>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Q4</a:t>
              </a:r>
            </a:p>
          </p:txBody>
        </p:sp>
      </p:grpSp>
      <p:grpSp>
        <p:nvGrpSpPr>
          <p:cNvPr id="1215571" name="Group 83"/>
          <p:cNvGrpSpPr>
            <a:grpSpLocks/>
          </p:cNvGrpSpPr>
          <p:nvPr/>
        </p:nvGrpSpPr>
        <p:grpSpPr bwMode="auto">
          <a:xfrm>
            <a:off x="5048250" y="3810000"/>
            <a:ext cx="406400" cy="306388"/>
            <a:chOff x="2942" y="1968"/>
            <a:chExt cx="256" cy="193"/>
          </a:xfrm>
        </p:grpSpPr>
        <p:sp>
          <p:nvSpPr>
            <p:cNvPr id="1215572" name="Rectangle 84"/>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73" name="Text Box 85"/>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Q5</a:t>
              </a:r>
            </a:p>
          </p:txBody>
        </p:sp>
      </p:grpSp>
      <p:sp>
        <p:nvSpPr>
          <p:cNvPr id="1215574" name="Rectangle 86"/>
          <p:cNvSpPr>
            <a:spLocks noChangeArrowheads="1"/>
          </p:cNvSpPr>
          <p:nvPr/>
        </p:nvSpPr>
        <p:spPr bwMode="auto">
          <a:xfrm>
            <a:off x="6092825" y="3495675"/>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75" name="Text Box 87"/>
          <p:cNvSpPr txBox="1">
            <a:spLocks noChangeArrowheads="1"/>
          </p:cNvSpPr>
          <p:nvPr/>
        </p:nvSpPr>
        <p:spPr bwMode="auto">
          <a:xfrm>
            <a:off x="6127750" y="3503613"/>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TC4</a:t>
            </a:r>
          </a:p>
        </p:txBody>
      </p:sp>
      <p:sp>
        <p:nvSpPr>
          <p:cNvPr id="1215576" name="Rectangle 88"/>
          <p:cNvSpPr>
            <a:spLocks noChangeArrowheads="1"/>
          </p:cNvSpPr>
          <p:nvPr/>
        </p:nvSpPr>
        <p:spPr bwMode="auto">
          <a:xfrm>
            <a:off x="6086475" y="3800475"/>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77" name="Text Box 89"/>
          <p:cNvSpPr txBox="1">
            <a:spLocks noChangeArrowheads="1"/>
          </p:cNvSpPr>
          <p:nvPr/>
        </p:nvSpPr>
        <p:spPr bwMode="auto">
          <a:xfrm>
            <a:off x="6102350" y="3808413"/>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TC5</a:t>
            </a: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57"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4562" name="Rectangle 2"/>
          <p:cNvSpPr>
            <a:spLocks noGrp="1" noChangeArrowheads="1"/>
          </p:cNvSpPr>
          <p:nvPr>
            <p:ph type="title"/>
          </p:nvPr>
        </p:nvSpPr>
        <p:spPr/>
        <p:txBody>
          <a:bodyPr/>
          <a:lstStyle/>
          <a:p>
            <a:r>
              <a:rPr lang="en-US"/>
              <a:t>Parameters for a Single Block Transfer</a:t>
            </a:r>
          </a:p>
        </p:txBody>
      </p:sp>
      <p:sp>
        <p:nvSpPr>
          <p:cNvPr id="147456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4564" name="Group 4"/>
          <p:cNvGrpSpPr>
            <a:grpSpLocks/>
          </p:cNvGrpSpPr>
          <p:nvPr/>
        </p:nvGrpSpPr>
        <p:grpSpPr bwMode="auto">
          <a:xfrm>
            <a:off x="7620000" y="4489450"/>
            <a:ext cx="1295400" cy="311150"/>
            <a:chOff x="4560" y="3020"/>
            <a:chExt cx="816" cy="196"/>
          </a:xfrm>
        </p:grpSpPr>
        <p:sp>
          <p:nvSpPr>
            <p:cNvPr id="147456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456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456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456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456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457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457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457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457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457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457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457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4577" name="Group 17"/>
          <p:cNvGrpSpPr>
            <a:grpSpLocks/>
          </p:cNvGrpSpPr>
          <p:nvPr/>
        </p:nvGrpSpPr>
        <p:grpSpPr bwMode="auto">
          <a:xfrm>
            <a:off x="228600" y="3749675"/>
            <a:ext cx="2098675" cy="2574925"/>
            <a:chOff x="212" y="2064"/>
            <a:chExt cx="1322" cy="1622"/>
          </a:xfrm>
        </p:grpSpPr>
        <p:sp>
          <p:nvSpPr>
            <p:cNvPr id="147457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457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458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458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458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458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458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458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458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458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458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458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459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BCNTRLD</a:t>
              </a:r>
            </a:p>
          </p:txBody>
        </p:sp>
        <p:sp>
          <p:nvSpPr>
            <p:cNvPr id="147459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459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459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459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459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459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4597"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4598"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4599"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4600"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460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460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460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460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460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460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460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4608"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4609"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4610"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4611"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461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461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461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461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461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461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461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461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462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462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462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462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462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462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462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462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462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462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463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463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463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463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463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463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463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463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463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4639"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4640"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4641"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4642"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4643"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4644"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4645"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a:solidFill>
                  <a:srgbClr val="FF3300"/>
                </a:solidFill>
                <a:latin typeface="Arial Narrow" pitchFamily="34" charset="0"/>
              </a:rPr>
              <a:t>BCNT or any</a:t>
            </a:r>
          </a:p>
        </p:txBody>
      </p:sp>
      <p:sp>
        <p:nvSpPr>
          <p:cNvPr id="1474646"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4647"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4648"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4649"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4650"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4651"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4652"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4653"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4654"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4655"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4656"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70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6610" name="Rectangle 2"/>
          <p:cNvSpPr>
            <a:spLocks noGrp="1" noChangeArrowheads="1"/>
          </p:cNvSpPr>
          <p:nvPr>
            <p:ph type="title"/>
          </p:nvPr>
        </p:nvSpPr>
        <p:spPr/>
        <p:txBody>
          <a:bodyPr/>
          <a:lstStyle/>
          <a:p>
            <a:r>
              <a:rPr lang="en-US"/>
              <a:t>Parameters for a Single Block Transfer</a:t>
            </a:r>
          </a:p>
        </p:txBody>
      </p:sp>
      <p:sp>
        <p:nvSpPr>
          <p:cNvPr id="147661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6612" name="Group 4"/>
          <p:cNvGrpSpPr>
            <a:grpSpLocks/>
          </p:cNvGrpSpPr>
          <p:nvPr/>
        </p:nvGrpSpPr>
        <p:grpSpPr bwMode="auto">
          <a:xfrm>
            <a:off x="7620000" y="4489450"/>
            <a:ext cx="1295400" cy="311150"/>
            <a:chOff x="4560" y="3020"/>
            <a:chExt cx="816" cy="196"/>
          </a:xfrm>
        </p:grpSpPr>
        <p:sp>
          <p:nvSpPr>
            <p:cNvPr id="147661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661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661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661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661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661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661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662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662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662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662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662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6625" name="Group 17"/>
          <p:cNvGrpSpPr>
            <a:grpSpLocks/>
          </p:cNvGrpSpPr>
          <p:nvPr/>
        </p:nvGrpSpPr>
        <p:grpSpPr bwMode="auto">
          <a:xfrm>
            <a:off x="228600" y="3749675"/>
            <a:ext cx="2098675" cy="2574925"/>
            <a:chOff x="212" y="2064"/>
            <a:chExt cx="1322" cy="1622"/>
          </a:xfrm>
        </p:grpSpPr>
        <p:sp>
          <p:nvSpPr>
            <p:cNvPr id="147662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662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662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662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663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663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663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663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663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663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663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663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Arial Narrow" pitchFamily="34" charset="0"/>
                </a:rPr>
                <a:t>LINK</a:t>
              </a:r>
              <a:endParaRPr lang="en-US" sz="2800" baseline="30000">
                <a:solidFill>
                  <a:srgbClr val="FF3300"/>
                </a:solidFill>
              </a:endParaRPr>
            </a:p>
          </p:txBody>
        </p:sp>
        <p:sp>
          <p:nvSpPr>
            <p:cNvPr id="147663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663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664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664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664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664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664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664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664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664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664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664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665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665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665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665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665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665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665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665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665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665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666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666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666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666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666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666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666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666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666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666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667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667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667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667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667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667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667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667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667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667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668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668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668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668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668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668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668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6687"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6688"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6689"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6690"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6691"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6692"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0xffff</a:t>
            </a:r>
          </a:p>
        </p:txBody>
      </p:sp>
      <p:sp>
        <p:nvSpPr>
          <p:cNvPr id="1476693"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6694"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6695"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6696"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6697"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6698"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6699"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6700"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6701"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6702"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6703"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6704"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753"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8658" name="Rectangle 2"/>
          <p:cNvSpPr>
            <a:spLocks noGrp="1" noChangeArrowheads="1"/>
          </p:cNvSpPr>
          <p:nvPr>
            <p:ph type="title"/>
          </p:nvPr>
        </p:nvSpPr>
        <p:spPr/>
        <p:txBody>
          <a:bodyPr/>
          <a:lstStyle/>
          <a:p>
            <a:r>
              <a:rPr lang="en-US"/>
              <a:t>Parameters for a Single Block Transfer</a:t>
            </a:r>
          </a:p>
        </p:txBody>
      </p:sp>
      <p:sp>
        <p:nvSpPr>
          <p:cNvPr id="147865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8660" name="Group 4"/>
          <p:cNvGrpSpPr>
            <a:grpSpLocks/>
          </p:cNvGrpSpPr>
          <p:nvPr/>
        </p:nvGrpSpPr>
        <p:grpSpPr bwMode="auto">
          <a:xfrm>
            <a:off x="7620000" y="4489450"/>
            <a:ext cx="1295400" cy="311150"/>
            <a:chOff x="4560" y="3020"/>
            <a:chExt cx="816" cy="196"/>
          </a:xfrm>
        </p:grpSpPr>
        <p:sp>
          <p:nvSpPr>
            <p:cNvPr id="147866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866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866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866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866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866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866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866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866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867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867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867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8673" name="Group 17"/>
          <p:cNvGrpSpPr>
            <a:grpSpLocks/>
          </p:cNvGrpSpPr>
          <p:nvPr/>
        </p:nvGrpSpPr>
        <p:grpSpPr bwMode="auto">
          <a:xfrm>
            <a:off x="228600" y="3749675"/>
            <a:ext cx="2098675" cy="2574925"/>
            <a:chOff x="212" y="2064"/>
            <a:chExt cx="1322" cy="1622"/>
          </a:xfrm>
        </p:grpSpPr>
        <p:sp>
          <p:nvSpPr>
            <p:cNvPr id="147867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867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867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867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867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867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868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868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868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868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868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868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LINK</a:t>
              </a:r>
            </a:p>
          </p:txBody>
        </p:sp>
        <p:sp>
          <p:nvSpPr>
            <p:cNvPr id="147868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868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868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868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869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869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869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869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869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869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869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869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869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869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870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870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870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870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870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870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870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870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870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870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871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871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871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871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871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871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871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871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871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871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872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872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872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872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872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872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872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872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872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872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873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873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873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873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873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873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873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873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873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873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8740"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0xffff</a:t>
            </a:r>
          </a:p>
        </p:txBody>
      </p:sp>
      <p:sp>
        <p:nvSpPr>
          <p:cNvPr id="1478741"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8742"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8743"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8744"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8745"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8746"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8747"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8748"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8749"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8750"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8751"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8752"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a:t>Transfer Complete Code (TCC)</a:t>
            </a:r>
          </a:p>
        </p:txBody>
      </p:sp>
      <p:sp>
        <p:nvSpPr>
          <p:cNvPr id="1081366" name="Text Box 22"/>
          <p:cNvSpPr txBox="1">
            <a:spLocks noChangeArrowheads="1"/>
          </p:cNvSpPr>
          <p:nvPr/>
        </p:nvSpPr>
        <p:spPr bwMode="auto">
          <a:xfrm>
            <a:off x="228600" y="1771650"/>
            <a:ext cx="8712200" cy="146685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is generated when a transfer completes. </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can be used to trigger a CPU interrupt and/or another transfer (chaining)</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below represents one “Transfer Request” which is either ACNT bytes (A-sync) </a:t>
            </a:r>
            <a:br>
              <a:rPr lang="en-US" sz="1800">
                <a:solidFill>
                  <a:schemeClr val="tx1"/>
                </a:solidFill>
                <a:latin typeface="Arial Narrow" pitchFamily="34" charset="0"/>
              </a:rPr>
            </a:br>
            <a:r>
              <a:rPr lang="en-US" sz="1800">
                <a:solidFill>
                  <a:schemeClr val="tx1"/>
                </a:solidFill>
                <a:latin typeface="Arial Narrow" pitchFamily="34" charset="0"/>
              </a:rPr>
              <a:t>or ACNT * BCNT bytes (AB-sync). </a:t>
            </a:r>
          </a:p>
        </p:txBody>
      </p:sp>
      <p:grpSp>
        <p:nvGrpSpPr>
          <p:cNvPr id="1081439" name="Group 95"/>
          <p:cNvGrpSpPr>
            <a:grpSpLocks/>
          </p:cNvGrpSpPr>
          <p:nvPr/>
        </p:nvGrpSpPr>
        <p:grpSpPr bwMode="auto">
          <a:xfrm>
            <a:off x="1919288" y="3678238"/>
            <a:ext cx="4937125" cy="1187450"/>
            <a:chOff x="1294" y="3107"/>
            <a:chExt cx="3110" cy="748"/>
          </a:xfrm>
        </p:grpSpPr>
        <p:sp>
          <p:nvSpPr>
            <p:cNvPr id="1081396" name="Rectangle 52"/>
            <p:cNvSpPr>
              <a:spLocks noChangeArrowheads="1"/>
            </p:cNvSpPr>
            <p:nvPr/>
          </p:nvSpPr>
          <p:spPr bwMode="auto">
            <a:xfrm>
              <a:off x="1700"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397" name="Text Box 53"/>
            <p:cNvSpPr txBox="1">
              <a:spLocks noChangeArrowheads="1"/>
            </p:cNvSpPr>
            <p:nvPr/>
          </p:nvSpPr>
          <p:spPr bwMode="auto">
            <a:xfrm>
              <a:off x="1724"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398" name="Line 54"/>
            <p:cNvSpPr>
              <a:spLocks noChangeShapeType="1"/>
            </p:cNvSpPr>
            <p:nvPr/>
          </p:nvSpPr>
          <p:spPr bwMode="auto">
            <a:xfrm>
              <a:off x="2084"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399" name="Rectangle 55"/>
            <p:cNvSpPr>
              <a:spLocks noChangeArrowheads="1"/>
            </p:cNvSpPr>
            <p:nvPr/>
          </p:nvSpPr>
          <p:spPr bwMode="auto">
            <a:xfrm>
              <a:off x="2324"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0" name="Text Box 56"/>
            <p:cNvSpPr txBox="1">
              <a:spLocks noChangeArrowheads="1"/>
            </p:cNvSpPr>
            <p:nvPr/>
          </p:nvSpPr>
          <p:spPr bwMode="auto">
            <a:xfrm>
              <a:off x="2348"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01" name="Line 57"/>
            <p:cNvSpPr>
              <a:spLocks noChangeShapeType="1"/>
            </p:cNvSpPr>
            <p:nvPr/>
          </p:nvSpPr>
          <p:spPr bwMode="auto">
            <a:xfrm>
              <a:off x="2708"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402" name="Rectangle 58"/>
            <p:cNvSpPr>
              <a:spLocks noChangeArrowheads="1"/>
            </p:cNvSpPr>
            <p:nvPr/>
          </p:nvSpPr>
          <p:spPr bwMode="auto">
            <a:xfrm>
              <a:off x="2948"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3" name="Text Box 59"/>
            <p:cNvSpPr txBox="1">
              <a:spLocks noChangeArrowheads="1"/>
            </p:cNvSpPr>
            <p:nvPr/>
          </p:nvSpPr>
          <p:spPr bwMode="auto">
            <a:xfrm>
              <a:off x="2972"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04" name="Line 60"/>
            <p:cNvSpPr>
              <a:spLocks noChangeShapeType="1"/>
            </p:cNvSpPr>
            <p:nvPr/>
          </p:nvSpPr>
          <p:spPr bwMode="auto">
            <a:xfrm>
              <a:off x="3332"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405" name="Rectangle 61"/>
            <p:cNvSpPr>
              <a:spLocks noChangeArrowheads="1"/>
            </p:cNvSpPr>
            <p:nvPr/>
          </p:nvSpPr>
          <p:spPr bwMode="auto">
            <a:xfrm>
              <a:off x="3572"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6" name="Text Box 62"/>
            <p:cNvSpPr txBox="1">
              <a:spLocks noChangeArrowheads="1"/>
            </p:cNvSpPr>
            <p:nvPr/>
          </p:nvSpPr>
          <p:spPr bwMode="auto">
            <a:xfrm>
              <a:off x="3596"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10" name="Text Box 66"/>
            <p:cNvSpPr txBox="1">
              <a:spLocks noChangeArrowheads="1"/>
            </p:cNvSpPr>
            <p:nvPr/>
          </p:nvSpPr>
          <p:spPr bwMode="auto">
            <a:xfrm>
              <a:off x="129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1" name="Line 67"/>
            <p:cNvSpPr>
              <a:spLocks noChangeShapeType="1"/>
            </p:cNvSpPr>
            <p:nvPr/>
          </p:nvSpPr>
          <p:spPr bwMode="auto">
            <a:xfrm>
              <a:off x="150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2" name="Text Box 68"/>
            <p:cNvSpPr txBox="1">
              <a:spLocks noChangeArrowheads="1"/>
            </p:cNvSpPr>
            <p:nvPr/>
          </p:nvSpPr>
          <p:spPr bwMode="auto">
            <a:xfrm>
              <a:off x="1916"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3" name="Line 69"/>
            <p:cNvSpPr>
              <a:spLocks noChangeShapeType="1"/>
            </p:cNvSpPr>
            <p:nvPr/>
          </p:nvSpPr>
          <p:spPr bwMode="auto">
            <a:xfrm>
              <a:off x="2130"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4" name="Text Box 70"/>
            <p:cNvSpPr txBox="1">
              <a:spLocks noChangeArrowheads="1"/>
            </p:cNvSpPr>
            <p:nvPr/>
          </p:nvSpPr>
          <p:spPr bwMode="auto">
            <a:xfrm>
              <a:off x="253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5" name="Line 71"/>
            <p:cNvSpPr>
              <a:spLocks noChangeShapeType="1"/>
            </p:cNvSpPr>
            <p:nvPr/>
          </p:nvSpPr>
          <p:spPr bwMode="auto">
            <a:xfrm>
              <a:off x="274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6" name="Text Box 72"/>
            <p:cNvSpPr txBox="1">
              <a:spLocks noChangeArrowheads="1"/>
            </p:cNvSpPr>
            <p:nvPr/>
          </p:nvSpPr>
          <p:spPr bwMode="auto">
            <a:xfrm>
              <a:off x="3170"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7" name="Line 73"/>
            <p:cNvSpPr>
              <a:spLocks noChangeShapeType="1"/>
            </p:cNvSpPr>
            <p:nvPr/>
          </p:nvSpPr>
          <p:spPr bwMode="auto">
            <a:xfrm>
              <a:off x="3384"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8" name="Line 74"/>
            <p:cNvSpPr>
              <a:spLocks noChangeShapeType="1"/>
            </p:cNvSpPr>
            <p:nvPr/>
          </p:nvSpPr>
          <p:spPr bwMode="auto">
            <a:xfrm flipH="1">
              <a:off x="3958" y="3279"/>
              <a:ext cx="192" cy="192"/>
            </a:xfrm>
            <a:prstGeom prst="line">
              <a:avLst/>
            </a:prstGeom>
            <a:noFill/>
            <a:ln w="38100">
              <a:solidFill>
                <a:schemeClr val="tx2"/>
              </a:solidFill>
              <a:round/>
              <a:headEnd type="triangle" w="med" len="med"/>
              <a:tailEnd/>
            </a:ln>
            <a:effectLst/>
          </p:spPr>
          <p:txBody>
            <a:bodyPr wrap="none">
              <a:spAutoFit/>
            </a:bodyPr>
            <a:lstStyle/>
            <a:p>
              <a:endParaRPr lang="en-US"/>
            </a:p>
          </p:txBody>
        </p:sp>
        <p:sp>
          <p:nvSpPr>
            <p:cNvPr id="1081419" name="Text Box 75"/>
            <p:cNvSpPr txBox="1">
              <a:spLocks noChangeArrowheads="1"/>
            </p:cNvSpPr>
            <p:nvPr/>
          </p:nvSpPr>
          <p:spPr bwMode="auto">
            <a:xfrm>
              <a:off x="3958" y="3107"/>
              <a:ext cx="446" cy="212"/>
            </a:xfrm>
            <a:prstGeom prst="rect">
              <a:avLst/>
            </a:prstGeom>
            <a:noFill/>
            <a:ln w="12700">
              <a:noFill/>
              <a:miter lim="800000"/>
              <a:headEnd/>
              <a:tailEnd/>
            </a:ln>
            <a:effectLst/>
          </p:spPr>
          <p:txBody>
            <a:bodyPr wrap="none">
              <a:spAutoFit/>
            </a:bodyPr>
            <a:lstStyle/>
            <a:p>
              <a:r>
                <a:rPr lang="en-US"/>
                <a:t>TCC</a:t>
              </a:r>
            </a:p>
          </p:txBody>
        </p:sp>
      </p:grpSp>
      <p:sp>
        <p:nvSpPr>
          <p:cNvPr id="1081421" name="Rectangle 77"/>
          <p:cNvSpPr>
            <a:spLocks noChangeArrowheads="1"/>
          </p:cNvSpPr>
          <p:nvPr/>
        </p:nvSpPr>
        <p:spPr bwMode="auto">
          <a:xfrm>
            <a:off x="3916363" y="942975"/>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23" name="Rectangle 79"/>
          <p:cNvSpPr>
            <a:spLocks noChangeArrowheads="1"/>
          </p:cNvSpPr>
          <p:nvPr/>
        </p:nvSpPr>
        <p:spPr bwMode="auto">
          <a:xfrm>
            <a:off x="4905375"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081424" name="Rectangle 80"/>
          <p:cNvSpPr>
            <a:spLocks noChangeArrowheads="1"/>
          </p:cNvSpPr>
          <p:nvPr/>
        </p:nvSpPr>
        <p:spPr bwMode="auto">
          <a:xfrm>
            <a:off x="2925763"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081425" name="Text Box 81"/>
          <p:cNvSpPr txBox="1">
            <a:spLocks noChangeArrowheads="1"/>
          </p:cNvSpPr>
          <p:nvPr/>
        </p:nvSpPr>
        <p:spPr bwMode="auto">
          <a:xfrm>
            <a:off x="28622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081426" name="Text Box 82"/>
          <p:cNvSpPr txBox="1">
            <a:spLocks noChangeArrowheads="1"/>
          </p:cNvSpPr>
          <p:nvPr/>
        </p:nvSpPr>
        <p:spPr bwMode="auto">
          <a:xfrm>
            <a:off x="3602038"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18</a:t>
            </a:r>
          </a:p>
        </p:txBody>
      </p:sp>
      <p:sp>
        <p:nvSpPr>
          <p:cNvPr id="1081427" name="Text Box 83"/>
          <p:cNvSpPr txBox="1">
            <a:spLocks noChangeArrowheads="1"/>
          </p:cNvSpPr>
          <p:nvPr/>
        </p:nvSpPr>
        <p:spPr bwMode="auto">
          <a:xfrm>
            <a:off x="3840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081428" name="Text Box 84"/>
          <p:cNvSpPr txBox="1">
            <a:spLocks noChangeArrowheads="1"/>
          </p:cNvSpPr>
          <p:nvPr/>
        </p:nvSpPr>
        <p:spPr bwMode="auto">
          <a:xfrm>
            <a:off x="4602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081429" name="Text Box 85"/>
          <p:cNvSpPr txBox="1">
            <a:spLocks noChangeArrowheads="1"/>
          </p:cNvSpPr>
          <p:nvPr/>
        </p:nvSpPr>
        <p:spPr bwMode="auto">
          <a:xfrm>
            <a:off x="1597025" y="936625"/>
            <a:ext cx="1298575" cy="311150"/>
          </a:xfrm>
          <a:prstGeom prst="rect">
            <a:avLst/>
          </a:prstGeom>
          <a:noFill/>
          <a:ln w="12700">
            <a:noFill/>
            <a:miter lim="800000"/>
            <a:headEnd/>
            <a:tailEnd/>
          </a:ln>
          <a:effectLst/>
        </p:spPr>
        <p:txBody>
          <a:bodyPr wrap="none">
            <a:spAutoFit/>
          </a:bodyPr>
          <a:lstStyle/>
          <a:p>
            <a:r>
              <a:rPr lang="en-US" sz="1800">
                <a:latin typeface="Arial Narrow" pitchFamily="34" charset="0"/>
              </a:rPr>
              <a:t>Options Reg</a:t>
            </a:r>
          </a:p>
        </p:txBody>
      </p:sp>
      <p:sp>
        <p:nvSpPr>
          <p:cNvPr id="1081430" name="Text Box 86"/>
          <p:cNvSpPr txBox="1">
            <a:spLocks noChangeArrowheads="1"/>
          </p:cNvSpPr>
          <p:nvPr/>
        </p:nvSpPr>
        <p:spPr bwMode="auto">
          <a:xfrm>
            <a:off x="4081463" y="952500"/>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081433" name="Text Box 89"/>
          <p:cNvSpPr txBox="1">
            <a:spLocks noChangeArrowheads="1"/>
          </p:cNvSpPr>
          <p:nvPr/>
        </p:nvSpPr>
        <p:spPr bwMode="auto">
          <a:xfrm>
            <a:off x="4829175"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11</a:t>
            </a:r>
          </a:p>
        </p:txBody>
      </p:sp>
      <p:sp>
        <p:nvSpPr>
          <p:cNvPr id="1081434" name="Text Box 90"/>
          <p:cNvSpPr txBox="1">
            <a:spLocks noChangeArrowheads="1"/>
          </p:cNvSpPr>
          <p:nvPr/>
        </p:nvSpPr>
        <p:spPr bwMode="auto">
          <a:xfrm>
            <a:off x="5676900" y="723900"/>
            <a:ext cx="265113"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081436" name="Text Box 92"/>
          <p:cNvSpPr txBox="1">
            <a:spLocks noChangeArrowheads="1"/>
          </p:cNvSpPr>
          <p:nvPr/>
        </p:nvSpPr>
        <p:spPr bwMode="auto">
          <a:xfrm>
            <a:off x="4151313" y="1268413"/>
            <a:ext cx="56038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0-63</a:t>
            </a:r>
          </a:p>
        </p:txBody>
      </p:sp>
      <p:sp>
        <p:nvSpPr>
          <p:cNvPr id="1081448" name="Rectangle 104"/>
          <p:cNvSpPr>
            <a:spLocks noChangeArrowheads="1"/>
          </p:cNvSpPr>
          <p:nvPr/>
        </p:nvSpPr>
        <p:spPr bwMode="auto">
          <a:xfrm>
            <a:off x="1633538" y="3586163"/>
            <a:ext cx="3159125" cy="1557337"/>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081449" name="Rectangle 105"/>
          <p:cNvSpPr>
            <a:spLocks noChangeArrowheads="1"/>
          </p:cNvSpPr>
          <p:nvPr/>
        </p:nvSpPr>
        <p:spPr bwMode="auto">
          <a:xfrm>
            <a:off x="2368550" y="4256088"/>
            <a:ext cx="3159125" cy="103981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title"/>
          </p:nvPr>
        </p:nvSpPr>
        <p:spPr/>
        <p:txBody>
          <a:bodyPr/>
          <a:lstStyle/>
          <a:p>
            <a:r>
              <a:rPr lang="en-US"/>
              <a:t>Transfer Complete Code (TCC)</a:t>
            </a:r>
          </a:p>
        </p:txBody>
      </p:sp>
      <p:sp>
        <p:nvSpPr>
          <p:cNvPr id="1519619" name="Text Box 3"/>
          <p:cNvSpPr txBox="1">
            <a:spLocks noChangeArrowheads="1"/>
          </p:cNvSpPr>
          <p:nvPr/>
        </p:nvSpPr>
        <p:spPr bwMode="auto">
          <a:xfrm>
            <a:off x="228600" y="1771650"/>
            <a:ext cx="8712200" cy="146685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is generated when a transfer completes. </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can be used to trigger a CPU interrupt and/or another transfer (chaining)</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below represents one “Transfer Request” which is either ACNT bytes (A-sync) </a:t>
            </a:r>
            <a:br>
              <a:rPr lang="en-US" sz="1800">
                <a:solidFill>
                  <a:schemeClr val="tx1"/>
                </a:solidFill>
                <a:latin typeface="Arial Narrow" pitchFamily="34" charset="0"/>
              </a:rPr>
            </a:br>
            <a:r>
              <a:rPr lang="en-US" sz="1800">
                <a:solidFill>
                  <a:schemeClr val="tx1"/>
                </a:solidFill>
                <a:latin typeface="Arial Narrow" pitchFamily="34" charset="0"/>
              </a:rPr>
              <a:t>or ACNT * BCNT bytes (AB-sync). </a:t>
            </a:r>
          </a:p>
        </p:txBody>
      </p:sp>
      <p:grpSp>
        <p:nvGrpSpPr>
          <p:cNvPr id="1519620" name="Group 4"/>
          <p:cNvGrpSpPr>
            <a:grpSpLocks/>
          </p:cNvGrpSpPr>
          <p:nvPr/>
        </p:nvGrpSpPr>
        <p:grpSpPr bwMode="auto">
          <a:xfrm>
            <a:off x="1919288" y="3678238"/>
            <a:ext cx="4937125" cy="1187450"/>
            <a:chOff x="1294" y="3107"/>
            <a:chExt cx="3110" cy="748"/>
          </a:xfrm>
        </p:grpSpPr>
        <p:sp>
          <p:nvSpPr>
            <p:cNvPr id="1519621" name="Rectangle 5"/>
            <p:cNvSpPr>
              <a:spLocks noChangeArrowheads="1"/>
            </p:cNvSpPr>
            <p:nvPr/>
          </p:nvSpPr>
          <p:spPr bwMode="auto">
            <a:xfrm>
              <a:off x="1700"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2" name="Text Box 6"/>
            <p:cNvSpPr txBox="1">
              <a:spLocks noChangeArrowheads="1"/>
            </p:cNvSpPr>
            <p:nvPr/>
          </p:nvSpPr>
          <p:spPr bwMode="auto">
            <a:xfrm>
              <a:off x="1724"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3" name="Line 7"/>
            <p:cNvSpPr>
              <a:spLocks noChangeShapeType="1"/>
            </p:cNvSpPr>
            <p:nvPr/>
          </p:nvSpPr>
          <p:spPr bwMode="auto">
            <a:xfrm>
              <a:off x="2084"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24" name="Rectangle 8"/>
            <p:cNvSpPr>
              <a:spLocks noChangeArrowheads="1"/>
            </p:cNvSpPr>
            <p:nvPr/>
          </p:nvSpPr>
          <p:spPr bwMode="auto">
            <a:xfrm>
              <a:off x="2324"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5" name="Text Box 9"/>
            <p:cNvSpPr txBox="1">
              <a:spLocks noChangeArrowheads="1"/>
            </p:cNvSpPr>
            <p:nvPr/>
          </p:nvSpPr>
          <p:spPr bwMode="auto">
            <a:xfrm>
              <a:off x="2348"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6" name="Line 10"/>
            <p:cNvSpPr>
              <a:spLocks noChangeShapeType="1"/>
            </p:cNvSpPr>
            <p:nvPr/>
          </p:nvSpPr>
          <p:spPr bwMode="auto">
            <a:xfrm>
              <a:off x="2708"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27" name="Rectangle 11"/>
            <p:cNvSpPr>
              <a:spLocks noChangeArrowheads="1"/>
            </p:cNvSpPr>
            <p:nvPr/>
          </p:nvSpPr>
          <p:spPr bwMode="auto">
            <a:xfrm>
              <a:off x="2948"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8" name="Text Box 12"/>
            <p:cNvSpPr txBox="1">
              <a:spLocks noChangeArrowheads="1"/>
            </p:cNvSpPr>
            <p:nvPr/>
          </p:nvSpPr>
          <p:spPr bwMode="auto">
            <a:xfrm>
              <a:off x="2972"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9" name="Line 13"/>
            <p:cNvSpPr>
              <a:spLocks noChangeShapeType="1"/>
            </p:cNvSpPr>
            <p:nvPr/>
          </p:nvSpPr>
          <p:spPr bwMode="auto">
            <a:xfrm>
              <a:off x="3332"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30" name="Rectangle 14"/>
            <p:cNvSpPr>
              <a:spLocks noChangeArrowheads="1"/>
            </p:cNvSpPr>
            <p:nvPr/>
          </p:nvSpPr>
          <p:spPr bwMode="auto">
            <a:xfrm>
              <a:off x="3572"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31" name="Text Box 15"/>
            <p:cNvSpPr txBox="1">
              <a:spLocks noChangeArrowheads="1"/>
            </p:cNvSpPr>
            <p:nvPr/>
          </p:nvSpPr>
          <p:spPr bwMode="auto">
            <a:xfrm>
              <a:off x="3596"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32" name="Text Box 16"/>
            <p:cNvSpPr txBox="1">
              <a:spLocks noChangeArrowheads="1"/>
            </p:cNvSpPr>
            <p:nvPr/>
          </p:nvSpPr>
          <p:spPr bwMode="auto">
            <a:xfrm>
              <a:off x="129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3" name="Line 17"/>
            <p:cNvSpPr>
              <a:spLocks noChangeShapeType="1"/>
            </p:cNvSpPr>
            <p:nvPr/>
          </p:nvSpPr>
          <p:spPr bwMode="auto">
            <a:xfrm>
              <a:off x="150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4" name="Text Box 18"/>
            <p:cNvSpPr txBox="1">
              <a:spLocks noChangeArrowheads="1"/>
            </p:cNvSpPr>
            <p:nvPr/>
          </p:nvSpPr>
          <p:spPr bwMode="auto">
            <a:xfrm>
              <a:off x="1916"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5" name="Line 19"/>
            <p:cNvSpPr>
              <a:spLocks noChangeShapeType="1"/>
            </p:cNvSpPr>
            <p:nvPr/>
          </p:nvSpPr>
          <p:spPr bwMode="auto">
            <a:xfrm>
              <a:off x="2130"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6" name="Text Box 20"/>
            <p:cNvSpPr txBox="1">
              <a:spLocks noChangeArrowheads="1"/>
            </p:cNvSpPr>
            <p:nvPr/>
          </p:nvSpPr>
          <p:spPr bwMode="auto">
            <a:xfrm>
              <a:off x="253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7" name="Line 21"/>
            <p:cNvSpPr>
              <a:spLocks noChangeShapeType="1"/>
            </p:cNvSpPr>
            <p:nvPr/>
          </p:nvSpPr>
          <p:spPr bwMode="auto">
            <a:xfrm>
              <a:off x="274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8" name="Text Box 22"/>
            <p:cNvSpPr txBox="1">
              <a:spLocks noChangeArrowheads="1"/>
            </p:cNvSpPr>
            <p:nvPr/>
          </p:nvSpPr>
          <p:spPr bwMode="auto">
            <a:xfrm>
              <a:off x="3170"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9" name="Line 23"/>
            <p:cNvSpPr>
              <a:spLocks noChangeShapeType="1"/>
            </p:cNvSpPr>
            <p:nvPr/>
          </p:nvSpPr>
          <p:spPr bwMode="auto">
            <a:xfrm>
              <a:off x="3384"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40" name="Line 24"/>
            <p:cNvSpPr>
              <a:spLocks noChangeShapeType="1"/>
            </p:cNvSpPr>
            <p:nvPr/>
          </p:nvSpPr>
          <p:spPr bwMode="auto">
            <a:xfrm flipH="1">
              <a:off x="3958" y="3279"/>
              <a:ext cx="192" cy="192"/>
            </a:xfrm>
            <a:prstGeom prst="line">
              <a:avLst/>
            </a:prstGeom>
            <a:noFill/>
            <a:ln w="38100">
              <a:solidFill>
                <a:schemeClr val="tx2"/>
              </a:solidFill>
              <a:round/>
              <a:headEnd type="triangle" w="med" len="med"/>
              <a:tailEnd/>
            </a:ln>
            <a:effectLst/>
          </p:spPr>
          <p:txBody>
            <a:bodyPr wrap="none">
              <a:spAutoFit/>
            </a:bodyPr>
            <a:lstStyle/>
            <a:p>
              <a:endParaRPr lang="en-US"/>
            </a:p>
          </p:txBody>
        </p:sp>
        <p:sp>
          <p:nvSpPr>
            <p:cNvPr id="1519641" name="Text Box 25"/>
            <p:cNvSpPr txBox="1">
              <a:spLocks noChangeArrowheads="1"/>
            </p:cNvSpPr>
            <p:nvPr/>
          </p:nvSpPr>
          <p:spPr bwMode="auto">
            <a:xfrm>
              <a:off x="3958" y="3107"/>
              <a:ext cx="446" cy="212"/>
            </a:xfrm>
            <a:prstGeom prst="rect">
              <a:avLst/>
            </a:prstGeom>
            <a:noFill/>
            <a:ln w="12700">
              <a:noFill/>
              <a:miter lim="800000"/>
              <a:headEnd/>
              <a:tailEnd/>
            </a:ln>
            <a:effectLst/>
          </p:spPr>
          <p:txBody>
            <a:bodyPr wrap="none">
              <a:spAutoFit/>
            </a:bodyPr>
            <a:lstStyle/>
            <a:p>
              <a:r>
                <a:rPr lang="en-US"/>
                <a:t>TCC</a:t>
              </a:r>
            </a:p>
          </p:txBody>
        </p:sp>
      </p:grpSp>
      <p:sp>
        <p:nvSpPr>
          <p:cNvPr id="1519642" name="Rectangle 26"/>
          <p:cNvSpPr>
            <a:spLocks noChangeArrowheads="1"/>
          </p:cNvSpPr>
          <p:nvPr/>
        </p:nvSpPr>
        <p:spPr bwMode="auto">
          <a:xfrm>
            <a:off x="3916363" y="942975"/>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43" name="Rectangle 27"/>
          <p:cNvSpPr>
            <a:spLocks noChangeArrowheads="1"/>
          </p:cNvSpPr>
          <p:nvPr/>
        </p:nvSpPr>
        <p:spPr bwMode="auto">
          <a:xfrm>
            <a:off x="4905375"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19644" name="Rectangle 28"/>
          <p:cNvSpPr>
            <a:spLocks noChangeArrowheads="1"/>
          </p:cNvSpPr>
          <p:nvPr/>
        </p:nvSpPr>
        <p:spPr bwMode="auto">
          <a:xfrm>
            <a:off x="2925763"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19645" name="Text Box 29"/>
          <p:cNvSpPr txBox="1">
            <a:spLocks noChangeArrowheads="1"/>
          </p:cNvSpPr>
          <p:nvPr/>
        </p:nvSpPr>
        <p:spPr bwMode="auto">
          <a:xfrm>
            <a:off x="28622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519646" name="Text Box 30"/>
          <p:cNvSpPr txBox="1">
            <a:spLocks noChangeArrowheads="1"/>
          </p:cNvSpPr>
          <p:nvPr/>
        </p:nvSpPr>
        <p:spPr bwMode="auto">
          <a:xfrm>
            <a:off x="3602038"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18</a:t>
            </a:r>
          </a:p>
        </p:txBody>
      </p:sp>
      <p:sp>
        <p:nvSpPr>
          <p:cNvPr id="1519647" name="Text Box 31"/>
          <p:cNvSpPr txBox="1">
            <a:spLocks noChangeArrowheads="1"/>
          </p:cNvSpPr>
          <p:nvPr/>
        </p:nvSpPr>
        <p:spPr bwMode="auto">
          <a:xfrm>
            <a:off x="3840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519648" name="Text Box 32"/>
          <p:cNvSpPr txBox="1">
            <a:spLocks noChangeArrowheads="1"/>
          </p:cNvSpPr>
          <p:nvPr/>
        </p:nvSpPr>
        <p:spPr bwMode="auto">
          <a:xfrm>
            <a:off x="4602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519649" name="Text Box 33"/>
          <p:cNvSpPr txBox="1">
            <a:spLocks noChangeArrowheads="1"/>
          </p:cNvSpPr>
          <p:nvPr/>
        </p:nvSpPr>
        <p:spPr bwMode="auto">
          <a:xfrm>
            <a:off x="1597025" y="936625"/>
            <a:ext cx="1298575" cy="311150"/>
          </a:xfrm>
          <a:prstGeom prst="rect">
            <a:avLst/>
          </a:prstGeom>
          <a:noFill/>
          <a:ln w="12700">
            <a:noFill/>
            <a:miter lim="800000"/>
            <a:headEnd/>
            <a:tailEnd/>
          </a:ln>
          <a:effectLst/>
        </p:spPr>
        <p:txBody>
          <a:bodyPr wrap="none">
            <a:spAutoFit/>
          </a:bodyPr>
          <a:lstStyle/>
          <a:p>
            <a:r>
              <a:rPr lang="en-US" sz="1800">
                <a:latin typeface="Arial Narrow" pitchFamily="34" charset="0"/>
              </a:rPr>
              <a:t>Options Reg</a:t>
            </a:r>
          </a:p>
        </p:txBody>
      </p:sp>
      <p:sp>
        <p:nvSpPr>
          <p:cNvPr id="1519650" name="Text Box 34"/>
          <p:cNvSpPr txBox="1">
            <a:spLocks noChangeArrowheads="1"/>
          </p:cNvSpPr>
          <p:nvPr/>
        </p:nvSpPr>
        <p:spPr bwMode="auto">
          <a:xfrm>
            <a:off x="4081463" y="952500"/>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519651" name="Text Box 35"/>
          <p:cNvSpPr txBox="1">
            <a:spLocks noChangeArrowheads="1"/>
          </p:cNvSpPr>
          <p:nvPr/>
        </p:nvSpPr>
        <p:spPr bwMode="auto">
          <a:xfrm>
            <a:off x="4829175"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11</a:t>
            </a:r>
          </a:p>
        </p:txBody>
      </p:sp>
      <p:sp>
        <p:nvSpPr>
          <p:cNvPr id="1519652" name="Text Box 36"/>
          <p:cNvSpPr txBox="1">
            <a:spLocks noChangeArrowheads="1"/>
          </p:cNvSpPr>
          <p:nvPr/>
        </p:nvSpPr>
        <p:spPr bwMode="auto">
          <a:xfrm>
            <a:off x="5676900" y="723900"/>
            <a:ext cx="265113"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519653" name="Text Box 37"/>
          <p:cNvSpPr txBox="1">
            <a:spLocks noChangeArrowheads="1"/>
          </p:cNvSpPr>
          <p:nvPr/>
        </p:nvSpPr>
        <p:spPr bwMode="auto">
          <a:xfrm>
            <a:off x="4151313" y="1268413"/>
            <a:ext cx="56038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0-63</a:t>
            </a:r>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4419600" y="803275"/>
            <a:ext cx="381000"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699" name="Rectangle 3"/>
          <p:cNvSpPr>
            <a:spLocks noGrp="1" noChangeArrowheads="1"/>
          </p:cNvSpPr>
          <p:nvPr>
            <p:ph type="title"/>
          </p:nvPr>
        </p:nvSpPr>
        <p:spPr/>
        <p:txBody>
          <a:bodyPr/>
          <a:lstStyle/>
          <a:p>
            <a:r>
              <a:rPr lang="en-US"/>
              <a:t>Transfer Completion</a:t>
            </a:r>
          </a:p>
        </p:txBody>
      </p:sp>
      <p:sp>
        <p:nvSpPr>
          <p:cNvPr id="1437700" name="Text Box 4"/>
          <p:cNvSpPr txBox="1">
            <a:spLocks noChangeArrowheads="1"/>
          </p:cNvSpPr>
          <p:nvPr/>
        </p:nvSpPr>
        <p:spPr bwMode="auto">
          <a:xfrm>
            <a:off x="228600" y="1477963"/>
            <a:ext cx="7974013" cy="11430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None/>
            </a:pPr>
            <a:r>
              <a:rPr lang="en-US" sz="1800" i="1">
                <a:latin typeface="Arial Narrow" pitchFamily="34" charset="0"/>
              </a:rPr>
              <a:t>Transfer Completion</a:t>
            </a:r>
            <a:r>
              <a:rPr lang="en-US" sz="1800">
                <a:solidFill>
                  <a:schemeClr val="tx1"/>
                </a:solidFill>
                <a:latin typeface="Arial Narrow" pitchFamily="34" charset="0"/>
              </a:rPr>
              <a:t> indicates a COMPLETE transfer sequence has been completed.</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Chain Event Register (CER[TCC]) gets set if selected by TCCHEN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Interrupt Pending Register (IPR[TCC]) set if selected by TCINTEN (this can interrupt the CPU)</a:t>
            </a:r>
          </a:p>
        </p:txBody>
      </p:sp>
      <p:sp>
        <p:nvSpPr>
          <p:cNvPr id="1437701" name="Rectangle 5"/>
          <p:cNvSpPr>
            <a:spLocks noChangeArrowheads="1"/>
          </p:cNvSpPr>
          <p:nvPr/>
        </p:nvSpPr>
        <p:spPr bwMode="auto">
          <a:xfrm>
            <a:off x="4752975" y="803275"/>
            <a:ext cx="1371600"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37702" name="Rectangle 6"/>
          <p:cNvSpPr>
            <a:spLocks noChangeArrowheads="1"/>
          </p:cNvSpPr>
          <p:nvPr/>
        </p:nvSpPr>
        <p:spPr bwMode="auto">
          <a:xfrm>
            <a:off x="6126163" y="803275"/>
            <a:ext cx="14176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703" name="Rectangle 7"/>
          <p:cNvSpPr>
            <a:spLocks noChangeArrowheads="1"/>
          </p:cNvSpPr>
          <p:nvPr/>
        </p:nvSpPr>
        <p:spPr bwMode="auto">
          <a:xfrm>
            <a:off x="2239963" y="803275"/>
            <a:ext cx="8080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704" name="Text Box 8"/>
          <p:cNvSpPr txBox="1">
            <a:spLocks noChangeArrowheads="1"/>
          </p:cNvSpPr>
          <p:nvPr/>
        </p:nvSpPr>
        <p:spPr bwMode="auto">
          <a:xfrm>
            <a:off x="21764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437705" name="Text Box 9"/>
          <p:cNvSpPr txBox="1">
            <a:spLocks noChangeArrowheads="1"/>
          </p:cNvSpPr>
          <p:nvPr/>
        </p:nvSpPr>
        <p:spPr bwMode="auto">
          <a:xfrm>
            <a:off x="2743200"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23</a:t>
            </a:r>
          </a:p>
        </p:txBody>
      </p:sp>
      <p:sp>
        <p:nvSpPr>
          <p:cNvPr id="1437706" name="Text Box 10"/>
          <p:cNvSpPr txBox="1">
            <a:spLocks noChangeArrowheads="1"/>
          </p:cNvSpPr>
          <p:nvPr/>
        </p:nvSpPr>
        <p:spPr bwMode="auto">
          <a:xfrm>
            <a:off x="35401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22</a:t>
            </a:r>
          </a:p>
        </p:txBody>
      </p:sp>
      <p:sp>
        <p:nvSpPr>
          <p:cNvPr id="1437707" name="Text Box 11"/>
          <p:cNvSpPr txBox="1">
            <a:spLocks noChangeArrowheads="1"/>
          </p:cNvSpPr>
          <p:nvPr/>
        </p:nvSpPr>
        <p:spPr bwMode="auto">
          <a:xfrm>
            <a:off x="1490663" y="806450"/>
            <a:ext cx="706437" cy="336550"/>
          </a:xfrm>
          <a:prstGeom prst="rect">
            <a:avLst/>
          </a:prstGeom>
          <a:noFill/>
          <a:ln w="12700">
            <a:noFill/>
            <a:miter lim="800000"/>
            <a:headEnd/>
            <a:tailEnd/>
          </a:ln>
          <a:effectLst/>
        </p:spPr>
        <p:txBody>
          <a:bodyPr wrap="none">
            <a:spAutoFit/>
          </a:bodyPr>
          <a:lstStyle/>
          <a:p>
            <a:r>
              <a:rPr lang="en-US"/>
              <a:t>OPT</a:t>
            </a:r>
          </a:p>
        </p:txBody>
      </p:sp>
      <p:sp>
        <p:nvSpPr>
          <p:cNvPr id="1437708" name="Text Box 12"/>
          <p:cNvSpPr txBox="1">
            <a:spLocks noChangeArrowheads="1"/>
          </p:cNvSpPr>
          <p:nvPr/>
        </p:nvSpPr>
        <p:spPr bwMode="auto">
          <a:xfrm>
            <a:off x="4819650" y="815975"/>
            <a:ext cx="1174750" cy="311150"/>
          </a:xfrm>
          <a:prstGeom prst="rect">
            <a:avLst/>
          </a:prstGeom>
          <a:noFill/>
          <a:ln w="12700">
            <a:noFill/>
            <a:miter lim="800000"/>
            <a:headEnd/>
            <a:tailEnd/>
          </a:ln>
          <a:effectLst/>
        </p:spPr>
        <p:txBody>
          <a:bodyPr wrap="none">
            <a:spAutoFit/>
          </a:bodyPr>
          <a:lstStyle/>
          <a:p>
            <a:r>
              <a:rPr lang="en-US" sz="1800">
                <a:solidFill>
                  <a:schemeClr val="tx1"/>
                </a:solidFill>
              </a:rPr>
              <a:t>TCINTEN</a:t>
            </a:r>
          </a:p>
        </p:txBody>
      </p:sp>
      <p:sp>
        <p:nvSpPr>
          <p:cNvPr id="1437709" name="Text Box 13"/>
          <p:cNvSpPr txBox="1">
            <a:spLocks noChangeArrowheads="1"/>
          </p:cNvSpPr>
          <p:nvPr/>
        </p:nvSpPr>
        <p:spPr bwMode="auto">
          <a:xfrm>
            <a:off x="52546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20</a:t>
            </a:r>
          </a:p>
        </p:txBody>
      </p:sp>
      <p:sp>
        <p:nvSpPr>
          <p:cNvPr id="1437710" name="Text Box 14"/>
          <p:cNvSpPr txBox="1">
            <a:spLocks noChangeArrowheads="1"/>
          </p:cNvSpPr>
          <p:nvPr/>
        </p:nvSpPr>
        <p:spPr bwMode="auto">
          <a:xfrm>
            <a:off x="61896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437711" name="Text Box 15"/>
          <p:cNvSpPr txBox="1">
            <a:spLocks noChangeArrowheads="1"/>
          </p:cNvSpPr>
          <p:nvPr/>
        </p:nvSpPr>
        <p:spPr bwMode="auto">
          <a:xfrm>
            <a:off x="7354888" y="584200"/>
            <a:ext cx="265112"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437712" name="Rectangle 16"/>
          <p:cNvSpPr>
            <a:spLocks noChangeArrowheads="1"/>
          </p:cNvSpPr>
          <p:nvPr/>
        </p:nvSpPr>
        <p:spPr bwMode="auto">
          <a:xfrm>
            <a:off x="3057525" y="803275"/>
            <a:ext cx="1371600" cy="304800"/>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437713" name="Text Box 17"/>
          <p:cNvSpPr txBox="1">
            <a:spLocks noChangeArrowheads="1"/>
          </p:cNvSpPr>
          <p:nvPr/>
        </p:nvSpPr>
        <p:spPr bwMode="auto">
          <a:xfrm>
            <a:off x="3124200" y="812800"/>
            <a:ext cx="1136650" cy="311150"/>
          </a:xfrm>
          <a:prstGeom prst="rect">
            <a:avLst/>
          </a:prstGeom>
          <a:noFill/>
          <a:ln w="12700">
            <a:noFill/>
            <a:miter lim="800000"/>
            <a:headEnd/>
            <a:tailEnd/>
          </a:ln>
          <a:effectLst/>
        </p:spPr>
        <p:txBody>
          <a:bodyPr wrap="none">
            <a:spAutoFit/>
          </a:bodyPr>
          <a:lstStyle/>
          <a:p>
            <a:r>
              <a:rPr lang="en-US" sz="1800">
                <a:solidFill>
                  <a:schemeClr val="tx1"/>
                </a:solidFill>
              </a:rPr>
              <a:t>TCCHEN</a:t>
            </a:r>
          </a:p>
        </p:txBody>
      </p:sp>
      <p:sp>
        <p:nvSpPr>
          <p:cNvPr id="1437715" name="Rectangle 19"/>
          <p:cNvSpPr>
            <a:spLocks noChangeArrowheads="1"/>
          </p:cNvSpPr>
          <p:nvPr/>
        </p:nvSpPr>
        <p:spPr bwMode="auto">
          <a:xfrm>
            <a:off x="2105025"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16" name="Text Box 20"/>
          <p:cNvSpPr txBox="1">
            <a:spLocks noChangeArrowheads="1"/>
          </p:cNvSpPr>
          <p:nvPr/>
        </p:nvSpPr>
        <p:spPr bwMode="auto">
          <a:xfrm>
            <a:off x="2143125"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17" name="Line 21"/>
          <p:cNvSpPr>
            <a:spLocks noChangeShapeType="1"/>
          </p:cNvSpPr>
          <p:nvPr/>
        </p:nvSpPr>
        <p:spPr bwMode="auto">
          <a:xfrm>
            <a:off x="2714625"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18" name="Rectangle 22"/>
          <p:cNvSpPr>
            <a:spLocks noChangeArrowheads="1"/>
          </p:cNvSpPr>
          <p:nvPr/>
        </p:nvSpPr>
        <p:spPr bwMode="auto">
          <a:xfrm>
            <a:off x="3314700"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19" name="Text Box 23"/>
          <p:cNvSpPr txBox="1">
            <a:spLocks noChangeArrowheads="1"/>
          </p:cNvSpPr>
          <p:nvPr/>
        </p:nvSpPr>
        <p:spPr bwMode="auto">
          <a:xfrm>
            <a:off x="335280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20" name="Rectangle 24"/>
          <p:cNvSpPr>
            <a:spLocks noChangeArrowheads="1"/>
          </p:cNvSpPr>
          <p:nvPr/>
        </p:nvSpPr>
        <p:spPr bwMode="auto">
          <a:xfrm>
            <a:off x="4508500"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21" name="Text Box 25"/>
          <p:cNvSpPr txBox="1">
            <a:spLocks noChangeArrowheads="1"/>
          </p:cNvSpPr>
          <p:nvPr/>
        </p:nvSpPr>
        <p:spPr bwMode="auto">
          <a:xfrm>
            <a:off x="454660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22" name="Text Box 26"/>
          <p:cNvSpPr txBox="1">
            <a:spLocks noChangeArrowheads="1"/>
          </p:cNvSpPr>
          <p:nvPr/>
        </p:nvSpPr>
        <p:spPr bwMode="auto">
          <a:xfrm>
            <a:off x="14478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3" name="Line 27"/>
          <p:cNvSpPr>
            <a:spLocks noChangeShapeType="1"/>
          </p:cNvSpPr>
          <p:nvPr/>
        </p:nvSpPr>
        <p:spPr bwMode="auto">
          <a:xfrm>
            <a:off x="1787525"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4" name="Text Box 28"/>
          <p:cNvSpPr txBox="1">
            <a:spLocks noChangeArrowheads="1"/>
          </p:cNvSpPr>
          <p:nvPr/>
        </p:nvSpPr>
        <p:spPr bwMode="auto">
          <a:xfrm>
            <a:off x="26670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5" name="Line 29"/>
          <p:cNvSpPr>
            <a:spLocks noChangeShapeType="1"/>
          </p:cNvSpPr>
          <p:nvPr/>
        </p:nvSpPr>
        <p:spPr bwMode="auto">
          <a:xfrm>
            <a:off x="3006725"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6" name="Text Box 30"/>
          <p:cNvSpPr txBox="1">
            <a:spLocks noChangeArrowheads="1"/>
          </p:cNvSpPr>
          <p:nvPr/>
        </p:nvSpPr>
        <p:spPr bwMode="auto">
          <a:xfrm>
            <a:off x="38481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7" name="Line 31"/>
          <p:cNvSpPr>
            <a:spLocks noChangeShapeType="1"/>
          </p:cNvSpPr>
          <p:nvPr/>
        </p:nvSpPr>
        <p:spPr bwMode="auto">
          <a:xfrm>
            <a:off x="4191000"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8" name="Text Box 32"/>
          <p:cNvSpPr txBox="1">
            <a:spLocks noChangeArrowheads="1"/>
          </p:cNvSpPr>
          <p:nvPr/>
        </p:nvSpPr>
        <p:spPr bwMode="auto">
          <a:xfrm>
            <a:off x="5013325"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9" name="Line 33"/>
          <p:cNvSpPr>
            <a:spLocks noChangeShapeType="1"/>
          </p:cNvSpPr>
          <p:nvPr/>
        </p:nvSpPr>
        <p:spPr bwMode="auto">
          <a:xfrm>
            <a:off x="3924300"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30" name="Rectangle 34"/>
          <p:cNvSpPr>
            <a:spLocks noChangeArrowheads="1"/>
          </p:cNvSpPr>
          <p:nvPr/>
        </p:nvSpPr>
        <p:spPr bwMode="auto">
          <a:xfrm>
            <a:off x="5708650" y="3351213"/>
            <a:ext cx="609600" cy="609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37731" name="Text Box 35"/>
          <p:cNvSpPr txBox="1">
            <a:spLocks noChangeArrowheads="1"/>
          </p:cNvSpPr>
          <p:nvPr/>
        </p:nvSpPr>
        <p:spPr bwMode="auto">
          <a:xfrm>
            <a:off x="574675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32" name="Line 36"/>
          <p:cNvSpPr>
            <a:spLocks noChangeShapeType="1"/>
          </p:cNvSpPr>
          <p:nvPr/>
        </p:nvSpPr>
        <p:spPr bwMode="auto">
          <a:xfrm>
            <a:off x="5372100"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33" name="Line 37"/>
          <p:cNvSpPr>
            <a:spLocks noChangeShapeType="1"/>
          </p:cNvSpPr>
          <p:nvPr/>
        </p:nvSpPr>
        <p:spPr bwMode="auto">
          <a:xfrm>
            <a:off x="5124450"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42" name="Text Box 46"/>
          <p:cNvSpPr txBox="1">
            <a:spLocks noChangeArrowheads="1"/>
          </p:cNvSpPr>
          <p:nvPr/>
        </p:nvSpPr>
        <p:spPr bwMode="auto">
          <a:xfrm>
            <a:off x="228600" y="4830763"/>
            <a:ext cx="8770938" cy="11430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(Transfer Request) can be ACNT bytes (A-sync) or ACNT*BCNT bytes (AB-sync)</a:t>
            </a:r>
          </a:p>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This “Final” TCC is for only the LAST TR of a transfer.</a:t>
            </a:r>
          </a:p>
        </p:txBody>
      </p:sp>
      <p:sp>
        <p:nvSpPr>
          <p:cNvPr id="1437743" name="Text Box 47"/>
          <p:cNvSpPr txBox="1">
            <a:spLocks noChangeArrowheads="1"/>
          </p:cNvSpPr>
          <p:nvPr/>
        </p:nvSpPr>
        <p:spPr bwMode="auto">
          <a:xfrm>
            <a:off x="7451725" y="2871788"/>
            <a:ext cx="788988" cy="287337"/>
          </a:xfrm>
          <a:prstGeom prst="rect">
            <a:avLst/>
          </a:prstGeom>
          <a:noFill/>
          <a:ln w="12700">
            <a:noFill/>
            <a:miter lim="800000"/>
            <a:headEnd/>
            <a:tailEnd/>
          </a:ln>
          <a:effectLst/>
        </p:spPr>
        <p:txBody>
          <a:bodyPr wrap="none">
            <a:spAutoFit/>
          </a:bodyPr>
          <a:lstStyle/>
          <a:p>
            <a:r>
              <a:rPr lang="en-US" sz="1600">
                <a:latin typeface="Arial Narrow" pitchFamily="34" charset="0"/>
              </a:rPr>
              <a:t>EVTx = </a:t>
            </a:r>
          </a:p>
        </p:txBody>
      </p:sp>
      <p:sp>
        <p:nvSpPr>
          <p:cNvPr id="1437744" name="Text Box 48"/>
          <p:cNvSpPr txBox="1">
            <a:spLocks noChangeArrowheads="1"/>
          </p:cNvSpPr>
          <p:nvPr/>
        </p:nvSpPr>
        <p:spPr bwMode="auto">
          <a:xfrm>
            <a:off x="7480300" y="3173413"/>
            <a:ext cx="1387475" cy="703262"/>
          </a:xfrm>
          <a:prstGeom prst="rect">
            <a:avLst/>
          </a:prstGeom>
          <a:noFill/>
          <a:ln w="12700">
            <a:noFill/>
            <a:miter lim="800000"/>
            <a:headEnd/>
            <a:tailEnd/>
          </a:ln>
          <a:effectLst/>
        </p:spPr>
        <p:txBody>
          <a:bodyPr>
            <a:spAutoFit/>
          </a:bodyPr>
          <a:lstStyle/>
          <a:p>
            <a:pPr>
              <a:lnSpc>
                <a:spcPct val="50000"/>
              </a:lnSpc>
              <a:buSzPct val="120000"/>
              <a:buFontTx/>
              <a:buChar char="•"/>
            </a:pPr>
            <a:r>
              <a:rPr lang="en-US" sz="1600">
                <a:latin typeface="Arial Narrow" pitchFamily="34" charset="0"/>
              </a:rPr>
              <a:t> ER (sync) </a:t>
            </a:r>
          </a:p>
          <a:p>
            <a:pPr>
              <a:lnSpc>
                <a:spcPct val="50000"/>
              </a:lnSpc>
              <a:buSzPct val="120000"/>
              <a:buFontTx/>
              <a:buChar char="•"/>
            </a:pPr>
            <a:r>
              <a:rPr lang="en-US" sz="1600">
                <a:latin typeface="Arial Narrow" pitchFamily="34" charset="0"/>
              </a:rPr>
              <a:t> ESR (manual)</a:t>
            </a:r>
          </a:p>
          <a:p>
            <a:pPr>
              <a:lnSpc>
                <a:spcPct val="50000"/>
              </a:lnSpc>
              <a:buSzPct val="120000"/>
              <a:buFontTx/>
              <a:buChar char="•"/>
            </a:pPr>
            <a:r>
              <a:rPr lang="en-US" sz="1600">
                <a:latin typeface="Arial Narrow" pitchFamily="34" charset="0"/>
              </a:rPr>
              <a:t> CER (chain)</a:t>
            </a:r>
          </a:p>
        </p:txBody>
      </p:sp>
      <p:sp>
        <p:nvSpPr>
          <p:cNvPr id="1437745" name="Line 49"/>
          <p:cNvSpPr>
            <a:spLocks noChangeShapeType="1"/>
          </p:cNvSpPr>
          <p:nvPr/>
        </p:nvSpPr>
        <p:spPr bwMode="auto">
          <a:xfrm>
            <a:off x="6324600" y="3992563"/>
            <a:ext cx="2286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46" name="Text Box 50"/>
          <p:cNvSpPr txBox="1">
            <a:spLocks noChangeArrowheads="1"/>
          </p:cNvSpPr>
          <p:nvPr/>
        </p:nvSpPr>
        <p:spPr bwMode="auto">
          <a:xfrm>
            <a:off x="6229350" y="4252913"/>
            <a:ext cx="1066800" cy="311150"/>
          </a:xfrm>
          <a:prstGeom prst="rect">
            <a:avLst/>
          </a:prstGeom>
          <a:noFill/>
          <a:ln w="12700">
            <a:noFill/>
            <a:miter lim="800000"/>
            <a:headEnd/>
            <a:tailEnd/>
          </a:ln>
          <a:effectLst/>
        </p:spPr>
        <p:txBody>
          <a:bodyPr>
            <a:spAutoFit/>
          </a:bodyPr>
          <a:lstStyle/>
          <a:p>
            <a:r>
              <a:rPr lang="en-US" sz="1800">
                <a:solidFill>
                  <a:schemeClr val="tx1"/>
                </a:solidFill>
                <a:latin typeface="Arial Narrow" pitchFamily="34" charset="0"/>
              </a:rPr>
              <a:t>Final</a:t>
            </a:r>
          </a:p>
        </p:txBody>
      </p:sp>
      <p:sp>
        <p:nvSpPr>
          <p:cNvPr id="1437747" name="Rectangle 51"/>
          <p:cNvSpPr>
            <a:spLocks noChangeArrowheads="1"/>
          </p:cNvSpPr>
          <p:nvPr/>
        </p:nvSpPr>
        <p:spPr bwMode="auto">
          <a:xfrm>
            <a:off x="6289675" y="800100"/>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48" name="Text Box 52"/>
          <p:cNvSpPr txBox="1">
            <a:spLocks noChangeArrowheads="1"/>
          </p:cNvSpPr>
          <p:nvPr/>
        </p:nvSpPr>
        <p:spPr bwMode="auto">
          <a:xfrm>
            <a:off x="6975475" y="581025"/>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437749" name="Text Box 53"/>
          <p:cNvSpPr txBox="1">
            <a:spLocks noChangeArrowheads="1"/>
          </p:cNvSpPr>
          <p:nvPr/>
        </p:nvSpPr>
        <p:spPr bwMode="auto">
          <a:xfrm>
            <a:off x="6454775" y="809625"/>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437750" name="Text Box 54"/>
          <p:cNvSpPr txBox="1">
            <a:spLocks noChangeArrowheads="1"/>
          </p:cNvSpPr>
          <p:nvPr/>
        </p:nvSpPr>
        <p:spPr bwMode="auto">
          <a:xfrm>
            <a:off x="6388100" y="1143000"/>
            <a:ext cx="862013"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Ch 0-63</a:t>
            </a:r>
          </a:p>
        </p:txBody>
      </p:sp>
    </p:spTree>
    <p:custDataLst>
      <p:tags r:id="rId1"/>
    </p:custData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ChangeArrowheads="1"/>
          </p:cNvSpPr>
          <p:nvPr/>
        </p:nvSpPr>
        <p:spPr bwMode="auto">
          <a:xfrm>
            <a:off x="457200" y="204470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9507" name="Rectangle 3"/>
          <p:cNvSpPr>
            <a:spLocks noGrp="1" noChangeArrowheads="1"/>
          </p:cNvSpPr>
          <p:nvPr>
            <p:ph type="title"/>
          </p:nvPr>
        </p:nvSpPr>
        <p:spPr/>
        <p:txBody>
          <a:bodyPr/>
          <a:lstStyle/>
          <a:p>
            <a:r>
              <a:rPr lang="en-US"/>
              <a:t>Outline</a:t>
            </a:r>
          </a:p>
        </p:txBody>
      </p:sp>
      <p:sp>
        <p:nvSpPr>
          <p:cNvPr id="1429510"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9506"/>
                                        </p:tgtEl>
                                        <p:attrNameLst>
                                          <p:attrName>style.visibility</p:attrName>
                                        </p:attrNameLst>
                                      </p:cBhvr>
                                      <p:to>
                                        <p:strVal val="visible"/>
                                      </p:to>
                                    </p:set>
                                    <p:animEffect transition="in" filter="dissolve">
                                      <p:cBhvr>
                                        <p:cTn id="7" dur="1000"/>
                                        <p:tgtEl>
                                          <p:spTgt spid="1429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a:t>EDMA3 Programming Model</a:t>
            </a:r>
          </a:p>
        </p:txBody>
      </p:sp>
      <p:sp>
        <p:nvSpPr>
          <p:cNvPr id="863235" name="Text Box 3"/>
          <p:cNvSpPr txBox="1">
            <a:spLocks noChangeArrowheads="1"/>
          </p:cNvSpPr>
          <p:nvPr/>
        </p:nvSpPr>
        <p:spPr bwMode="auto">
          <a:xfrm>
            <a:off x="533400" y="911225"/>
            <a:ext cx="4672013" cy="433388"/>
          </a:xfrm>
          <a:prstGeom prst="rect">
            <a:avLst/>
          </a:prstGeom>
          <a:noFill/>
          <a:ln w="12700">
            <a:noFill/>
            <a:miter lim="800000"/>
            <a:headEnd/>
            <a:tailEnd/>
          </a:ln>
          <a:effectLst/>
        </p:spPr>
        <p:txBody>
          <a:bodyPr wrap="none">
            <a:spAutoFit/>
          </a:bodyPr>
          <a:lstStyle/>
          <a:p>
            <a:r>
              <a:rPr lang="en-US" sz="2800">
                <a:solidFill>
                  <a:schemeClr val="tx1"/>
                </a:solidFill>
              </a:rPr>
              <a:t>1. Initialize EDMA3 </a:t>
            </a:r>
            <a:r>
              <a:rPr lang="en-US" sz="2800" u="sng">
                <a:solidFill>
                  <a:schemeClr val="tx1"/>
                </a:solidFill>
              </a:rPr>
              <a:t>Module</a:t>
            </a:r>
            <a:endParaRPr lang="en-US" sz="2800">
              <a:solidFill>
                <a:schemeClr val="tx1"/>
              </a:solidFill>
            </a:endParaRPr>
          </a:p>
        </p:txBody>
      </p:sp>
      <p:sp>
        <p:nvSpPr>
          <p:cNvPr id="863236" name="Text Box 4"/>
          <p:cNvSpPr txBox="1">
            <a:spLocks noChangeArrowheads="1"/>
          </p:cNvSpPr>
          <p:nvPr/>
        </p:nvSpPr>
        <p:spPr bwMode="auto">
          <a:xfrm>
            <a:off x="533400" y="1658938"/>
            <a:ext cx="3763963" cy="433387"/>
          </a:xfrm>
          <a:prstGeom prst="rect">
            <a:avLst/>
          </a:prstGeom>
          <a:noFill/>
          <a:ln w="12700">
            <a:noFill/>
            <a:miter lim="800000"/>
            <a:headEnd/>
            <a:tailEnd/>
          </a:ln>
          <a:effectLst/>
        </p:spPr>
        <p:txBody>
          <a:bodyPr wrap="none">
            <a:spAutoFit/>
          </a:bodyPr>
          <a:lstStyle/>
          <a:p>
            <a:r>
              <a:rPr lang="en-US" sz="2800">
                <a:solidFill>
                  <a:schemeClr val="tx1"/>
                </a:solidFill>
              </a:rPr>
              <a:t>2. Configure Channel</a:t>
            </a:r>
          </a:p>
        </p:txBody>
      </p:sp>
      <p:sp>
        <p:nvSpPr>
          <p:cNvPr id="863237" name="Text Box 5"/>
          <p:cNvSpPr txBox="1">
            <a:spLocks noChangeArrowheads="1"/>
          </p:cNvSpPr>
          <p:nvPr/>
        </p:nvSpPr>
        <p:spPr bwMode="auto">
          <a:xfrm>
            <a:off x="1165225" y="2146300"/>
            <a:ext cx="6010275" cy="2136775"/>
          </a:xfrm>
          <a:prstGeom prst="rect">
            <a:avLst/>
          </a:prstGeom>
          <a:noFill/>
          <a:ln w="12700">
            <a:noFill/>
            <a:miter lim="800000"/>
            <a:headEnd/>
            <a:tailEnd/>
          </a:ln>
          <a:effectLst/>
        </p:spPr>
        <p:txBody>
          <a:bodyPr wrap="none">
            <a:spAutoFit/>
          </a:bodyPr>
          <a:lstStyle/>
          <a:p>
            <a:pPr>
              <a:lnSpc>
                <a:spcPct val="130000"/>
              </a:lnSpc>
            </a:pPr>
            <a:r>
              <a:rPr lang="en-US">
                <a:solidFill>
                  <a:schemeClr val="tx1"/>
                </a:solidFill>
              </a:rPr>
              <a:t>A. Channel #, Handle</a:t>
            </a:r>
          </a:p>
          <a:p>
            <a:pPr>
              <a:lnSpc>
                <a:spcPct val="130000"/>
              </a:lnSpc>
            </a:pPr>
            <a:r>
              <a:rPr lang="en-US">
                <a:solidFill>
                  <a:schemeClr val="tx1"/>
                </a:solidFill>
              </a:rPr>
              <a:t>B. Options Register</a:t>
            </a:r>
          </a:p>
          <a:p>
            <a:pPr>
              <a:lnSpc>
                <a:spcPct val="130000"/>
              </a:lnSpc>
            </a:pPr>
            <a:r>
              <a:rPr lang="en-US">
                <a:solidFill>
                  <a:schemeClr val="tx1"/>
                </a:solidFill>
              </a:rPr>
              <a:t>C. Other Channel Parameters (ACNT, BCNT, etc)</a:t>
            </a:r>
          </a:p>
          <a:p>
            <a:pPr>
              <a:lnSpc>
                <a:spcPct val="130000"/>
              </a:lnSpc>
            </a:pPr>
            <a:r>
              <a:rPr lang="en-US">
                <a:solidFill>
                  <a:schemeClr val="tx1"/>
                </a:solidFill>
              </a:rPr>
              <a:t>D. Write Config Values to PARAM</a:t>
            </a:r>
          </a:p>
        </p:txBody>
      </p:sp>
      <p:sp>
        <p:nvSpPr>
          <p:cNvPr id="863238" name="Text Box 6"/>
          <p:cNvSpPr txBox="1">
            <a:spLocks noChangeArrowheads="1"/>
          </p:cNvSpPr>
          <p:nvPr/>
        </p:nvSpPr>
        <p:spPr bwMode="auto">
          <a:xfrm>
            <a:off x="533400" y="4510088"/>
            <a:ext cx="8213725" cy="433387"/>
          </a:xfrm>
          <a:prstGeom prst="rect">
            <a:avLst/>
          </a:prstGeom>
          <a:noFill/>
          <a:ln w="12700">
            <a:noFill/>
            <a:miter lim="800000"/>
            <a:headEnd/>
            <a:tailEnd/>
          </a:ln>
          <a:effectLst/>
        </p:spPr>
        <p:txBody>
          <a:bodyPr wrap="none">
            <a:spAutoFit/>
          </a:bodyPr>
          <a:lstStyle/>
          <a:p>
            <a:r>
              <a:rPr lang="en-US" sz="2800">
                <a:solidFill>
                  <a:schemeClr val="tx1"/>
                </a:solidFill>
              </a:rPr>
              <a:t>3. Start the Channel Running (manual, sync, …)</a:t>
            </a:r>
          </a:p>
        </p:txBody>
      </p:sp>
    </p:spTree>
    <p:custDataLst>
      <p:tags r:id="rId1"/>
    </p:custData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575" name="Text Box 11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14466" name="Rectangle 2"/>
          <p:cNvSpPr>
            <a:spLocks noGrp="1" noChangeArrowheads="1"/>
          </p:cNvSpPr>
          <p:nvPr>
            <p:ph type="title"/>
          </p:nvPr>
        </p:nvSpPr>
        <p:spPr/>
        <p:txBody>
          <a:bodyPr/>
          <a:lstStyle/>
          <a:p>
            <a:r>
              <a:rPr lang="en-US"/>
              <a:t>Example 1: Single Block Transfer</a:t>
            </a:r>
          </a:p>
        </p:txBody>
      </p:sp>
      <p:sp>
        <p:nvSpPr>
          <p:cNvPr id="121446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214468" name="Group 4"/>
          <p:cNvGrpSpPr>
            <a:grpSpLocks/>
          </p:cNvGrpSpPr>
          <p:nvPr/>
        </p:nvGrpSpPr>
        <p:grpSpPr bwMode="auto">
          <a:xfrm>
            <a:off x="7620000" y="4489450"/>
            <a:ext cx="1295400" cy="311150"/>
            <a:chOff x="4560" y="3020"/>
            <a:chExt cx="816" cy="196"/>
          </a:xfrm>
        </p:grpSpPr>
        <p:sp>
          <p:nvSpPr>
            <p:cNvPr id="1214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214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214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214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214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214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214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214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214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214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214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214480" name="Text Box 16"/>
          <p:cNvSpPr txBox="1">
            <a:spLocks noChangeArrowheads="1"/>
          </p:cNvSpPr>
          <p:nvPr/>
        </p:nvSpPr>
        <p:spPr bwMode="auto">
          <a:xfrm>
            <a:off x="0" y="685800"/>
            <a:ext cx="4127500" cy="917575"/>
          </a:xfrm>
          <a:prstGeom prst="rect">
            <a:avLst/>
          </a:prstGeom>
          <a:noFill/>
          <a:ln w="12700">
            <a:noFill/>
            <a:miter lim="800000"/>
            <a:headEnd type="none" w="sm" len="sm"/>
            <a:tailEnd type="none" w="sm" len="sm"/>
          </a:ln>
          <a:effectLst/>
        </p:spPr>
        <p:txBody>
          <a:bodyPr wrap="none">
            <a:spAutoFit/>
          </a:bodyPr>
          <a:lstStyle/>
          <a:p>
            <a:pPr>
              <a:spcBef>
                <a:spcPct val="0"/>
              </a:spcBef>
              <a:spcAft>
                <a:spcPct val="30000"/>
              </a:spcAft>
              <a:buClr>
                <a:schemeClr val="tx2"/>
              </a:buClr>
              <a:buSzPct val="90000"/>
              <a:buFont typeface="Wingdings" pitchFamily="2" charset="2"/>
              <a:buChar char="Ø"/>
            </a:pPr>
            <a:r>
              <a:rPr lang="en-US">
                <a:solidFill>
                  <a:schemeClr val="tx1"/>
                </a:solidFill>
                <a:latin typeface="Arial Narrow" pitchFamily="34" charset="0"/>
              </a:rPr>
              <a:t>  From the proceeding slides, our goal</a:t>
            </a:r>
            <a:br>
              <a:rPr lang="en-US">
                <a:solidFill>
                  <a:schemeClr val="tx1"/>
                </a:solidFill>
                <a:latin typeface="Arial Narrow" pitchFamily="34" charset="0"/>
              </a:rPr>
            </a:br>
            <a:r>
              <a:rPr lang="en-US">
                <a:solidFill>
                  <a:schemeClr val="tx1"/>
                </a:solidFill>
                <a:latin typeface="Arial Narrow" pitchFamily="34" charset="0"/>
              </a:rPr>
              <a:t>     is to program </a:t>
            </a:r>
            <a:r>
              <a:rPr lang="en-US" u="sng">
                <a:solidFill>
                  <a:schemeClr val="tx1"/>
                </a:solidFill>
                <a:latin typeface="Arial Narrow" pitchFamily="34" charset="0"/>
              </a:rPr>
              <a:t>this</a:t>
            </a:r>
            <a:r>
              <a:rPr lang="en-US">
                <a:solidFill>
                  <a:schemeClr val="tx1"/>
                </a:solidFill>
                <a:latin typeface="Arial Narrow" pitchFamily="34" charset="0"/>
              </a:rPr>
              <a:t> example transfer</a:t>
            </a:r>
          </a:p>
          <a:p>
            <a:pPr>
              <a:spcBef>
                <a:spcPct val="0"/>
              </a:spcBef>
              <a:spcAft>
                <a:spcPct val="30000"/>
              </a:spcAft>
              <a:buClr>
                <a:schemeClr val="tx2"/>
              </a:buClr>
              <a:buSzPct val="90000"/>
              <a:buFont typeface="Wingdings" pitchFamily="2" charset="2"/>
              <a:buChar char="Ø"/>
            </a:pPr>
            <a:r>
              <a:rPr lang="en-US">
                <a:solidFill>
                  <a:schemeClr val="tx1"/>
                </a:solidFill>
                <a:latin typeface="Arial Narrow" pitchFamily="34" charset="0"/>
              </a:rPr>
              <a:t>  We need to program:</a:t>
            </a:r>
          </a:p>
        </p:txBody>
      </p:sp>
      <p:grpSp>
        <p:nvGrpSpPr>
          <p:cNvPr id="1214481" name="Group 17"/>
          <p:cNvGrpSpPr>
            <a:grpSpLocks/>
          </p:cNvGrpSpPr>
          <p:nvPr/>
        </p:nvGrpSpPr>
        <p:grpSpPr bwMode="auto">
          <a:xfrm>
            <a:off x="228600" y="3749675"/>
            <a:ext cx="2098675" cy="2574925"/>
            <a:chOff x="212" y="2064"/>
            <a:chExt cx="1322" cy="1622"/>
          </a:xfrm>
        </p:grpSpPr>
        <p:sp>
          <p:nvSpPr>
            <p:cNvPr id="1214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14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14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14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14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14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14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14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14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14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14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14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14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14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14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214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214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214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214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21450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21450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21450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21450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grpSp>
        <p:nvGrpSpPr>
          <p:cNvPr id="1214505" name="Group 41"/>
          <p:cNvGrpSpPr>
            <a:grpSpLocks/>
          </p:cNvGrpSpPr>
          <p:nvPr/>
        </p:nvGrpSpPr>
        <p:grpSpPr bwMode="auto">
          <a:xfrm>
            <a:off x="4191000" y="825500"/>
            <a:ext cx="1828800" cy="2084388"/>
            <a:chOff x="2496" y="520"/>
            <a:chExt cx="1152" cy="1313"/>
          </a:xfrm>
        </p:grpSpPr>
        <p:sp>
          <p:nvSpPr>
            <p:cNvPr id="1214506" name="Rectangle 42"/>
            <p:cNvSpPr>
              <a:spLocks noChangeArrowheads="1"/>
            </p:cNvSpPr>
            <p:nvPr/>
          </p:nvSpPr>
          <p:spPr bwMode="auto">
            <a:xfrm>
              <a:off x="2496"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214507" name="Rectangle 43"/>
            <p:cNvSpPr>
              <a:spLocks noChangeArrowheads="1"/>
            </p:cNvSpPr>
            <p:nvPr/>
          </p:nvSpPr>
          <p:spPr bwMode="auto">
            <a:xfrm>
              <a:off x="2688"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214508" name="Rectangle 44"/>
            <p:cNvSpPr>
              <a:spLocks noChangeArrowheads="1"/>
            </p:cNvSpPr>
            <p:nvPr/>
          </p:nvSpPr>
          <p:spPr bwMode="auto">
            <a:xfrm>
              <a:off x="2880"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214509" name="Rectangle 45"/>
            <p:cNvSpPr>
              <a:spLocks noChangeArrowheads="1"/>
            </p:cNvSpPr>
            <p:nvPr/>
          </p:nvSpPr>
          <p:spPr bwMode="auto">
            <a:xfrm>
              <a:off x="3072"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214510" name="Rectangle 46"/>
            <p:cNvSpPr>
              <a:spLocks noChangeArrowheads="1"/>
            </p:cNvSpPr>
            <p:nvPr/>
          </p:nvSpPr>
          <p:spPr bwMode="auto">
            <a:xfrm>
              <a:off x="3264"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214511" name="Rectangle 47"/>
            <p:cNvSpPr>
              <a:spLocks noChangeArrowheads="1"/>
            </p:cNvSpPr>
            <p:nvPr/>
          </p:nvSpPr>
          <p:spPr bwMode="auto">
            <a:xfrm>
              <a:off x="3456"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214512" name="Rectangle 48"/>
            <p:cNvSpPr>
              <a:spLocks noChangeArrowheads="1"/>
            </p:cNvSpPr>
            <p:nvPr/>
          </p:nvSpPr>
          <p:spPr bwMode="auto">
            <a:xfrm>
              <a:off x="2496" y="888"/>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214513" name="Rectangle 49"/>
            <p:cNvSpPr>
              <a:spLocks noChangeArrowheads="1"/>
            </p:cNvSpPr>
            <p:nvPr/>
          </p:nvSpPr>
          <p:spPr bwMode="auto">
            <a:xfrm>
              <a:off x="2688"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214514" name="Rectangle 50"/>
            <p:cNvSpPr>
              <a:spLocks noChangeArrowheads="1"/>
            </p:cNvSpPr>
            <p:nvPr/>
          </p:nvSpPr>
          <p:spPr bwMode="auto">
            <a:xfrm>
              <a:off x="2880"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214515" name="Rectangle 51"/>
            <p:cNvSpPr>
              <a:spLocks noChangeArrowheads="1"/>
            </p:cNvSpPr>
            <p:nvPr/>
          </p:nvSpPr>
          <p:spPr bwMode="auto">
            <a:xfrm>
              <a:off x="3072"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214516" name="Rectangle 52"/>
            <p:cNvSpPr>
              <a:spLocks noChangeArrowheads="1"/>
            </p:cNvSpPr>
            <p:nvPr/>
          </p:nvSpPr>
          <p:spPr bwMode="auto">
            <a:xfrm>
              <a:off x="3264"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214517" name="Rectangle 53"/>
            <p:cNvSpPr>
              <a:spLocks noChangeArrowheads="1"/>
            </p:cNvSpPr>
            <p:nvPr/>
          </p:nvSpPr>
          <p:spPr bwMode="auto">
            <a:xfrm>
              <a:off x="3456" y="888"/>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214518" name="Rectangle 54"/>
            <p:cNvSpPr>
              <a:spLocks noChangeArrowheads="1"/>
            </p:cNvSpPr>
            <p:nvPr/>
          </p:nvSpPr>
          <p:spPr bwMode="auto">
            <a:xfrm>
              <a:off x="2496" y="1080"/>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214519" name="Rectangle 55"/>
            <p:cNvSpPr>
              <a:spLocks noChangeArrowheads="1"/>
            </p:cNvSpPr>
            <p:nvPr/>
          </p:nvSpPr>
          <p:spPr bwMode="auto">
            <a:xfrm>
              <a:off x="2688"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214520" name="Rectangle 56"/>
            <p:cNvSpPr>
              <a:spLocks noChangeArrowheads="1"/>
            </p:cNvSpPr>
            <p:nvPr/>
          </p:nvSpPr>
          <p:spPr bwMode="auto">
            <a:xfrm>
              <a:off x="2880"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214521" name="Rectangle 57"/>
            <p:cNvSpPr>
              <a:spLocks noChangeArrowheads="1"/>
            </p:cNvSpPr>
            <p:nvPr/>
          </p:nvSpPr>
          <p:spPr bwMode="auto">
            <a:xfrm>
              <a:off x="3072"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214522" name="Rectangle 58"/>
            <p:cNvSpPr>
              <a:spLocks noChangeArrowheads="1"/>
            </p:cNvSpPr>
            <p:nvPr/>
          </p:nvSpPr>
          <p:spPr bwMode="auto">
            <a:xfrm>
              <a:off x="3264"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214523" name="Rectangle 59"/>
            <p:cNvSpPr>
              <a:spLocks noChangeArrowheads="1"/>
            </p:cNvSpPr>
            <p:nvPr/>
          </p:nvSpPr>
          <p:spPr bwMode="auto">
            <a:xfrm>
              <a:off x="3456" y="1080"/>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214524" name="Rectangle 60"/>
            <p:cNvSpPr>
              <a:spLocks noChangeArrowheads="1"/>
            </p:cNvSpPr>
            <p:nvPr/>
          </p:nvSpPr>
          <p:spPr bwMode="auto">
            <a:xfrm>
              <a:off x="2496" y="1272"/>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214525" name="Rectangle 61"/>
            <p:cNvSpPr>
              <a:spLocks noChangeArrowheads="1"/>
            </p:cNvSpPr>
            <p:nvPr/>
          </p:nvSpPr>
          <p:spPr bwMode="auto">
            <a:xfrm>
              <a:off x="2688"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214526" name="Rectangle 62"/>
            <p:cNvSpPr>
              <a:spLocks noChangeArrowheads="1"/>
            </p:cNvSpPr>
            <p:nvPr/>
          </p:nvSpPr>
          <p:spPr bwMode="auto">
            <a:xfrm>
              <a:off x="2880"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214527" name="Rectangle 63"/>
            <p:cNvSpPr>
              <a:spLocks noChangeArrowheads="1"/>
            </p:cNvSpPr>
            <p:nvPr/>
          </p:nvSpPr>
          <p:spPr bwMode="auto">
            <a:xfrm>
              <a:off x="3072"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214528" name="Rectangle 64"/>
            <p:cNvSpPr>
              <a:spLocks noChangeArrowheads="1"/>
            </p:cNvSpPr>
            <p:nvPr/>
          </p:nvSpPr>
          <p:spPr bwMode="auto">
            <a:xfrm>
              <a:off x="3264"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214529" name="Rectangle 65"/>
            <p:cNvSpPr>
              <a:spLocks noChangeArrowheads="1"/>
            </p:cNvSpPr>
            <p:nvPr/>
          </p:nvSpPr>
          <p:spPr bwMode="auto">
            <a:xfrm>
              <a:off x="3456" y="1272"/>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214530" name="Rectangle 66"/>
            <p:cNvSpPr>
              <a:spLocks noChangeArrowheads="1"/>
            </p:cNvSpPr>
            <p:nvPr/>
          </p:nvSpPr>
          <p:spPr bwMode="auto">
            <a:xfrm>
              <a:off x="2496"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214531" name="Rectangle 67"/>
            <p:cNvSpPr>
              <a:spLocks noChangeArrowheads="1"/>
            </p:cNvSpPr>
            <p:nvPr/>
          </p:nvSpPr>
          <p:spPr bwMode="auto">
            <a:xfrm>
              <a:off x="2688"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214532" name="Rectangle 68"/>
            <p:cNvSpPr>
              <a:spLocks noChangeArrowheads="1"/>
            </p:cNvSpPr>
            <p:nvPr/>
          </p:nvSpPr>
          <p:spPr bwMode="auto">
            <a:xfrm>
              <a:off x="2880"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214533" name="Rectangle 69"/>
            <p:cNvSpPr>
              <a:spLocks noChangeArrowheads="1"/>
            </p:cNvSpPr>
            <p:nvPr/>
          </p:nvSpPr>
          <p:spPr bwMode="auto">
            <a:xfrm>
              <a:off x="3072"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214534" name="Rectangle 70"/>
            <p:cNvSpPr>
              <a:spLocks noChangeArrowheads="1"/>
            </p:cNvSpPr>
            <p:nvPr/>
          </p:nvSpPr>
          <p:spPr bwMode="auto">
            <a:xfrm>
              <a:off x="3264"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214535" name="Rectangle 71"/>
            <p:cNvSpPr>
              <a:spLocks noChangeArrowheads="1"/>
            </p:cNvSpPr>
            <p:nvPr/>
          </p:nvSpPr>
          <p:spPr bwMode="auto">
            <a:xfrm>
              <a:off x="3456"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214536" name="Rectangle 72"/>
            <p:cNvSpPr>
              <a:spLocks noChangeArrowheads="1"/>
            </p:cNvSpPr>
            <p:nvPr/>
          </p:nvSpPr>
          <p:spPr bwMode="auto">
            <a:xfrm>
              <a:off x="2688" y="870"/>
              <a:ext cx="776" cy="604"/>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214537" name="Text Box 73"/>
            <p:cNvSpPr txBox="1">
              <a:spLocks noChangeArrowheads="1"/>
            </p:cNvSpPr>
            <p:nvPr/>
          </p:nvSpPr>
          <p:spPr bwMode="auto">
            <a:xfrm>
              <a:off x="2703" y="520"/>
              <a:ext cx="741" cy="196"/>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214538" name="Text Box 74"/>
            <p:cNvSpPr txBox="1">
              <a:spLocks noChangeArrowheads="1"/>
            </p:cNvSpPr>
            <p:nvPr/>
          </p:nvSpPr>
          <p:spPr bwMode="auto">
            <a:xfrm>
              <a:off x="2620" y="1652"/>
              <a:ext cx="878" cy="181"/>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grpSp>
      <p:sp>
        <p:nvSpPr>
          <p:cNvPr id="1214539" name="AutoShape 75"/>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14541" name="AutoShape 77"/>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214542" name="Group 78"/>
          <p:cNvGrpSpPr>
            <a:grpSpLocks/>
          </p:cNvGrpSpPr>
          <p:nvPr/>
        </p:nvGrpSpPr>
        <p:grpSpPr bwMode="auto">
          <a:xfrm>
            <a:off x="3244850" y="3444875"/>
            <a:ext cx="2098675" cy="2879725"/>
            <a:chOff x="2044" y="2170"/>
            <a:chExt cx="1322" cy="1814"/>
          </a:xfrm>
        </p:grpSpPr>
        <p:grpSp>
          <p:nvGrpSpPr>
            <p:cNvPr id="1214543" name="Group 79"/>
            <p:cNvGrpSpPr>
              <a:grpSpLocks/>
            </p:cNvGrpSpPr>
            <p:nvPr/>
          </p:nvGrpSpPr>
          <p:grpSpPr bwMode="auto">
            <a:xfrm>
              <a:off x="2044" y="2362"/>
              <a:ext cx="1322" cy="1622"/>
              <a:chOff x="2038" y="2362"/>
              <a:chExt cx="1322" cy="1622"/>
            </a:xfrm>
          </p:grpSpPr>
          <p:sp>
            <p:nvSpPr>
              <p:cNvPr id="1214544" name="Rectangle 80"/>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14545" name="Rectangle 81"/>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TCC &amp; AB-sync</a:t>
                </a:r>
              </a:p>
            </p:txBody>
          </p:sp>
          <p:sp>
            <p:nvSpPr>
              <p:cNvPr id="1214546" name="Rectangle 82"/>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214547" name="Rectangle 83"/>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214548" name="Rectangle 84"/>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214549" name="Rectangle 85"/>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14550" name="Rectangle 86"/>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14551" name="Rectangle 87"/>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214552" name="Rectangle 88"/>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14553" name="Rectangle 89"/>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214554" name="Rectangle 90"/>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214555" name="Rectangle 91"/>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a:t>
                </a:r>
                <a:endParaRPr lang="en-US" sz="1200" baseline="30000">
                  <a:solidFill>
                    <a:schemeClr val="tx1"/>
                  </a:solidFill>
                </a:endParaRPr>
              </a:p>
            </p:txBody>
          </p:sp>
          <p:sp>
            <p:nvSpPr>
              <p:cNvPr id="1214556" name="Rectangle 92"/>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214557" name="Rectangle 93"/>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214558" name="Rectangle 94"/>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214559" name="Text Box 95"/>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214560" name="Text Box 96"/>
          <p:cNvSpPr txBox="1">
            <a:spLocks noChangeArrowheads="1"/>
          </p:cNvSpPr>
          <p:nvPr/>
        </p:nvSpPr>
        <p:spPr bwMode="auto">
          <a:xfrm>
            <a:off x="342900" y="3444875"/>
            <a:ext cx="1911350" cy="336550"/>
          </a:xfrm>
          <a:prstGeom prst="rect">
            <a:avLst/>
          </a:prstGeom>
          <a:noFill/>
          <a:ln w="12700">
            <a:noFill/>
            <a:miter lim="800000"/>
            <a:headEnd/>
            <a:tailEnd/>
          </a:ln>
          <a:effectLst/>
        </p:spPr>
        <p:txBody>
          <a:bodyPr wrap="none">
            <a:spAutoFit/>
          </a:bodyPr>
          <a:lstStyle/>
          <a:p>
            <a:r>
              <a:rPr lang="en-US">
                <a:latin typeface="Arial Narrow" pitchFamily="34" charset="0"/>
              </a:rPr>
              <a:t>Parameter Set (n)</a:t>
            </a:r>
          </a:p>
        </p:txBody>
      </p:sp>
      <p:sp>
        <p:nvSpPr>
          <p:cNvPr id="1214570" name="Text Box 106"/>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214571" name="Text Box 107"/>
          <p:cNvSpPr txBox="1">
            <a:spLocks noChangeArrowheads="1"/>
          </p:cNvSpPr>
          <p:nvPr/>
        </p:nvSpPr>
        <p:spPr bwMode="auto">
          <a:xfrm>
            <a:off x="339725" y="1676400"/>
            <a:ext cx="1941513" cy="1287463"/>
          </a:xfrm>
          <a:prstGeom prst="rect">
            <a:avLst/>
          </a:prstGeom>
          <a:noFill/>
          <a:ln w="12700">
            <a:noFill/>
            <a:miter lim="800000"/>
            <a:headEnd type="none" w="sm" len="sm"/>
            <a:tailEnd type="none" w="sm" len="sm"/>
          </a:ln>
          <a:effectLst/>
        </p:spPr>
        <p:txBody>
          <a:bodyPr wrap="none">
            <a:spAutoFit/>
          </a:bodyPr>
          <a:lstStyle/>
          <a:p>
            <a:pPr>
              <a:spcBef>
                <a:spcPct val="0"/>
              </a:spcBef>
              <a:spcAft>
                <a:spcPct val="30000"/>
              </a:spcAft>
              <a:buClr>
                <a:schemeClr val="tx1"/>
              </a:buClr>
              <a:buSzPct val="110000"/>
              <a:buFontTx/>
              <a:buChar char="•"/>
            </a:pPr>
            <a:r>
              <a:rPr lang="en-US" sz="1600">
                <a:solidFill>
                  <a:schemeClr val="tx1"/>
                </a:solidFill>
                <a:latin typeface="Arial Narrow" pitchFamily="34" charset="0"/>
              </a:rPr>
              <a:t> Options Register</a:t>
            </a:r>
            <a:br>
              <a:rPr lang="en-US" sz="1600">
                <a:solidFill>
                  <a:schemeClr val="tx1"/>
                </a:solidFill>
                <a:latin typeface="Arial Narrow" pitchFamily="34" charset="0"/>
              </a:rPr>
            </a:br>
            <a:r>
              <a:rPr lang="en-US" sz="1600">
                <a:solidFill>
                  <a:schemeClr val="tx1"/>
                </a:solidFill>
                <a:latin typeface="Arial Narrow" pitchFamily="34" charset="0"/>
              </a:rPr>
              <a:t>  (TCC, Sync: A or AB)</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ACNT, BCNT, CCNT</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‘BIDX, ‘CIDX</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Src/Dst Addrs</a:t>
            </a:r>
          </a:p>
        </p:txBody>
      </p:sp>
      <p:sp>
        <p:nvSpPr>
          <p:cNvPr id="1214573" name="Text Box 109"/>
          <p:cNvSpPr txBox="1">
            <a:spLocks noChangeArrowheads="1"/>
          </p:cNvSpPr>
          <p:nvPr/>
        </p:nvSpPr>
        <p:spPr bwMode="auto">
          <a:xfrm>
            <a:off x="6080125" y="5789613"/>
            <a:ext cx="2851150" cy="915987"/>
          </a:xfrm>
          <a:prstGeom prst="rect">
            <a:avLst/>
          </a:prstGeom>
          <a:noFill/>
          <a:ln w="12700">
            <a:noFill/>
            <a:miter lim="800000"/>
            <a:headEnd/>
            <a:tailEnd/>
          </a:ln>
          <a:effectLst/>
        </p:spPr>
        <p:txBody>
          <a:bodyPr wrap="none">
            <a:spAutoFit/>
          </a:bodyPr>
          <a:lstStyle/>
          <a:p>
            <a:pPr>
              <a:lnSpc>
                <a:spcPct val="100000"/>
              </a:lnSpc>
            </a:pPr>
            <a:r>
              <a:rPr lang="en-US" sz="1800" b="0"/>
              <a:t>Let’s look at the CSL code</a:t>
            </a:r>
            <a:br>
              <a:rPr lang="en-US" sz="1800" b="0"/>
            </a:br>
            <a:r>
              <a:rPr lang="en-US" sz="1800" b="0"/>
              <a:t>required to program this</a:t>
            </a:r>
            <a:br>
              <a:rPr lang="en-US" sz="1800" b="0"/>
            </a:br>
            <a:r>
              <a:rPr lang="en-US" sz="1800" b="0"/>
              <a:t>example transfer…</a:t>
            </a:r>
          </a:p>
        </p:txBody>
      </p:sp>
      <p:sp>
        <p:nvSpPr>
          <p:cNvPr id="1214574" name="Rectangle 110"/>
          <p:cNvSpPr>
            <a:spLocks noChangeArrowheads="1"/>
          </p:cNvSpPr>
          <p:nvPr/>
        </p:nvSpPr>
        <p:spPr bwMode="auto">
          <a:xfrm>
            <a:off x="3124200" y="3352800"/>
            <a:ext cx="2362200" cy="3048000"/>
          </a:xfrm>
          <a:prstGeom prst="rect">
            <a:avLst/>
          </a:prstGeom>
          <a:noFill/>
          <a:ln w="38100">
            <a:solidFill>
              <a:srgbClr val="FF3300"/>
            </a:solid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3" name="Rectangle 3"/>
          <p:cNvSpPr>
            <a:spLocks noChangeArrowheads="1"/>
          </p:cNvSpPr>
          <p:nvPr/>
        </p:nvSpPr>
        <p:spPr bwMode="auto">
          <a:xfrm>
            <a:off x="1828800" y="2438400"/>
            <a:ext cx="7086600" cy="1524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865285" name="Rectangle 5"/>
          <p:cNvSpPr>
            <a:spLocks noChangeArrowheads="1"/>
          </p:cNvSpPr>
          <p:nvPr/>
        </p:nvSpPr>
        <p:spPr bwMode="auto">
          <a:xfrm>
            <a:off x="1828800" y="838200"/>
            <a:ext cx="7086600" cy="1600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865286" name="Rectangle 6"/>
          <p:cNvSpPr>
            <a:spLocks noGrp="1" noChangeArrowheads="1"/>
          </p:cNvSpPr>
          <p:nvPr>
            <p:ph type="title"/>
          </p:nvPr>
        </p:nvSpPr>
        <p:spPr/>
        <p:txBody>
          <a:bodyPr/>
          <a:lstStyle/>
          <a:p>
            <a:r>
              <a:rPr lang="en-US"/>
              <a:t>Step 1: Initialize EDMA3 </a:t>
            </a:r>
            <a:r>
              <a:rPr lang="en-US" u="sng"/>
              <a:t>Module</a:t>
            </a:r>
          </a:p>
        </p:txBody>
      </p:sp>
      <p:sp>
        <p:nvSpPr>
          <p:cNvPr id="865287" name="Rectangle 7"/>
          <p:cNvSpPr>
            <a:spLocks noGrp="1" noChangeArrowheads="1"/>
          </p:cNvSpPr>
          <p:nvPr>
            <p:ph type="body" idx="1"/>
          </p:nvPr>
        </p:nvSpPr>
        <p:spPr>
          <a:xfrm>
            <a:off x="1828800" y="933450"/>
            <a:ext cx="7086600" cy="3036888"/>
          </a:xfrm>
          <a:noFill/>
          <a:ln/>
        </p:spPr>
        <p:txBody>
          <a:bodyPr/>
          <a:lstStyle/>
          <a:p>
            <a:pPr>
              <a:lnSpc>
                <a:spcPct val="60000"/>
              </a:lnSpc>
              <a:buFont typeface="Wingdings" pitchFamily="2" charset="2"/>
              <a:buNone/>
            </a:pPr>
            <a:r>
              <a:rPr lang="en-US" sz="1800" b="0" i="1">
                <a:solidFill>
                  <a:schemeClr val="tx2"/>
                </a:solidFill>
                <a:latin typeface="Arial Narrow" pitchFamily="34" charset="0"/>
              </a:rPr>
              <a:t>#include &lt;csl.h&gt;</a:t>
            </a:r>
          </a:p>
          <a:p>
            <a:pPr>
              <a:lnSpc>
                <a:spcPct val="60000"/>
              </a:lnSpc>
              <a:buFont typeface="Wingdings" pitchFamily="2" charset="2"/>
              <a:buNone/>
            </a:pPr>
            <a:r>
              <a:rPr lang="en-US" sz="1800" b="0" i="1">
                <a:solidFill>
                  <a:schemeClr val="tx2"/>
                </a:solidFill>
                <a:latin typeface="Arial Narrow" pitchFamily="34" charset="0"/>
              </a:rPr>
              <a:t>#include &lt;csl_edma3.h&gt;</a:t>
            </a: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CSL_Edma3Context   	context;</a:t>
            </a:r>
          </a:p>
          <a:p>
            <a:pPr>
              <a:lnSpc>
                <a:spcPct val="60000"/>
              </a:lnSpc>
              <a:buFont typeface="Wingdings" pitchFamily="2" charset="2"/>
              <a:buNone/>
            </a:pPr>
            <a:r>
              <a:rPr lang="en-US" sz="1600" b="0">
                <a:latin typeface="Arial Narrow" pitchFamily="34" charset="0"/>
              </a:rPr>
              <a:t>CSL_Status             	status;</a:t>
            </a:r>
          </a:p>
          <a:p>
            <a:pPr>
              <a:lnSpc>
                <a:spcPct val="60000"/>
              </a:lnSpc>
              <a:buFont typeface="Wingdings" pitchFamily="2" charset="2"/>
              <a:buNone/>
            </a:pPr>
            <a:r>
              <a:rPr lang="en-US" sz="1600" b="0">
                <a:latin typeface="Arial Narrow" pitchFamily="34" charset="0"/>
              </a:rPr>
              <a:t>CSL_Edma3Handle	hEdmaModule;</a:t>
            </a:r>
          </a:p>
          <a:p>
            <a:pPr>
              <a:lnSpc>
                <a:spcPct val="60000"/>
              </a:lnSpc>
              <a:buFont typeface="Wingdings" pitchFamily="2" charset="2"/>
              <a:buNone/>
            </a:pPr>
            <a:r>
              <a:rPr lang="en-US" sz="1600" b="0">
                <a:latin typeface="Arial Narrow" pitchFamily="34" charset="0"/>
              </a:rPr>
              <a:t>CSL_Edma3Obj  	edmaObj;</a:t>
            </a:r>
          </a:p>
          <a:p>
            <a:pPr>
              <a:lnSpc>
                <a:spcPct val="60000"/>
              </a:lnSpc>
              <a:buFont typeface="Wingdings" pitchFamily="2" charset="2"/>
              <a:buNone/>
            </a:pP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 Init is a CSL placeholder function for consistency (must be executed first)</a:t>
            </a:r>
          </a:p>
          <a:p>
            <a:pPr>
              <a:lnSpc>
                <a:spcPct val="60000"/>
              </a:lnSpc>
              <a:buFont typeface="Wingdings" pitchFamily="2" charset="2"/>
              <a:buNone/>
            </a:pPr>
            <a:r>
              <a:rPr lang="en-US" sz="1600" b="0">
                <a:latin typeface="Arial Narrow" pitchFamily="34" charset="0"/>
              </a:rPr>
              <a:t>status = </a:t>
            </a:r>
            <a:r>
              <a:rPr lang="en-US" sz="1800" i="1">
                <a:solidFill>
                  <a:schemeClr val="tx2"/>
                </a:solidFill>
                <a:latin typeface="Courier New" pitchFamily="49" charset="0"/>
              </a:rPr>
              <a:t>CSL_edma3Init</a:t>
            </a:r>
            <a:r>
              <a:rPr lang="en-US" sz="1600" b="0">
                <a:latin typeface="Arial Narrow" pitchFamily="34" charset="0"/>
              </a:rPr>
              <a:t>(&amp;context);</a:t>
            </a:r>
          </a:p>
          <a:p>
            <a:pPr>
              <a:lnSpc>
                <a:spcPct val="60000"/>
              </a:lnSpc>
              <a:buFont typeface="Wingdings" pitchFamily="2" charset="2"/>
              <a:buNone/>
            </a:pP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 Open populates the Object and returns the </a:t>
            </a:r>
            <a:r>
              <a:rPr lang="en-US" sz="1600" b="0" u="sng">
                <a:latin typeface="Arial Narrow" pitchFamily="34" charset="0"/>
              </a:rPr>
              <a:t>Module</a:t>
            </a:r>
            <a:r>
              <a:rPr lang="en-US" sz="1600" b="0">
                <a:latin typeface="Arial Narrow" pitchFamily="34" charset="0"/>
              </a:rPr>
              <a:t> handle</a:t>
            </a:r>
          </a:p>
          <a:p>
            <a:pPr>
              <a:lnSpc>
                <a:spcPct val="60000"/>
              </a:lnSpc>
              <a:buFont typeface="Wingdings" pitchFamily="2" charset="2"/>
              <a:buNone/>
            </a:pPr>
            <a:r>
              <a:rPr lang="en-US" sz="1600" b="0">
                <a:latin typeface="Arial Narrow" pitchFamily="34" charset="0"/>
              </a:rPr>
              <a:t>hEdmaModule = </a:t>
            </a:r>
            <a:r>
              <a:rPr lang="en-US" sz="1800" i="1">
                <a:solidFill>
                  <a:schemeClr val="tx2"/>
                </a:solidFill>
                <a:latin typeface="Courier New" pitchFamily="49" charset="0"/>
              </a:rPr>
              <a:t>CSL_edma3Open</a:t>
            </a:r>
            <a:r>
              <a:rPr lang="en-US" sz="1600" b="0">
                <a:latin typeface="Arial Narrow" pitchFamily="34" charset="0"/>
              </a:rPr>
              <a:t>(&amp;edmaObj, CSL_EDMA3, NULL, &amp;status);</a:t>
            </a:r>
          </a:p>
        </p:txBody>
      </p:sp>
      <p:sp>
        <p:nvSpPr>
          <p:cNvPr id="865300" name="Text Box 20"/>
          <p:cNvSpPr txBox="1">
            <a:spLocks noChangeArrowheads="1"/>
          </p:cNvSpPr>
          <p:nvPr/>
        </p:nvSpPr>
        <p:spPr bwMode="auto">
          <a:xfrm>
            <a:off x="152400" y="1701800"/>
            <a:ext cx="1433513"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Declarations</a:t>
            </a:r>
          </a:p>
        </p:txBody>
      </p:sp>
      <p:sp>
        <p:nvSpPr>
          <p:cNvPr id="865308" name="Text Box 28"/>
          <p:cNvSpPr txBox="1">
            <a:spLocks noChangeArrowheads="1"/>
          </p:cNvSpPr>
          <p:nvPr/>
        </p:nvSpPr>
        <p:spPr bwMode="auto">
          <a:xfrm>
            <a:off x="304800" y="2619375"/>
            <a:ext cx="1282700" cy="581025"/>
          </a:xfrm>
          <a:prstGeom prst="rect">
            <a:avLst/>
          </a:prstGeom>
          <a:noFill/>
          <a:ln w="12700">
            <a:noFill/>
            <a:miter lim="800000"/>
            <a:headEnd/>
            <a:tailEnd/>
          </a:ln>
          <a:effectLst/>
        </p:spPr>
        <p:txBody>
          <a:bodyPr wrap="none">
            <a:spAutoFit/>
          </a:bodyPr>
          <a:lstStyle/>
          <a:p>
            <a:pPr algn="r"/>
            <a:r>
              <a:rPr lang="en-US">
                <a:solidFill>
                  <a:schemeClr val="tx1"/>
                </a:solidFill>
                <a:latin typeface="Arial Narrow" pitchFamily="34" charset="0"/>
              </a:rPr>
              <a:t>Init EDMA3</a:t>
            </a:r>
            <a:br>
              <a:rPr lang="en-US">
                <a:solidFill>
                  <a:schemeClr val="tx1"/>
                </a:solidFill>
                <a:latin typeface="Arial Narrow" pitchFamily="34" charset="0"/>
              </a:rPr>
            </a:br>
            <a:r>
              <a:rPr lang="en-US">
                <a:solidFill>
                  <a:schemeClr val="tx1"/>
                </a:solidFill>
                <a:latin typeface="Arial Narrow" pitchFamily="34" charset="0"/>
              </a:rPr>
              <a:t>Module</a:t>
            </a:r>
          </a:p>
        </p:txBody>
      </p:sp>
      <p:sp>
        <p:nvSpPr>
          <p:cNvPr id="865309" name="Text Box 29"/>
          <p:cNvSpPr txBox="1">
            <a:spLocks noChangeArrowheads="1"/>
          </p:cNvSpPr>
          <p:nvPr/>
        </p:nvSpPr>
        <p:spPr bwMode="auto">
          <a:xfrm>
            <a:off x="53975" y="3409950"/>
            <a:ext cx="1698625" cy="581025"/>
          </a:xfrm>
          <a:prstGeom prst="rect">
            <a:avLst/>
          </a:prstGeom>
          <a:noFill/>
          <a:ln w="12700">
            <a:noFill/>
            <a:miter lim="800000"/>
            <a:headEnd/>
            <a:tailEnd/>
          </a:ln>
          <a:effectLst/>
        </p:spPr>
        <p:txBody>
          <a:bodyPr wrap="none">
            <a:spAutoFit/>
          </a:bodyPr>
          <a:lstStyle/>
          <a:p>
            <a:pPr algn="r"/>
            <a:r>
              <a:rPr lang="en-US">
                <a:solidFill>
                  <a:schemeClr val="tx1"/>
                </a:solidFill>
                <a:latin typeface="Arial Narrow" pitchFamily="34" charset="0"/>
              </a:rPr>
              <a:t>Get Handle to</a:t>
            </a:r>
            <a:br>
              <a:rPr lang="en-US">
                <a:solidFill>
                  <a:schemeClr val="tx1"/>
                </a:solidFill>
                <a:latin typeface="Arial Narrow" pitchFamily="34" charset="0"/>
              </a:rPr>
            </a:br>
            <a:r>
              <a:rPr lang="en-US">
                <a:solidFill>
                  <a:schemeClr val="tx1"/>
                </a:solidFill>
                <a:latin typeface="Arial Narrow" pitchFamily="34" charset="0"/>
              </a:rPr>
              <a:t>EDMA3 Module</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847" name="Text Box 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12770" name="Rectangle 2"/>
          <p:cNvSpPr>
            <a:spLocks noGrp="1" noChangeArrowheads="1"/>
          </p:cNvSpPr>
          <p:nvPr>
            <p:ph type="title"/>
          </p:nvPr>
        </p:nvSpPr>
        <p:spPr/>
        <p:txBody>
          <a:bodyPr/>
          <a:lstStyle/>
          <a:p>
            <a:r>
              <a:rPr lang="en-US"/>
              <a:t>EDMA3 Terminology</a:t>
            </a:r>
          </a:p>
        </p:txBody>
      </p:sp>
      <p:grpSp>
        <p:nvGrpSpPr>
          <p:cNvPr id="1312771" name="Group 3"/>
          <p:cNvGrpSpPr>
            <a:grpSpLocks/>
          </p:cNvGrpSpPr>
          <p:nvPr/>
        </p:nvGrpSpPr>
        <p:grpSpPr bwMode="auto">
          <a:xfrm>
            <a:off x="533400" y="2970213"/>
            <a:ext cx="8121650" cy="3811587"/>
            <a:chOff x="42" y="480"/>
            <a:chExt cx="5116" cy="2401"/>
          </a:xfrm>
        </p:grpSpPr>
        <p:sp>
          <p:nvSpPr>
            <p:cNvPr id="1312772"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12773"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12774"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12775"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6"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7"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8"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9"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0"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1"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2"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3"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4"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5"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6"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7"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788"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789"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790"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12791"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2"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3"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4"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5"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6"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7"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8"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9"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0"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1"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2"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3"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804"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805"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806"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7"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8"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9"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0"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1"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2"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3"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4"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5"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6"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12817"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18"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19"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0"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1"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2"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3"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4"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5"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6"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7"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8"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9"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830"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831"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832"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33"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34"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12835"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12836"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12837"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12838"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12839"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12840"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
        <p:nvSpPr>
          <p:cNvPr id="1312841" name="Rectangle 73"/>
          <p:cNvSpPr>
            <a:spLocks noChangeArrowheads="1"/>
          </p:cNvSpPr>
          <p:nvPr/>
        </p:nvSpPr>
        <p:spPr bwMode="auto">
          <a:xfrm>
            <a:off x="228600" y="1328738"/>
            <a:ext cx="8770938" cy="8382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12842" name="Rectangle 74"/>
          <p:cNvSpPr>
            <a:spLocks noChangeArrowheads="1"/>
          </p:cNvSpPr>
          <p:nvPr/>
        </p:nvSpPr>
        <p:spPr bwMode="auto">
          <a:xfrm>
            <a:off x="219075" y="2582863"/>
            <a:ext cx="8770938" cy="4064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3" name="Rectangle 75"/>
          <p:cNvSpPr>
            <a:spLocks noChangeArrowheads="1"/>
          </p:cNvSpPr>
          <p:nvPr/>
        </p:nvSpPr>
        <p:spPr bwMode="auto">
          <a:xfrm>
            <a:off x="193675" y="4241800"/>
            <a:ext cx="8796338" cy="24892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4" name="Rectangle 76"/>
          <p:cNvSpPr>
            <a:spLocks noChangeArrowheads="1"/>
          </p:cNvSpPr>
          <p:nvPr/>
        </p:nvSpPr>
        <p:spPr bwMode="auto">
          <a:xfrm>
            <a:off x="3716338" y="3157538"/>
            <a:ext cx="5138737" cy="16256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5" name="Rectangle 77"/>
          <p:cNvSpPr>
            <a:spLocks noChangeArrowheads="1"/>
          </p:cNvSpPr>
          <p:nvPr/>
        </p:nvSpPr>
        <p:spPr bwMode="auto">
          <a:xfrm>
            <a:off x="592138" y="3106738"/>
            <a:ext cx="1574800" cy="17018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6" name="Rectangle 78"/>
          <p:cNvSpPr>
            <a:spLocks noChangeArrowheads="1"/>
          </p:cNvSpPr>
          <p:nvPr/>
        </p:nvSpPr>
        <p:spPr bwMode="auto">
          <a:xfrm>
            <a:off x="3073400" y="3868738"/>
            <a:ext cx="846138" cy="5762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p:txBody>
          <a:bodyPr/>
          <a:lstStyle/>
          <a:p>
            <a:r>
              <a:rPr lang="en-US"/>
              <a:t>Step 2A: Open </a:t>
            </a:r>
            <a:r>
              <a:rPr lang="en-US" u="sng"/>
              <a:t>Channel</a:t>
            </a:r>
          </a:p>
        </p:txBody>
      </p:sp>
      <p:sp>
        <p:nvSpPr>
          <p:cNvPr id="867331" name="Text Box 3"/>
          <p:cNvSpPr txBox="1">
            <a:spLocks noChangeArrowheads="1"/>
          </p:cNvSpPr>
          <p:nvPr/>
        </p:nvSpPr>
        <p:spPr bwMode="auto">
          <a:xfrm>
            <a:off x="1957388" y="838200"/>
            <a:ext cx="6934200" cy="3054350"/>
          </a:xfrm>
          <a:prstGeom prst="rect">
            <a:avLst/>
          </a:prstGeom>
          <a:solidFill>
            <a:schemeClr val="hlink"/>
          </a:solidFill>
          <a:ln w="9525">
            <a:noFill/>
            <a:miter lim="800000"/>
            <a:headEnd/>
            <a:tailEnd/>
          </a:ln>
          <a:effectLst/>
        </p:spPr>
        <p:txBody>
          <a:bodyPr>
            <a:spAutoFit/>
          </a:bodyPr>
          <a:lstStyle/>
          <a:p>
            <a:pPr eaLnBrk="1" hangingPunct="1">
              <a:lnSpc>
                <a:spcPct val="170000"/>
              </a:lnSpc>
              <a:spcBef>
                <a:spcPct val="0"/>
              </a:spcBef>
            </a:pPr>
            <a:r>
              <a:rPr lang="en-US" sz="1600" b="0">
                <a:solidFill>
                  <a:schemeClr val="tx1"/>
                </a:solidFill>
                <a:latin typeface="Arial Narrow" pitchFamily="34" charset="0"/>
              </a:rPr>
              <a:t>CSL_Edma3ChannelObj		chObj;</a:t>
            </a:r>
            <a:br>
              <a:rPr lang="en-US" sz="1600" b="0">
                <a:solidFill>
                  <a:schemeClr val="tx1"/>
                </a:solidFill>
                <a:latin typeface="Arial Narrow" pitchFamily="34" charset="0"/>
              </a:rPr>
            </a:br>
            <a:r>
              <a:rPr lang="en-US" sz="1600" b="0">
                <a:solidFill>
                  <a:schemeClr val="tx1"/>
                </a:solidFill>
                <a:latin typeface="Arial Narrow" pitchFamily="34" charset="0"/>
              </a:rPr>
              <a:t>CSL_Edma3ChannelAttr		chAttr;</a:t>
            </a:r>
            <a:br>
              <a:rPr lang="en-US" sz="1600" b="0">
                <a:solidFill>
                  <a:schemeClr val="tx1"/>
                </a:solidFill>
                <a:latin typeface="Arial Narrow" pitchFamily="34" charset="0"/>
              </a:rPr>
            </a:br>
            <a:r>
              <a:rPr lang="en-US" sz="1600" b="0">
                <a:solidFill>
                  <a:schemeClr val="tx1"/>
                </a:solidFill>
                <a:latin typeface="Arial Narrow" pitchFamily="34" charset="0"/>
              </a:rPr>
              <a:t>CSL_Edma3ChannelHandle	hChannel;</a:t>
            </a:r>
          </a:p>
          <a:p>
            <a:pPr eaLnBrk="1" hangingPunct="1">
              <a:lnSpc>
                <a:spcPct val="170000"/>
              </a:lnSpc>
              <a:spcBef>
                <a:spcPct val="0"/>
              </a:spcBef>
            </a:pPr>
            <a:endParaRPr lang="en-US" sz="1600" b="0">
              <a:solidFill>
                <a:schemeClr val="tx1"/>
              </a:solidFill>
              <a:latin typeface="Arial Narrow" pitchFamily="34" charset="0"/>
            </a:endParaRPr>
          </a:p>
          <a:p>
            <a:pPr eaLnBrk="1" hangingPunct="1">
              <a:lnSpc>
                <a:spcPct val="170000"/>
              </a:lnSpc>
              <a:spcBef>
                <a:spcPct val="0"/>
              </a:spcBef>
            </a:pPr>
            <a:r>
              <a:rPr lang="en-US" sz="1600" b="0">
                <a:solidFill>
                  <a:schemeClr val="tx1"/>
                </a:solidFill>
                <a:latin typeface="Arial Narrow" pitchFamily="34" charset="0"/>
              </a:rPr>
              <a:t>chAttr.regionNum = CSL_EDMA3_REGION_GLOBAL;</a:t>
            </a:r>
          </a:p>
          <a:p>
            <a:pPr eaLnBrk="1" hangingPunct="1">
              <a:lnSpc>
                <a:spcPct val="170000"/>
              </a:lnSpc>
              <a:spcBef>
                <a:spcPct val="0"/>
              </a:spcBef>
            </a:pPr>
            <a:r>
              <a:rPr lang="en-US" sz="1600" b="0">
                <a:solidFill>
                  <a:schemeClr val="tx1"/>
                </a:solidFill>
                <a:latin typeface="Arial Narrow" pitchFamily="34" charset="0"/>
              </a:rPr>
              <a:t>chAttr.chaNum = CSL_EDMA3_</a:t>
            </a:r>
            <a:r>
              <a:rPr lang="en-US" sz="1600">
                <a:latin typeface="Arial Narrow" pitchFamily="34" charset="0"/>
              </a:rPr>
              <a:t>CHA_4</a:t>
            </a:r>
            <a:r>
              <a:rPr lang="en-US" sz="1600" b="0">
                <a:solidFill>
                  <a:schemeClr val="tx1"/>
                </a:solidFill>
                <a:latin typeface="Arial Narrow" pitchFamily="34" charset="0"/>
              </a:rPr>
              <a:t>;  	// Channel w/ no event tied to it</a:t>
            </a:r>
          </a:p>
          <a:p>
            <a:pPr eaLnBrk="1" hangingPunct="1">
              <a:lnSpc>
                <a:spcPct val="170000"/>
              </a:lnSpc>
              <a:spcBef>
                <a:spcPct val="0"/>
              </a:spcBef>
            </a:pPr>
            <a:r>
              <a:rPr lang="en-US" sz="1600" b="0">
                <a:solidFill>
                  <a:schemeClr val="tx1"/>
                </a:solidFill>
                <a:latin typeface="Arial Narrow" pitchFamily="34" charset="0"/>
              </a:rPr>
              <a:t>hChannel = </a:t>
            </a:r>
            <a:r>
              <a:rPr lang="en-US" sz="1800">
                <a:latin typeface="Courier New" pitchFamily="49" charset="0"/>
              </a:rPr>
              <a:t>CSL_edma3ChannelOpen</a:t>
            </a:r>
            <a:r>
              <a:rPr lang="en-US" sz="1600" b="0">
                <a:solidFill>
                  <a:schemeClr val="tx1"/>
                </a:solidFill>
                <a:latin typeface="Arial Narrow" pitchFamily="34" charset="0"/>
              </a:rPr>
              <a:t>(&amp;chObj, CSL_EDMA3, &amp;chAttr, &amp;status); </a:t>
            </a:r>
          </a:p>
        </p:txBody>
      </p:sp>
      <p:sp>
        <p:nvSpPr>
          <p:cNvPr id="867341" name="Text Box 13"/>
          <p:cNvSpPr txBox="1">
            <a:spLocks noChangeArrowheads="1"/>
          </p:cNvSpPr>
          <p:nvPr/>
        </p:nvSpPr>
        <p:spPr bwMode="auto">
          <a:xfrm>
            <a:off x="228600" y="1397000"/>
            <a:ext cx="1433513"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Declarations</a:t>
            </a:r>
          </a:p>
        </p:txBody>
      </p:sp>
      <p:sp>
        <p:nvSpPr>
          <p:cNvPr id="867342" name="Text Box 14"/>
          <p:cNvSpPr txBox="1">
            <a:spLocks noChangeArrowheads="1"/>
          </p:cNvSpPr>
          <p:nvPr/>
        </p:nvSpPr>
        <p:spPr bwMode="auto">
          <a:xfrm>
            <a:off x="247650" y="3076575"/>
            <a:ext cx="14446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 Selection</a:t>
            </a:r>
          </a:p>
        </p:txBody>
      </p:sp>
      <p:sp>
        <p:nvSpPr>
          <p:cNvPr id="867343" name="Text Box 15"/>
          <p:cNvSpPr txBox="1">
            <a:spLocks noChangeArrowheads="1"/>
          </p:cNvSpPr>
          <p:nvPr/>
        </p:nvSpPr>
        <p:spPr bwMode="auto">
          <a:xfrm>
            <a:off x="373063" y="3505200"/>
            <a:ext cx="1050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Open Ch</a:t>
            </a:r>
          </a:p>
        </p:txBody>
      </p:sp>
      <p:sp>
        <p:nvSpPr>
          <p:cNvPr id="867347" name="Text Box 19"/>
          <p:cNvSpPr txBox="1">
            <a:spLocks noChangeArrowheads="1"/>
          </p:cNvSpPr>
          <p:nvPr/>
        </p:nvSpPr>
        <p:spPr bwMode="auto">
          <a:xfrm>
            <a:off x="1931988" y="4114800"/>
            <a:ext cx="7288212" cy="16764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CSL_edma3ChannelOpen() is similar to &lt;mod&gt;Open.</a:t>
            </a:r>
            <a:br>
              <a:rPr lang="en-US">
                <a:solidFill>
                  <a:schemeClr val="tx1"/>
                </a:solidFill>
              </a:rPr>
            </a:br>
            <a:r>
              <a:rPr lang="en-US">
                <a:solidFill>
                  <a:schemeClr val="tx1"/>
                </a:solidFill>
              </a:rPr>
              <a:t>In this case, it populates the CHANNEL object and</a:t>
            </a:r>
            <a:br>
              <a:rPr lang="en-US">
                <a:solidFill>
                  <a:schemeClr val="tx1"/>
                </a:solidFill>
              </a:rPr>
            </a:br>
            <a:r>
              <a:rPr lang="en-US">
                <a:solidFill>
                  <a:schemeClr val="tx1"/>
                </a:solidFill>
              </a:rPr>
              <a:t>returns a handle to the opened CHANNEL.</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In the following code, we can use this handle</a:t>
            </a:r>
            <a:br>
              <a:rPr lang="en-US">
                <a:solidFill>
                  <a:schemeClr val="tx1"/>
                </a:solidFill>
              </a:rPr>
            </a:br>
            <a:r>
              <a:rPr lang="en-US">
                <a:solidFill>
                  <a:schemeClr val="tx1"/>
                </a:solidFill>
              </a:rPr>
              <a:t>(hChannel) to write to the channel’s register set.</a:t>
            </a:r>
          </a:p>
        </p:txBody>
      </p:sp>
      <p:sp>
        <p:nvSpPr>
          <p:cNvPr id="867348" name="Text Box 20"/>
          <p:cNvSpPr txBox="1">
            <a:spLocks noChangeArrowheads="1"/>
          </p:cNvSpPr>
          <p:nvPr/>
        </p:nvSpPr>
        <p:spPr bwMode="auto">
          <a:xfrm>
            <a:off x="4948238" y="5910263"/>
            <a:ext cx="3890962" cy="287337"/>
          </a:xfrm>
          <a:prstGeom prst="rect">
            <a:avLst/>
          </a:prstGeom>
          <a:noFill/>
          <a:ln w="12700">
            <a:noFill/>
            <a:miter lim="800000"/>
            <a:headEnd/>
            <a:tailEnd/>
          </a:ln>
          <a:effectLst/>
        </p:spPr>
        <p:txBody>
          <a:bodyPr wrap="none">
            <a:spAutoFit/>
          </a:bodyPr>
          <a:lstStyle/>
          <a:p>
            <a:r>
              <a:rPr lang="en-US" sz="1600" b="0"/>
              <a:t>Let’s first review the OPTIONS register…</a:t>
            </a:r>
          </a:p>
        </p:txBody>
      </p:sp>
    </p:spTree>
    <p:custDataLst>
      <p:tags r:id="rId1"/>
    </p:custData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t>Channel OPTions Register</a:t>
            </a:r>
            <a:endParaRPr lang="en-US" u="sng"/>
          </a:p>
        </p:txBody>
      </p:sp>
      <p:pic>
        <p:nvPicPr>
          <p:cNvPr id="869407" name="Picture 31"/>
          <p:cNvPicPr>
            <a:picLocks noChangeAspect="1" noChangeArrowheads="1"/>
          </p:cNvPicPr>
          <p:nvPr/>
        </p:nvPicPr>
        <p:blipFill>
          <a:blip r:embed="rId4" cstate="print"/>
          <a:srcRect/>
          <a:stretch>
            <a:fillRect/>
          </a:stretch>
        </p:blipFill>
        <p:spPr bwMode="auto">
          <a:xfrm>
            <a:off x="533400" y="1752600"/>
            <a:ext cx="7999413" cy="1508125"/>
          </a:xfrm>
          <a:prstGeom prst="rect">
            <a:avLst/>
          </a:prstGeom>
          <a:noFill/>
          <a:ln w="12700">
            <a:noFill/>
            <a:miter lim="800000"/>
            <a:headEnd/>
            <a:tailEnd/>
          </a:ln>
          <a:effectLst/>
        </p:spPr>
      </p:pic>
      <p:sp>
        <p:nvSpPr>
          <p:cNvPr id="869408" name="Text Box 32"/>
          <p:cNvSpPr txBox="1">
            <a:spLocks noChangeArrowheads="1"/>
          </p:cNvSpPr>
          <p:nvPr/>
        </p:nvSpPr>
        <p:spPr bwMode="auto">
          <a:xfrm>
            <a:off x="152400" y="533400"/>
            <a:ext cx="8839200" cy="1219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dirty="0">
                <a:solidFill>
                  <a:schemeClr val="tx1"/>
                </a:solidFill>
                <a:latin typeface="Arial Narrow" pitchFamily="34" charset="0"/>
              </a:rPr>
              <a:t>The Options register contains bit fields that configure how the channel operates</a:t>
            </a:r>
          </a:p>
          <a:p>
            <a:pPr marL="342900" indent="-342900">
              <a:lnSpc>
                <a:spcPct val="100000"/>
              </a:lnSpc>
              <a:spcBef>
                <a:spcPct val="0"/>
              </a:spcBef>
              <a:spcAft>
                <a:spcPct val="30000"/>
              </a:spcAft>
              <a:buClr>
                <a:schemeClr val="tx2"/>
              </a:buClr>
              <a:buSzPct val="75000"/>
              <a:buFont typeface="Wingdings" pitchFamily="2" charset="2"/>
              <a:buChar char="u"/>
            </a:pPr>
            <a:r>
              <a:rPr lang="en-US" sz="1800" dirty="0">
                <a:solidFill>
                  <a:schemeClr val="tx1"/>
                </a:solidFill>
                <a:latin typeface="Arial Narrow" pitchFamily="34" charset="0"/>
              </a:rPr>
              <a:t>Each field has a corresponding description in the </a:t>
            </a:r>
            <a:r>
              <a:rPr lang="en-US" sz="1800" dirty="0" err="1">
                <a:solidFill>
                  <a:schemeClr val="tx1"/>
                </a:solidFill>
                <a:latin typeface="Arial Narrow" pitchFamily="34" charset="0"/>
              </a:rPr>
              <a:t>Param</a:t>
            </a:r>
            <a:r>
              <a:rPr lang="en-US" sz="1800" dirty="0">
                <a:solidFill>
                  <a:schemeClr val="tx1"/>
                </a:solidFill>
                <a:latin typeface="Arial Narrow" pitchFamily="34" charset="0"/>
              </a:rPr>
              <a:t> Setup code comments</a:t>
            </a:r>
          </a:p>
        </p:txBody>
      </p:sp>
      <p:sp>
        <p:nvSpPr>
          <p:cNvPr id="869409" name="Text Box 33"/>
          <p:cNvSpPr txBox="1">
            <a:spLocks noChangeArrowheads="1"/>
          </p:cNvSpPr>
          <p:nvPr/>
        </p:nvSpPr>
        <p:spPr bwMode="auto">
          <a:xfrm>
            <a:off x="1338263" y="3538538"/>
            <a:ext cx="6481762" cy="336550"/>
          </a:xfrm>
          <a:prstGeom prst="rect">
            <a:avLst/>
          </a:prstGeom>
          <a:noFill/>
          <a:ln w="12700">
            <a:noFill/>
            <a:miter lim="800000"/>
            <a:headEnd/>
            <a:tailEnd/>
          </a:ln>
          <a:effectLst/>
        </p:spPr>
        <p:txBody>
          <a:bodyPr wrap="none">
            <a:spAutoFit/>
          </a:bodyPr>
          <a:lstStyle/>
          <a:p>
            <a:r>
              <a:rPr lang="en-US">
                <a:solidFill>
                  <a:schemeClr val="tx1"/>
                </a:solidFill>
              </a:rPr>
              <a:t>TCC = Transfer Complete Code to signal completion</a:t>
            </a:r>
          </a:p>
        </p:txBody>
      </p:sp>
      <p:sp>
        <p:nvSpPr>
          <p:cNvPr id="869410" name="Rectangle 34"/>
          <p:cNvSpPr>
            <a:spLocks noChangeArrowheads="1"/>
          </p:cNvSpPr>
          <p:nvPr/>
        </p:nvSpPr>
        <p:spPr bwMode="auto">
          <a:xfrm>
            <a:off x="7366000" y="2184400"/>
            <a:ext cx="974725"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1" name="Rectangle 35"/>
          <p:cNvSpPr>
            <a:spLocks noChangeArrowheads="1"/>
          </p:cNvSpPr>
          <p:nvPr/>
        </p:nvSpPr>
        <p:spPr bwMode="auto">
          <a:xfrm>
            <a:off x="720725" y="2809875"/>
            <a:ext cx="1203325"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2" name="Rectangle 36"/>
          <p:cNvSpPr>
            <a:spLocks noChangeArrowheads="1"/>
          </p:cNvSpPr>
          <p:nvPr/>
        </p:nvSpPr>
        <p:spPr bwMode="auto">
          <a:xfrm>
            <a:off x="473075" y="2709863"/>
            <a:ext cx="271463"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3" name="Rectangle 37"/>
          <p:cNvSpPr>
            <a:spLocks noChangeArrowheads="1"/>
          </p:cNvSpPr>
          <p:nvPr/>
        </p:nvSpPr>
        <p:spPr bwMode="auto">
          <a:xfrm>
            <a:off x="8313738" y="2066925"/>
            <a:ext cx="271462"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4" name="Rectangle 38"/>
          <p:cNvSpPr>
            <a:spLocks noChangeArrowheads="1"/>
          </p:cNvSpPr>
          <p:nvPr/>
        </p:nvSpPr>
        <p:spPr bwMode="auto">
          <a:xfrm>
            <a:off x="6670675" y="2809875"/>
            <a:ext cx="70326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6" name="Text Box 40"/>
          <p:cNvSpPr txBox="1">
            <a:spLocks noChangeArrowheads="1"/>
          </p:cNvSpPr>
          <p:nvPr/>
        </p:nvSpPr>
        <p:spPr bwMode="auto">
          <a:xfrm>
            <a:off x="1319213" y="3944938"/>
            <a:ext cx="3917950" cy="336550"/>
          </a:xfrm>
          <a:prstGeom prst="rect">
            <a:avLst/>
          </a:prstGeom>
          <a:noFill/>
          <a:ln w="12700">
            <a:noFill/>
            <a:miter lim="800000"/>
            <a:headEnd/>
            <a:tailEnd/>
          </a:ln>
          <a:effectLst/>
        </p:spPr>
        <p:txBody>
          <a:bodyPr wrap="none">
            <a:spAutoFit/>
          </a:bodyPr>
          <a:lstStyle/>
          <a:p>
            <a:r>
              <a:rPr lang="en-US">
                <a:solidFill>
                  <a:schemeClr val="tx1"/>
                </a:solidFill>
              </a:rPr>
              <a:t>SYNCDIM = A-sync or AB-sync</a:t>
            </a:r>
          </a:p>
        </p:txBody>
      </p:sp>
    </p:spTree>
    <p:custDataLst>
      <p:tags r:id="rId1"/>
    </p:custData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r>
              <a:rPr lang="en-US"/>
              <a:t>Step 2B: Configure </a:t>
            </a:r>
            <a:r>
              <a:rPr lang="en-US" u="sng"/>
              <a:t>Options</a:t>
            </a:r>
          </a:p>
        </p:txBody>
      </p:sp>
      <p:sp>
        <p:nvSpPr>
          <p:cNvPr id="1212420" name="Text Box 4"/>
          <p:cNvSpPr txBox="1">
            <a:spLocks noChangeArrowheads="1"/>
          </p:cNvSpPr>
          <p:nvPr/>
        </p:nvSpPr>
        <p:spPr bwMode="auto">
          <a:xfrm>
            <a:off x="1363663" y="796925"/>
            <a:ext cx="6477000" cy="5149850"/>
          </a:xfrm>
          <a:prstGeom prst="rect">
            <a:avLst/>
          </a:prstGeom>
          <a:solidFill>
            <a:schemeClr val="accent1"/>
          </a:solidFill>
          <a:ln w="9525">
            <a:noFill/>
            <a:miter lim="800000"/>
            <a:headEnd/>
            <a:tailEnd/>
          </a:ln>
          <a:effectLst/>
        </p:spPr>
        <p:txBody>
          <a:bodyPr>
            <a:spAutoFit/>
          </a:bodyPr>
          <a:lstStyle/>
          <a:p>
            <a:pPr eaLnBrk="1" hangingPunct="1">
              <a:lnSpc>
                <a:spcPct val="120000"/>
              </a:lnSpc>
              <a:spcBef>
                <a:spcPct val="0"/>
              </a:spcBef>
            </a:pPr>
            <a:r>
              <a:rPr lang="en-US" sz="1800" b="0">
                <a:solidFill>
                  <a:schemeClr val="tx1"/>
                </a:solidFill>
                <a:latin typeface="Arial Narrow" pitchFamily="34" charset="0"/>
              </a:rPr>
              <a:t>CSL_Edma3ParamSetup         myParamSetup = {</a:t>
            </a:r>
          </a:p>
          <a:p>
            <a:pPr eaLnBrk="1" hangingPunct="1">
              <a:lnSpc>
                <a:spcPct val="120000"/>
              </a:lnSpc>
              <a:spcBef>
                <a:spcPct val="0"/>
              </a:spcBef>
            </a:pPr>
            <a:endParaRPr lang="en-US" sz="1800" b="0">
              <a:solidFill>
                <a:schemeClr val="tx1"/>
              </a:solidFill>
              <a:latin typeface="Arial Narrow" pitchFamily="34" charset="0"/>
            </a:endParaRPr>
          </a:p>
          <a:p>
            <a:pPr eaLnBrk="1" hangingPunct="1">
              <a:lnSpc>
                <a:spcPct val="120000"/>
              </a:lnSpc>
              <a:spcBef>
                <a:spcPct val="0"/>
              </a:spcBef>
            </a:pPr>
            <a:r>
              <a:rPr lang="en-US" sz="1800" b="0">
                <a:solidFill>
                  <a:schemeClr val="tx1"/>
                </a:solidFill>
                <a:latin typeface="Arial Narrow" pitchFamily="34" charset="0"/>
              </a:rPr>
              <a:t>CSL_EDMA3_OPT_MAKE </a:t>
            </a:r>
            <a:r>
              <a:rPr lang="en-US" sz="1800">
                <a:latin typeface="Arial Narrow" pitchFamily="34" charset="0"/>
              </a:rPr>
              <a:t>(</a:t>
            </a:r>
            <a:r>
              <a:rPr lang="en-US" sz="1800" b="0">
                <a:solidFill>
                  <a:schemeClr val="tx1"/>
                </a:solidFill>
                <a:latin typeface="Arial Narrow" pitchFamily="34" charset="0"/>
              </a:rPr>
              <a:t> </a:t>
            </a:r>
          </a:p>
          <a:p>
            <a:pPr eaLnBrk="1" hangingPunct="1">
              <a:lnSpc>
                <a:spcPct val="120000"/>
              </a:lnSpc>
              <a:spcBef>
                <a:spcPct val="0"/>
              </a:spcBef>
            </a:pPr>
            <a:r>
              <a:rPr lang="en-US" sz="1800" b="0">
                <a:solidFill>
                  <a:schemeClr val="tx1"/>
                </a:solidFill>
                <a:latin typeface="Arial Narrow" pitchFamily="34" charset="0"/>
              </a:rPr>
              <a:t>	CSL_EDMA3_ITCCH_DIS,    	</a:t>
            </a:r>
          </a:p>
          <a:p>
            <a:pPr eaLnBrk="1" hangingPunct="1">
              <a:lnSpc>
                <a:spcPct val="120000"/>
              </a:lnSpc>
              <a:spcBef>
                <a:spcPct val="0"/>
              </a:spcBef>
            </a:pPr>
            <a:r>
              <a:rPr lang="en-US" sz="1800" b="0">
                <a:solidFill>
                  <a:schemeClr val="tx1"/>
                </a:solidFill>
                <a:latin typeface="Arial Narrow" pitchFamily="34" charset="0"/>
              </a:rPr>
              <a:t>	CSL_EDMA3_TCCH_DIS, 	</a:t>
            </a:r>
          </a:p>
          <a:p>
            <a:pPr eaLnBrk="1" hangingPunct="1">
              <a:lnSpc>
                <a:spcPct val="120000"/>
              </a:lnSpc>
              <a:spcBef>
                <a:spcPct val="0"/>
              </a:spcBef>
            </a:pPr>
            <a:r>
              <a:rPr lang="en-US" sz="1800" b="0">
                <a:solidFill>
                  <a:schemeClr val="tx1"/>
                </a:solidFill>
                <a:latin typeface="Arial Narrow" pitchFamily="34" charset="0"/>
              </a:rPr>
              <a:t>	CSL_EDMA3_ITCINT_DIS, 	</a:t>
            </a:r>
          </a:p>
          <a:p>
            <a:pPr eaLnBrk="1" hangingPunct="1">
              <a:lnSpc>
                <a:spcPct val="120000"/>
              </a:lnSpc>
              <a:spcBef>
                <a:spcPct val="0"/>
              </a:spcBef>
            </a:pPr>
            <a:r>
              <a:rPr lang="en-US" sz="1800" b="0">
                <a:solidFill>
                  <a:schemeClr val="tx1"/>
                </a:solidFill>
                <a:latin typeface="Arial Narrow" pitchFamily="34" charset="0"/>
              </a:rPr>
              <a:t>	CSL_EDMA3_TCINT_DIS,	</a:t>
            </a:r>
          </a:p>
          <a:p>
            <a:pPr eaLnBrk="1" hangingPunct="1">
              <a:lnSpc>
                <a:spcPct val="120000"/>
              </a:lnSpc>
              <a:spcBef>
                <a:spcPct val="0"/>
              </a:spcBef>
            </a:pPr>
            <a:r>
              <a:rPr lang="en-US" sz="1800" b="0">
                <a:solidFill>
                  <a:schemeClr val="tx1"/>
                </a:solidFill>
                <a:latin typeface="Arial Narrow" pitchFamily="34" charset="0"/>
              </a:rPr>
              <a:t>	</a:t>
            </a:r>
            <a:r>
              <a:rPr lang="en-US">
                <a:latin typeface="Arial Narrow" pitchFamily="34" charset="0"/>
              </a:rPr>
              <a:t>CSL_EDMA3_CHA_4,</a:t>
            </a:r>
            <a:r>
              <a:rPr lang="en-US" sz="1800" b="0">
                <a:solidFill>
                  <a:schemeClr val="tx1"/>
                </a:solidFill>
                <a:latin typeface="Arial Narrow" pitchFamily="34" charset="0"/>
              </a:rPr>
              <a:t>                   // TCC (ex., match ch)</a:t>
            </a:r>
          </a:p>
          <a:p>
            <a:pPr eaLnBrk="1" hangingPunct="1">
              <a:lnSpc>
                <a:spcPct val="120000"/>
              </a:lnSpc>
              <a:spcBef>
                <a:spcPct val="0"/>
              </a:spcBef>
            </a:pPr>
            <a:r>
              <a:rPr lang="en-US" sz="1800" b="0">
                <a:solidFill>
                  <a:schemeClr val="tx1"/>
                </a:solidFill>
                <a:latin typeface="Arial Narrow" pitchFamily="34" charset="0"/>
              </a:rPr>
              <a:t>	CSL_EDMA3_TCC_NORMAL,    </a:t>
            </a:r>
          </a:p>
          <a:p>
            <a:pPr eaLnBrk="1" hangingPunct="1">
              <a:lnSpc>
                <a:spcPct val="120000"/>
              </a:lnSpc>
              <a:spcBef>
                <a:spcPct val="0"/>
              </a:spcBef>
            </a:pPr>
            <a:r>
              <a:rPr lang="en-US" sz="1800" b="0">
                <a:solidFill>
                  <a:schemeClr val="tx1"/>
                </a:solidFill>
                <a:latin typeface="Arial Narrow" pitchFamily="34" charset="0"/>
              </a:rPr>
              <a:t>	CSL_EDMA3_FIFOWIDTH_NONE, </a:t>
            </a:r>
          </a:p>
          <a:p>
            <a:pPr eaLnBrk="1" hangingPunct="1">
              <a:lnSpc>
                <a:spcPct val="120000"/>
              </a:lnSpc>
              <a:spcBef>
                <a:spcPct val="0"/>
              </a:spcBef>
            </a:pPr>
            <a:r>
              <a:rPr lang="en-US" sz="1800" b="0">
                <a:solidFill>
                  <a:schemeClr val="tx1"/>
                </a:solidFill>
                <a:latin typeface="Arial Narrow" pitchFamily="34" charset="0"/>
              </a:rPr>
              <a:t>	CSL_EDMA3_STATIC_DIS,	</a:t>
            </a:r>
          </a:p>
          <a:p>
            <a:pPr eaLnBrk="1" hangingPunct="1">
              <a:lnSpc>
                <a:spcPct val="120000"/>
              </a:lnSpc>
              <a:spcBef>
                <a:spcPct val="0"/>
              </a:spcBef>
            </a:pPr>
            <a:r>
              <a:rPr lang="en-US" sz="1800" b="0">
                <a:solidFill>
                  <a:schemeClr val="tx1"/>
                </a:solidFill>
                <a:latin typeface="Arial Narrow" pitchFamily="34" charset="0"/>
              </a:rPr>
              <a:t>	</a:t>
            </a:r>
            <a:r>
              <a:rPr lang="en-US">
                <a:latin typeface="Arial Narrow" pitchFamily="34" charset="0"/>
              </a:rPr>
              <a:t>CSL_EDMA3_SYNC_AB,</a:t>
            </a:r>
            <a:r>
              <a:rPr lang="en-US" sz="1800" b="0">
                <a:solidFill>
                  <a:schemeClr val="tx1"/>
                </a:solidFill>
                <a:latin typeface="Arial Narrow" pitchFamily="34" charset="0"/>
              </a:rPr>
              <a:t> 	       // Sync mode (A or AB)</a:t>
            </a:r>
          </a:p>
          <a:p>
            <a:pPr eaLnBrk="1" hangingPunct="1">
              <a:lnSpc>
                <a:spcPct val="120000"/>
              </a:lnSpc>
              <a:spcBef>
                <a:spcPct val="0"/>
              </a:spcBef>
            </a:pPr>
            <a:r>
              <a:rPr lang="en-US" sz="1800" b="0">
                <a:solidFill>
                  <a:schemeClr val="tx1"/>
                </a:solidFill>
                <a:latin typeface="Arial Narrow" pitchFamily="34" charset="0"/>
              </a:rPr>
              <a:t>	CSL_EDMA3_ADDRMODE_INCR,   </a:t>
            </a:r>
          </a:p>
          <a:p>
            <a:pPr eaLnBrk="1" hangingPunct="1">
              <a:lnSpc>
                <a:spcPct val="120000"/>
              </a:lnSpc>
              <a:spcBef>
                <a:spcPct val="0"/>
              </a:spcBef>
            </a:pPr>
            <a:r>
              <a:rPr lang="en-US" sz="1800" b="0">
                <a:solidFill>
                  <a:schemeClr val="tx1"/>
                </a:solidFill>
                <a:latin typeface="Arial Narrow" pitchFamily="34" charset="0"/>
              </a:rPr>
              <a:t>	CSL_EDMA3_ADDRMODE_INCR ), </a:t>
            </a:r>
          </a:p>
          <a:p>
            <a:pPr eaLnBrk="1" hangingPunct="1">
              <a:lnSpc>
                <a:spcPct val="120000"/>
              </a:lnSpc>
              <a:spcBef>
                <a:spcPct val="0"/>
              </a:spcBef>
            </a:pPr>
            <a:endParaRPr lang="en-US" b="0">
              <a:solidFill>
                <a:schemeClr val="tx1"/>
              </a:solidFill>
              <a:latin typeface="Arial Narrow" pitchFamily="34" charset="0"/>
            </a:endParaRPr>
          </a:p>
        </p:txBody>
      </p:sp>
      <p:sp>
        <p:nvSpPr>
          <p:cNvPr id="1212433" name="Text Box 17"/>
          <p:cNvSpPr txBox="1">
            <a:spLocks noChangeArrowheads="1"/>
          </p:cNvSpPr>
          <p:nvPr/>
        </p:nvSpPr>
        <p:spPr bwMode="auto">
          <a:xfrm>
            <a:off x="3581400" y="5613400"/>
            <a:ext cx="747713" cy="482600"/>
          </a:xfrm>
          <a:prstGeom prst="rect">
            <a:avLst/>
          </a:prstGeom>
          <a:noFill/>
          <a:ln w="12700">
            <a:noFill/>
            <a:miter lim="800000"/>
            <a:headEnd/>
            <a:tailEnd/>
          </a:ln>
          <a:effectLst/>
        </p:spPr>
        <p:txBody>
          <a:bodyPr wrap="none">
            <a:spAutoFit/>
          </a:bodyPr>
          <a:lstStyle/>
          <a:p>
            <a:r>
              <a:rPr lang="en-US" sz="3200">
                <a:solidFill>
                  <a:schemeClr val="tx1"/>
                </a:solidFill>
              </a:rPr>
              <a:t>. . .</a:t>
            </a:r>
          </a:p>
        </p:txBody>
      </p:sp>
    </p:spTree>
    <p:custDataLst>
      <p:tags r:id="rId1"/>
    </p:custData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a:t>Step 2C: Configure </a:t>
            </a:r>
            <a:r>
              <a:rPr lang="en-US" u="sng"/>
              <a:t>Channel Params</a:t>
            </a:r>
          </a:p>
        </p:txBody>
      </p:sp>
      <p:sp>
        <p:nvSpPr>
          <p:cNvPr id="871427" name="Rectangle 3"/>
          <p:cNvSpPr>
            <a:spLocks noChangeArrowheads="1"/>
          </p:cNvSpPr>
          <p:nvPr/>
        </p:nvSpPr>
        <p:spPr bwMode="auto">
          <a:xfrm>
            <a:off x="685800" y="3352800"/>
            <a:ext cx="7848600" cy="2362200"/>
          </a:xfrm>
          <a:prstGeom prst="rect">
            <a:avLst/>
          </a:prstGeom>
          <a:solidFill>
            <a:schemeClr val="accent1"/>
          </a:solidFill>
          <a:ln w="12700">
            <a:noFill/>
            <a:miter lim="800000"/>
            <a:headEnd/>
            <a:tailEnd/>
          </a:ln>
          <a:effectLst/>
        </p:spPr>
        <p:txBody>
          <a:bodyPr wrap="none"/>
          <a:lstStyle/>
          <a:p>
            <a:pPr>
              <a:lnSpc>
                <a:spcPct val="60000"/>
              </a:lnSpc>
            </a:pPr>
            <a:r>
              <a:rPr lang="en-US" sz="1600" b="0">
                <a:solidFill>
                  <a:schemeClr val="tx1"/>
                </a:solidFill>
                <a:latin typeface="Arial Narrow" pitchFamily="34" charset="0"/>
              </a:rPr>
              <a:t>    </a:t>
            </a:r>
            <a:r>
              <a:rPr lang="en-US" sz="1600" b="0">
                <a:latin typeface="Arial Narrow" pitchFamily="34" charset="0"/>
              </a:rPr>
              <a:t>&amp;pixel_7</a:t>
            </a:r>
            <a:r>
              <a:rPr lang="en-US" sz="1600" b="0">
                <a:solidFill>
                  <a:schemeClr val="tx1"/>
                </a:solidFill>
                <a:latin typeface="Arial Narrow" pitchFamily="34" charset="0"/>
              </a:rPr>
              <a:t>,					// Source Addr</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CNT</a:t>
            </a:r>
            <a:r>
              <a:rPr lang="en-US" sz="1600" b="0">
                <a:solidFill>
                  <a:schemeClr val="tx1"/>
                </a:solidFill>
                <a:latin typeface="Arial Narrow" pitchFamily="34" charset="0"/>
              </a:rPr>
              <a:t>_MAKE(4, 3),			// aCntbCnt - (ACNT, BCNT)</a:t>
            </a:r>
          </a:p>
          <a:p>
            <a:pPr>
              <a:lnSpc>
                <a:spcPct val="60000"/>
              </a:lnSpc>
            </a:pPr>
            <a:r>
              <a:rPr lang="en-US" sz="1600" b="0">
                <a:solidFill>
                  <a:schemeClr val="tx1"/>
                </a:solidFill>
                <a:latin typeface="Arial Narrow" pitchFamily="34" charset="0"/>
              </a:rPr>
              <a:t>    &amp;myDest,					// Dest Addr</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BIDX</a:t>
            </a:r>
            <a:r>
              <a:rPr lang="en-US" sz="1600" b="0">
                <a:solidFill>
                  <a:schemeClr val="tx1"/>
                </a:solidFill>
                <a:latin typeface="Arial Narrow" pitchFamily="34" charset="0"/>
              </a:rPr>
              <a:t>_MAKE(6, 4),               		// srcDstBidx -  (SRCBIDX, DSTBIDX)</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LINKBCNTRLD</a:t>
            </a:r>
            <a:r>
              <a:rPr lang="en-US" sz="1600" b="0">
                <a:solidFill>
                  <a:schemeClr val="tx1"/>
                </a:solidFill>
                <a:latin typeface="Arial Narrow" pitchFamily="34" charset="0"/>
              </a:rPr>
              <a:t>_MAKE(0xFFFF, 3), 	// linkBcntrld - (LINK, BCNTRLD)</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CIDX</a:t>
            </a:r>
            <a:r>
              <a:rPr lang="en-US" sz="1600" b="0">
                <a:solidFill>
                  <a:schemeClr val="tx1"/>
                </a:solidFill>
                <a:latin typeface="Arial Narrow" pitchFamily="34" charset="0"/>
              </a:rPr>
              <a:t>_MAKE(0 ,0),               		// srcDstCidx -  (SRCCIDX, DSTCIDX)</a:t>
            </a:r>
          </a:p>
          <a:p>
            <a:pPr>
              <a:lnSpc>
                <a:spcPct val="60000"/>
              </a:lnSpc>
            </a:pPr>
            <a:r>
              <a:rPr lang="en-US" sz="1600" b="0">
                <a:solidFill>
                  <a:schemeClr val="tx1"/>
                </a:solidFill>
                <a:latin typeface="Arial Narrow" pitchFamily="34" charset="0"/>
              </a:rPr>
              <a:t>    </a:t>
            </a:r>
            <a:r>
              <a:rPr lang="en-US" sz="1600" b="0">
                <a:latin typeface="Arial Narrow" pitchFamily="34" charset="0"/>
              </a:rPr>
              <a:t>1</a:t>
            </a:r>
            <a:r>
              <a:rPr lang="en-US" sz="1600" b="0">
                <a:solidFill>
                  <a:schemeClr val="tx1"/>
                </a:solidFill>
                <a:latin typeface="Arial Narrow" pitchFamily="34" charset="0"/>
              </a:rPr>
              <a:t>                                       			// cCnt - CCNT</a:t>
            </a:r>
          </a:p>
          <a:p>
            <a:pPr>
              <a:lnSpc>
                <a:spcPct val="60000"/>
              </a:lnSpc>
            </a:pPr>
            <a:r>
              <a:rPr lang="en-US" sz="1600" b="0">
                <a:solidFill>
                  <a:schemeClr val="tx1"/>
                </a:solidFill>
                <a:latin typeface="Arial Narrow" pitchFamily="34" charset="0"/>
              </a:rPr>
              <a:t>};</a:t>
            </a:r>
          </a:p>
        </p:txBody>
      </p:sp>
      <p:grpSp>
        <p:nvGrpSpPr>
          <p:cNvPr id="871428" name="Group 4"/>
          <p:cNvGrpSpPr>
            <a:grpSpLocks/>
          </p:cNvGrpSpPr>
          <p:nvPr/>
        </p:nvGrpSpPr>
        <p:grpSpPr bwMode="auto">
          <a:xfrm>
            <a:off x="1981200" y="685800"/>
            <a:ext cx="2098675" cy="2574925"/>
            <a:chOff x="212" y="2064"/>
            <a:chExt cx="1322" cy="1622"/>
          </a:xfrm>
        </p:grpSpPr>
        <p:sp>
          <p:nvSpPr>
            <p:cNvPr id="871429" name="Rectangle 5"/>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nchor="ctr"/>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871430" name="Rectangle 6"/>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871431" name="Rectangle 7"/>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871432" name="Rectangle 8"/>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871433" name="Rectangle 9"/>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871434" name="Rectangle 10"/>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871435" name="Rectangle 11"/>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871436" name="Rectangle 12"/>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871437" name="Rectangle 13"/>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871438" name="Rectangle 14"/>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871439" name="Rectangle 15"/>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871440" name="Rectangle 16"/>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871441" name="Rectangle 17"/>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871442" name="Rectangle 18"/>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871443" name="Rectangle 19"/>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grpSp>
        <p:nvGrpSpPr>
          <p:cNvPr id="871444" name="Group 20"/>
          <p:cNvGrpSpPr>
            <a:grpSpLocks/>
          </p:cNvGrpSpPr>
          <p:nvPr/>
        </p:nvGrpSpPr>
        <p:grpSpPr bwMode="auto">
          <a:xfrm>
            <a:off x="5410200" y="685800"/>
            <a:ext cx="2098675" cy="2574925"/>
            <a:chOff x="2038" y="2362"/>
            <a:chExt cx="1322" cy="1622"/>
          </a:xfrm>
        </p:grpSpPr>
        <p:sp>
          <p:nvSpPr>
            <p:cNvPr id="871445" name="Rectangle 21"/>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871446" name="Rectangle 22"/>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871447" name="Rectangle 23"/>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871448" name="Rectangle 24"/>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871449" name="Rectangle 25"/>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871450" name="Rectangle 26"/>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871451" name="Rectangle 27"/>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871452" name="Rectangle 28"/>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871453" name="Rectangle 29"/>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871454" name="Rectangle 30"/>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871455" name="Rectangle 31"/>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871456" name="Rectangle 32"/>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871457" name="Rectangle 33"/>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871458" name="Rectangle 34"/>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871459" name="Rectangle 35"/>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1444"/>
                                        </p:tgtEl>
                                        <p:attrNameLst>
                                          <p:attrName>style.visibility</p:attrName>
                                        </p:attrNameLst>
                                      </p:cBhvr>
                                      <p:to>
                                        <p:strVal val="visible"/>
                                      </p:to>
                                    </p:set>
                                    <p:animEffect transition="in" filter="dissolve">
                                      <p:cBhvr>
                                        <p:cTn id="7" dur="500"/>
                                        <p:tgtEl>
                                          <p:spTgt spid="87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a:t>Step 2D: Write Channel Params to PSET</a:t>
            </a:r>
          </a:p>
        </p:txBody>
      </p:sp>
      <p:sp>
        <p:nvSpPr>
          <p:cNvPr id="1226755" name="Rectangle 3"/>
          <p:cNvSpPr>
            <a:spLocks noChangeArrowheads="1"/>
          </p:cNvSpPr>
          <p:nvPr/>
        </p:nvSpPr>
        <p:spPr bwMode="auto">
          <a:xfrm>
            <a:off x="685800" y="3263900"/>
            <a:ext cx="7848600" cy="3013075"/>
          </a:xfrm>
          <a:prstGeom prst="rect">
            <a:avLst/>
          </a:prstGeom>
          <a:solidFill>
            <a:schemeClr val="accent1"/>
          </a:solidFill>
          <a:ln w="12700">
            <a:noFill/>
            <a:miter lim="800000"/>
            <a:headEnd/>
            <a:tailEnd/>
          </a:ln>
          <a:effectLst/>
        </p:spPr>
        <p:txBody>
          <a:bodyPr wrap="none"/>
          <a:lstStyle/>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write the PaRAM setup values to PaRAM – </a:t>
            </a:r>
            <a:r>
              <a:rPr lang="en-US" sz="1600" b="0" i="1">
                <a:latin typeface="Arial Narrow" pitchFamily="34" charset="0"/>
              </a:rPr>
              <a:t>this gets the handle to the PSET (e.g. #249)</a:t>
            </a:r>
          </a:p>
          <a:p>
            <a:pPr>
              <a:lnSpc>
                <a:spcPct val="60000"/>
              </a:lnSpc>
            </a:pPr>
            <a:r>
              <a:rPr lang="en-US" sz="1600" b="0">
                <a:solidFill>
                  <a:schemeClr val="tx1"/>
                </a:solidFill>
                <a:latin typeface="Arial Narrow" pitchFamily="34" charset="0"/>
              </a:rPr>
              <a:t>PsetNum =</a:t>
            </a:r>
            <a:r>
              <a:rPr lang="en-US" sz="1600" b="0" i="1">
                <a:latin typeface="Arial Narrow" pitchFamily="34" charset="0"/>
              </a:rPr>
              <a:t> 249;</a:t>
            </a:r>
          </a:p>
          <a:p>
            <a:pPr>
              <a:lnSpc>
                <a:spcPct val="60000"/>
              </a:lnSpc>
            </a:pPr>
            <a:r>
              <a:rPr lang="en-US" sz="1600" b="0">
                <a:solidFill>
                  <a:schemeClr val="tx1"/>
                </a:solidFill>
                <a:latin typeface="Arial Narrow" pitchFamily="34" charset="0"/>
              </a:rPr>
              <a:t>hParam = </a:t>
            </a:r>
            <a:r>
              <a:rPr lang="en-US" sz="1800">
                <a:latin typeface="Courier New" pitchFamily="49" charset="0"/>
              </a:rPr>
              <a:t>CSL_edma3GetParamHandle</a:t>
            </a:r>
            <a:r>
              <a:rPr lang="en-US" sz="1600" b="0">
                <a:solidFill>
                  <a:schemeClr val="tx1"/>
                </a:solidFill>
                <a:latin typeface="Arial Narrow" pitchFamily="34" charset="0"/>
              </a:rPr>
              <a:t>(hChannel, PsetNum, NULL);</a:t>
            </a:r>
          </a:p>
          <a:p>
            <a:pPr>
              <a:lnSpc>
                <a:spcPct val="60000"/>
              </a:lnSpc>
            </a:pPr>
            <a:r>
              <a:rPr lang="en-US" sz="1600" b="0">
                <a:solidFill>
                  <a:schemeClr val="tx1"/>
                </a:solidFill>
                <a:latin typeface="Arial Narrow" pitchFamily="34" charset="0"/>
              </a:rPr>
              <a:t>status = </a:t>
            </a:r>
            <a:r>
              <a:rPr lang="en-US" sz="1800">
                <a:latin typeface="Courier New" pitchFamily="49" charset="0"/>
              </a:rPr>
              <a:t>CSL_edma3ParamSetup</a:t>
            </a:r>
            <a:r>
              <a:rPr lang="en-US" sz="1600" b="0">
                <a:solidFill>
                  <a:schemeClr val="tx1"/>
                </a:solidFill>
                <a:latin typeface="Arial Narrow" pitchFamily="34" charset="0"/>
              </a:rPr>
              <a:t>(hParam, &amp;myParamSetup);</a:t>
            </a:r>
          </a:p>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map the channel (#4) to the PSET (#249)</a:t>
            </a:r>
          </a:p>
          <a:p>
            <a:pPr>
              <a:lnSpc>
                <a:spcPct val="60000"/>
              </a:lnSpc>
            </a:pPr>
            <a:r>
              <a:rPr lang="en-US" sz="1800">
                <a:latin typeface="Courier New" pitchFamily="49" charset="0"/>
              </a:rPr>
              <a:t>CSL_edma3HwChannelSetupParam</a:t>
            </a:r>
            <a:r>
              <a:rPr lang="en-US" sz="1600" b="0">
                <a:solidFill>
                  <a:schemeClr val="tx1"/>
                </a:solidFill>
                <a:latin typeface="Arial Narrow" pitchFamily="34" charset="0"/>
              </a:rPr>
              <a:t>(hChannel, PsetNum)</a:t>
            </a:r>
          </a:p>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map the channel (#4) to a queue</a:t>
            </a:r>
          </a:p>
          <a:p>
            <a:pPr>
              <a:lnSpc>
                <a:spcPct val="60000"/>
              </a:lnSpc>
            </a:pPr>
            <a:r>
              <a:rPr lang="en-US" sz="1800">
                <a:latin typeface="Courier New" pitchFamily="49" charset="0"/>
              </a:rPr>
              <a:t>CSL_edma3HwChannelSetupQue</a:t>
            </a:r>
            <a:r>
              <a:rPr lang="en-US" sz="1600" b="0">
                <a:solidFill>
                  <a:schemeClr val="tx1"/>
                </a:solidFill>
                <a:latin typeface="Arial Narrow" pitchFamily="34" charset="0"/>
              </a:rPr>
              <a:t>(hChannel, CSL_EDMA3_QUE_1)</a:t>
            </a:r>
          </a:p>
        </p:txBody>
      </p:sp>
      <p:grpSp>
        <p:nvGrpSpPr>
          <p:cNvPr id="1226756" name="Group 4"/>
          <p:cNvGrpSpPr>
            <a:grpSpLocks/>
          </p:cNvGrpSpPr>
          <p:nvPr/>
        </p:nvGrpSpPr>
        <p:grpSpPr bwMode="auto">
          <a:xfrm>
            <a:off x="1981200" y="596900"/>
            <a:ext cx="2098675" cy="2574925"/>
            <a:chOff x="212" y="2064"/>
            <a:chExt cx="1322" cy="1622"/>
          </a:xfrm>
        </p:grpSpPr>
        <p:sp>
          <p:nvSpPr>
            <p:cNvPr id="1226757" name="Rectangle 5"/>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nchor="ctr"/>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6758" name="Rectangle 6"/>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26759" name="Rectangle 7"/>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26760" name="Rectangle 8"/>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26761" name="Rectangle 9"/>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26762" name="Rectangle 10"/>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6763" name="Rectangle 11"/>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6764" name="Rectangle 12"/>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26765" name="Rectangle 13"/>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26766" name="Rectangle 14"/>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26767" name="Rectangle 15"/>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26768" name="Rectangle 16"/>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26769" name="Rectangle 17"/>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26770" name="Rectangle 18"/>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26771" name="Rectangle 19"/>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grpSp>
        <p:nvGrpSpPr>
          <p:cNvPr id="1226772" name="Group 20"/>
          <p:cNvGrpSpPr>
            <a:grpSpLocks/>
          </p:cNvGrpSpPr>
          <p:nvPr/>
        </p:nvGrpSpPr>
        <p:grpSpPr bwMode="auto">
          <a:xfrm>
            <a:off x="5410200" y="596900"/>
            <a:ext cx="2098675" cy="2574925"/>
            <a:chOff x="2038" y="2362"/>
            <a:chExt cx="1322" cy="1622"/>
          </a:xfrm>
        </p:grpSpPr>
        <p:sp>
          <p:nvSpPr>
            <p:cNvPr id="1226773" name="Rectangle 21"/>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6774" name="Rectangle 22"/>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26775" name="Rectangle 23"/>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226776" name="Rectangle 24"/>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226777" name="Rectangle 25"/>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226778" name="Rectangle 26"/>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6779" name="Rectangle 27"/>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6780" name="Rectangle 28"/>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226781" name="Rectangle 29"/>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26782" name="Rectangle 30"/>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226783" name="Rectangle 31"/>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226784" name="Rectangle 32"/>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226785" name="Rectangle 33"/>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226786" name="Rectangle 34"/>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226787" name="Rectangle 35"/>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6772"/>
                                        </p:tgtEl>
                                        <p:attrNameLst>
                                          <p:attrName>style.visibility</p:attrName>
                                        </p:attrNameLst>
                                      </p:cBhvr>
                                      <p:to>
                                        <p:strVal val="visible"/>
                                      </p:to>
                                    </p:set>
                                    <p:animEffect transition="in" filter="dissolve">
                                      <p:cBhvr>
                                        <p:cTn id="7" dur="500"/>
                                        <p:tgtEl>
                                          <p:spTgt spid="122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US"/>
              <a:t>Step 3: Enable and Start Channel</a:t>
            </a:r>
            <a:endParaRPr lang="en-US" u="sng"/>
          </a:p>
        </p:txBody>
      </p:sp>
      <p:sp>
        <p:nvSpPr>
          <p:cNvPr id="873475" name="Rectangle 3"/>
          <p:cNvSpPr>
            <a:spLocks noChangeArrowheads="1"/>
          </p:cNvSpPr>
          <p:nvPr/>
        </p:nvSpPr>
        <p:spPr bwMode="auto">
          <a:xfrm>
            <a:off x="261938" y="1743075"/>
            <a:ext cx="8745537" cy="381000"/>
          </a:xfrm>
          <a:prstGeom prst="rect">
            <a:avLst/>
          </a:prstGeom>
          <a:solidFill>
            <a:schemeClr val="accent1"/>
          </a:solidFill>
          <a:ln w="12700">
            <a:noFill/>
            <a:miter lim="800000"/>
            <a:headEnd/>
            <a:tailEnd/>
          </a:ln>
          <a:effectLst/>
        </p:spPr>
        <p:txBody>
          <a:bodyPr wrap="none" anchor="ctr" anchorCtr="1"/>
          <a:lstStyle/>
          <a:p>
            <a:pPr>
              <a:lnSpc>
                <a:spcPct val="60000"/>
              </a:lnSpc>
            </a:pPr>
            <a:r>
              <a:rPr lang="en-US" sz="1800">
                <a:latin typeface="Courier New" pitchFamily="49" charset="0"/>
              </a:rPr>
              <a:t>CSL_edma3HwChannelControl</a:t>
            </a:r>
            <a:r>
              <a:rPr lang="en-US" sz="1800" b="0">
                <a:solidFill>
                  <a:schemeClr val="tx1"/>
                </a:solidFill>
                <a:latin typeface="Arial Narrow" pitchFamily="34" charset="0"/>
              </a:rPr>
              <a:t>(hChannel, CSL_EDMA3_CMD_CHANNEL_</a:t>
            </a:r>
            <a:r>
              <a:rPr lang="en-US" sz="1800">
                <a:latin typeface="Courier New" pitchFamily="49" charset="0"/>
              </a:rPr>
              <a:t>ENABLE</a:t>
            </a:r>
            <a:r>
              <a:rPr lang="en-US" sz="1800" b="0">
                <a:solidFill>
                  <a:schemeClr val="tx1"/>
                </a:solidFill>
                <a:latin typeface="Arial Narrow" pitchFamily="34" charset="0"/>
              </a:rPr>
              <a:t>, NULL);</a:t>
            </a:r>
          </a:p>
        </p:txBody>
      </p:sp>
      <p:sp>
        <p:nvSpPr>
          <p:cNvPr id="873476" name="Rectangle 4"/>
          <p:cNvSpPr>
            <a:spLocks noChangeArrowheads="1"/>
          </p:cNvSpPr>
          <p:nvPr/>
        </p:nvSpPr>
        <p:spPr bwMode="auto">
          <a:xfrm>
            <a:off x="338138" y="3371850"/>
            <a:ext cx="8653462" cy="381000"/>
          </a:xfrm>
          <a:prstGeom prst="rect">
            <a:avLst/>
          </a:prstGeom>
          <a:solidFill>
            <a:schemeClr val="accent1"/>
          </a:solidFill>
          <a:ln w="12700">
            <a:noFill/>
            <a:miter lim="800000"/>
            <a:headEnd/>
            <a:tailEnd/>
          </a:ln>
          <a:effectLst/>
        </p:spPr>
        <p:txBody>
          <a:bodyPr wrap="none" anchor="ctr" anchorCtr="1"/>
          <a:lstStyle/>
          <a:p>
            <a:pPr>
              <a:lnSpc>
                <a:spcPct val="60000"/>
              </a:lnSpc>
            </a:pPr>
            <a:r>
              <a:rPr lang="en-US" sz="1800">
                <a:latin typeface="Courier New" pitchFamily="49" charset="0"/>
              </a:rPr>
              <a:t>CSL_edma3HwChannelControl</a:t>
            </a:r>
            <a:r>
              <a:rPr lang="en-US" sz="1800" b="0">
                <a:solidFill>
                  <a:schemeClr val="tx1"/>
                </a:solidFill>
                <a:latin typeface="Arial Narrow" pitchFamily="34" charset="0"/>
              </a:rPr>
              <a:t>(hChannel, CSL_EDMA3_CMD_CHANNEL_</a:t>
            </a:r>
            <a:r>
              <a:rPr lang="en-US" sz="1800">
                <a:latin typeface="Courier New" pitchFamily="49" charset="0"/>
              </a:rPr>
              <a:t>SET</a:t>
            </a:r>
            <a:r>
              <a:rPr lang="en-US" sz="1800" b="0">
                <a:solidFill>
                  <a:schemeClr val="tx1"/>
                </a:solidFill>
                <a:latin typeface="Arial Narrow" pitchFamily="34" charset="0"/>
              </a:rPr>
              <a:t>, NULL);</a:t>
            </a:r>
          </a:p>
        </p:txBody>
      </p:sp>
      <p:sp>
        <p:nvSpPr>
          <p:cNvPr id="873479" name="Text Box 7"/>
          <p:cNvSpPr txBox="1">
            <a:spLocks noChangeArrowheads="1"/>
          </p:cNvSpPr>
          <p:nvPr/>
        </p:nvSpPr>
        <p:spPr bwMode="auto">
          <a:xfrm>
            <a:off x="609600" y="1352550"/>
            <a:ext cx="8421688"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Event Sync from peripheral</a:t>
            </a:r>
            <a:r>
              <a:rPr lang="en-US">
                <a:solidFill>
                  <a:schemeClr val="tx1"/>
                </a:solidFill>
                <a:latin typeface="Arial Narrow" pitchFamily="34" charset="0"/>
              </a:rPr>
              <a:t> (Event Enable Register – set bit in EER, next example)</a:t>
            </a:r>
          </a:p>
        </p:txBody>
      </p:sp>
      <p:sp>
        <p:nvSpPr>
          <p:cNvPr id="873480" name="Text Box 8"/>
          <p:cNvSpPr txBox="1">
            <a:spLocks noChangeArrowheads="1"/>
          </p:cNvSpPr>
          <p:nvPr/>
        </p:nvSpPr>
        <p:spPr bwMode="auto">
          <a:xfrm>
            <a:off x="609600" y="2895600"/>
            <a:ext cx="8105775"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Manually Trigger</a:t>
            </a:r>
            <a:r>
              <a:rPr lang="en-US">
                <a:solidFill>
                  <a:schemeClr val="tx1"/>
                </a:solidFill>
                <a:latin typeface="Arial Narrow" pitchFamily="34" charset="0"/>
              </a:rPr>
              <a:t> the channel to Run (Event Set Register – ESR) (shown below)</a:t>
            </a:r>
          </a:p>
        </p:txBody>
      </p:sp>
      <p:sp>
        <p:nvSpPr>
          <p:cNvPr id="873481" name="Text Box 9"/>
          <p:cNvSpPr txBox="1">
            <a:spLocks noChangeArrowheads="1"/>
          </p:cNvSpPr>
          <p:nvPr/>
        </p:nvSpPr>
        <p:spPr bwMode="auto">
          <a:xfrm>
            <a:off x="609600" y="2362200"/>
            <a:ext cx="6664325"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Chain Event from another channel</a:t>
            </a:r>
            <a:r>
              <a:rPr lang="en-US">
                <a:solidFill>
                  <a:schemeClr val="tx1"/>
                </a:solidFill>
                <a:latin typeface="Arial Narrow" pitchFamily="34" charset="0"/>
              </a:rPr>
              <a:t> (Chain Event Register – CER)</a:t>
            </a:r>
          </a:p>
        </p:txBody>
      </p:sp>
      <p:sp>
        <p:nvSpPr>
          <p:cNvPr id="873490" name="Text Box 18"/>
          <p:cNvSpPr txBox="1">
            <a:spLocks noChangeArrowheads="1"/>
          </p:cNvSpPr>
          <p:nvPr/>
        </p:nvSpPr>
        <p:spPr bwMode="auto">
          <a:xfrm>
            <a:off x="228600" y="762000"/>
            <a:ext cx="7288213" cy="457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2400">
                <a:solidFill>
                  <a:schemeClr val="tx1"/>
                </a:solidFill>
              </a:rPr>
              <a:t>Start the Channel Running (3 options)</a:t>
            </a:r>
          </a:p>
        </p:txBody>
      </p:sp>
      <p:sp>
        <p:nvSpPr>
          <p:cNvPr id="873491" name="Text Box 19"/>
          <p:cNvSpPr txBox="1">
            <a:spLocks noChangeArrowheads="1"/>
          </p:cNvSpPr>
          <p:nvPr/>
        </p:nvSpPr>
        <p:spPr bwMode="auto">
          <a:xfrm>
            <a:off x="228600" y="4114800"/>
            <a:ext cx="7288213" cy="9144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2400">
                <a:solidFill>
                  <a:schemeClr val="tx1"/>
                </a:solidFill>
              </a:rPr>
              <a:t>Notice both call </a:t>
            </a:r>
            <a:r>
              <a:rPr lang="en-US" sz="2400"/>
              <a:t>CSL_edma3HwChannelControl().</a:t>
            </a:r>
            <a:r>
              <a:rPr lang="en-US" sz="2400">
                <a:solidFill>
                  <a:schemeClr val="tx1"/>
                </a:solidFill>
              </a:rPr>
              <a:t/>
            </a:r>
            <a:br>
              <a:rPr lang="en-US" sz="2400">
                <a:solidFill>
                  <a:schemeClr val="tx1"/>
                </a:solidFill>
              </a:rPr>
            </a:br>
            <a:r>
              <a:rPr lang="en-US" sz="2400">
                <a:solidFill>
                  <a:schemeClr val="tx1"/>
                </a:solidFill>
              </a:rPr>
              <a:t>This is used to enable the channel or to start it manually,</a:t>
            </a:r>
            <a:br>
              <a:rPr lang="en-US" sz="2400">
                <a:solidFill>
                  <a:schemeClr val="tx1"/>
                </a:solidFill>
              </a:rPr>
            </a:br>
            <a:r>
              <a:rPr lang="en-US" sz="2400">
                <a:solidFill>
                  <a:schemeClr val="tx1"/>
                </a:solidFill>
              </a:rPr>
              <a:t>i.e. it controls the Ch’s operation.</a:t>
            </a:r>
          </a:p>
        </p:txBody>
      </p:sp>
    </p:spTree>
    <p:custDataLst>
      <p:tags r:id="rId1"/>
    </p:custData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ChangeArrowheads="1"/>
          </p:cNvSpPr>
          <p:nvPr/>
        </p:nvSpPr>
        <p:spPr bwMode="auto">
          <a:xfrm>
            <a:off x="457200" y="264795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1555" name="Rectangle 3"/>
          <p:cNvSpPr>
            <a:spLocks noGrp="1" noChangeArrowheads="1"/>
          </p:cNvSpPr>
          <p:nvPr>
            <p:ph type="title"/>
          </p:nvPr>
        </p:nvSpPr>
        <p:spPr/>
        <p:txBody>
          <a:bodyPr/>
          <a:lstStyle/>
          <a:p>
            <a:r>
              <a:rPr lang="en-US"/>
              <a:t>Outline</a:t>
            </a:r>
          </a:p>
        </p:txBody>
      </p:sp>
      <p:sp>
        <p:nvSpPr>
          <p:cNvPr id="1431558"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1554"/>
                                        </p:tgtEl>
                                        <p:attrNameLst>
                                          <p:attrName>style.visibility</p:attrName>
                                        </p:attrNameLst>
                                      </p:cBhvr>
                                      <p:to>
                                        <p:strVal val="visible"/>
                                      </p:to>
                                    </p:set>
                                    <p:animEffect transition="in" filter="dissolve">
                                      <p:cBhvr>
                                        <p:cTn id="7" dur="1000"/>
                                        <p:tgtEl>
                                          <p:spTgt spid="1431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527" name="Text Box 13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9394"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9395"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9396"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9397"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9398"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9399"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9400"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9401"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9403"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9404"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9405"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9406"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9407"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39408"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409" name="Group 17"/>
          <p:cNvGrpSpPr>
            <a:grpSpLocks/>
          </p:cNvGrpSpPr>
          <p:nvPr/>
        </p:nvGrpSpPr>
        <p:grpSpPr bwMode="auto">
          <a:xfrm>
            <a:off x="6575425" y="1433513"/>
            <a:ext cx="333375" cy="609600"/>
            <a:chOff x="2234" y="1394"/>
            <a:chExt cx="144" cy="264"/>
          </a:xfrm>
        </p:grpSpPr>
        <p:sp>
          <p:nvSpPr>
            <p:cNvPr id="1339410"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11"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2"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3"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4"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15"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9416"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9417"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9418"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9419"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9420"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9421"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39422"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9423"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9424" name="Group 32"/>
          <p:cNvGrpSpPr>
            <a:grpSpLocks/>
          </p:cNvGrpSpPr>
          <p:nvPr/>
        </p:nvGrpSpPr>
        <p:grpSpPr bwMode="auto">
          <a:xfrm rot="-5400000">
            <a:off x="3737769" y="1440656"/>
            <a:ext cx="174625" cy="608013"/>
            <a:chOff x="3226" y="1912"/>
            <a:chExt cx="76" cy="264"/>
          </a:xfrm>
        </p:grpSpPr>
        <p:sp>
          <p:nvSpPr>
            <p:cNvPr id="1339425"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26"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7"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8"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9"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0"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1"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2"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33"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9434" name="Group 42"/>
          <p:cNvGrpSpPr>
            <a:grpSpLocks/>
          </p:cNvGrpSpPr>
          <p:nvPr/>
        </p:nvGrpSpPr>
        <p:grpSpPr bwMode="auto">
          <a:xfrm>
            <a:off x="3441700" y="2559050"/>
            <a:ext cx="788988" cy="1025525"/>
            <a:chOff x="1680" y="3281"/>
            <a:chExt cx="497" cy="646"/>
          </a:xfrm>
        </p:grpSpPr>
        <p:sp>
          <p:nvSpPr>
            <p:cNvPr id="1339435"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9436"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9437" name="Group 45"/>
            <p:cNvGrpSpPr>
              <a:grpSpLocks/>
            </p:cNvGrpSpPr>
            <p:nvPr/>
          </p:nvGrpSpPr>
          <p:grpSpPr bwMode="auto">
            <a:xfrm rot="-5400000">
              <a:off x="1877" y="3491"/>
              <a:ext cx="110" cy="383"/>
              <a:chOff x="3226" y="1912"/>
              <a:chExt cx="76" cy="264"/>
            </a:xfrm>
          </p:grpSpPr>
          <p:sp>
            <p:nvSpPr>
              <p:cNvPr id="1339438"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39"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0"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1"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2"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3"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4"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5"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46"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9447"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39455" name="AutoShape 63"/>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39456"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9458"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9459"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9460" name="AutoShape 68"/>
          <p:cNvCxnSpPr>
            <a:cxnSpLocks noChangeShapeType="1"/>
            <a:stCxn id="1339416" idx="3"/>
            <a:endCxn id="1339423"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9461" name="AutoShape 69"/>
          <p:cNvCxnSpPr>
            <a:cxnSpLocks noChangeShapeType="1"/>
            <a:stCxn id="1339423" idx="3"/>
            <a:endCxn id="1339407"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9462" name="AutoShape 70"/>
          <p:cNvCxnSpPr>
            <a:cxnSpLocks noChangeShapeType="1"/>
            <a:stCxn id="1339407" idx="3"/>
            <a:endCxn id="1339408"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9463" name="AutoShape 71"/>
          <p:cNvCxnSpPr>
            <a:cxnSpLocks noChangeShapeType="1"/>
            <a:endCxn id="1339447"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39464" name="AutoShape 72"/>
          <p:cNvCxnSpPr>
            <a:cxnSpLocks noChangeShapeType="1"/>
            <a:stCxn id="1339447" idx="1"/>
            <a:endCxn id="1339436"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9465" name="AutoShape 73"/>
          <p:cNvCxnSpPr>
            <a:cxnSpLocks noChangeShapeType="1"/>
            <a:stCxn id="1339418" idx="1"/>
            <a:endCxn id="1339436"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9466" name="AutoShape 74"/>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9467"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9468"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69"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39470"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9471" name="Rectangle 79"/>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72" name="Rectangle 80"/>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9473" name="Rectangle 81"/>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9474" name="Text Box 82"/>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39475" name="Rectangle 83"/>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76" name="Rectangle 84"/>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9477" name="Rectangle 85"/>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9478" name="Text Box 86"/>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9480" name="Text Box 8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9481" name="Text Box 8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9482" name="Text Box 9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9483" name="Line 9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9484" name="Line 9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9485" name="Text Box 93"/>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cxnSp>
        <p:nvCxnSpPr>
          <p:cNvPr id="1339501" name="AutoShape 109"/>
          <p:cNvCxnSpPr>
            <a:cxnSpLocks noChangeShapeType="1"/>
            <a:endCxn id="1339447"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39502" name="AutoShape 11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9503" name="Text Box 111"/>
          <p:cNvSpPr txBox="1">
            <a:spLocks noChangeArrowheads="1"/>
          </p:cNvSpPr>
          <p:nvPr/>
        </p:nvSpPr>
        <p:spPr bwMode="auto">
          <a:xfrm>
            <a:off x="115888" y="4168775"/>
            <a:ext cx="9028112" cy="311150"/>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a:t>
            </a:r>
          </a:p>
        </p:txBody>
      </p:sp>
      <p:sp>
        <p:nvSpPr>
          <p:cNvPr id="1339505" name="AutoShape 113"/>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9506" name="Group 114"/>
          <p:cNvGrpSpPr>
            <a:grpSpLocks/>
          </p:cNvGrpSpPr>
          <p:nvPr/>
        </p:nvGrpSpPr>
        <p:grpSpPr bwMode="auto">
          <a:xfrm>
            <a:off x="6575425" y="2565400"/>
            <a:ext cx="333375" cy="609600"/>
            <a:chOff x="2234" y="1394"/>
            <a:chExt cx="144" cy="264"/>
          </a:xfrm>
        </p:grpSpPr>
        <p:sp>
          <p:nvSpPr>
            <p:cNvPr id="1339507" name="Rectangle 115"/>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08" name="Line 116"/>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09" name="Line 117"/>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0" name="Line 118"/>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1" name="Line 119"/>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512" name="AutoShape 120"/>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9513" name="AutoShape 121"/>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514" name="Group 122"/>
          <p:cNvGrpSpPr>
            <a:grpSpLocks/>
          </p:cNvGrpSpPr>
          <p:nvPr/>
        </p:nvGrpSpPr>
        <p:grpSpPr bwMode="auto">
          <a:xfrm>
            <a:off x="6557963" y="3336925"/>
            <a:ext cx="333375" cy="609600"/>
            <a:chOff x="2234" y="1394"/>
            <a:chExt cx="144" cy="264"/>
          </a:xfrm>
        </p:grpSpPr>
        <p:sp>
          <p:nvSpPr>
            <p:cNvPr id="1339515"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16"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7"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8"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9"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520" name="AutoShape 128"/>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521" name="Group 129"/>
          <p:cNvGrpSpPr>
            <a:grpSpLocks/>
          </p:cNvGrpSpPr>
          <p:nvPr/>
        </p:nvGrpSpPr>
        <p:grpSpPr bwMode="auto">
          <a:xfrm>
            <a:off x="6550025" y="2566988"/>
            <a:ext cx="333375" cy="609600"/>
            <a:chOff x="2234" y="1394"/>
            <a:chExt cx="144" cy="264"/>
          </a:xfrm>
        </p:grpSpPr>
        <p:sp>
          <p:nvSpPr>
            <p:cNvPr id="1339522" name="Rectangle 130"/>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23" name="Line 131"/>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4" name="Line 132"/>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5" name="Line 133"/>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6" name="Line 134"/>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57" name="Line 65"/>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39500" name="Line 108"/>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55" name="Text Box 11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41442"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41443"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41444"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41445"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41446"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41447"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41448"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41449"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41450" name="AutoShape 10"/>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1451" name="AutoShape 11"/>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41452" name="Rectangle 12"/>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41453" name="Rectangle 13"/>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41454" name="AutoShape 14"/>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41455" name="AutoShape 15"/>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456" name="Group 16"/>
          <p:cNvGrpSpPr>
            <a:grpSpLocks/>
          </p:cNvGrpSpPr>
          <p:nvPr/>
        </p:nvGrpSpPr>
        <p:grpSpPr bwMode="auto">
          <a:xfrm>
            <a:off x="6575425" y="1433513"/>
            <a:ext cx="333375" cy="609600"/>
            <a:chOff x="2234" y="1394"/>
            <a:chExt cx="144" cy="264"/>
          </a:xfrm>
        </p:grpSpPr>
        <p:sp>
          <p:nvSpPr>
            <p:cNvPr id="1341457" name="Rectangle 1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58" name="Line 1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59" name="Line 1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60" name="Line 2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61" name="Line 2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62" name="AutoShape 22"/>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41463" name="AutoShape 23"/>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1464" name="AutoShape 24"/>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41465" name="AutoShape 25"/>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1466" name="AutoShape 26"/>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41467" name="Text Box 27"/>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41468" name="Rectangle 28"/>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41469" name="AutoShape 29"/>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41470" name="AutoShape 30"/>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1471" name="Group 31"/>
          <p:cNvGrpSpPr>
            <a:grpSpLocks/>
          </p:cNvGrpSpPr>
          <p:nvPr/>
        </p:nvGrpSpPr>
        <p:grpSpPr bwMode="auto">
          <a:xfrm rot="-5400000">
            <a:off x="3737769" y="1440656"/>
            <a:ext cx="174625" cy="608013"/>
            <a:chOff x="3226" y="1912"/>
            <a:chExt cx="76" cy="264"/>
          </a:xfrm>
        </p:grpSpPr>
        <p:sp>
          <p:nvSpPr>
            <p:cNvPr id="1341472" name="Rectangle 32"/>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73" name="Line 33"/>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4" name="Line 34"/>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5" name="Line 35"/>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6" name="Line 36"/>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7" name="Line 37"/>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8" name="Line 38"/>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9" name="Line 39"/>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80" name="Line 40"/>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41481" name="Group 41"/>
          <p:cNvGrpSpPr>
            <a:grpSpLocks/>
          </p:cNvGrpSpPr>
          <p:nvPr/>
        </p:nvGrpSpPr>
        <p:grpSpPr bwMode="auto">
          <a:xfrm>
            <a:off x="3441700" y="2559050"/>
            <a:ext cx="788988" cy="1025525"/>
            <a:chOff x="1680" y="3281"/>
            <a:chExt cx="497" cy="646"/>
          </a:xfrm>
        </p:grpSpPr>
        <p:sp>
          <p:nvSpPr>
            <p:cNvPr id="1341482" name="AutoShape 42"/>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41483" name="AutoShape 43"/>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1484" name="Group 44"/>
            <p:cNvGrpSpPr>
              <a:grpSpLocks/>
            </p:cNvGrpSpPr>
            <p:nvPr/>
          </p:nvGrpSpPr>
          <p:grpSpPr bwMode="auto">
            <a:xfrm rot="-5400000">
              <a:off x="1877" y="3491"/>
              <a:ext cx="110" cy="383"/>
              <a:chOff x="3226" y="1912"/>
              <a:chExt cx="76" cy="264"/>
            </a:xfrm>
          </p:grpSpPr>
          <p:sp>
            <p:nvSpPr>
              <p:cNvPr id="1341485" name="Rectangle 45"/>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86" name="Line 46"/>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7" name="Line 47"/>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8" name="Line 48"/>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9" name="Line 49"/>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0" name="Line 50"/>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1" name="Line 51"/>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2" name="Line 52"/>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93" name="Line 53"/>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41494" name="AutoShape 54"/>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41495" name="AutoShape 55"/>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41496" name="Line 56"/>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41497" name="Line 57"/>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41498" name="AutoShape 58"/>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41499" name="AutoShape 59"/>
          <p:cNvCxnSpPr>
            <a:cxnSpLocks noChangeShapeType="1"/>
            <a:stCxn id="1341463" idx="3"/>
            <a:endCxn id="1341470"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41500" name="AutoShape 60"/>
          <p:cNvCxnSpPr>
            <a:cxnSpLocks noChangeShapeType="1"/>
            <a:stCxn id="1341470" idx="3"/>
            <a:endCxn id="1341454"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41501" name="AutoShape 61"/>
          <p:cNvCxnSpPr>
            <a:cxnSpLocks noChangeShapeType="1"/>
            <a:stCxn id="1341454" idx="3"/>
            <a:endCxn id="1341455"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41502" name="AutoShape 62"/>
          <p:cNvCxnSpPr>
            <a:cxnSpLocks noChangeShapeType="1"/>
            <a:endCxn id="1341494"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41503" name="AutoShape 63"/>
          <p:cNvCxnSpPr>
            <a:cxnSpLocks noChangeShapeType="1"/>
            <a:stCxn id="1341494" idx="1"/>
            <a:endCxn id="1341483"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41504" name="AutoShape 64"/>
          <p:cNvCxnSpPr>
            <a:cxnSpLocks noChangeShapeType="1"/>
            <a:stCxn id="1341465" idx="1"/>
            <a:endCxn id="1341483"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41505" name="AutoShape 65"/>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41506" name="AutoShape 66"/>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41507" name="Rectangle 67"/>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08" name="Rectangle 68"/>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41509" name="Rectangle 69"/>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1510" name="Rectangle 7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11" name="Rectangle 7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41512" name="Rectangle 7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1513" name="Text Box 7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41514" name="Rectangle 7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15" name="Rectangle 7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41516" name="Rectangle 7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41517" name="Text Box 7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41518" name="Text Box 7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41519" name="Text Box 7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41520" name="Text Box 8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41521" name="Line 8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1522" name="Line 8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1523" name="Text Box 83"/>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cxnSp>
        <p:nvCxnSpPr>
          <p:cNvPr id="1341524" name="AutoShape 84"/>
          <p:cNvCxnSpPr>
            <a:cxnSpLocks noChangeShapeType="1"/>
            <a:endCxn id="1341494"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41525" name="AutoShape 85"/>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41526" name="Text Box 86"/>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 </a:t>
            </a:r>
            <a:r>
              <a:rPr lang="en-US" sz="1800">
                <a:solidFill>
                  <a:schemeClr val="tx1"/>
                </a:solidFill>
                <a:latin typeface="Arial Narrow" pitchFamily="34" charset="0"/>
              </a:rPr>
              <a:t>Use the Active PSET plus two Link PSETs. Assign different </a:t>
            </a:r>
            <a:r>
              <a:rPr lang="en-US" sz="1800">
                <a:solidFill>
                  <a:srgbClr val="FF3300"/>
                </a:solidFill>
                <a:latin typeface="Arial Narrow" pitchFamily="34" charset="0"/>
              </a:rPr>
              <a:t>Src addresses</a:t>
            </a:r>
            <a:r>
              <a:rPr lang="en-US" sz="1800">
                <a:solidFill>
                  <a:schemeClr val="tx1"/>
                </a:solidFill>
                <a:latin typeface="Arial Narrow" pitchFamily="34" charset="0"/>
              </a:rPr>
              <a:t> to use the desired buffer. </a:t>
            </a:r>
          </a:p>
        </p:txBody>
      </p:sp>
      <p:sp>
        <p:nvSpPr>
          <p:cNvPr id="1341527" name="AutoShape 87"/>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41528" name="Group 88"/>
          <p:cNvGrpSpPr>
            <a:grpSpLocks/>
          </p:cNvGrpSpPr>
          <p:nvPr/>
        </p:nvGrpSpPr>
        <p:grpSpPr bwMode="auto">
          <a:xfrm>
            <a:off x="6575425" y="2565400"/>
            <a:ext cx="333375" cy="609600"/>
            <a:chOff x="2234" y="1394"/>
            <a:chExt cx="144" cy="264"/>
          </a:xfrm>
        </p:grpSpPr>
        <p:sp>
          <p:nvSpPr>
            <p:cNvPr id="1341529" name="Rectangle 89"/>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30" name="Line 90"/>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1" name="Line 91"/>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2" name="Line 92"/>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3" name="Line 93"/>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34" name="AutoShape 94"/>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1535" name="AutoShape 95"/>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536" name="Group 96"/>
          <p:cNvGrpSpPr>
            <a:grpSpLocks/>
          </p:cNvGrpSpPr>
          <p:nvPr/>
        </p:nvGrpSpPr>
        <p:grpSpPr bwMode="auto">
          <a:xfrm>
            <a:off x="6557963" y="3336925"/>
            <a:ext cx="333375" cy="609600"/>
            <a:chOff x="2234" y="1394"/>
            <a:chExt cx="144" cy="264"/>
          </a:xfrm>
        </p:grpSpPr>
        <p:sp>
          <p:nvSpPr>
            <p:cNvPr id="1341537" name="Rectangle 9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38" name="Line 9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9" name="Line 9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0" name="Line 10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1" name="Line 10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42" name="AutoShape 102"/>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543" name="Group 103"/>
          <p:cNvGrpSpPr>
            <a:grpSpLocks/>
          </p:cNvGrpSpPr>
          <p:nvPr/>
        </p:nvGrpSpPr>
        <p:grpSpPr bwMode="auto">
          <a:xfrm>
            <a:off x="6550025" y="2566988"/>
            <a:ext cx="333375" cy="609600"/>
            <a:chOff x="2234" y="1394"/>
            <a:chExt cx="144" cy="264"/>
          </a:xfrm>
        </p:grpSpPr>
        <p:sp>
          <p:nvSpPr>
            <p:cNvPr id="1341544"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45"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6"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7"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8"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49" name="Line 109"/>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41550" name="Line 110"/>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41551" name="Rectangle 111"/>
          <p:cNvSpPr>
            <a:spLocks noChangeArrowheads="1"/>
          </p:cNvSpPr>
          <p:nvPr/>
        </p:nvSpPr>
        <p:spPr bwMode="auto">
          <a:xfrm>
            <a:off x="1295400"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
        <p:nvSpPr>
          <p:cNvPr id="1341552" name="Rectangle 112"/>
          <p:cNvSpPr>
            <a:spLocks noChangeArrowheads="1"/>
          </p:cNvSpPr>
          <p:nvPr/>
        </p:nvSpPr>
        <p:spPr bwMode="auto">
          <a:xfrm>
            <a:off x="4048125"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
        <p:nvSpPr>
          <p:cNvPr id="1341553" name="Rectangle 113"/>
          <p:cNvSpPr>
            <a:spLocks noChangeArrowheads="1"/>
          </p:cNvSpPr>
          <p:nvPr/>
        </p:nvSpPr>
        <p:spPr bwMode="auto">
          <a:xfrm>
            <a:off x="6781800"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534" name="Text Box 11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40418"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40419"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40420"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40421"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40422"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40423"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40424"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40425"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40426" name="AutoShape 10"/>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0427" name="AutoShape 11"/>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40428" name="Rectangle 12"/>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40429" name="Rectangle 13"/>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40430" name="AutoShape 14"/>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40431" name="AutoShape 15"/>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432" name="Group 16"/>
          <p:cNvGrpSpPr>
            <a:grpSpLocks/>
          </p:cNvGrpSpPr>
          <p:nvPr/>
        </p:nvGrpSpPr>
        <p:grpSpPr bwMode="auto">
          <a:xfrm>
            <a:off x="6575425" y="1433513"/>
            <a:ext cx="333375" cy="609600"/>
            <a:chOff x="2234" y="1394"/>
            <a:chExt cx="144" cy="264"/>
          </a:xfrm>
        </p:grpSpPr>
        <p:sp>
          <p:nvSpPr>
            <p:cNvPr id="1340433" name="Rectangle 1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34" name="Line 1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5" name="Line 1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6" name="Line 2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7" name="Line 2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38" name="AutoShape 22"/>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40439" name="AutoShape 23"/>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0440" name="AutoShape 24"/>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40441" name="AutoShape 25"/>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0442" name="AutoShape 26"/>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40443" name="Text Box 27"/>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40444" name="Rectangle 28"/>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40445" name="AutoShape 29"/>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40446" name="AutoShape 30"/>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0447" name="Group 31"/>
          <p:cNvGrpSpPr>
            <a:grpSpLocks/>
          </p:cNvGrpSpPr>
          <p:nvPr/>
        </p:nvGrpSpPr>
        <p:grpSpPr bwMode="auto">
          <a:xfrm rot="-5400000">
            <a:off x="3737769" y="1440656"/>
            <a:ext cx="174625" cy="608013"/>
            <a:chOff x="3226" y="1912"/>
            <a:chExt cx="76" cy="264"/>
          </a:xfrm>
        </p:grpSpPr>
        <p:sp>
          <p:nvSpPr>
            <p:cNvPr id="1340448" name="Rectangle 32"/>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49" name="Line 33"/>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0" name="Line 34"/>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1" name="Line 35"/>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2" name="Line 36"/>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3" name="Line 37"/>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4" name="Line 38"/>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5" name="Line 39"/>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56" name="Line 40"/>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40457" name="Group 41"/>
          <p:cNvGrpSpPr>
            <a:grpSpLocks/>
          </p:cNvGrpSpPr>
          <p:nvPr/>
        </p:nvGrpSpPr>
        <p:grpSpPr bwMode="auto">
          <a:xfrm>
            <a:off x="3441700" y="2559050"/>
            <a:ext cx="788988" cy="1025525"/>
            <a:chOff x="1680" y="3281"/>
            <a:chExt cx="497" cy="646"/>
          </a:xfrm>
        </p:grpSpPr>
        <p:sp>
          <p:nvSpPr>
            <p:cNvPr id="1340458" name="AutoShape 42"/>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40459" name="AutoShape 43"/>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0460" name="Group 44"/>
            <p:cNvGrpSpPr>
              <a:grpSpLocks/>
            </p:cNvGrpSpPr>
            <p:nvPr/>
          </p:nvGrpSpPr>
          <p:grpSpPr bwMode="auto">
            <a:xfrm rot="-5400000">
              <a:off x="1877" y="3491"/>
              <a:ext cx="110" cy="383"/>
              <a:chOff x="3226" y="1912"/>
              <a:chExt cx="76" cy="264"/>
            </a:xfrm>
          </p:grpSpPr>
          <p:sp>
            <p:nvSpPr>
              <p:cNvPr id="1340461" name="Rectangle 45"/>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62" name="Line 46"/>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3" name="Line 47"/>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4" name="Line 48"/>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5" name="Line 49"/>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6" name="Line 50"/>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7" name="Line 51"/>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8" name="Line 52"/>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69" name="Line 53"/>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40470" name="AutoShape 54"/>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40471" name="AutoShape 55"/>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40472" name="Line 56"/>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40473" name="Line 57"/>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40474" name="AutoShape 58"/>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40475" name="AutoShape 59"/>
          <p:cNvCxnSpPr>
            <a:cxnSpLocks noChangeShapeType="1"/>
            <a:stCxn id="1340439" idx="3"/>
            <a:endCxn id="1340446"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40476" name="AutoShape 60"/>
          <p:cNvCxnSpPr>
            <a:cxnSpLocks noChangeShapeType="1"/>
            <a:stCxn id="1340446" idx="3"/>
            <a:endCxn id="1340430"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40477" name="AutoShape 61"/>
          <p:cNvCxnSpPr>
            <a:cxnSpLocks noChangeShapeType="1"/>
            <a:stCxn id="1340430" idx="3"/>
            <a:endCxn id="1340431"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40478" name="AutoShape 62"/>
          <p:cNvCxnSpPr>
            <a:cxnSpLocks noChangeShapeType="1"/>
            <a:endCxn id="1340470"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40479" name="AutoShape 63"/>
          <p:cNvCxnSpPr>
            <a:cxnSpLocks noChangeShapeType="1"/>
            <a:stCxn id="1340470" idx="1"/>
            <a:endCxn id="1340459"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40480" name="AutoShape 64"/>
          <p:cNvCxnSpPr>
            <a:cxnSpLocks noChangeShapeType="1"/>
            <a:stCxn id="1340441" idx="1"/>
            <a:endCxn id="1340459"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40481" name="AutoShape 65"/>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40482" name="AutoShape 66"/>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40483" name="Rectangle 67"/>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84" name="Rectangle 68"/>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40485" name="Rectangle 69"/>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0486" name="Rectangle 7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87" name="Rectangle 7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40488" name="Rectangle 7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0489" name="Text Box 7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40490" name="Rectangle 7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91" name="Rectangle 7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40492" name="Rectangle 7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40493" name="Text Box 7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40494" name="Text Box 7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40495" name="Text Box 7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40496" name="Text Box 8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40497" name="Line 8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0498" name="Line 8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0499" name="Text Box 83"/>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cxnSp>
        <p:nvCxnSpPr>
          <p:cNvPr id="1340500" name="AutoShape 84"/>
          <p:cNvCxnSpPr>
            <a:cxnSpLocks noChangeShapeType="1"/>
            <a:endCxn id="1340470"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40501" name="AutoShape 85"/>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40503" name="AutoShape 87"/>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40504" name="Group 88"/>
          <p:cNvGrpSpPr>
            <a:grpSpLocks/>
          </p:cNvGrpSpPr>
          <p:nvPr/>
        </p:nvGrpSpPr>
        <p:grpSpPr bwMode="auto">
          <a:xfrm>
            <a:off x="6575425" y="2565400"/>
            <a:ext cx="333375" cy="609600"/>
            <a:chOff x="2234" y="1394"/>
            <a:chExt cx="144" cy="264"/>
          </a:xfrm>
        </p:grpSpPr>
        <p:sp>
          <p:nvSpPr>
            <p:cNvPr id="1340505" name="Rectangle 89"/>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06" name="Line 90"/>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7" name="Line 91"/>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8" name="Line 92"/>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9" name="Line 93"/>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10" name="AutoShape 94"/>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0511" name="AutoShape 95"/>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512" name="Group 96"/>
          <p:cNvGrpSpPr>
            <a:grpSpLocks/>
          </p:cNvGrpSpPr>
          <p:nvPr/>
        </p:nvGrpSpPr>
        <p:grpSpPr bwMode="auto">
          <a:xfrm>
            <a:off x="6557963" y="3336925"/>
            <a:ext cx="333375" cy="609600"/>
            <a:chOff x="2234" y="1394"/>
            <a:chExt cx="144" cy="264"/>
          </a:xfrm>
        </p:grpSpPr>
        <p:sp>
          <p:nvSpPr>
            <p:cNvPr id="1340513" name="Rectangle 9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14" name="Line 9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5" name="Line 9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6" name="Line 10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7" name="Line 10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18" name="AutoShape 102"/>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519" name="Group 103"/>
          <p:cNvGrpSpPr>
            <a:grpSpLocks/>
          </p:cNvGrpSpPr>
          <p:nvPr/>
        </p:nvGrpSpPr>
        <p:grpSpPr bwMode="auto">
          <a:xfrm>
            <a:off x="6550025" y="2566988"/>
            <a:ext cx="333375" cy="609600"/>
            <a:chOff x="2234" y="1394"/>
            <a:chExt cx="144" cy="264"/>
          </a:xfrm>
        </p:grpSpPr>
        <p:sp>
          <p:nvSpPr>
            <p:cNvPr id="1340520"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21"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2"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3"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4"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25" name="Line 109"/>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40526" name="Line 110"/>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40530" name="Rectangle 114"/>
          <p:cNvSpPr>
            <a:spLocks noChangeArrowheads="1"/>
          </p:cNvSpPr>
          <p:nvPr/>
        </p:nvSpPr>
        <p:spPr bwMode="auto">
          <a:xfrm>
            <a:off x="1905000"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
        <p:nvSpPr>
          <p:cNvPr id="1340531" name="Text Box 115"/>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 </a:t>
            </a:r>
            <a:r>
              <a:rPr lang="en-US" sz="1800">
                <a:solidFill>
                  <a:schemeClr val="tx1"/>
                </a:solidFill>
                <a:latin typeface="Arial Narrow" pitchFamily="34" charset="0"/>
              </a:rPr>
              <a:t>Use the Active PSET plus two Link PSETs. Assign different Src addresses to use the desired buffer. Set </a:t>
            </a:r>
            <a:r>
              <a:rPr lang="en-US" sz="1800">
                <a:solidFill>
                  <a:srgbClr val="FF3300"/>
                </a:solidFill>
                <a:latin typeface="Arial Narrow" pitchFamily="34" charset="0"/>
              </a:rPr>
              <a:t>LINK</a:t>
            </a:r>
            <a:r>
              <a:rPr lang="en-US" sz="1800">
                <a:solidFill>
                  <a:schemeClr val="tx1"/>
                </a:solidFill>
                <a:latin typeface="Arial Narrow" pitchFamily="34" charset="0"/>
              </a:rPr>
              <a:t> field to point to the </a:t>
            </a:r>
            <a:r>
              <a:rPr lang="en-US" sz="1800">
                <a:solidFill>
                  <a:srgbClr val="FF3300"/>
                </a:solidFill>
                <a:latin typeface="Arial Narrow" pitchFamily="34" charset="0"/>
              </a:rPr>
              <a:t>NEXT PSET to use</a:t>
            </a:r>
            <a:r>
              <a:rPr lang="en-US" sz="1800">
                <a:solidFill>
                  <a:schemeClr val="tx1"/>
                </a:solidFill>
                <a:latin typeface="Arial Narrow" pitchFamily="34" charset="0"/>
              </a:rPr>
              <a:t>.</a:t>
            </a:r>
          </a:p>
        </p:txBody>
      </p:sp>
      <p:sp>
        <p:nvSpPr>
          <p:cNvPr id="1340532" name="Rectangle 116"/>
          <p:cNvSpPr>
            <a:spLocks noChangeArrowheads="1"/>
          </p:cNvSpPr>
          <p:nvPr/>
        </p:nvSpPr>
        <p:spPr bwMode="auto">
          <a:xfrm>
            <a:off x="4649788"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
        <p:nvSpPr>
          <p:cNvPr id="1340533" name="Rectangle 117"/>
          <p:cNvSpPr>
            <a:spLocks noChangeArrowheads="1"/>
          </p:cNvSpPr>
          <p:nvPr/>
        </p:nvSpPr>
        <p:spPr bwMode="auto">
          <a:xfrm>
            <a:off x="7392988"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99" name="Text Box 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10722" name="Rectangle 2"/>
          <p:cNvSpPr>
            <a:spLocks noGrp="1" noChangeArrowheads="1"/>
          </p:cNvSpPr>
          <p:nvPr>
            <p:ph type="title"/>
          </p:nvPr>
        </p:nvSpPr>
        <p:spPr/>
        <p:txBody>
          <a:bodyPr/>
          <a:lstStyle/>
          <a:p>
            <a:r>
              <a:rPr lang="en-US"/>
              <a:t>EDMA3 Terminology</a:t>
            </a:r>
          </a:p>
        </p:txBody>
      </p:sp>
      <p:grpSp>
        <p:nvGrpSpPr>
          <p:cNvPr id="1310723" name="Group 3"/>
          <p:cNvGrpSpPr>
            <a:grpSpLocks/>
          </p:cNvGrpSpPr>
          <p:nvPr/>
        </p:nvGrpSpPr>
        <p:grpSpPr bwMode="auto">
          <a:xfrm>
            <a:off x="533400" y="2970213"/>
            <a:ext cx="8121650" cy="3811587"/>
            <a:chOff x="42" y="480"/>
            <a:chExt cx="5116" cy="2401"/>
          </a:xfrm>
        </p:grpSpPr>
        <p:sp>
          <p:nvSpPr>
            <p:cNvPr id="1310724"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10725"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10726"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10727"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28"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29"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0"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1"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2"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3"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4"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5"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6"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7"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8"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9"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40"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41"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42"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10743"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4"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5"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6"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7"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8"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9"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0"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1"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2"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3"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4"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5"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56"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57"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58"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59"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0"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1"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2"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3"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4"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5"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6"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7"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8"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10769"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0"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1"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2"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3"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4"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5"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6"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7"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8"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9"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80"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81"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82"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83"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84"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85"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86"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10787"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10788"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10789"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10790"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10791"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10792"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
        <p:nvSpPr>
          <p:cNvPr id="1310793" name="Rectangle 73"/>
          <p:cNvSpPr>
            <a:spLocks noChangeArrowheads="1"/>
          </p:cNvSpPr>
          <p:nvPr/>
        </p:nvSpPr>
        <p:spPr bwMode="auto">
          <a:xfrm>
            <a:off x="228600" y="1785938"/>
            <a:ext cx="8770938" cy="3810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4" name="Rectangle 74"/>
          <p:cNvSpPr>
            <a:spLocks noChangeArrowheads="1"/>
          </p:cNvSpPr>
          <p:nvPr/>
        </p:nvSpPr>
        <p:spPr bwMode="auto">
          <a:xfrm>
            <a:off x="219075" y="2582863"/>
            <a:ext cx="8770938" cy="4064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5" name="Rectangle 75"/>
          <p:cNvSpPr>
            <a:spLocks noChangeArrowheads="1"/>
          </p:cNvSpPr>
          <p:nvPr/>
        </p:nvSpPr>
        <p:spPr bwMode="auto">
          <a:xfrm>
            <a:off x="193675" y="4241800"/>
            <a:ext cx="8796338" cy="19304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6" name="Rectangle 76"/>
          <p:cNvSpPr>
            <a:spLocks noChangeArrowheads="1"/>
          </p:cNvSpPr>
          <p:nvPr/>
        </p:nvSpPr>
        <p:spPr bwMode="auto">
          <a:xfrm>
            <a:off x="7324725" y="3378200"/>
            <a:ext cx="1530350" cy="1404938"/>
          </a:xfrm>
          <a:prstGeom prst="rect">
            <a:avLst/>
          </a:prstGeom>
          <a:solidFill>
            <a:schemeClr val="bg1"/>
          </a:solidFill>
          <a:ln w="12700">
            <a:noFill/>
            <a:miter lim="800000"/>
            <a:headEnd/>
            <a:tailEnd/>
          </a:ln>
          <a:effectLst/>
        </p:spPr>
        <p:txBody>
          <a:bodyPr anchor="ctr">
            <a:spAutoFit/>
          </a:bodyPr>
          <a:lstStyle/>
          <a:p>
            <a:endParaRPr lang="en-US"/>
          </a:p>
        </p:txBody>
      </p:sp>
      <p:sp>
        <p:nvSpPr>
          <p:cNvPr id="1310797" name="Rectangle 77"/>
          <p:cNvSpPr>
            <a:spLocks noChangeArrowheads="1"/>
          </p:cNvSpPr>
          <p:nvPr/>
        </p:nvSpPr>
        <p:spPr bwMode="auto">
          <a:xfrm>
            <a:off x="1928813" y="3200400"/>
            <a:ext cx="238125" cy="16081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452" name="Text Box 1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6322"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6323"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6325"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6326"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6327"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6328"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6329"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6331"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6332"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6333"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6334"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6335"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36336"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337" name="Group 17"/>
          <p:cNvGrpSpPr>
            <a:grpSpLocks/>
          </p:cNvGrpSpPr>
          <p:nvPr/>
        </p:nvGrpSpPr>
        <p:grpSpPr bwMode="auto">
          <a:xfrm>
            <a:off x="6575425" y="1433513"/>
            <a:ext cx="333375" cy="609600"/>
            <a:chOff x="2234" y="1394"/>
            <a:chExt cx="144" cy="264"/>
          </a:xfrm>
        </p:grpSpPr>
        <p:sp>
          <p:nvSpPr>
            <p:cNvPr id="1336338"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39"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0"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1"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2"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43"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6344"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6345"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6346"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6347"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6348"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6349"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36350"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6351"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6352" name="Group 32"/>
          <p:cNvGrpSpPr>
            <a:grpSpLocks/>
          </p:cNvGrpSpPr>
          <p:nvPr/>
        </p:nvGrpSpPr>
        <p:grpSpPr bwMode="auto">
          <a:xfrm rot="-5400000">
            <a:off x="3737769" y="1440656"/>
            <a:ext cx="174625" cy="608013"/>
            <a:chOff x="3226" y="1912"/>
            <a:chExt cx="76" cy="264"/>
          </a:xfrm>
        </p:grpSpPr>
        <p:sp>
          <p:nvSpPr>
            <p:cNvPr id="1336353"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54"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5"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6"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7"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8"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9"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0"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61"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6362" name="Group 42"/>
          <p:cNvGrpSpPr>
            <a:grpSpLocks/>
          </p:cNvGrpSpPr>
          <p:nvPr/>
        </p:nvGrpSpPr>
        <p:grpSpPr bwMode="auto">
          <a:xfrm>
            <a:off x="3441700" y="2559050"/>
            <a:ext cx="788988" cy="1025525"/>
            <a:chOff x="1680" y="3281"/>
            <a:chExt cx="497" cy="646"/>
          </a:xfrm>
        </p:grpSpPr>
        <p:sp>
          <p:nvSpPr>
            <p:cNvPr id="1336363"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6364"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6365" name="Group 45"/>
            <p:cNvGrpSpPr>
              <a:grpSpLocks/>
            </p:cNvGrpSpPr>
            <p:nvPr/>
          </p:nvGrpSpPr>
          <p:grpSpPr bwMode="auto">
            <a:xfrm rot="-5400000">
              <a:off x="1877" y="3491"/>
              <a:ext cx="110" cy="383"/>
              <a:chOff x="3226" y="1912"/>
              <a:chExt cx="76" cy="264"/>
            </a:xfrm>
          </p:grpSpPr>
          <p:sp>
            <p:nvSpPr>
              <p:cNvPr id="1336366"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67"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8"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9"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0"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1"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2"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3"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74"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6375"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36384"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6386"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6387"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6388" name="AutoShape 68"/>
          <p:cNvCxnSpPr>
            <a:cxnSpLocks noChangeShapeType="1"/>
            <a:stCxn id="1336344" idx="3"/>
            <a:endCxn id="1336351"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6389" name="AutoShape 69"/>
          <p:cNvCxnSpPr>
            <a:cxnSpLocks noChangeShapeType="1"/>
            <a:stCxn id="1336351" idx="3"/>
            <a:endCxn id="1336335"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6390" name="AutoShape 70"/>
          <p:cNvCxnSpPr>
            <a:cxnSpLocks noChangeShapeType="1"/>
            <a:stCxn id="1336335" idx="3"/>
            <a:endCxn id="1336336"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6392" name="AutoShape 72"/>
          <p:cNvCxnSpPr>
            <a:cxnSpLocks noChangeShapeType="1"/>
            <a:stCxn id="1336375" idx="1"/>
            <a:endCxn id="1336364"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6393" name="AutoShape 73"/>
          <p:cNvCxnSpPr>
            <a:cxnSpLocks noChangeShapeType="1"/>
            <a:stCxn id="1336346" idx="1"/>
            <a:endCxn id="1336364"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6395"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6396"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397"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 </a:t>
            </a:r>
          </a:p>
        </p:txBody>
      </p:sp>
      <p:sp>
        <p:nvSpPr>
          <p:cNvPr id="1336398"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6399" name="Text Box 79"/>
          <p:cNvSpPr txBox="1">
            <a:spLocks noChangeArrowheads="1"/>
          </p:cNvSpPr>
          <p:nvPr/>
        </p:nvSpPr>
        <p:spPr bwMode="auto">
          <a:xfrm>
            <a:off x="133667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grpSp>
        <p:nvGrpSpPr>
          <p:cNvPr id="1336414" name="Group 94"/>
          <p:cNvGrpSpPr>
            <a:grpSpLocks/>
          </p:cNvGrpSpPr>
          <p:nvPr/>
        </p:nvGrpSpPr>
        <p:grpSpPr bwMode="auto">
          <a:xfrm>
            <a:off x="3898900" y="5054600"/>
            <a:ext cx="2133600" cy="1524000"/>
            <a:chOff x="2456" y="3184"/>
            <a:chExt cx="1344" cy="960"/>
          </a:xfrm>
        </p:grpSpPr>
        <p:sp>
          <p:nvSpPr>
            <p:cNvPr id="1336324" name="Rectangle 4"/>
            <p:cNvSpPr>
              <a:spLocks noChangeArrowheads="1"/>
            </p:cNvSpPr>
            <p:nvPr/>
          </p:nvSpPr>
          <p:spPr bwMode="auto">
            <a:xfrm>
              <a:off x="2456" y="3184"/>
              <a:ext cx="1344" cy="96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6400" name="Rectangle 80"/>
            <p:cNvSpPr>
              <a:spLocks noChangeArrowheads="1"/>
            </p:cNvSpPr>
            <p:nvPr/>
          </p:nvSpPr>
          <p:spPr bwMode="auto">
            <a:xfrm>
              <a:off x="2552" y="3674"/>
              <a:ext cx="1152"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01" name="Rectangle 81"/>
            <p:cNvSpPr>
              <a:spLocks noChangeArrowheads="1"/>
            </p:cNvSpPr>
            <p:nvPr/>
          </p:nvSpPr>
          <p:spPr bwMode="auto">
            <a:xfrm>
              <a:off x="2948" y="3877"/>
              <a:ext cx="759"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6402" name="Rectangle 82"/>
            <p:cNvSpPr>
              <a:spLocks noChangeArrowheads="1"/>
            </p:cNvSpPr>
            <p:nvPr/>
          </p:nvSpPr>
          <p:spPr bwMode="auto">
            <a:xfrm>
              <a:off x="2552" y="3472"/>
              <a:ext cx="1152"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6403" name="Text Box 83"/>
            <p:cNvSpPr txBox="1">
              <a:spLocks noChangeArrowheads="1"/>
            </p:cNvSpPr>
            <p:nvPr/>
          </p:nvSpPr>
          <p:spPr bwMode="auto">
            <a:xfrm>
              <a:off x="2668" y="3212"/>
              <a:ext cx="896" cy="212"/>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grpSp>
      <p:sp>
        <p:nvSpPr>
          <p:cNvPr id="1336404" name="Rectangle 8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05" name="Rectangle 8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6406" name="Rectangle 8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6407" name="Text Box 8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6409" name="Text Box 89"/>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6410" name="Text Box 90"/>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6411" name="Text Box 91"/>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6412" name="Line 92"/>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6413" name="Line 93"/>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6416" name="Rectangle 96"/>
          <p:cNvSpPr>
            <a:spLocks noChangeArrowheads="1"/>
          </p:cNvSpPr>
          <p:nvPr/>
        </p:nvSpPr>
        <p:spPr bwMode="auto">
          <a:xfrm>
            <a:off x="1154113" y="5054600"/>
            <a:ext cx="2133600" cy="1524000"/>
          </a:xfrm>
          <a:prstGeom prst="rect">
            <a:avLst/>
          </a:prstGeom>
          <a:solidFill>
            <a:srgbClr val="FFFF99"/>
          </a:solidFill>
          <a:ln w="12700" algn="ctr">
            <a:solidFill>
              <a:schemeClr val="tx1"/>
            </a:solidFill>
            <a:miter lim="800000"/>
            <a:headEnd/>
            <a:tailEnd/>
          </a:ln>
          <a:effectLst/>
        </p:spPr>
        <p:txBody>
          <a:bodyPr wrap="none" anchor="ctr">
            <a:spAutoFit/>
          </a:bodyPr>
          <a:lstStyle/>
          <a:p>
            <a:endParaRPr lang="en-US"/>
          </a:p>
        </p:txBody>
      </p:sp>
      <p:sp>
        <p:nvSpPr>
          <p:cNvPr id="1336417" name="Rectangle 97"/>
          <p:cNvSpPr>
            <a:spLocks noChangeArrowheads="1"/>
          </p:cNvSpPr>
          <p:nvPr/>
        </p:nvSpPr>
        <p:spPr bwMode="auto">
          <a:xfrm>
            <a:off x="1306513"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18" name="Rectangle 98"/>
          <p:cNvSpPr>
            <a:spLocks noChangeArrowheads="1"/>
          </p:cNvSpPr>
          <p:nvPr/>
        </p:nvSpPr>
        <p:spPr bwMode="auto">
          <a:xfrm>
            <a:off x="1935163" y="6154738"/>
            <a:ext cx="1204912"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6419" name="Rectangle 99"/>
          <p:cNvSpPr>
            <a:spLocks noChangeArrowheads="1"/>
          </p:cNvSpPr>
          <p:nvPr/>
        </p:nvSpPr>
        <p:spPr bwMode="auto">
          <a:xfrm>
            <a:off x="1306513"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6420" name="Text Box 100"/>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6421" name="Text Box 101"/>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When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is complete, PSET</a:t>
            </a:r>
            <a:r>
              <a:rPr lang="en-US" sz="1800" baseline="-25000">
                <a:solidFill>
                  <a:schemeClr val="tx1"/>
                </a:solidFill>
                <a:latin typeface="Arial Narrow" pitchFamily="34" charset="0"/>
              </a:rPr>
              <a:t>Z</a:t>
            </a:r>
            <a:r>
              <a:rPr lang="en-US" sz="1800">
                <a:solidFill>
                  <a:schemeClr val="tx1"/>
                </a:solidFill>
                <a:latin typeface="Arial Narrow" pitchFamily="34" charset="0"/>
              </a:rPr>
              <a:t> Pong</a:t>
            </a:r>
            <a:br>
              <a:rPr lang="en-US" sz="1800">
                <a:solidFill>
                  <a:schemeClr val="tx1"/>
                </a:solidFill>
                <a:latin typeface="Arial Narrow" pitchFamily="34" charset="0"/>
              </a:rPr>
            </a:br>
            <a:r>
              <a:rPr lang="en-US" sz="1800">
                <a:solidFill>
                  <a:schemeClr val="tx1"/>
                </a:solidFill>
                <a:latin typeface="Arial Narrow" pitchFamily="34" charset="0"/>
              </a:rPr>
              <a:t>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a:t>
            </a:r>
          </a:p>
        </p:txBody>
      </p:sp>
      <p:sp>
        <p:nvSpPr>
          <p:cNvPr id="1336422" name="AutoShape 102"/>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6423" name="Group 103"/>
          <p:cNvGrpSpPr>
            <a:grpSpLocks/>
          </p:cNvGrpSpPr>
          <p:nvPr/>
        </p:nvGrpSpPr>
        <p:grpSpPr bwMode="auto">
          <a:xfrm>
            <a:off x="6575425" y="2565400"/>
            <a:ext cx="333375" cy="609600"/>
            <a:chOff x="2234" y="1394"/>
            <a:chExt cx="144" cy="264"/>
          </a:xfrm>
        </p:grpSpPr>
        <p:sp>
          <p:nvSpPr>
            <p:cNvPr id="1336424"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25"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6"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7"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8"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429" name="AutoShape 109"/>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36430" name="Line 110"/>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36432" name="AutoShape 112"/>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6433" name="AutoShape 113"/>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6434" name="AutoShape 114"/>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435" name="Group 115"/>
          <p:cNvGrpSpPr>
            <a:grpSpLocks/>
          </p:cNvGrpSpPr>
          <p:nvPr/>
        </p:nvGrpSpPr>
        <p:grpSpPr bwMode="auto">
          <a:xfrm>
            <a:off x="6557963" y="3336925"/>
            <a:ext cx="333375" cy="609600"/>
            <a:chOff x="2234" y="1394"/>
            <a:chExt cx="144" cy="264"/>
          </a:xfrm>
        </p:grpSpPr>
        <p:sp>
          <p:nvSpPr>
            <p:cNvPr id="1336436" name="Rectangle 116"/>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37" name="Line 117"/>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38" name="Line 118"/>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39" name="Line 119"/>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0" name="Line 120"/>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441" name="AutoShape 121"/>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442" name="Group 122"/>
          <p:cNvGrpSpPr>
            <a:grpSpLocks/>
          </p:cNvGrpSpPr>
          <p:nvPr/>
        </p:nvGrpSpPr>
        <p:grpSpPr bwMode="auto">
          <a:xfrm>
            <a:off x="6550025" y="2566988"/>
            <a:ext cx="333375" cy="609600"/>
            <a:chOff x="2234" y="1394"/>
            <a:chExt cx="144" cy="264"/>
          </a:xfrm>
        </p:grpSpPr>
        <p:sp>
          <p:nvSpPr>
            <p:cNvPr id="1336443"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44"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5"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6"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7"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cxnSp>
        <p:nvCxnSpPr>
          <p:cNvPr id="1336449" name="AutoShape 129"/>
          <p:cNvCxnSpPr>
            <a:cxnSpLocks noChangeShapeType="1"/>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36450" name="AutoShape 13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6451" name="AutoShape 131"/>
          <p:cNvSpPr>
            <a:spLocks noChangeArrowheads="1"/>
          </p:cNvSpPr>
          <p:nvPr/>
        </p:nvSpPr>
        <p:spPr bwMode="auto">
          <a:xfrm>
            <a:off x="3190875" y="5605463"/>
            <a:ext cx="3533775" cy="485775"/>
          </a:xfrm>
          <a:prstGeom prst="leftArrow">
            <a:avLst>
              <a:gd name="adj1" fmla="val 77120"/>
              <a:gd name="adj2" fmla="val 43479"/>
            </a:avLst>
          </a:prstGeom>
          <a:solidFill>
            <a:srgbClr val="FFCC99">
              <a:alpha val="48000"/>
            </a:srgbClr>
          </a:solidFill>
          <a:ln w="381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476" name="Text Box 1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7346"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7347"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7348"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7349"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7350"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7351"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7352"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7353"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7355"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7356"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7357"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7358"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7359"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15</a:t>
            </a:r>
            <a:endParaRPr lang="en-US" sz="1800" baseline="-25000">
              <a:latin typeface="Arial Narrow" pitchFamily="34" charset="0"/>
            </a:endParaRPr>
          </a:p>
        </p:txBody>
      </p:sp>
      <p:sp>
        <p:nvSpPr>
          <p:cNvPr id="1337360"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361" name="Group 17"/>
          <p:cNvGrpSpPr>
            <a:grpSpLocks/>
          </p:cNvGrpSpPr>
          <p:nvPr/>
        </p:nvGrpSpPr>
        <p:grpSpPr bwMode="auto">
          <a:xfrm>
            <a:off x="6575425" y="1433513"/>
            <a:ext cx="333375" cy="609600"/>
            <a:chOff x="2234" y="1394"/>
            <a:chExt cx="144" cy="264"/>
          </a:xfrm>
        </p:grpSpPr>
        <p:sp>
          <p:nvSpPr>
            <p:cNvPr id="1337362"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63"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4"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5"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6"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67"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7368"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7369"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7370"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7371"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7372"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7373"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solidFill>
                  <a:srgbClr val="FF0000"/>
                </a:solidFill>
              </a:rPr>
              <a:t>McBSP1</a:t>
            </a:r>
          </a:p>
        </p:txBody>
      </p:sp>
      <p:sp>
        <p:nvSpPr>
          <p:cNvPr id="1337374"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7375"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7376" name="Group 32"/>
          <p:cNvGrpSpPr>
            <a:grpSpLocks/>
          </p:cNvGrpSpPr>
          <p:nvPr/>
        </p:nvGrpSpPr>
        <p:grpSpPr bwMode="auto">
          <a:xfrm rot="-5400000">
            <a:off x="3737769" y="1440656"/>
            <a:ext cx="174625" cy="608013"/>
            <a:chOff x="3226" y="1912"/>
            <a:chExt cx="76" cy="264"/>
          </a:xfrm>
        </p:grpSpPr>
        <p:sp>
          <p:nvSpPr>
            <p:cNvPr id="1337377"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78"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79"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0"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1"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2"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3"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4"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85"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7386" name="Group 42"/>
          <p:cNvGrpSpPr>
            <a:grpSpLocks/>
          </p:cNvGrpSpPr>
          <p:nvPr/>
        </p:nvGrpSpPr>
        <p:grpSpPr bwMode="auto">
          <a:xfrm>
            <a:off x="3441700" y="2559050"/>
            <a:ext cx="788988" cy="1025525"/>
            <a:chOff x="1680" y="3281"/>
            <a:chExt cx="497" cy="646"/>
          </a:xfrm>
        </p:grpSpPr>
        <p:sp>
          <p:nvSpPr>
            <p:cNvPr id="1337387"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7388"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7389" name="Group 45"/>
            <p:cNvGrpSpPr>
              <a:grpSpLocks/>
            </p:cNvGrpSpPr>
            <p:nvPr/>
          </p:nvGrpSpPr>
          <p:grpSpPr bwMode="auto">
            <a:xfrm rot="-5400000">
              <a:off x="1877" y="3491"/>
              <a:ext cx="110" cy="383"/>
              <a:chOff x="3226" y="1912"/>
              <a:chExt cx="76" cy="264"/>
            </a:xfrm>
          </p:grpSpPr>
          <p:sp>
            <p:nvSpPr>
              <p:cNvPr id="1337390"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91"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2"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3"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4"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5"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6"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7"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98"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7399"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latin typeface="Arial Narrow" pitchFamily="34" charset="0"/>
              </a:rPr>
              <a:t>CHAN 14</a:t>
            </a:r>
            <a:endParaRPr lang="en-US" sz="1800" baseline="-25000">
              <a:latin typeface="Arial Narrow" pitchFamily="34" charset="0"/>
            </a:endParaRPr>
          </a:p>
        </p:txBody>
      </p:sp>
      <p:sp>
        <p:nvSpPr>
          <p:cNvPr id="1337408"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7410"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7411"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7412" name="AutoShape 68"/>
          <p:cNvCxnSpPr>
            <a:cxnSpLocks noChangeShapeType="1"/>
            <a:stCxn id="1337368" idx="3"/>
            <a:endCxn id="1337375"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7413" name="AutoShape 69"/>
          <p:cNvCxnSpPr>
            <a:cxnSpLocks noChangeShapeType="1"/>
            <a:stCxn id="1337375" idx="3"/>
            <a:endCxn id="1337359"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7414" name="AutoShape 70"/>
          <p:cNvCxnSpPr>
            <a:cxnSpLocks noChangeShapeType="1"/>
            <a:stCxn id="1337359" idx="3"/>
            <a:endCxn id="1337360"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7416" name="AutoShape 72"/>
          <p:cNvCxnSpPr>
            <a:cxnSpLocks noChangeShapeType="1"/>
            <a:stCxn id="1337399" idx="1"/>
            <a:endCxn id="1337388"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7417" name="AutoShape 73"/>
          <p:cNvCxnSpPr>
            <a:cxnSpLocks noChangeShapeType="1"/>
            <a:stCxn id="1337370" idx="1"/>
            <a:endCxn id="1337388"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7419"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7420"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1"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 </a:t>
            </a:r>
          </a:p>
        </p:txBody>
      </p:sp>
      <p:sp>
        <p:nvSpPr>
          <p:cNvPr id="1337422"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23" name="Text Box 79"/>
          <p:cNvSpPr txBox="1">
            <a:spLocks noChangeArrowheads="1"/>
          </p:cNvSpPr>
          <p:nvPr/>
        </p:nvSpPr>
        <p:spPr bwMode="auto">
          <a:xfrm>
            <a:off x="133667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7424" name="Rectangle 8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5" name="Rectangle 8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7426" name="Rectangle 8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27" name="Text Box 8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37428" name="Rectangle 8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9" name="Rectangle 8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7430" name="Rectangle 8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7431" name="Text Box 8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7433" name="Text Box 89"/>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7434" name="Text Box 90"/>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7435" name="Text Box 91"/>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7436" name="Line 92"/>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7437" name="Line 93"/>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7439" name="Rectangle 95"/>
          <p:cNvSpPr>
            <a:spLocks noChangeArrowheads="1"/>
          </p:cNvSpPr>
          <p:nvPr/>
        </p:nvSpPr>
        <p:spPr bwMode="auto">
          <a:xfrm>
            <a:off x="1155700" y="5056188"/>
            <a:ext cx="2133600" cy="1524000"/>
          </a:xfrm>
          <a:prstGeom prst="rect">
            <a:avLst/>
          </a:prstGeom>
          <a:solidFill>
            <a:srgbClr val="CCFFFF"/>
          </a:solidFill>
          <a:ln w="12700" algn="ctr">
            <a:solidFill>
              <a:schemeClr val="tx1"/>
            </a:solidFill>
            <a:miter lim="800000"/>
            <a:headEnd/>
            <a:tailEnd/>
          </a:ln>
          <a:effectLst/>
        </p:spPr>
        <p:txBody>
          <a:bodyPr wrap="none" anchor="ctr">
            <a:spAutoFit/>
          </a:bodyPr>
          <a:lstStyle/>
          <a:p>
            <a:endParaRPr lang="en-US"/>
          </a:p>
        </p:txBody>
      </p:sp>
      <p:sp>
        <p:nvSpPr>
          <p:cNvPr id="1337440" name="Rectangle 96"/>
          <p:cNvSpPr>
            <a:spLocks noChangeArrowheads="1"/>
          </p:cNvSpPr>
          <p:nvPr/>
        </p:nvSpPr>
        <p:spPr bwMode="auto">
          <a:xfrm>
            <a:off x="1308100" y="5834063"/>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41" name="Rectangle 97"/>
          <p:cNvSpPr>
            <a:spLocks noChangeArrowheads="1"/>
          </p:cNvSpPr>
          <p:nvPr/>
        </p:nvSpPr>
        <p:spPr bwMode="auto">
          <a:xfrm>
            <a:off x="1936750" y="6156325"/>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7442" name="Rectangle 98"/>
          <p:cNvSpPr>
            <a:spLocks noChangeArrowheads="1"/>
          </p:cNvSpPr>
          <p:nvPr/>
        </p:nvSpPr>
        <p:spPr bwMode="auto">
          <a:xfrm>
            <a:off x="1308100" y="5513388"/>
            <a:ext cx="1828800" cy="2905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44" name="Text Box 100"/>
          <p:cNvSpPr txBox="1">
            <a:spLocks noChangeArrowheads="1"/>
          </p:cNvSpPr>
          <p:nvPr/>
        </p:nvSpPr>
        <p:spPr bwMode="auto">
          <a:xfrm>
            <a:off x="135572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7445" name="Text Box 101"/>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When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is complete, PSET</a:t>
            </a:r>
            <a:r>
              <a:rPr lang="en-US" sz="1800" baseline="-25000">
                <a:solidFill>
                  <a:schemeClr val="tx1"/>
                </a:solidFill>
                <a:latin typeface="Arial Narrow" pitchFamily="34" charset="0"/>
              </a:rPr>
              <a:t>Z</a:t>
            </a:r>
            <a:r>
              <a:rPr lang="en-US" sz="1800">
                <a:solidFill>
                  <a:schemeClr val="tx1"/>
                </a:solidFill>
                <a:latin typeface="Arial Narrow" pitchFamily="34" charset="0"/>
              </a:rPr>
              <a:t> Pong</a:t>
            </a:r>
            <a:br>
              <a:rPr lang="en-US" sz="1800">
                <a:solidFill>
                  <a:schemeClr val="tx1"/>
                </a:solidFill>
                <a:latin typeface="Arial Narrow" pitchFamily="34" charset="0"/>
              </a:rPr>
            </a:br>
            <a:r>
              <a:rPr lang="en-US" sz="1800">
                <a:solidFill>
                  <a:schemeClr val="tx1"/>
                </a:solidFill>
                <a:latin typeface="Arial Narrow" pitchFamily="34" charset="0"/>
              </a:rPr>
              <a:t>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When Pong is done, PSET</a:t>
            </a:r>
            <a:r>
              <a:rPr lang="en-US" sz="1800" baseline="-25000">
                <a:solidFill>
                  <a:schemeClr val="tx1"/>
                </a:solidFill>
                <a:latin typeface="Arial Narrow" pitchFamily="34" charset="0"/>
              </a:rPr>
              <a:t>Y</a:t>
            </a:r>
            <a:r>
              <a:rPr lang="en-US" sz="1800">
                <a:solidFill>
                  <a:schemeClr val="tx1"/>
                </a:solidFill>
                <a:latin typeface="Arial Narrow" pitchFamily="34" charset="0"/>
              </a:rPr>
              <a:t> Ping 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a:t>
            </a:r>
          </a:p>
        </p:txBody>
      </p:sp>
      <p:sp>
        <p:nvSpPr>
          <p:cNvPr id="1337446" name="AutoShape 102"/>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7447" name="Group 103"/>
          <p:cNvGrpSpPr>
            <a:grpSpLocks/>
          </p:cNvGrpSpPr>
          <p:nvPr/>
        </p:nvGrpSpPr>
        <p:grpSpPr bwMode="auto">
          <a:xfrm>
            <a:off x="6575425" y="2565400"/>
            <a:ext cx="333375" cy="609600"/>
            <a:chOff x="2234" y="1394"/>
            <a:chExt cx="144" cy="264"/>
          </a:xfrm>
        </p:grpSpPr>
        <p:sp>
          <p:nvSpPr>
            <p:cNvPr id="1337448"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49"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0"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1"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2"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53" name="AutoShape 109"/>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cxnSp>
        <p:nvCxnSpPr>
          <p:cNvPr id="1337455" name="AutoShape 111"/>
          <p:cNvCxnSpPr>
            <a:cxnSpLocks noChangeShapeType="1"/>
            <a:stCxn id="1337465" idx="1"/>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sp>
        <p:nvSpPr>
          <p:cNvPr id="1337456" name="AutoShape 112"/>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7457" name="AutoShape 113"/>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7458" name="AutoShape 114"/>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459" name="Group 115"/>
          <p:cNvGrpSpPr>
            <a:grpSpLocks/>
          </p:cNvGrpSpPr>
          <p:nvPr/>
        </p:nvGrpSpPr>
        <p:grpSpPr bwMode="auto">
          <a:xfrm>
            <a:off x="6557963" y="3336925"/>
            <a:ext cx="333375" cy="609600"/>
            <a:chOff x="2234" y="1394"/>
            <a:chExt cx="144" cy="264"/>
          </a:xfrm>
        </p:grpSpPr>
        <p:sp>
          <p:nvSpPr>
            <p:cNvPr id="1337460" name="Rectangle 116"/>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61" name="Line 117"/>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2" name="Line 118"/>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3" name="Line 119"/>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4" name="Line 120"/>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65" name="AutoShape 121"/>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466" name="Group 122"/>
          <p:cNvGrpSpPr>
            <a:grpSpLocks/>
          </p:cNvGrpSpPr>
          <p:nvPr/>
        </p:nvGrpSpPr>
        <p:grpSpPr bwMode="auto">
          <a:xfrm>
            <a:off x="6550025" y="2566988"/>
            <a:ext cx="333375" cy="609600"/>
            <a:chOff x="2234" y="1394"/>
            <a:chExt cx="144" cy="264"/>
          </a:xfrm>
        </p:grpSpPr>
        <p:sp>
          <p:nvSpPr>
            <p:cNvPr id="1337467"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68"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9"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70"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71"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72" name="Line 128"/>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37474" name="AutoShape 13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7475" name="AutoShape 131"/>
          <p:cNvSpPr>
            <a:spLocks noChangeArrowheads="1"/>
          </p:cNvSpPr>
          <p:nvPr/>
        </p:nvSpPr>
        <p:spPr bwMode="auto">
          <a:xfrm>
            <a:off x="3190875" y="5605463"/>
            <a:ext cx="782638" cy="485775"/>
          </a:xfrm>
          <a:prstGeom prst="leftArrow">
            <a:avLst>
              <a:gd name="adj1" fmla="val 73204"/>
              <a:gd name="adj2" fmla="val 44447"/>
            </a:avLst>
          </a:prstGeom>
          <a:solidFill>
            <a:srgbClr val="FFCC99">
              <a:alpha val="48000"/>
            </a:srgbClr>
          </a:solidFill>
          <a:ln w="381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927" name="Text Box 1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56802" name="Rectangle 2"/>
          <p:cNvSpPr>
            <a:spLocks noGrp="1" noChangeArrowheads="1"/>
          </p:cNvSpPr>
          <p:nvPr>
            <p:ph type="title"/>
          </p:nvPr>
        </p:nvSpPr>
        <p:spPr/>
        <p:txBody>
          <a:bodyPr/>
          <a:lstStyle/>
          <a:p>
            <a:r>
              <a:rPr lang="en-US"/>
              <a:t>Example 2: Multiple Block Transfer</a:t>
            </a:r>
          </a:p>
        </p:txBody>
      </p:sp>
      <p:sp>
        <p:nvSpPr>
          <p:cNvPr id="1356803"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5680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80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5680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56807"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56808"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56809"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56810"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56811"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56812"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56813"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56814"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56815"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56816"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56817"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56818"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56819"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6820"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56821"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56822"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56823"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56824"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56825"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56826"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56827"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56828"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56829" name="Rectangle 29"/>
          <p:cNvSpPr>
            <a:spLocks noChangeArrowheads="1"/>
          </p:cNvSpPr>
          <p:nvPr/>
        </p:nvSpPr>
        <p:spPr bwMode="auto">
          <a:xfrm>
            <a:off x="5113338" y="1066800"/>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56830"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56831"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56832"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56833"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56834"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56835"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56836"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56837"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56838"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56839"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56840"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56841"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56842"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56843"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56844"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56845"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56846"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56847"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56848"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56849"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56850"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56851"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56852"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6853"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56854"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56855"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56856"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56857"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56858"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56859"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56860"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56861"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56862"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56863"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56864"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56865"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56866"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56867"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56868"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56869"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56870"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56871"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56872"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56873"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56874"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56875"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56876"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56877"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56878"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56879"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56880"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56881"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56882"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56883"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56884"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6885"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56886"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56887" name="Group 87"/>
          <p:cNvGrpSpPr>
            <a:grpSpLocks/>
          </p:cNvGrpSpPr>
          <p:nvPr/>
        </p:nvGrpSpPr>
        <p:grpSpPr bwMode="auto">
          <a:xfrm>
            <a:off x="4800600" y="4283075"/>
            <a:ext cx="1790700" cy="2292350"/>
            <a:chOff x="3024" y="2698"/>
            <a:chExt cx="1128" cy="1444"/>
          </a:xfrm>
        </p:grpSpPr>
        <p:sp>
          <p:nvSpPr>
            <p:cNvPr id="1356888"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889"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56890"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6891"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892"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893"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894"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895"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56896"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897"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6898"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899"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6900"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6901"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56902" name="Group 102"/>
          <p:cNvGrpSpPr>
            <a:grpSpLocks/>
          </p:cNvGrpSpPr>
          <p:nvPr/>
        </p:nvGrpSpPr>
        <p:grpSpPr bwMode="auto">
          <a:xfrm>
            <a:off x="2590800" y="4283075"/>
            <a:ext cx="1790700" cy="2292350"/>
            <a:chOff x="1632" y="2698"/>
            <a:chExt cx="1128" cy="1444"/>
          </a:xfrm>
        </p:grpSpPr>
        <p:sp>
          <p:nvSpPr>
            <p:cNvPr id="1356903"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904"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56905"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6906"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907"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908"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909"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910"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56911"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912"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6913"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914"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6915"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6916"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6917"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56918"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56919"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56920"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56921"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56922" name="Group 122"/>
          <p:cNvGrpSpPr>
            <a:grpSpLocks/>
          </p:cNvGrpSpPr>
          <p:nvPr/>
        </p:nvGrpSpPr>
        <p:grpSpPr bwMode="auto">
          <a:xfrm>
            <a:off x="6781800" y="4184650"/>
            <a:ext cx="2362200" cy="2387600"/>
            <a:chOff x="4272" y="2636"/>
            <a:chExt cx="1488" cy="1504"/>
          </a:xfrm>
        </p:grpSpPr>
        <p:sp>
          <p:nvSpPr>
            <p:cNvPr id="1356923"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56924"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56925" name="Rectangle 125"/>
          <p:cNvSpPr>
            <a:spLocks noChangeArrowheads="1"/>
          </p:cNvSpPr>
          <p:nvPr/>
        </p:nvSpPr>
        <p:spPr bwMode="auto">
          <a:xfrm>
            <a:off x="152400" y="2497138"/>
            <a:ext cx="4513263" cy="13462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56926"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975" name="Text Box 1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58850" name="Rectangle 2"/>
          <p:cNvSpPr>
            <a:spLocks noGrp="1" noChangeArrowheads="1"/>
          </p:cNvSpPr>
          <p:nvPr>
            <p:ph type="title"/>
          </p:nvPr>
        </p:nvSpPr>
        <p:spPr/>
        <p:txBody>
          <a:bodyPr/>
          <a:lstStyle/>
          <a:p>
            <a:r>
              <a:rPr lang="en-US"/>
              <a:t>Example 2: Multiple Block Transfer</a:t>
            </a:r>
          </a:p>
        </p:txBody>
      </p:sp>
      <p:sp>
        <p:nvSpPr>
          <p:cNvPr id="135885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5885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85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5885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58855"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58856"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58857"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58858"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58859"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58860"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58861"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58862"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58863"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58864"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58865"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58866"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58867"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8868"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58869"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58870"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58871"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58872"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58873"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58874"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58875"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58876"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58877" name="Rectangle 29"/>
          <p:cNvSpPr>
            <a:spLocks noChangeArrowheads="1"/>
          </p:cNvSpPr>
          <p:nvPr/>
        </p:nvSpPr>
        <p:spPr bwMode="auto">
          <a:xfrm>
            <a:off x="5113338" y="1066800"/>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58878"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58879"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58880"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58881"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58882"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58883"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58884"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58885"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58886"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58887"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58888"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58889"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58890"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58891"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58892"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58893"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58894"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58895"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58896"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58897"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58898"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58899"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58900"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8901"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58902"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58903"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58904"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58905"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58906"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58907"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58908"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58909"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58910"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58911"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58912"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58913"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58914"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58915"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58916"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58917"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58918"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58919"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58920"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58921"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58922"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58923"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58924"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58925"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58926"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58927"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58928"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58929"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58930"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58931"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58932"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8933"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58934"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58935" name="Group 87"/>
          <p:cNvGrpSpPr>
            <a:grpSpLocks/>
          </p:cNvGrpSpPr>
          <p:nvPr/>
        </p:nvGrpSpPr>
        <p:grpSpPr bwMode="auto">
          <a:xfrm>
            <a:off x="4800600" y="4283075"/>
            <a:ext cx="1790700" cy="2292350"/>
            <a:chOff x="3024" y="2698"/>
            <a:chExt cx="1128" cy="1444"/>
          </a:xfrm>
        </p:grpSpPr>
        <p:sp>
          <p:nvSpPr>
            <p:cNvPr id="1358936"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937"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58938"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8939"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40"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41"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42"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43"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58944"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45"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8946"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47"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8948"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8949"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58950" name="Group 102"/>
          <p:cNvGrpSpPr>
            <a:grpSpLocks/>
          </p:cNvGrpSpPr>
          <p:nvPr/>
        </p:nvGrpSpPr>
        <p:grpSpPr bwMode="auto">
          <a:xfrm>
            <a:off x="2590800" y="4283075"/>
            <a:ext cx="1790700" cy="2292350"/>
            <a:chOff x="1632" y="2698"/>
            <a:chExt cx="1128" cy="1444"/>
          </a:xfrm>
        </p:grpSpPr>
        <p:sp>
          <p:nvSpPr>
            <p:cNvPr id="1358951"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952"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58953"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8954"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55"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56"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57"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58"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58959"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60"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8961"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62"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8963"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8964"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8965"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58966"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58967"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58968"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58969"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58970" name="Group 122"/>
          <p:cNvGrpSpPr>
            <a:grpSpLocks/>
          </p:cNvGrpSpPr>
          <p:nvPr/>
        </p:nvGrpSpPr>
        <p:grpSpPr bwMode="auto">
          <a:xfrm>
            <a:off x="6781800" y="4184650"/>
            <a:ext cx="2362200" cy="2387600"/>
            <a:chOff x="4272" y="2636"/>
            <a:chExt cx="1488" cy="1504"/>
          </a:xfrm>
        </p:grpSpPr>
        <p:sp>
          <p:nvSpPr>
            <p:cNvPr id="1358971"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58972"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58973"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58974"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030" name="Text Box 13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0898" name="Rectangle 2"/>
          <p:cNvSpPr>
            <a:spLocks noGrp="1" noChangeArrowheads="1"/>
          </p:cNvSpPr>
          <p:nvPr>
            <p:ph type="title"/>
          </p:nvPr>
        </p:nvSpPr>
        <p:spPr/>
        <p:txBody>
          <a:bodyPr/>
          <a:lstStyle/>
          <a:p>
            <a:r>
              <a:rPr lang="en-US"/>
              <a:t>Example 2: Multiple Block Transfer</a:t>
            </a:r>
          </a:p>
        </p:txBody>
      </p:sp>
      <p:sp>
        <p:nvSpPr>
          <p:cNvPr id="136089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090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090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090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0903"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0904"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0905"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0906"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0907"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0908"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0909"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0910"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0911"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0912"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0913"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0914"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0915"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0916"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0917"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0918"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0919"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0920"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0921"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0922"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0923"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0924"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0925" name="Rectangle 29"/>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0926"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0927"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0928"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0929"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0930"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0931"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0932"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0933"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0934"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0935"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0936"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0937"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0938"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0939"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0940"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0941"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0942"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0943"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0944"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0945"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0946"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0947"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0948"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0949"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0950"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0951"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0952"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0953"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0954"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0955"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0956"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0957"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0958"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0959"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0960"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0961"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0962"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0963"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0964"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0965"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0966"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0967"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0968"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0969"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0970"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0971"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0972"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0973"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0974"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0975"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0976"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0977"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0978"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0979"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0980"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0981"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0982"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0983" name="Group 87"/>
          <p:cNvGrpSpPr>
            <a:grpSpLocks/>
          </p:cNvGrpSpPr>
          <p:nvPr/>
        </p:nvGrpSpPr>
        <p:grpSpPr bwMode="auto">
          <a:xfrm>
            <a:off x="4800600" y="4283075"/>
            <a:ext cx="1790700" cy="2292350"/>
            <a:chOff x="3024" y="2698"/>
            <a:chExt cx="1128" cy="1444"/>
          </a:xfrm>
        </p:grpSpPr>
        <p:sp>
          <p:nvSpPr>
            <p:cNvPr id="1360984"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0985"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0986"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0987"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0988"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0989"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0990"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0991"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0992"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0993"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0994"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0995"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0996"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0997"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0998" name="Group 102"/>
          <p:cNvGrpSpPr>
            <a:grpSpLocks/>
          </p:cNvGrpSpPr>
          <p:nvPr/>
        </p:nvGrpSpPr>
        <p:grpSpPr bwMode="auto">
          <a:xfrm>
            <a:off x="2590800" y="4283075"/>
            <a:ext cx="1790700" cy="2292350"/>
            <a:chOff x="1632" y="2698"/>
            <a:chExt cx="1128" cy="1444"/>
          </a:xfrm>
        </p:grpSpPr>
        <p:sp>
          <p:nvSpPr>
            <p:cNvPr id="1360999"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1000"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1001"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1002"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1003"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1004"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1005"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1006"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1007"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1008"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1009"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1010"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1011"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1012"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1013"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1014"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1015"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1016"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1017"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1018" name="Group 122"/>
          <p:cNvGrpSpPr>
            <a:grpSpLocks/>
          </p:cNvGrpSpPr>
          <p:nvPr/>
        </p:nvGrpSpPr>
        <p:grpSpPr bwMode="auto">
          <a:xfrm>
            <a:off x="6781800" y="4184650"/>
            <a:ext cx="2362200" cy="2387600"/>
            <a:chOff x="4272" y="2636"/>
            <a:chExt cx="1488" cy="1504"/>
          </a:xfrm>
        </p:grpSpPr>
        <p:sp>
          <p:nvSpPr>
            <p:cNvPr id="1361019"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1020"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1021"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61022"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1023" name="Text Box 127"/>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chemeClr val="tx1"/>
                </a:solidFill>
              </a:rPr>
              <a:t>XEVT1</a:t>
            </a:r>
          </a:p>
        </p:txBody>
      </p:sp>
      <p:sp>
        <p:nvSpPr>
          <p:cNvPr id="1361027" name="Line 131"/>
          <p:cNvSpPr>
            <a:spLocks noChangeShapeType="1"/>
          </p:cNvSpPr>
          <p:nvPr/>
        </p:nvSpPr>
        <p:spPr bwMode="auto">
          <a:xfrm>
            <a:off x="4622800" y="887413"/>
            <a:ext cx="628650" cy="0"/>
          </a:xfrm>
          <a:prstGeom prst="line">
            <a:avLst/>
          </a:prstGeom>
          <a:noFill/>
          <a:ln w="38100">
            <a:solidFill>
              <a:schemeClr val="tx1"/>
            </a:solidFill>
            <a:round/>
            <a:headEnd/>
            <a:tailEnd/>
          </a:ln>
          <a:effectLst/>
        </p:spPr>
        <p:txBody>
          <a:bodyPr>
            <a:spAutoFit/>
          </a:bodyPr>
          <a:lstStyle/>
          <a:p>
            <a:endParaRPr lang="en-US"/>
          </a:p>
        </p:txBody>
      </p:sp>
      <p:sp>
        <p:nvSpPr>
          <p:cNvPr id="1361028" name="Line 132"/>
          <p:cNvSpPr>
            <a:spLocks noChangeShapeType="1"/>
          </p:cNvSpPr>
          <p:nvPr/>
        </p:nvSpPr>
        <p:spPr bwMode="auto">
          <a:xfrm>
            <a:off x="5233988" y="887413"/>
            <a:ext cx="0" cy="173037"/>
          </a:xfrm>
          <a:prstGeom prst="line">
            <a:avLst/>
          </a:prstGeom>
          <a:noFill/>
          <a:ln w="38100">
            <a:solidFill>
              <a:schemeClr val="tx1"/>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075"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2946" name="Rectangle 2"/>
          <p:cNvSpPr>
            <a:spLocks noGrp="1" noChangeArrowheads="1"/>
          </p:cNvSpPr>
          <p:nvPr>
            <p:ph type="title"/>
          </p:nvPr>
        </p:nvSpPr>
        <p:spPr/>
        <p:txBody>
          <a:bodyPr/>
          <a:lstStyle/>
          <a:p>
            <a:r>
              <a:rPr lang="en-US"/>
              <a:t>Example 2: Multiple Block Transfer</a:t>
            </a:r>
          </a:p>
        </p:txBody>
      </p:sp>
      <p:sp>
        <p:nvSpPr>
          <p:cNvPr id="136294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294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Options – A-sync</a:t>
            </a:r>
          </a:p>
        </p:txBody>
      </p:sp>
      <p:sp>
        <p:nvSpPr>
          <p:cNvPr id="136294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295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2951"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2952"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2953"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2954"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2955"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2956"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2957"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2958"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2959"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2960"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2961"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2962"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2963"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2964"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2965"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2966"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2967"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2968"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2969"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2970"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2971"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2972"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2973" name="Rectangle 2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2974" name="Rectangle 30"/>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2975"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2976"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2977"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2978"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2979"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2980"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2981"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2982"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2983"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2984"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2985"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2986"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2987"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2988"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2989"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2990"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2991"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2992"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2993"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2994"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2995"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2996"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2997"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2998"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2999"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3000"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3001"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3002"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3003"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3004"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3005"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3006"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3007"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3008"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3009"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3010"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3011"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3012"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3013"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3014"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3015"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3016"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3017"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3018"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3019"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3020"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3021"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3022"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3023"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3024"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3025"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3026"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3027"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3028"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3029"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3030"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3031" name="Group 87"/>
          <p:cNvGrpSpPr>
            <a:grpSpLocks/>
          </p:cNvGrpSpPr>
          <p:nvPr/>
        </p:nvGrpSpPr>
        <p:grpSpPr bwMode="auto">
          <a:xfrm>
            <a:off x="4800600" y="4283075"/>
            <a:ext cx="1790700" cy="2292350"/>
            <a:chOff x="3024" y="2698"/>
            <a:chExt cx="1128" cy="1444"/>
          </a:xfrm>
        </p:grpSpPr>
        <p:sp>
          <p:nvSpPr>
            <p:cNvPr id="1363032"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3033"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3034"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3035"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36"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37"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38"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39"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3040"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41"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3042"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43"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3044"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3045"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3046" name="Group 102"/>
          <p:cNvGrpSpPr>
            <a:grpSpLocks/>
          </p:cNvGrpSpPr>
          <p:nvPr/>
        </p:nvGrpSpPr>
        <p:grpSpPr bwMode="auto">
          <a:xfrm>
            <a:off x="2590800" y="4283075"/>
            <a:ext cx="1790700" cy="2292350"/>
            <a:chOff x="1632" y="2698"/>
            <a:chExt cx="1128" cy="1444"/>
          </a:xfrm>
        </p:grpSpPr>
        <p:sp>
          <p:nvSpPr>
            <p:cNvPr id="1363047"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3048"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3049"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3050"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51"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52"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53"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54"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3055"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56"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3057"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58"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3059"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3060"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3061"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3062"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3063"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3064" name="Text Box 120"/>
          <p:cNvSpPr txBox="1">
            <a:spLocks noChangeArrowheads="1"/>
          </p:cNvSpPr>
          <p:nvPr/>
        </p:nvSpPr>
        <p:spPr bwMode="auto">
          <a:xfrm>
            <a:off x="152400" y="2900363"/>
            <a:ext cx="4713288"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r>
              <a:rPr lang="en-US" sz="1800">
                <a:solidFill>
                  <a:srgbClr val="FF3300"/>
                </a:solidFill>
                <a:latin typeface="Arial Narrow" pitchFamily="34" charset="0"/>
              </a:rPr>
              <a:t>A-sync for 2 bytes per XEVT1</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3065"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3066" name="Group 122"/>
          <p:cNvGrpSpPr>
            <a:grpSpLocks/>
          </p:cNvGrpSpPr>
          <p:nvPr/>
        </p:nvGrpSpPr>
        <p:grpSpPr bwMode="auto">
          <a:xfrm>
            <a:off x="6781800" y="4184650"/>
            <a:ext cx="2362200" cy="2387600"/>
            <a:chOff x="4272" y="2636"/>
            <a:chExt cx="1488" cy="1504"/>
          </a:xfrm>
        </p:grpSpPr>
        <p:sp>
          <p:nvSpPr>
            <p:cNvPr id="1363067"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3068"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3069"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63070"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3071" name="Text Box 127"/>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chemeClr val="tx1"/>
                </a:solidFill>
              </a:rPr>
              <a:t>XEVT1</a:t>
            </a:r>
          </a:p>
        </p:txBody>
      </p:sp>
      <p:grpSp>
        <p:nvGrpSpPr>
          <p:cNvPr id="1363074" name="Group 130"/>
          <p:cNvGrpSpPr>
            <a:grpSpLocks/>
          </p:cNvGrpSpPr>
          <p:nvPr/>
        </p:nvGrpSpPr>
        <p:grpSpPr bwMode="auto">
          <a:xfrm>
            <a:off x="4622800" y="887413"/>
            <a:ext cx="865188" cy="173037"/>
            <a:chOff x="2912" y="559"/>
            <a:chExt cx="396" cy="109"/>
          </a:xfrm>
        </p:grpSpPr>
        <p:sp>
          <p:nvSpPr>
            <p:cNvPr id="1363072" name="Line 128"/>
            <p:cNvSpPr>
              <a:spLocks noChangeShapeType="1"/>
            </p:cNvSpPr>
            <p:nvPr/>
          </p:nvSpPr>
          <p:spPr bwMode="auto">
            <a:xfrm>
              <a:off x="2912" y="559"/>
              <a:ext cx="396" cy="0"/>
            </a:xfrm>
            <a:prstGeom prst="line">
              <a:avLst/>
            </a:prstGeom>
            <a:noFill/>
            <a:ln w="38100">
              <a:solidFill>
                <a:schemeClr val="tx1"/>
              </a:solidFill>
              <a:round/>
              <a:headEnd/>
              <a:tailEnd/>
            </a:ln>
            <a:effectLst/>
          </p:spPr>
          <p:txBody>
            <a:bodyPr>
              <a:spAutoFit/>
            </a:bodyPr>
            <a:lstStyle/>
            <a:p>
              <a:endParaRPr lang="en-US"/>
            </a:p>
          </p:txBody>
        </p:sp>
        <p:sp>
          <p:nvSpPr>
            <p:cNvPr id="1363073" name="Line 129"/>
            <p:cNvSpPr>
              <a:spLocks noChangeShapeType="1"/>
            </p:cNvSpPr>
            <p:nvPr/>
          </p:nvSpPr>
          <p:spPr bwMode="auto">
            <a:xfrm>
              <a:off x="3297" y="559"/>
              <a:ext cx="0" cy="109"/>
            </a:xfrm>
            <a:prstGeom prst="line">
              <a:avLst/>
            </a:prstGeom>
            <a:noFill/>
            <a:ln w="38100">
              <a:solidFill>
                <a:schemeClr val="tx1"/>
              </a:solidFill>
              <a:round/>
              <a:headEnd/>
              <a:tailEnd type="triangle" w="med" len="med"/>
            </a:ln>
            <a:effectLst/>
          </p:spPr>
          <p:txBody>
            <a:bodyPr wrap="none">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157" name="Text Box 16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4994" name="Rectangle 2"/>
          <p:cNvSpPr>
            <a:spLocks noGrp="1" noChangeArrowheads="1"/>
          </p:cNvSpPr>
          <p:nvPr>
            <p:ph type="title"/>
          </p:nvPr>
        </p:nvSpPr>
        <p:spPr/>
        <p:txBody>
          <a:bodyPr/>
          <a:lstStyle/>
          <a:p>
            <a:r>
              <a:rPr lang="en-US"/>
              <a:t>Example 2: Multiple Block Transfer</a:t>
            </a:r>
          </a:p>
        </p:txBody>
      </p:sp>
      <p:sp>
        <p:nvSpPr>
          <p:cNvPr id="1364995"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499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499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499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4999"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5000"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5001"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5002"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5003"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5004"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5005"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5006"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5007"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5008"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5009"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5010"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5011"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5012"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5013"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5045"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5046"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5047"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5048"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5049"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5050"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5051"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5052"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5053"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5054"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5055"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5056"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5057"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5058"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5059"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5060"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5061"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5062"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5063"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5064"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5065"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5066"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5067"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5068"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5069"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5070"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5071"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5072"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5073"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5074"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5075"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5076"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5077" name="Rectangle 85"/>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5078"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5079" name="Group 87"/>
          <p:cNvGrpSpPr>
            <a:grpSpLocks/>
          </p:cNvGrpSpPr>
          <p:nvPr/>
        </p:nvGrpSpPr>
        <p:grpSpPr bwMode="auto">
          <a:xfrm>
            <a:off x="4800600" y="4283075"/>
            <a:ext cx="1790700" cy="2292350"/>
            <a:chOff x="3024" y="2698"/>
            <a:chExt cx="1128" cy="1444"/>
          </a:xfrm>
        </p:grpSpPr>
        <p:sp>
          <p:nvSpPr>
            <p:cNvPr id="1365080"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5081"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5082"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5083"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84"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085"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86"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087"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5088"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089"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5090"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091"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5092"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5093"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5094" name="Group 102"/>
          <p:cNvGrpSpPr>
            <a:grpSpLocks/>
          </p:cNvGrpSpPr>
          <p:nvPr/>
        </p:nvGrpSpPr>
        <p:grpSpPr bwMode="auto">
          <a:xfrm>
            <a:off x="2590800" y="4283075"/>
            <a:ext cx="1790700" cy="2292350"/>
            <a:chOff x="1632" y="2698"/>
            <a:chExt cx="1128" cy="1444"/>
          </a:xfrm>
        </p:grpSpPr>
        <p:sp>
          <p:nvSpPr>
            <p:cNvPr id="1365095"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5096"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5097"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5098"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99"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100"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101"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102"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5103"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104"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5105"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106"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5107"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5108"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5109"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5110"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5111"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5112"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5113"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5114" name="Group 122"/>
          <p:cNvGrpSpPr>
            <a:grpSpLocks/>
          </p:cNvGrpSpPr>
          <p:nvPr/>
        </p:nvGrpSpPr>
        <p:grpSpPr bwMode="auto">
          <a:xfrm>
            <a:off x="6781800" y="4184650"/>
            <a:ext cx="2362200" cy="2387600"/>
            <a:chOff x="4272" y="2636"/>
            <a:chExt cx="1488" cy="1504"/>
          </a:xfrm>
        </p:grpSpPr>
        <p:sp>
          <p:nvSpPr>
            <p:cNvPr id="1365115"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5116"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5117" name="Rectangle 125"/>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5118"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5123" name="Rectangle 131"/>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5124" name="Rectangle 132"/>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5125" name="Rectangle 133"/>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5126" name="Rectangle 134"/>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5127" name="Rectangle 135"/>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5128" name="Rectangle 136"/>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5129" name="Rectangle 137"/>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5130" name="Rectangle 138"/>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5131" name="Rectangle 139"/>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5132" name="Rectangle 140"/>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5133" name="Rectangle 141"/>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5134" name="Rectangle 142"/>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5135" name="Rectangle 143"/>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5136" name="Rectangle 144"/>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5137" name="Rectangle 145"/>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5138" name="Rectangle 146"/>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5139" name="Rectangle 147"/>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5140" name="Rectangle 148"/>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5141" name="Rectangle 149"/>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5142" name="Rectangle 150"/>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5143" name="Rectangle 151"/>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5144" name="Rectangle 152"/>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5145" name="Rectangle 153"/>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5146" name="Rectangle 154"/>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5147" name="Rectangle 155"/>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5148" name="Rectangle 156"/>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5149" name="Rectangle 157"/>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5150" name="Rectangle 158"/>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5151" name="Rectangle 159"/>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5152" name="Rectangle 160"/>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5153" name="Rectangle 161"/>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171"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7042" name="Rectangle 2"/>
          <p:cNvSpPr>
            <a:spLocks noGrp="1" noChangeArrowheads="1"/>
          </p:cNvSpPr>
          <p:nvPr>
            <p:ph type="title"/>
          </p:nvPr>
        </p:nvSpPr>
        <p:spPr/>
        <p:txBody>
          <a:bodyPr/>
          <a:lstStyle/>
          <a:p>
            <a:r>
              <a:rPr lang="en-US"/>
              <a:t>Example 2: Multiple Block Transfer</a:t>
            </a:r>
          </a:p>
        </p:txBody>
      </p:sp>
      <p:sp>
        <p:nvSpPr>
          <p:cNvPr id="1367043"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704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704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704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7047"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7048"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7049"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7050"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2</a:t>
            </a:r>
            <a:endParaRPr lang="en-US" sz="4800" baseline="30000">
              <a:solidFill>
                <a:srgbClr val="FF3300"/>
              </a:solidFill>
            </a:endParaRPr>
          </a:p>
        </p:txBody>
      </p:sp>
      <p:sp>
        <p:nvSpPr>
          <p:cNvPr id="1367051"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7052"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7053"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7054"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7055"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7056"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7057"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7058"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7059"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7060"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7061"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7062"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7063"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7064"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7065"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7066"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7067"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7068"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7069"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7070"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7071"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7072"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7073"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7074"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7075"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7076"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7077"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7078"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7079"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7080"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7081"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7082"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7083"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7084"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7085"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7086"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7087"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7088"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7089"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7090"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7091"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7092"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7093"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7094" name="Rectangle 54"/>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7095"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7096" name="Group 56"/>
          <p:cNvGrpSpPr>
            <a:grpSpLocks/>
          </p:cNvGrpSpPr>
          <p:nvPr/>
        </p:nvGrpSpPr>
        <p:grpSpPr bwMode="auto">
          <a:xfrm>
            <a:off x="4800600" y="4283075"/>
            <a:ext cx="1790700" cy="2292350"/>
            <a:chOff x="3024" y="2698"/>
            <a:chExt cx="1128" cy="1444"/>
          </a:xfrm>
        </p:grpSpPr>
        <p:sp>
          <p:nvSpPr>
            <p:cNvPr id="1367097"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7098"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7099"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7100"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01"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02"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03"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04"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7105"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06"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7107"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08"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7109"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7110"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7111" name="Group 71"/>
          <p:cNvGrpSpPr>
            <a:grpSpLocks/>
          </p:cNvGrpSpPr>
          <p:nvPr/>
        </p:nvGrpSpPr>
        <p:grpSpPr bwMode="auto">
          <a:xfrm>
            <a:off x="2590800" y="4283075"/>
            <a:ext cx="1790700" cy="2292350"/>
            <a:chOff x="1632" y="2698"/>
            <a:chExt cx="1128" cy="1444"/>
          </a:xfrm>
        </p:grpSpPr>
        <p:sp>
          <p:nvSpPr>
            <p:cNvPr id="1367112"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7113"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7114"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7115"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16"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17"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18"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19"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7120"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21"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7122"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23"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7124"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7125"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7126"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7127"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7128"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7129"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7130"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7131" name="Group 91"/>
          <p:cNvGrpSpPr>
            <a:grpSpLocks/>
          </p:cNvGrpSpPr>
          <p:nvPr/>
        </p:nvGrpSpPr>
        <p:grpSpPr bwMode="auto">
          <a:xfrm>
            <a:off x="6781800" y="4184650"/>
            <a:ext cx="2362200" cy="2387600"/>
            <a:chOff x="4272" y="2636"/>
            <a:chExt cx="1488" cy="1504"/>
          </a:xfrm>
        </p:grpSpPr>
        <p:sp>
          <p:nvSpPr>
            <p:cNvPr id="1367132"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7133"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7134" name="Rectangle 9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7135"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7136" name="Text Box 96"/>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chemeClr val="tx1"/>
                </a:solidFill>
              </a:rPr>
              <a:t>XEVT1</a:t>
            </a:r>
          </a:p>
        </p:txBody>
      </p:sp>
      <p:sp>
        <p:nvSpPr>
          <p:cNvPr id="1367137" name="Rectangle 97"/>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7138" name="Rectangle 98"/>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7139" name="Rectangle 99"/>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7140" name="Rectangle 100"/>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7141" name="Rectangle 101"/>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7142" name="Rectangle 102"/>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7143" name="Rectangle 103"/>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7144" name="Rectangle 104"/>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7145" name="Rectangle 105"/>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7146" name="Rectangle 106"/>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7147" name="Rectangle 107"/>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7148" name="Rectangle 108"/>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7149" name="Rectangle 109"/>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7150" name="Rectangle 110"/>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7151" name="Rectangle 111"/>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7152" name="Rectangle 112"/>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7153" name="Rectangle 113"/>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7154" name="Rectangle 114"/>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7155" name="Rectangle 115"/>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7156" name="Rectangle 116"/>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7157" name="Rectangle 117"/>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7158" name="Rectangle 118"/>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7159" name="Rectangle 119"/>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7160" name="Rectangle 120"/>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7161" name="Rectangle 121"/>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7162" name="Rectangle 122"/>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7163" name="Rectangle 123"/>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7164" name="Rectangle 124"/>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7165" name="Rectangle 125"/>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7166" name="Rectangle 126"/>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7167" name="Rectangle 127"/>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7168" name="Line 128"/>
          <p:cNvSpPr>
            <a:spLocks noChangeShapeType="1"/>
          </p:cNvSpPr>
          <p:nvPr/>
        </p:nvSpPr>
        <p:spPr bwMode="auto">
          <a:xfrm>
            <a:off x="4622800" y="887413"/>
            <a:ext cx="628650" cy="0"/>
          </a:xfrm>
          <a:prstGeom prst="line">
            <a:avLst/>
          </a:prstGeom>
          <a:noFill/>
          <a:ln w="38100">
            <a:solidFill>
              <a:schemeClr val="tx1"/>
            </a:solidFill>
            <a:round/>
            <a:headEnd/>
            <a:tailEnd/>
          </a:ln>
          <a:effectLst/>
        </p:spPr>
        <p:txBody>
          <a:bodyPr>
            <a:spAutoFit/>
          </a:bodyPr>
          <a:lstStyle/>
          <a:p>
            <a:endParaRPr lang="en-US"/>
          </a:p>
        </p:txBody>
      </p:sp>
      <p:sp>
        <p:nvSpPr>
          <p:cNvPr id="1367169" name="Line 129"/>
          <p:cNvSpPr>
            <a:spLocks noChangeShapeType="1"/>
          </p:cNvSpPr>
          <p:nvPr/>
        </p:nvSpPr>
        <p:spPr bwMode="auto">
          <a:xfrm>
            <a:off x="5233988" y="887413"/>
            <a:ext cx="0" cy="173037"/>
          </a:xfrm>
          <a:prstGeom prst="line">
            <a:avLst/>
          </a:prstGeom>
          <a:noFill/>
          <a:ln w="38100">
            <a:solidFill>
              <a:schemeClr val="tx1"/>
            </a:solidFill>
            <a:round/>
            <a:headEnd/>
            <a:tailEnd type="triangle" w="med" len="med"/>
          </a:ln>
          <a:effectLst/>
        </p:spPr>
        <p:txBody>
          <a:bodyPr wrap="none">
            <a:spAutoFit/>
          </a:bodyPr>
          <a:lstStyle/>
          <a:p>
            <a:endParaRPr lang="en-US"/>
          </a:p>
        </p:txBody>
      </p:sp>
      <p:sp>
        <p:nvSpPr>
          <p:cNvPr id="1367170" name="Text Box 130"/>
          <p:cNvSpPr txBox="1">
            <a:spLocks noChangeArrowheads="1"/>
          </p:cNvSpPr>
          <p:nvPr/>
        </p:nvSpPr>
        <p:spPr bwMode="auto">
          <a:xfrm>
            <a:off x="6496050" y="3048000"/>
            <a:ext cx="1320800" cy="336550"/>
          </a:xfrm>
          <a:prstGeom prst="rect">
            <a:avLst/>
          </a:prstGeom>
          <a:noFill/>
          <a:ln w="12700">
            <a:noFill/>
            <a:miter lim="800000"/>
            <a:headEnd/>
            <a:tailEnd/>
          </a:ln>
          <a:effectLst/>
        </p:spPr>
        <p:txBody>
          <a:bodyPr wrap="none">
            <a:spAutoFit/>
          </a:bodyPr>
          <a:lstStyle/>
          <a:p>
            <a:r>
              <a:rPr lang="en-US">
                <a:solidFill>
                  <a:srgbClr val="FF3300"/>
                </a:solidFill>
              </a:rPr>
              <a:t>ACNT = 2</a:t>
            </a:r>
          </a:p>
        </p:txBody>
      </p:sp>
    </p:spTree>
    <p:custDataLst>
      <p:tags r:id="rId1"/>
    </p:custData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219"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9090" name="Rectangle 2"/>
          <p:cNvSpPr>
            <a:spLocks noGrp="1" noChangeArrowheads="1"/>
          </p:cNvSpPr>
          <p:nvPr>
            <p:ph type="title"/>
          </p:nvPr>
        </p:nvSpPr>
        <p:spPr/>
        <p:txBody>
          <a:bodyPr/>
          <a:lstStyle/>
          <a:p>
            <a:r>
              <a:rPr lang="en-US"/>
              <a:t>Example 2: Multiple Block Transfer</a:t>
            </a:r>
          </a:p>
        </p:txBody>
      </p:sp>
      <p:sp>
        <p:nvSpPr>
          <p:cNvPr id="136909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6909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909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909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9095"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9096"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9097"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9098"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099"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4</a:t>
            </a:r>
          </a:p>
        </p:txBody>
      </p:sp>
      <p:sp>
        <p:nvSpPr>
          <p:cNvPr id="1369100"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9101"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9102"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9104"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9105"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9106"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9107"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9108"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9109"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69110"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9111"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9112"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9113"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9114"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9115"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9116"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9117"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9118"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9119"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9120"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9121"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9122"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9123"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9124"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9125"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9126"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9127"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9128"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9129"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9130"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9131"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9132"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9133"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9134"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9135"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9136"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9137"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9138"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9139"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9140"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9141"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9142" name="Rectangle 54"/>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69143"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9144" name="Group 56"/>
          <p:cNvGrpSpPr>
            <a:grpSpLocks/>
          </p:cNvGrpSpPr>
          <p:nvPr/>
        </p:nvGrpSpPr>
        <p:grpSpPr bwMode="auto">
          <a:xfrm>
            <a:off x="4800600" y="4283075"/>
            <a:ext cx="1790700" cy="2292350"/>
            <a:chOff x="3024" y="2698"/>
            <a:chExt cx="1128" cy="1444"/>
          </a:xfrm>
        </p:grpSpPr>
        <p:sp>
          <p:nvSpPr>
            <p:cNvPr id="1369145"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9146"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9147"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9148"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49"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50"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51"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52"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9153"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54"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9155"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56"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9157"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9158"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9159" name="Group 71"/>
          <p:cNvGrpSpPr>
            <a:grpSpLocks/>
          </p:cNvGrpSpPr>
          <p:nvPr/>
        </p:nvGrpSpPr>
        <p:grpSpPr bwMode="auto">
          <a:xfrm>
            <a:off x="2590800" y="4283075"/>
            <a:ext cx="1790700" cy="2292350"/>
            <a:chOff x="1632" y="2698"/>
            <a:chExt cx="1128" cy="1444"/>
          </a:xfrm>
        </p:grpSpPr>
        <p:sp>
          <p:nvSpPr>
            <p:cNvPr id="1369160"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9161"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9162"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9163"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64"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65"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66"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67"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9168"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69"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9170"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71"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9172"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9173"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9174"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9175"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9176"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9177"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9178"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9179" name="Group 91"/>
          <p:cNvGrpSpPr>
            <a:grpSpLocks/>
          </p:cNvGrpSpPr>
          <p:nvPr/>
        </p:nvGrpSpPr>
        <p:grpSpPr bwMode="auto">
          <a:xfrm>
            <a:off x="6781800" y="4184650"/>
            <a:ext cx="2362200" cy="2387600"/>
            <a:chOff x="4272" y="2636"/>
            <a:chExt cx="1488" cy="1504"/>
          </a:xfrm>
        </p:grpSpPr>
        <p:sp>
          <p:nvSpPr>
            <p:cNvPr id="1369180"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9181"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9182" name="Rectangle 94"/>
          <p:cNvSpPr>
            <a:spLocks noChangeArrowheads="1"/>
          </p:cNvSpPr>
          <p:nvPr/>
        </p:nvSpPr>
        <p:spPr bwMode="auto">
          <a:xfrm>
            <a:off x="152400" y="34464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9183"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9185" name="Rectangle 97"/>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9186" name="Rectangle 98"/>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9187" name="Rectangle 99"/>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9188" name="Rectangle 100"/>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9189" name="Rectangle 101"/>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9190" name="Rectangle 102"/>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9191" name="Rectangle 103"/>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9192" name="Rectangle 104"/>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9193" name="Rectangle 105"/>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9194" name="Rectangle 106"/>
          <p:cNvSpPr>
            <a:spLocks noChangeArrowheads="1"/>
          </p:cNvSpPr>
          <p:nvPr/>
        </p:nvSpPr>
        <p:spPr bwMode="auto">
          <a:xfrm>
            <a:off x="5591175"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9195" name="Rectangle 107"/>
          <p:cNvSpPr>
            <a:spLocks noChangeArrowheads="1"/>
          </p:cNvSpPr>
          <p:nvPr/>
        </p:nvSpPr>
        <p:spPr bwMode="auto">
          <a:xfrm>
            <a:off x="5829300" y="1066800"/>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9196" name="Rectangle 108"/>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9197" name="Rectangle 109"/>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9198" name="Rectangle 110"/>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9199" name="Rectangle 111"/>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9200" name="Rectangle 112"/>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9201" name="Rectangle 113"/>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9202" name="Rectangle 114"/>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9203" name="Rectangle 115"/>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9204" name="Rectangle 116"/>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9205" name="Rectangle 117"/>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9206" name="Rectangle 118"/>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9207" name="Rectangle 119"/>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9208" name="Rectangle 120"/>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9209" name="Rectangle 121"/>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9210" name="Rectangle 122"/>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9211" name="Rectangle 123"/>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9212" name="Rectangle 124"/>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9213" name="Rectangle 125"/>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9214" name="Rectangle 126"/>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9215" name="Rectangle 127"/>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9218" name="Text Box 130"/>
          <p:cNvSpPr txBox="1">
            <a:spLocks noChangeArrowheads="1"/>
          </p:cNvSpPr>
          <p:nvPr/>
        </p:nvSpPr>
        <p:spPr bwMode="auto">
          <a:xfrm>
            <a:off x="6496050" y="3048000"/>
            <a:ext cx="1320800" cy="733425"/>
          </a:xfrm>
          <a:prstGeom prst="rect">
            <a:avLst/>
          </a:prstGeom>
          <a:noFill/>
          <a:ln w="12700">
            <a:noFill/>
            <a:miter lim="800000"/>
            <a:headEnd/>
            <a:tailEnd/>
          </a:ln>
          <a:effectLst/>
        </p:spPr>
        <p:txBody>
          <a:bodyPr wrap="none">
            <a:spAutoFit/>
          </a:bodyPr>
          <a:lstStyle/>
          <a:p>
            <a:r>
              <a:rPr lang="en-US">
                <a:solidFill>
                  <a:schemeClr val="tx1"/>
                </a:solidFill>
              </a:rPr>
              <a:t>ACNT = 2</a:t>
            </a:r>
          </a:p>
          <a:p>
            <a:r>
              <a:rPr lang="en-US">
                <a:solidFill>
                  <a:srgbClr val="FF3300"/>
                </a:solidFill>
              </a:rPr>
              <a:t>BCNT = 4</a:t>
            </a:r>
          </a:p>
        </p:txBody>
      </p:sp>
      <p:sp>
        <p:nvSpPr>
          <p:cNvPr id="1369103"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267"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1138" name="Rectangle 2"/>
          <p:cNvSpPr>
            <a:spLocks noGrp="1" noChangeArrowheads="1"/>
          </p:cNvSpPr>
          <p:nvPr>
            <p:ph type="title"/>
          </p:nvPr>
        </p:nvSpPr>
        <p:spPr/>
        <p:txBody>
          <a:bodyPr/>
          <a:lstStyle/>
          <a:p>
            <a:r>
              <a:rPr lang="en-US"/>
              <a:t>Example 2: Multiple Block Transfer</a:t>
            </a:r>
          </a:p>
        </p:txBody>
      </p:sp>
      <p:sp>
        <p:nvSpPr>
          <p:cNvPr id="137113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114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114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114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1144"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1145"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1146"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47"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48"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71149"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71150"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1151"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52"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71153"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71154"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1155"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1156"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1157" name="Rectangle 21"/>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1158"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1159"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1160"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1161"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1162"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1163"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1164"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1165"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1166"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1167"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1168"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1169"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1170"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1171"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1172"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1173"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1174"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1175"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1176"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1177"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1178"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1179"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1180"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1181"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1182"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1183"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1184"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1185"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1186"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1187"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1188"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1189"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1190" name="Rectangle 54"/>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1191"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1192" name="Group 56"/>
          <p:cNvGrpSpPr>
            <a:grpSpLocks/>
          </p:cNvGrpSpPr>
          <p:nvPr/>
        </p:nvGrpSpPr>
        <p:grpSpPr bwMode="auto">
          <a:xfrm>
            <a:off x="4800600" y="4283075"/>
            <a:ext cx="1790700" cy="2292350"/>
            <a:chOff x="3024" y="2698"/>
            <a:chExt cx="1128" cy="1444"/>
          </a:xfrm>
        </p:grpSpPr>
        <p:sp>
          <p:nvSpPr>
            <p:cNvPr id="1371193"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1194"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1195"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1196"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97"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98"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99"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00"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1201"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02"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1203"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04"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1205"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1206"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1207" name="Group 71"/>
          <p:cNvGrpSpPr>
            <a:grpSpLocks/>
          </p:cNvGrpSpPr>
          <p:nvPr/>
        </p:nvGrpSpPr>
        <p:grpSpPr bwMode="auto">
          <a:xfrm>
            <a:off x="2590800" y="4283075"/>
            <a:ext cx="1790700" cy="2292350"/>
            <a:chOff x="1632" y="2698"/>
            <a:chExt cx="1128" cy="1444"/>
          </a:xfrm>
        </p:grpSpPr>
        <p:sp>
          <p:nvSpPr>
            <p:cNvPr id="1371208"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1209"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1210"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1211"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212"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13"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214"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15"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1216"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17"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1218"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19"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1220"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1221"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1222"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1223"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1224"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1225"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71226"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1227" name="Group 91"/>
          <p:cNvGrpSpPr>
            <a:grpSpLocks/>
          </p:cNvGrpSpPr>
          <p:nvPr/>
        </p:nvGrpSpPr>
        <p:grpSpPr bwMode="auto">
          <a:xfrm>
            <a:off x="6781800" y="4184650"/>
            <a:ext cx="2362200" cy="2387600"/>
            <a:chOff x="4272" y="2636"/>
            <a:chExt cx="1488" cy="1504"/>
          </a:xfrm>
        </p:grpSpPr>
        <p:sp>
          <p:nvSpPr>
            <p:cNvPr id="1371228"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1229"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1230" name="Rectangle 9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71231"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1232" name="Rectangle 96"/>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1233" name="Rectangle 97"/>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1234" name="Rectangle 98"/>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1235" name="Rectangle 99"/>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1236" name="Rectangle 100"/>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1237" name="Rectangle 101"/>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1238" name="Rectangle 102"/>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1239" name="Rectangle 103"/>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1240" name="Rectangle 104"/>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1241" name="Rectangle 105"/>
          <p:cNvSpPr>
            <a:spLocks noChangeArrowheads="1"/>
          </p:cNvSpPr>
          <p:nvPr/>
        </p:nvSpPr>
        <p:spPr bwMode="auto">
          <a:xfrm>
            <a:off x="5591175"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1242" name="Rectangle 106"/>
          <p:cNvSpPr>
            <a:spLocks noChangeArrowheads="1"/>
          </p:cNvSpPr>
          <p:nvPr/>
        </p:nvSpPr>
        <p:spPr bwMode="auto">
          <a:xfrm>
            <a:off x="5829300" y="1066800"/>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1243" name="Rectangle 107"/>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1244" name="Rectangle 108"/>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1245" name="Rectangle 109"/>
          <p:cNvSpPr>
            <a:spLocks noChangeArrowheads="1"/>
          </p:cNvSpPr>
          <p:nvPr/>
        </p:nvSpPr>
        <p:spPr bwMode="auto">
          <a:xfrm>
            <a:off x="5113338" y="1304925"/>
            <a:ext cx="239712"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1246" name="Rectangle 110"/>
          <p:cNvSpPr>
            <a:spLocks noChangeArrowheads="1"/>
          </p:cNvSpPr>
          <p:nvPr/>
        </p:nvSpPr>
        <p:spPr bwMode="auto">
          <a:xfrm>
            <a:off x="5353050" y="1304925"/>
            <a:ext cx="238125"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1247" name="Rectangle 111"/>
          <p:cNvSpPr>
            <a:spLocks noChangeArrowheads="1"/>
          </p:cNvSpPr>
          <p:nvPr/>
        </p:nvSpPr>
        <p:spPr bwMode="auto">
          <a:xfrm>
            <a:off x="5591175" y="1304925"/>
            <a:ext cx="238125"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1248" name="Rectangle 112"/>
          <p:cNvSpPr>
            <a:spLocks noChangeArrowheads="1"/>
          </p:cNvSpPr>
          <p:nvPr/>
        </p:nvSpPr>
        <p:spPr bwMode="auto">
          <a:xfrm>
            <a:off x="5829300" y="1304925"/>
            <a:ext cx="239713"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1249" name="Rectangle 113"/>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1250" name="Rectangle 114"/>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1251" name="Rectangle 115"/>
          <p:cNvSpPr>
            <a:spLocks noChangeArrowheads="1"/>
          </p:cNvSpPr>
          <p:nvPr/>
        </p:nvSpPr>
        <p:spPr bwMode="auto">
          <a:xfrm>
            <a:off x="5113338" y="1544638"/>
            <a:ext cx="239712"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1252" name="Rectangle 116"/>
          <p:cNvSpPr>
            <a:spLocks noChangeArrowheads="1"/>
          </p:cNvSpPr>
          <p:nvPr/>
        </p:nvSpPr>
        <p:spPr bwMode="auto">
          <a:xfrm>
            <a:off x="5353050" y="1544638"/>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1253" name="Rectangle 117"/>
          <p:cNvSpPr>
            <a:spLocks noChangeArrowheads="1"/>
          </p:cNvSpPr>
          <p:nvPr/>
        </p:nvSpPr>
        <p:spPr bwMode="auto">
          <a:xfrm>
            <a:off x="5591175" y="1544638"/>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1254" name="Rectangle 118"/>
          <p:cNvSpPr>
            <a:spLocks noChangeArrowheads="1"/>
          </p:cNvSpPr>
          <p:nvPr/>
        </p:nvSpPr>
        <p:spPr bwMode="auto">
          <a:xfrm>
            <a:off x="5829300" y="1544638"/>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1255" name="Rectangle 119"/>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1256" name="Rectangle 120"/>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1257" name="Rectangle 121"/>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1258" name="Rectangle 122"/>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1259" name="Rectangle 123"/>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1260" name="Rectangle 124"/>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1261" name="Rectangle 125"/>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1262" name="Rectangle 126"/>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1263" name="Text Box 127"/>
          <p:cNvSpPr txBox="1">
            <a:spLocks noChangeArrowheads="1"/>
          </p:cNvSpPr>
          <p:nvPr/>
        </p:nvSpPr>
        <p:spPr bwMode="auto">
          <a:xfrm>
            <a:off x="6496050" y="3048000"/>
            <a:ext cx="1320800" cy="1130300"/>
          </a:xfrm>
          <a:prstGeom prst="rect">
            <a:avLst/>
          </a:prstGeom>
          <a:noFill/>
          <a:ln w="12700">
            <a:noFill/>
            <a:miter lim="800000"/>
            <a:headEnd/>
            <a:tailEnd/>
          </a:ln>
          <a:effectLst/>
        </p:spPr>
        <p:txBody>
          <a:bodyPr wrap="none">
            <a:spAutoFit/>
          </a:bodyPr>
          <a:lstStyle/>
          <a:p>
            <a:r>
              <a:rPr lang="en-US">
                <a:solidFill>
                  <a:schemeClr val="tx1"/>
                </a:solidFill>
              </a:rPr>
              <a:t>ACNT = 2</a:t>
            </a:r>
          </a:p>
          <a:p>
            <a:r>
              <a:rPr lang="en-US">
                <a:solidFill>
                  <a:schemeClr val="tx1"/>
                </a:solidFill>
              </a:rPr>
              <a:t>BCNT = 4</a:t>
            </a:r>
          </a:p>
          <a:p>
            <a:r>
              <a:rPr lang="en-US">
                <a:solidFill>
                  <a:srgbClr val="FF3300"/>
                </a:solidFill>
              </a:rPr>
              <a:t>CCNT = 3</a:t>
            </a:r>
          </a:p>
        </p:txBody>
      </p:sp>
      <p:sp>
        <p:nvSpPr>
          <p:cNvPr id="1371143"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3</a:t>
            </a:r>
          </a:p>
        </p:txBody>
      </p:sp>
      <p:sp>
        <p:nvSpPr>
          <p:cNvPr id="1371264" name="Line 128"/>
          <p:cNvSpPr>
            <a:spLocks noChangeShapeType="1"/>
          </p:cNvSpPr>
          <p:nvPr/>
        </p:nvSpPr>
        <p:spPr bwMode="auto">
          <a:xfrm>
            <a:off x="4757738" y="1193800"/>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
        <p:nvSpPr>
          <p:cNvPr id="1371265" name="Line 129"/>
          <p:cNvSpPr>
            <a:spLocks noChangeShapeType="1"/>
          </p:cNvSpPr>
          <p:nvPr/>
        </p:nvSpPr>
        <p:spPr bwMode="auto">
          <a:xfrm>
            <a:off x="4748213" y="1414463"/>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
        <p:nvSpPr>
          <p:cNvPr id="1371266" name="Line 130"/>
          <p:cNvSpPr>
            <a:spLocks noChangeShapeType="1"/>
          </p:cNvSpPr>
          <p:nvPr/>
        </p:nvSpPr>
        <p:spPr bwMode="auto">
          <a:xfrm>
            <a:off x="4748213" y="1658938"/>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86" name="Text Box 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23010" name="Rectangle 2"/>
          <p:cNvSpPr>
            <a:spLocks noGrp="1" noChangeArrowheads="1"/>
          </p:cNvSpPr>
          <p:nvPr>
            <p:ph type="title"/>
          </p:nvPr>
        </p:nvSpPr>
        <p:spPr/>
        <p:txBody>
          <a:bodyPr/>
          <a:lstStyle/>
          <a:p>
            <a:r>
              <a:rPr lang="en-US"/>
              <a:t>EDMA3 Terminology</a:t>
            </a:r>
          </a:p>
        </p:txBody>
      </p:sp>
      <p:grpSp>
        <p:nvGrpSpPr>
          <p:cNvPr id="1323011" name="Group 3"/>
          <p:cNvGrpSpPr>
            <a:grpSpLocks/>
          </p:cNvGrpSpPr>
          <p:nvPr/>
        </p:nvGrpSpPr>
        <p:grpSpPr bwMode="auto">
          <a:xfrm>
            <a:off x="533400" y="2970213"/>
            <a:ext cx="8121650" cy="3811587"/>
            <a:chOff x="42" y="480"/>
            <a:chExt cx="5116" cy="2401"/>
          </a:xfrm>
        </p:grpSpPr>
        <p:sp>
          <p:nvSpPr>
            <p:cNvPr id="1323012"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23013"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23014"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23015"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6"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7"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8"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9"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0"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1"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2"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3"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4"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5"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6"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7"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28"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29"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30"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23031"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2"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3"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4"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5"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6"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7"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8"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9"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0"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1"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2"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3"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44"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45"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46"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7"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8"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9"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0"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1"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2"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3"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4"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5"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6"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23057"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58"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59"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0"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1"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2"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3"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4"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5"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6"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7"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8"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9"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70"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71"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72"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73"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74"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23075"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23076"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23077"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23078"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23079"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23080"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Tree>
    <p:custDataLst>
      <p:tags r:id="rId1"/>
    </p:custData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320" name="Text Box 13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3186" name="Rectangle 2"/>
          <p:cNvSpPr>
            <a:spLocks noGrp="1" noChangeArrowheads="1"/>
          </p:cNvSpPr>
          <p:nvPr>
            <p:ph type="title"/>
          </p:nvPr>
        </p:nvSpPr>
        <p:spPr/>
        <p:txBody>
          <a:bodyPr/>
          <a:lstStyle/>
          <a:p>
            <a:r>
              <a:rPr lang="en-US"/>
              <a:t>Example 2: Multiple Block Transfer</a:t>
            </a:r>
          </a:p>
        </p:txBody>
      </p:sp>
      <p:sp>
        <p:nvSpPr>
          <p:cNvPr id="137318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318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318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319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3191"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3192"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3193"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194"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195"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73196"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73197"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3198"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199"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73200"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73201"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3202"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3203"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3204"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3205"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3206"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3207"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3208"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3209"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3210"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3211"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3212"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3213"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3214"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3215"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3216"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3217"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3218"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3219"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3220"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3221"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3222"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3223"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3224"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3225"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3226"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3227"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3228"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3229"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3230"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3231"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3232"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3233"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3234"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3235"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3236"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3237"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3238"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3239" name="Group 55"/>
          <p:cNvGrpSpPr>
            <a:grpSpLocks/>
          </p:cNvGrpSpPr>
          <p:nvPr/>
        </p:nvGrpSpPr>
        <p:grpSpPr bwMode="auto">
          <a:xfrm>
            <a:off x="4800600" y="4283075"/>
            <a:ext cx="1790700" cy="2292350"/>
            <a:chOff x="3024" y="2698"/>
            <a:chExt cx="1128" cy="1444"/>
          </a:xfrm>
        </p:grpSpPr>
        <p:sp>
          <p:nvSpPr>
            <p:cNvPr id="1373240"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3241"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3242"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3243"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44"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45"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46"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47"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3248"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49"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3250"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51"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3252"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3253"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3254" name="Group 70"/>
          <p:cNvGrpSpPr>
            <a:grpSpLocks/>
          </p:cNvGrpSpPr>
          <p:nvPr/>
        </p:nvGrpSpPr>
        <p:grpSpPr bwMode="auto">
          <a:xfrm>
            <a:off x="2590800" y="4283075"/>
            <a:ext cx="1790700" cy="2292350"/>
            <a:chOff x="1632" y="2698"/>
            <a:chExt cx="1128" cy="1444"/>
          </a:xfrm>
        </p:grpSpPr>
        <p:sp>
          <p:nvSpPr>
            <p:cNvPr id="1373255"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3256"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3257"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3258"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59"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60"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61"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62"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3263"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64"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3265"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66"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3267"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3268"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3269"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3270"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3271"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3272"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t>
            </a:r>
            <a:r>
              <a:rPr lang="en-US" sz="1800">
                <a:solidFill>
                  <a:srgbClr val="FF3300"/>
                </a:solidFill>
                <a:latin typeface="Arial Narrow" pitchFamily="34" charset="0"/>
              </a:rPr>
              <a:t>and indexes</a:t>
            </a:r>
            <a:r>
              <a:rPr lang="en-US" sz="1800">
                <a:solidFill>
                  <a:schemeClr val="tx1"/>
                </a:solidFill>
                <a:latin typeface="Arial Narrow" pitchFamily="34" charset="0"/>
              </a:rPr>
              <a:t>?</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73273"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3274" name="Group 90"/>
          <p:cNvGrpSpPr>
            <a:grpSpLocks/>
          </p:cNvGrpSpPr>
          <p:nvPr/>
        </p:nvGrpSpPr>
        <p:grpSpPr bwMode="auto">
          <a:xfrm>
            <a:off x="6781800" y="4184650"/>
            <a:ext cx="2362200" cy="2387600"/>
            <a:chOff x="4272" y="2636"/>
            <a:chExt cx="1488" cy="1504"/>
          </a:xfrm>
        </p:grpSpPr>
        <p:sp>
          <p:nvSpPr>
            <p:cNvPr id="1373275"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3276"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3278" name="Rectangle 94"/>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3279" name="Rectangle 95"/>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3280" name="Rectangle 96"/>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3281" name="Rectangle 97"/>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3282" name="Rectangle 98"/>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3283" name="Rectangle 99"/>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3284" name="Rectangle 100"/>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3285" name="Rectangle 101"/>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3286" name="Rectangle 102"/>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3287" name="Rectangle 103"/>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3288" name="Rectangle 104"/>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3289" name="Rectangle 105"/>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3290" name="Rectangle 106"/>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3291" name="Rectangle 107"/>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3292" name="Rectangle 108"/>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3293" name="Rectangle 109"/>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3294" name="Rectangle 110"/>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3295" name="Rectangle 111"/>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3296" name="Rectangle 112"/>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3297" name="Rectangle 113"/>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3298" name="Rectangle 114"/>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3299" name="Rectangle 115"/>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3300" name="Rectangle 116"/>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3301" name="Rectangle 117"/>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3302" name="Rectangle 118"/>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3303" name="Rectangle 119"/>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3304" name="Rectangle 120"/>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3305" name="Rectangle 121"/>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3306" name="Rectangle 122"/>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3307" name="Rectangle 123"/>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3308" name="Rectangle 124"/>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3309" name="Rectangle 125"/>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3311" name="Rectangle 12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73318" name="Rectangle 13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507"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1378" name="Rectangle 2"/>
          <p:cNvSpPr>
            <a:spLocks noGrp="1" noChangeArrowheads="1"/>
          </p:cNvSpPr>
          <p:nvPr>
            <p:ph type="title"/>
          </p:nvPr>
        </p:nvSpPr>
        <p:spPr/>
        <p:txBody>
          <a:bodyPr/>
          <a:lstStyle/>
          <a:p>
            <a:r>
              <a:rPr lang="en-US"/>
              <a:t>Example 2: Multiple Block Transfer</a:t>
            </a:r>
          </a:p>
        </p:txBody>
      </p:sp>
      <p:sp>
        <p:nvSpPr>
          <p:cNvPr id="1381379"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138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138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138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1383"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1384"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1385"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386"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389"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1390"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391"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81392"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81393"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1394"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1395"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1396"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1397"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1398"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1399"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1400"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1401"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1402"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1403"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1404"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1405"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1406"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1407"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1408"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1409"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1410"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1411"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1412"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1413"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1414"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1415"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1416"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1417"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1418"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1419"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1420"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1421"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1422"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1423"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1424"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1425"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1426"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1427"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1428"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1429"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1430"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1431" name="Group 55"/>
          <p:cNvGrpSpPr>
            <a:grpSpLocks/>
          </p:cNvGrpSpPr>
          <p:nvPr/>
        </p:nvGrpSpPr>
        <p:grpSpPr bwMode="auto">
          <a:xfrm>
            <a:off x="4800600" y="4283075"/>
            <a:ext cx="1790700" cy="2292350"/>
            <a:chOff x="3024" y="2698"/>
            <a:chExt cx="1128" cy="1444"/>
          </a:xfrm>
        </p:grpSpPr>
        <p:sp>
          <p:nvSpPr>
            <p:cNvPr id="1381432"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1433"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1434"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1435"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36"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37"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38"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39"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1440"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41"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1442"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43"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1444"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1445"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1446" name="Group 70"/>
          <p:cNvGrpSpPr>
            <a:grpSpLocks/>
          </p:cNvGrpSpPr>
          <p:nvPr/>
        </p:nvGrpSpPr>
        <p:grpSpPr bwMode="auto">
          <a:xfrm>
            <a:off x="2590800" y="4283075"/>
            <a:ext cx="1790700" cy="2292350"/>
            <a:chOff x="1632" y="2698"/>
            <a:chExt cx="1128" cy="1444"/>
          </a:xfrm>
        </p:grpSpPr>
        <p:sp>
          <p:nvSpPr>
            <p:cNvPr id="1381447"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1448"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1449"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1450"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51"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52"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53"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54"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1455"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56"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1457"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58"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1459"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1460"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1461"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1462"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1463"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1464"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81465"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1466" name="Group 90"/>
          <p:cNvGrpSpPr>
            <a:grpSpLocks/>
          </p:cNvGrpSpPr>
          <p:nvPr/>
        </p:nvGrpSpPr>
        <p:grpSpPr bwMode="auto">
          <a:xfrm>
            <a:off x="6781800" y="4184650"/>
            <a:ext cx="2362200" cy="2387600"/>
            <a:chOff x="4272" y="2636"/>
            <a:chExt cx="1488" cy="1504"/>
          </a:xfrm>
        </p:grpSpPr>
        <p:sp>
          <p:nvSpPr>
            <p:cNvPr id="1381467"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1468"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1469"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1470"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1471"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1472"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1473"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1474"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1475"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1476"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1477"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1478"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1479"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1480"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1481"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1482"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1483"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1484"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1485"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1486"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1487"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1488"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1489"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1490"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1491"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1492"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1493"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1494"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1495"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1496"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1497"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1498"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1499"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1500"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1501"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1502" name="Rectangle 126"/>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81503" name="Freeform 127"/>
          <p:cNvSpPr>
            <a:spLocks/>
          </p:cNvSpPr>
          <p:nvPr/>
        </p:nvSpPr>
        <p:spPr bwMode="auto">
          <a:xfrm>
            <a:off x="5240338" y="862013"/>
            <a:ext cx="220662" cy="179387"/>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4" name="Freeform 128"/>
          <p:cNvSpPr>
            <a:spLocks/>
          </p:cNvSpPr>
          <p:nvPr/>
        </p:nvSpPr>
        <p:spPr bwMode="auto">
          <a:xfrm>
            <a:off x="5486400" y="862013"/>
            <a:ext cx="220663" cy="179387"/>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5" name="Freeform 129"/>
          <p:cNvSpPr>
            <a:spLocks/>
          </p:cNvSpPr>
          <p:nvPr/>
        </p:nvSpPr>
        <p:spPr bwMode="auto">
          <a:xfrm>
            <a:off x="5716588" y="860425"/>
            <a:ext cx="220662" cy="179388"/>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6" name="Text Box 130"/>
          <p:cNvSpPr txBox="1">
            <a:spLocks noChangeArrowheads="1"/>
          </p:cNvSpPr>
          <p:nvPr/>
        </p:nvSpPr>
        <p:spPr bwMode="auto">
          <a:xfrm>
            <a:off x="6369050" y="3040063"/>
            <a:ext cx="2754313" cy="733425"/>
          </a:xfrm>
          <a:prstGeom prst="rect">
            <a:avLst/>
          </a:prstGeom>
          <a:noFill/>
          <a:ln w="12700">
            <a:noFill/>
            <a:miter lim="800000"/>
            <a:headEnd/>
            <a:tailEnd/>
          </a:ln>
          <a:effectLst/>
        </p:spPr>
        <p:txBody>
          <a:bodyPr wrap="none">
            <a:spAutoFit/>
          </a:bodyPr>
          <a:lstStyle/>
          <a:p>
            <a:r>
              <a:rPr lang="en-US">
                <a:solidFill>
                  <a:srgbClr val="FF3300"/>
                </a:solidFill>
              </a:rPr>
              <a:t>SRCBIDX = 2 = ACNT</a:t>
            </a:r>
          </a:p>
          <a:p>
            <a:r>
              <a:rPr lang="en-US">
                <a:solidFill>
                  <a:srgbClr val="FF3300"/>
                </a:solidFill>
              </a:rPr>
              <a:t>DSTBIDX = 0 (DXR)</a:t>
            </a:r>
          </a:p>
        </p:txBody>
      </p:sp>
      <p:sp>
        <p:nvSpPr>
          <p:cNvPr id="1381388"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0</a:t>
            </a:r>
          </a:p>
        </p:txBody>
      </p:sp>
      <p:sp>
        <p:nvSpPr>
          <p:cNvPr id="1381387"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2</a:t>
            </a:r>
          </a:p>
        </p:txBody>
      </p:sp>
    </p:spTree>
    <p:custDataLst>
      <p:tags r:id="rId1"/>
    </p:custData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557" name="Text Box 133"/>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3426" name="Rectangle 2"/>
          <p:cNvSpPr>
            <a:spLocks noGrp="1" noChangeArrowheads="1"/>
          </p:cNvSpPr>
          <p:nvPr>
            <p:ph type="title"/>
          </p:nvPr>
        </p:nvSpPr>
        <p:spPr/>
        <p:txBody>
          <a:bodyPr/>
          <a:lstStyle/>
          <a:p>
            <a:r>
              <a:rPr lang="en-US"/>
              <a:t>Example 2: Multiple Block Transfer</a:t>
            </a:r>
          </a:p>
        </p:txBody>
      </p:sp>
      <p:sp>
        <p:nvSpPr>
          <p:cNvPr id="1383427"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342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342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343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3431"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3432"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3433"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34"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35"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36"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37"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3438"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40"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0</a:t>
            </a:r>
          </a:p>
        </p:txBody>
      </p:sp>
      <p:sp>
        <p:nvSpPr>
          <p:cNvPr id="1383441"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3442"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3443"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3444"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3445"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3446"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3447"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3448"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3449"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3450"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3451"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3452"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3453"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3454"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3455"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3456"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3457"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3458"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3459"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3460"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3461"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3462"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3463"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3464"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3465"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3466"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3467"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3468"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3469"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3470"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3471"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3472"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3473"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3474"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3475"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3476"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3477"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3478"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3479" name="Group 55"/>
          <p:cNvGrpSpPr>
            <a:grpSpLocks/>
          </p:cNvGrpSpPr>
          <p:nvPr/>
        </p:nvGrpSpPr>
        <p:grpSpPr bwMode="auto">
          <a:xfrm>
            <a:off x="4800600" y="4283075"/>
            <a:ext cx="1790700" cy="2292350"/>
            <a:chOff x="3024" y="2698"/>
            <a:chExt cx="1128" cy="1444"/>
          </a:xfrm>
        </p:grpSpPr>
        <p:sp>
          <p:nvSpPr>
            <p:cNvPr id="1383480"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3481"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3482"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3483"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84"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85"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86"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87"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3488"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89"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3490"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91"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3492"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3493"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3494" name="Group 70"/>
          <p:cNvGrpSpPr>
            <a:grpSpLocks/>
          </p:cNvGrpSpPr>
          <p:nvPr/>
        </p:nvGrpSpPr>
        <p:grpSpPr bwMode="auto">
          <a:xfrm>
            <a:off x="2590800" y="4283075"/>
            <a:ext cx="1790700" cy="2292350"/>
            <a:chOff x="1632" y="2698"/>
            <a:chExt cx="1128" cy="1444"/>
          </a:xfrm>
        </p:grpSpPr>
        <p:sp>
          <p:nvSpPr>
            <p:cNvPr id="1383495"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3496"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3497"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3498"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99"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500"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501"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502"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3503"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504"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3505"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506"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3507"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3508"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3509"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3510"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3511"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3512"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83513"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3514" name="Group 90"/>
          <p:cNvGrpSpPr>
            <a:grpSpLocks/>
          </p:cNvGrpSpPr>
          <p:nvPr/>
        </p:nvGrpSpPr>
        <p:grpSpPr bwMode="auto">
          <a:xfrm>
            <a:off x="6781800" y="4184650"/>
            <a:ext cx="2362200" cy="2387600"/>
            <a:chOff x="4272" y="2636"/>
            <a:chExt cx="1488" cy="1504"/>
          </a:xfrm>
        </p:grpSpPr>
        <p:sp>
          <p:nvSpPr>
            <p:cNvPr id="1383515"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3516"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3517"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3518"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3519"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3520"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3521"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3522"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3523"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3524"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3525"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3526"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3527"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3528"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3529"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3530"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3531"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3532"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3533"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3534"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3535"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3536"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3537"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3538"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3539"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3540"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3541"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3542"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3543"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3544"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3545"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3546"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3547"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3548"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3549"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3550" name="Rectangle 126"/>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83554" name="Text Box 130"/>
          <p:cNvSpPr txBox="1">
            <a:spLocks noChangeArrowheads="1"/>
          </p:cNvSpPr>
          <p:nvPr/>
        </p:nvSpPr>
        <p:spPr bwMode="auto">
          <a:xfrm>
            <a:off x="6369050" y="3040063"/>
            <a:ext cx="2754313" cy="1527175"/>
          </a:xfrm>
          <a:prstGeom prst="rect">
            <a:avLst/>
          </a:prstGeom>
          <a:noFill/>
          <a:ln w="12700">
            <a:noFill/>
            <a:miter lim="800000"/>
            <a:headEnd/>
            <a:tailEnd/>
          </a:ln>
          <a:effectLst/>
        </p:spPr>
        <p:txBody>
          <a:bodyPr wrap="none">
            <a:spAutoFit/>
          </a:bodyPr>
          <a:lstStyle/>
          <a:p>
            <a:r>
              <a:rPr lang="en-US">
                <a:solidFill>
                  <a:schemeClr val="tx1"/>
                </a:solidFill>
              </a:rPr>
              <a:t>SRCBIDX = 2 = ACNT</a:t>
            </a:r>
          </a:p>
          <a:p>
            <a:r>
              <a:rPr lang="en-US">
                <a:solidFill>
                  <a:schemeClr val="tx1"/>
                </a:solidFill>
              </a:rPr>
              <a:t>DSTBIDX = 0 (DXR)</a:t>
            </a:r>
          </a:p>
          <a:p>
            <a:r>
              <a:rPr lang="en-US">
                <a:solidFill>
                  <a:srgbClr val="FF3300"/>
                </a:solidFill>
              </a:rPr>
              <a:t>SRCCIDX = 6</a:t>
            </a:r>
          </a:p>
          <a:p>
            <a:r>
              <a:rPr lang="en-US">
                <a:solidFill>
                  <a:srgbClr val="FF3300"/>
                </a:solidFill>
              </a:rPr>
              <a:t>DSTCIDX = 0 (DXR)</a:t>
            </a:r>
          </a:p>
        </p:txBody>
      </p:sp>
      <p:sp>
        <p:nvSpPr>
          <p:cNvPr id="1383556" name="Freeform 132"/>
          <p:cNvSpPr>
            <a:spLocks/>
          </p:cNvSpPr>
          <p:nvPr/>
        </p:nvSpPr>
        <p:spPr bwMode="auto">
          <a:xfrm>
            <a:off x="4651375" y="822325"/>
            <a:ext cx="1284288" cy="625475"/>
          </a:xfrm>
          <a:custGeom>
            <a:avLst/>
            <a:gdLst/>
            <a:ahLst/>
            <a:cxnLst>
              <a:cxn ang="0">
                <a:pos x="809" y="138"/>
              </a:cxn>
              <a:cxn ang="0">
                <a:pos x="430" y="5"/>
              </a:cxn>
              <a:cxn ang="0">
                <a:pos x="83" y="111"/>
              </a:cxn>
              <a:cxn ang="0">
                <a:pos x="35" y="314"/>
              </a:cxn>
              <a:cxn ang="0">
                <a:pos x="291" y="394"/>
              </a:cxn>
            </a:cxnLst>
            <a:rect l="0" t="0" r="r" b="b"/>
            <a:pathLst>
              <a:path w="809" h="394">
                <a:moveTo>
                  <a:pt x="809" y="138"/>
                </a:moveTo>
                <a:cubicBezTo>
                  <a:pt x="680" y="74"/>
                  <a:pt x="551" y="10"/>
                  <a:pt x="430" y="5"/>
                </a:cubicBezTo>
                <a:cubicBezTo>
                  <a:pt x="309" y="0"/>
                  <a:pt x="149" y="60"/>
                  <a:pt x="83" y="111"/>
                </a:cubicBezTo>
                <a:cubicBezTo>
                  <a:pt x="17" y="162"/>
                  <a:pt x="0" y="267"/>
                  <a:pt x="35" y="314"/>
                </a:cubicBezTo>
                <a:cubicBezTo>
                  <a:pt x="70" y="361"/>
                  <a:pt x="180" y="377"/>
                  <a:pt x="291" y="394"/>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3439"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6</a:t>
            </a:r>
          </a:p>
        </p:txBody>
      </p:sp>
    </p:spTree>
    <p:custDataLst>
      <p:tags r:id="rId1"/>
    </p:custData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454"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9330" name="Rectangle 2"/>
          <p:cNvSpPr>
            <a:spLocks noGrp="1" noChangeArrowheads="1"/>
          </p:cNvSpPr>
          <p:nvPr>
            <p:ph type="title"/>
          </p:nvPr>
        </p:nvSpPr>
        <p:spPr/>
        <p:txBody>
          <a:bodyPr/>
          <a:lstStyle/>
          <a:p>
            <a:r>
              <a:rPr lang="en-US"/>
              <a:t>Example 2: Multiple Block Transfer</a:t>
            </a:r>
          </a:p>
        </p:txBody>
      </p:sp>
      <p:sp>
        <p:nvSpPr>
          <p:cNvPr id="137933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933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933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933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9335"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9336"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9337"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38"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39"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40"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41"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9342"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43"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344"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45"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9346"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9347"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9348"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9349"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9350"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9351"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9352"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9353"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9354"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9355"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9356"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9357"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9358"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9359"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9360"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9361"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9362"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9363"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9364"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9365"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9366"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9367"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9368"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9369"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9370"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9371"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9372"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9373"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9374"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9375"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9376"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9377"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9378"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9379"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9380"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9381"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9382"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9383" name="Group 55"/>
          <p:cNvGrpSpPr>
            <a:grpSpLocks/>
          </p:cNvGrpSpPr>
          <p:nvPr/>
        </p:nvGrpSpPr>
        <p:grpSpPr bwMode="auto">
          <a:xfrm>
            <a:off x="4800600" y="4283075"/>
            <a:ext cx="1790700" cy="2292350"/>
            <a:chOff x="3024" y="2698"/>
            <a:chExt cx="1128" cy="1444"/>
          </a:xfrm>
        </p:grpSpPr>
        <p:sp>
          <p:nvSpPr>
            <p:cNvPr id="1379384"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9385"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9386"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9387"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88"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89"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90"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91"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9392"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93"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394"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95"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9396"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9397"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9398" name="Group 70"/>
          <p:cNvGrpSpPr>
            <a:grpSpLocks/>
          </p:cNvGrpSpPr>
          <p:nvPr/>
        </p:nvGrpSpPr>
        <p:grpSpPr bwMode="auto">
          <a:xfrm>
            <a:off x="2590800" y="4283075"/>
            <a:ext cx="1790700" cy="2292350"/>
            <a:chOff x="1632" y="2698"/>
            <a:chExt cx="1128" cy="1444"/>
          </a:xfrm>
        </p:grpSpPr>
        <p:sp>
          <p:nvSpPr>
            <p:cNvPr id="1379399"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9400"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9401"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9402"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403"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404"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405"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406"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9407"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408"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409"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410"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9411"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9412"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9413"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9414"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9415"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9416"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79417"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9418" name="Group 90"/>
          <p:cNvGrpSpPr>
            <a:grpSpLocks/>
          </p:cNvGrpSpPr>
          <p:nvPr/>
        </p:nvGrpSpPr>
        <p:grpSpPr bwMode="auto">
          <a:xfrm>
            <a:off x="6781800" y="4184650"/>
            <a:ext cx="2362200" cy="2387600"/>
            <a:chOff x="4272" y="2636"/>
            <a:chExt cx="1488" cy="1504"/>
          </a:xfrm>
        </p:grpSpPr>
        <p:sp>
          <p:nvSpPr>
            <p:cNvPr id="1379419"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9420"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9421"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9422"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9423"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9424"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9425"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9426"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9427"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9428"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9429"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9430"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9431"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9432"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9433"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9434"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9435"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9436"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9437"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9438"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9439"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9440"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9441"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9442"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9443"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9444"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9445"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9446"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9447"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9448"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9449"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9450"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9451"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9452"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9453"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Tree>
    <p:custDataLst>
      <p:tags r:id="rId1"/>
    </p:custData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362" name="Text Box 1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5234" name="Rectangle 2"/>
          <p:cNvSpPr>
            <a:spLocks noGrp="1" noChangeArrowheads="1"/>
          </p:cNvSpPr>
          <p:nvPr>
            <p:ph type="title"/>
          </p:nvPr>
        </p:nvSpPr>
        <p:spPr/>
        <p:txBody>
          <a:bodyPr/>
          <a:lstStyle/>
          <a:p>
            <a:r>
              <a:rPr lang="en-US"/>
              <a:t>Example 2: Multiple Block Transfer</a:t>
            </a:r>
          </a:p>
        </p:txBody>
      </p:sp>
      <p:sp>
        <p:nvSpPr>
          <p:cNvPr id="1375235"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7523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523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523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5239"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5240"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5241"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42"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43"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44"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45"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5246"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47"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248"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49"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5250"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5251"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5252"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75253"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5254"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5255"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5256"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5257"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5258"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5259"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5260"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5261"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5262"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5263"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5264"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5265"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5266"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5267"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5268"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5269"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5270"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5271"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5272"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5273"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5274"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5275"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5276"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5277"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5278"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5279"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5280"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5281"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5282"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5283"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5284"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5285"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75286"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5287" name="Group 55"/>
          <p:cNvGrpSpPr>
            <a:grpSpLocks/>
          </p:cNvGrpSpPr>
          <p:nvPr/>
        </p:nvGrpSpPr>
        <p:grpSpPr bwMode="auto">
          <a:xfrm>
            <a:off x="4800600" y="4283075"/>
            <a:ext cx="1790700" cy="2292350"/>
            <a:chOff x="3024" y="2698"/>
            <a:chExt cx="1128" cy="1444"/>
          </a:xfrm>
        </p:grpSpPr>
        <p:sp>
          <p:nvSpPr>
            <p:cNvPr id="1375288"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5289"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5290"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5291"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92"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93"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94"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95"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5296"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97"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298"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99"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5300"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5301"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5302" name="Group 70"/>
          <p:cNvGrpSpPr>
            <a:grpSpLocks/>
          </p:cNvGrpSpPr>
          <p:nvPr/>
        </p:nvGrpSpPr>
        <p:grpSpPr bwMode="auto">
          <a:xfrm>
            <a:off x="2590800" y="4283075"/>
            <a:ext cx="1790700" cy="2292350"/>
            <a:chOff x="1632" y="2698"/>
            <a:chExt cx="1128" cy="1444"/>
          </a:xfrm>
        </p:grpSpPr>
        <p:sp>
          <p:nvSpPr>
            <p:cNvPr id="1375303"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5304"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5305"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5306"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307"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308"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309"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310"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5311"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312"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313"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314"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5315"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5316"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5317"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5318"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5319"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5320"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75321"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5322" name="Group 90"/>
          <p:cNvGrpSpPr>
            <a:grpSpLocks/>
          </p:cNvGrpSpPr>
          <p:nvPr/>
        </p:nvGrpSpPr>
        <p:grpSpPr bwMode="auto">
          <a:xfrm>
            <a:off x="6781800" y="4184650"/>
            <a:ext cx="2362200" cy="2387600"/>
            <a:chOff x="4272" y="2636"/>
            <a:chExt cx="1488" cy="1504"/>
          </a:xfrm>
        </p:grpSpPr>
        <p:sp>
          <p:nvSpPr>
            <p:cNvPr id="1375323"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5324"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5325"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5326"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5327"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5328"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5329"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5330"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5331"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5332"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5333" name="Rectangle 101"/>
          <p:cNvSpPr>
            <a:spLocks noChangeArrowheads="1"/>
          </p:cNvSpPr>
          <p:nvPr/>
        </p:nvSpPr>
        <p:spPr bwMode="auto">
          <a:xfrm>
            <a:off x="5113338" y="1066800"/>
            <a:ext cx="239712"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5334"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5335"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5336"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5337"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5338"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5339"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5340"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5341"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5342"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5343"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5344"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5345"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5346"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5347"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5348"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5349"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5350"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5351"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5352"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5353"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5354"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5355"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5356"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5357"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75358" name="Text Box 126"/>
          <p:cNvSpPr txBox="1">
            <a:spLocks noChangeArrowheads="1"/>
          </p:cNvSpPr>
          <p:nvPr/>
        </p:nvSpPr>
        <p:spPr bwMode="auto">
          <a:xfrm>
            <a:off x="3732213" y="731838"/>
            <a:ext cx="990600" cy="336550"/>
          </a:xfrm>
          <a:prstGeom prst="rect">
            <a:avLst/>
          </a:prstGeom>
          <a:noFill/>
          <a:ln w="12700">
            <a:noFill/>
            <a:miter lim="800000"/>
            <a:headEnd/>
            <a:tailEnd/>
          </a:ln>
          <a:effectLst/>
        </p:spPr>
        <p:txBody>
          <a:bodyPr wrap="none">
            <a:spAutoFit/>
          </a:bodyPr>
          <a:lstStyle/>
          <a:p>
            <a:r>
              <a:rPr lang="en-US">
                <a:solidFill>
                  <a:srgbClr val="FF3300"/>
                </a:solidFill>
              </a:rPr>
              <a:t>XEVT1</a:t>
            </a:r>
          </a:p>
        </p:txBody>
      </p:sp>
      <p:sp>
        <p:nvSpPr>
          <p:cNvPr id="1375359" name="Line 127"/>
          <p:cNvSpPr>
            <a:spLocks noChangeShapeType="1"/>
          </p:cNvSpPr>
          <p:nvPr/>
        </p:nvSpPr>
        <p:spPr bwMode="auto">
          <a:xfrm>
            <a:off x="4622800" y="887413"/>
            <a:ext cx="628650" cy="0"/>
          </a:xfrm>
          <a:prstGeom prst="line">
            <a:avLst/>
          </a:prstGeom>
          <a:noFill/>
          <a:ln w="38100">
            <a:solidFill>
              <a:srgbClr val="FF3300"/>
            </a:solidFill>
            <a:round/>
            <a:headEnd/>
            <a:tailEnd/>
          </a:ln>
          <a:effectLst/>
        </p:spPr>
        <p:txBody>
          <a:bodyPr>
            <a:spAutoFit/>
          </a:bodyPr>
          <a:lstStyle/>
          <a:p>
            <a:endParaRPr lang="en-US"/>
          </a:p>
        </p:txBody>
      </p:sp>
      <p:sp>
        <p:nvSpPr>
          <p:cNvPr id="1375360" name="Line 128"/>
          <p:cNvSpPr>
            <a:spLocks noChangeShapeType="1"/>
          </p:cNvSpPr>
          <p:nvPr/>
        </p:nvSpPr>
        <p:spPr bwMode="auto">
          <a:xfrm>
            <a:off x="5233988" y="887413"/>
            <a:ext cx="0" cy="173037"/>
          </a:xfrm>
          <a:prstGeom prst="line">
            <a:avLst/>
          </a:prstGeom>
          <a:noFill/>
          <a:ln w="38100">
            <a:solidFill>
              <a:srgbClr val="FF3300"/>
            </a:solidFill>
            <a:round/>
            <a:headEnd/>
            <a:tailEnd type="triangle" w="med" len="med"/>
          </a:ln>
          <a:effectLst/>
        </p:spPr>
        <p:txBody>
          <a:bodyPr wrap="none">
            <a:spAutoFit/>
          </a:bodyPr>
          <a:lstStyle/>
          <a:p>
            <a:endParaRPr lang="en-US"/>
          </a:p>
        </p:txBody>
      </p:sp>
      <p:sp>
        <p:nvSpPr>
          <p:cNvPr id="1375361" name="Text Box 129"/>
          <p:cNvSpPr txBox="1">
            <a:spLocks noChangeArrowheads="1"/>
          </p:cNvSpPr>
          <p:nvPr/>
        </p:nvSpPr>
        <p:spPr bwMode="auto">
          <a:xfrm>
            <a:off x="6496050" y="3048000"/>
            <a:ext cx="1724025" cy="733425"/>
          </a:xfrm>
          <a:prstGeom prst="rect">
            <a:avLst/>
          </a:prstGeom>
          <a:noFill/>
          <a:ln w="12700">
            <a:noFill/>
            <a:miter lim="800000"/>
            <a:headEnd/>
            <a:tailEnd/>
          </a:ln>
          <a:effectLst/>
        </p:spPr>
        <p:txBody>
          <a:bodyPr wrap="none">
            <a:spAutoFit/>
          </a:bodyPr>
          <a:lstStyle/>
          <a:p>
            <a:r>
              <a:rPr lang="en-US">
                <a:solidFill>
                  <a:srgbClr val="FF3300"/>
                </a:solidFill>
              </a:rPr>
              <a:t>XEVT1 event</a:t>
            </a:r>
          </a:p>
          <a:p>
            <a:r>
              <a:rPr lang="en-US">
                <a:solidFill>
                  <a:srgbClr val="FF3300"/>
                </a:solidFill>
              </a:rPr>
              <a:t>XEVT1 = 14</a:t>
            </a:r>
          </a:p>
        </p:txBody>
      </p:sp>
    </p:spTree>
    <p:custDataLst>
      <p:tags r:id="rId1"/>
    </p:custData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602" name="Text Box 1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5474" name="Rectangle 2"/>
          <p:cNvSpPr>
            <a:spLocks noGrp="1" noChangeArrowheads="1"/>
          </p:cNvSpPr>
          <p:nvPr>
            <p:ph type="title"/>
          </p:nvPr>
        </p:nvSpPr>
        <p:spPr/>
        <p:txBody>
          <a:bodyPr/>
          <a:lstStyle/>
          <a:p>
            <a:r>
              <a:rPr lang="en-US"/>
              <a:t>Example 2: Multiple Block Transfer</a:t>
            </a:r>
          </a:p>
        </p:txBody>
      </p:sp>
      <p:sp>
        <p:nvSpPr>
          <p:cNvPr id="1385475"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547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547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547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5479"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5480"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5481"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482"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483"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484"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485"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5486"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487"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488"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489"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5490"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5491"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5492"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5493"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5494"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5495"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5496"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5497"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5498"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5499"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5500"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5501"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5502"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5503"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5504"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5505"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5506"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5507"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5508"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5509"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5510"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5511"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5512"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5513"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5514"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5515"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5516"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5517"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5518"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5519"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5520"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5521"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5522"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5523"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5524"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5525"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5526"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5527" name="Group 55"/>
          <p:cNvGrpSpPr>
            <a:grpSpLocks/>
          </p:cNvGrpSpPr>
          <p:nvPr/>
        </p:nvGrpSpPr>
        <p:grpSpPr bwMode="auto">
          <a:xfrm>
            <a:off x="4800600" y="4283075"/>
            <a:ext cx="1790700" cy="2292350"/>
            <a:chOff x="3024" y="2698"/>
            <a:chExt cx="1128" cy="1444"/>
          </a:xfrm>
        </p:grpSpPr>
        <p:sp>
          <p:nvSpPr>
            <p:cNvPr id="1385528"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5529"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5530"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5531"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32"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33"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34"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35"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5536"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37"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538"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39"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5540"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5541"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5542" name="Group 70"/>
          <p:cNvGrpSpPr>
            <a:grpSpLocks/>
          </p:cNvGrpSpPr>
          <p:nvPr/>
        </p:nvGrpSpPr>
        <p:grpSpPr bwMode="auto">
          <a:xfrm>
            <a:off x="2590800" y="4283075"/>
            <a:ext cx="1790700" cy="2292350"/>
            <a:chOff x="1632" y="2698"/>
            <a:chExt cx="1128" cy="1444"/>
          </a:xfrm>
        </p:grpSpPr>
        <p:sp>
          <p:nvSpPr>
            <p:cNvPr id="1385543"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5544"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5545"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5546"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47"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48"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49"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50"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5551"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52"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553"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54"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5555"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5556"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5557"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5558"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5559"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5560" name="Text Box 88"/>
          <p:cNvSpPr txBox="1">
            <a:spLocks noChangeArrowheads="1"/>
          </p:cNvSpPr>
          <p:nvPr/>
        </p:nvSpPr>
        <p:spPr bwMode="auto">
          <a:xfrm>
            <a:off x="152400" y="2900363"/>
            <a:ext cx="4083050" cy="1108075"/>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Src/Dst addresses?</a:t>
            </a:r>
          </a:p>
        </p:txBody>
      </p:sp>
      <p:sp>
        <p:nvSpPr>
          <p:cNvPr id="1385561"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5562" name="Group 90"/>
          <p:cNvGrpSpPr>
            <a:grpSpLocks/>
          </p:cNvGrpSpPr>
          <p:nvPr/>
        </p:nvGrpSpPr>
        <p:grpSpPr bwMode="auto">
          <a:xfrm>
            <a:off x="6781800" y="4184650"/>
            <a:ext cx="2362200" cy="2387600"/>
            <a:chOff x="4272" y="2636"/>
            <a:chExt cx="1488" cy="1504"/>
          </a:xfrm>
        </p:grpSpPr>
        <p:sp>
          <p:nvSpPr>
            <p:cNvPr id="1385563"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5564"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5565"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5566"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5567"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5568"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5569"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5570"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5571"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5572"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5573"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5574"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5575"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5576"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5577"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5578"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5579"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5580"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5581"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5582"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5583"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5584"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5585"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5586"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5587"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5588"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5589"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5590"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5591"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5592"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5593"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5594"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5595"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5596"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5597"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Tree>
    <p:custDataLst>
      <p:tags r:id="rId1"/>
    </p:custData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648" name="Text Box 12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7522" name="Rectangle 2"/>
          <p:cNvSpPr>
            <a:spLocks noGrp="1" noChangeArrowheads="1"/>
          </p:cNvSpPr>
          <p:nvPr>
            <p:ph type="title"/>
          </p:nvPr>
        </p:nvSpPr>
        <p:spPr/>
        <p:txBody>
          <a:bodyPr/>
          <a:lstStyle/>
          <a:p>
            <a:r>
              <a:rPr lang="en-US"/>
              <a:t>Example 2: Multiple Block Transfer</a:t>
            </a:r>
          </a:p>
        </p:txBody>
      </p:sp>
      <p:sp>
        <p:nvSpPr>
          <p:cNvPr id="1387523"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752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7527"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7528"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7529"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30"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31"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32"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33"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7534"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35"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536"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37"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7538"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7539"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7540" name="Rectangle 20"/>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7541"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7542"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7543"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7544"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7545"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7546"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7547"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7548"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7549"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7550"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7551"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7552"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7553"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7554"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7555"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7556"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7557"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7558"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7559"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7560"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7561"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7562"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7563"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7564"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7565"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7566"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7567"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7568"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7569"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7570"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7571"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7572"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7573" name="Rectangle 53"/>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7574"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7575" name="Group 55"/>
          <p:cNvGrpSpPr>
            <a:grpSpLocks/>
          </p:cNvGrpSpPr>
          <p:nvPr/>
        </p:nvGrpSpPr>
        <p:grpSpPr bwMode="auto">
          <a:xfrm>
            <a:off x="4800600" y="4283075"/>
            <a:ext cx="1790700" cy="2292350"/>
            <a:chOff x="3024" y="2698"/>
            <a:chExt cx="1128" cy="1444"/>
          </a:xfrm>
        </p:grpSpPr>
        <p:sp>
          <p:nvSpPr>
            <p:cNvPr id="1387576"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7577"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7578"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7579"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80"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81"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82"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83"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7584"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85"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586"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87"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7588"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7589"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7590" name="Group 70"/>
          <p:cNvGrpSpPr>
            <a:grpSpLocks/>
          </p:cNvGrpSpPr>
          <p:nvPr/>
        </p:nvGrpSpPr>
        <p:grpSpPr bwMode="auto">
          <a:xfrm>
            <a:off x="2590800" y="4283075"/>
            <a:ext cx="1790700" cy="2292350"/>
            <a:chOff x="1632" y="2698"/>
            <a:chExt cx="1128" cy="1444"/>
          </a:xfrm>
        </p:grpSpPr>
        <p:sp>
          <p:nvSpPr>
            <p:cNvPr id="1387591"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7592"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7593"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7594"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95"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96"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97"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98"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7599"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600"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601"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602"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7603"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7604"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7605"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7606"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7607"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7608" name="Text Box 88"/>
          <p:cNvSpPr txBox="1">
            <a:spLocks noChangeArrowheads="1"/>
          </p:cNvSpPr>
          <p:nvPr/>
        </p:nvSpPr>
        <p:spPr bwMode="auto">
          <a:xfrm>
            <a:off x="152400" y="2900363"/>
            <a:ext cx="4083050" cy="1108075"/>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a:p>
            <a:pPr>
              <a:lnSpc>
                <a:spcPct val="70000"/>
              </a:lnSpc>
              <a:spcBef>
                <a:spcPct val="30000"/>
              </a:spcBef>
              <a:buFontTx/>
              <a:buChar char="•"/>
            </a:pPr>
            <a:r>
              <a:rPr lang="en-US" sz="1800">
                <a:solidFill>
                  <a:schemeClr val="tx1"/>
                </a:solidFill>
                <a:latin typeface="Arial Narrow" pitchFamily="34" charset="0"/>
              </a:rPr>
              <a:t> Src/Dst addresses?</a:t>
            </a:r>
          </a:p>
        </p:txBody>
      </p:sp>
      <p:sp>
        <p:nvSpPr>
          <p:cNvPr id="1387609"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7610" name="Group 90"/>
          <p:cNvGrpSpPr>
            <a:grpSpLocks/>
          </p:cNvGrpSpPr>
          <p:nvPr/>
        </p:nvGrpSpPr>
        <p:grpSpPr bwMode="auto">
          <a:xfrm>
            <a:off x="6781800" y="4184650"/>
            <a:ext cx="2362200" cy="2387600"/>
            <a:chOff x="4272" y="2636"/>
            <a:chExt cx="1488" cy="1504"/>
          </a:xfrm>
        </p:grpSpPr>
        <p:sp>
          <p:nvSpPr>
            <p:cNvPr id="1387611"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7612"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7613"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7614"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7615"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7616"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7617"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7618"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7619"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7620"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7621"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7622"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7623"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7624"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7625"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7626"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7627"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7628"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7629"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7630"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7631"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7632"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7633"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7634"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7635"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7636"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7637"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7638"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7639"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7640"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7641"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7642"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7643"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7644"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7645"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7646" name="Oval 126"/>
          <p:cNvSpPr>
            <a:spLocks noChangeArrowheads="1"/>
          </p:cNvSpPr>
          <p:nvPr/>
        </p:nvSpPr>
        <p:spPr bwMode="auto">
          <a:xfrm>
            <a:off x="7221538" y="1008063"/>
            <a:ext cx="855662" cy="777875"/>
          </a:xfrm>
          <a:prstGeom prst="ellipse">
            <a:avLst/>
          </a:prstGeom>
          <a:noFill/>
          <a:ln w="38100">
            <a:solidFill>
              <a:srgbClr val="FF3300"/>
            </a:solidFill>
            <a:round/>
            <a:headEnd/>
            <a:tailEnd/>
          </a:ln>
          <a:effectLst/>
        </p:spPr>
        <p:txBody>
          <a:bodyPr wrap="none" anchor="ctr">
            <a:spAutoFit/>
          </a:bodyPr>
          <a:lstStyle/>
          <a:p>
            <a:endParaRPr lang="en-US"/>
          </a:p>
        </p:txBody>
      </p:sp>
      <p:sp>
        <p:nvSpPr>
          <p:cNvPr id="1387647" name="Oval 127"/>
          <p:cNvSpPr>
            <a:spLocks noChangeArrowheads="1"/>
          </p:cNvSpPr>
          <p:nvPr/>
        </p:nvSpPr>
        <p:spPr bwMode="auto">
          <a:xfrm>
            <a:off x="8232775" y="1668463"/>
            <a:ext cx="855663" cy="777875"/>
          </a:xfrm>
          <a:prstGeom prst="ellipse">
            <a:avLst/>
          </a:prstGeom>
          <a:noFill/>
          <a:ln w="38100">
            <a:solidFill>
              <a:srgbClr val="FF3300"/>
            </a:solidFill>
            <a:round/>
            <a:headEnd/>
            <a:tailEnd/>
          </a:ln>
          <a:effectLst/>
        </p:spPr>
        <p:txBody>
          <a:bodyPr wrap="none" anchor="ctr">
            <a:spAutoFit/>
          </a:bodyPr>
          <a:lstStyle/>
          <a:p>
            <a:endParaRPr lang="en-US"/>
          </a:p>
        </p:txBody>
      </p:sp>
      <p:sp>
        <p:nvSpPr>
          <p:cNvPr id="138752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&amp;DXR</a:t>
            </a:r>
          </a:p>
        </p:txBody>
      </p:sp>
      <p:sp>
        <p:nvSpPr>
          <p:cNvPr id="138752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&amp;audio_7</a:t>
            </a:r>
          </a:p>
        </p:txBody>
      </p:sp>
    </p:spTree>
    <p:custDataLst>
      <p:tags r:id="rId1"/>
    </p:custData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696" name="Text Box 12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9570" name="Rectangle 2"/>
          <p:cNvSpPr>
            <a:spLocks noGrp="1" noChangeArrowheads="1"/>
          </p:cNvSpPr>
          <p:nvPr>
            <p:ph type="title"/>
          </p:nvPr>
        </p:nvSpPr>
        <p:spPr/>
        <p:txBody>
          <a:bodyPr/>
          <a:lstStyle/>
          <a:p>
            <a:r>
              <a:rPr lang="en-US"/>
              <a:t>Example 2: Multiple Block Transfer</a:t>
            </a:r>
          </a:p>
        </p:txBody>
      </p:sp>
      <p:sp>
        <p:nvSpPr>
          <p:cNvPr id="1389571" name="Text Box 3"/>
          <p:cNvSpPr txBox="1">
            <a:spLocks noChangeArrowheads="1"/>
          </p:cNvSpPr>
          <p:nvPr/>
        </p:nvSpPr>
        <p:spPr bwMode="auto">
          <a:xfrm>
            <a:off x="152400" y="990600"/>
            <a:ext cx="4837113" cy="1352550"/>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a:solidFill>
                  <a:schemeClr val="tx1"/>
                </a:solidFill>
                <a:latin typeface="Arial Narrow" pitchFamily="34" charset="0"/>
              </a:rPr>
              <a:t> Transfer two blocks of 16-bit audio</a:t>
            </a:r>
            <a:br>
              <a:rPr lang="en-US" sz="1800">
                <a:solidFill>
                  <a:schemeClr val="tx1"/>
                </a:solidFill>
                <a:latin typeface="Arial Narrow" pitchFamily="34" charset="0"/>
              </a:rPr>
            </a:br>
            <a:r>
              <a:rPr lang="en-US" sz="1800">
                <a:solidFill>
                  <a:schemeClr val="tx1"/>
                </a:solidFill>
                <a:latin typeface="Arial Narrow" pitchFamily="34" charset="0"/>
              </a:rPr>
              <a:t>   data from &amp;audio_7 &amp; _37 to McBSP1 DXR</a:t>
            </a:r>
          </a:p>
          <a:p>
            <a:pPr>
              <a:spcBef>
                <a:spcPct val="30000"/>
              </a:spcBef>
              <a:buFontTx/>
              <a:buChar char="•"/>
            </a:pPr>
            <a:r>
              <a:rPr lang="en-US" sz="1800">
                <a:solidFill>
                  <a:schemeClr val="tx1"/>
                </a:solidFill>
                <a:latin typeface="Arial Narrow" pitchFamily="34" charset="0"/>
              </a:rPr>
              <a:t> </a:t>
            </a:r>
            <a:r>
              <a:rPr lang="en-US" sz="1800" u="sng">
                <a:latin typeface="Arial Narrow" pitchFamily="34" charset="0"/>
              </a:rPr>
              <a:t>Trigger an interrupt to CPU after both blocks </a:t>
            </a:r>
            <a:br>
              <a:rPr lang="en-US" sz="1800" u="sng">
                <a:latin typeface="Arial Narrow" pitchFamily="34" charset="0"/>
              </a:rPr>
            </a:br>
            <a:r>
              <a:rPr lang="en-US" sz="1800">
                <a:latin typeface="Arial Narrow" pitchFamily="34" charset="0"/>
              </a:rPr>
              <a:t>  </a:t>
            </a:r>
            <a:r>
              <a:rPr lang="en-US" sz="1800" u="sng">
                <a:latin typeface="Arial Narrow" pitchFamily="34" charset="0"/>
              </a:rPr>
              <a:t>have</a:t>
            </a:r>
            <a:r>
              <a:rPr lang="en-US" sz="1800">
                <a:latin typeface="Arial Narrow" pitchFamily="34" charset="0"/>
              </a:rPr>
              <a:t> </a:t>
            </a:r>
            <a:r>
              <a:rPr lang="en-US" sz="1800" u="sng">
                <a:latin typeface="Arial Narrow" pitchFamily="34" charset="0"/>
              </a:rPr>
              <a:t>been transferred.</a:t>
            </a:r>
          </a:p>
          <a:p>
            <a:pPr>
              <a:spcBef>
                <a:spcPct val="30000"/>
              </a:spcBef>
              <a:buFontTx/>
              <a:buChar char="•"/>
            </a:pPr>
            <a:r>
              <a:rPr lang="en-US" sz="1800">
                <a:solidFill>
                  <a:schemeClr val="tx1"/>
                </a:solidFill>
                <a:latin typeface="Arial Narrow" pitchFamily="34" charset="0"/>
              </a:rPr>
              <a:t> Link between ping (_7) &amp; pong (_37) using PSets</a:t>
            </a:r>
          </a:p>
        </p:txBody>
      </p:sp>
      <p:sp>
        <p:nvSpPr>
          <p:cNvPr id="138957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9573"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9574"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9575"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576"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577"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578"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579" name="Rectangle 11"/>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9580" name="Rectangle 12"/>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581" name="Rectangle 13"/>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582" name="Rectangle 14"/>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583" name="Text Box 15"/>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9584" name="AutoShape 16"/>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9585" name="Text Box 17"/>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9586" name="Rectangle 18"/>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89587" name="Text Box 19"/>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9588" name="Rectangle 20"/>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9589" name="Rectangle 21"/>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9590" name="Rectangle 22"/>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9591" name="Rectangle 23"/>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9592" name="Rectangle 24"/>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9593" name="Rectangle 25"/>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9594" name="Rectangle 26"/>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9595" name="Rectangle 27"/>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9596" name="Rectangle 28"/>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9597" name="Rectangle 29"/>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9598" name="Rectangle 30"/>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9599" name="Rectangle 31"/>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9600" name="Rectangle 32"/>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9601" name="Rectangle 33"/>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9602" name="Rectangle 34"/>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9603" name="Rectangle 35"/>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9604" name="Rectangle 36"/>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9605" name="Rectangle 37"/>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9606" name="Rectangle 38"/>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9607" name="Rectangle 39"/>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9608" name="Rectangle 40"/>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9609" name="Rectangle 41"/>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9610" name="Rectangle 42"/>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9611" name="Rectangle 43"/>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9612" name="Rectangle 44"/>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9613" name="Rectangle 45"/>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9614" name="Rectangle 46"/>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9615" name="Rectangle 47"/>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9616" name="Rectangle 48"/>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9617" name="Rectangle 49"/>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9618" name="Rectangle 50"/>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9619" name="Rectangle 51"/>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89620" name="Text Box 52"/>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9621" name="Group 53"/>
          <p:cNvGrpSpPr>
            <a:grpSpLocks/>
          </p:cNvGrpSpPr>
          <p:nvPr/>
        </p:nvGrpSpPr>
        <p:grpSpPr bwMode="auto">
          <a:xfrm>
            <a:off x="4800600" y="4283075"/>
            <a:ext cx="1790700" cy="2292350"/>
            <a:chOff x="3024" y="2698"/>
            <a:chExt cx="1128" cy="1444"/>
          </a:xfrm>
        </p:grpSpPr>
        <p:sp>
          <p:nvSpPr>
            <p:cNvPr id="1389622" name="Rectangle 54"/>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9623" name="Rectangle 55"/>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9624" name="Rectangle 56"/>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9625" name="Rectangle 57"/>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26" name="Rectangle 58"/>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27" name="Rectangle 59"/>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28" name="Rectangle 60"/>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29" name="Rectangle 61"/>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9630" name="Rectangle 62"/>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31" name="Rectangle 63"/>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632" name="Rectangle 64"/>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33" name="Rectangle 65"/>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9634" name="Rectangle 66"/>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9635" name="Text Box 67"/>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9636" name="Group 68"/>
          <p:cNvGrpSpPr>
            <a:grpSpLocks/>
          </p:cNvGrpSpPr>
          <p:nvPr/>
        </p:nvGrpSpPr>
        <p:grpSpPr bwMode="auto">
          <a:xfrm>
            <a:off x="2590800" y="4283075"/>
            <a:ext cx="1790700" cy="2292350"/>
            <a:chOff x="1632" y="2698"/>
            <a:chExt cx="1128" cy="1444"/>
          </a:xfrm>
        </p:grpSpPr>
        <p:sp>
          <p:nvSpPr>
            <p:cNvPr id="1389637" name="Rectangle 69"/>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9638" name="Rectangle 70"/>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9639" name="Rectangle 71"/>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9640" name="Rectangle 72"/>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41" name="Rectangle 73"/>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42" name="Rectangle 74"/>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43" name="Rectangle 75"/>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44" name="Rectangle 76"/>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9645" name="Rectangle 77"/>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46" name="Rectangle 78"/>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647" name="Rectangle 79"/>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48" name="Rectangle 80"/>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9649" name="Rectangle 81"/>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9650" name="AutoShape 82"/>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9651" name="Text Box 83"/>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9652" name="Text Box 84"/>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9653" name="AutoShape 85"/>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9654" name="Text Box 86"/>
          <p:cNvSpPr txBox="1">
            <a:spLocks noChangeArrowheads="1"/>
          </p:cNvSpPr>
          <p:nvPr/>
        </p:nvSpPr>
        <p:spPr bwMode="auto">
          <a:xfrm>
            <a:off x="152400" y="2900363"/>
            <a:ext cx="3732213" cy="284162"/>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How do we transfer the second block?</a:t>
            </a:r>
          </a:p>
        </p:txBody>
      </p:sp>
      <p:sp>
        <p:nvSpPr>
          <p:cNvPr id="1389655" name="Text Box 87"/>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9656" name="Group 88"/>
          <p:cNvGrpSpPr>
            <a:grpSpLocks/>
          </p:cNvGrpSpPr>
          <p:nvPr/>
        </p:nvGrpSpPr>
        <p:grpSpPr bwMode="auto">
          <a:xfrm>
            <a:off x="6781800" y="4184650"/>
            <a:ext cx="2362200" cy="2387600"/>
            <a:chOff x="4272" y="2636"/>
            <a:chExt cx="1488" cy="1504"/>
          </a:xfrm>
        </p:grpSpPr>
        <p:sp>
          <p:nvSpPr>
            <p:cNvPr id="1389657" name="Text Box 89"/>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9658" name="Text Box 90"/>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9659" name="Rectangle 91"/>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9660" name="Rectangle 9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9661" name="Rectangle 9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9662" name="Rectangle 9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9663" name="Rectangle 9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9664" name="Rectangle 9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9665" name="Rectangle 9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9666" name="Rectangle 9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9667" name="Rectangle 9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9668" name="Rectangle 100"/>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9669" name="Rectangle 101"/>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9670" name="Rectangle 102"/>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9671" name="Rectangle 10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9672" name="Rectangle 10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9673" name="Rectangle 105"/>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9674" name="Rectangle 106"/>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9675" name="Rectangle 107"/>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9676" name="Rectangle 108"/>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9677" name="Rectangle 10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9678" name="Rectangle 11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9679" name="Rectangle 111"/>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9680" name="Rectangle 112"/>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9681" name="Rectangle 113"/>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9682" name="Rectangle 114"/>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9683" name="Rectangle 11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9684" name="Rectangle 11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9685" name="Rectangle 11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9686" name="Rectangle 11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9687" name="Rectangle 11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9688" name="Rectangle 12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9689" name="Rectangle 12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9690" name="Rectangle 12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9691" name="Rectangle 123"/>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9694" name="Rectangle 12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89695" name="Rectangle 127"/>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Tree>
    <p:custDataLst>
      <p:tags r:id="rId1"/>
    </p:custData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742"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1618" name="Rectangle 2"/>
          <p:cNvSpPr>
            <a:spLocks noGrp="1" noChangeArrowheads="1"/>
          </p:cNvSpPr>
          <p:nvPr>
            <p:ph type="title"/>
          </p:nvPr>
        </p:nvSpPr>
        <p:spPr/>
        <p:txBody>
          <a:bodyPr/>
          <a:lstStyle/>
          <a:p>
            <a:r>
              <a:rPr lang="en-US"/>
              <a:t>Example 2: Multiple Block Transfer</a:t>
            </a:r>
          </a:p>
        </p:txBody>
      </p:sp>
      <p:sp>
        <p:nvSpPr>
          <p:cNvPr id="1391619"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McBSP1 DXR</a:t>
            </a: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a:t>
            </a:r>
            <a:r>
              <a:rPr lang="en-US" sz="1800" dirty="0" smtClean="0">
                <a:solidFill>
                  <a:schemeClr val="tx1"/>
                </a:solidFill>
                <a:latin typeface="Arial Narrow" pitchFamily="34" charset="0"/>
              </a:rPr>
              <a:t>ping </a:t>
            </a:r>
            <a:r>
              <a:rPr lang="en-US" sz="1800" dirty="0">
                <a:solidFill>
                  <a:schemeClr val="tx1"/>
                </a:solidFill>
                <a:latin typeface="Arial Narrow" pitchFamily="34" charset="0"/>
              </a:rPr>
              <a:t>(_7) &amp; </a:t>
            </a:r>
            <a:r>
              <a:rPr lang="en-US" sz="1800" dirty="0" smtClean="0">
                <a:solidFill>
                  <a:schemeClr val="tx1"/>
                </a:solidFill>
                <a:latin typeface="Arial Narrow" pitchFamily="34" charset="0"/>
              </a:rPr>
              <a:t>pong </a:t>
            </a:r>
            <a:r>
              <a:rPr lang="en-US" sz="1800" dirty="0">
                <a:solidFill>
                  <a:schemeClr val="tx1"/>
                </a:solidFill>
                <a:latin typeface="Arial Narrow" pitchFamily="34" charset="0"/>
              </a:rPr>
              <a:t>(_37)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9162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1621"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91622"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91623"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24"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25"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26"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28" name="Rectangle 12"/>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29" name="Rectangle 13"/>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30" name="Rectangle 14"/>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31" name="Text Box 15"/>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91632" name="AutoShape 16"/>
          <p:cNvSpPr>
            <a:spLocks noChangeArrowheads="1"/>
          </p:cNvSpPr>
          <p:nvPr/>
        </p:nvSpPr>
        <p:spPr bwMode="auto">
          <a:xfrm>
            <a:off x="2209800" y="5668963"/>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1633" name="Text Box 17"/>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91634" name="Rectangle 18"/>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91635" name="Text Box 19"/>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91636" name="Rectangle 20"/>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91637" name="Rectangle 21"/>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91638" name="Rectangle 22"/>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91639" name="Rectangle 23"/>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91640" name="Rectangle 24"/>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91641" name="Rectangle 25"/>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91642" name="Rectangle 26"/>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91643" name="Rectangle 27"/>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91644" name="Rectangle 28"/>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91645" name="Rectangle 29"/>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91646" name="Rectangle 30"/>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91647" name="Rectangle 31"/>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91648" name="Rectangle 32"/>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91649" name="Rectangle 33"/>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91650" name="Rectangle 34"/>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91651" name="Rectangle 35"/>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91652" name="Rectangle 36"/>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91653" name="Rectangle 37"/>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91654" name="Rectangle 38"/>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91655" name="Rectangle 39"/>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91656" name="Rectangle 40"/>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91657" name="Rectangle 41"/>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91658" name="Rectangle 42"/>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91659" name="Rectangle 43"/>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91660" name="Rectangle 44"/>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91661" name="Rectangle 45"/>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91662" name="Rectangle 46"/>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91663" name="Rectangle 47"/>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91664" name="Rectangle 48"/>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91665" name="Rectangle 49"/>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91666" name="Rectangle 50"/>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1667" name="Rectangle 51"/>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91668" name="Text Box 52"/>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91669" name="Group 53"/>
          <p:cNvGrpSpPr>
            <a:grpSpLocks/>
          </p:cNvGrpSpPr>
          <p:nvPr/>
        </p:nvGrpSpPr>
        <p:grpSpPr bwMode="auto">
          <a:xfrm>
            <a:off x="4800600" y="4283075"/>
            <a:ext cx="1790700" cy="2292350"/>
            <a:chOff x="3024" y="2698"/>
            <a:chExt cx="1128" cy="1444"/>
          </a:xfrm>
        </p:grpSpPr>
        <p:sp>
          <p:nvSpPr>
            <p:cNvPr id="1391670" name="Rectangle 54"/>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91671" name="Rectangle 55"/>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91672" name="Rectangle 56"/>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1673" name="Rectangle 57"/>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74" name="Rectangle 58"/>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75" name="Rectangle 59"/>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76" name="Rectangle 60"/>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77" name="Rectangle 61"/>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91678" name="Rectangle 62"/>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79" name="Rectangle 63"/>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80" name="Rectangle 64"/>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81" name="Rectangle 65"/>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1682" name="Rectangle 66"/>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1683" name="Text Box 67"/>
          <p:cNvSpPr txBox="1">
            <a:spLocks noChangeArrowheads="1"/>
          </p:cNvSpPr>
          <p:nvPr/>
        </p:nvSpPr>
        <p:spPr bwMode="auto">
          <a:xfrm>
            <a:off x="2743200" y="3959225"/>
            <a:ext cx="1538288" cy="336550"/>
          </a:xfrm>
          <a:prstGeom prst="rect">
            <a:avLst/>
          </a:prstGeom>
          <a:noFill/>
          <a:ln w="12700">
            <a:noFill/>
            <a:miter lim="800000"/>
            <a:headEnd/>
            <a:tailEnd/>
          </a:ln>
          <a:effectLst/>
        </p:spPr>
        <p:txBody>
          <a:bodyPr wrap="none">
            <a:spAutoFit/>
          </a:bodyPr>
          <a:lstStyle/>
          <a:p>
            <a:r>
              <a:rPr lang="en-US">
                <a:solidFill>
                  <a:srgbClr val="FF3300"/>
                </a:solidFill>
                <a:latin typeface="Arial Narrow" pitchFamily="34" charset="0"/>
              </a:rPr>
              <a:t>PSET</a:t>
            </a:r>
            <a:r>
              <a:rPr lang="en-US" baseline="-25000">
                <a:solidFill>
                  <a:srgbClr val="FF3300"/>
                </a:solidFill>
                <a:latin typeface="Arial Narrow" pitchFamily="34" charset="0"/>
              </a:rPr>
              <a:t>Y</a:t>
            </a:r>
            <a:r>
              <a:rPr lang="en-US">
                <a:solidFill>
                  <a:srgbClr val="FF3300"/>
                </a:solidFill>
                <a:latin typeface="Arial Narrow" pitchFamily="34" charset="0"/>
              </a:rPr>
              <a:t> (Pong)</a:t>
            </a:r>
          </a:p>
        </p:txBody>
      </p:sp>
      <p:grpSp>
        <p:nvGrpSpPr>
          <p:cNvPr id="1391684" name="Group 68"/>
          <p:cNvGrpSpPr>
            <a:grpSpLocks/>
          </p:cNvGrpSpPr>
          <p:nvPr/>
        </p:nvGrpSpPr>
        <p:grpSpPr bwMode="auto">
          <a:xfrm>
            <a:off x="2590800" y="4283075"/>
            <a:ext cx="1790700" cy="2292350"/>
            <a:chOff x="1632" y="2698"/>
            <a:chExt cx="1128" cy="1444"/>
          </a:xfrm>
        </p:grpSpPr>
        <p:sp>
          <p:nvSpPr>
            <p:cNvPr id="1391685" name="Rectangle 69"/>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1686" name="Rectangle 70"/>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i="1">
                  <a:solidFill>
                    <a:srgbClr val="FF3300"/>
                  </a:solidFill>
                  <a:latin typeface="Courier New" pitchFamily="49" charset="0"/>
                </a:rPr>
                <a:t>&amp;audio_37</a:t>
              </a:r>
            </a:p>
          </p:txBody>
        </p:sp>
        <p:sp>
          <p:nvSpPr>
            <p:cNvPr id="1391687" name="Rectangle 71"/>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1688" name="Rectangle 72"/>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89" name="Rectangle 73"/>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90" name="Rectangle 74"/>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91" name="Rectangle 75"/>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92" name="Rectangle 76"/>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i="1">
                  <a:solidFill>
                    <a:srgbClr val="FF3300"/>
                  </a:solidFill>
                  <a:latin typeface="Courier New" pitchFamily="49" charset="0"/>
                </a:rPr>
                <a:t>NULL</a:t>
              </a:r>
              <a:endParaRPr lang="en-US" sz="1800" i="1" baseline="-10000">
                <a:solidFill>
                  <a:srgbClr val="FF3300"/>
                </a:solidFill>
                <a:latin typeface="Courier New" pitchFamily="49" charset="0"/>
              </a:endParaRPr>
            </a:p>
          </p:txBody>
        </p:sp>
        <p:sp>
          <p:nvSpPr>
            <p:cNvPr id="1391693" name="Rectangle 77"/>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94" name="Rectangle 78"/>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95" name="Rectangle 79"/>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96" name="Rectangle 80"/>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1697" name="Rectangle 81"/>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1698" name="AutoShape 82"/>
          <p:cNvSpPr>
            <a:spLocks noChangeArrowheads="1"/>
          </p:cNvSpPr>
          <p:nvPr/>
        </p:nvSpPr>
        <p:spPr bwMode="auto">
          <a:xfrm>
            <a:off x="445135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1699" name="Text Box 83"/>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91700" name="Text Box 84"/>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91701" name="AutoShape 85"/>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91702" name="Text Box 86"/>
          <p:cNvSpPr txBox="1">
            <a:spLocks noChangeArrowheads="1"/>
          </p:cNvSpPr>
          <p:nvPr/>
        </p:nvSpPr>
        <p:spPr bwMode="auto">
          <a:xfrm>
            <a:off x="152400" y="2900363"/>
            <a:ext cx="3732213" cy="284162"/>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How do we transfer the second block?</a:t>
            </a:r>
          </a:p>
        </p:txBody>
      </p:sp>
      <p:sp>
        <p:nvSpPr>
          <p:cNvPr id="1391703" name="Text Box 87"/>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91704" name="Group 88"/>
          <p:cNvGrpSpPr>
            <a:grpSpLocks/>
          </p:cNvGrpSpPr>
          <p:nvPr/>
        </p:nvGrpSpPr>
        <p:grpSpPr bwMode="auto">
          <a:xfrm>
            <a:off x="6781800" y="4184650"/>
            <a:ext cx="2362200" cy="2387600"/>
            <a:chOff x="4272" y="2636"/>
            <a:chExt cx="1488" cy="1504"/>
          </a:xfrm>
        </p:grpSpPr>
        <p:sp>
          <p:nvSpPr>
            <p:cNvPr id="1391705" name="Text Box 89"/>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91706" name="Text Box 90"/>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91707" name="Rectangle 91"/>
          <p:cNvSpPr>
            <a:spLocks noChangeArrowheads="1"/>
          </p:cNvSpPr>
          <p:nvPr/>
        </p:nvSpPr>
        <p:spPr bwMode="auto">
          <a:xfrm>
            <a:off x="4435475" y="3919538"/>
            <a:ext cx="47085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91708" name="Rectangle 9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91709" name="Rectangle 9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91710" name="Rectangle 9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91711" name="Rectangle 9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91712" name="Rectangle 9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91713" name="Rectangle 9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91714" name="Rectangle 9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91715" name="Rectangle 9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91716" name="Rectangle 100"/>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91717" name="Rectangle 101"/>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91718" name="Rectangle 102"/>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91719" name="Rectangle 10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91720" name="Rectangle 10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91721" name="Rectangle 105"/>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91722" name="Rectangle 106"/>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91723" name="Rectangle 107"/>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91724" name="Rectangle 108"/>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91725" name="Rectangle 10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91726" name="Rectangle 11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91727" name="Rectangle 111"/>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91728" name="Rectangle 112"/>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91729" name="Rectangle 113"/>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91730" name="Rectangle 114"/>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91731" name="Rectangle 11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91732" name="Rectangle 11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91733" name="Rectangle 11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91734" name="Rectangle 11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91735" name="Rectangle 11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91736" name="Rectangle 12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91737" name="Rectangle 12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91738" name="Rectangle 12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1739" name="Rectangle 123"/>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91740" name="Rectangle 124"/>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91741" name="Rectangle 12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
        <p:nvSpPr>
          <p:cNvPr id="1391627" name="Rectangle 11"/>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Arial Narrow" pitchFamily="34" charset="0"/>
              </a:rPr>
              <a:t>PSET</a:t>
            </a:r>
            <a:r>
              <a:rPr lang="en-US" sz="1800" baseline="-25000">
                <a:solidFill>
                  <a:srgbClr val="FF3300"/>
                </a:solidFill>
                <a:latin typeface="Arial Narrow" pitchFamily="34" charset="0"/>
              </a:rPr>
              <a:t>Y</a:t>
            </a:r>
          </a:p>
        </p:txBody>
      </p:sp>
    </p:spTree>
    <p:custDataLst>
      <p:tags r:id="rId1"/>
    </p:custData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790"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3666" name="Rectangle 2"/>
          <p:cNvSpPr>
            <a:spLocks noGrp="1" noChangeArrowheads="1"/>
          </p:cNvSpPr>
          <p:nvPr>
            <p:ph type="title"/>
          </p:nvPr>
        </p:nvSpPr>
        <p:spPr/>
        <p:txBody>
          <a:bodyPr/>
          <a:lstStyle/>
          <a:p>
            <a:r>
              <a:rPr lang="en-US"/>
              <a:t>Example 2: Multiple Block Transfer</a:t>
            </a:r>
          </a:p>
        </p:txBody>
      </p:sp>
      <p:sp>
        <p:nvSpPr>
          <p:cNvPr id="1393667"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McBSP1 DXR</a:t>
            </a: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a:t>
            </a:r>
            <a:r>
              <a:rPr lang="en-US" sz="1800" dirty="0" smtClean="0">
                <a:solidFill>
                  <a:schemeClr val="tx1"/>
                </a:solidFill>
                <a:latin typeface="Arial Narrow" pitchFamily="34" charset="0"/>
              </a:rPr>
              <a:t>ping </a:t>
            </a:r>
            <a:r>
              <a:rPr lang="en-US" sz="1800" dirty="0">
                <a:solidFill>
                  <a:schemeClr val="tx1"/>
                </a:solidFill>
                <a:latin typeface="Arial Narrow" pitchFamily="34" charset="0"/>
              </a:rPr>
              <a:t>(_7) &amp; </a:t>
            </a:r>
            <a:r>
              <a:rPr lang="en-US" sz="1800" dirty="0" smtClean="0">
                <a:solidFill>
                  <a:schemeClr val="tx1"/>
                </a:solidFill>
                <a:latin typeface="Arial Narrow" pitchFamily="34" charset="0"/>
              </a:rPr>
              <a:t>pong </a:t>
            </a:r>
            <a:r>
              <a:rPr lang="en-US" sz="1800" dirty="0">
                <a:solidFill>
                  <a:schemeClr val="tx1"/>
                </a:solidFill>
                <a:latin typeface="Arial Narrow" pitchFamily="34" charset="0"/>
              </a:rPr>
              <a:t>(_37)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9366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3669"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93670"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93671"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672"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673"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674"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675" name="Rectangle 11"/>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676" name="Rectangle 12"/>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677" name="Rectangle 13"/>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678" name="Text Box 14"/>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93679" name="AutoShape 15"/>
          <p:cNvSpPr>
            <a:spLocks noChangeArrowheads="1"/>
          </p:cNvSpPr>
          <p:nvPr/>
        </p:nvSpPr>
        <p:spPr bwMode="auto">
          <a:xfrm>
            <a:off x="2209800" y="5668963"/>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3680" name="Text Box 16"/>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93681" name="Rectangle 17"/>
          <p:cNvSpPr>
            <a:spLocks noChangeArrowheads="1"/>
          </p:cNvSpPr>
          <p:nvPr/>
        </p:nvSpPr>
        <p:spPr bwMode="auto">
          <a:xfrm>
            <a:off x="6934200" y="1895475"/>
            <a:ext cx="1111250"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a:solidFill>
                  <a:schemeClr val="tx1"/>
                </a:solidFill>
                <a:latin typeface="Arial Narrow" pitchFamily="34" charset="0"/>
              </a:rPr>
              <a:t>McBSP1</a:t>
            </a:r>
          </a:p>
        </p:txBody>
      </p:sp>
      <p:sp>
        <p:nvSpPr>
          <p:cNvPr id="1393682" name="Text Box 18"/>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93683" name="Rectangle 19"/>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93684" name="Rectangle 20"/>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93685" name="Rectangle 21"/>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93686" name="Rectangle 22"/>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93687" name="Rectangle 23"/>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93688" name="Rectangle 24"/>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93689" name="Rectangle 25"/>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93690" name="Rectangle 26"/>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93691" name="Rectangle 27"/>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93692" name="Rectangle 28"/>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93693" name="Rectangle 29"/>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93694" name="Rectangle 30"/>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93695" name="Rectangle 31"/>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93696" name="Rectangle 32"/>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93697" name="Rectangle 33"/>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93698" name="Rectangle 34"/>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93699" name="Rectangle 35"/>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93700" name="Rectangle 36"/>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93701" name="Rectangle 37"/>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93702" name="Rectangle 38"/>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93703" name="Rectangle 39"/>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93704" name="Rectangle 40"/>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93705" name="Rectangle 41"/>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93706" name="Rectangle 42"/>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93707" name="Rectangle 43"/>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93708" name="Rectangle 44"/>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93709" name="Rectangle 45"/>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93710" name="Rectangle 46"/>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93711" name="Rectangle 47"/>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93712" name="Rectangle 48"/>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93713" name="Rectangle 49"/>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3714" name="Rectangle 50"/>
          <p:cNvSpPr>
            <a:spLocks noChangeArrowheads="1"/>
          </p:cNvSpPr>
          <p:nvPr/>
        </p:nvSpPr>
        <p:spPr bwMode="auto">
          <a:xfrm>
            <a:off x="7991475" y="1922463"/>
            <a:ext cx="1027113"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Dst: &amp;DXR</a:t>
            </a:r>
          </a:p>
        </p:txBody>
      </p:sp>
      <p:sp>
        <p:nvSpPr>
          <p:cNvPr id="1393715" name="Text Box 51"/>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93716" name="Group 52"/>
          <p:cNvGrpSpPr>
            <a:grpSpLocks/>
          </p:cNvGrpSpPr>
          <p:nvPr/>
        </p:nvGrpSpPr>
        <p:grpSpPr bwMode="auto">
          <a:xfrm>
            <a:off x="4800600" y="4283075"/>
            <a:ext cx="1790700" cy="2292350"/>
            <a:chOff x="3024" y="2698"/>
            <a:chExt cx="1128" cy="1444"/>
          </a:xfrm>
        </p:grpSpPr>
        <p:sp>
          <p:nvSpPr>
            <p:cNvPr id="1393717" name="Rectangle 53"/>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93718" name="Rectangle 54"/>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93719" name="Rectangle 55"/>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3720" name="Rectangle 56"/>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21" name="Rectangle 57"/>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22" name="Rectangle 58"/>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23" name="Rectangle 59"/>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24" name="Rectangle 60"/>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93725" name="Rectangle 61"/>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26" name="Rectangle 62"/>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727" name="Rectangle 63"/>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28" name="Rectangle 64"/>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3729" name="Rectangle 65"/>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3730" name="Text Box 66"/>
          <p:cNvSpPr txBox="1">
            <a:spLocks noChangeArrowheads="1"/>
          </p:cNvSpPr>
          <p:nvPr/>
        </p:nvSpPr>
        <p:spPr bwMode="auto">
          <a:xfrm>
            <a:off x="2743200" y="3959225"/>
            <a:ext cx="1538288"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PSET</a:t>
            </a:r>
            <a:r>
              <a:rPr lang="en-US" baseline="-25000">
                <a:solidFill>
                  <a:schemeClr val="tx1"/>
                </a:solidFill>
                <a:latin typeface="Arial Narrow" pitchFamily="34" charset="0"/>
              </a:rPr>
              <a:t>Y</a:t>
            </a:r>
            <a:r>
              <a:rPr lang="en-US">
                <a:solidFill>
                  <a:schemeClr val="tx1"/>
                </a:solidFill>
                <a:latin typeface="Arial Narrow" pitchFamily="34" charset="0"/>
              </a:rPr>
              <a:t> (Pong)</a:t>
            </a:r>
          </a:p>
        </p:txBody>
      </p:sp>
      <p:grpSp>
        <p:nvGrpSpPr>
          <p:cNvPr id="1393731" name="Group 67"/>
          <p:cNvGrpSpPr>
            <a:grpSpLocks/>
          </p:cNvGrpSpPr>
          <p:nvPr/>
        </p:nvGrpSpPr>
        <p:grpSpPr bwMode="auto">
          <a:xfrm>
            <a:off x="2590800" y="4283075"/>
            <a:ext cx="1790700" cy="2292350"/>
            <a:chOff x="1632" y="2698"/>
            <a:chExt cx="1128" cy="1444"/>
          </a:xfrm>
        </p:grpSpPr>
        <p:sp>
          <p:nvSpPr>
            <p:cNvPr id="1393732" name="Rectangle 68"/>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3733" name="Rectangle 69"/>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&amp;audio_37</a:t>
              </a:r>
            </a:p>
          </p:txBody>
        </p:sp>
        <p:sp>
          <p:nvSpPr>
            <p:cNvPr id="1393734" name="Rectangle 70"/>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3735" name="Rectangle 71"/>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36" name="Rectangle 72"/>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37" name="Rectangle 73"/>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38" name="Rectangle 74"/>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39" name="Rectangle 75"/>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NULL</a:t>
              </a:r>
            </a:p>
          </p:txBody>
        </p:sp>
        <p:sp>
          <p:nvSpPr>
            <p:cNvPr id="1393740" name="Rectangle 76"/>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41" name="Rectangle 77"/>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742" name="Rectangle 78"/>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43" name="Rectangle 79"/>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3744" name="Rectangle 80"/>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3745" name="AutoShape 81"/>
          <p:cNvSpPr>
            <a:spLocks noChangeArrowheads="1"/>
          </p:cNvSpPr>
          <p:nvPr/>
        </p:nvSpPr>
        <p:spPr bwMode="auto">
          <a:xfrm>
            <a:off x="445135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3746" name="Text Box 82"/>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93747" name="Text Box 83"/>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93748" name="AutoShape 84"/>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93749" name="Text Box 85"/>
          <p:cNvSpPr txBox="1">
            <a:spLocks noChangeArrowheads="1"/>
          </p:cNvSpPr>
          <p:nvPr/>
        </p:nvSpPr>
        <p:spPr bwMode="auto">
          <a:xfrm>
            <a:off x="152400" y="2900363"/>
            <a:ext cx="3732213" cy="558800"/>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How do we transfer the second block?</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How do we generate an interrupt?</a:t>
            </a:r>
          </a:p>
        </p:txBody>
      </p:sp>
      <p:sp>
        <p:nvSpPr>
          <p:cNvPr id="1393750" name="Text Box 86"/>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93751" name="Group 87"/>
          <p:cNvGrpSpPr>
            <a:grpSpLocks/>
          </p:cNvGrpSpPr>
          <p:nvPr/>
        </p:nvGrpSpPr>
        <p:grpSpPr bwMode="auto">
          <a:xfrm>
            <a:off x="6781800" y="4184650"/>
            <a:ext cx="2362200" cy="2387600"/>
            <a:chOff x="4272" y="2636"/>
            <a:chExt cx="1488" cy="1504"/>
          </a:xfrm>
        </p:grpSpPr>
        <p:sp>
          <p:nvSpPr>
            <p:cNvPr id="1393752" name="Text Box 88"/>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93753" name="Text Box 89"/>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93754" name="Rectangle 90"/>
          <p:cNvSpPr>
            <a:spLocks noChangeArrowheads="1"/>
          </p:cNvSpPr>
          <p:nvPr/>
        </p:nvSpPr>
        <p:spPr bwMode="auto">
          <a:xfrm>
            <a:off x="4435475" y="3919538"/>
            <a:ext cx="47085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93755" name="Rectangle 91"/>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93756" name="Rectangle 92"/>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93757" name="Rectangle 93"/>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93758" name="Rectangle 94"/>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93759" name="Rectangle 95"/>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93760" name="Rectangle 96"/>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93761" name="Rectangle 97"/>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93762" name="Rectangle 98"/>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93763" name="Rectangle 99"/>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93764" name="Rectangle 100"/>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93765" name="Rectangle 101"/>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93766" name="Rectangle 102"/>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93767" name="Rectangle 103"/>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93768" name="Rectangle 104"/>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93769" name="Rectangle 105"/>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93770" name="Rectangle 106"/>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93771" name="Rectangle 107"/>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93772" name="Rectangle 108"/>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93773" name="Rectangle 109"/>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93774" name="Rectangle 110"/>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93775" name="Rectangle 111"/>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93776" name="Rectangle 112"/>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93777" name="Rectangle 113"/>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93778" name="Rectangle 114"/>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93779" name="Rectangle 115"/>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93780" name="Rectangle 116"/>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93781" name="Rectangle 117"/>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93782" name="Rectangle 118"/>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93783" name="Rectangle 119"/>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93784" name="Rectangle 120"/>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93785" name="Rectangle 121"/>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3786" name="Rectangle 122"/>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93787" name="Rectangle 123"/>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93788" name="Rectangle 124"/>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
        <p:nvSpPr>
          <p:cNvPr id="1393789" name="Rectangle 125"/>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PSET</a:t>
            </a:r>
            <a:r>
              <a:rPr lang="en-US" sz="1600" baseline="-25000">
                <a:solidFill>
                  <a:schemeClr val="tx1"/>
                </a:solidFill>
                <a:latin typeface="Arial Narrow" pitchFamily="34" charset="0"/>
              </a:rPr>
              <a:t>Y</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p:cNvSpPr>
            <a:spLocks noGrp="1" noChangeArrowheads="1"/>
          </p:cNvSpPr>
          <p:nvPr>
            <p:ph type="title"/>
          </p:nvPr>
        </p:nvSpPr>
        <p:spPr/>
        <p:txBody>
          <a:bodyPr/>
          <a:lstStyle/>
          <a:p>
            <a:r>
              <a:rPr lang="en-US" sz="3200"/>
              <a:t>Example: How Do You VIEW the Transfer?</a:t>
            </a:r>
          </a:p>
        </p:txBody>
      </p:sp>
      <p:sp>
        <p:nvSpPr>
          <p:cNvPr id="1325059"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25060"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25061" name="Group 5"/>
          <p:cNvGrpSpPr>
            <a:grpSpLocks/>
          </p:cNvGrpSpPr>
          <p:nvPr/>
        </p:nvGrpSpPr>
        <p:grpSpPr bwMode="auto">
          <a:xfrm>
            <a:off x="1676400" y="3733800"/>
            <a:ext cx="5562600" cy="914400"/>
            <a:chOff x="1200" y="2496"/>
            <a:chExt cx="3504" cy="576"/>
          </a:xfrm>
        </p:grpSpPr>
        <p:sp>
          <p:nvSpPr>
            <p:cNvPr id="1325062"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3"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4"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5"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6"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7"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8"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9"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0"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1"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2"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3"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4"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5"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6"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7"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8"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9"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80"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25081"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25082" name="Group 26"/>
          <p:cNvGrpSpPr>
            <a:grpSpLocks/>
          </p:cNvGrpSpPr>
          <p:nvPr/>
        </p:nvGrpSpPr>
        <p:grpSpPr bwMode="auto">
          <a:xfrm>
            <a:off x="2747963" y="1524000"/>
            <a:ext cx="1219200" cy="914400"/>
            <a:chOff x="432" y="960"/>
            <a:chExt cx="768" cy="576"/>
          </a:xfrm>
        </p:grpSpPr>
        <p:sp>
          <p:nvSpPr>
            <p:cNvPr id="1325083"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4"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5"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6"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7"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8"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9"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0"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1"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2"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3"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4"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25095"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25096"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25097"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25098"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25099"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25100"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25101" name="Rectangle 45"/>
          <p:cNvSpPr>
            <a:spLocks noChangeArrowheads="1"/>
          </p:cNvSpPr>
          <p:nvPr/>
        </p:nvSpPr>
        <p:spPr bwMode="auto">
          <a:xfrm>
            <a:off x="373063" y="3125788"/>
            <a:ext cx="8770937" cy="31591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929" name="Text Box 12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9810" name="Rectangle 2"/>
          <p:cNvSpPr>
            <a:spLocks noGrp="1" noChangeArrowheads="1"/>
          </p:cNvSpPr>
          <p:nvPr>
            <p:ph type="title"/>
          </p:nvPr>
        </p:nvSpPr>
        <p:spPr/>
        <p:txBody>
          <a:bodyPr/>
          <a:lstStyle/>
          <a:p>
            <a:r>
              <a:rPr lang="en-US"/>
              <a:t>Interrupt: EDMA Channels</a:t>
            </a:r>
          </a:p>
        </p:txBody>
      </p:sp>
      <p:sp>
        <p:nvSpPr>
          <p:cNvPr id="1399811"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399812"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399813"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399814"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399815" name="AutoShape 7"/>
          <p:cNvCxnSpPr>
            <a:cxnSpLocks noChangeShapeType="1"/>
            <a:stCxn id="1399850" idx="3"/>
            <a:endCxn id="1399816"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399816"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17"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18"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399819" name="AutoShape 11"/>
          <p:cNvCxnSpPr>
            <a:cxnSpLocks noChangeShapeType="1"/>
            <a:stCxn id="1399849" idx="3"/>
            <a:endCxn id="1399820"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399820"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1"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2"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399823"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4"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399825" name="AutoShape 17"/>
          <p:cNvCxnSpPr>
            <a:cxnSpLocks noChangeShapeType="1"/>
            <a:stCxn id="1399817" idx="6"/>
            <a:endCxn id="1399817"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399826" name="AutoShape 18"/>
          <p:cNvCxnSpPr>
            <a:cxnSpLocks noChangeShapeType="1"/>
            <a:stCxn id="1399817" idx="6"/>
            <a:endCxn id="1399823"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399827" name="AutoShape 19"/>
          <p:cNvCxnSpPr>
            <a:cxnSpLocks noChangeShapeType="1"/>
            <a:stCxn id="1399821" idx="6"/>
            <a:endCxn id="1399824"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cxnSp>
        <p:nvCxnSpPr>
          <p:cNvPr id="1399828" name="AutoShape 20"/>
          <p:cNvCxnSpPr>
            <a:cxnSpLocks noChangeShapeType="1"/>
            <a:stCxn id="1399848" idx="3"/>
            <a:endCxn id="1399829" idx="2"/>
          </p:cNvCxnSpPr>
          <p:nvPr/>
        </p:nvCxnSpPr>
        <p:spPr bwMode="auto">
          <a:xfrm flipV="1">
            <a:off x="1535113" y="3033713"/>
            <a:ext cx="441325" cy="1587"/>
          </a:xfrm>
          <a:prstGeom prst="straightConnector1">
            <a:avLst/>
          </a:prstGeom>
          <a:noFill/>
          <a:ln w="38100">
            <a:solidFill>
              <a:srgbClr val="FF3300"/>
            </a:solidFill>
            <a:round/>
            <a:headEnd type="none" w="sm" len="sm"/>
            <a:tailEnd type="none" w="sm" len="sm"/>
          </a:ln>
          <a:effectLst/>
        </p:spPr>
      </p:cxnSp>
      <p:sp>
        <p:nvSpPr>
          <p:cNvPr id="1399829" name="Oval 21"/>
          <p:cNvSpPr>
            <a:spLocks noChangeArrowheads="1"/>
          </p:cNvSpPr>
          <p:nvPr/>
        </p:nvSpPr>
        <p:spPr bwMode="auto">
          <a:xfrm>
            <a:off x="1976438" y="2995613"/>
            <a:ext cx="74612"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sp>
        <p:nvSpPr>
          <p:cNvPr id="1399830" name="Oval 22"/>
          <p:cNvSpPr>
            <a:spLocks noChangeArrowheads="1"/>
          </p:cNvSpPr>
          <p:nvPr/>
        </p:nvSpPr>
        <p:spPr bwMode="auto">
          <a:xfrm>
            <a:off x="2490788" y="2995613"/>
            <a:ext cx="71437"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cxnSp>
        <p:nvCxnSpPr>
          <p:cNvPr id="1399831" name="AutoShape 23"/>
          <p:cNvCxnSpPr>
            <a:cxnSpLocks noChangeShapeType="1"/>
            <a:stCxn id="1399829" idx="6"/>
            <a:endCxn id="1399830" idx="2"/>
          </p:cNvCxnSpPr>
          <p:nvPr/>
        </p:nvCxnSpPr>
        <p:spPr bwMode="auto">
          <a:xfrm>
            <a:off x="2051050" y="3032125"/>
            <a:ext cx="439738" cy="0"/>
          </a:xfrm>
          <a:prstGeom prst="straightConnector1">
            <a:avLst/>
          </a:prstGeom>
          <a:noFill/>
          <a:ln w="38100">
            <a:solidFill>
              <a:srgbClr val="FF3300"/>
            </a:solidFill>
            <a:round/>
            <a:headEnd type="none" w="sm" len="sm"/>
            <a:tailEnd type="triangle" w="med" len="med"/>
          </a:ln>
          <a:effectLst/>
        </p:spPr>
      </p:cxnSp>
      <p:sp>
        <p:nvSpPr>
          <p:cNvPr id="1399832" name="Rectangle 24"/>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399833" name="AutoShape 25"/>
          <p:cNvCxnSpPr>
            <a:cxnSpLocks noChangeShapeType="1"/>
            <a:stCxn id="1399847" idx="3"/>
            <a:endCxn id="1399834"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399834" name="Oval 26"/>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35" name="Oval 27"/>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36" name="Rectangle 28"/>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399837" name="Oval 29"/>
          <p:cNvSpPr>
            <a:spLocks noChangeArrowheads="1"/>
          </p:cNvSpPr>
          <p:nvPr/>
        </p:nvSpPr>
        <p:spPr bwMode="auto">
          <a:xfrm>
            <a:off x="3513138" y="2995613"/>
            <a:ext cx="71437"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sp>
        <p:nvSpPr>
          <p:cNvPr id="1399838" name="Oval 30"/>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399839" name="AutoShape 31"/>
          <p:cNvCxnSpPr>
            <a:cxnSpLocks noChangeShapeType="1"/>
            <a:stCxn id="1399830" idx="6"/>
            <a:endCxn id="1399830" idx="6"/>
          </p:cNvCxnSpPr>
          <p:nvPr/>
        </p:nvCxnSpPr>
        <p:spPr bwMode="auto">
          <a:xfrm>
            <a:off x="2562225" y="3035300"/>
            <a:ext cx="0" cy="0"/>
          </a:xfrm>
          <a:prstGeom prst="straightConnector1">
            <a:avLst/>
          </a:prstGeom>
          <a:noFill/>
          <a:ln w="12700">
            <a:solidFill>
              <a:srgbClr val="FF3300"/>
            </a:solidFill>
            <a:round/>
            <a:headEnd type="none" w="sm" len="sm"/>
            <a:tailEnd type="none" w="sm" len="sm"/>
          </a:ln>
          <a:effectLst/>
        </p:spPr>
      </p:cxnSp>
      <p:cxnSp>
        <p:nvCxnSpPr>
          <p:cNvPr id="1399840" name="AutoShape 32"/>
          <p:cNvCxnSpPr>
            <a:cxnSpLocks noChangeShapeType="1"/>
            <a:stCxn id="1399830" idx="6"/>
            <a:endCxn id="1399837" idx="2"/>
          </p:cNvCxnSpPr>
          <p:nvPr/>
        </p:nvCxnSpPr>
        <p:spPr bwMode="auto">
          <a:xfrm>
            <a:off x="2562225" y="3035300"/>
            <a:ext cx="950913" cy="0"/>
          </a:xfrm>
          <a:prstGeom prst="straightConnector1">
            <a:avLst/>
          </a:prstGeom>
          <a:noFill/>
          <a:ln w="38100">
            <a:solidFill>
              <a:srgbClr val="FF3300"/>
            </a:solidFill>
            <a:round/>
            <a:headEnd type="none" w="sm" len="sm"/>
            <a:tailEnd type="none" w="sm" len="sm"/>
          </a:ln>
          <a:effectLst/>
        </p:spPr>
      </p:cxnSp>
      <p:cxnSp>
        <p:nvCxnSpPr>
          <p:cNvPr id="1399841" name="AutoShape 33"/>
          <p:cNvCxnSpPr>
            <a:cxnSpLocks noChangeShapeType="1"/>
            <a:stCxn id="1399835" idx="6"/>
            <a:endCxn id="1399838"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399842" name="Rectangle 34"/>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399843" name="Rectangle 35"/>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399844" name="Rectangle 36"/>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399845" name="Rectangle 37"/>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399846" name="Rectangle 38"/>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399847" name="Rectangle 39"/>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399848" name="Rectangle 40"/>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399849" name="Rectangle 41"/>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399850" name="Rectangle 42"/>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399851" name="Line 43"/>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2" name="Line 44"/>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3" name="Line 45"/>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4" name="Rectangle 46"/>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399855" name="Rectangle 47"/>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399856" name="Line 48"/>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399857" name="AutoShape 49"/>
          <p:cNvCxnSpPr>
            <a:cxnSpLocks noChangeShapeType="1"/>
            <a:stCxn id="1399820"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399858" name="AutoShape 50"/>
          <p:cNvCxnSpPr>
            <a:cxnSpLocks noChangeShapeType="1"/>
            <a:stCxn id="1399834"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399859" name="Rectangle 51"/>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399860" name="Rectangle 52"/>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399861" name="Rectangle 53"/>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399862" name="Rectangle 54"/>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399863" name="Rectangle 55"/>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399864" name="Rectangle 56"/>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399865" name="Rectangle 57"/>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399866" name="Group 58"/>
          <p:cNvGrpSpPr>
            <a:grpSpLocks/>
          </p:cNvGrpSpPr>
          <p:nvPr/>
        </p:nvGrpSpPr>
        <p:grpSpPr bwMode="auto">
          <a:xfrm>
            <a:off x="4314825" y="1795463"/>
            <a:ext cx="71438" cy="1930400"/>
            <a:chOff x="2718" y="1131"/>
            <a:chExt cx="45" cy="1216"/>
          </a:xfrm>
        </p:grpSpPr>
        <p:sp>
          <p:nvSpPr>
            <p:cNvPr id="1399867"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68"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69"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70"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399875" name="Rectangle 67"/>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399876" name="Rectangle 68"/>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399877" name="Rectangle 69"/>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399878" name="Rectangle 70"/>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399879" name="AutoShape 71"/>
          <p:cNvCxnSpPr>
            <a:cxnSpLocks noChangeShapeType="1"/>
            <a:stCxn id="1399916"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399880" name="Rectangle 72"/>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399881" name="Group 73"/>
          <p:cNvGrpSpPr>
            <a:grpSpLocks/>
          </p:cNvGrpSpPr>
          <p:nvPr/>
        </p:nvGrpSpPr>
        <p:grpSpPr bwMode="auto">
          <a:xfrm>
            <a:off x="7874000" y="1795463"/>
            <a:ext cx="71438" cy="1930400"/>
            <a:chOff x="4960" y="1131"/>
            <a:chExt cx="45" cy="1216"/>
          </a:xfrm>
        </p:grpSpPr>
        <p:sp>
          <p:nvSpPr>
            <p:cNvPr id="1399882" name="Oval 74"/>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3" name="Oval 75"/>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4" name="Oval 76"/>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5" name="Oval 77"/>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399886" name="Rectangle 78"/>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399887" name="AutoShape 79"/>
          <p:cNvCxnSpPr>
            <a:cxnSpLocks noChangeShapeType="1"/>
            <a:stCxn id="1399904"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399888" name="Rectangle 80"/>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399889" name="Rectangle 81"/>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399890" name="AutoShape 82"/>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399891" name="AutoShape 83"/>
          <p:cNvCxnSpPr>
            <a:cxnSpLocks noChangeShapeType="1"/>
            <a:stCxn id="1399906" idx="6"/>
            <a:endCxn id="1399901"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399892" name="Rectangle 84"/>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399893" name="Rectangle 85"/>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399894" name="AutoShape 86"/>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399895" name="AutoShape 87"/>
          <p:cNvCxnSpPr>
            <a:cxnSpLocks noChangeShapeType="1"/>
            <a:stCxn id="1399907"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399896" name="Rectangle 88"/>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399897" name="AutoShape 89"/>
          <p:cNvCxnSpPr>
            <a:cxnSpLocks noChangeShapeType="1"/>
            <a:stCxn id="1399905"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399898" name="Group 90"/>
          <p:cNvGrpSpPr>
            <a:grpSpLocks/>
          </p:cNvGrpSpPr>
          <p:nvPr/>
        </p:nvGrpSpPr>
        <p:grpSpPr bwMode="auto">
          <a:xfrm>
            <a:off x="7080250" y="1795463"/>
            <a:ext cx="71438" cy="1930400"/>
            <a:chOff x="4960" y="1131"/>
            <a:chExt cx="45" cy="1216"/>
          </a:xfrm>
        </p:grpSpPr>
        <p:sp>
          <p:nvSpPr>
            <p:cNvPr id="1399899" name="Oval 91"/>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0" name="Oval 92"/>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1" name="Oval 93"/>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2" name="Oval 94"/>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399903" name="Group 95"/>
          <p:cNvGrpSpPr>
            <a:grpSpLocks/>
          </p:cNvGrpSpPr>
          <p:nvPr/>
        </p:nvGrpSpPr>
        <p:grpSpPr bwMode="auto">
          <a:xfrm>
            <a:off x="6553200" y="1795463"/>
            <a:ext cx="71438" cy="1930400"/>
            <a:chOff x="4960" y="1131"/>
            <a:chExt cx="45" cy="1216"/>
          </a:xfrm>
        </p:grpSpPr>
        <p:sp>
          <p:nvSpPr>
            <p:cNvPr id="1399904" name="Oval 96"/>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5" name="Oval 97"/>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6" name="Oval 98"/>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7" name="Oval 99"/>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399908" name="AutoShape 100"/>
          <p:cNvCxnSpPr>
            <a:cxnSpLocks noChangeShapeType="1"/>
            <a:stCxn id="1399877" idx="3"/>
            <a:endCxn id="1399906"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399909" name="AutoShape 101"/>
          <p:cNvCxnSpPr>
            <a:cxnSpLocks noChangeShapeType="1"/>
            <a:stCxn id="1399901" idx="6"/>
            <a:endCxn id="1399884"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399910" name="AutoShape 102"/>
          <p:cNvCxnSpPr>
            <a:cxnSpLocks noChangeShapeType="1"/>
            <a:stCxn id="1399900" idx="6"/>
            <a:endCxn id="1399883"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399911" name="AutoShape 103"/>
          <p:cNvCxnSpPr>
            <a:cxnSpLocks noChangeShapeType="1"/>
            <a:stCxn id="1399899" idx="6"/>
            <a:endCxn id="1399882"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399912" name="AutoShape 104"/>
          <p:cNvCxnSpPr>
            <a:cxnSpLocks noChangeShapeType="1"/>
            <a:stCxn id="1399875" idx="3"/>
            <a:endCxn id="1399904"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399913" name="AutoShape 105"/>
          <p:cNvCxnSpPr>
            <a:cxnSpLocks noChangeShapeType="1"/>
            <a:stCxn id="1399876" idx="3"/>
            <a:endCxn id="1399905"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399914" name="AutoShape 106"/>
          <p:cNvCxnSpPr>
            <a:cxnSpLocks noChangeShapeType="1"/>
            <a:stCxn id="1399878" idx="3"/>
            <a:endCxn id="1399907"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399915" name="AutoShape 107"/>
          <p:cNvCxnSpPr>
            <a:cxnSpLocks noChangeShapeType="1"/>
            <a:stCxn id="1399902" idx="6"/>
            <a:endCxn id="1399885"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399916" name="AutoShape 108"/>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99917" name="Text Box 109"/>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399918" name="Rectangle 110"/>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399919" name="Text Box 111"/>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sp>
        <p:nvSpPr>
          <p:cNvPr id="1399920" name="Line 112"/>
          <p:cNvSpPr>
            <a:spLocks noChangeShapeType="1"/>
          </p:cNvSpPr>
          <p:nvPr/>
        </p:nvSpPr>
        <p:spPr bwMode="auto">
          <a:xfrm>
            <a:off x="3581400" y="3038475"/>
            <a:ext cx="762000" cy="0"/>
          </a:xfrm>
          <a:prstGeom prst="line">
            <a:avLst/>
          </a:prstGeom>
          <a:noFill/>
          <a:ln w="38100">
            <a:solidFill>
              <a:srgbClr val="FF3300"/>
            </a:solidFill>
            <a:round/>
            <a:headEnd/>
            <a:tailEnd type="triangle" w="med" len="med"/>
          </a:ln>
          <a:effectLst/>
        </p:spPr>
        <p:txBody>
          <a:bodyPr wrap="none">
            <a:spAutoFit/>
          </a:bodyPr>
          <a:lstStyle/>
          <a:p>
            <a:endParaRPr lang="en-US"/>
          </a:p>
        </p:txBody>
      </p:sp>
      <p:cxnSp>
        <p:nvCxnSpPr>
          <p:cNvPr id="1399921" name="AutoShape 113"/>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399922" name="Text Box 114"/>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399923" name="Text Box 115"/>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sp>
        <p:nvSpPr>
          <p:cNvPr id="1399924" name="Rectangle 116"/>
          <p:cNvSpPr>
            <a:spLocks noChangeArrowheads="1"/>
          </p:cNvSpPr>
          <p:nvPr/>
        </p:nvSpPr>
        <p:spPr bwMode="auto">
          <a:xfrm>
            <a:off x="4684713" y="533400"/>
            <a:ext cx="4427537" cy="4259263"/>
          </a:xfrm>
          <a:prstGeom prst="rect">
            <a:avLst/>
          </a:prstGeom>
          <a:solidFill>
            <a:schemeClr val="bg1"/>
          </a:solidFill>
          <a:ln w="12700">
            <a:noFill/>
            <a:miter lim="800000"/>
            <a:headEnd/>
            <a:tailEnd/>
          </a:ln>
          <a:effectLst/>
        </p:spPr>
        <p:txBody>
          <a:bodyPr anchor="ctr">
            <a:spAutoFit/>
          </a:bodyPr>
          <a:lstStyle/>
          <a:p>
            <a:endParaRPr lang="en-US"/>
          </a:p>
        </p:txBody>
      </p:sp>
      <p:sp>
        <p:nvSpPr>
          <p:cNvPr id="1399925" name="Rectangle 117"/>
          <p:cNvSpPr>
            <a:spLocks noChangeArrowheads="1"/>
          </p:cNvSpPr>
          <p:nvPr/>
        </p:nvSpPr>
        <p:spPr bwMode="auto">
          <a:xfrm>
            <a:off x="871538" y="4868863"/>
            <a:ext cx="8162925" cy="1735137"/>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99926" name="Rectangle 118"/>
          <p:cNvSpPr>
            <a:spLocks noChangeArrowheads="1"/>
          </p:cNvSpPr>
          <p:nvPr/>
        </p:nvSpPr>
        <p:spPr bwMode="auto">
          <a:xfrm>
            <a:off x="1016000" y="4173538"/>
            <a:ext cx="804863" cy="347662"/>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399927" name="Rectangle 119"/>
          <p:cNvSpPr>
            <a:spLocks noChangeArrowheads="1"/>
          </p:cNvSpPr>
          <p:nvPr/>
        </p:nvSpPr>
        <p:spPr bwMode="auto">
          <a:xfrm>
            <a:off x="2184400" y="4181475"/>
            <a:ext cx="889000" cy="347663"/>
          </a:xfrm>
          <a:prstGeom prst="rect">
            <a:avLst/>
          </a:prstGeom>
          <a:noFill/>
          <a:ln w="38100">
            <a:solidFill>
              <a:srgbClr val="FF3300"/>
            </a:solid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970" name="Text Box 13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00834" name="Rectangle 2"/>
          <p:cNvSpPr>
            <a:spLocks noGrp="1" noChangeArrowheads="1"/>
          </p:cNvSpPr>
          <p:nvPr>
            <p:ph type="title"/>
          </p:nvPr>
        </p:nvSpPr>
        <p:spPr/>
        <p:txBody>
          <a:bodyPr/>
          <a:lstStyle/>
          <a:p>
            <a:r>
              <a:rPr lang="en-US" sz="3200"/>
              <a:t>Generate an EDMA Interrupt</a:t>
            </a:r>
            <a:endParaRPr lang="en-US" sz="2800"/>
          </a:p>
        </p:txBody>
      </p:sp>
      <p:sp>
        <p:nvSpPr>
          <p:cNvPr id="1400835"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400836"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00837"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00838"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400839" name="AutoShape 7"/>
          <p:cNvCxnSpPr>
            <a:cxnSpLocks noChangeShapeType="1"/>
            <a:stCxn id="1400874" idx="3"/>
            <a:endCxn id="1400840"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400840"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1"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2"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400843" name="AutoShape 11"/>
          <p:cNvCxnSpPr>
            <a:cxnSpLocks noChangeShapeType="1"/>
            <a:stCxn id="1400873" idx="3"/>
            <a:endCxn id="1400844"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400844"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5"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6"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0847"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8"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849" name="AutoShape 17"/>
          <p:cNvCxnSpPr>
            <a:cxnSpLocks noChangeShapeType="1"/>
            <a:stCxn id="1400841" idx="6"/>
            <a:endCxn id="1400841"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400850" name="AutoShape 18"/>
          <p:cNvCxnSpPr>
            <a:cxnSpLocks noChangeShapeType="1"/>
            <a:stCxn id="1400841" idx="6"/>
            <a:endCxn id="1400847"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400851" name="AutoShape 19"/>
          <p:cNvCxnSpPr>
            <a:cxnSpLocks noChangeShapeType="1"/>
            <a:stCxn id="1400845" idx="6"/>
            <a:endCxn id="1400848"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sp>
        <p:nvSpPr>
          <p:cNvPr id="1400856" name="Rectangle 24"/>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400857" name="AutoShape 25"/>
          <p:cNvCxnSpPr>
            <a:cxnSpLocks noChangeShapeType="1"/>
            <a:stCxn id="1400871" idx="3"/>
            <a:endCxn id="1400858"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400858" name="Oval 26"/>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59" name="Oval 27"/>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60" name="Rectangle 28"/>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0862" name="Oval 30"/>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865" name="AutoShape 33"/>
          <p:cNvCxnSpPr>
            <a:cxnSpLocks noChangeShapeType="1"/>
            <a:stCxn id="1400859" idx="6"/>
            <a:endCxn id="1400862"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400866" name="Rectangle 34"/>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400867" name="Rectangle 35"/>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400868" name="Rectangle 36"/>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400869" name="Rectangle 37"/>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400870" name="Rectangle 38"/>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400871" name="Rectangle 39"/>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400872" name="Rectangle 40"/>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400873" name="Rectangle 41"/>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400874" name="Rectangle 42"/>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400875" name="Line 43"/>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6" name="Line 44"/>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7" name="Line 45"/>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8" name="Rectangle 46"/>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400879" name="Rectangle 47"/>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00880" name="Line 48"/>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400881" name="AutoShape 49"/>
          <p:cNvCxnSpPr>
            <a:cxnSpLocks noChangeShapeType="1"/>
            <a:stCxn id="1400844"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400882" name="AutoShape 50"/>
          <p:cNvCxnSpPr>
            <a:cxnSpLocks noChangeShapeType="1"/>
            <a:stCxn id="1400858"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400883" name="Rectangle 51"/>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400884" name="Rectangle 52"/>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400885" name="Rectangle 53"/>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400886" name="Rectangle 54"/>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400887" name="Rectangle 55"/>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400888" name="Rectangle 56"/>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400889" name="Rectangle 57"/>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400890" name="Group 58"/>
          <p:cNvGrpSpPr>
            <a:grpSpLocks/>
          </p:cNvGrpSpPr>
          <p:nvPr/>
        </p:nvGrpSpPr>
        <p:grpSpPr bwMode="auto">
          <a:xfrm>
            <a:off x="4314825" y="1795463"/>
            <a:ext cx="71438" cy="1930400"/>
            <a:chOff x="2718" y="1131"/>
            <a:chExt cx="45" cy="1216"/>
          </a:xfrm>
        </p:grpSpPr>
        <p:sp>
          <p:nvSpPr>
            <p:cNvPr id="1400891"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2"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3"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4"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0895" name="Rectangle 63"/>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0896" name="Rectangle 64"/>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0897" name="Rectangle 65"/>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400898" name="Rectangle 66"/>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400899" name="AutoShape 67"/>
          <p:cNvCxnSpPr>
            <a:cxnSpLocks noChangeShapeType="1"/>
            <a:stCxn id="1400936"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400900" name="Rectangle 68"/>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400901" name="Group 69"/>
          <p:cNvGrpSpPr>
            <a:grpSpLocks/>
          </p:cNvGrpSpPr>
          <p:nvPr/>
        </p:nvGrpSpPr>
        <p:grpSpPr bwMode="auto">
          <a:xfrm>
            <a:off x="7874000" y="1795463"/>
            <a:ext cx="71438" cy="1930400"/>
            <a:chOff x="4960" y="1131"/>
            <a:chExt cx="45" cy="1216"/>
          </a:xfrm>
        </p:grpSpPr>
        <p:sp>
          <p:nvSpPr>
            <p:cNvPr id="1400902" name="Oval 70"/>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3" name="Oval 71"/>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4" name="Oval 72"/>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5" name="Oval 73"/>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0906" name="Rectangle 74"/>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400907" name="AutoShape 75"/>
          <p:cNvCxnSpPr>
            <a:cxnSpLocks noChangeShapeType="1"/>
            <a:stCxn id="1400924"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400908" name="Rectangle 76"/>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400909" name="Rectangle 77"/>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400910" name="AutoShape 78"/>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400911" name="AutoShape 79"/>
          <p:cNvCxnSpPr>
            <a:cxnSpLocks noChangeShapeType="1"/>
            <a:stCxn id="1400926" idx="6"/>
            <a:endCxn id="1400921"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400912" name="Rectangle 80"/>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400913" name="Rectangle 81"/>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400914" name="AutoShape 82"/>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400915" name="AutoShape 83"/>
          <p:cNvCxnSpPr>
            <a:cxnSpLocks noChangeShapeType="1"/>
            <a:stCxn id="1400927"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400916" name="Rectangle 84"/>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400917" name="AutoShape 85"/>
          <p:cNvCxnSpPr>
            <a:cxnSpLocks noChangeShapeType="1"/>
            <a:stCxn id="1400925"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400918" name="Group 86"/>
          <p:cNvGrpSpPr>
            <a:grpSpLocks/>
          </p:cNvGrpSpPr>
          <p:nvPr/>
        </p:nvGrpSpPr>
        <p:grpSpPr bwMode="auto">
          <a:xfrm>
            <a:off x="7080250" y="1795463"/>
            <a:ext cx="71438" cy="1930400"/>
            <a:chOff x="4960" y="1131"/>
            <a:chExt cx="45" cy="1216"/>
          </a:xfrm>
        </p:grpSpPr>
        <p:sp>
          <p:nvSpPr>
            <p:cNvPr id="1400919" name="Oval 87"/>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0" name="Oval 88"/>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1" name="Oval 89"/>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2" name="Oval 90"/>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400923" name="Group 91"/>
          <p:cNvGrpSpPr>
            <a:grpSpLocks/>
          </p:cNvGrpSpPr>
          <p:nvPr/>
        </p:nvGrpSpPr>
        <p:grpSpPr bwMode="auto">
          <a:xfrm>
            <a:off x="6553200" y="1795463"/>
            <a:ext cx="71438" cy="1930400"/>
            <a:chOff x="4960" y="1131"/>
            <a:chExt cx="45" cy="1216"/>
          </a:xfrm>
        </p:grpSpPr>
        <p:sp>
          <p:nvSpPr>
            <p:cNvPr id="1400924" name="Oval 92"/>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5" name="Oval 93"/>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6" name="Oval 94"/>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7" name="Oval 95"/>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400928" name="AutoShape 96"/>
          <p:cNvCxnSpPr>
            <a:cxnSpLocks noChangeShapeType="1"/>
            <a:stCxn id="1400897" idx="3"/>
            <a:endCxn id="1400926"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400929" name="AutoShape 97"/>
          <p:cNvCxnSpPr>
            <a:cxnSpLocks noChangeShapeType="1"/>
            <a:stCxn id="1400921" idx="6"/>
            <a:endCxn id="1400904"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400930" name="AutoShape 98"/>
          <p:cNvCxnSpPr>
            <a:cxnSpLocks noChangeShapeType="1"/>
            <a:stCxn id="1400920" idx="6"/>
            <a:endCxn id="1400903"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400931" name="AutoShape 99"/>
          <p:cNvCxnSpPr>
            <a:cxnSpLocks noChangeShapeType="1"/>
            <a:stCxn id="1400919" idx="6"/>
            <a:endCxn id="1400902"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400932" name="AutoShape 100"/>
          <p:cNvCxnSpPr>
            <a:cxnSpLocks noChangeShapeType="1"/>
            <a:stCxn id="1400895" idx="3"/>
            <a:endCxn id="1400924"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400933" name="AutoShape 101"/>
          <p:cNvCxnSpPr>
            <a:cxnSpLocks noChangeShapeType="1"/>
            <a:stCxn id="1400896" idx="3"/>
            <a:endCxn id="1400925"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400934" name="AutoShape 102"/>
          <p:cNvCxnSpPr>
            <a:cxnSpLocks noChangeShapeType="1"/>
            <a:stCxn id="1400898" idx="3"/>
            <a:endCxn id="1400927"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400935" name="AutoShape 103"/>
          <p:cNvCxnSpPr>
            <a:cxnSpLocks noChangeShapeType="1"/>
            <a:stCxn id="1400922" idx="6"/>
            <a:endCxn id="1400905"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400936" name="AutoShape 104"/>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00937" name="Text Box 105"/>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400938" name="Rectangle 106"/>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400939" name="Text Box 107"/>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cxnSp>
        <p:nvCxnSpPr>
          <p:cNvPr id="1400941" name="AutoShape 109"/>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400942" name="Text Box 110"/>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400943" name="Text Box 111"/>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sp>
        <p:nvSpPr>
          <p:cNvPr id="1400945" name="Rectangle 113"/>
          <p:cNvSpPr>
            <a:spLocks noChangeArrowheads="1"/>
          </p:cNvSpPr>
          <p:nvPr/>
        </p:nvSpPr>
        <p:spPr bwMode="auto">
          <a:xfrm>
            <a:off x="871538" y="4868863"/>
            <a:ext cx="8162925" cy="1735137"/>
          </a:xfrm>
          <a:prstGeom prst="rect">
            <a:avLst/>
          </a:prstGeom>
          <a:solidFill>
            <a:schemeClr val="bg1"/>
          </a:solidFill>
          <a:ln w="12700">
            <a:noFill/>
            <a:miter lim="800000"/>
            <a:headEnd/>
            <a:tailEnd/>
          </a:ln>
          <a:effectLst/>
        </p:spPr>
        <p:txBody>
          <a:bodyPr wrap="none" anchor="ctr">
            <a:spAutoFit/>
          </a:bodyPr>
          <a:lstStyle/>
          <a:p>
            <a:endParaRPr lang="en-US"/>
          </a:p>
        </p:txBody>
      </p:sp>
      <p:cxnSp>
        <p:nvCxnSpPr>
          <p:cNvPr id="1400948" name="AutoShape 116"/>
          <p:cNvCxnSpPr>
            <a:cxnSpLocks noChangeShapeType="1"/>
            <a:endCxn id="1400949" idx="2"/>
          </p:cNvCxnSpPr>
          <p:nvPr/>
        </p:nvCxnSpPr>
        <p:spPr bwMode="auto">
          <a:xfrm flipV="1">
            <a:off x="1535113" y="3033713"/>
            <a:ext cx="441325" cy="1587"/>
          </a:xfrm>
          <a:prstGeom prst="straightConnector1">
            <a:avLst/>
          </a:prstGeom>
          <a:noFill/>
          <a:ln w="38100">
            <a:solidFill>
              <a:schemeClr val="tx2"/>
            </a:solidFill>
            <a:round/>
            <a:headEnd type="none" w="sm" len="sm"/>
            <a:tailEnd type="none" w="sm" len="sm"/>
          </a:ln>
          <a:effectLst/>
        </p:spPr>
      </p:cxnSp>
      <p:sp>
        <p:nvSpPr>
          <p:cNvPr id="1400949" name="Oval 117"/>
          <p:cNvSpPr>
            <a:spLocks noChangeArrowheads="1"/>
          </p:cNvSpPr>
          <p:nvPr/>
        </p:nvSpPr>
        <p:spPr bwMode="auto">
          <a:xfrm>
            <a:off x="1976438" y="2995613"/>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50" name="Oval 118"/>
          <p:cNvSpPr>
            <a:spLocks noChangeArrowheads="1"/>
          </p:cNvSpPr>
          <p:nvPr/>
        </p:nvSpPr>
        <p:spPr bwMode="auto">
          <a:xfrm>
            <a:off x="249078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951" name="AutoShape 119"/>
          <p:cNvCxnSpPr>
            <a:cxnSpLocks noChangeShapeType="1"/>
            <a:stCxn id="1400949" idx="6"/>
            <a:endCxn id="1400950" idx="2"/>
          </p:cNvCxnSpPr>
          <p:nvPr/>
        </p:nvCxnSpPr>
        <p:spPr bwMode="auto">
          <a:xfrm>
            <a:off x="2051050" y="3032125"/>
            <a:ext cx="439738" cy="0"/>
          </a:xfrm>
          <a:prstGeom prst="straightConnector1">
            <a:avLst/>
          </a:prstGeom>
          <a:noFill/>
          <a:ln w="38100">
            <a:solidFill>
              <a:schemeClr val="tx2"/>
            </a:solidFill>
            <a:round/>
            <a:headEnd type="none" w="sm" len="sm"/>
            <a:tailEnd type="triangle" w="med" len="med"/>
          </a:ln>
          <a:effectLst/>
        </p:spPr>
      </p:cxnSp>
      <p:sp>
        <p:nvSpPr>
          <p:cNvPr id="1400952" name="Oval 120"/>
          <p:cNvSpPr>
            <a:spLocks noChangeArrowheads="1"/>
          </p:cNvSpPr>
          <p:nvPr/>
        </p:nvSpPr>
        <p:spPr bwMode="auto">
          <a:xfrm>
            <a:off x="351313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953" name="AutoShape 121"/>
          <p:cNvCxnSpPr>
            <a:cxnSpLocks noChangeShapeType="1"/>
            <a:stCxn id="1400950" idx="6"/>
            <a:endCxn id="1400950" idx="6"/>
          </p:cNvCxnSpPr>
          <p:nvPr/>
        </p:nvCxnSpPr>
        <p:spPr bwMode="auto">
          <a:xfrm>
            <a:off x="2562225" y="3035300"/>
            <a:ext cx="0" cy="0"/>
          </a:xfrm>
          <a:prstGeom prst="straightConnector1">
            <a:avLst/>
          </a:prstGeom>
          <a:noFill/>
          <a:ln w="12700">
            <a:solidFill>
              <a:schemeClr val="tx1"/>
            </a:solidFill>
            <a:round/>
            <a:headEnd type="none" w="sm" len="sm"/>
            <a:tailEnd type="none" w="sm" len="sm"/>
          </a:ln>
          <a:effectLst/>
        </p:spPr>
      </p:cxnSp>
      <p:cxnSp>
        <p:nvCxnSpPr>
          <p:cNvPr id="1400954" name="AutoShape 122"/>
          <p:cNvCxnSpPr>
            <a:cxnSpLocks noChangeShapeType="1"/>
            <a:stCxn id="1400950" idx="6"/>
            <a:endCxn id="1400952" idx="2"/>
          </p:cNvCxnSpPr>
          <p:nvPr/>
        </p:nvCxnSpPr>
        <p:spPr bwMode="auto">
          <a:xfrm>
            <a:off x="2562225" y="3035300"/>
            <a:ext cx="950913" cy="0"/>
          </a:xfrm>
          <a:prstGeom prst="straightConnector1">
            <a:avLst/>
          </a:prstGeom>
          <a:noFill/>
          <a:ln w="38100">
            <a:solidFill>
              <a:schemeClr val="tx2"/>
            </a:solidFill>
            <a:round/>
            <a:headEnd type="none" w="sm" len="sm"/>
            <a:tailEnd type="none" w="sm" len="sm"/>
          </a:ln>
          <a:effectLst/>
        </p:spPr>
      </p:cxnSp>
      <p:cxnSp>
        <p:nvCxnSpPr>
          <p:cNvPr id="1400955" name="AutoShape 123"/>
          <p:cNvCxnSpPr>
            <a:cxnSpLocks noChangeShapeType="1"/>
          </p:cNvCxnSpPr>
          <p:nvPr/>
        </p:nvCxnSpPr>
        <p:spPr bwMode="auto">
          <a:xfrm>
            <a:off x="4386263" y="3036888"/>
            <a:ext cx="950912" cy="0"/>
          </a:xfrm>
          <a:prstGeom prst="straightConnector1">
            <a:avLst/>
          </a:prstGeom>
          <a:noFill/>
          <a:ln w="38100">
            <a:solidFill>
              <a:schemeClr val="tx2"/>
            </a:solidFill>
            <a:round/>
            <a:headEnd type="none" w="sm" len="sm"/>
            <a:tailEnd type="none" w="sm" len="sm"/>
          </a:ln>
          <a:effectLst/>
        </p:spPr>
      </p:cxnSp>
      <p:sp>
        <p:nvSpPr>
          <p:cNvPr id="1400956" name="Line 124"/>
          <p:cNvSpPr>
            <a:spLocks noChangeShapeType="1"/>
          </p:cNvSpPr>
          <p:nvPr/>
        </p:nvSpPr>
        <p:spPr bwMode="auto">
          <a:xfrm>
            <a:off x="3581400" y="3038475"/>
            <a:ext cx="762000" cy="0"/>
          </a:xfrm>
          <a:prstGeom prst="line">
            <a:avLst/>
          </a:prstGeom>
          <a:noFill/>
          <a:ln w="38100">
            <a:solidFill>
              <a:schemeClr val="tx2"/>
            </a:solidFill>
            <a:round/>
            <a:headEnd/>
            <a:tailEnd type="triangle" w="med" len="med"/>
          </a:ln>
          <a:effectLst/>
        </p:spPr>
        <p:txBody>
          <a:bodyPr wrap="none">
            <a:spAutoFit/>
          </a:bodyPr>
          <a:lstStyle/>
          <a:p>
            <a:endParaRPr lang="en-US"/>
          </a:p>
        </p:txBody>
      </p:sp>
      <p:cxnSp>
        <p:nvCxnSpPr>
          <p:cNvPr id="1400966" name="AutoShape 134"/>
          <p:cNvCxnSpPr>
            <a:cxnSpLocks noChangeShapeType="1"/>
          </p:cNvCxnSpPr>
          <p:nvPr/>
        </p:nvCxnSpPr>
        <p:spPr bwMode="auto">
          <a:xfrm>
            <a:off x="4386263" y="1831975"/>
            <a:ext cx="950912" cy="0"/>
          </a:xfrm>
          <a:prstGeom prst="straightConnector1">
            <a:avLst/>
          </a:prstGeom>
          <a:noFill/>
          <a:ln w="19050">
            <a:solidFill>
              <a:schemeClr val="tx1"/>
            </a:solidFill>
            <a:round/>
            <a:headEnd type="none" w="sm" len="sm"/>
            <a:tailEnd type="none" w="sm" len="sm"/>
          </a:ln>
          <a:effectLst/>
        </p:spPr>
      </p:cxnSp>
      <p:cxnSp>
        <p:nvCxnSpPr>
          <p:cNvPr id="1400967" name="AutoShape 135"/>
          <p:cNvCxnSpPr>
            <a:cxnSpLocks noChangeShapeType="1"/>
          </p:cNvCxnSpPr>
          <p:nvPr/>
        </p:nvCxnSpPr>
        <p:spPr bwMode="auto">
          <a:xfrm flipV="1">
            <a:off x="4386263" y="2413000"/>
            <a:ext cx="950912" cy="1588"/>
          </a:xfrm>
          <a:prstGeom prst="straightConnector1">
            <a:avLst/>
          </a:prstGeom>
          <a:noFill/>
          <a:ln w="19050">
            <a:solidFill>
              <a:schemeClr val="tx1"/>
            </a:solidFill>
            <a:round/>
            <a:headEnd type="none" w="sm" len="sm"/>
            <a:tailEnd type="none" w="sm" len="sm"/>
          </a:ln>
          <a:effectLst/>
        </p:spPr>
      </p:cxnSp>
      <p:cxnSp>
        <p:nvCxnSpPr>
          <p:cNvPr id="1400968" name="AutoShape 136"/>
          <p:cNvCxnSpPr>
            <a:cxnSpLocks noChangeShapeType="1"/>
          </p:cNvCxnSpPr>
          <p:nvPr/>
        </p:nvCxnSpPr>
        <p:spPr bwMode="auto">
          <a:xfrm>
            <a:off x="4386263" y="3690938"/>
            <a:ext cx="950912" cy="0"/>
          </a:xfrm>
          <a:prstGeom prst="straightConnector1">
            <a:avLst/>
          </a:prstGeom>
          <a:noFill/>
          <a:ln w="19050">
            <a:solidFill>
              <a:schemeClr val="tx1"/>
            </a:solidFill>
            <a:round/>
            <a:headEnd type="none" w="sm" len="sm"/>
            <a:tailEnd type="none" w="sm" len="sm"/>
          </a:ln>
          <a:effectLst/>
        </p:spPr>
      </p:cxnSp>
    </p:spTree>
    <p:custDataLst>
      <p:tags r:id="rId1"/>
    </p:custData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973" name="Text Box 11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01858" name="Rectangle 2"/>
          <p:cNvSpPr>
            <a:spLocks noGrp="1" noChangeArrowheads="1"/>
          </p:cNvSpPr>
          <p:nvPr>
            <p:ph type="title"/>
          </p:nvPr>
        </p:nvSpPr>
        <p:spPr/>
        <p:txBody>
          <a:bodyPr/>
          <a:lstStyle/>
          <a:p>
            <a:r>
              <a:rPr lang="en-US" sz="3200"/>
              <a:t>Generate an EDMA Interrupt</a:t>
            </a:r>
            <a:endParaRPr lang="en-US" sz="2800"/>
          </a:p>
        </p:txBody>
      </p:sp>
      <p:sp>
        <p:nvSpPr>
          <p:cNvPr id="1401859"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401860"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01861"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01862"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401863" name="AutoShape 7"/>
          <p:cNvCxnSpPr>
            <a:cxnSpLocks noChangeShapeType="1"/>
            <a:stCxn id="1401891" idx="3"/>
            <a:endCxn id="1401864"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401864"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5"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6"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401867" name="AutoShape 11"/>
          <p:cNvCxnSpPr>
            <a:cxnSpLocks noChangeShapeType="1"/>
            <a:stCxn id="1401890" idx="3"/>
            <a:endCxn id="1401868"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401868"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9"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0"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1871"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2"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873" name="AutoShape 17"/>
          <p:cNvCxnSpPr>
            <a:cxnSpLocks noChangeShapeType="1"/>
            <a:stCxn id="1401865" idx="6"/>
            <a:endCxn id="1401865"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401874" name="AutoShape 18"/>
          <p:cNvCxnSpPr>
            <a:cxnSpLocks noChangeShapeType="1"/>
            <a:stCxn id="1401865" idx="6"/>
            <a:endCxn id="1401871"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401875" name="AutoShape 19"/>
          <p:cNvCxnSpPr>
            <a:cxnSpLocks noChangeShapeType="1"/>
            <a:stCxn id="1401869" idx="6"/>
            <a:endCxn id="1401872"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sp>
        <p:nvSpPr>
          <p:cNvPr id="1401876" name="Rectangle 20"/>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401877" name="AutoShape 21"/>
          <p:cNvCxnSpPr>
            <a:cxnSpLocks noChangeShapeType="1"/>
            <a:stCxn id="1401888" idx="3"/>
            <a:endCxn id="1401878"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401878" name="Oval 22"/>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9" name="Oval 23"/>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80" name="Rectangle 24"/>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1881" name="Oval 25"/>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882" name="AutoShape 26"/>
          <p:cNvCxnSpPr>
            <a:cxnSpLocks noChangeShapeType="1"/>
            <a:stCxn id="1401879" idx="6"/>
            <a:endCxn id="1401881"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401883" name="Rectangle 27"/>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401884" name="Rectangle 28"/>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401885" name="Rectangle 29"/>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401886" name="Rectangle 30"/>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401887" name="Rectangle 31"/>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401888" name="Rectangle 32"/>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401889" name="Rectangle 33"/>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401890" name="Rectangle 34"/>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401891" name="Rectangle 35"/>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401892" name="Line 36"/>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3" name="Line 37"/>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4" name="Line 38"/>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5" name="Rectangle 39"/>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401896" name="Rectangle 40"/>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01897" name="Line 41"/>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401898" name="AutoShape 42"/>
          <p:cNvCxnSpPr>
            <a:cxnSpLocks noChangeShapeType="1"/>
            <a:stCxn id="1401868"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401899" name="AutoShape 43"/>
          <p:cNvCxnSpPr>
            <a:cxnSpLocks noChangeShapeType="1"/>
            <a:stCxn id="1401878"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401900" name="Rectangle 44"/>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401901" name="Rectangle 45"/>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401902" name="Rectangle 46"/>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401903" name="Rectangle 47"/>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401904" name="Rectangle 48"/>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401905" name="Rectangle 49"/>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401906" name="Rectangle 50"/>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401907" name="Group 51"/>
          <p:cNvGrpSpPr>
            <a:grpSpLocks/>
          </p:cNvGrpSpPr>
          <p:nvPr/>
        </p:nvGrpSpPr>
        <p:grpSpPr bwMode="auto">
          <a:xfrm>
            <a:off x="4314825" y="1795463"/>
            <a:ext cx="71438" cy="1930400"/>
            <a:chOff x="2718" y="1131"/>
            <a:chExt cx="45" cy="1216"/>
          </a:xfrm>
        </p:grpSpPr>
        <p:sp>
          <p:nvSpPr>
            <p:cNvPr id="1401908" name="Oval 52"/>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09" name="Oval 53"/>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10" name="Oval 54"/>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11" name="Oval 55"/>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1912" name="Rectangle 56"/>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1913" name="Rectangle 57"/>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1914" name="Rectangle 58"/>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401915" name="Rectangle 59"/>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401916" name="AutoShape 60"/>
          <p:cNvCxnSpPr>
            <a:cxnSpLocks noChangeShapeType="1"/>
            <a:stCxn id="1401953"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401917" name="Rectangle 61"/>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401918" name="Group 62"/>
          <p:cNvGrpSpPr>
            <a:grpSpLocks/>
          </p:cNvGrpSpPr>
          <p:nvPr/>
        </p:nvGrpSpPr>
        <p:grpSpPr bwMode="auto">
          <a:xfrm>
            <a:off x="7874000" y="1795463"/>
            <a:ext cx="71438" cy="1930400"/>
            <a:chOff x="4960" y="1131"/>
            <a:chExt cx="45" cy="1216"/>
          </a:xfrm>
        </p:grpSpPr>
        <p:sp>
          <p:nvSpPr>
            <p:cNvPr id="1401919" name="Oval 63"/>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0" name="Oval 64"/>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1" name="Oval 65"/>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2" name="Oval 66"/>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1923" name="Rectangle 67"/>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401924" name="AutoShape 68"/>
          <p:cNvCxnSpPr>
            <a:cxnSpLocks noChangeShapeType="1"/>
            <a:stCxn id="1401941"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401925" name="Rectangle 69"/>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401926" name="Rectangle 70"/>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401927" name="AutoShape 71"/>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401928" name="AutoShape 72"/>
          <p:cNvCxnSpPr>
            <a:cxnSpLocks noChangeShapeType="1"/>
            <a:stCxn id="1401943" idx="6"/>
            <a:endCxn id="1401938"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401929" name="Rectangle 73"/>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401930" name="Rectangle 74"/>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401931" name="AutoShape 75"/>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401932" name="AutoShape 76"/>
          <p:cNvCxnSpPr>
            <a:cxnSpLocks noChangeShapeType="1"/>
            <a:stCxn id="1401944"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401933" name="Rectangle 77"/>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401934" name="AutoShape 78"/>
          <p:cNvCxnSpPr>
            <a:cxnSpLocks noChangeShapeType="1"/>
            <a:stCxn id="1401942"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401935" name="Group 79"/>
          <p:cNvGrpSpPr>
            <a:grpSpLocks/>
          </p:cNvGrpSpPr>
          <p:nvPr/>
        </p:nvGrpSpPr>
        <p:grpSpPr bwMode="auto">
          <a:xfrm>
            <a:off x="7080250" y="1795463"/>
            <a:ext cx="71438" cy="1930400"/>
            <a:chOff x="4960" y="1131"/>
            <a:chExt cx="45" cy="1216"/>
          </a:xfrm>
        </p:grpSpPr>
        <p:sp>
          <p:nvSpPr>
            <p:cNvPr id="1401936" name="Oval 80"/>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7" name="Oval 81"/>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8" name="Oval 82"/>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9" name="Oval 83"/>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401940" name="Group 84"/>
          <p:cNvGrpSpPr>
            <a:grpSpLocks/>
          </p:cNvGrpSpPr>
          <p:nvPr/>
        </p:nvGrpSpPr>
        <p:grpSpPr bwMode="auto">
          <a:xfrm>
            <a:off x="6553200" y="1795463"/>
            <a:ext cx="71438" cy="1930400"/>
            <a:chOff x="4960" y="1131"/>
            <a:chExt cx="45" cy="1216"/>
          </a:xfrm>
        </p:grpSpPr>
        <p:sp>
          <p:nvSpPr>
            <p:cNvPr id="1401941" name="Oval 85"/>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2" name="Oval 86"/>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3" name="Oval 87"/>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4" name="Oval 88"/>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401945" name="AutoShape 89"/>
          <p:cNvCxnSpPr>
            <a:cxnSpLocks noChangeShapeType="1"/>
            <a:stCxn id="1401914" idx="3"/>
            <a:endCxn id="1401943"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401946" name="AutoShape 90"/>
          <p:cNvCxnSpPr>
            <a:cxnSpLocks noChangeShapeType="1"/>
            <a:stCxn id="1401938" idx="6"/>
            <a:endCxn id="1401921"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401947" name="AutoShape 91"/>
          <p:cNvCxnSpPr>
            <a:cxnSpLocks noChangeShapeType="1"/>
            <a:stCxn id="1401937" idx="6"/>
            <a:endCxn id="1401920"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401948" name="AutoShape 92"/>
          <p:cNvCxnSpPr>
            <a:cxnSpLocks noChangeShapeType="1"/>
            <a:stCxn id="1401936" idx="6"/>
            <a:endCxn id="1401919"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401949" name="AutoShape 93"/>
          <p:cNvCxnSpPr>
            <a:cxnSpLocks noChangeShapeType="1"/>
            <a:stCxn id="1401912" idx="3"/>
            <a:endCxn id="1401941"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401950" name="AutoShape 94"/>
          <p:cNvCxnSpPr>
            <a:cxnSpLocks noChangeShapeType="1"/>
            <a:stCxn id="1401913" idx="3"/>
            <a:endCxn id="1401942"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401951" name="AutoShape 95"/>
          <p:cNvCxnSpPr>
            <a:cxnSpLocks noChangeShapeType="1"/>
            <a:stCxn id="1401915" idx="3"/>
            <a:endCxn id="1401944"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401952" name="AutoShape 96"/>
          <p:cNvCxnSpPr>
            <a:cxnSpLocks noChangeShapeType="1"/>
            <a:stCxn id="1401939" idx="6"/>
            <a:endCxn id="1401922"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401953" name="AutoShape 97"/>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01954" name="Text Box 98"/>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401955" name="Rectangle 99"/>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401956" name="Text Box 100"/>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cxnSp>
        <p:nvCxnSpPr>
          <p:cNvPr id="1401957" name="AutoShape 101"/>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401958" name="Text Box 102"/>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401959" name="Text Box 103"/>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cxnSp>
        <p:nvCxnSpPr>
          <p:cNvPr id="1401961" name="AutoShape 105"/>
          <p:cNvCxnSpPr>
            <a:cxnSpLocks noChangeShapeType="1"/>
            <a:endCxn id="1401962" idx="2"/>
          </p:cNvCxnSpPr>
          <p:nvPr/>
        </p:nvCxnSpPr>
        <p:spPr bwMode="auto">
          <a:xfrm flipV="1">
            <a:off x="1535113" y="3033713"/>
            <a:ext cx="441325" cy="1587"/>
          </a:xfrm>
          <a:prstGeom prst="straightConnector1">
            <a:avLst/>
          </a:prstGeom>
          <a:noFill/>
          <a:ln w="38100">
            <a:solidFill>
              <a:schemeClr val="tx2"/>
            </a:solidFill>
            <a:round/>
            <a:headEnd type="none" w="sm" len="sm"/>
            <a:tailEnd type="none" w="sm" len="sm"/>
          </a:ln>
          <a:effectLst/>
        </p:spPr>
      </p:cxnSp>
      <p:sp>
        <p:nvSpPr>
          <p:cNvPr id="1401962" name="Oval 106"/>
          <p:cNvSpPr>
            <a:spLocks noChangeArrowheads="1"/>
          </p:cNvSpPr>
          <p:nvPr/>
        </p:nvSpPr>
        <p:spPr bwMode="auto">
          <a:xfrm>
            <a:off x="1976438" y="2995613"/>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63" name="Oval 107"/>
          <p:cNvSpPr>
            <a:spLocks noChangeArrowheads="1"/>
          </p:cNvSpPr>
          <p:nvPr/>
        </p:nvSpPr>
        <p:spPr bwMode="auto">
          <a:xfrm>
            <a:off x="249078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964" name="AutoShape 108"/>
          <p:cNvCxnSpPr>
            <a:cxnSpLocks noChangeShapeType="1"/>
            <a:stCxn id="1401962" idx="6"/>
            <a:endCxn id="1401963" idx="2"/>
          </p:cNvCxnSpPr>
          <p:nvPr/>
        </p:nvCxnSpPr>
        <p:spPr bwMode="auto">
          <a:xfrm>
            <a:off x="2051050" y="3032125"/>
            <a:ext cx="439738" cy="0"/>
          </a:xfrm>
          <a:prstGeom prst="straightConnector1">
            <a:avLst/>
          </a:prstGeom>
          <a:noFill/>
          <a:ln w="38100">
            <a:solidFill>
              <a:schemeClr val="tx2"/>
            </a:solidFill>
            <a:round/>
            <a:headEnd type="none" w="sm" len="sm"/>
            <a:tailEnd type="triangle" w="med" len="med"/>
          </a:ln>
          <a:effectLst/>
        </p:spPr>
      </p:cxnSp>
      <p:sp>
        <p:nvSpPr>
          <p:cNvPr id="1401965" name="Oval 109"/>
          <p:cNvSpPr>
            <a:spLocks noChangeArrowheads="1"/>
          </p:cNvSpPr>
          <p:nvPr/>
        </p:nvSpPr>
        <p:spPr bwMode="auto">
          <a:xfrm>
            <a:off x="351313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966" name="AutoShape 110"/>
          <p:cNvCxnSpPr>
            <a:cxnSpLocks noChangeShapeType="1"/>
            <a:stCxn id="1401963" idx="6"/>
            <a:endCxn id="1401963" idx="6"/>
          </p:cNvCxnSpPr>
          <p:nvPr/>
        </p:nvCxnSpPr>
        <p:spPr bwMode="auto">
          <a:xfrm>
            <a:off x="2562225" y="3035300"/>
            <a:ext cx="0" cy="0"/>
          </a:xfrm>
          <a:prstGeom prst="straightConnector1">
            <a:avLst/>
          </a:prstGeom>
          <a:noFill/>
          <a:ln w="12700">
            <a:solidFill>
              <a:schemeClr val="tx1"/>
            </a:solidFill>
            <a:round/>
            <a:headEnd type="none" w="sm" len="sm"/>
            <a:tailEnd type="none" w="sm" len="sm"/>
          </a:ln>
          <a:effectLst/>
        </p:spPr>
      </p:cxnSp>
      <p:cxnSp>
        <p:nvCxnSpPr>
          <p:cNvPr id="1401967" name="AutoShape 111"/>
          <p:cNvCxnSpPr>
            <a:cxnSpLocks noChangeShapeType="1"/>
            <a:stCxn id="1401963" idx="6"/>
            <a:endCxn id="1401965" idx="2"/>
          </p:cNvCxnSpPr>
          <p:nvPr/>
        </p:nvCxnSpPr>
        <p:spPr bwMode="auto">
          <a:xfrm>
            <a:off x="2562225" y="3035300"/>
            <a:ext cx="950913" cy="0"/>
          </a:xfrm>
          <a:prstGeom prst="straightConnector1">
            <a:avLst/>
          </a:prstGeom>
          <a:noFill/>
          <a:ln w="38100">
            <a:solidFill>
              <a:schemeClr val="tx2"/>
            </a:solidFill>
            <a:round/>
            <a:headEnd type="none" w="sm" len="sm"/>
            <a:tailEnd type="none" w="sm" len="sm"/>
          </a:ln>
          <a:effectLst/>
        </p:spPr>
      </p:cxnSp>
      <p:cxnSp>
        <p:nvCxnSpPr>
          <p:cNvPr id="1401968" name="AutoShape 112"/>
          <p:cNvCxnSpPr>
            <a:cxnSpLocks noChangeShapeType="1"/>
          </p:cNvCxnSpPr>
          <p:nvPr/>
        </p:nvCxnSpPr>
        <p:spPr bwMode="auto">
          <a:xfrm>
            <a:off x="4386263" y="3036888"/>
            <a:ext cx="950912" cy="0"/>
          </a:xfrm>
          <a:prstGeom prst="straightConnector1">
            <a:avLst/>
          </a:prstGeom>
          <a:noFill/>
          <a:ln w="38100">
            <a:solidFill>
              <a:schemeClr val="tx2"/>
            </a:solidFill>
            <a:round/>
            <a:headEnd type="none" w="sm" len="sm"/>
            <a:tailEnd type="none" w="sm" len="sm"/>
          </a:ln>
          <a:effectLst/>
        </p:spPr>
      </p:cxnSp>
      <p:sp>
        <p:nvSpPr>
          <p:cNvPr id="1401969" name="Line 113"/>
          <p:cNvSpPr>
            <a:spLocks noChangeShapeType="1"/>
          </p:cNvSpPr>
          <p:nvPr/>
        </p:nvSpPr>
        <p:spPr bwMode="auto">
          <a:xfrm>
            <a:off x="3581400" y="3038475"/>
            <a:ext cx="762000" cy="0"/>
          </a:xfrm>
          <a:prstGeom prst="line">
            <a:avLst/>
          </a:prstGeom>
          <a:noFill/>
          <a:ln w="38100">
            <a:solidFill>
              <a:schemeClr val="tx2"/>
            </a:solidFill>
            <a:round/>
            <a:headEnd/>
            <a:tailEnd type="triangle" w="med" len="med"/>
          </a:ln>
          <a:effectLst/>
        </p:spPr>
        <p:txBody>
          <a:bodyPr wrap="none">
            <a:spAutoFit/>
          </a:bodyPr>
          <a:lstStyle/>
          <a:p>
            <a:endParaRPr lang="en-US"/>
          </a:p>
        </p:txBody>
      </p:sp>
      <p:cxnSp>
        <p:nvCxnSpPr>
          <p:cNvPr id="1401970" name="AutoShape 114"/>
          <p:cNvCxnSpPr>
            <a:cxnSpLocks noChangeShapeType="1"/>
          </p:cNvCxnSpPr>
          <p:nvPr/>
        </p:nvCxnSpPr>
        <p:spPr bwMode="auto">
          <a:xfrm>
            <a:off x="4386263" y="1831975"/>
            <a:ext cx="950912" cy="0"/>
          </a:xfrm>
          <a:prstGeom prst="straightConnector1">
            <a:avLst/>
          </a:prstGeom>
          <a:noFill/>
          <a:ln w="19050">
            <a:solidFill>
              <a:schemeClr val="tx1"/>
            </a:solidFill>
            <a:round/>
            <a:headEnd type="none" w="sm" len="sm"/>
            <a:tailEnd type="none" w="sm" len="sm"/>
          </a:ln>
          <a:effectLst/>
        </p:spPr>
      </p:cxnSp>
      <p:cxnSp>
        <p:nvCxnSpPr>
          <p:cNvPr id="1401971" name="AutoShape 115"/>
          <p:cNvCxnSpPr>
            <a:cxnSpLocks noChangeShapeType="1"/>
          </p:cNvCxnSpPr>
          <p:nvPr/>
        </p:nvCxnSpPr>
        <p:spPr bwMode="auto">
          <a:xfrm flipV="1">
            <a:off x="4386263" y="2413000"/>
            <a:ext cx="950912" cy="1588"/>
          </a:xfrm>
          <a:prstGeom prst="straightConnector1">
            <a:avLst/>
          </a:prstGeom>
          <a:noFill/>
          <a:ln w="19050">
            <a:solidFill>
              <a:schemeClr val="tx1"/>
            </a:solidFill>
            <a:round/>
            <a:headEnd type="none" w="sm" len="sm"/>
            <a:tailEnd type="none" w="sm" len="sm"/>
          </a:ln>
          <a:effectLst/>
        </p:spPr>
      </p:cxnSp>
      <p:cxnSp>
        <p:nvCxnSpPr>
          <p:cNvPr id="1401972" name="AutoShape 116"/>
          <p:cNvCxnSpPr>
            <a:cxnSpLocks noChangeShapeType="1"/>
          </p:cNvCxnSpPr>
          <p:nvPr/>
        </p:nvCxnSpPr>
        <p:spPr bwMode="auto">
          <a:xfrm>
            <a:off x="4386263" y="3690938"/>
            <a:ext cx="950912" cy="0"/>
          </a:xfrm>
          <a:prstGeom prst="straightConnector1">
            <a:avLst/>
          </a:prstGeom>
          <a:noFill/>
          <a:ln w="19050">
            <a:solidFill>
              <a:schemeClr val="tx1"/>
            </a:solidFill>
            <a:round/>
            <a:headEnd type="none" w="sm" len="sm"/>
            <a:tailEnd type="none" w="sm" len="sm"/>
          </a:ln>
          <a:effectLst/>
        </p:spPr>
      </p:cxnSp>
    </p:spTree>
    <p:custDataLst>
      <p:tags r:id="rId1"/>
    </p:custData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Check the IPR</a:t>
            </a:r>
            <a:r>
              <a:rPr lang="en-US" baseline="-25000"/>
              <a:t>bit</a:t>
            </a:r>
            <a:endParaRPr lang="en-US"/>
          </a:p>
        </p:txBody>
      </p:sp>
      <p:sp>
        <p:nvSpPr>
          <p:cNvPr id="961660" name="Text Box 124"/>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If there are 64 channels, 64 IPR bits and only ONE EDMA interrupt</a:t>
            </a:r>
            <a:br>
              <a:rPr lang="en-US">
                <a:solidFill>
                  <a:schemeClr val="tx1"/>
                </a:solidFill>
              </a:rPr>
            </a:br>
            <a:r>
              <a:rPr lang="en-US">
                <a:solidFill>
                  <a:schemeClr val="tx1"/>
                </a:solidFill>
              </a:rPr>
              <a:t>(EDMA3CC_GINT), how do you know which IPR got set?</a:t>
            </a:r>
          </a:p>
        </p:txBody>
      </p:sp>
      <p:sp>
        <p:nvSpPr>
          <p:cNvPr id="961655" name="Text Box 119"/>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961661" name="Text Box 12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961663" name="Text Box 127"/>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 (shown next)…</a:t>
            </a:r>
          </a:p>
        </p:txBody>
      </p:sp>
      <p:sp>
        <p:nvSpPr>
          <p:cNvPr id="961664" name="Rectangle 128"/>
          <p:cNvSpPr>
            <a:spLocks noChangeArrowheads="1"/>
          </p:cNvSpPr>
          <p:nvPr/>
        </p:nvSpPr>
        <p:spPr bwMode="auto">
          <a:xfrm>
            <a:off x="236538" y="1354138"/>
            <a:ext cx="8797925" cy="4902200"/>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1661"/>
                                        </p:tgtEl>
                                        <p:attrNameLst>
                                          <p:attrName>style.visibility</p:attrName>
                                        </p:attrNameLst>
                                      </p:cBhvr>
                                      <p:to>
                                        <p:strVal val="visible"/>
                                      </p:to>
                                    </p:set>
                                    <p:animEffect transition="in" filter="wipe(up)">
                                      <p:cBhvr>
                                        <p:cTn id="7" dur="1000"/>
                                        <p:tgtEl>
                                          <p:spTgt spid="9616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1655"/>
                                        </p:tgtEl>
                                        <p:attrNameLst>
                                          <p:attrName>style.visibility</p:attrName>
                                        </p:attrNameLst>
                                      </p:cBhvr>
                                      <p:to>
                                        <p:strVal val="visible"/>
                                      </p:to>
                                    </p:set>
                                    <p:animEffect transition="in" filter="dissolve">
                                      <p:cBhvr>
                                        <p:cTn id="12" dur="1000"/>
                                        <p:tgtEl>
                                          <p:spTgt spid="9616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61663"/>
                                        </p:tgtEl>
                                        <p:attrNameLst>
                                          <p:attrName>style.visibility</p:attrName>
                                        </p:attrNameLst>
                                      </p:cBhvr>
                                      <p:to>
                                        <p:strVal val="visible"/>
                                      </p:to>
                                    </p:set>
                                    <p:animEffect transition="in" filter="wipe(up)">
                                      <p:cBhvr>
                                        <p:cTn id="17" dur="1000"/>
                                        <p:tgtEl>
                                          <p:spTgt spid="961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655" grpId="0" animBg="1"/>
      <p:bldP spid="961661" grpId="0"/>
      <p:bldP spid="96166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a:t>Check the IPR</a:t>
            </a:r>
            <a:r>
              <a:rPr lang="en-US" baseline="-25000"/>
              <a:t>bit</a:t>
            </a:r>
            <a:endParaRPr lang="en-US"/>
          </a:p>
        </p:txBody>
      </p:sp>
      <p:sp>
        <p:nvSpPr>
          <p:cNvPr id="1402883" name="Text Box 3"/>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If there are 64 channels, 64 IPR bits and only ONE EDMA interrupt</a:t>
            </a:r>
            <a:br>
              <a:rPr lang="en-US">
                <a:solidFill>
                  <a:schemeClr val="tx1"/>
                </a:solidFill>
              </a:rPr>
            </a:br>
            <a:r>
              <a:rPr lang="en-US">
                <a:solidFill>
                  <a:schemeClr val="tx1"/>
                </a:solidFill>
              </a:rPr>
              <a:t>(EDMA3CC_GINT), how do you know which IPR got set?</a:t>
            </a:r>
          </a:p>
        </p:txBody>
      </p:sp>
      <p:sp>
        <p:nvSpPr>
          <p:cNvPr id="1402884" name="Text Box 4"/>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1402885" name="Text Box 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1402886" name="Text Box 6"/>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 (shown next)…</a:t>
            </a:r>
          </a:p>
        </p:txBody>
      </p:sp>
      <p:sp>
        <p:nvSpPr>
          <p:cNvPr id="1402887" name="Rectangle 7"/>
          <p:cNvSpPr>
            <a:spLocks noChangeArrowheads="1"/>
          </p:cNvSpPr>
          <p:nvPr/>
        </p:nvSpPr>
        <p:spPr bwMode="auto">
          <a:xfrm>
            <a:off x="236538" y="5613400"/>
            <a:ext cx="8797925" cy="6429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885"/>
                                        </p:tgtEl>
                                        <p:attrNameLst>
                                          <p:attrName>style.visibility</p:attrName>
                                        </p:attrNameLst>
                                      </p:cBhvr>
                                      <p:to>
                                        <p:strVal val="visible"/>
                                      </p:to>
                                    </p:set>
                                    <p:animEffect transition="in" filter="wipe(up)">
                                      <p:cBhvr>
                                        <p:cTn id="7" dur="1000"/>
                                        <p:tgtEl>
                                          <p:spTgt spid="14028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2884"/>
                                        </p:tgtEl>
                                        <p:attrNameLst>
                                          <p:attrName>style.visibility</p:attrName>
                                        </p:attrNameLst>
                                      </p:cBhvr>
                                      <p:to>
                                        <p:strVal val="visible"/>
                                      </p:to>
                                    </p:set>
                                    <p:animEffect transition="in" filter="dissolve">
                                      <p:cBhvr>
                                        <p:cTn id="12" dur="1000"/>
                                        <p:tgtEl>
                                          <p:spTgt spid="1402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2886"/>
                                        </p:tgtEl>
                                        <p:attrNameLst>
                                          <p:attrName>style.visibility</p:attrName>
                                        </p:attrNameLst>
                                      </p:cBhvr>
                                      <p:to>
                                        <p:strVal val="visible"/>
                                      </p:to>
                                    </p:set>
                                    <p:animEffect transition="in" filter="wipe(up)">
                                      <p:cBhvr>
                                        <p:cTn id="17" dur="1000"/>
                                        <p:tgtEl>
                                          <p:spTgt spid="140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4" grpId="0" animBg="1"/>
      <p:bldP spid="1402885" grpId="0"/>
      <p:bldP spid="140288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ChangeArrowheads="1"/>
          </p:cNvSpPr>
          <p:nvPr>
            <p:ph type="title"/>
          </p:nvPr>
        </p:nvSpPr>
        <p:spPr/>
        <p:txBody>
          <a:bodyPr/>
          <a:lstStyle/>
          <a:p>
            <a:r>
              <a:rPr lang="en-US"/>
              <a:t>Check the IPR</a:t>
            </a:r>
            <a:r>
              <a:rPr lang="en-US" baseline="-25000"/>
              <a:t>bit</a:t>
            </a:r>
            <a:endParaRPr lang="en-US"/>
          </a:p>
        </p:txBody>
      </p:sp>
      <p:sp>
        <p:nvSpPr>
          <p:cNvPr id="1403907" name="Text Box 3"/>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If there are 64 channels, 64 IPR bits and only ONE EDMA interrupt</a:t>
            </a:r>
            <a:br>
              <a:rPr lang="en-US">
                <a:solidFill>
                  <a:schemeClr val="tx1"/>
                </a:solidFill>
              </a:rPr>
            </a:br>
            <a:r>
              <a:rPr lang="en-US">
                <a:solidFill>
                  <a:schemeClr val="tx1"/>
                </a:solidFill>
              </a:rPr>
              <a:t>(EDMA3CC_GINT), how do you know which IPR got set?</a:t>
            </a:r>
          </a:p>
        </p:txBody>
      </p:sp>
      <p:sp>
        <p:nvSpPr>
          <p:cNvPr id="1403908" name="Text Box 4"/>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1403909" name="Text Box 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1403910" name="Text Box 6"/>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3909"/>
                                        </p:tgtEl>
                                        <p:attrNameLst>
                                          <p:attrName>style.visibility</p:attrName>
                                        </p:attrNameLst>
                                      </p:cBhvr>
                                      <p:to>
                                        <p:strVal val="visible"/>
                                      </p:to>
                                    </p:set>
                                    <p:animEffect transition="in" filter="wipe(up)">
                                      <p:cBhvr>
                                        <p:cTn id="7" dur="1000"/>
                                        <p:tgtEl>
                                          <p:spTgt spid="14039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3908"/>
                                        </p:tgtEl>
                                        <p:attrNameLst>
                                          <p:attrName>style.visibility</p:attrName>
                                        </p:attrNameLst>
                                      </p:cBhvr>
                                      <p:to>
                                        <p:strVal val="visible"/>
                                      </p:to>
                                    </p:set>
                                    <p:animEffect transition="in" filter="dissolve">
                                      <p:cBhvr>
                                        <p:cTn id="12" dur="1000"/>
                                        <p:tgtEl>
                                          <p:spTgt spid="14039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3910"/>
                                        </p:tgtEl>
                                        <p:attrNameLst>
                                          <p:attrName>style.visibility</p:attrName>
                                        </p:attrNameLst>
                                      </p:cBhvr>
                                      <p:to>
                                        <p:strVal val="visible"/>
                                      </p:to>
                                    </p:set>
                                    <p:animEffect transition="in" filter="wipe(up)">
                                      <p:cBhvr>
                                        <p:cTn id="17" dur="1000"/>
                                        <p:tgtEl>
                                          <p:spTgt spid="140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08" grpId="0" animBg="1"/>
      <p:bldP spid="1403909" grpId="0"/>
      <p:bldP spid="14039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u="sng"/>
              <a:t>EDMA</a:t>
            </a:r>
            <a:r>
              <a:rPr lang="en-US"/>
              <a:t> Interrupt Dispatcher</a:t>
            </a:r>
          </a:p>
        </p:txBody>
      </p:sp>
      <p:pic>
        <p:nvPicPr>
          <p:cNvPr id="1162255" name="Picture 15" descr="Image6"/>
          <p:cNvPicPr>
            <a:picLocks noChangeAspect="1" noChangeArrowheads="1"/>
          </p:cNvPicPr>
          <p:nvPr/>
        </p:nvPicPr>
        <p:blipFill>
          <a:blip r:embed="rId3" cstate="print"/>
          <a:srcRect/>
          <a:stretch>
            <a:fillRect/>
          </a:stretch>
        </p:blipFill>
        <p:spPr bwMode="auto">
          <a:xfrm>
            <a:off x="5943600" y="1371600"/>
            <a:ext cx="3124200" cy="1589088"/>
          </a:xfrm>
          <a:prstGeom prst="rect">
            <a:avLst/>
          </a:prstGeom>
          <a:noFill/>
        </p:spPr>
      </p:pic>
      <p:sp>
        <p:nvSpPr>
          <p:cNvPr id="1162256" name="Text Box 16"/>
          <p:cNvSpPr txBox="1">
            <a:spLocks noChangeArrowheads="1"/>
          </p:cNvSpPr>
          <p:nvPr/>
        </p:nvSpPr>
        <p:spPr bwMode="auto">
          <a:xfrm>
            <a:off x="76200" y="584200"/>
            <a:ext cx="5262563"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Here’s the interrupt chain from beginning to end:</a:t>
            </a:r>
          </a:p>
        </p:txBody>
      </p:sp>
      <p:sp>
        <p:nvSpPr>
          <p:cNvPr id="1162258" name="Rectangle 18"/>
          <p:cNvSpPr>
            <a:spLocks noChangeArrowheads="1"/>
          </p:cNvSpPr>
          <p:nvPr/>
        </p:nvSpPr>
        <p:spPr bwMode="auto">
          <a:xfrm>
            <a:off x="730250" y="5861050"/>
            <a:ext cx="6216650" cy="311150"/>
          </a:xfrm>
          <a:prstGeom prst="rect">
            <a:avLst/>
          </a:prstGeom>
          <a:solidFill>
            <a:schemeClr val="accent1"/>
          </a:solidFill>
          <a:ln w="12700">
            <a:noFill/>
            <a:miter lim="800000"/>
            <a:headEnd/>
            <a:tailEnd/>
          </a:ln>
          <a:effectLst/>
        </p:spPr>
        <p:txBody>
          <a:bodyPr wrap="none">
            <a:spAutoFit/>
          </a:bodyPr>
          <a:lstStyle/>
          <a:p>
            <a:r>
              <a:rPr lang="en-US" sz="1800" i="1">
                <a:latin typeface="Arial Narrow" pitchFamily="34" charset="0"/>
              </a:rPr>
              <a:t>edma_int_hook</a:t>
            </a:r>
            <a:r>
              <a:rPr lang="en-US" sz="1600">
                <a:solidFill>
                  <a:schemeClr val="tx1"/>
                </a:solidFill>
                <a:latin typeface="Arial Narrow" pitchFamily="34" charset="0"/>
              </a:rPr>
              <a:t>(TCC_EDMA_XEVT1, (EdmaTccHandler)&amp;</a:t>
            </a:r>
            <a:r>
              <a:rPr lang="en-US" sz="1800" i="1">
                <a:latin typeface="Arial Narrow" pitchFamily="34" charset="0"/>
              </a:rPr>
              <a:t>edma_xmt_isr</a:t>
            </a:r>
            <a:r>
              <a:rPr lang="en-US" sz="1600">
                <a:solidFill>
                  <a:schemeClr val="tx1"/>
                </a:solidFill>
                <a:latin typeface="Arial Narrow" pitchFamily="34" charset="0"/>
              </a:rPr>
              <a:t>);</a:t>
            </a:r>
          </a:p>
        </p:txBody>
      </p:sp>
      <p:sp>
        <p:nvSpPr>
          <p:cNvPr id="1162259" name="Text Box 19"/>
          <p:cNvSpPr txBox="1">
            <a:spLocks noChangeArrowheads="1"/>
          </p:cNvSpPr>
          <p:nvPr/>
        </p:nvSpPr>
        <p:spPr bwMode="auto">
          <a:xfrm>
            <a:off x="714375" y="1685925"/>
            <a:ext cx="2373313" cy="287338"/>
          </a:xfrm>
          <a:prstGeom prst="rect">
            <a:avLst/>
          </a:prstGeom>
          <a:noFill/>
          <a:ln w="12700">
            <a:noFill/>
            <a:miter lim="800000"/>
            <a:headEnd/>
            <a:tailEnd/>
          </a:ln>
          <a:effectLst/>
        </p:spPr>
        <p:txBody>
          <a:bodyPr wrap="none">
            <a:spAutoFit/>
          </a:bodyPr>
          <a:lstStyle/>
          <a:p>
            <a:r>
              <a:rPr lang="en-US" sz="1600">
                <a:solidFill>
                  <a:schemeClr val="tx1"/>
                </a:solidFill>
              </a:rPr>
              <a:t>EDMA3CC_GINT (#24) </a:t>
            </a:r>
          </a:p>
        </p:txBody>
      </p:sp>
      <p:pic>
        <p:nvPicPr>
          <p:cNvPr id="1162260" name="Picture 20" descr="DD00943_[1]"/>
          <p:cNvPicPr>
            <a:picLocks noChangeAspect="1" noChangeArrowheads="1"/>
          </p:cNvPicPr>
          <p:nvPr/>
        </p:nvPicPr>
        <p:blipFill>
          <a:blip r:embed="rId4" cstate="print"/>
          <a:srcRect/>
          <a:stretch>
            <a:fillRect/>
          </a:stretch>
        </p:blipFill>
        <p:spPr bwMode="auto">
          <a:xfrm flipH="1">
            <a:off x="152400" y="1590675"/>
            <a:ext cx="671513" cy="685800"/>
          </a:xfrm>
          <a:prstGeom prst="rect">
            <a:avLst/>
          </a:prstGeom>
          <a:noFill/>
          <a:ln w="9525">
            <a:noFill/>
            <a:miter lim="800000"/>
            <a:headEnd/>
            <a:tailEnd/>
          </a:ln>
          <a:effectLst/>
        </p:spPr>
      </p:pic>
      <p:sp>
        <p:nvSpPr>
          <p:cNvPr id="1162261" name="Text Box 21"/>
          <p:cNvSpPr txBox="1">
            <a:spLocks noChangeArrowheads="1"/>
          </p:cNvSpPr>
          <p:nvPr/>
        </p:nvSpPr>
        <p:spPr bwMode="auto">
          <a:xfrm>
            <a:off x="3203575" y="1011238"/>
            <a:ext cx="2009775" cy="311150"/>
          </a:xfrm>
          <a:prstGeom prst="rect">
            <a:avLst/>
          </a:prstGeom>
          <a:noFill/>
          <a:ln w="12700">
            <a:noFill/>
            <a:miter lim="800000"/>
            <a:headEnd/>
            <a:tailEnd/>
          </a:ln>
          <a:effectLst/>
        </p:spPr>
        <p:txBody>
          <a:bodyPr wrap="none">
            <a:spAutoFit/>
          </a:bodyPr>
          <a:lstStyle/>
          <a:p>
            <a:r>
              <a:rPr lang="en-US" sz="1800" i="1">
                <a:latin typeface="Arial Narrow" pitchFamily="34" charset="0"/>
              </a:rPr>
              <a:t>2.  Interrupt Selector</a:t>
            </a:r>
          </a:p>
        </p:txBody>
      </p:sp>
      <p:sp>
        <p:nvSpPr>
          <p:cNvPr id="1162262" name="AutoShape 22"/>
          <p:cNvSpPr>
            <a:spLocks noChangeArrowheads="1"/>
          </p:cNvSpPr>
          <p:nvPr/>
        </p:nvSpPr>
        <p:spPr bwMode="auto">
          <a:xfrm rot="16200000" flipH="1">
            <a:off x="3429000" y="1676400"/>
            <a:ext cx="9144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162264" name="Line 24"/>
          <p:cNvSpPr>
            <a:spLocks noChangeShapeType="1"/>
          </p:cNvSpPr>
          <p:nvPr/>
        </p:nvSpPr>
        <p:spPr bwMode="auto">
          <a:xfrm>
            <a:off x="4038600" y="1828800"/>
            <a:ext cx="9144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162266" name="Text Box 26"/>
          <p:cNvSpPr txBox="1">
            <a:spLocks noChangeArrowheads="1"/>
          </p:cNvSpPr>
          <p:nvPr/>
        </p:nvSpPr>
        <p:spPr bwMode="auto">
          <a:xfrm>
            <a:off x="4029075" y="1522413"/>
            <a:ext cx="960438"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HWI_INT5</a:t>
            </a:r>
          </a:p>
        </p:txBody>
      </p:sp>
      <p:sp>
        <p:nvSpPr>
          <p:cNvPr id="1162267" name="Text Box 27"/>
          <p:cNvSpPr txBox="1">
            <a:spLocks noChangeArrowheads="1"/>
          </p:cNvSpPr>
          <p:nvPr/>
        </p:nvSpPr>
        <p:spPr bwMode="auto">
          <a:xfrm>
            <a:off x="152400" y="1006475"/>
            <a:ext cx="2185988" cy="311150"/>
          </a:xfrm>
          <a:prstGeom prst="rect">
            <a:avLst/>
          </a:prstGeom>
          <a:noFill/>
          <a:ln w="12700">
            <a:noFill/>
            <a:miter lim="800000"/>
            <a:headEnd/>
            <a:tailEnd/>
          </a:ln>
          <a:effectLst/>
        </p:spPr>
        <p:txBody>
          <a:bodyPr wrap="none">
            <a:spAutoFit/>
          </a:bodyPr>
          <a:lstStyle/>
          <a:p>
            <a:r>
              <a:rPr lang="en-US" sz="1800" i="1">
                <a:latin typeface="Arial Narrow" pitchFamily="34" charset="0"/>
              </a:rPr>
              <a:t>1.  An interrupt occurs</a:t>
            </a:r>
          </a:p>
        </p:txBody>
      </p:sp>
      <p:sp>
        <p:nvSpPr>
          <p:cNvPr id="1162268" name="Text Box 28"/>
          <p:cNvSpPr txBox="1">
            <a:spLocks noChangeArrowheads="1"/>
          </p:cNvSpPr>
          <p:nvPr/>
        </p:nvSpPr>
        <p:spPr bwMode="auto">
          <a:xfrm>
            <a:off x="5562600" y="1011238"/>
            <a:ext cx="2301875" cy="311150"/>
          </a:xfrm>
          <a:prstGeom prst="rect">
            <a:avLst/>
          </a:prstGeom>
          <a:noFill/>
          <a:ln w="12700">
            <a:noFill/>
            <a:miter lim="800000"/>
            <a:headEnd/>
            <a:tailEnd/>
          </a:ln>
          <a:effectLst/>
        </p:spPr>
        <p:txBody>
          <a:bodyPr wrap="none">
            <a:spAutoFit/>
          </a:bodyPr>
          <a:lstStyle/>
          <a:p>
            <a:r>
              <a:rPr lang="en-US" sz="1800" i="1">
                <a:latin typeface="Arial Narrow" pitchFamily="34" charset="0"/>
              </a:rPr>
              <a:t>3.  HWI_INT5 Properties</a:t>
            </a:r>
          </a:p>
        </p:txBody>
      </p:sp>
      <p:sp>
        <p:nvSpPr>
          <p:cNvPr id="1162269" name="Line 29"/>
          <p:cNvSpPr>
            <a:spLocks noChangeShapeType="1"/>
          </p:cNvSpPr>
          <p:nvPr/>
        </p:nvSpPr>
        <p:spPr bwMode="auto">
          <a:xfrm>
            <a:off x="3048000" y="1828800"/>
            <a:ext cx="6858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162277" name="Text Box 37"/>
          <p:cNvSpPr txBox="1">
            <a:spLocks noChangeArrowheads="1"/>
          </p:cNvSpPr>
          <p:nvPr/>
        </p:nvSpPr>
        <p:spPr bwMode="auto">
          <a:xfrm>
            <a:off x="152400" y="3276600"/>
            <a:ext cx="2825750" cy="311150"/>
          </a:xfrm>
          <a:prstGeom prst="rect">
            <a:avLst/>
          </a:prstGeom>
          <a:noFill/>
          <a:ln w="12700">
            <a:noFill/>
            <a:miter lim="800000"/>
            <a:headEnd/>
            <a:tailEnd/>
          </a:ln>
          <a:effectLst/>
        </p:spPr>
        <p:txBody>
          <a:bodyPr wrap="none">
            <a:spAutoFit/>
          </a:bodyPr>
          <a:lstStyle/>
          <a:p>
            <a:r>
              <a:rPr lang="en-US" sz="1800" i="1">
                <a:latin typeface="Arial Narrow" pitchFamily="34" charset="0"/>
              </a:rPr>
              <a:t>4.  HWI Dispatcher (ON + Arg)</a:t>
            </a:r>
          </a:p>
        </p:txBody>
      </p:sp>
      <p:sp>
        <p:nvSpPr>
          <p:cNvPr id="1162280" name="Rectangle 40"/>
          <p:cNvSpPr>
            <a:spLocks noChangeArrowheads="1"/>
          </p:cNvSpPr>
          <p:nvPr/>
        </p:nvSpPr>
        <p:spPr bwMode="auto">
          <a:xfrm>
            <a:off x="6029325" y="1724025"/>
            <a:ext cx="5334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162281" name="Rectangle 41"/>
          <p:cNvSpPr>
            <a:spLocks noChangeArrowheads="1"/>
          </p:cNvSpPr>
          <p:nvPr/>
        </p:nvSpPr>
        <p:spPr bwMode="auto">
          <a:xfrm>
            <a:off x="1200150" y="3967163"/>
            <a:ext cx="762000" cy="228600"/>
          </a:xfrm>
          <a:prstGeom prst="rect">
            <a:avLst/>
          </a:prstGeom>
          <a:noFill/>
          <a:ln w="28575">
            <a:solidFill>
              <a:srgbClr val="FF3300"/>
            </a:solidFill>
            <a:miter lim="800000"/>
            <a:headEnd/>
            <a:tailEnd/>
          </a:ln>
          <a:effectLst/>
        </p:spPr>
        <p:txBody>
          <a:bodyPr anchor="ctr">
            <a:spAutoFit/>
          </a:bodyPr>
          <a:lstStyle/>
          <a:p>
            <a:endParaRPr lang="en-US"/>
          </a:p>
        </p:txBody>
      </p:sp>
      <p:sp>
        <p:nvSpPr>
          <p:cNvPr id="1162282" name="Text Box 42"/>
          <p:cNvSpPr txBox="1">
            <a:spLocks noChangeArrowheads="1"/>
          </p:cNvSpPr>
          <p:nvPr/>
        </p:nvSpPr>
        <p:spPr bwMode="auto">
          <a:xfrm>
            <a:off x="3581400" y="3276600"/>
            <a:ext cx="2841625" cy="311150"/>
          </a:xfrm>
          <a:prstGeom prst="rect">
            <a:avLst/>
          </a:prstGeom>
          <a:noFill/>
          <a:ln w="12700">
            <a:noFill/>
            <a:miter lim="800000"/>
            <a:headEnd/>
            <a:tailEnd/>
          </a:ln>
          <a:effectLst/>
        </p:spPr>
        <p:txBody>
          <a:bodyPr wrap="none">
            <a:spAutoFit/>
          </a:bodyPr>
          <a:lstStyle/>
          <a:p>
            <a:r>
              <a:rPr lang="en-US" sz="1800" i="1">
                <a:latin typeface="Arial Narrow" pitchFamily="34" charset="0"/>
              </a:rPr>
              <a:t>5.  EDMA Interrupt Dispatcher</a:t>
            </a:r>
          </a:p>
        </p:txBody>
      </p:sp>
      <p:grpSp>
        <p:nvGrpSpPr>
          <p:cNvPr id="1162287" name="Group 47"/>
          <p:cNvGrpSpPr>
            <a:grpSpLocks/>
          </p:cNvGrpSpPr>
          <p:nvPr/>
        </p:nvGrpSpPr>
        <p:grpSpPr bwMode="auto">
          <a:xfrm>
            <a:off x="3962400" y="3709988"/>
            <a:ext cx="2286000" cy="1371600"/>
            <a:chOff x="2400" y="2448"/>
            <a:chExt cx="1440" cy="864"/>
          </a:xfrm>
        </p:grpSpPr>
        <p:sp>
          <p:nvSpPr>
            <p:cNvPr id="1162286" name="AutoShape 46"/>
            <p:cNvSpPr>
              <a:spLocks noChangeArrowheads="1"/>
            </p:cNvSpPr>
            <p:nvPr/>
          </p:nvSpPr>
          <p:spPr bwMode="auto">
            <a:xfrm>
              <a:off x="2400" y="2448"/>
              <a:ext cx="1440" cy="864"/>
            </a:xfrm>
            <a:prstGeom prst="foldedCorner">
              <a:avLst>
                <a:gd name="adj" fmla="val 12500"/>
              </a:avLst>
            </a:prstGeom>
            <a:solidFill>
              <a:schemeClr val="hlink"/>
            </a:solidFill>
            <a:ln w="12700">
              <a:solidFill>
                <a:schemeClr val="tx1"/>
              </a:solidFill>
              <a:round/>
              <a:headEnd/>
              <a:tailEnd/>
            </a:ln>
            <a:effectLst/>
          </p:spPr>
          <p:txBody>
            <a:bodyPr wrap="none" anchor="ctr">
              <a:spAutoFit/>
            </a:bodyPr>
            <a:lstStyle/>
            <a:p>
              <a:endParaRPr lang="en-US"/>
            </a:p>
          </p:txBody>
        </p:sp>
        <p:sp>
          <p:nvSpPr>
            <p:cNvPr id="1162283" name="Text Box 43"/>
            <p:cNvSpPr txBox="1">
              <a:spLocks noChangeArrowheads="1"/>
            </p:cNvSpPr>
            <p:nvPr/>
          </p:nvSpPr>
          <p:spPr bwMode="auto">
            <a:xfrm>
              <a:off x="2438" y="2511"/>
              <a:ext cx="1372" cy="704"/>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Read IPR bits</a:t>
              </a:r>
            </a:p>
            <a:p>
              <a:r>
                <a:rPr lang="en-US" sz="1600" b="0">
                  <a:solidFill>
                    <a:schemeClr val="tx1"/>
                  </a:solidFill>
                  <a:latin typeface="Arial Narrow" pitchFamily="34" charset="0"/>
                </a:rPr>
                <a:t>Determine which one is set</a:t>
              </a:r>
            </a:p>
            <a:p>
              <a:r>
                <a:rPr lang="en-US" sz="1600" b="0">
                  <a:solidFill>
                    <a:schemeClr val="tx1"/>
                  </a:solidFill>
                  <a:latin typeface="Arial Narrow" pitchFamily="34" charset="0"/>
                </a:rPr>
                <a:t>Call corresponding handler</a:t>
              </a:r>
              <a:br>
                <a:rPr lang="en-US" sz="1600" b="0">
                  <a:solidFill>
                    <a:schemeClr val="tx1"/>
                  </a:solidFill>
                  <a:latin typeface="Arial Narrow" pitchFamily="34" charset="0"/>
                </a:rPr>
              </a:br>
              <a:r>
                <a:rPr lang="en-US" sz="1600" b="0">
                  <a:solidFill>
                    <a:schemeClr val="tx1"/>
                  </a:solidFill>
                  <a:latin typeface="Arial Narrow" pitchFamily="34" charset="0"/>
                </a:rPr>
                <a:t>(ISR) in Fxn Table</a:t>
              </a:r>
            </a:p>
          </p:txBody>
        </p:sp>
      </p:grpSp>
      <p:sp>
        <p:nvSpPr>
          <p:cNvPr id="1162285" name="Text Box 45"/>
          <p:cNvSpPr txBox="1">
            <a:spLocks noChangeArrowheads="1"/>
          </p:cNvSpPr>
          <p:nvPr/>
        </p:nvSpPr>
        <p:spPr bwMode="auto">
          <a:xfrm>
            <a:off x="6705600" y="3276600"/>
            <a:ext cx="2435225" cy="311150"/>
          </a:xfrm>
          <a:prstGeom prst="rect">
            <a:avLst/>
          </a:prstGeom>
          <a:noFill/>
          <a:ln w="12700">
            <a:noFill/>
            <a:miter lim="800000"/>
            <a:headEnd/>
            <a:tailEnd/>
          </a:ln>
          <a:effectLst/>
        </p:spPr>
        <p:txBody>
          <a:bodyPr wrap="none">
            <a:spAutoFit/>
          </a:bodyPr>
          <a:lstStyle/>
          <a:p>
            <a:r>
              <a:rPr lang="en-US" sz="1800" i="1">
                <a:latin typeface="Arial Narrow" pitchFamily="34" charset="0"/>
              </a:rPr>
              <a:t>6.  ISR (interrupt handler)</a:t>
            </a:r>
          </a:p>
        </p:txBody>
      </p:sp>
      <p:sp>
        <p:nvSpPr>
          <p:cNvPr id="1162289" name="AutoShape 49"/>
          <p:cNvSpPr>
            <a:spLocks noChangeArrowheads="1"/>
          </p:cNvSpPr>
          <p:nvPr/>
        </p:nvSpPr>
        <p:spPr bwMode="auto">
          <a:xfrm>
            <a:off x="7010400" y="3709988"/>
            <a:ext cx="2057400" cy="1243012"/>
          </a:xfrm>
          <a:prstGeom prst="foldedCorner">
            <a:avLst>
              <a:gd name="adj" fmla="val 12500"/>
            </a:avLst>
          </a:prstGeom>
          <a:solidFill>
            <a:schemeClr val="accent2"/>
          </a:solidFill>
          <a:ln w="12700">
            <a:solidFill>
              <a:schemeClr val="tx1"/>
            </a:solidFill>
            <a:round/>
            <a:headEnd/>
            <a:tailEnd/>
          </a:ln>
          <a:effectLst/>
        </p:spPr>
        <p:txBody>
          <a:bodyPr anchor="ctr">
            <a:spAutoFit/>
          </a:bodyPr>
          <a:lstStyle/>
          <a:p>
            <a:endParaRPr lang="en-US"/>
          </a:p>
        </p:txBody>
      </p:sp>
      <p:sp>
        <p:nvSpPr>
          <p:cNvPr id="1162290" name="Text Box 50"/>
          <p:cNvSpPr txBox="1">
            <a:spLocks noChangeArrowheads="1"/>
          </p:cNvSpPr>
          <p:nvPr/>
        </p:nvSpPr>
        <p:spPr bwMode="auto">
          <a:xfrm>
            <a:off x="7029450" y="3810000"/>
            <a:ext cx="2162175" cy="1092200"/>
          </a:xfrm>
          <a:prstGeom prst="rect">
            <a:avLst/>
          </a:prstGeom>
          <a:noFill/>
          <a:ln w="12700">
            <a:noFill/>
            <a:miter lim="800000"/>
            <a:headEnd/>
            <a:tailEnd/>
          </a:ln>
          <a:effectLst/>
        </p:spPr>
        <p:txBody>
          <a:bodyPr>
            <a:spAutoFit/>
          </a:bodyPr>
          <a:lstStyle/>
          <a:p>
            <a:pPr>
              <a:spcBef>
                <a:spcPct val="0"/>
              </a:spcBef>
              <a:spcAft>
                <a:spcPct val="30000"/>
              </a:spcAft>
            </a:pPr>
            <a:r>
              <a:rPr lang="en-US" sz="1600" b="0">
                <a:solidFill>
                  <a:schemeClr val="tx1"/>
                </a:solidFill>
                <a:latin typeface="Arial Narrow" pitchFamily="34" charset="0"/>
              </a:rPr>
              <a:t>void edma_xmt_isr (void)</a:t>
            </a:r>
          </a:p>
          <a:p>
            <a:pPr>
              <a:spcBef>
                <a:spcPct val="0"/>
              </a:spcBef>
              <a:spcAft>
                <a:spcPct val="30000"/>
              </a:spcAft>
            </a:pPr>
            <a:r>
              <a:rPr lang="en-US" sz="1600" b="0">
                <a:solidFill>
                  <a:schemeClr val="tx1"/>
                </a:solidFill>
                <a:latin typeface="Arial Narrow" pitchFamily="34" charset="0"/>
              </a:rPr>
              <a:t>{</a:t>
            </a:r>
          </a:p>
          <a:p>
            <a:pPr>
              <a:spcBef>
                <a:spcPct val="0"/>
              </a:spcBef>
              <a:spcAft>
                <a:spcPct val="30000"/>
              </a:spcAft>
            </a:pPr>
            <a:r>
              <a:rPr lang="en-US" sz="1600" b="0">
                <a:solidFill>
                  <a:schemeClr val="tx1"/>
                </a:solidFill>
                <a:latin typeface="Arial Narrow" pitchFamily="34" charset="0"/>
              </a:rPr>
              <a:t>SEM_post (&amp;semaphore);</a:t>
            </a:r>
          </a:p>
          <a:p>
            <a:pPr>
              <a:spcBef>
                <a:spcPct val="0"/>
              </a:spcBef>
              <a:spcAft>
                <a:spcPct val="30000"/>
              </a:spcAft>
            </a:pPr>
            <a:r>
              <a:rPr lang="en-US" sz="1600" b="0">
                <a:solidFill>
                  <a:schemeClr val="tx1"/>
                </a:solidFill>
                <a:latin typeface="Arial Narrow" pitchFamily="34" charset="0"/>
              </a:rPr>
              <a:t>}</a:t>
            </a:r>
          </a:p>
        </p:txBody>
      </p:sp>
      <p:sp>
        <p:nvSpPr>
          <p:cNvPr id="1162291" name="Text Box 51"/>
          <p:cNvSpPr txBox="1">
            <a:spLocks noChangeArrowheads="1"/>
          </p:cNvSpPr>
          <p:nvPr/>
        </p:nvSpPr>
        <p:spPr bwMode="auto">
          <a:xfrm>
            <a:off x="76200" y="5499100"/>
            <a:ext cx="83867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How does the ISR Fxn Table (in #5 above) get loaded with the proper handler Fxn names?</a:t>
            </a:r>
          </a:p>
        </p:txBody>
      </p:sp>
      <p:grpSp>
        <p:nvGrpSpPr>
          <p:cNvPr id="1162298" name="Group 58"/>
          <p:cNvGrpSpPr>
            <a:grpSpLocks/>
          </p:cNvGrpSpPr>
          <p:nvPr/>
        </p:nvGrpSpPr>
        <p:grpSpPr bwMode="auto">
          <a:xfrm>
            <a:off x="6172200" y="3962400"/>
            <a:ext cx="838200" cy="685800"/>
            <a:chOff x="3888" y="2592"/>
            <a:chExt cx="528" cy="432"/>
          </a:xfrm>
        </p:grpSpPr>
        <p:sp>
          <p:nvSpPr>
            <p:cNvPr id="1162292" name="Line 52"/>
            <p:cNvSpPr>
              <a:spLocks noChangeShapeType="1"/>
            </p:cNvSpPr>
            <p:nvPr/>
          </p:nvSpPr>
          <p:spPr bwMode="auto">
            <a:xfrm>
              <a:off x="3888" y="3024"/>
              <a:ext cx="288" cy="0"/>
            </a:xfrm>
            <a:prstGeom prst="line">
              <a:avLst/>
            </a:prstGeom>
            <a:noFill/>
            <a:ln w="28575">
              <a:solidFill>
                <a:schemeClr val="tx2"/>
              </a:solidFill>
              <a:round/>
              <a:headEnd/>
              <a:tailEnd/>
            </a:ln>
            <a:effectLst/>
          </p:spPr>
          <p:txBody>
            <a:bodyPr>
              <a:spAutoFit/>
            </a:bodyPr>
            <a:lstStyle/>
            <a:p>
              <a:endParaRPr lang="en-US"/>
            </a:p>
          </p:txBody>
        </p:sp>
        <p:sp>
          <p:nvSpPr>
            <p:cNvPr id="1162293" name="Line 53"/>
            <p:cNvSpPr>
              <a:spLocks noChangeShapeType="1"/>
            </p:cNvSpPr>
            <p:nvPr/>
          </p:nvSpPr>
          <p:spPr bwMode="auto">
            <a:xfrm flipH="1">
              <a:off x="4176" y="2592"/>
              <a:ext cx="240" cy="0"/>
            </a:xfrm>
            <a:prstGeom prst="line">
              <a:avLst/>
            </a:prstGeom>
            <a:noFill/>
            <a:ln w="28575">
              <a:solidFill>
                <a:schemeClr val="tx2"/>
              </a:solidFill>
              <a:round/>
              <a:headEnd type="triangle" w="med" len="med"/>
              <a:tailEnd/>
            </a:ln>
            <a:effectLst/>
          </p:spPr>
          <p:txBody>
            <a:bodyPr>
              <a:spAutoFit/>
            </a:bodyPr>
            <a:lstStyle/>
            <a:p>
              <a:endParaRPr lang="en-US"/>
            </a:p>
          </p:txBody>
        </p:sp>
        <p:sp>
          <p:nvSpPr>
            <p:cNvPr id="1162294" name="Line 54"/>
            <p:cNvSpPr>
              <a:spLocks noChangeShapeType="1"/>
            </p:cNvSpPr>
            <p:nvPr/>
          </p:nvSpPr>
          <p:spPr bwMode="auto">
            <a:xfrm>
              <a:off x="4176" y="2592"/>
              <a:ext cx="0" cy="432"/>
            </a:xfrm>
            <a:prstGeom prst="line">
              <a:avLst/>
            </a:prstGeom>
            <a:noFill/>
            <a:ln w="28575">
              <a:solidFill>
                <a:schemeClr val="tx2"/>
              </a:solidFill>
              <a:round/>
              <a:headEnd/>
              <a:tailEnd/>
            </a:ln>
            <a:effectLst/>
          </p:spPr>
          <p:txBody>
            <a:bodyPr wrap="none">
              <a:spAutoFit/>
            </a:bodyPr>
            <a:lstStyle/>
            <a:p>
              <a:endParaRPr lang="en-US"/>
            </a:p>
          </p:txBody>
        </p:sp>
      </p:grpSp>
      <p:sp>
        <p:nvSpPr>
          <p:cNvPr id="1162295" name="Rectangle 55"/>
          <p:cNvSpPr>
            <a:spLocks noChangeArrowheads="1"/>
          </p:cNvSpPr>
          <p:nvPr/>
        </p:nvSpPr>
        <p:spPr bwMode="auto">
          <a:xfrm>
            <a:off x="6096000" y="2362200"/>
            <a:ext cx="2895600" cy="609600"/>
          </a:xfrm>
          <a:prstGeom prst="rect">
            <a:avLst/>
          </a:prstGeom>
          <a:noFill/>
          <a:ln w="28575">
            <a:solidFill>
              <a:srgbClr val="FF3300"/>
            </a:solidFill>
            <a:miter lim="800000"/>
            <a:headEnd/>
            <a:tailEnd/>
          </a:ln>
          <a:effectLst/>
        </p:spPr>
        <p:txBody>
          <a:bodyPr wrap="none" anchor="ctr">
            <a:spAutoFit/>
          </a:bodyPr>
          <a:lstStyle/>
          <a:p>
            <a:endParaRPr lang="en-US"/>
          </a:p>
        </p:txBody>
      </p:sp>
      <p:grpSp>
        <p:nvGrpSpPr>
          <p:cNvPr id="1162297" name="Group 57"/>
          <p:cNvGrpSpPr>
            <a:grpSpLocks/>
          </p:cNvGrpSpPr>
          <p:nvPr/>
        </p:nvGrpSpPr>
        <p:grpSpPr bwMode="auto">
          <a:xfrm>
            <a:off x="533400" y="3614738"/>
            <a:ext cx="2819400" cy="1633537"/>
            <a:chOff x="336" y="2277"/>
            <a:chExt cx="1776" cy="1029"/>
          </a:xfrm>
        </p:grpSpPr>
        <p:pic>
          <p:nvPicPr>
            <p:cNvPr id="1162257" name="Picture 17" descr="Image7"/>
            <p:cNvPicPr>
              <a:picLocks noChangeAspect="1" noChangeArrowheads="1"/>
            </p:cNvPicPr>
            <p:nvPr/>
          </p:nvPicPr>
          <p:blipFill>
            <a:blip r:embed="rId5" cstate="print"/>
            <a:srcRect/>
            <a:stretch>
              <a:fillRect/>
            </a:stretch>
          </p:blipFill>
          <p:spPr bwMode="auto">
            <a:xfrm>
              <a:off x="384" y="2277"/>
              <a:ext cx="1680" cy="1004"/>
            </a:xfrm>
            <a:prstGeom prst="rect">
              <a:avLst/>
            </a:prstGeom>
            <a:noFill/>
          </p:spPr>
        </p:pic>
        <p:sp>
          <p:nvSpPr>
            <p:cNvPr id="1162296" name="Rectangle 56"/>
            <p:cNvSpPr>
              <a:spLocks noChangeArrowheads="1"/>
            </p:cNvSpPr>
            <p:nvPr/>
          </p:nvSpPr>
          <p:spPr bwMode="auto">
            <a:xfrm>
              <a:off x="336" y="3114"/>
              <a:ext cx="1776" cy="192"/>
            </a:xfrm>
            <a:prstGeom prst="rect">
              <a:avLst/>
            </a:prstGeom>
            <a:solidFill>
              <a:schemeClr val="bg1"/>
            </a:solidFill>
            <a:ln w="12700">
              <a:no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457200" y="3243263"/>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3603" name="Rectangle 3"/>
          <p:cNvSpPr>
            <a:spLocks noGrp="1" noChangeArrowheads="1"/>
          </p:cNvSpPr>
          <p:nvPr>
            <p:ph type="title"/>
          </p:nvPr>
        </p:nvSpPr>
        <p:spPr/>
        <p:txBody>
          <a:bodyPr/>
          <a:lstStyle/>
          <a:p>
            <a:r>
              <a:rPr lang="en-US"/>
              <a:t>Outline</a:t>
            </a:r>
          </a:p>
        </p:txBody>
      </p:sp>
      <p:sp>
        <p:nvSpPr>
          <p:cNvPr id="1433606"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02"/>
                                        </p:tgtEl>
                                        <p:attrNameLst>
                                          <p:attrName>style.visibility</p:attrName>
                                        </p:attrNameLst>
                                      </p:cBhvr>
                                      <p:to>
                                        <p:strVal val="visible"/>
                                      </p:to>
                                    </p:set>
                                    <p:animEffect transition="in" filter="dissolve">
                                      <p:cBhvr>
                                        <p:cTn id="7" dur="1000"/>
                                        <p:tgtEl>
                                          <p:spTgt spid="1433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29" name="Text Box 2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0706" name="Rectangle 2"/>
          <p:cNvSpPr>
            <a:spLocks noGrp="1" noChangeArrowheads="1"/>
          </p:cNvSpPr>
          <p:nvPr>
            <p:ph type="title"/>
          </p:nvPr>
        </p:nvSpPr>
        <p:spPr/>
        <p:txBody>
          <a:bodyPr/>
          <a:lstStyle/>
          <a:p>
            <a:r>
              <a:rPr lang="en-US" sz="3200"/>
              <a:t>Linking</a:t>
            </a:r>
            <a:endParaRPr lang="en-US" sz="3200" u="sng"/>
          </a:p>
        </p:txBody>
      </p:sp>
      <p:sp>
        <p:nvSpPr>
          <p:cNvPr id="1480707"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0708"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80709"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PONG </a:t>
            </a:r>
            <a:endParaRPr lang="en-US" sz="1600" baseline="30000">
              <a:solidFill>
                <a:schemeClr val="tx1"/>
              </a:solidFill>
            </a:endParaRPr>
          </a:p>
        </p:txBody>
      </p:sp>
      <p:sp>
        <p:nvSpPr>
          <p:cNvPr id="1480710"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480711"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0712" name="Text Box 8"/>
          <p:cNvSpPr txBox="1">
            <a:spLocks noChangeArrowheads="1"/>
          </p:cNvSpPr>
          <p:nvPr/>
        </p:nvSpPr>
        <p:spPr bwMode="auto">
          <a:xfrm>
            <a:off x="1323975" y="271780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480713"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80714"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PING </a:t>
            </a:r>
            <a:endParaRPr lang="en-US" sz="1600" baseline="30000">
              <a:solidFill>
                <a:schemeClr val="tx1"/>
              </a:solidFill>
            </a:endParaRPr>
          </a:p>
        </p:txBody>
      </p:sp>
      <p:sp>
        <p:nvSpPr>
          <p:cNvPr id="1480715"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480716"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0717" name="Text Box 13"/>
          <p:cNvSpPr txBox="1">
            <a:spLocks noChangeArrowheads="1"/>
          </p:cNvSpPr>
          <p:nvPr/>
        </p:nvSpPr>
        <p:spPr bwMode="auto">
          <a:xfrm>
            <a:off x="6127750" y="271780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480718" name="Text Box 14"/>
          <p:cNvSpPr txBox="1">
            <a:spLocks noChangeArrowheads="1"/>
          </p:cNvSpPr>
          <p:nvPr/>
        </p:nvSpPr>
        <p:spPr bwMode="auto">
          <a:xfrm>
            <a:off x="1150938" y="2344738"/>
            <a:ext cx="2133600" cy="336550"/>
          </a:xfrm>
          <a:prstGeom prst="rect">
            <a:avLst/>
          </a:prstGeom>
          <a:noFill/>
          <a:ln w="12700">
            <a:noFill/>
            <a:miter lim="800000"/>
            <a:headEnd/>
            <a:tailEnd/>
          </a:ln>
          <a:effectLst/>
        </p:spPr>
        <p:txBody>
          <a:bodyPr wrap="none">
            <a:spAutoFit/>
          </a:bodyPr>
          <a:lstStyle/>
          <a:p>
            <a:r>
              <a:rPr lang="en-US"/>
              <a:t>Channel’s PSET</a:t>
            </a:r>
            <a:endParaRPr lang="en-US" baseline="-25000"/>
          </a:p>
        </p:txBody>
      </p:sp>
      <p:sp>
        <p:nvSpPr>
          <p:cNvPr id="1480719" name="Text Box 15"/>
          <p:cNvSpPr txBox="1">
            <a:spLocks noChangeArrowheads="1"/>
          </p:cNvSpPr>
          <p:nvPr/>
        </p:nvSpPr>
        <p:spPr bwMode="auto">
          <a:xfrm>
            <a:off x="6096000" y="2336800"/>
            <a:ext cx="1555750" cy="336550"/>
          </a:xfrm>
          <a:prstGeom prst="rect">
            <a:avLst/>
          </a:prstGeom>
          <a:noFill/>
          <a:ln w="12700">
            <a:noFill/>
            <a:miter lim="800000"/>
            <a:headEnd/>
            <a:tailEnd/>
          </a:ln>
          <a:effectLst/>
        </p:spPr>
        <p:txBody>
          <a:bodyPr wrap="none">
            <a:spAutoFit/>
          </a:bodyPr>
          <a:lstStyle/>
          <a:p>
            <a:r>
              <a:rPr lang="en-US"/>
              <a:t>PSET Pong</a:t>
            </a:r>
          </a:p>
        </p:txBody>
      </p:sp>
      <p:sp>
        <p:nvSpPr>
          <p:cNvPr id="1480720"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0721"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0722"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0723" name="Text Box 19"/>
          <p:cNvSpPr txBox="1">
            <a:spLocks noChangeArrowheads="1"/>
          </p:cNvSpPr>
          <p:nvPr/>
        </p:nvSpPr>
        <p:spPr bwMode="auto">
          <a:xfrm>
            <a:off x="3724275" y="3060700"/>
            <a:ext cx="1651000" cy="677863"/>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copies</a:t>
            </a:r>
            <a:br>
              <a:rPr lang="en-US" sz="1600">
                <a:solidFill>
                  <a:schemeClr val="tx1"/>
                </a:solidFill>
                <a:latin typeface="Courier New" pitchFamily="49" charset="0"/>
              </a:rPr>
            </a:br>
            <a:r>
              <a:rPr lang="en-US" sz="1600">
                <a:solidFill>
                  <a:schemeClr val="tx1"/>
                </a:solidFill>
                <a:latin typeface="Courier New" pitchFamily="49" charset="0"/>
              </a:rPr>
              <a:t>PSET Pong to</a:t>
            </a:r>
            <a:br>
              <a:rPr lang="en-US" sz="1600">
                <a:solidFill>
                  <a:schemeClr val="tx1"/>
                </a:solidFill>
                <a:latin typeface="Courier New" pitchFamily="49" charset="0"/>
              </a:rPr>
            </a:br>
            <a:r>
              <a:rPr lang="en-US" sz="1600">
                <a:solidFill>
                  <a:schemeClr val="tx1"/>
                </a:solidFill>
                <a:latin typeface="Courier New" pitchFamily="49" charset="0"/>
              </a:rPr>
              <a:t>Channel PSET</a:t>
            </a:r>
          </a:p>
        </p:txBody>
      </p:sp>
      <p:sp>
        <p:nvSpPr>
          <p:cNvPr id="1480724" name="AutoShape 20"/>
          <p:cNvSpPr>
            <a:spLocks noChangeArrowheads="1"/>
          </p:cNvSpPr>
          <p:nvPr/>
        </p:nvSpPr>
        <p:spPr bwMode="auto">
          <a:xfrm>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0725"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 DIFFERENT channel </a:t>
            </a:r>
            <a:br>
              <a:rPr lang="en-US">
                <a:solidFill>
                  <a:schemeClr val="tx1"/>
                </a:solidFill>
                <a:latin typeface="Arial Narrow" pitchFamily="34" charset="0"/>
              </a:rPr>
            </a:br>
            <a:r>
              <a:rPr lang="en-US">
                <a:solidFill>
                  <a:schemeClr val="tx1"/>
                </a:solidFill>
                <a:latin typeface="Arial Narrow" pitchFamily="34" charset="0"/>
              </a:rPr>
              <a:t>    	to run when the current channel is finished. For example, Ch #5 has 	OPT.TCC=6 which will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0726" name="Rectangle 22"/>
          <p:cNvSpPr>
            <a:spLocks noChangeArrowheads="1"/>
          </p:cNvSpPr>
          <p:nvPr/>
        </p:nvSpPr>
        <p:spPr bwMode="auto">
          <a:xfrm>
            <a:off x="855663" y="4257675"/>
            <a:ext cx="8101012" cy="2397125"/>
          </a:xfrm>
          <a:prstGeom prst="rect">
            <a:avLst/>
          </a:prstGeom>
          <a:solidFill>
            <a:schemeClr val="bg1"/>
          </a:solidFill>
          <a:ln w="12700">
            <a:noFill/>
            <a:miter lim="800000"/>
            <a:headEnd/>
            <a:tailEnd/>
          </a:ln>
          <a:effectLst/>
        </p:spPr>
        <p:txBody>
          <a:bodyPr anchor="ctr">
            <a:spAutoFit/>
          </a:bodyPr>
          <a:lstStyle/>
          <a:p>
            <a:endParaRPr lang="en-US"/>
          </a:p>
        </p:txBody>
      </p:sp>
      <p:sp>
        <p:nvSpPr>
          <p:cNvPr id="1480727"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80728" name="Rectangle 24"/>
          <p:cNvSpPr>
            <a:spLocks noChangeArrowheads="1"/>
          </p:cNvSpPr>
          <p:nvPr/>
        </p:nvSpPr>
        <p:spPr bwMode="auto">
          <a:xfrm>
            <a:off x="3286125" y="2622550"/>
            <a:ext cx="2284413" cy="1727200"/>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016" name="Text Box 2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92994" name="Rectangle 2"/>
          <p:cNvSpPr>
            <a:spLocks noGrp="1" noChangeArrowheads="1"/>
          </p:cNvSpPr>
          <p:nvPr>
            <p:ph type="title"/>
          </p:nvPr>
        </p:nvSpPr>
        <p:spPr/>
        <p:txBody>
          <a:bodyPr/>
          <a:lstStyle/>
          <a:p>
            <a:r>
              <a:rPr lang="en-US" sz="3200"/>
              <a:t>Linking</a:t>
            </a:r>
            <a:endParaRPr lang="en-US" sz="3200" u="sng"/>
          </a:p>
        </p:txBody>
      </p:sp>
      <p:sp>
        <p:nvSpPr>
          <p:cNvPr id="1492995"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92996"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a:t>
            </a:r>
            <a:r>
              <a:rPr lang="en-US" sz="1600">
                <a:solidFill>
                  <a:srgbClr val="FF3300"/>
                </a:solidFill>
              </a:rPr>
              <a:t>DXR</a:t>
            </a:r>
            <a:r>
              <a:rPr lang="en-US" sz="1600">
                <a:solidFill>
                  <a:schemeClr val="tx1"/>
                </a:solidFill>
              </a:rPr>
              <a:t> </a:t>
            </a:r>
          </a:p>
        </p:txBody>
      </p:sp>
      <p:sp>
        <p:nvSpPr>
          <p:cNvPr id="1492997"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a:t>
            </a:r>
            <a:r>
              <a:rPr lang="en-US" sz="1600">
                <a:solidFill>
                  <a:srgbClr val="FF3300"/>
                </a:solidFill>
                <a:latin typeface="Arial Narrow" pitchFamily="34" charset="0"/>
              </a:rPr>
              <a:t>PING</a:t>
            </a:r>
            <a:r>
              <a:rPr lang="en-US" sz="1600">
                <a:solidFill>
                  <a:schemeClr val="tx1"/>
                </a:solidFill>
                <a:latin typeface="Arial Narrow" pitchFamily="34" charset="0"/>
              </a:rPr>
              <a:t> </a:t>
            </a:r>
            <a:endParaRPr lang="en-US" sz="1600" baseline="30000">
              <a:solidFill>
                <a:schemeClr val="tx1"/>
              </a:solidFill>
            </a:endParaRPr>
          </a:p>
        </p:txBody>
      </p:sp>
      <p:sp>
        <p:nvSpPr>
          <p:cNvPr id="1492998"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a:t>
            </a:r>
            <a:r>
              <a:rPr lang="en-US" sz="1600">
                <a:solidFill>
                  <a:srgbClr val="FF3300"/>
                </a:solidFill>
              </a:rPr>
              <a:t>XmtPong</a:t>
            </a:r>
            <a:r>
              <a:rPr lang="en-US" sz="1600">
                <a:solidFill>
                  <a:schemeClr val="tx1"/>
                </a:solidFill>
              </a:rPr>
              <a:t> </a:t>
            </a:r>
          </a:p>
        </p:txBody>
      </p:sp>
      <p:sp>
        <p:nvSpPr>
          <p:cNvPr id="1492999"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3000" name="Text Box 8"/>
          <p:cNvSpPr txBox="1">
            <a:spLocks noChangeArrowheads="1"/>
          </p:cNvSpPr>
          <p:nvPr/>
        </p:nvSpPr>
        <p:spPr bwMode="auto">
          <a:xfrm>
            <a:off x="1323975" y="271780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493001"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93002"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PING </a:t>
            </a:r>
            <a:endParaRPr lang="en-US" sz="1600" baseline="30000">
              <a:solidFill>
                <a:schemeClr val="tx1"/>
              </a:solidFill>
            </a:endParaRPr>
          </a:p>
        </p:txBody>
      </p:sp>
      <p:sp>
        <p:nvSpPr>
          <p:cNvPr id="1493003"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493004"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3005" name="Text Box 13"/>
          <p:cNvSpPr txBox="1">
            <a:spLocks noChangeArrowheads="1"/>
          </p:cNvSpPr>
          <p:nvPr/>
        </p:nvSpPr>
        <p:spPr bwMode="auto">
          <a:xfrm>
            <a:off x="6127750" y="271780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493006" name="Text Box 14"/>
          <p:cNvSpPr txBox="1">
            <a:spLocks noChangeArrowheads="1"/>
          </p:cNvSpPr>
          <p:nvPr/>
        </p:nvSpPr>
        <p:spPr bwMode="auto">
          <a:xfrm>
            <a:off x="1150938" y="2344738"/>
            <a:ext cx="2143664" cy="338554"/>
          </a:xfrm>
          <a:prstGeom prst="rect">
            <a:avLst/>
          </a:prstGeom>
          <a:noFill/>
          <a:ln w="12700">
            <a:noFill/>
            <a:miter lim="800000"/>
            <a:headEnd/>
            <a:tailEnd/>
          </a:ln>
          <a:effectLst/>
        </p:spPr>
        <p:txBody>
          <a:bodyPr wrap="none">
            <a:spAutoFit/>
          </a:bodyPr>
          <a:lstStyle/>
          <a:p>
            <a:r>
              <a:rPr lang="en-US" dirty="0" smtClean="0"/>
              <a:t>Channel’s </a:t>
            </a:r>
            <a:r>
              <a:rPr lang="en-US" dirty="0"/>
              <a:t>PSET</a:t>
            </a:r>
            <a:endParaRPr lang="en-US" baseline="-25000" dirty="0"/>
          </a:p>
        </p:txBody>
      </p:sp>
      <p:sp>
        <p:nvSpPr>
          <p:cNvPr id="1493007" name="Text Box 15"/>
          <p:cNvSpPr txBox="1">
            <a:spLocks noChangeArrowheads="1"/>
          </p:cNvSpPr>
          <p:nvPr/>
        </p:nvSpPr>
        <p:spPr bwMode="auto">
          <a:xfrm>
            <a:off x="6096000" y="2336800"/>
            <a:ext cx="1555750" cy="336550"/>
          </a:xfrm>
          <a:prstGeom prst="rect">
            <a:avLst/>
          </a:prstGeom>
          <a:noFill/>
          <a:ln w="12700">
            <a:noFill/>
            <a:miter lim="800000"/>
            <a:headEnd/>
            <a:tailEnd/>
          </a:ln>
          <a:effectLst/>
        </p:spPr>
        <p:txBody>
          <a:bodyPr wrap="none">
            <a:spAutoFit/>
          </a:bodyPr>
          <a:lstStyle/>
          <a:p>
            <a:r>
              <a:rPr lang="en-US"/>
              <a:t>PSET Pong</a:t>
            </a:r>
          </a:p>
        </p:txBody>
      </p:sp>
      <p:sp>
        <p:nvSpPr>
          <p:cNvPr id="1493008"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3009"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93010"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3011" name="Text Box 19"/>
          <p:cNvSpPr txBox="1">
            <a:spLocks noChangeArrowheads="1"/>
          </p:cNvSpPr>
          <p:nvPr/>
        </p:nvSpPr>
        <p:spPr bwMode="auto">
          <a:xfrm>
            <a:off x="3724275" y="3060700"/>
            <a:ext cx="1651000" cy="677863"/>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copies</a:t>
            </a:r>
            <a:br>
              <a:rPr lang="en-US" sz="1600">
                <a:solidFill>
                  <a:schemeClr val="tx1"/>
                </a:solidFill>
                <a:latin typeface="Courier New" pitchFamily="49" charset="0"/>
              </a:rPr>
            </a:br>
            <a:r>
              <a:rPr lang="en-US" sz="1600">
                <a:solidFill>
                  <a:schemeClr val="tx1"/>
                </a:solidFill>
                <a:latin typeface="Courier New" pitchFamily="49" charset="0"/>
              </a:rPr>
              <a:t>PSET Pong to</a:t>
            </a:r>
            <a:br>
              <a:rPr lang="en-US" sz="1600">
                <a:solidFill>
                  <a:schemeClr val="tx1"/>
                </a:solidFill>
                <a:latin typeface="Courier New" pitchFamily="49" charset="0"/>
              </a:rPr>
            </a:br>
            <a:r>
              <a:rPr lang="en-US" sz="1600">
                <a:solidFill>
                  <a:schemeClr val="tx1"/>
                </a:solidFill>
                <a:latin typeface="Courier New" pitchFamily="49" charset="0"/>
              </a:rPr>
              <a:t>Channel PSET</a:t>
            </a:r>
          </a:p>
        </p:txBody>
      </p:sp>
      <p:sp>
        <p:nvSpPr>
          <p:cNvPr id="1493012" name="AutoShape 20"/>
          <p:cNvSpPr>
            <a:spLocks noChangeArrowheads="1"/>
          </p:cNvSpPr>
          <p:nvPr/>
        </p:nvSpPr>
        <p:spPr bwMode="auto">
          <a:xfrm>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93013"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 DIFFERENT channel </a:t>
            </a:r>
            <a:br>
              <a:rPr lang="en-US">
                <a:solidFill>
                  <a:schemeClr val="tx1"/>
                </a:solidFill>
                <a:latin typeface="Arial Narrow" pitchFamily="34" charset="0"/>
              </a:rPr>
            </a:br>
            <a:r>
              <a:rPr lang="en-US">
                <a:solidFill>
                  <a:schemeClr val="tx1"/>
                </a:solidFill>
                <a:latin typeface="Arial Narrow" pitchFamily="34" charset="0"/>
              </a:rPr>
              <a:t>    	to run when the current channel is finished. For example, Ch #5 has 	OPT.TCC=6 which will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93014" name="Rectangle 22"/>
          <p:cNvSpPr>
            <a:spLocks noChangeArrowheads="1"/>
          </p:cNvSpPr>
          <p:nvPr/>
        </p:nvSpPr>
        <p:spPr bwMode="auto">
          <a:xfrm>
            <a:off x="855663" y="4257675"/>
            <a:ext cx="8101012" cy="2397125"/>
          </a:xfrm>
          <a:prstGeom prst="rect">
            <a:avLst/>
          </a:prstGeom>
          <a:solidFill>
            <a:schemeClr val="bg1"/>
          </a:solidFill>
          <a:ln w="12700">
            <a:noFill/>
            <a:miter lim="800000"/>
            <a:headEnd/>
            <a:tailEnd/>
          </a:ln>
          <a:effectLst/>
        </p:spPr>
        <p:txBody>
          <a:bodyPr anchor="ctr">
            <a:spAutoFit/>
          </a:bodyPr>
          <a:lstStyle/>
          <a:p>
            <a:endParaRPr lang="en-US"/>
          </a:p>
        </p:txBody>
      </p:sp>
      <p:sp>
        <p:nvSpPr>
          <p:cNvPr id="1493015"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Grp="1" noChangeArrowheads="1"/>
          </p:cNvSpPr>
          <p:nvPr>
            <p:ph type="title"/>
          </p:nvPr>
        </p:nvSpPr>
        <p:spPr/>
        <p:txBody>
          <a:bodyPr/>
          <a:lstStyle/>
          <a:p>
            <a:r>
              <a:rPr lang="en-US" sz="3200"/>
              <a:t>Example: How Do You VIEW the Transfer?</a:t>
            </a:r>
          </a:p>
        </p:txBody>
      </p:sp>
      <p:sp>
        <p:nvSpPr>
          <p:cNvPr id="1326083"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26084"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26085" name="Group 5"/>
          <p:cNvGrpSpPr>
            <a:grpSpLocks/>
          </p:cNvGrpSpPr>
          <p:nvPr/>
        </p:nvGrpSpPr>
        <p:grpSpPr bwMode="auto">
          <a:xfrm>
            <a:off x="1676400" y="3733800"/>
            <a:ext cx="5562600" cy="914400"/>
            <a:chOff x="1200" y="2496"/>
            <a:chExt cx="3504" cy="576"/>
          </a:xfrm>
        </p:grpSpPr>
        <p:sp>
          <p:nvSpPr>
            <p:cNvPr id="1326086"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7"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8"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9"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0"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1"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2"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3"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4"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5"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6"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7"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8"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099"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0"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1"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2"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3"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4"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26105"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26106" name="Group 26"/>
          <p:cNvGrpSpPr>
            <a:grpSpLocks/>
          </p:cNvGrpSpPr>
          <p:nvPr/>
        </p:nvGrpSpPr>
        <p:grpSpPr bwMode="auto">
          <a:xfrm>
            <a:off x="2747963" y="1524000"/>
            <a:ext cx="1219200" cy="914400"/>
            <a:chOff x="432" y="960"/>
            <a:chExt cx="768" cy="576"/>
          </a:xfrm>
        </p:grpSpPr>
        <p:sp>
          <p:nvSpPr>
            <p:cNvPr id="1326107"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08"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09"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0"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1"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2"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3"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4"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5"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6"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7"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8"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26119"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26120"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26121"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26122"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26123"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26124"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26125" name="Rectangle 45"/>
          <p:cNvSpPr>
            <a:spLocks noChangeArrowheads="1"/>
          </p:cNvSpPr>
          <p:nvPr/>
        </p:nvSpPr>
        <p:spPr bwMode="auto">
          <a:xfrm>
            <a:off x="373063" y="5675313"/>
            <a:ext cx="8770937" cy="633412"/>
          </a:xfrm>
          <a:prstGeom prst="rect">
            <a:avLst/>
          </a:prstGeom>
          <a:solidFill>
            <a:schemeClr val="bg1"/>
          </a:solidFill>
          <a:ln w="12700">
            <a:noFill/>
            <a:miter lim="800000"/>
            <a:headEnd/>
            <a:tailEnd/>
          </a:ln>
          <a:effectLst/>
        </p:spPr>
        <p:txBody>
          <a:bodyPr anchor="ctr">
            <a:spAutoFit/>
          </a:bodyPr>
          <a:lstStyle/>
          <a:p>
            <a:endParaRPr lang="en-US"/>
          </a:p>
        </p:txBody>
      </p:sp>
      <p:sp>
        <p:nvSpPr>
          <p:cNvPr id="1326126" name="Rectangle 46"/>
          <p:cNvSpPr>
            <a:spLocks noChangeArrowheads="1"/>
          </p:cNvSpPr>
          <p:nvPr/>
        </p:nvSpPr>
        <p:spPr bwMode="auto">
          <a:xfrm>
            <a:off x="3489325" y="4692650"/>
            <a:ext cx="54340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78" name="Text Box 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2754" name="Rectangle 2"/>
          <p:cNvSpPr>
            <a:spLocks noGrp="1" noChangeArrowheads="1"/>
          </p:cNvSpPr>
          <p:nvPr>
            <p:ph type="title"/>
          </p:nvPr>
        </p:nvSpPr>
        <p:spPr/>
        <p:txBody>
          <a:bodyPr/>
          <a:lstStyle/>
          <a:p>
            <a:r>
              <a:rPr lang="en-US" sz="3200"/>
              <a:t>Chaining</a:t>
            </a:r>
            <a:endParaRPr lang="en-US" sz="3200" u="sng"/>
          </a:p>
        </p:txBody>
      </p:sp>
      <p:sp>
        <p:nvSpPr>
          <p:cNvPr id="1482755"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2756"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 </a:t>
            </a:r>
          </a:p>
        </p:txBody>
      </p:sp>
      <p:sp>
        <p:nvSpPr>
          <p:cNvPr id="1482757"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2758"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 </a:t>
            </a:r>
          </a:p>
        </p:txBody>
      </p:sp>
      <p:sp>
        <p:nvSpPr>
          <p:cNvPr id="1482759"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2760" name="Text Box 8"/>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2761"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2762"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2763"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2764"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2765" name="Text Box 1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2766"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2767"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2768"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2769"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2770"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2771"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2772"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2773"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2774" name="Rectangle 22"/>
          <p:cNvSpPr>
            <a:spLocks noChangeArrowheads="1"/>
          </p:cNvSpPr>
          <p:nvPr/>
        </p:nvSpPr>
        <p:spPr bwMode="auto">
          <a:xfrm>
            <a:off x="855663" y="5383213"/>
            <a:ext cx="8101012" cy="1271587"/>
          </a:xfrm>
          <a:prstGeom prst="rect">
            <a:avLst/>
          </a:prstGeom>
          <a:solidFill>
            <a:schemeClr val="bg1"/>
          </a:solidFill>
          <a:ln w="12700">
            <a:noFill/>
            <a:miter lim="800000"/>
            <a:headEnd/>
            <a:tailEnd/>
          </a:ln>
          <a:effectLst/>
        </p:spPr>
        <p:txBody>
          <a:bodyPr anchor="ctr">
            <a:spAutoFit/>
          </a:bodyPr>
          <a:lstStyle/>
          <a:p>
            <a:endParaRPr lang="en-US"/>
          </a:p>
        </p:txBody>
      </p:sp>
      <p:sp>
        <p:nvSpPr>
          <p:cNvPr id="1482775"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82776" name="Rectangle 24"/>
          <p:cNvSpPr>
            <a:spLocks noChangeArrowheads="1"/>
          </p:cNvSpPr>
          <p:nvPr/>
        </p:nvSpPr>
        <p:spPr bwMode="auto">
          <a:xfrm>
            <a:off x="3284538" y="2540000"/>
            <a:ext cx="2336800" cy="17526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82777" name="Text Box 25"/>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Tree>
    <p:custDataLst>
      <p:tags r:id="rId1"/>
    </p:custData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7" name="Text Box 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95042" name="Rectangle 2"/>
          <p:cNvSpPr>
            <a:spLocks noGrp="1" noChangeArrowheads="1"/>
          </p:cNvSpPr>
          <p:nvPr>
            <p:ph type="title"/>
          </p:nvPr>
        </p:nvSpPr>
        <p:spPr/>
        <p:txBody>
          <a:bodyPr/>
          <a:lstStyle/>
          <a:p>
            <a:r>
              <a:rPr lang="en-US" sz="3200"/>
              <a:t>Chaining</a:t>
            </a:r>
          </a:p>
        </p:txBody>
      </p:sp>
      <p:sp>
        <p:nvSpPr>
          <p:cNvPr id="1495043"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95044"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 </a:t>
            </a:r>
          </a:p>
        </p:txBody>
      </p:sp>
      <p:sp>
        <p:nvSpPr>
          <p:cNvPr id="1495045"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95046"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 </a:t>
            </a:r>
          </a:p>
        </p:txBody>
      </p:sp>
      <p:sp>
        <p:nvSpPr>
          <p:cNvPr id="1495047"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5048" name="Text Box 8"/>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95049"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95050"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95051"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95052"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5053" name="Text Box 1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95054"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95055"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95056"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5057"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95058"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5059"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95060"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95061"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95062" name="Rectangle 22"/>
          <p:cNvSpPr>
            <a:spLocks noChangeArrowheads="1"/>
          </p:cNvSpPr>
          <p:nvPr/>
        </p:nvSpPr>
        <p:spPr bwMode="auto">
          <a:xfrm>
            <a:off x="855663" y="5383213"/>
            <a:ext cx="8101012" cy="1271587"/>
          </a:xfrm>
          <a:prstGeom prst="rect">
            <a:avLst/>
          </a:prstGeom>
          <a:solidFill>
            <a:schemeClr val="bg1"/>
          </a:solidFill>
          <a:ln w="12700">
            <a:noFill/>
            <a:miter lim="800000"/>
            <a:headEnd/>
            <a:tailEnd/>
          </a:ln>
          <a:effectLst/>
        </p:spPr>
        <p:txBody>
          <a:bodyPr anchor="ctr">
            <a:spAutoFit/>
          </a:bodyPr>
          <a:lstStyle/>
          <a:p>
            <a:endParaRPr lang="en-US"/>
          </a:p>
        </p:txBody>
      </p:sp>
      <p:sp>
        <p:nvSpPr>
          <p:cNvPr id="1495063"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95065" name="Text Box 25"/>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
        <p:nvSpPr>
          <p:cNvPr id="1495066" name="Freeform 26"/>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0" name="Text Box 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4802" name="Rectangle 2"/>
          <p:cNvSpPr>
            <a:spLocks noGrp="1" noChangeArrowheads="1"/>
          </p:cNvSpPr>
          <p:nvPr>
            <p:ph type="title"/>
          </p:nvPr>
        </p:nvSpPr>
        <p:spPr/>
        <p:txBody>
          <a:bodyPr/>
          <a:lstStyle/>
          <a:p>
            <a:r>
              <a:rPr lang="en-US" sz="3200"/>
              <a:t>Chaining</a:t>
            </a:r>
          </a:p>
        </p:txBody>
      </p:sp>
      <p:sp>
        <p:nvSpPr>
          <p:cNvPr id="1484803"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4804"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Dest = 0</a:t>
            </a:r>
            <a:r>
              <a:rPr lang="en-US" sz="1600">
                <a:solidFill>
                  <a:schemeClr val="tx1"/>
                </a:solidFill>
              </a:rPr>
              <a:t> </a:t>
            </a:r>
          </a:p>
        </p:txBody>
      </p:sp>
      <p:sp>
        <p:nvSpPr>
          <p:cNvPr id="1484805"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4806"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Src = 0</a:t>
            </a:r>
            <a:r>
              <a:rPr lang="en-US" sz="1600">
                <a:solidFill>
                  <a:schemeClr val="tx1"/>
                </a:solidFill>
              </a:rPr>
              <a:t> </a:t>
            </a:r>
          </a:p>
        </p:txBody>
      </p:sp>
      <p:sp>
        <p:nvSpPr>
          <p:cNvPr id="1484807"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4809"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4810"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4811"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4812"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4814"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4815"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4816"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4817"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4818"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4819"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4820"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4821"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4822" name="Rectangle 22"/>
          <p:cNvSpPr>
            <a:spLocks noChangeArrowheads="1"/>
          </p:cNvSpPr>
          <p:nvPr/>
        </p:nvSpPr>
        <p:spPr bwMode="auto">
          <a:xfrm>
            <a:off x="855663" y="5722938"/>
            <a:ext cx="8101012" cy="931862"/>
          </a:xfrm>
          <a:prstGeom prst="rect">
            <a:avLst/>
          </a:prstGeom>
          <a:solidFill>
            <a:schemeClr val="bg1"/>
          </a:solidFill>
          <a:ln w="12700">
            <a:noFill/>
            <a:miter lim="800000"/>
            <a:headEnd/>
            <a:tailEnd/>
          </a:ln>
          <a:effectLst/>
        </p:spPr>
        <p:txBody>
          <a:bodyPr anchor="ctr">
            <a:spAutoFit/>
          </a:bodyPr>
          <a:lstStyle/>
          <a:p>
            <a:endParaRPr lang="en-US"/>
          </a:p>
        </p:txBody>
      </p:sp>
      <p:sp>
        <p:nvSpPr>
          <p:cNvPr id="1484824" name="Text Box 24"/>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4825" name="Text Box 25"/>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4826" name="Text Box 26"/>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rgbClr val="FF3300"/>
                </a:solidFill>
              </a:rPr>
              <a:t>TCC=0</a:t>
            </a:r>
          </a:p>
        </p:txBody>
      </p:sp>
      <p:sp>
        <p:nvSpPr>
          <p:cNvPr id="1484828" name="Freeform 28"/>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84829" name="Rectangle 29"/>
          <p:cNvSpPr>
            <a:spLocks noChangeArrowheads="1"/>
          </p:cNvSpPr>
          <p:nvPr/>
        </p:nvSpPr>
        <p:spPr bwMode="auto">
          <a:xfrm>
            <a:off x="6342063" y="5283200"/>
            <a:ext cx="2436812" cy="7191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75" name="Text Box 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6850" name="Rectangle 2"/>
          <p:cNvSpPr>
            <a:spLocks noGrp="1" noChangeArrowheads="1"/>
          </p:cNvSpPr>
          <p:nvPr>
            <p:ph type="title"/>
          </p:nvPr>
        </p:nvSpPr>
        <p:spPr/>
        <p:txBody>
          <a:bodyPr/>
          <a:lstStyle/>
          <a:p>
            <a:r>
              <a:rPr lang="en-US"/>
              <a:t>Linking &amp; Chaining Combined</a:t>
            </a:r>
          </a:p>
        </p:txBody>
      </p:sp>
      <p:sp>
        <p:nvSpPr>
          <p:cNvPr id="1486851"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6852"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a:t>
            </a:r>
          </a:p>
        </p:txBody>
      </p:sp>
      <p:sp>
        <p:nvSpPr>
          <p:cNvPr id="1486854"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a:t>
            </a:r>
          </a:p>
        </p:txBody>
      </p:sp>
      <p:sp>
        <p:nvSpPr>
          <p:cNvPr id="1486855"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6857"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6858"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6859"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6860"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6862"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6863"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6864"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6865"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6866"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6867"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6868"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6869"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6871" name="Rectangle 23"/>
          <p:cNvSpPr>
            <a:spLocks noChangeArrowheads="1"/>
          </p:cNvSpPr>
          <p:nvPr/>
        </p:nvSpPr>
        <p:spPr bwMode="auto">
          <a:xfrm>
            <a:off x="3284538" y="2540000"/>
            <a:ext cx="2336800" cy="17526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86872" name="Text Box 24"/>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6873" name="Text Box 25"/>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6874" name="Text Box 26"/>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
        <p:nvSpPr>
          <p:cNvPr id="1486853"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400">
                <a:solidFill>
                  <a:srgbClr val="FF3300"/>
                </a:solidFill>
                <a:latin typeface="Arial Narrow" pitchFamily="34" charset="0"/>
              </a:rPr>
              <a:t>LINK = PSET8</a:t>
            </a:r>
            <a:r>
              <a:rPr lang="en-US" sz="1600">
                <a:solidFill>
                  <a:schemeClr val="tx1"/>
                </a:solidFill>
                <a:latin typeface="Arial Narrow" pitchFamily="34" charset="0"/>
              </a:rPr>
              <a:t> </a:t>
            </a:r>
            <a:endParaRPr lang="en-US" sz="1600" baseline="30000">
              <a:solidFill>
                <a:schemeClr val="tx1"/>
              </a:solidFill>
            </a:endParaRPr>
          </a:p>
        </p:txBody>
      </p:sp>
    </p:spTree>
    <p:custDataLst>
      <p:tags r:id="rId1"/>
    </p:custData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926" name="Text Box 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8898" name="Rectangle 2"/>
          <p:cNvSpPr>
            <a:spLocks noGrp="1" noChangeArrowheads="1"/>
          </p:cNvSpPr>
          <p:nvPr>
            <p:ph type="title"/>
          </p:nvPr>
        </p:nvSpPr>
        <p:spPr/>
        <p:txBody>
          <a:bodyPr/>
          <a:lstStyle/>
          <a:p>
            <a:r>
              <a:rPr lang="en-US"/>
              <a:t>Linking &amp; Chaining Combined</a:t>
            </a:r>
          </a:p>
        </p:txBody>
      </p:sp>
      <p:sp>
        <p:nvSpPr>
          <p:cNvPr id="1488899"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8900"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Dest = DstBuf8</a:t>
            </a:r>
            <a:r>
              <a:rPr lang="en-US" sz="1600">
                <a:solidFill>
                  <a:schemeClr val="tx1"/>
                </a:solidFill>
              </a:rPr>
              <a:t> </a:t>
            </a:r>
          </a:p>
        </p:txBody>
      </p:sp>
      <p:sp>
        <p:nvSpPr>
          <p:cNvPr id="1488901"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8902"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Src = SrcBuf8</a:t>
            </a:r>
            <a:r>
              <a:rPr lang="en-US" sz="1600">
                <a:solidFill>
                  <a:schemeClr val="tx1"/>
                </a:solidFill>
              </a:rPr>
              <a:t> </a:t>
            </a:r>
          </a:p>
        </p:txBody>
      </p:sp>
      <p:sp>
        <p:nvSpPr>
          <p:cNvPr id="1488903"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8905"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8906"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8907"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8908"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8910"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8911"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8912"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13"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8914"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15"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8916"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8917"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8918" name="Text Box 22"/>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8919" name="Text Box 2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8920" name="Text Box 24"/>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rgbClr val="FF3300"/>
                </a:solidFill>
              </a:rPr>
              <a:t>TCC=8</a:t>
            </a:r>
          </a:p>
        </p:txBody>
      </p:sp>
      <p:sp>
        <p:nvSpPr>
          <p:cNvPr id="1488921" name="Freeform 25"/>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88922" name="Line 26"/>
          <p:cNvSpPr>
            <a:spLocks noChangeShapeType="1"/>
          </p:cNvSpPr>
          <p:nvPr/>
        </p:nvSpPr>
        <p:spPr bwMode="auto">
          <a:xfrm>
            <a:off x="7924800" y="2865438"/>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23" name="Text Box 27"/>
          <p:cNvSpPr txBox="1">
            <a:spLocks noChangeArrowheads="1"/>
          </p:cNvSpPr>
          <p:nvPr/>
        </p:nvSpPr>
        <p:spPr bwMode="auto">
          <a:xfrm>
            <a:off x="7966075" y="2630488"/>
            <a:ext cx="1177925" cy="482600"/>
          </a:xfrm>
          <a:prstGeom prst="rect">
            <a:avLst/>
          </a:prstGeom>
          <a:noFill/>
          <a:ln w="12700">
            <a:noFill/>
            <a:miter lim="800000"/>
            <a:headEnd/>
            <a:tailEnd/>
          </a:ln>
          <a:effectLst/>
        </p:spPr>
        <p:txBody>
          <a:bodyPr>
            <a:spAutoFit/>
          </a:bodyPr>
          <a:lstStyle/>
          <a:p>
            <a:r>
              <a:rPr lang="en-US" sz="1600">
                <a:solidFill>
                  <a:schemeClr val="tx1"/>
                </a:solidFill>
                <a:latin typeface="Courier New" pitchFamily="49" charset="0"/>
              </a:rPr>
              <a:t>Xfr complete</a:t>
            </a:r>
          </a:p>
        </p:txBody>
      </p:sp>
      <p:sp>
        <p:nvSpPr>
          <p:cNvPr id="1488924" name="Line 28"/>
          <p:cNvSpPr>
            <a:spLocks noChangeShapeType="1"/>
          </p:cNvSpPr>
          <p:nvPr/>
        </p:nvSpPr>
        <p:spPr bwMode="auto">
          <a:xfrm flipV="1">
            <a:off x="7840663" y="3165475"/>
            <a:ext cx="701675" cy="1588"/>
          </a:xfrm>
          <a:prstGeom prst="line">
            <a:avLst/>
          </a:prstGeom>
          <a:noFill/>
          <a:ln w="38100">
            <a:solidFill>
              <a:srgbClr val="FF3300"/>
            </a:solidFill>
            <a:round/>
            <a:headEnd/>
            <a:tailEnd type="triangle" w="med" len="med"/>
          </a:ln>
          <a:effectLst/>
        </p:spPr>
        <p:txBody>
          <a:bodyPr>
            <a:spAutoFit/>
          </a:bodyPr>
          <a:lstStyle/>
          <a:p>
            <a:endParaRPr lang="en-US"/>
          </a:p>
        </p:txBody>
      </p:sp>
      <p:sp>
        <p:nvSpPr>
          <p:cNvPr id="1488925" name="Text Box 29"/>
          <p:cNvSpPr txBox="1">
            <a:spLocks noChangeArrowheads="1"/>
          </p:cNvSpPr>
          <p:nvPr/>
        </p:nvSpPr>
        <p:spPr bwMode="auto">
          <a:xfrm>
            <a:off x="7985125" y="3184525"/>
            <a:ext cx="1046163" cy="336550"/>
          </a:xfrm>
          <a:prstGeom prst="rect">
            <a:avLst/>
          </a:prstGeom>
          <a:noFill/>
          <a:ln w="12700">
            <a:noFill/>
            <a:miter lim="800000"/>
            <a:headEnd/>
            <a:tailEnd/>
          </a:ln>
          <a:effectLst/>
        </p:spPr>
        <p:txBody>
          <a:bodyPr wrap="none">
            <a:spAutoFit/>
          </a:bodyPr>
          <a:lstStyle/>
          <a:p>
            <a:r>
              <a:rPr lang="en-US">
                <a:solidFill>
                  <a:srgbClr val="FF3300"/>
                </a:solidFill>
              </a:rPr>
              <a:t>Chain?</a:t>
            </a:r>
          </a:p>
        </p:txBody>
      </p:sp>
    </p:spTree>
    <p:custDataLst>
      <p:tags r:id="rId1"/>
    </p:custData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a:t>Reminder: Triggering Transfers</a:t>
            </a:r>
            <a:endParaRPr lang="en-US" u="sng"/>
          </a:p>
        </p:txBody>
      </p:sp>
      <p:sp>
        <p:nvSpPr>
          <p:cNvPr id="1250315" name="Text Box 11"/>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250316" name="Group 12"/>
          <p:cNvGrpSpPr>
            <a:grpSpLocks/>
          </p:cNvGrpSpPr>
          <p:nvPr/>
        </p:nvGrpSpPr>
        <p:grpSpPr bwMode="auto">
          <a:xfrm>
            <a:off x="990600" y="1295400"/>
            <a:ext cx="6864350" cy="1462088"/>
            <a:chOff x="624" y="912"/>
            <a:chExt cx="4324" cy="921"/>
          </a:xfrm>
        </p:grpSpPr>
        <p:grpSp>
          <p:nvGrpSpPr>
            <p:cNvPr id="1250317" name="Group 13"/>
            <p:cNvGrpSpPr>
              <a:grpSpLocks/>
            </p:cNvGrpSpPr>
            <p:nvPr/>
          </p:nvGrpSpPr>
          <p:grpSpPr bwMode="auto">
            <a:xfrm>
              <a:off x="624" y="912"/>
              <a:ext cx="240" cy="242"/>
              <a:chOff x="624" y="912"/>
              <a:chExt cx="240" cy="242"/>
            </a:xfrm>
          </p:grpSpPr>
          <p:sp>
            <p:nvSpPr>
              <p:cNvPr id="1250318"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19" name="Text Box 15"/>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250320" name="Text Box 16"/>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250321"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22" name="Text Box 18"/>
            <p:cNvSpPr txBox="1">
              <a:spLocks noChangeArrowheads="1"/>
            </p:cNvSpPr>
            <p:nvPr/>
          </p:nvSpPr>
          <p:spPr bwMode="auto">
            <a:xfrm>
              <a:off x="1441" y="1452"/>
              <a:ext cx="527" cy="381"/>
            </a:xfrm>
            <a:prstGeom prst="rect">
              <a:avLst/>
            </a:prstGeom>
            <a:noFill/>
            <a:ln w="12700">
              <a:noFill/>
              <a:miter lim="800000"/>
              <a:headEnd/>
              <a:tailEnd/>
            </a:ln>
            <a:effectLst/>
          </p:spPr>
          <p:txBody>
            <a:bodyPr wrap="none">
              <a:spAutoFit/>
            </a:bodyPr>
            <a:lstStyle/>
            <a:p>
              <a:r>
                <a:rPr lang="en-US" sz="1600">
                  <a:solidFill>
                    <a:schemeClr val="tx1"/>
                  </a:solidFill>
                </a:rPr>
                <a:t>REVT1</a:t>
              </a:r>
            </a:p>
            <a:p>
              <a:r>
                <a:rPr lang="en-US" sz="1600">
                  <a:solidFill>
                    <a:schemeClr val="tx1"/>
                  </a:solidFill>
                </a:rPr>
                <a:t>XEVT1</a:t>
              </a:r>
            </a:p>
          </p:txBody>
        </p:sp>
        <p:sp>
          <p:nvSpPr>
            <p:cNvPr id="1250323" name="Text Box 19"/>
            <p:cNvSpPr txBox="1">
              <a:spLocks noChangeArrowheads="1"/>
            </p:cNvSpPr>
            <p:nvPr/>
          </p:nvSpPr>
          <p:spPr bwMode="auto">
            <a:xfrm>
              <a:off x="1230" y="1242"/>
              <a:ext cx="535" cy="181"/>
            </a:xfrm>
            <a:prstGeom prst="rect">
              <a:avLst/>
            </a:prstGeom>
            <a:noFill/>
            <a:ln w="12700">
              <a:noFill/>
              <a:miter lim="800000"/>
              <a:headEnd/>
              <a:tailEnd/>
            </a:ln>
            <a:effectLst/>
          </p:spPr>
          <p:txBody>
            <a:bodyPr wrap="none">
              <a:spAutoFit/>
            </a:bodyPr>
            <a:lstStyle/>
            <a:p>
              <a:r>
                <a:rPr lang="en-US" sz="1600">
                  <a:latin typeface="Arial Narrow" pitchFamily="34" charset="0"/>
                </a:rPr>
                <a:t>McBSP1</a:t>
              </a:r>
            </a:p>
          </p:txBody>
        </p:sp>
        <p:sp>
          <p:nvSpPr>
            <p:cNvPr id="1250324"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25" name="Text Box 21"/>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250326"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50327"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250328" name="Text Box 24"/>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250329" name="Text Box 25"/>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250330"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0331"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32"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33" name="Text Box 29"/>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250334" name="Group 30"/>
          <p:cNvGrpSpPr>
            <a:grpSpLocks/>
          </p:cNvGrpSpPr>
          <p:nvPr/>
        </p:nvGrpSpPr>
        <p:grpSpPr bwMode="auto">
          <a:xfrm>
            <a:off x="990600" y="3124200"/>
            <a:ext cx="381000" cy="384175"/>
            <a:chOff x="624" y="912"/>
            <a:chExt cx="240" cy="242"/>
          </a:xfrm>
        </p:grpSpPr>
        <p:sp>
          <p:nvSpPr>
            <p:cNvPr id="1250335"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36" name="Text Box 32"/>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250337" name="Text Box 33"/>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250338"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39" name="Text Box 35"/>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250340"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41" name="Text Box 37"/>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250342"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250343" name="Text Box 39"/>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250344"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45"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46" name="Text Box 42"/>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250347" name="Text Box 43"/>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250348" name="Text Box 44"/>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250349" name="Text Box 45"/>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250350" name="Group 46"/>
          <p:cNvGrpSpPr>
            <a:grpSpLocks/>
          </p:cNvGrpSpPr>
          <p:nvPr/>
        </p:nvGrpSpPr>
        <p:grpSpPr bwMode="auto">
          <a:xfrm>
            <a:off x="990600" y="4848225"/>
            <a:ext cx="381000" cy="384175"/>
            <a:chOff x="624" y="912"/>
            <a:chExt cx="240" cy="242"/>
          </a:xfrm>
        </p:grpSpPr>
        <p:sp>
          <p:nvSpPr>
            <p:cNvPr id="1250351"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52" name="Text Box 48"/>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250353" name="Text Box 49"/>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250354"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55" name="Text Box 51"/>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250356"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57" name="Text Box 53"/>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250358"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250359" name="Text Box 55"/>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250360"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61"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62" name="Text Box 58"/>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250363" name="Text Box 59"/>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250364" name="Text Box 60"/>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250365" name="Text Box 61"/>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250367" name="Rectangle 63"/>
          <p:cNvSpPr>
            <a:spLocks noChangeArrowheads="1"/>
          </p:cNvSpPr>
          <p:nvPr/>
        </p:nvSpPr>
        <p:spPr bwMode="auto">
          <a:xfrm>
            <a:off x="433388" y="2868613"/>
            <a:ext cx="8566150" cy="345281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p:txBody>
          <a:bodyPr/>
          <a:lstStyle/>
          <a:p>
            <a:r>
              <a:rPr lang="en-US"/>
              <a:t>Reminder: Triggering Transfers</a:t>
            </a:r>
          </a:p>
        </p:txBody>
      </p:sp>
      <p:sp>
        <p:nvSpPr>
          <p:cNvPr id="1411075" name="Text Box 3"/>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411076" name="Group 4"/>
          <p:cNvGrpSpPr>
            <a:grpSpLocks/>
          </p:cNvGrpSpPr>
          <p:nvPr/>
        </p:nvGrpSpPr>
        <p:grpSpPr bwMode="auto">
          <a:xfrm>
            <a:off x="990600" y="1295400"/>
            <a:ext cx="6864350" cy="1462088"/>
            <a:chOff x="624" y="912"/>
            <a:chExt cx="4324" cy="921"/>
          </a:xfrm>
        </p:grpSpPr>
        <p:grpSp>
          <p:nvGrpSpPr>
            <p:cNvPr id="1411077" name="Group 5"/>
            <p:cNvGrpSpPr>
              <a:grpSpLocks/>
            </p:cNvGrpSpPr>
            <p:nvPr/>
          </p:nvGrpSpPr>
          <p:grpSpPr bwMode="auto">
            <a:xfrm>
              <a:off x="624" y="912"/>
              <a:ext cx="240" cy="242"/>
              <a:chOff x="624" y="912"/>
              <a:chExt cx="240" cy="242"/>
            </a:xfrm>
          </p:grpSpPr>
          <p:sp>
            <p:nvSpPr>
              <p:cNvPr id="1411078" name="Oval 6"/>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079" name="Text Box 7"/>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411080" name="Text Box 8"/>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411081" name="Rectangle 9"/>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082" name="Text Box 10"/>
            <p:cNvSpPr txBox="1">
              <a:spLocks noChangeArrowheads="1"/>
            </p:cNvSpPr>
            <p:nvPr/>
          </p:nvSpPr>
          <p:spPr bwMode="auto">
            <a:xfrm>
              <a:off x="1441" y="1452"/>
              <a:ext cx="527" cy="381"/>
            </a:xfrm>
            <a:prstGeom prst="rect">
              <a:avLst/>
            </a:prstGeom>
            <a:noFill/>
            <a:ln w="12700">
              <a:noFill/>
              <a:miter lim="800000"/>
              <a:headEnd/>
              <a:tailEnd/>
            </a:ln>
            <a:effectLst/>
          </p:spPr>
          <p:txBody>
            <a:bodyPr wrap="none">
              <a:spAutoFit/>
            </a:bodyPr>
            <a:lstStyle/>
            <a:p>
              <a:r>
                <a:rPr lang="en-US" sz="1600">
                  <a:solidFill>
                    <a:schemeClr val="tx1"/>
                  </a:solidFill>
                </a:rPr>
                <a:t>REVT1</a:t>
              </a:r>
            </a:p>
            <a:p>
              <a:r>
                <a:rPr lang="en-US" sz="1600">
                  <a:solidFill>
                    <a:schemeClr val="tx1"/>
                  </a:solidFill>
                </a:rPr>
                <a:t>XEVT1</a:t>
              </a:r>
            </a:p>
          </p:txBody>
        </p:sp>
        <p:sp>
          <p:nvSpPr>
            <p:cNvPr id="1411083" name="Text Box 11"/>
            <p:cNvSpPr txBox="1">
              <a:spLocks noChangeArrowheads="1"/>
            </p:cNvSpPr>
            <p:nvPr/>
          </p:nvSpPr>
          <p:spPr bwMode="auto">
            <a:xfrm>
              <a:off x="1230" y="1242"/>
              <a:ext cx="535" cy="181"/>
            </a:xfrm>
            <a:prstGeom prst="rect">
              <a:avLst/>
            </a:prstGeom>
            <a:noFill/>
            <a:ln w="12700">
              <a:noFill/>
              <a:miter lim="800000"/>
              <a:headEnd/>
              <a:tailEnd/>
            </a:ln>
            <a:effectLst/>
          </p:spPr>
          <p:txBody>
            <a:bodyPr wrap="none">
              <a:spAutoFit/>
            </a:bodyPr>
            <a:lstStyle/>
            <a:p>
              <a:r>
                <a:rPr lang="en-US" sz="1600">
                  <a:latin typeface="Arial Narrow" pitchFamily="34" charset="0"/>
                </a:rPr>
                <a:t>McBSP1</a:t>
              </a:r>
            </a:p>
          </p:txBody>
        </p:sp>
        <p:sp>
          <p:nvSpPr>
            <p:cNvPr id="1411084" name="Rectangle 12"/>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085" name="Text Box 13"/>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411086" name="Rectangle 14"/>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11087" name="Rectangle 15"/>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411088" name="Text Box 16"/>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411089" name="Text Box 17"/>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411090" name="Line 18"/>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11091" name="Line 19"/>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092" name="Line 20"/>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093" name="Text Box 21"/>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411094" name="Group 22"/>
          <p:cNvGrpSpPr>
            <a:grpSpLocks/>
          </p:cNvGrpSpPr>
          <p:nvPr/>
        </p:nvGrpSpPr>
        <p:grpSpPr bwMode="auto">
          <a:xfrm>
            <a:off x="990600" y="3124200"/>
            <a:ext cx="381000" cy="384175"/>
            <a:chOff x="624" y="912"/>
            <a:chExt cx="240" cy="242"/>
          </a:xfrm>
        </p:grpSpPr>
        <p:sp>
          <p:nvSpPr>
            <p:cNvPr id="1411095" name="Oval 23"/>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096" name="Text Box 24"/>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411097" name="Text Box 25"/>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411098" name="Rectangle 26"/>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099" name="Text Box 27"/>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411100" name="Rectangle 28"/>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101" name="Text Box 29"/>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11102" name="Rectangle 30"/>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11103" name="Text Box 31"/>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411104" name="Line 32"/>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05" name="Line 33"/>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06" name="Text Box 34"/>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11107" name="Text Box 35"/>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411108" name="Text Box 36"/>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411109" name="Text Box 37"/>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411110" name="Group 38"/>
          <p:cNvGrpSpPr>
            <a:grpSpLocks/>
          </p:cNvGrpSpPr>
          <p:nvPr/>
        </p:nvGrpSpPr>
        <p:grpSpPr bwMode="auto">
          <a:xfrm>
            <a:off x="990600" y="4848225"/>
            <a:ext cx="381000" cy="384175"/>
            <a:chOff x="624" y="912"/>
            <a:chExt cx="240" cy="242"/>
          </a:xfrm>
        </p:grpSpPr>
        <p:sp>
          <p:nvSpPr>
            <p:cNvPr id="1411111" name="Oval 39"/>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112" name="Text Box 40"/>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411113" name="Text Box 41"/>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411114" name="Rectangle 42"/>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115" name="Text Box 43"/>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411116" name="Rectangle 44"/>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117" name="Text Box 45"/>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11118" name="Rectangle 46"/>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11119" name="Text Box 47"/>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411120" name="Line 48"/>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21" name="Line 49"/>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22" name="Text Box 50"/>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11123" name="Text Box 51"/>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411124" name="Text Box 52"/>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411125" name="Text Box 53"/>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411126" name="Rectangle 54"/>
          <p:cNvSpPr>
            <a:spLocks noChangeArrowheads="1"/>
          </p:cNvSpPr>
          <p:nvPr/>
        </p:nvSpPr>
        <p:spPr bwMode="auto">
          <a:xfrm>
            <a:off x="433388" y="4741863"/>
            <a:ext cx="8566150" cy="15668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p:txBody>
          <a:bodyPr/>
          <a:lstStyle/>
          <a:p>
            <a:r>
              <a:rPr lang="en-US"/>
              <a:t>Reminder: Triggering Transfers</a:t>
            </a:r>
          </a:p>
        </p:txBody>
      </p:sp>
      <p:sp>
        <p:nvSpPr>
          <p:cNvPr id="1409027" name="Text Box 3"/>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409028" name="Group 4"/>
          <p:cNvGrpSpPr>
            <a:grpSpLocks/>
          </p:cNvGrpSpPr>
          <p:nvPr/>
        </p:nvGrpSpPr>
        <p:grpSpPr bwMode="auto">
          <a:xfrm>
            <a:off x="990600" y="1295400"/>
            <a:ext cx="6864350" cy="1462088"/>
            <a:chOff x="624" y="912"/>
            <a:chExt cx="4324" cy="921"/>
          </a:xfrm>
        </p:grpSpPr>
        <p:grpSp>
          <p:nvGrpSpPr>
            <p:cNvPr id="1409029" name="Group 5"/>
            <p:cNvGrpSpPr>
              <a:grpSpLocks/>
            </p:cNvGrpSpPr>
            <p:nvPr/>
          </p:nvGrpSpPr>
          <p:grpSpPr bwMode="auto">
            <a:xfrm>
              <a:off x="624" y="912"/>
              <a:ext cx="240" cy="242"/>
              <a:chOff x="624" y="912"/>
              <a:chExt cx="240" cy="242"/>
            </a:xfrm>
          </p:grpSpPr>
          <p:sp>
            <p:nvSpPr>
              <p:cNvPr id="1409030" name="Oval 6"/>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31" name="Text Box 7"/>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409032" name="Text Box 8"/>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409033" name="Rectangle 9"/>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34" name="Text Box 10"/>
            <p:cNvSpPr txBox="1">
              <a:spLocks noChangeArrowheads="1"/>
            </p:cNvSpPr>
            <p:nvPr/>
          </p:nvSpPr>
          <p:spPr bwMode="auto">
            <a:xfrm>
              <a:off x="1441" y="1452"/>
              <a:ext cx="527" cy="381"/>
            </a:xfrm>
            <a:prstGeom prst="rect">
              <a:avLst/>
            </a:prstGeom>
            <a:noFill/>
            <a:ln w="12700">
              <a:noFill/>
              <a:miter lim="800000"/>
              <a:headEnd/>
              <a:tailEnd/>
            </a:ln>
            <a:effectLst/>
          </p:spPr>
          <p:txBody>
            <a:bodyPr wrap="none">
              <a:spAutoFit/>
            </a:bodyPr>
            <a:lstStyle/>
            <a:p>
              <a:r>
                <a:rPr lang="en-US" sz="1600">
                  <a:solidFill>
                    <a:schemeClr val="tx1"/>
                  </a:solidFill>
                </a:rPr>
                <a:t>REVT1</a:t>
              </a:r>
            </a:p>
            <a:p>
              <a:r>
                <a:rPr lang="en-US" sz="1600">
                  <a:solidFill>
                    <a:schemeClr val="tx1"/>
                  </a:solidFill>
                </a:rPr>
                <a:t>XEVT1</a:t>
              </a:r>
            </a:p>
          </p:txBody>
        </p:sp>
        <p:sp>
          <p:nvSpPr>
            <p:cNvPr id="1409035" name="Text Box 11"/>
            <p:cNvSpPr txBox="1">
              <a:spLocks noChangeArrowheads="1"/>
            </p:cNvSpPr>
            <p:nvPr/>
          </p:nvSpPr>
          <p:spPr bwMode="auto">
            <a:xfrm>
              <a:off x="1230" y="1242"/>
              <a:ext cx="535" cy="181"/>
            </a:xfrm>
            <a:prstGeom prst="rect">
              <a:avLst/>
            </a:prstGeom>
            <a:noFill/>
            <a:ln w="12700">
              <a:noFill/>
              <a:miter lim="800000"/>
              <a:headEnd/>
              <a:tailEnd/>
            </a:ln>
            <a:effectLst/>
          </p:spPr>
          <p:txBody>
            <a:bodyPr wrap="none">
              <a:spAutoFit/>
            </a:bodyPr>
            <a:lstStyle/>
            <a:p>
              <a:r>
                <a:rPr lang="en-US" sz="1600">
                  <a:latin typeface="Arial Narrow" pitchFamily="34" charset="0"/>
                </a:rPr>
                <a:t>McBSP1</a:t>
              </a:r>
            </a:p>
          </p:txBody>
        </p:sp>
        <p:sp>
          <p:nvSpPr>
            <p:cNvPr id="1409036" name="Rectangle 12"/>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37" name="Text Box 13"/>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409038" name="Rectangle 14"/>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09039" name="Rectangle 15"/>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409040" name="Text Box 16"/>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409041" name="Text Box 17"/>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409042" name="Line 18"/>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09043" name="Line 19"/>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44" name="Line 20"/>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45" name="Text Box 21"/>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409046" name="Group 22"/>
          <p:cNvGrpSpPr>
            <a:grpSpLocks/>
          </p:cNvGrpSpPr>
          <p:nvPr/>
        </p:nvGrpSpPr>
        <p:grpSpPr bwMode="auto">
          <a:xfrm>
            <a:off x="990600" y="3124200"/>
            <a:ext cx="381000" cy="384175"/>
            <a:chOff x="624" y="912"/>
            <a:chExt cx="240" cy="242"/>
          </a:xfrm>
        </p:grpSpPr>
        <p:sp>
          <p:nvSpPr>
            <p:cNvPr id="1409047" name="Oval 23"/>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48" name="Text Box 24"/>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409049" name="Text Box 25"/>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409050" name="Rectangle 26"/>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51" name="Text Box 27"/>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409052" name="Rectangle 28"/>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53" name="Text Box 29"/>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09054" name="Rectangle 30"/>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09055" name="Text Box 31"/>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409056" name="Line 32"/>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57" name="Line 33"/>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58" name="Text Box 34"/>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09059" name="Text Box 35"/>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409060" name="Text Box 36"/>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409061" name="Text Box 37"/>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409062" name="Group 38"/>
          <p:cNvGrpSpPr>
            <a:grpSpLocks/>
          </p:cNvGrpSpPr>
          <p:nvPr/>
        </p:nvGrpSpPr>
        <p:grpSpPr bwMode="auto">
          <a:xfrm>
            <a:off x="990600" y="4848225"/>
            <a:ext cx="381000" cy="384175"/>
            <a:chOff x="624" y="912"/>
            <a:chExt cx="240" cy="242"/>
          </a:xfrm>
        </p:grpSpPr>
        <p:sp>
          <p:nvSpPr>
            <p:cNvPr id="1409063" name="Oval 39"/>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64" name="Text Box 40"/>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409065" name="Text Box 41"/>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409066" name="Rectangle 42"/>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67" name="Text Box 43"/>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409068" name="Rectangle 44"/>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69" name="Text Box 45"/>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09070" name="Rectangle 46"/>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09071" name="Text Box 47"/>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409072" name="Line 48"/>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73" name="Line 49"/>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74" name="Text Box 50"/>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09075" name="Text Box 51"/>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409076" name="Text Box 52"/>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409077" name="Text Box 53"/>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409078" name="Oval 54"/>
          <p:cNvSpPr>
            <a:spLocks noChangeArrowheads="1"/>
          </p:cNvSpPr>
          <p:nvPr/>
        </p:nvSpPr>
        <p:spPr bwMode="auto">
          <a:xfrm>
            <a:off x="5992813" y="5226050"/>
            <a:ext cx="2692400" cy="830263"/>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529" name="Text Box 17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52354" name="Rectangle 2"/>
          <p:cNvSpPr>
            <a:spLocks noGrp="1" noChangeArrowheads="1"/>
          </p:cNvSpPr>
          <p:nvPr>
            <p:ph type="title"/>
          </p:nvPr>
        </p:nvSpPr>
        <p:spPr/>
        <p:txBody>
          <a:bodyPr/>
          <a:lstStyle/>
          <a:p>
            <a:r>
              <a:rPr lang="en-US" sz="3200"/>
              <a:t>Chaining Example Overview</a:t>
            </a:r>
            <a:endParaRPr lang="en-US" sz="3200" u="sng"/>
          </a:p>
        </p:txBody>
      </p:sp>
      <p:cxnSp>
        <p:nvCxnSpPr>
          <p:cNvPr id="1252355" name="AutoShape 3"/>
          <p:cNvCxnSpPr>
            <a:cxnSpLocks noChangeShapeType="1"/>
            <a:stCxn id="1252384"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252356"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252357"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252358"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252359"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360"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252361" name="AutoShape 9"/>
          <p:cNvCxnSpPr>
            <a:cxnSpLocks noChangeShapeType="1"/>
            <a:stCxn id="1252380" idx="3"/>
            <a:endCxn id="1252362"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252362"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3"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4"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252365" name="AutoShape 13"/>
          <p:cNvCxnSpPr>
            <a:cxnSpLocks noChangeShapeType="1"/>
            <a:stCxn id="1252381" idx="3"/>
            <a:endCxn id="1252366"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252366"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7"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8"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252369" name="AutoShape 17"/>
          <p:cNvCxnSpPr>
            <a:cxnSpLocks noChangeShapeType="1"/>
            <a:stCxn id="1252363" idx="6"/>
            <a:endCxn id="1252363"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252370" name="AutoShape 18"/>
          <p:cNvCxnSpPr>
            <a:cxnSpLocks noChangeShapeType="1"/>
            <a:stCxn id="1252382" idx="3"/>
            <a:endCxn id="1252371"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252371"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2"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3"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252374" name="AutoShape 22"/>
          <p:cNvCxnSpPr>
            <a:cxnSpLocks noChangeShapeType="1"/>
            <a:stCxn id="1252383" idx="3"/>
            <a:endCxn id="1252375"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252375"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6"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7"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378" name="AutoShape 26"/>
          <p:cNvCxnSpPr>
            <a:cxnSpLocks noChangeShapeType="1"/>
            <a:stCxn id="1252372" idx="6"/>
            <a:endCxn id="1252372"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252379" name="AutoShape 27"/>
          <p:cNvCxnSpPr>
            <a:cxnSpLocks noChangeShapeType="1"/>
            <a:stCxn id="1252375"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252380"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1"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382"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3"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4"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52385"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6"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7"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8"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9"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252390"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252391"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252392"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252393"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252394"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252395"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252396"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252397"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252398"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252399"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252400"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1"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2"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3"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252404"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252405"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6"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7"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408"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9"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0"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1"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2"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3"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252414"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415"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6"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7"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252418"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9"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0"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252421" name="AutoShape 69"/>
          <p:cNvCxnSpPr>
            <a:cxnSpLocks noChangeShapeType="1"/>
            <a:stCxn id="1252416" idx="6"/>
            <a:endCxn id="1252416"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252422"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3"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4"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252425"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6"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7"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428" name="AutoShape 76"/>
          <p:cNvCxnSpPr>
            <a:cxnSpLocks noChangeShapeType="1"/>
            <a:stCxn id="1252423" idx="6"/>
            <a:endCxn id="1252423"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252429"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252430"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252431" name="AutoShape 79"/>
          <p:cNvCxnSpPr>
            <a:cxnSpLocks noChangeShapeType="1"/>
            <a:endCxn id="1252423"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252432"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433"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4"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5"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252436"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7"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8"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252439" name="AutoShape 87"/>
          <p:cNvCxnSpPr>
            <a:cxnSpLocks noChangeShapeType="1"/>
            <a:stCxn id="1252434" idx="6"/>
            <a:endCxn id="1252434"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252440"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1"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2"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252443"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4"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5"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446" name="AutoShape 94"/>
          <p:cNvCxnSpPr>
            <a:cxnSpLocks noChangeShapeType="1"/>
            <a:stCxn id="1252441" idx="6"/>
            <a:endCxn id="1252441"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252447" name="AutoShape 95"/>
          <p:cNvCxnSpPr>
            <a:cxnSpLocks noChangeShapeType="1"/>
            <a:stCxn id="1252443"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252448"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252449"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2450"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252451"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252452"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53"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252454" name="Group 102"/>
          <p:cNvGrpSpPr>
            <a:grpSpLocks/>
          </p:cNvGrpSpPr>
          <p:nvPr/>
        </p:nvGrpSpPr>
        <p:grpSpPr bwMode="auto">
          <a:xfrm>
            <a:off x="4114800" y="1368425"/>
            <a:ext cx="1230313" cy="1319213"/>
            <a:chOff x="2928" y="870"/>
            <a:chExt cx="439" cy="831"/>
          </a:xfrm>
        </p:grpSpPr>
        <p:cxnSp>
          <p:nvCxnSpPr>
            <p:cNvPr id="1252455" name="AutoShape 103"/>
            <p:cNvCxnSpPr>
              <a:cxnSpLocks noChangeShapeType="1"/>
              <a:endCxn id="1252459"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252456" name="AutoShape 104"/>
            <p:cNvCxnSpPr>
              <a:cxnSpLocks noChangeShapeType="1"/>
              <a:endCxn id="1252460"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252457" name="AutoShape 105"/>
            <p:cNvCxnSpPr>
              <a:cxnSpLocks noChangeShapeType="1"/>
              <a:endCxn id="1252461"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252458" name="AutoShape 106"/>
            <p:cNvCxnSpPr>
              <a:cxnSpLocks noChangeShapeType="1"/>
              <a:endCxn id="1252462"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252459"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0"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1"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2"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252463"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4"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5"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252466"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252467"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252468"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252469"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0"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1"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2"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3"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252474"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252475"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252476"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252477"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252478"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252479"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252480"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1"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2"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3"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4"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252485"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252486" name="AutoShape 134"/>
          <p:cNvCxnSpPr>
            <a:cxnSpLocks noChangeShapeType="1"/>
            <a:endCxn id="1252490"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252487" name="AutoShape 135"/>
          <p:cNvCxnSpPr>
            <a:cxnSpLocks noChangeShapeType="1"/>
            <a:endCxn id="1252491"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252488" name="AutoShape 136"/>
          <p:cNvCxnSpPr>
            <a:cxnSpLocks noChangeShapeType="1"/>
            <a:endCxn id="1252492"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252489"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0"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1"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2"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252493"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252494" name="AutoShape 142"/>
          <p:cNvCxnSpPr>
            <a:cxnSpLocks noChangeShapeType="1"/>
            <a:endCxn id="1252497"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252495"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6"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7"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8"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9"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252500"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252501"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2"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3"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504"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5"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252506"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252507"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252508"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252509"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252510"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252511"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252512"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252513"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252514"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252515"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252516"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252517"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252518"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252519"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252520"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252521"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252522"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252523"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252526" name="Rectangle 174"/>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252527" name="Text Box 175"/>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252528" name="Text Box 176"/>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303" name="Text Box 183"/>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3122" name="Rectangle 2"/>
          <p:cNvSpPr>
            <a:spLocks noGrp="1" noChangeArrowheads="1"/>
          </p:cNvSpPr>
          <p:nvPr>
            <p:ph type="title"/>
          </p:nvPr>
        </p:nvSpPr>
        <p:spPr/>
        <p:txBody>
          <a:bodyPr/>
          <a:lstStyle/>
          <a:p>
            <a:r>
              <a:rPr lang="en-US" sz="3200"/>
              <a:t>Chaining Example 1</a:t>
            </a:r>
          </a:p>
        </p:txBody>
      </p:sp>
      <p:cxnSp>
        <p:nvCxnSpPr>
          <p:cNvPr id="1413123" name="AutoShape 3"/>
          <p:cNvCxnSpPr>
            <a:cxnSpLocks noChangeShapeType="1"/>
            <a:stCxn id="1413152"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3124"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3125"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3126"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3127"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128"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3129" name="AutoShape 9"/>
          <p:cNvCxnSpPr>
            <a:cxnSpLocks noChangeShapeType="1"/>
            <a:stCxn id="1413148" idx="3"/>
            <a:endCxn id="1413130"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3130"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1"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2"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3133" name="AutoShape 13"/>
          <p:cNvCxnSpPr>
            <a:cxnSpLocks noChangeShapeType="1"/>
            <a:stCxn id="1413149" idx="3"/>
            <a:endCxn id="1413134"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3134"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5"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6"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3137" name="AutoShape 17"/>
          <p:cNvCxnSpPr>
            <a:cxnSpLocks noChangeShapeType="1"/>
            <a:stCxn id="1413131" idx="6"/>
            <a:endCxn id="1413131"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3138" name="AutoShape 18"/>
          <p:cNvCxnSpPr>
            <a:cxnSpLocks noChangeShapeType="1"/>
            <a:stCxn id="1413150" idx="3"/>
            <a:endCxn id="1413139"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3139"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0"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1"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3142" name="AutoShape 22"/>
          <p:cNvCxnSpPr>
            <a:cxnSpLocks noChangeShapeType="1"/>
            <a:stCxn id="1413151" idx="3"/>
            <a:endCxn id="1413143"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3143"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4"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5"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146" name="AutoShape 26"/>
          <p:cNvCxnSpPr>
            <a:cxnSpLocks noChangeShapeType="1"/>
            <a:stCxn id="1413140" idx="6"/>
            <a:endCxn id="1413140"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3147" name="AutoShape 27"/>
          <p:cNvCxnSpPr>
            <a:cxnSpLocks noChangeShapeType="1"/>
            <a:stCxn id="1413143"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3148"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49"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150"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51"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52"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3153"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4"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5"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6"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7"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3158"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3159"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3160"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3161"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3162"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3163"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3164"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3165"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3166"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3167"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3168"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69"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70"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71"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3172"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3173"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4"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5"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176"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7"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78"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79"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80"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81"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3182"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183"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4"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5"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3186"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7"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8"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3189" name="AutoShape 69"/>
          <p:cNvCxnSpPr>
            <a:cxnSpLocks noChangeShapeType="1"/>
            <a:stCxn id="1413184" idx="6"/>
            <a:endCxn id="1413184"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3190"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1"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2"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3193"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4"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5"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196" name="AutoShape 76"/>
          <p:cNvCxnSpPr>
            <a:cxnSpLocks noChangeShapeType="1"/>
            <a:stCxn id="1413191" idx="6"/>
            <a:endCxn id="1413191"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3197"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3198"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3199" name="AutoShape 79"/>
          <p:cNvCxnSpPr>
            <a:cxnSpLocks noChangeShapeType="1"/>
            <a:endCxn id="1413191"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3200"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201"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2"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3"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3204"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5"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6"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3207" name="AutoShape 87"/>
          <p:cNvCxnSpPr>
            <a:cxnSpLocks noChangeShapeType="1"/>
            <a:stCxn id="1413202" idx="6"/>
            <a:endCxn id="1413202"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3208"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9"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0"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3211"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2"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3"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214" name="AutoShape 94"/>
          <p:cNvCxnSpPr>
            <a:cxnSpLocks noChangeShapeType="1"/>
            <a:stCxn id="1413209" idx="6"/>
            <a:endCxn id="1413209"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3215" name="AutoShape 95"/>
          <p:cNvCxnSpPr>
            <a:cxnSpLocks noChangeShapeType="1"/>
            <a:stCxn id="1413211"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3216"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3217"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3218" name="Rectangle 98"/>
          <p:cNvSpPr>
            <a:spLocks noChangeArrowheads="1"/>
          </p:cNvSpPr>
          <p:nvPr/>
        </p:nvSpPr>
        <p:spPr bwMode="auto">
          <a:xfrm>
            <a:off x="822325" y="744538"/>
            <a:ext cx="627063" cy="365125"/>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2400">
                <a:solidFill>
                  <a:srgbClr val="FF3300"/>
                </a:solidFill>
              </a:rPr>
              <a:t>ESR</a:t>
            </a:r>
            <a:endParaRPr lang="en-US" sz="2400" baseline="-25000">
              <a:solidFill>
                <a:srgbClr val="FF3300"/>
              </a:solidFill>
            </a:endParaRPr>
          </a:p>
        </p:txBody>
      </p:sp>
      <p:sp>
        <p:nvSpPr>
          <p:cNvPr id="1413219"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3220"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1"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3222" name="Group 102"/>
          <p:cNvGrpSpPr>
            <a:grpSpLocks/>
          </p:cNvGrpSpPr>
          <p:nvPr/>
        </p:nvGrpSpPr>
        <p:grpSpPr bwMode="auto">
          <a:xfrm>
            <a:off x="4114800" y="1368425"/>
            <a:ext cx="1230313" cy="1319213"/>
            <a:chOff x="2928" y="870"/>
            <a:chExt cx="439" cy="831"/>
          </a:xfrm>
        </p:grpSpPr>
        <p:cxnSp>
          <p:nvCxnSpPr>
            <p:cNvPr id="1413223" name="AutoShape 103"/>
            <p:cNvCxnSpPr>
              <a:cxnSpLocks noChangeShapeType="1"/>
              <a:endCxn id="1413227"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3224" name="AutoShape 104"/>
            <p:cNvCxnSpPr>
              <a:cxnSpLocks noChangeShapeType="1"/>
              <a:endCxn id="1413228"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3225" name="AutoShape 105"/>
            <p:cNvCxnSpPr>
              <a:cxnSpLocks noChangeShapeType="1"/>
              <a:endCxn id="1413229"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3226" name="AutoShape 106"/>
            <p:cNvCxnSpPr>
              <a:cxnSpLocks noChangeShapeType="1"/>
              <a:endCxn id="1413230"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3227"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8"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9"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0"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3231"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2"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3"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3234"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3235"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3236"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3237"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38"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39"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40"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41"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3242"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3243"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3244"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3245"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3246"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3247"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3248"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49"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0"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1"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2"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3253"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3254" name="AutoShape 134"/>
          <p:cNvCxnSpPr>
            <a:cxnSpLocks noChangeShapeType="1"/>
            <a:endCxn id="1413258"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3255" name="AutoShape 135"/>
          <p:cNvCxnSpPr>
            <a:cxnSpLocks noChangeShapeType="1"/>
            <a:endCxn id="1413259"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3256" name="AutoShape 136"/>
          <p:cNvCxnSpPr>
            <a:cxnSpLocks noChangeShapeType="1"/>
            <a:endCxn id="1413260"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3257"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8"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9"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0"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3261"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3262" name="AutoShape 142"/>
          <p:cNvCxnSpPr>
            <a:cxnSpLocks noChangeShapeType="1"/>
            <a:endCxn id="1413265"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3263"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4"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5"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6"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7"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13268"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3269"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0"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1"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272"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3"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3274"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3275"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3276"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3277"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3278"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3279"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3280"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3281"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3282"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3283"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3284"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3285"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3286"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3287"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3288"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3289"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3290"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3291"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3298" name="Freeform 178"/>
          <p:cNvSpPr>
            <a:spLocks/>
          </p:cNvSpPr>
          <p:nvPr/>
        </p:nvSpPr>
        <p:spPr bwMode="auto">
          <a:xfrm>
            <a:off x="1093788" y="1092200"/>
            <a:ext cx="641350" cy="314325"/>
          </a:xfrm>
          <a:custGeom>
            <a:avLst/>
            <a:gdLst/>
            <a:ahLst/>
            <a:cxnLst>
              <a:cxn ang="0">
                <a:pos x="4" y="0"/>
              </a:cxn>
              <a:cxn ang="0">
                <a:pos x="52" y="149"/>
              </a:cxn>
              <a:cxn ang="0">
                <a:pos x="314" y="187"/>
              </a:cxn>
            </a:cxnLst>
            <a:rect l="0" t="0" r="r" b="b"/>
            <a:pathLst>
              <a:path w="314" h="187">
                <a:moveTo>
                  <a:pt x="4" y="0"/>
                </a:moveTo>
                <a:cubicBezTo>
                  <a:pt x="2" y="59"/>
                  <a:pt x="0" y="118"/>
                  <a:pt x="52" y="149"/>
                </a:cubicBezTo>
                <a:cubicBezTo>
                  <a:pt x="104" y="180"/>
                  <a:pt x="270" y="182"/>
                  <a:pt x="314" y="187"/>
                </a:cubicBezTo>
              </a:path>
            </a:pathLst>
          </a:custGeom>
          <a:noFill/>
          <a:ln w="38100" cap="flat" cmpd="sng">
            <a:solidFill>
              <a:srgbClr val="FF3300"/>
            </a:solidFill>
            <a:prstDash val="solid"/>
            <a:round/>
            <a:headEnd type="none" w="med" len="med"/>
            <a:tailEnd type="triangle" w="med" len="med"/>
          </a:ln>
          <a:effectLst/>
        </p:spPr>
        <p:txBody>
          <a:bodyPr>
            <a:spAutoFit/>
          </a:bodyPr>
          <a:lstStyle/>
          <a:p>
            <a:endParaRPr lang="en-US"/>
          </a:p>
        </p:txBody>
      </p:sp>
      <p:sp>
        <p:nvSpPr>
          <p:cNvPr id="1413300" name="Rectangle 180"/>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3301" name="Text Box 181"/>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3302" name="Text Box 182"/>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COLORSCHEMEINDEX" val="4"/>
</p:tagLst>
</file>

<file path=ppt/tags/tag100.xml><?xml version="1.0" encoding="utf-8"?>
<p:tagLst xmlns:a="http://schemas.openxmlformats.org/drawingml/2006/main" xmlns:r="http://schemas.openxmlformats.org/officeDocument/2006/relationships" xmlns:p="http://schemas.openxmlformats.org/presentationml/2006/main">
  <p:tag name="COLORSCHEMEINDEX" val="4"/>
</p:tagLst>
</file>

<file path=ppt/tags/tag101.xml><?xml version="1.0" encoding="utf-8"?>
<p:tagLst xmlns:a="http://schemas.openxmlformats.org/drawingml/2006/main" xmlns:r="http://schemas.openxmlformats.org/officeDocument/2006/relationships" xmlns:p="http://schemas.openxmlformats.org/presentationml/2006/main">
  <p:tag name="COLORSCHEMEINDEX" val="4"/>
</p:tagLst>
</file>

<file path=ppt/tags/tag102.xml><?xml version="1.0" encoding="utf-8"?>
<p:tagLst xmlns:a="http://schemas.openxmlformats.org/drawingml/2006/main" xmlns:r="http://schemas.openxmlformats.org/officeDocument/2006/relationships" xmlns:p="http://schemas.openxmlformats.org/presentationml/2006/main">
  <p:tag name="COLORSCHEMEINDEX" val="4"/>
</p:tagLst>
</file>

<file path=ppt/tags/tag103.xml><?xml version="1.0" encoding="utf-8"?>
<p:tagLst xmlns:a="http://schemas.openxmlformats.org/drawingml/2006/main" xmlns:r="http://schemas.openxmlformats.org/officeDocument/2006/relationships" xmlns:p="http://schemas.openxmlformats.org/presentationml/2006/main">
  <p:tag name="COLORSCHEMEINDEX" val="4"/>
</p:tagLst>
</file>

<file path=ppt/tags/tag104.xml><?xml version="1.0" encoding="utf-8"?>
<p:tagLst xmlns:a="http://schemas.openxmlformats.org/drawingml/2006/main" xmlns:r="http://schemas.openxmlformats.org/officeDocument/2006/relationships" xmlns:p="http://schemas.openxmlformats.org/presentationml/2006/main">
  <p:tag name="COLORSCHEMEINDEX" val="4"/>
</p:tagLst>
</file>

<file path=ppt/tags/tag105.xml><?xml version="1.0" encoding="utf-8"?>
<p:tagLst xmlns:a="http://schemas.openxmlformats.org/drawingml/2006/main" xmlns:r="http://schemas.openxmlformats.org/officeDocument/2006/relationships" xmlns:p="http://schemas.openxmlformats.org/presentationml/2006/main">
  <p:tag name="COLORSCHEMEINDEX" val="4"/>
</p:tagLst>
</file>

<file path=ppt/tags/tag106.xml><?xml version="1.0" encoding="utf-8"?>
<p:tagLst xmlns:a="http://schemas.openxmlformats.org/drawingml/2006/main" xmlns:r="http://schemas.openxmlformats.org/officeDocument/2006/relationships" xmlns:p="http://schemas.openxmlformats.org/presentationml/2006/main">
  <p:tag name="COLORSCHEMEINDEX" val="4"/>
</p:tagLst>
</file>

<file path=ppt/tags/tag107.xml><?xml version="1.0" encoding="utf-8"?>
<p:tagLst xmlns:a="http://schemas.openxmlformats.org/drawingml/2006/main" xmlns:r="http://schemas.openxmlformats.org/officeDocument/2006/relationships" xmlns:p="http://schemas.openxmlformats.org/presentationml/2006/main">
  <p:tag name="COLORSCHEMEINDEX" val="4"/>
</p:tagLst>
</file>

<file path=ppt/tags/tag108.xml><?xml version="1.0" encoding="utf-8"?>
<p:tagLst xmlns:a="http://schemas.openxmlformats.org/drawingml/2006/main" xmlns:r="http://schemas.openxmlformats.org/officeDocument/2006/relationships" xmlns:p="http://schemas.openxmlformats.org/presentationml/2006/main">
  <p:tag name="COLORSCHEMEINDEX" val="4"/>
</p:tagLst>
</file>

<file path=ppt/tags/tag109.xml><?xml version="1.0" encoding="utf-8"?>
<p:tagLst xmlns:a="http://schemas.openxmlformats.org/drawingml/2006/main" xmlns:r="http://schemas.openxmlformats.org/officeDocument/2006/relationships" xmlns:p="http://schemas.openxmlformats.org/presentationml/2006/main">
  <p:tag name="COLORSCHEMEINDEX" val="4"/>
</p:tagLst>
</file>

<file path=ppt/tags/tag11.xml><?xml version="1.0" encoding="utf-8"?>
<p:tagLst xmlns:a="http://schemas.openxmlformats.org/drawingml/2006/main" xmlns:r="http://schemas.openxmlformats.org/officeDocument/2006/relationships" xmlns:p="http://schemas.openxmlformats.org/presentationml/2006/main">
  <p:tag name="COLORSCHEMEINDEX" val="4"/>
</p:tagLst>
</file>

<file path=ppt/tags/tag110.xml><?xml version="1.0" encoding="utf-8"?>
<p:tagLst xmlns:a="http://schemas.openxmlformats.org/drawingml/2006/main" xmlns:r="http://schemas.openxmlformats.org/officeDocument/2006/relationships" xmlns:p="http://schemas.openxmlformats.org/presentationml/2006/main">
  <p:tag name="COLORSCHEMEINDEX" val="4"/>
</p:tagLst>
</file>

<file path=ppt/tags/tag111.xml><?xml version="1.0" encoding="utf-8"?>
<p:tagLst xmlns:a="http://schemas.openxmlformats.org/drawingml/2006/main" xmlns:r="http://schemas.openxmlformats.org/officeDocument/2006/relationships" xmlns:p="http://schemas.openxmlformats.org/presentationml/2006/main">
  <p:tag name="COLORSCHEMEINDEX" val="4"/>
</p:tagLst>
</file>

<file path=ppt/tags/tag112.xml><?xml version="1.0" encoding="utf-8"?>
<p:tagLst xmlns:a="http://schemas.openxmlformats.org/drawingml/2006/main" xmlns:r="http://schemas.openxmlformats.org/officeDocument/2006/relationships" xmlns:p="http://schemas.openxmlformats.org/presentationml/2006/main">
  <p:tag name="COLORSCHEMEINDEX" val="4"/>
</p:tagLst>
</file>

<file path=ppt/tags/tag113.xml><?xml version="1.0" encoding="utf-8"?>
<p:tagLst xmlns:a="http://schemas.openxmlformats.org/drawingml/2006/main" xmlns:r="http://schemas.openxmlformats.org/officeDocument/2006/relationships" xmlns:p="http://schemas.openxmlformats.org/presentationml/2006/main">
  <p:tag name="COLORSCHEMEINDEX" val="4"/>
</p:tagLst>
</file>

<file path=ppt/tags/tag114.xml><?xml version="1.0" encoding="utf-8"?>
<p:tagLst xmlns:a="http://schemas.openxmlformats.org/drawingml/2006/main" xmlns:r="http://schemas.openxmlformats.org/officeDocument/2006/relationships" xmlns:p="http://schemas.openxmlformats.org/presentationml/2006/main">
  <p:tag name="COLORSCHEMEINDEX" val="4"/>
</p:tagLst>
</file>

<file path=ppt/tags/tag115.xml><?xml version="1.0" encoding="utf-8"?>
<p:tagLst xmlns:a="http://schemas.openxmlformats.org/drawingml/2006/main" xmlns:r="http://schemas.openxmlformats.org/officeDocument/2006/relationships" xmlns:p="http://schemas.openxmlformats.org/presentationml/2006/main">
  <p:tag name="COLORSCHEMEINDEX" val="4"/>
</p:tagLst>
</file>

<file path=ppt/tags/tag116.xml><?xml version="1.0" encoding="utf-8"?>
<p:tagLst xmlns:a="http://schemas.openxmlformats.org/drawingml/2006/main" xmlns:r="http://schemas.openxmlformats.org/officeDocument/2006/relationships" xmlns:p="http://schemas.openxmlformats.org/presentationml/2006/main">
  <p:tag name="COLORSCHEMEINDEX" val="4"/>
</p:tagLst>
</file>

<file path=ppt/tags/tag117.xml><?xml version="1.0" encoding="utf-8"?>
<p:tagLst xmlns:a="http://schemas.openxmlformats.org/drawingml/2006/main" xmlns:r="http://schemas.openxmlformats.org/officeDocument/2006/relationships" xmlns:p="http://schemas.openxmlformats.org/presentationml/2006/main">
  <p:tag name="COLORSCHEMEINDEX" val="4"/>
</p:tagLst>
</file>

<file path=ppt/tags/tag118.xml><?xml version="1.0" encoding="utf-8"?>
<p:tagLst xmlns:a="http://schemas.openxmlformats.org/drawingml/2006/main" xmlns:r="http://schemas.openxmlformats.org/officeDocument/2006/relationships" xmlns:p="http://schemas.openxmlformats.org/presentationml/2006/main">
  <p:tag name="COLORSCHEMEINDEX" val="4"/>
</p:tagLst>
</file>

<file path=ppt/tags/tag119.xml><?xml version="1.0" encoding="utf-8"?>
<p:tagLst xmlns:a="http://schemas.openxmlformats.org/drawingml/2006/main" xmlns:r="http://schemas.openxmlformats.org/officeDocument/2006/relationships" xmlns:p="http://schemas.openxmlformats.org/presentationml/2006/main">
  <p:tag name="COLORSCHEMEINDEX" val="4"/>
</p:tagLst>
</file>

<file path=ppt/tags/tag12.xml><?xml version="1.0" encoding="utf-8"?>
<p:tagLst xmlns:a="http://schemas.openxmlformats.org/drawingml/2006/main" xmlns:r="http://schemas.openxmlformats.org/officeDocument/2006/relationships" xmlns:p="http://schemas.openxmlformats.org/presentationml/2006/main">
  <p:tag name="COLORSCHEMEINDEX" val="4"/>
</p:tagLst>
</file>

<file path=ppt/tags/tag120.xml><?xml version="1.0" encoding="utf-8"?>
<p:tagLst xmlns:a="http://schemas.openxmlformats.org/drawingml/2006/main" xmlns:r="http://schemas.openxmlformats.org/officeDocument/2006/relationships" xmlns:p="http://schemas.openxmlformats.org/presentationml/2006/main">
  <p:tag name="COLORSCHEMEINDEX" val="4"/>
</p:tagLst>
</file>

<file path=ppt/tags/tag121.xml><?xml version="1.0" encoding="utf-8"?>
<p:tagLst xmlns:a="http://schemas.openxmlformats.org/drawingml/2006/main" xmlns:r="http://schemas.openxmlformats.org/officeDocument/2006/relationships" xmlns:p="http://schemas.openxmlformats.org/presentationml/2006/main">
  <p:tag name="COLORSCHEMEINDEX" val="4"/>
</p:tagLst>
</file>

<file path=ppt/tags/tag122.xml><?xml version="1.0" encoding="utf-8"?>
<p:tagLst xmlns:a="http://schemas.openxmlformats.org/drawingml/2006/main" xmlns:r="http://schemas.openxmlformats.org/officeDocument/2006/relationships" xmlns:p="http://schemas.openxmlformats.org/presentationml/2006/main">
  <p:tag name="COLORSCHEMEINDEX" val="4"/>
</p:tagLst>
</file>

<file path=ppt/tags/tag123.xml><?xml version="1.0" encoding="utf-8"?>
<p:tagLst xmlns:a="http://schemas.openxmlformats.org/drawingml/2006/main" xmlns:r="http://schemas.openxmlformats.org/officeDocument/2006/relationships" xmlns:p="http://schemas.openxmlformats.org/presentationml/2006/main">
  <p:tag name="COLORSCHEMEINDEX" val="4"/>
</p:tagLst>
</file>

<file path=ppt/tags/tag13.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COLORSCHEMEINDEX" val="4"/>
</p:tagLst>
</file>

<file path=ppt/tags/tag15.xml><?xml version="1.0" encoding="utf-8"?>
<p:tagLst xmlns:a="http://schemas.openxmlformats.org/drawingml/2006/main" xmlns:r="http://schemas.openxmlformats.org/officeDocument/2006/relationships" xmlns:p="http://schemas.openxmlformats.org/presentationml/2006/main">
  <p:tag name="COLORSCHEMEINDEX" val="4"/>
</p:tagLst>
</file>

<file path=ppt/tags/tag16.xml><?xml version="1.0" encoding="utf-8"?>
<p:tagLst xmlns:a="http://schemas.openxmlformats.org/drawingml/2006/main" xmlns:r="http://schemas.openxmlformats.org/officeDocument/2006/relationships" xmlns:p="http://schemas.openxmlformats.org/presentationml/2006/main">
  <p:tag name="COLORSCHEMEINDEX" val="4"/>
</p:tagLst>
</file>

<file path=ppt/tags/tag17.xml><?xml version="1.0" encoding="utf-8"?>
<p:tagLst xmlns:a="http://schemas.openxmlformats.org/drawingml/2006/main" xmlns:r="http://schemas.openxmlformats.org/officeDocument/2006/relationships" xmlns:p="http://schemas.openxmlformats.org/presentationml/2006/main">
  <p:tag name="COLORSCHEMEINDEX" val="4"/>
</p:tagLst>
</file>

<file path=ppt/tags/tag18.xml><?xml version="1.0" encoding="utf-8"?>
<p:tagLst xmlns:a="http://schemas.openxmlformats.org/drawingml/2006/main" xmlns:r="http://schemas.openxmlformats.org/officeDocument/2006/relationships" xmlns:p="http://schemas.openxmlformats.org/presentationml/2006/main">
  <p:tag name="COLORSCHEMEINDEX" val="4"/>
</p:tagLst>
</file>

<file path=ppt/tags/tag19.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COLORSCHEMEINDEX" val="4"/>
</p:tagLst>
</file>

<file path=ppt/tags/tag21.xml><?xml version="1.0" encoding="utf-8"?>
<p:tagLst xmlns:a="http://schemas.openxmlformats.org/drawingml/2006/main" xmlns:r="http://schemas.openxmlformats.org/officeDocument/2006/relationships" xmlns:p="http://schemas.openxmlformats.org/presentationml/2006/main">
  <p:tag name="COLORSCHEMEINDEX" val="4"/>
</p:tagLst>
</file>

<file path=ppt/tags/tag22.xml><?xml version="1.0" encoding="utf-8"?>
<p:tagLst xmlns:a="http://schemas.openxmlformats.org/drawingml/2006/main" xmlns:r="http://schemas.openxmlformats.org/officeDocument/2006/relationships" xmlns:p="http://schemas.openxmlformats.org/presentationml/2006/main">
  <p:tag name="COLORSCHEMEINDEX" val="4"/>
</p:tagLst>
</file>

<file path=ppt/tags/tag23.xml><?xml version="1.0" encoding="utf-8"?>
<p:tagLst xmlns:a="http://schemas.openxmlformats.org/drawingml/2006/main" xmlns:r="http://schemas.openxmlformats.org/officeDocument/2006/relationships" xmlns:p="http://schemas.openxmlformats.org/presentationml/2006/main">
  <p:tag name="COLORSCHEMEINDEX" val="4"/>
</p:tagLst>
</file>

<file path=ppt/tags/tag24.xml><?xml version="1.0" encoding="utf-8"?>
<p:tagLst xmlns:a="http://schemas.openxmlformats.org/drawingml/2006/main" xmlns:r="http://schemas.openxmlformats.org/officeDocument/2006/relationships" xmlns:p="http://schemas.openxmlformats.org/presentationml/2006/main">
  <p:tag name="COLORSCHEMEINDEX" val="4"/>
</p:tagLst>
</file>

<file path=ppt/tags/tag25.xml><?xml version="1.0" encoding="utf-8"?>
<p:tagLst xmlns:a="http://schemas.openxmlformats.org/drawingml/2006/main" xmlns:r="http://schemas.openxmlformats.org/officeDocument/2006/relationships" xmlns:p="http://schemas.openxmlformats.org/presentationml/2006/main">
  <p:tag name="COLORSCHEMEINDEX" val="4"/>
</p:tagLst>
</file>

<file path=ppt/tags/tag26.xml><?xml version="1.0" encoding="utf-8"?>
<p:tagLst xmlns:a="http://schemas.openxmlformats.org/drawingml/2006/main" xmlns:r="http://schemas.openxmlformats.org/officeDocument/2006/relationships" xmlns:p="http://schemas.openxmlformats.org/presentationml/2006/main">
  <p:tag name="COLORSCHEMEINDEX" val="4"/>
</p:tagLst>
</file>

<file path=ppt/tags/tag27.xml><?xml version="1.0" encoding="utf-8"?>
<p:tagLst xmlns:a="http://schemas.openxmlformats.org/drawingml/2006/main" xmlns:r="http://schemas.openxmlformats.org/officeDocument/2006/relationships" xmlns:p="http://schemas.openxmlformats.org/presentationml/2006/main">
  <p:tag name="COLORSCHEMEINDEX" val="4"/>
</p:tagLst>
</file>

<file path=ppt/tags/tag28.xml><?xml version="1.0" encoding="utf-8"?>
<p:tagLst xmlns:a="http://schemas.openxmlformats.org/drawingml/2006/main" xmlns:r="http://schemas.openxmlformats.org/officeDocument/2006/relationships" xmlns:p="http://schemas.openxmlformats.org/presentationml/2006/main">
  <p:tag name="COLORSCHEMEINDEX" val="4"/>
</p:tagLst>
</file>

<file path=ppt/tags/tag29.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COLORSCHEMEINDEX" val="4"/>
</p:tagLst>
</file>

<file path=ppt/tags/tag31.xml><?xml version="1.0" encoding="utf-8"?>
<p:tagLst xmlns:a="http://schemas.openxmlformats.org/drawingml/2006/main" xmlns:r="http://schemas.openxmlformats.org/officeDocument/2006/relationships" xmlns:p="http://schemas.openxmlformats.org/presentationml/2006/main">
  <p:tag name="COLORSCHEMEINDEX" val="4"/>
</p:tagLst>
</file>

<file path=ppt/tags/tag32.xml><?xml version="1.0" encoding="utf-8"?>
<p:tagLst xmlns:a="http://schemas.openxmlformats.org/drawingml/2006/main" xmlns:r="http://schemas.openxmlformats.org/officeDocument/2006/relationships" xmlns:p="http://schemas.openxmlformats.org/presentationml/2006/main">
  <p:tag name="COLORSCHEMEINDEX" val="4"/>
</p:tagLst>
</file>

<file path=ppt/tags/tag33.xml><?xml version="1.0" encoding="utf-8"?>
<p:tagLst xmlns:a="http://schemas.openxmlformats.org/drawingml/2006/main" xmlns:r="http://schemas.openxmlformats.org/officeDocument/2006/relationships" xmlns:p="http://schemas.openxmlformats.org/presentationml/2006/main">
  <p:tag name="COLORSCHEMEINDEX" val="4"/>
</p:tagLst>
</file>

<file path=ppt/tags/tag34.xml><?xml version="1.0" encoding="utf-8"?>
<p:tagLst xmlns:a="http://schemas.openxmlformats.org/drawingml/2006/main" xmlns:r="http://schemas.openxmlformats.org/officeDocument/2006/relationships" xmlns:p="http://schemas.openxmlformats.org/presentationml/2006/main">
  <p:tag name="COLORSCHEMEINDEX" val="4"/>
</p:tagLst>
</file>

<file path=ppt/tags/tag35.xml><?xml version="1.0" encoding="utf-8"?>
<p:tagLst xmlns:a="http://schemas.openxmlformats.org/drawingml/2006/main" xmlns:r="http://schemas.openxmlformats.org/officeDocument/2006/relationships" xmlns:p="http://schemas.openxmlformats.org/presentationml/2006/main">
  <p:tag name="COLORSCHEMEINDEX" val="4"/>
</p:tagLst>
</file>

<file path=ppt/tags/tag36.xml><?xml version="1.0" encoding="utf-8"?>
<p:tagLst xmlns:a="http://schemas.openxmlformats.org/drawingml/2006/main" xmlns:r="http://schemas.openxmlformats.org/officeDocument/2006/relationships" xmlns:p="http://schemas.openxmlformats.org/presentationml/2006/main">
  <p:tag name="COLORSCHEMEINDEX" val="4"/>
</p:tagLst>
</file>

<file path=ppt/tags/tag37.xml><?xml version="1.0" encoding="utf-8"?>
<p:tagLst xmlns:a="http://schemas.openxmlformats.org/drawingml/2006/main" xmlns:r="http://schemas.openxmlformats.org/officeDocument/2006/relationships" xmlns:p="http://schemas.openxmlformats.org/presentationml/2006/main">
  <p:tag name="COLORSCHEMEINDEX" val="4"/>
</p:tagLst>
</file>

<file path=ppt/tags/tag38.xml><?xml version="1.0" encoding="utf-8"?>
<p:tagLst xmlns:a="http://schemas.openxmlformats.org/drawingml/2006/main" xmlns:r="http://schemas.openxmlformats.org/officeDocument/2006/relationships" xmlns:p="http://schemas.openxmlformats.org/presentationml/2006/main">
  <p:tag name="COLORSCHEMEINDEX" val="4"/>
</p:tagLst>
</file>

<file path=ppt/tags/tag39.xml><?xml version="1.0" encoding="utf-8"?>
<p:tagLst xmlns:a="http://schemas.openxmlformats.org/drawingml/2006/main" xmlns:r="http://schemas.openxmlformats.org/officeDocument/2006/relationships" xmlns:p="http://schemas.openxmlformats.org/presentationml/2006/main">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40.xml><?xml version="1.0" encoding="utf-8"?>
<p:tagLst xmlns:a="http://schemas.openxmlformats.org/drawingml/2006/main" xmlns:r="http://schemas.openxmlformats.org/officeDocument/2006/relationships" xmlns:p="http://schemas.openxmlformats.org/presentationml/2006/main">
  <p:tag name="COLORSCHEMEINDEX" val="4"/>
</p:tagLst>
</file>

<file path=ppt/tags/tag41.xml><?xml version="1.0" encoding="utf-8"?>
<p:tagLst xmlns:a="http://schemas.openxmlformats.org/drawingml/2006/main" xmlns:r="http://schemas.openxmlformats.org/officeDocument/2006/relationships" xmlns:p="http://schemas.openxmlformats.org/presentationml/2006/main">
  <p:tag name="COLORSCHEMEINDEX" val="4"/>
</p:tagLst>
</file>

<file path=ppt/tags/tag42.xml><?xml version="1.0" encoding="utf-8"?>
<p:tagLst xmlns:a="http://schemas.openxmlformats.org/drawingml/2006/main" xmlns:r="http://schemas.openxmlformats.org/officeDocument/2006/relationships" xmlns:p="http://schemas.openxmlformats.org/presentationml/2006/main">
  <p:tag name="COLORSCHEMEINDEX" val="4"/>
</p:tagLst>
</file>

<file path=ppt/tags/tag43.xml><?xml version="1.0" encoding="utf-8"?>
<p:tagLst xmlns:a="http://schemas.openxmlformats.org/drawingml/2006/main" xmlns:r="http://schemas.openxmlformats.org/officeDocument/2006/relationships" xmlns:p="http://schemas.openxmlformats.org/presentationml/2006/main">
  <p:tag name="COLORSCHEMEINDEX" val="4"/>
</p:tagLst>
</file>

<file path=ppt/tags/tag44.xml><?xml version="1.0" encoding="utf-8"?>
<p:tagLst xmlns:a="http://schemas.openxmlformats.org/drawingml/2006/main" xmlns:r="http://schemas.openxmlformats.org/officeDocument/2006/relationships" xmlns:p="http://schemas.openxmlformats.org/presentationml/2006/main">
  <p:tag name="COLORSCHEMEINDEX" val="4"/>
</p:tagLst>
</file>

<file path=ppt/tags/tag45.xml><?xml version="1.0" encoding="utf-8"?>
<p:tagLst xmlns:a="http://schemas.openxmlformats.org/drawingml/2006/main" xmlns:r="http://schemas.openxmlformats.org/officeDocument/2006/relationships" xmlns:p="http://schemas.openxmlformats.org/presentationml/2006/main">
  <p:tag name="COLORSCHEMEINDEX" val="4"/>
</p:tagLst>
</file>

<file path=ppt/tags/tag46.xml><?xml version="1.0" encoding="utf-8"?>
<p:tagLst xmlns:a="http://schemas.openxmlformats.org/drawingml/2006/main" xmlns:r="http://schemas.openxmlformats.org/officeDocument/2006/relationships" xmlns:p="http://schemas.openxmlformats.org/presentationml/2006/main">
  <p:tag name="COLORSCHEMEINDEX" val="4"/>
</p:tagLst>
</file>

<file path=ppt/tags/tag47.xml><?xml version="1.0" encoding="utf-8"?>
<p:tagLst xmlns:a="http://schemas.openxmlformats.org/drawingml/2006/main" xmlns:r="http://schemas.openxmlformats.org/officeDocument/2006/relationships" xmlns:p="http://schemas.openxmlformats.org/presentationml/2006/main">
  <p:tag name="COLORSCHEMEINDEX" val="4"/>
</p:tagLst>
</file>

<file path=ppt/tags/tag48.xml><?xml version="1.0" encoding="utf-8"?>
<p:tagLst xmlns:a="http://schemas.openxmlformats.org/drawingml/2006/main" xmlns:r="http://schemas.openxmlformats.org/officeDocument/2006/relationships" xmlns:p="http://schemas.openxmlformats.org/presentationml/2006/main">
  <p:tag name="COLORSCHEMEINDEX" val="4"/>
</p:tagLst>
</file>

<file path=ppt/tags/tag49.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COLORSCHEMEINDEX" val="4"/>
</p:tagLst>
</file>

<file path=ppt/tags/tag50.xml><?xml version="1.0" encoding="utf-8"?>
<p:tagLst xmlns:a="http://schemas.openxmlformats.org/drawingml/2006/main" xmlns:r="http://schemas.openxmlformats.org/officeDocument/2006/relationships" xmlns:p="http://schemas.openxmlformats.org/presentationml/2006/main">
  <p:tag name="COLORSCHEMEINDEX" val="4"/>
</p:tagLst>
</file>

<file path=ppt/tags/tag51.xml><?xml version="1.0" encoding="utf-8"?>
<p:tagLst xmlns:a="http://schemas.openxmlformats.org/drawingml/2006/main" xmlns:r="http://schemas.openxmlformats.org/officeDocument/2006/relationships" xmlns:p="http://schemas.openxmlformats.org/presentationml/2006/main">
  <p:tag name="COLORSCHEMEINDEX" val="4"/>
</p:tagLst>
</file>

<file path=ppt/tags/tag52.xml><?xml version="1.0" encoding="utf-8"?>
<p:tagLst xmlns:a="http://schemas.openxmlformats.org/drawingml/2006/main" xmlns:r="http://schemas.openxmlformats.org/officeDocument/2006/relationships" xmlns:p="http://schemas.openxmlformats.org/presentationml/2006/main">
  <p:tag name="COLORSCHEMEINDEX" val="4"/>
</p:tagLst>
</file>

<file path=ppt/tags/tag53.xml><?xml version="1.0" encoding="utf-8"?>
<p:tagLst xmlns:a="http://schemas.openxmlformats.org/drawingml/2006/main" xmlns:r="http://schemas.openxmlformats.org/officeDocument/2006/relationships" xmlns:p="http://schemas.openxmlformats.org/presentationml/2006/main">
  <p:tag name="COLORSCHEMEINDEX" val="4"/>
</p:tagLst>
</file>

<file path=ppt/tags/tag54.xml><?xml version="1.0" encoding="utf-8"?>
<p:tagLst xmlns:a="http://schemas.openxmlformats.org/drawingml/2006/main" xmlns:r="http://schemas.openxmlformats.org/officeDocument/2006/relationships" xmlns:p="http://schemas.openxmlformats.org/presentationml/2006/main">
  <p:tag name="COLORSCHEMEINDEX" val="4"/>
</p:tagLst>
</file>

<file path=ppt/tags/tag55.xml><?xml version="1.0" encoding="utf-8"?>
<p:tagLst xmlns:a="http://schemas.openxmlformats.org/drawingml/2006/main" xmlns:r="http://schemas.openxmlformats.org/officeDocument/2006/relationships" xmlns:p="http://schemas.openxmlformats.org/presentationml/2006/main">
  <p:tag name="COLORSCHEMEINDEX" val="4"/>
</p:tagLst>
</file>

<file path=ppt/tags/tag56.xml><?xml version="1.0" encoding="utf-8"?>
<p:tagLst xmlns:a="http://schemas.openxmlformats.org/drawingml/2006/main" xmlns:r="http://schemas.openxmlformats.org/officeDocument/2006/relationships" xmlns:p="http://schemas.openxmlformats.org/presentationml/2006/main">
  <p:tag name="COLORSCHEMEINDEX" val="4"/>
</p:tagLst>
</file>

<file path=ppt/tags/tag57.xml><?xml version="1.0" encoding="utf-8"?>
<p:tagLst xmlns:a="http://schemas.openxmlformats.org/drawingml/2006/main" xmlns:r="http://schemas.openxmlformats.org/officeDocument/2006/relationships" xmlns:p="http://schemas.openxmlformats.org/presentationml/2006/main">
  <p:tag name="COLORSCHEMEINDEX" val="4"/>
</p:tagLst>
</file>

<file path=ppt/tags/tag58.xml><?xml version="1.0" encoding="utf-8"?>
<p:tagLst xmlns:a="http://schemas.openxmlformats.org/drawingml/2006/main" xmlns:r="http://schemas.openxmlformats.org/officeDocument/2006/relationships" xmlns:p="http://schemas.openxmlformats.org/presentationml/2006/main">
  <p:tag name="COLORSCHEMEINDEX" val="4"/>
</p:tagLst>
</file>

<file path=ppt/tags/tag59.xml><?xml version="1.0" encoding="utf-8"?>
<p:tagLst xmlns:a="http://schemas.openxmlformats.org/drawingml/2006/main" xmlns:r="http://schemas.openxmlformats.org/officeDocument/2006/relationships" xmlns:p="http://schemas.openxmlformats.org/presentationml/2006/main">
  <p:tag name="COLORSCHEMEINDEX" val="4"/>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ags/tag60.xml><?xml version="1.0" encoding="utf-8"?>
<p:tagLst xmlns:a="http://schemas.openxmlformats.org/drawingml/2006/main" xmlns:r="http://schemas.openxmlformats.org/officeDocument/2006/relationships" xmlns:p="http://schemas.openxmlformats.org/presentationml/2006/main">
  <p:tag name="COLORSCHEMEINDEX" val="4"/>
</p:tagLst>
</file>

<file path=ppt/tags/tag61.xml><?xml version="1.0" encoding="utf-8"?>
<p:tagLst xmlns:a="http://schemas.openxmlformats.org/drawingml/2006/main" xmlns:r="http://schemas.openxmlformats.org/officeDocument/2006/relationships" xmlns:p="http://schemas.openxmlformats.org/presentationml/2006/main">
  <p:tag name="COLORSCHEMEINDEX" val="4"/>
</p:tagLst>
</file>

<file path=ppt/tags/tag62.xml><?xml version="1.0" encoding="utf-8"?>
<p:tagLst xmlns:a="http://schemas.openxmlformats.org/drawingml/2006/main" xmlns:r="http://schemas.openxmlformats.org/officeDocument/2006/relationships" xmlns:p="http://schemas.openxmlformats.org/presentationml/2006/main">
  <p:tag name="COLORSCHEMEINDEX" val="4"/>
</p:tagLst>
</file>

<file path=ppt/tags/tag63.xml><?xml version="1.0" encoding="utf-8"?>
<p:tagLst xmlns:a="http://schemas.openxmlformats.org/drawingml/2006/main" xmlns:r="http://schemas.openxmlformats.org/officeDocument/2006/relationships" xmlns:p="http://schemas.openxmlformats.org/presentationml/2006/main">
  <p:tag name="COLORSCHEMEINDEX" val="4"/>
</p:tagLst>
</file>

<file path=ppt/tags/tag64.xml><?xml version="1.0" encoding="utf-8"?>
<p:tagLst xmlns:a="http://schemas.openxmlformats.org/drawingml/2006/main" xmlns:r="http://schemas.openxmlformats.org/officeDocument/2006/relationships" xmlns:p="http://schemas.openxmlformats.org/presentationml/2006/main">
  <p:tag name="COLORSCHEMEINDEX" val="4"/>
</p:tagLst>
</file>

<file path=ppt/tags/tag65.xml><?xml version="1.0" encoding="utf-8"?>
<p:tagLst xmlns:a="http://schemas.openxmlformats.org/drawingml/2006/main" xmlns:r="http://schemas.openxmlformats.org/officeDocument/2006/relationships" xmlns:p="http://schemas.openxmlformats.org/presentationml/2006/main">
  <p:tag name="COLORSCHEMEINDEX" val="4"/>
</p:tagLst>
</file>

<file path=ppt/tags/tag66.xml><?xml version="1.0" encoding="utf-8"?>
<p:tagLst xmlns:a="http://schemas.openxmlformats.org/drawingml/2006/main" xmlns:r="http://schemas.openxmlformats.org/officeDocument/2006/relationships" xmlns:p="http://schemas.openxmlformats.org/presentationml/2006/main">
  <p:tag name="COLORSCHEMEINDEX" val="4"/>
</p:tagLst>
</file>

<file path=ppt/tags/tag67.xml><?xml version="1.0" encoding="utf-8"?>
<p:tagLst xmlns:a="http://schemas.openxmlformats.org/drawingml/2006/main" xmlns:r="http://schemas.openxmlformats.org/officeDocument/2006/relationships" xmlns:p="http://schemas.openxmlformats.org/presentationml/2006/main">
  <p:tag name="COLORSCHEMEINDEX" val="4"/>
</p:tagLst>
</file>

<file path=ppt/tags/tag68.xml><?xml version="1.0" encoding="utf-8"?>
<p:tagLst xmlns:a="http://schemas.openxmlformats.org/drawingml/2006/main" xmlns:r="http://schemas.openxmlformats.org/officeDocument/2006/relationships" xmlns:p="http://schemas.openxmlformats.org/presentationml/2006/main">
  <p:tag name="COLORSCHEMEINDEX" val="4"/>
</p:tagLst>
</file>

<file path=ppt/tags/tag69.xml><?xml version="1.0" encoding="utf-8"?>
<p:tagLst xmlns:a="http://schemas.openxmlformats.org/drawingml/2006/main" xmlns:r="http://schemas.openxmlformats.org/officeDocument/2006/relationships" xmlns:p="http://schemas.openxmlformats.org/presentationml/2006/main">
  <p:tag name="COLORSCHEMEINDEX" val="4"/>
</p:tagLst>
</file>

<file path=ppt/tags/tag7.xml><?xml version="1.0" encoding="utf-8"?>
<p:tagLst xmlns:a="http://schemas.openxmlformats.org/drawingml/2006/main" xmlns:r="http://schemas.openxmlformats.org/officeDocument/2006/relationships" xmlns:p="http://schemas.openxmlformats.org/presentationml/2006/main">
  <p:tag name="COLORSCHEMEINDEX" val="4"/>
</p:tagLst>
</file>

<file path=ppt/tags/tag70.xml><?xml version="1.0" encoding="utf-8"?>
<p:tagLst xmlns:a="http://schemas.openxmlformats.org/drawingml/2006/main" xmlns:r="http://schemas.openxmlformats.org/officeDocument/2006/relationships" xmlns:p="http://schemas.openxmlformats.org/presentationml/2006/main">
  <p:tag name="COLORSCHEMEINDEX" val="4"/>
</p:tagLst>
</file>

<file path=ppt/tags/tag71.xml><?xml version="1.0" encoding="utf-8"?>
<p:tagLst xmlns:a="http://schemas.openxmlformats.org/drawingml/2006/main" xmlns:r="http://schemas.openxmlformats.org/officeDocument/2006/relationships" xmlns:p="http://schemas.openxmlformats.org/presentationml/2006/main">
  <p:tag name="COLORSCHEMEINDEX" val="4"/>
</p:tagLst>
</file>

<file path=ppt/tags/tag72.xml><?xml version="1.0" encoding="utf-8"?>
<p:tagLst xmlns:a="http://schemas.openxmlformats.org/drawingml/2006/main" xmlns:r="http://schemas.openxmlformats.org/officeDocument/2006/relationships" xmlns:p="http://schemas.openxmlformats.org/presentationml/2006/main">
  <p:tag name="COLORSCHEMEINDEX" val="4"/>
</p:tagLst>
</file>

<file path=ppt/tags/tag73.xml><?xml version="1.0" encoding="utf-8"?>
<p:tagLst xmlns:a="http://schemas.openxmlformats.org/drawingml/2006/main" xmlns:r="http://schemas.openxmlformats.org/officeDocument/2006/relationships" xmlns:p="http://schemas.openxmlformats.org/presentationml/2006/main">
  <p:tag name="COLORSCHEMEINDEX" val="4"/>
</p:tagLst>
</file>

<file path=ppt/tags/tag74.xml><?xml version="1.0" encoding="utf-8"?>
<p:tagLst xmlns:a="http://schemas.openxmlformats.org/drawingml/2006/main" xmlns:r="http://schemas.openxmlformats.org/officeDocument/2006/relationships" xmlns:p="http://schemas.openxmlformats.org/presentationml/2006/main">
  <p:tag name="COLORSCHEMEINDEX" val="4"/>
</p:tagLst>
</file>

<file path=ppt/tags/tag75.xml><?xml version="1.0" encoding="utf-8"?>
<p:tagLst xmlns:a="http://schemas.openxmlformats.org/drawingml/2006/main" xmlns:r="http://schemas.openxmlformats.org/officeDocument/2006/relationships" xmlns:p="http://schemas.openxmlformats.org/presentationml/2006/main">
  <p:tag name="COLORSCHEMEINDEX" val="4"/>
</p:tagLst>
</file>

<file path=ppt/tags/tag76.xml><?xml version="1.0" encoding="utf-8"?>
<p:tagLst xmlns:a="http://schemas.openxmlformats.org/drawingml/2006/main" xmlns:r="http://schemas.openxmlformats.org/officeDocument/2006/relationships" xmlns:p="http://schemas.openxmlformats.org/presentationml/2006/main">
  <p:tag name="COLORSCHEMEINDEX" val="4"/>
</p:tagLst>
</file>

<file path=ppt/tags/tag77.xml><?xml version="1.0" encoding="utf-8"?>
<p:tagLst xmlns:a="http://schemas.openxmlformats.org/drawingml/2006/main" xmlns:r="http://schemas.openxmlformats.org/officeDocument/2006/relationships" xmlns:p="http://schemas.openxmlformats.org/presentationml/2006/main">
  <p:tag name="COLORSCHEMEINDEX" val="4"/>
</p:tagLst>
</file>

<file path=ppt/tags/tag78.xml><?xml version="1.0" encoding="utf-8"?>
<p:tagLst xmlns:a="http://schemas.openxmlformats.org/drawingml/2006/main" xmlns:r="http://schemas.openxmlformats.org/officeDocument/2006/relationships" xmlns:p="http://schemas.openxmlformats.org/presentationml/2006/main">
  <p:tag name="COLORSCHEMEINDEX" val="4"/>
</p:tagLst>
</file>

<file path=ppt/tags/tag79.xml><?xml version="1.0" encoding="utf-8"?>
<p:tagLst xmlns:a="http://schemas.openxmlformats.org/drawingml/2006/main" xmlns:r="http://schemas.openxmlformats.org/officeDocument/2006/relationships" xmlns:p="http://schemas.openxmlformats.org/presentationml/2006/main">
  <p:tag name="COLORSCHEMEINDEX" val="4"/>
</p:tagLst>
</file>

<file path=ppt/tags/tag8.xml><?xml version="1.0" encoding="utf-8"?>
<p:tagLst xmlns:a="http://schemas.openxmlformats.org/drawingml/2006/main" xmlns:r="http://schemas.openxmlformats.org/officeDocument/2006/relationships" xmlns:p="http://schemas.openxmlformats.org/presentationml/2006/main">
  <p:tag name="COLORSCHEMEINDEX" val="4"/>
</p:tagLst>
</file>

<file path=ppt/tags/tag80.xml><?xml version="1.0" encoding="utf-8"?>
<p:tagLst xmlns:a="http://schemas.openxmlformats.org/drawingml/2006/main" xmlns:r="http://schemas.openxmlformats.org/officeDocument/2006/relationships" xmlns:p="http://schemas.openxmlformats.org/presentationml/2006/main">
  <p:tag name="COLORSCHEMEINDEX" val="4"/>
</p:tagLst>
</file>

<file path=ppt/tags/tag81.xml><?xml version="1.0" encoding="utf-8"?>
<p:tagLst xmlns:a="http://schemas.openxmlformats.org/drawingml/2006/main" xmlns:r="http://schemas.openxmlformats.org/officeDocument/2006/relationships" xmlns:p="http://schemas.openxmlformats.org/presentationml/2006/main">
  <p:tag name="COLORSCHEMEINDEX" val="4"/>
</p:tagLst>
</file>

<file path=ppt/tags/tag82.xml><?xml version="1.0" encoding="utf-8"?>
<p:tagLst xmlns:a="http://schemas.openxmlformats.org/drawingml/2006/main" xmlns:r="http://schemas.openxmlformats.org/officeDocument/2006/relationships" xmlns:p="http://schemas.openxmlformats.org/presentationml/2006/main">
  <p:tag name="COLORSCHEMEINDEX" val="4"/>
</p:tagLst>
</file>

<file path=ppt/tags/tag83.xml><?xml version="1.0" encoding="utf-8"?>
<p:tagLst xmlns:a="http://schemas.openxmlformats.org/drawingml/2006/main" xmlns:r="http://schemas.openxmlformats.org/officeDocument/2006/relationships" xmlns:p="http://schemas.openxmlformats.org/presentationml/2006/main">
  <p:tag name="COLORSCHEMEINDEX" val="4"/>
</p:tagLst>
</file>

<file path=ppt/tags/tag84.xml><?xml version="1.0" encoding="utf-8"?>
<p:tagLst xmlns:a="http://schemas.openxmlformats.org/drawingml/2006/main" xmlns:r="http://schemas.openxmlformats.org/officeDocument/2006/relationships" xmlns:p="http://schemas.openxmlformats.org/presentationml/2006/main">
  <p:tag name="COLORSCHEMEINDEX" val="4"/>
</p:tagLst>
</file>

<file path=ppt/tags/tag85.xml><?xml version="1.0" encoding="utf-8"?>
<p:tagLst xmlns:a="http://schemas.openxmlformats.org/drawingml/2006/main" xmlns:r="http://schemas.openxmlformats.org/officeDocument/2006/relationships" xmlns:p="http://schemas.openxmlformats.org/presentationml/2006/main">
  <p:tag name="COLORSCHEMEINDEX" val="4"/>
</p:tagLst>
</file>

<file path=ppt/tags/tag86.xml><?xml version="1.0" encoding="utf-8"?>
<p:tagLst xmlns:a="http://schemas.openxmlformats.org/drawingml/2006/main" xmlns:r="http://schemas.openxmlformats.org/officeDocument/2006/relationships" xmlns:p="http://schemas.openxmlformats.org/presentationml/2006/main">
  <p:tag name="COLORSCHEMEINDEX" val="4"/>
</p:tagLst>
</file>

<file path=ppt/tags/tag87.xml><?xml version="1.0" encoding="utf-8"?>
<p:tagLst xmlns:a="http://schemas.openxmlformats.org/drawingml/2006/main" xmlns:r="http://schemas.openxmlformats.org/officeDocument/2006/relationships" xmlns:p="http://schemas.openxmlformats.org/presentationml/2006/main">
  <p:tag name="COLORSCHEMEINDEX" val="4"/>
</p:tagLst>
</file>

<file path=ppt/tags/tag88.xml><?xml version="1.0" encoding="utf-8"?>
<p:tagLst xmlns:a="http://schemas.openxmlformats.org/drawingml/2006/main" xmlns:r="http://schemas.openxmlformats.org/officeDocument/2006/relationships" xmlns:p="http://schemas.openxmlformats.org/presentationml/2006/main">
  <p:tag name="COLORSCHEMEINDEX" val="4"/>
</p:tagLst>
</file>

<file path=ppt/tags/tag89.xml><?xml version="1.0" encoding="utf-8"?>
<p:tagLst xmlns:a="http://schemas.openxmlformats.org/drawingml/2006/main" xmlns:r="http://schemas.openxmlformats.org/officeDocument/2006/relationships" xmlns:p="http://schemas.openxmlformats.org/presentationml/2006/main">
  <p:tag name="COLORSCHEMEINDEX" val="4"/>
</p:tagLst>
</file>

<file path=ppt/tags/tag9.xml><?xml version="1.0" encoding="utf-8"?>
<p:tagLst xmlns:a="http://schemas.openxmlformats.org/drawingml/2006/main" xmlns:r="http://schemas.openxmlformats.org/officeDocument/2006/relationships" xmlns:p="http://schemas.openxmlformats.org/presentationml/2006/main">
  <p:tag name="COLORSCHEMEINDEX" val="4"/>
</p:tagLst>
</file>

<file path=ppt/tags/tag90.xml><?xml version="1.0" encoding="utf-8"?>
<p:tagLst xmlns:a="http://schemas.openxmlformats.org/drawingml/2006/main" xmlns:r="http://schemas.openxmlformats.org/officeDocument/2006/relationships" xmlns:p="http://schemas.openxmlformats.org/presentationml/2006/main">
  <p:tag name="COLORSCHEMEINDEX" val="4"/>
</p:tagLst>
</file>

<file path=ppt/tags/tag91.xml><?xml version="1.0" encoding="utf-8"?>
<p:tagLst xmlns:a="http://schemas.openxmlformats.org/drawingml/2006/main" xmlns:r="http://schemas.openxmlformats.org/officeDocument/2006/relationships" xmlns:p="http://schemas.openxmlformats.org/presentationml/2006/main">
  <p:tag name="COLORSCHEMEINDEX" val="4"/>
</p:tagLst>
</file>

<file path=ppt/tags/tag92.xml><?xml version="1.0" encoding="utf-8"?>
<p:tagLst xmlns:a="http://schemas.openxmlformats.org/drawingml/2006/main" xmlns:r="http://schemas.openxmlformats.org/officeDocument/2006/relationships" xmlns:p="http://schemas.openxmlformats.org/presentationml/2006/main">
  <p:tag name="COLORSCHEMEINDEX" val="4"/>
</p:tagLst>
</file>

<file path=ppt/tags/tag93.xml><?xml version="1.0" encoding="utf-8"?>
<p:tagLst xmlns:a="http://schemas.openxmlformats.org/drawingml/2006/main" xmlns:r="http://schemas.openxmlformats.org/officeDocument/2006/relationships" xmlns:p="http://schemas.openxmlformats.org/presentationml/2006/main">
  <p:tag name="COLORSCHEMEINDEX" val="4"/>
</p:tagLst>
</file>

<file path=ppt/tags/tag94.xml><?xml version="1.0" encoding="utf-8"?>
<p:tagLst xmlns:a="http://schemas.openxmlformats.org/drawingml/2006/main" xmlns:r="http://schemas.openxmlformats.org/officeDocument/2006/relationships" xmlns:p="http://schemas.openxmlformats.org/presentationml/2006/main">
  <p:tag name="COLORSCHEMEINDEX" val="4"/>
</p:tagLst>
</file>

<file path=ppt/tags/tag95.xml><?xml version="1.0" encoding="utf-8"?>
<p:tagLst xmlns:a="http://schemas.openxmlformats.org/drawingml/2006/main" xmlns:r="http://schemas.openxmlformats.org/officeDocument/2006/relationships" xmlns:p="http://schemas.openxmlformats.org/presentationml/2006/main">
  <p:tag name="COLORSCHEMEINDEX" val="4"/>
</p:tagLst>
</file>

<file path=ppt/tags/tag96.xml><?xml version="1.0" encoding="utf-8"?>
<p:tagLst xmlns:a="http://schemas.openxmlformats.org/drawingml/2006/main" xmlns:r="http://schemas.openxmlformats.org/officeDocument/2006/relationships" xmlns:p="http://schemas.openxmlformats.org/presentationml/2006/main">
  <p:tag name="COLORSCHEMEINDEX" val="4"/>
</p:tagLst>
</file>

<file path=ppt/tags/tag97.xml><?xml version="1.0" encoding="utf-8"?>
<p:tagLst xmlns:a="http://schemas.openxmlformats.org/drawingml/2006/main" xmlns:r="http://schemas.openxmlformats.org/officeDocument/2006/relationships" xmlns:p="http://schemas.openxmlformats.org/presentationml/2006/main">
  <p:tag name="COLORSCHEMEINDEX" val="4"/>
</p:tagLst>
</file>

<file path=ppt/tags/tag98.xml><?xml version="1.0" encoding="utf-8"?>
<p:tagLst xmlns:a="http://schemas.openxmlformats.org/drawingml/2006/main" xmlns:r="http://schemas.openxmlformats.org/officeDocument/2006/relationships" xmlns:p="http://schemas.openxmlformats.org/presentationml/2006/main">
  <p:tag name="COLORSCHEMEINDEX" val="4"/>
</p:tagLst>
</file>

<file path=ppt/tags/tag9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
  <a:themeElements>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lnDef>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ntent_x0020_Owner xmlns="99c847d8-566e-43ce-87b7-3c417d164c47" xsi:nil="true"/>
  </documentManagement>
</p:properties>
</file>

<file path=customXml/itemProps1.xml><?xml version="1.0" encoding="utf-8"?>
<ds:datastoreItem xmlns:ds="http://schemas.openxmlformats.org/officeDocument/2006/customXml" ds:itemID="{D4AE4B1A-A463-4AD7-817B-B3230AAE9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46D24C-3DC2-4F67-B6FC-04582DE66694}">
  <ds:schemaRefs>
    <ds:schemaRef ds:uri="http://schemas.microsoft.com/sharepoint/v3/contenttype/forms"/>
  </ds:schemaRefs>
</ds:datastoreItem>
</file>

<file path=customXml/itemProps3.xml><?xml version="1.0" encoding="utf-8"?>
<ds:datastoreItem xmlns:ds="http://schemas.openxmlformats.org/officeDocument/2006/customXml" ds:itemID="{04A68105-8EB8-4385-AC7D-5712A87787DE}">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C:\Documents and Settings\a0159712\Application Data\Microsoft\Templates\tto\tto.pot</Template>
  <TotalTime>33127</TotalTime>
  <Pages>3</Pages>
  <Words>15489</Words>
  <Application>Microsoft Office PowerPoint</Application>
  <PresentationFormat>On-screen Show (4:3)</PresentationFormat>
  <Paragraphs>5865</Paragraphs>
  <Slides>121</Slides>
  <Notes>113</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tto</vt:lpstr>
      <vt:lpstr>EDMA3, QDMA and IDMA for the   Keystone Platform</vt:lpstr>
      <vt:lpstr>Outline</vt:lpstr>
      <vt:lpstr>Why Use DMA?</vt:lpstr>
      <vt:lpstr>What are DMA and EDMA3 ?</vt:lpstr>
      <vt:lpstr>EDMA3 Terminology</vt:lpstr>
      <vt:lpstr>EDMA3 Terminology</vt:lpstr>
      <vt:lpstr>EDMA3 Terminology</vt:lpstr>
      <vt:lpstr>Example: How Do You VIEW the Transfer?</vt:lpstr>
      <vt:lpstr>Example: How Do You VIEW the Transfer?</vt:lpstr>
      <vt:lpstr>Example: How Do You VIEW the Transfer?</vt:lpstr>
      <vt:lpstr>Example: How Do You VIEW the Transfer?</vt:lpstr>
      <vt:lpstr>Example: How Do You VIEW the Transfer?</vt:lpstr>
      <vt:lpstr>“A” Synchronization </vt:lpstr>
      <vt:lpstr>“AB” Synchronization </vt:lpstr>
      <vt:lpstr>Indexing: ‘BIDX &amp; ‘CIDX </vt:lpstr>
      <vt:lpstr>Indexed Transfers</vt:lpstr>
      <vt:lpstr>Example: Using Indexing</vt:lpstr>
      <vt:lpstr>Example: Using Indexing</vt:lpstr>
      <vt:lpstr>Example: Using Indexing</vt:lpstr>
      <vt:lpstr>Example: Using Indexing</vt:lpstr>
      <vt:lpstr> </vt:lpstr>
      <vt:lpstr>TeraNet Switch Fabric Connections</vt:lpstr>
      <vt:lpstr>IDMA = Internal DMA</vt:lpstr>
      <vt:lpstr>Outline</vt:lpstr>
      <vt:lpstr>Single Block Transfer Process</vt:lpstr>
      <vt:lpstr>Trigger an EDMA3 Transfer to Start</vt:lpstr>
      <vt:lpstr>Trigger an EDMA3 Transfer to Start</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Transfer Complete Code (TCC)</vt:lpstr>
      <vt:lpstr>Transfer Complete Code (TCC)</vt:lpstr>
      <vt:lpstr>Transfer Completion</vt:lpstr>
      <vt:lpstr>Outline</vt:lpstr>
      <vt:lpstr>EDMA3 Programming Model</vt:lpstr>
      <vt:lpstr>Example 1: Single Block Transfer</vt:lpstr>
      <vt:lpstr>Step 1: Initialize EDMA3 Module</vt:lpstr>
      <vt:lpstr>Step 2A: Open Channel</vt:lpstr>
      <vt:lpstr>Channel OPTions Register</vt:lpstr>
      <vt:lpstr>Step 2B: Configure Options</vt:lpstr>
      <vt:lpstr>Step 2C: Configure Channel Params</vt:lpstr>
      <vt:lpstr>Step 2D: Write Channel Params to PSET</vt:lpstr>
      <vt:lpstr>Step 3: Enable and Start Channel</vt:lpstr>
      <vt:lpstr>Outline</vt:lpstr>
      <vt:lpstr>Linking Ping → Pong → Ping → Etc.</vt:lpstr>
      <vt:lpstr>Linking Ping → Pong → Ping → Etc.</vt:lpstr>
      <vt:lpstr>Linking Ping → Pong → Ping → Etc.</vt:lpstr>
      <vt:lpstr>Linking Ping → Pong → Ping → Etc.</vt:lpstr>
      <vt:lpstr>Linking Ping → Pong → Ping → Etc.</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Interrupt: EDMA Channels</vt:lpstr>
      <vt:lpstr>Generate an EDMA Interrupt</vt:lpstr>
      <vt:lpstr>Generate an EDMA Interrupt</vt:lpstr>
      <vt:lpstr>Check the IPRbit</vt:lpstr>
      <vt:lpstr>Check the IPRbit</vt:lpstr>
      <vt:lpstr>Check the IPRbit</vt:lpstr>
      <vt:lpstr>EDMA Interrupt Dispatcher</vt:lpstr>
      <vt:lpstr>Outline</vt:lpstr>
      <vt:lpstr>Linking</vt:lpstr>
      <vt:lpstr>Linking</vt:lpstr>
      <vt:lpstr>Chaining</vt:lpstr>
      <vt:lpstr>Chaining</vt:lpstr>
      <vt:lpstr>Chaining</vt:lpstr>
      <vt:lpstr>Linking &amp; Chaining Combined</vt:lpstr>
      <vt:lpstr>Linking &amp; Chaining Combined</vt:lpstr>
      <vt:lpstr>Reminder: Triggering Transfers</vt:lpstr>
      <vt:lpstr>Reminder: Triggering Transfers</vt:lpstr>
      <vt:lpstr>Reminder: Triggering Transfers</vt:lpstr>
      <vt:lpstr>Chaining Example Overview</vt:lpstr>
      <vt:lpstr>Chaining Example 1</vt:lpstr>
      <vt:lpstr>Chaining Example 1</vt:lpstr>
      <vt:lpstr>Chaining Example 1</vt:lpstr>
      <vt:lpstr>Chaining Example 2</vt:lpstr>
      <vt:lpstr>Chaining Example 2</vt:lpstr>
      <vt:lpstr>Chaining Example 2</vt:lpstr>
      <vt:lpstr>Chaining Example 2</vt:lpstr>
      <vt:lpstr>Intermediate Transfer Completion</vt:lpstr>
      <vt:lpstr>Intermediate vs. Final Completion</vt:lpstr>
      <vt:lpstr>Outline</vt:lpstr>
      <vt:lpstr>QDMA = Quick DMA</vt:lpstr>
      <vt:lpstr>QDMA Mapping</vt:lpstr>
      <vt:lpstr>DAT Module: QDMA Made Easy</vt:lpstr>
      <vt:lpstr>Outline</vt:lpstr>
      <vt:lpstr>IDMA = Internal DMA</vt:lpstr>
      <vt:lpstr>IDMA = Internal DMA</vt:lpstr>
      <vt:lpstr>IDMA = Internal DMA</vt:lpstr>
      <vt:lpstr>IDMA0: Programming Details</vt:lpstr>
      <vt:lpstr>IDMA0: Programming Details</vt:lpstr>
      <vt:lpstr>IDMA0: Programming Details</vt:lpstr>
      <vt:lpstr>IDMA1: Programming Details</vt:lpstr>
      <vt:lpstr>IDMA1: Programming Details</vt:lpstr>
      <vt:lpstr>IDMA1: Programming Details</vt:lpstr>
    </vt:vector>
  </TitlesOfParts>
  <Company>Technical Training 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EDMA 3.0</dc:title>
  <dc:subject>C6455 Integration Workshop</dc:subject>
  <dc:creator>Sy Tran &amp; Eric Wilbur</dc:creator>
  <cp:lastModifiedBy>Robert J. Hillard</cp:lastModifiedBy>
  <cp:revision>391</cp:revision>
  <cp:lastPrinted>1601-01-01T00:00:00Z</cp:lastPrinted>
  <dcterms:created xsi:type="dcterms:W3CDTF">2001-10-16T15:27:51Z</dcterms:created>
  <dcterms:modified xsi:type="dcterms:W3CDTF">2012-05-18T00:32:42Z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ents/Description">
    <vt:lpwstr>EDMA QDMA/IDMA</vt:lpwstr>
  </property>
  <property fmtid="{D5CDD505-2E9C-101B-9397-08002B2CF9AE}" pid="3" name="Subject">
    <vt:lpwstr>C6455 Integration Workshop</vt:lpwstr>
  </property>
  <property fmtid="{D5CDD505-2E9C-101B-9397-08002B2CF9AE}" pid="4" name="Keywords">
    <vt:lpwstr/>
  </property>
  <property fmtid="{D5CDD505-2E9C-101B-9397-08002B2CF9AE}" pid="5" name="_Author">
    <vt:lpwstr>Sy Tran &amp; Eric Wilbur</vt:lpwstr>
  </property>
  <property fmtid="{D5CDD505-2E9C-101B-9397-08002B2CF9AE}" pid="6" name="_Category">
    <vt:lpwstr/>
  </property>
  <property fmtid="{D5CDD505-2E9C-101B-9397-08002B2CF9AE}" pid="7" name="Slides">
    <vt:lpwstr>69</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