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7"/>
  </p:notesMasterIdLst>
  <p:sldIdLst>
    <p:sldId id="256" r:id="rId5"/>
    <p:sldId id="359" r:id="rId6"/>
    <p:sldId id="257" r:id="rId7"/>
    <p:sldId id="336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07" r:id="rId17"/>
    <p:sldId id="308" r:id="rId18"/>
    <p:sldId id="309" r:id="rId19"/>
    <p:sldId id="311" r:id="rId20"/>
    <p:sldId id="312" r:id="rId21"/>
    <p:sldId id="337" r:id="rId22"/>
    <p:sldId id="314" r:id="rId23"/>
    <p:sldId id="315" r:id="rId24"/>
    <p:sldId id="316" r:id="rId25"/>
    <p:sldId id="318" r:id="rId26"/>
    <p:sldId id="319" r:id="rId27"/>
    <p:sldId id="313" r:id="rId28"/>
    <p:sldId id="321" r:id="rId29"/>
    <p:sldId id="320" r:id="rId30"/>
    <p:sldId id="323" r:id="rId31"/>
    <p:sldId id="263" r:id="rId32"/>
    <p:sldId id="348" r:id="rId33"/>
    <p:sldId id="326" r:id="rId34"/>
    <p:sldId id="356" r:id="rId35"/>
    <p:sldId id="338" r:id="rId36"/>
    <p:sldId id="350" r:id="rId37"/>
    <p:sldId id="325" r:id="rId38"/>
    <p:sldId id="328" r:id="rId39"/>
    <p:sldId id="334" r:id="rId40"/>
    <p:sldId id="330" r:id="rId41"/>
    <p:sldId id="335" r:id="rId42"/>
    <p:sldId id="332" r:id="rId43"/>
    <p:sldId id="333" r:id="rId44"/>
    <p:sldId id="265" r:id="rId45"/>
    <p:sldId id="339" r:id="rId46"/>
    <p:sldId id="268" r:id="rId47"/>
    <p:sldId id="269" r:id="rId48"/>
    <p:sldId id="279" r:id="rId49"/>
    <p:sldId id="280" r:id="rId50"/>
    <p:sldId id="281" r:id="rId51"/>
    <p:sldId id="282" r:id="rId52"/>
    <p:sldId id="283" r:id="rId53"/>
    <p:sldId id="340" r:id="rId54"/>
    <p:sldId id="345" r:id="rId55"/>
    <p:sldId id="349" r:id="rId56"/>
    <p:sldId id="341" r:id="rId57"/>
    <p:sldId id="285" r:id="rId58"/>
    <p:sldId id="286" r:id="rId59"/>
    <p:sldId id="287" r:id="rId60"/>
    <p:sldId id="288" r:id="rId61"/>
    <p:sldId id="289" r:id="rId62"/>
    <p:sldId id="290" r:id="rId63"/>
    <p:sldId id="343" r:id="rId64"/>
    <p:sldId id="352" r:id="rId65"/>
    <p:sldId id="357" r:id="rId66"/>
    <p:sldId id="358" r:id="rId67"/>
    <p:sldId id="351" r:id="rId68"/>
    <p:sldId id="347" r:id="rId69"/>
    <p:sldId id="353" r:id="rId70"/>
    <p:sldId id="354" r:id="rId71"/>
    <p:sldId id="355" r:id="rId72"/>
    <p:sldId id="344" r:id="rId73"/>
    <p:sldId id="292" r:id="rId74"/>
    <p:sldId id="293" r:id="rId75"/>
    <p:sldId id="296" r:id="rId76"/>
  </p:sldIdLst>
  <p:sldSz cx="9144000" cy="6858000" type="screen4x3"/>
  <p:notesSz cx="7010400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gs" Target="tags/tag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712AF-6C2B-4697-BE4B-44088D6774BB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872DD-0BB5-4543-A489-F0AF9483A98E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417D-EF05-4CB3-90C4-1E375FDD0743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Applications 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0589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pdf/spra666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i.com/lit/pdf/spru187" TargetMode="External"/><Relationship Id="rId5" Type="http://schemas.openxmlformats.org/officeDocument/2006/relationships/hyperlink" Target="http://www.ti.com/lit/ug/spru425a/spru425a.pdf" TargetMode="External"/><Relationship Id="rId4" Type="http://schemas.openxmlformats.org/officeDocument/2006/relationships/hyperlink" Target="http://www.ti.com/lit/pdf/spraa4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Code Optimization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2819400" y="2895600"/>
            <a:ext cx="2971800" cy="3698875"/>
            <a:chOff x="498475" y="720725"/>
            <a:chExt cx="4302125" cy="590867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Non-Pipelined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mpy</a:t>
            </a: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Pipelining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18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9795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Software pipeline is the major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speed-up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mechanism for VLIW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architecture.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Software pipeline requires deterministic </a:t>
            </a:r>
            <a:r>
              <a:rPr lang="en-US" sz="2400" dirty="0" smtClean="0">
                <a:latin typeface="+mj-lt"/>
              </a:rPr>
              <a:t>execution:</a:t>
            </a:r>
            <a:endParaRPr lang="en-US" sz="2400" dirty="0" smtClean="0">
              <a:latin typeface="+mj-lt"/>
            </a:endParaRP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Not if, branch and call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No </a:t>
            </a:r>
            <a:r>
              <a:rPr lang="en-US" sz="2000" dirty="0" smtClean="0">
                <a:latin typeface="+mj-lt"/>
              </a:rPr>
              <a:t>interrupts</a:t>
            </a:r>
            <a:endParaRPr lang="en-US" sz="2000" dirty="0" smtClean="0">
              <a:latin typeface="+mj-lt"/>
            </a:endParaRP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ependencies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SPLOOP?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is an instruction buffer with a set of control hardware registers that keep track of the loop </a:t>
            </a:r>
            <a:r>
              <a:rPr lang="en-US" sz="2400" dirty="0" smtClean="0">
                <a:latin typeface="+mj-lt"/>
              </a:rPr>
              <a:t>iterations:</a:t>
            </a:r>
            <a:endParaRPr lang="en-US" sz="2400" dirty="0" smtClean="0">
              <a:latin typeface="+mj-lt"/>
            </a:endParaRP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Iteration – a complete algorithm processing of one element of the </a:t>
            </a:r>
            <a:r>
              <a:rPr lang="en-US" dirty="0" smtClean="0">
                <a:latin typeface="+mj-lt"/>
              </a:rPr>
              <a:t>vector.</a:t>
            </a:r>
            <a:endParaRPr lang="en-US" dirty="0" smtClean="0">
              <a:latin typeface="+mj-lt"/>
            </a:endParaRP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When software pipeline is used, a loop processes multiple </a:t>
            </a:r>
            <a:r>
              <a:rPr lang="en-US" dirty="0" smtClean="0">
                <a:latin typeface="+mj-lt"/>
              </a:rPr>
              <a:t>iterations.</a:t>
            </a:r>
            <a:endParaRPr lang="en-US" dirty="0" smtClean="0">
              <a:latin typeface="+mj-lt"/>
            </a:endParaRP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</a:t>
            </a:r>
            <a:r>
              <a:rPr lang="en-US" sz="2400" dirty="0" smtClean="0">
                <a:latin typeface="+mj-lt"/>
              </a:rPr>
              <a:t>keeps </a:t>
            </a:r>
            <a:r>
              <a:rPr lang="en-US" sz="2400" dirty="0" smtClean="0">
                <a:latin typeface="+mj-lt"/>
              </a:rPr>
              <a:t>track </a:t>
            </a:r>
            <a:r>
              <a:rPr lang="en-US" sz="2400" dirty="0" smtClean="0">
                <a:latin typeface="+mj-lt"/>
              </a:rPr>
              <a:t>of </a:t>
            </a:r>
            <a:r>
              <a:rPr lang="en-US" sz="2400" dirty="0" smtClean="0">
                <a:latin typeface="+mj-lt"/>
              </a:rPr>
              <a:t>what iterations are currently in the </a:t>
            </a:r>
            <a:r>
              <a:rPr lang="en-US" sz="2400" dirty="0" smtClean="0">
                <a:latin typeface="+mj-lt"/>
              </a:rPr>
              <a:t>process.</a:t>
            </a:r>
            <a:endParaRPr lang="en-US" sz="2400" dirty="0" smtClean="0">
              <a:latin typeface="+mj-lt"/>
            </a:endParaRP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When an interrupt </a:t>
            </a:r>
            <a:r>
              <a:rPr lang="en-US" sz="2400" dirty="0" smtClean="0">
                <a:latin typeface="+mj-lt"/>
              </a:rPr>
              <a:t>occurs: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SPLOOP </a:t>
            </a:r>
            <a:r>
              <a:rPr lang="en-US" dirty="0" smtClean="0">
                <a:latin typeface="+mj-lt"/>
              </a:rPr>
              <a:t>stops processing new </a:t>
            </a:r>
            <a:r>
              <a:rPr lang="en-US" dirty="0" smtClean="0">
                <a:latin typeface="+mj-lt"/>
              </a:rPr>
              <a:t>iterations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ut </a:t>
            </a:r>
            <a:r>
              <a:rPr lang="en-US" dirty="0" smtClean="0">
                <a:latin typeface="+mj-lt"/>
              </a:rPr>
              <a:t>finishes all </a:t>
            </a:r>
            <a:r>
              <a:rPr lang="en-US" dirty="0" smtClean="0">
                <a:latin typeface="+mj-lt"/>
              </a:rPr>
              <a:t>iterations </a:t>
            </a:r>
            <a:r>
              <a:rPr lang="en-US" dirty="0" smtClean="0">
                <a:latin typeface="+mj-lt"/>
              </a:rPr>
              <a:t>already in the </a:t>
            </a:r>
            <a:r>
              <a:rPr lang="en-US" dirty="0" smtClean="0">
                <a:latin typeface="+mj-lt"/>
              </a:rPr>
              <a:t>pipeline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hen serves </a:t>
            </a:r>
            <a:r>
              <a:rPr lang="en-US" dirty="0" smtClean="0">
                <a:latin typeface="+mj-lt"/>
              </a:rPr>
              <a:t>the interrupt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Upon returning from the ISR, SPLOOP starts processing the next iteration and </a:t>
            </a:r>
            <a:r>
              <a:rPr lang="en-US" sz="2400" dirty="0" smtClean="0">
                <a:latin typeface="+mj-lt"/>
              </a:rPr>
              <a:t>re-fills </a:t>
            </a:r>
            <a:r>
              <a:rPr lang="en-US" sz="2400" dirty="0" smtClean="0">
                <a:latin typeface="+mj-lt"/>
              </a:rPr>
              <a:t>the </a:t>
            </a:r>
            <a:r>
              <a:rPr lang="en-US" sz="2400" dirty="0" smtClean="0">
                <a:latin typeface="+mj-lt"/>
              </a:rPr>
              <a:t>pipeline.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SPLOOP: Advantages &amp; Limitations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SPLOOP Advantages: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Enables </a:t>
            </a:r>
            <a:r>
              <a:rPr lang="en-US" sz="2000" dirty="0" smtClean="0">
                <a:latin typeface="+mj-lt"/>
              </a:rPr>
              <a:t>interrupts during software pipeline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Saves </a:t>
            </a:r>
            <a:r>
              <a:rPr lang="en-US" sz="2000" dirty="0" smtClean="0">
                <a:latin typeface="+mj-lt"/>
              </a:rPr>
              <a:t>memory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Saves power</a:t>
            </a:r>
            <a:endParaRPr lang="en-US" sz="2000" dirty="0" smtClean="0">
              <a:latin typeface="+mj-lt"/>
            </a:endParaRP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Implicit loop counter saves a unit</a:t>
            </a:r>
          </a:p>
          <a:p>
            <a:pPr marL="1633538" lvl="4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E2e example of 32 MAC per cycle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Nested </a:t>
            </a:r>
            <a:r>
              <a:rPr lang="en-US" sz="2000" dirty="0" smtClean="0">
                <a:latin typeface="+mj-lt"/>
              </a:rPr>
              <a:t>loops </a:t>
            </a:r>
            <a:r>
              <a:rPr lang="en-US" sz="2000" dirty="0" smtClean="0">
                <a:latin typeface="+mj-lt"/>
              </a:rPr>
              <a:t>are supported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Scheduled </a:t>
            </a:r>
            <a:r>
              <a:rPr lang="en-US" sz="2000" dirty="0" smtClean="0">
                <a:latin typeface="+mj-lt"/>
              </a:rPr>
              <a:t>by the compiler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SPLOOP Limitations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Limits </a:t>
            </a:r>
            <a:r>
              <a:rPr lang="en-US" sz="2000" dirty="0" smtClean="0">
                <a:latin typeface="+mj-lt"/>
              </a:rPr>
              <a:t>number of executable packets (14)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Limits on the usage and location of some instructions (see the documentations)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NOTE: The </a:t>
            </a:r>
            <a:r>
              <a:rPr lang="en-US" sz="2000" dirty="0" smtClean="0">
                <a:latin typeface="+mj-lt"/>
              </a:rPr>
              <a:t>compiler </a:t>
            </a:r>
            <a:r>
              <a:rPr lang="en-US" sz="2000" dirty="0" smtClean="0">
                <a:latin typeface="+mj-lt"/>
              </a:rPr>
              <a:t>is not </a:t>
            </a:r>
            <a:r>
              <a:rPr lang="en-US" sz="2000" dirty="0" smtClean="0">
                <a:latin typeface="+mj-lt"/>
              </a:rPr>
              <a:t>always smart enough to schedule SPLOOP, especially if the minimum number of iterations is not known (to the compiler</a:t>
            </a:r>
            <a:r>
              <a:rPr lang="en-US" sz="2000" dirty="0" smtClean="0">
                <a:latin typeface="+mj-lt"/>
              </a:rPr>
              <a:t>).</a:t>
            </a:r>
            <a:endParaRPr lang="en-US" sz="2000" dirty="0" smtClean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b="1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code!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the CPU of </a:t>
            </a:r>
            <a:r>
              <a:rPr lang="en-US" sz="2400" dirty="0" smtClean="0">
                <a:latin typeface="+mj-lt"/>
              </a:rPr>
              <a:t>unnecessary tasks.</a:t>
            </a: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</a:t>
            </a:r>
            <a:r>
              <a:rPr lang="en-US" sz="2400" dirty="0" smtClean="0"/>
              <a:t>loop </a:t>
            </a:r>
            <a:r>
              <a:rPr lang="en-US" sz="2400" dirty="0" smtClean="0"/>
              <a:t>trip counters are (unsigned) int or long (32 bit) and not short (16 bit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presentation DOES NOT </a:t>
            </a:r>
            <a:r>
              <a:rPr lang="en-US" sz="2800" dirty="0" smtClean="0"/>
              <a:t>address multicore </a:t>
            </a:r>
            <a:r>
              <a:rPr lang="en-US" sz="2800" dirty="0" smtClean="0"/>
              <a:t>optimization.</a:t>
            </a:r>
          </a:p>
          <a:p>
            <a:pPr>
              <a:defRPr/>
            </a:pPr>
            <a:r>
              <a:rPr lang="en-US" sz="2800" dirty="0" smtClean="0"/>
              <a:t>Multicore optimization issues are covered in the multicore considerations presentation.</a:t>
            </a:r>
          </a:p>
          <a:p>
            <a:pPr>
              <a:defRPr/>
            </a:pPr>
            <a:r>
              <a:rPr lang="en-US" sz="2800" dirty="0" smtClean="0"/>
              <a:t>This is </a:t>
            </a:r>
            <a:r>
              <a:rPr lang="en-US" sz="2800" dirty="0" smtClean="0"/>
              <a:t>NOT </a:t>
            </a:r>
            <a:r>
              <a:rPr lang="en-US" sz="2800" dirty="0" smtClean="0"/>
              <a:t>a comprehensive collection of optimization </a:t>
            </a:r>
            <a:r>
              <a:rPr lang="en-US" sz="2800" dirty="0" smtClean="0"/>
              <a:t>techniques.</a:t>
            </a:r>
          </a:p>
          <a:p>
            <a:pPr>
              <a:defRPr/>
            </a:pPr>
            <a:r>
              <a:rPr lang="en-US" sz="2800" dirty="0" smtClean="0"/>
              <a:t>For </a:t>
            </a:r>
            <a:r>
              <a:rPr lang="en-US" sz="2800" dirty="0" smtClean="0"/>
              <a:t>a more thorough examination of optimization, please consider the C6000 Embedded Design </a:t>
            </a:r>
            <a:r>
              <a:rPr lang="en-US" sz="2800" dirty="0" smtClean="0"/>
              <a:t>Workshop.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0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1" indent="-34290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n-lt"/>
                <a:cs typeface="+mn-cs"/>
              </a:rPr>
              <a:t>Code Generation Tools can build executables from different code types: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Generic C or C++ code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C with intrinsic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Linear Assembly  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Assembly   (DETAI)</a:t>
            </a:r>
          </a:p>
          <a:p>
            <a:pPr marL="342900" lvl="1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000" dirty="0" smtClean="0">
                <a:latin typeface="+mn-lt"/>
                <a:cs typeface="+mn-cs"/>
              </a:rPr>
              <a:t>Optimization </a:t>
            </a:r>
            <a:r>
              <a:rPr lang="en-US" sz="3000" dirty="0" smtClean="0">
                <a:latin typeface="+mn-lt"/>
                <a:cs typeface="+mn-cs"/>
              </a:rPr>
              <a:t>is </a:t>
            </a:r>
            <a:r>
              <a:rPr lang="en-US" sz="3000" dirty="0" smtClean="0">
                <a:latin typeface="+mn-lt"/>
                <a:cs typeface="+mn-cs"/>
              </a:rPr>
              <a:t>done:</a:t>
            </a:r>
            <a:endParaRPr lang="en-US" sz="3000" dirty="0" smtClean="0">
              <a:latin typeface="+mn-lt"/>
              <a:cs typeface="+mn-cs"/>
            </a:endParaRP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In the front end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Using </a:t>
            </a:r>
            <a:r>
              <a:rPr lang="en-US" sz="3000" dirty="0" smtClean="0">
                <a:latin typeface="+mn-lt"/>
                <a:cs typeface="+mn-cs"/>
              </a:rPr>
              <a:t>the intrinsic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Resource allocation and software pipeline search in optimized linear assembly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100" dirty="0" smtClean="0">
                <a:latin typeface="+mn-lt"/>
                <a:cs typeface="+mn-cs"/>
              </a:rPr>
              <a:t>To understand the quality of the optimization of a </a:t>
            </a:r>
            <a:r>
              <a:rPr lang="en-US" sz="3100" dirty="0" smtClean="0">
                <a:latin typeface="+mn-lt"/>
                <a:cs typeface="+mn-cs"/>
              </a:rPr>
              <a:t>loop, </a:t>
            </a:r>
            <a:r>
              <a:rPr lang="en-US" sz="3100" dirty="0" smtClean="0">
                <a:latin typeface="+mn-lt"/>
                <a:cs typeface="+mn-cs"/>
              </a:rPr>
              <a:t>compare the theoretical iteration interval (II – the actual number of cycles between two results of the loop) to the result of the </a:t>
            </a:r>
            <a:r>
              <a:rPr lang="en-US" sz="3100" dirty="0" smtClean="0">
                <a:latin typeface="+mn-lt"/>
                <a:cs typeface="+mn-cs"/>
              </a:rPr>
              <a:t>assembler/optimizer.</a:t>
            </a:r>
            <a:endParaRPr lang="en-US" sz="3100" dirty="0" smtClean="0">
              <a:latin typeface="+mn-lt"/>
              <a:cs typeface="+mn-cs"/>
            </a:endParaRP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Was software pipeline successful (if not, why</a:t>
            </a:r>
            <a:r>
              <a:rPr lang="en-US" sz="3000" dirty="0" smtClean="0">
                <a:latin typeface="+mn-lt"/>
                <a:cs typeface="+mn-cs"/>
              </a:rPr>
              <a:t>)?</a:t>
            </a:r>
            <a:endParaRPr lang="en-US" sz="3000" dirty="0" smtClean="0">
              <a:latin typeface="+mn-lt"/>
              <a:cs typeface="+mn-cs"/>
            </a:endParaRP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Is the usage balanced between the two sides (if not, can </a:t>
            </a:r>
            <a:r>
              <a:rPr lang="en-US" sz="3000" dirty="0" smtClean="0">
                <a:latin typeface="+mn-lt"/>
                <a:cs typeface="+mn-cs"/>
              </a:rPr>
              <a:t>it be improved)?</a:t>
            </a:r>
            <a:endParaRPr lang="en-US" sz="3000" dirty="0" smtClean="0">
              <a:latin typeface="+mn-lt"/>
              <a:cs typeface="+mn-cs"/>
            </a:endParaRP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What are the </a:t>
            </a:r>
            <a:r>
              <a:rPr lang="en-US" sz="3000" dirty="0" smtClean="0">
                <a:latin typeface="+mn-lt"/>
                <a:cs typeface="+mn-cs"/>
              </a:rPr>
              <a:t>bottlenecks </a:t>
            </a:r>
            <a:r>
              <a:rPr lang="en-US" sz="3000" dirty="0" smtClean="0">
                <a:latin typeface="+mn-lt"/>
                <a:cs typeface="+mn-cs"/>
              </a:rPr>
              <a:t>and how to mitigate them?</a:t>
            </a:r>
            <a:endParaRPr lang="en-US" sz="3000" dirty="0" smtClean="0">
              <a:latin typeface="+mn-lt"/>
              <a:cs typeface="+mn-cs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100" dirty="0" smtClean="0">
                <a:latin typeface="+mn-lt"/>
                <a:cs typeface="+mn-cs"/>
              </a:rPr>
              <a:t>To keep the assembly file, set the –k option (Screen shots from CCS 5.3.0)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2188" r="3750" b="17813"/>
          <a:stretch>
            <a:fillRect/>
          </a:stretch>
        </p:blipFill>
        <p:spPr bwMode="auto">
          <a:xfrm>
            <a:off x="457200" y="749023"/>
            <a:ext cx="7939511" cy="5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74503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406128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Always compile with: –s, –mw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Adds extra information to the resulting assembly file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-s: show source code after high level optimization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-mw: provide extra information on software pipelined loops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Safe for production code – </a:t>
            </a:r>
            <a:r>
              <a:rPr lang="en-US" sz="1600" b="1" dirty="0" smtClean="0"/>
              <a:t>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-S and -MW </a:t>
            </a:r>
            <a:r>
              <a:rPr lang="en-US" sz="3200" dirty="0" smtClean="0"/>
              <a:t>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006" r="4008" b="5818"/>
          <a:stretch>
            <a:fillRect/>
          </a:stretch>
        </p:blipFill>
        <p:spPr bwMode="auto">
          <a:xfrm>
            <a:off x="533400" y="762000"/>
            <a:ext cx="797144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Options </a:t>
            </a:r>
            <a:r>
              <a:rPr lang="en-US" dirty="0" smtClean="0"/>
              <a:t>for </a:t>
            </a:r>
            <a:r>
              <a:rPr lang="en-US" dirty="0" smtClean="0"/>
              <a:t>Optimization(2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sz="2400" dirty="0" smtClean="0"/>
              <a:t>Select the “best” build options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More than just “turn on –o3”!</a:t>
            </a:r>
          </a:p>
          <a:p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09"/>
          <a:stretch>
            <a:fillRect/>
          </a:stretch>
        </p:blipFill>
        <p:spPr bwMode="auto">
          <a:xfrm>
            <a:off x="396240" y="2286000"/>
            <a:ext cx="815721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Global </a:t>
            </a:r>
            <a:r>
              <a:rPr lang="en-US" sz="3200" dirty="0" smtClean="0"/>
              <a:t>Optimization </a:t>
            </a:r>
            <a:r>
              <a:rPr lang="en-US" sz="3200" dirty="0" smtClean="0"/>
              <a:t>A</a:t>
            </a:r>
            <a:r>
              <a:rPr lang="en-US" sz="3200" dirty="0" smtClean="0"/>
              <a:t>cross </a:t>
            </a:r>
            <a:r>
              <a:rPr lang="en-US" sz="3200" dirty="0" smtClean="0"/>
              <a:t>F</a:t>
            </a:r>
            <a:r>
              <a:rPr lang="en-US" sz="3200" dirty="0" smtClean="0"/>
              <a:t>iles </a:t>
            </a:r>
            <a:r>
              <a:rPr lang="en-US" sz="3200" dirty="0" smtClean="0"/>
              <a:t>-pm 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801687"/>
            <a:ext cx="7129463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“Right” </a:t>
            </a:r>
            <a:r>
              <a:rPr lang="en-US" dirty="0" smtClean="0"/>
              <a:t>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–mv6600 </a:t>
            </a:r>
            <a:r>
              <a:rPr lang="en-US" sz="2000" dirty="0" smtClean="0"/>
              <a:t>enables 6600 ISA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–o[2|3]. Optimization level. Critical!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</a:t>
            </a:r>
            <a:r>
              <a:rPr lang="en-US" sz="2000" dirty="0" smtClean="0"/>
              <a:t>2</a:t>
            </a:r>
            <a:r>
              <a:rPr lang="en-US" sz="2000" dirty="0" smtClean="0"/>
              <a:t>/-o3 enables SPLOOP (c66 hardware loop buffer</a:t>
            </a:r>
            <a:r>
              <a:rPr lang="en-US" sz="2000" dirty="0" smtClean="0"/>
              <a:t>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</a:t>
            </a:r>
            <a:r>
              <a:rPr lang="en-US" sz="2000" dirty="0" smtClean="0"/>
              <a:t>o3, file-level optimization is performed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</a:t>
            </a:r>
            <a:r>
              <a:rPr lang="en-US" sz="2000" dirty="0" smtClean="0"/>
              <a:t>o2, function-level optimization is performed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</a:t>
            </a:r>
            <a:r>
              <a:rPr lang="en-US" sz="2000" dirty="0" smtClean="0"/>
              <a:t>o1, high-level optimization is minimal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–ms[0-3]. If codesize is a </a:t>
            </a:r>
            <a:r>
              <a:rPr lang="en-US" sz="2000" dirty="0" smtClean="0"/>
              <a:t>concern: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Use in conjunction with –o2 or –o3. Try –ms0 or –ms1 with performance critical code. Consider –ms2 or –ms3 for seldom executed </a:t>
            </a:r>
            <a:r>
              <a:rPr lang="en-US" sz="2000" dirty="0" smtClean="0"/>
              <a:t>code.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Note that improved codesize may mean better cache </a:t>
            </a:r>
            <a:r>
              <a:rPr lang="en-US" sz="2000" dirty="0" smtClean="0"/>
              <a:t>performance.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–mi100 </a:t>
            </a:r>
            <a:r>
              <a:rPr lang="en-US" sz="2000" dirty="0" smtClean="0"/>
              <a:t>tells the compiler it cannot generate code that turns interrupts off for more than (approximately) 100 cycles.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For loops that do </a:t>
            </a:r>
            <a:r>
              <a:rPr lang="en-US" sz="2000" i="1" dirty="0" smtClean="0"/>
              <a:t>not </a:t>
            </a:r>
            <a:r>
              <a:rPr lang="en-US" sz="2000" dirty="0" smtClean="0"/>
              <a:t>SPLOOP, choose ‘balanced’ N (i.e. large enough to get best performance, small enough to keep system latency low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Compiler’s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228600" y="1676400"/>
            <a:ext cx="32004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With 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–mi</a:t>
            </a:r>
            <a:r>
              <a:rPr lang="en-US" sz="1600" dirty="0">
                <a:latin typeface="Calibri" pitchFamily="34" charset="0"/>
              </a:rPr>
              <a:t>, you </a:t>
            </a:r>
            <a:r>
              <a:rPr lang="en-US" sz="1600" dirty="0" smtClean="0">
                <a:latin typeface="Calibri" pitchFamily="34" charset="0"/>
              </a:rPr>
              <a:t>need to </a:t>
            </a:r>
            <a:r>
              <a:rPr lang="en-US" sz="1600" dirty="0">
                <a:latin typeface="Calibri" pitchFamily="34" charset="0"/>
              </a:rPr>
              <a:t>tell the compiler what cycle period is required between interrupts,</a:t>
            </a:r>
            <a:br>
              <a:rPr lang="en-US" sz="1600" dirty="0">
                <a:latin typeface="Calibri" pitchFamily="34" charset="0"/>
              </a:rPr>
            </a:br>
            <a:r>
              <a:rPr lang="en-US" sz="1600" dirty="0">
                <a:latin typeface="Calibri" pitchFamily="34" charset="0"/>
              </a:rPr>
              <a:t>   </a:t>
            </a:r>
            <a:r>
              <a:rPr lang="en-US" sz="1600" dirty="0">
                <a:latin typeface="Courier New" pitchFamily="49" charset="0"/>
              </a:rPr>
              <a:t>-mi </a:t>
            </a:r>
            <a:r>
              <a:rPr lang="en-US" sz="1600" i="1" dirty="0">
                <a:latin typeface="Courier New" pitchFamily="49" charset="0"/>
              </a:rPr>
              <a:t>&lt;</a:t>
            </a:r>
            <a:r>
              <a:rPr lang="en-US" sz="1600" i="1" dirty="0">
                <a:solidFill>
                  <a:schemeClr val="tx2"/>
                </a:solidFill>
                <a:latin typeface="Courier New" pitchFamily="49" charset="0"/>
              </a:rPr>
              <a:t>threshold</a:t>
            </a:r>
            <a:r>
              <a:rPr lang="en-US" sz="1600" i="1" dirty="0">
                <a:latin typeface="Courier New" pitchFamily="49" charset="0"/>
              </a:rPr>
              <a:t>&gt;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the interrupt threshold number will not be exceeded, within a </a:t>
            </a:r>
            <a:r>
              <a:rPr lang="en-US" sz="1600" dirty="0" smtClean="0">
                <a:latin typeface="Calibri" pitchFamily="34" charset="0"/>
              </a:rPr>
              <a:t>loop, </a:t>
            </a:r>
            <a:r>
              <a:rPr lang="en-US" sz="1600" dirty="0">
                <a:latin typeface="Calibri" pitchFamily="34" charset="0"/>
              </a:rPr>
              <a:t>the compiler may disable interrupts &amp; use multiple-assignments to a reg.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compiler cannot determine loop count, it assumes the threshold is exceeded and generates an interruptible loop (albeit, maybe a slower loop)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To control this on a function (vs. project) level, use:</a:t>
            </a:r>
          </a:p>
        </p:txBody>
      </p:sp>
      <p:sp>
        <p:nvSpPr>
          <p:cNvPr id="2052" name="Rectangle 93"/>
          <p:cNvSpPr>
            <a:spLocks noChangeArrowheads="1"/>
          </p:cNvSpPr>
          <p:nvPr/>
        </p:nvSpPr>
        <p:spPr bwMode="auto">
          <a:xfrm>
            <a:off x="228600" y="5791200"/>
            <a:ext cx="780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#pragma FUNC_INTERRUPT_THRESHOLD(func,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7388" y="990600"/>
            <a:ext cx="568642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</a:t>
            </a:r>
            <a:r>
              <a:rPr lang="en-US" sz="2800" dirty="0" smtClean="0"/>
              <a:t>Optimized </a:t>
            </a:r>
            <a:r>
              <a:rPr lang="en-US" sz="2800" dirty="0" smtClean="0"/>
              <a:t>Software </a:t>
            </a:r>
            <a:r>
              <a:rPr lang="en-US" sz="2800" dirty="0" smtClean="0"/>
              <a:t>Pipeline</a:t>
            </a:r>
            <a:endParaRPr lang="en-US" sz="2800" dirty="0" smtClean="0"/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</a:t>
            </a:r>
            <a:r>
              <a:rPr lang="en-US" sz="2400" dirty="0" smtClean="0"/>
              <a:t>Registers Pressure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 smtClean="0"/>
              <a:t>Statements </a:t>
            </a:r>
            <a:r>
              <a:rPr lang="en-US" sz="2400" dirty="0" smtClean="0"/>
              <a:t>and </a:t>
            </a:r>
            <a:r>
              <a:rPr lang="en-US" sz="2400" dirty="0" smtClean="0"/>
              <a:t>Inline</a:t>
            </a:r>
            <a:endParaRPr lang="en-US" sz="2400" dirty="0" smtClean="0"/>
          </a:p>
          <a:p>
            <a:r>
              <a:rPr lang="en-US" sz="2800" dirty="0" smtClean="0"/>
              <a:t>Cache </a:t>
            </a:r>
            <a:r>
              <a:rPr lang="en-US" sz="2800" dirty="0" smtClean="0"/>
              <a:t>Optimization</a:t>
            </a:r>
            <a:endParaRPr lang="en-US" sz="2800" dirty="0" smtClean="0"/>
          </a:p>
          <a:p>
            <a:pPr lvl="1"/>
            <a:r>
              <a:rPr lang="en-US" sz="2400" dirty="0" smtClean="0"/>
              <a:t>L1P and L1 D </a:t>
            </a:r>
            <a:r>
              <a:rPr lang="en-US" sz="2400" dirty="0" smtClean="0"/>
              <a:t>Optimization</a:t>
            </a:r>
            <a:endParaRPr lang="en-US" sz="2400" dirty="0" smtClean="0"/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Options </a:t>
            </a:r>
            <a:r>
              <a:rPr lang="en-US" dirty="0"/>
              <a:t>to </a:t>
            </a:r>
            <a:r>
              <a:rPr lang="en-US" u="sng" dirty="0"/>
              <a:t>A</a:t>
            </a:r>
            <a:r>
              <a:rPr lang="en-US" u="sng" dirty="0" smtClean="0"/>
              <a:t>void</a:t>
            </a:r>
            <a:endParaRPr lang="en-US" u="sng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–g. full symbolic debug. Great for debugging. Do not use in production code.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I</a:t>
            </a:r>
            <a:r>
              <a:rPr lang="en-US" sz="2400" dirty="0" smtClean="0"/>
              <a:t>nhibits </a:t>
            </a:r>
            <a:r>
              <a:rPr lang="en-US" sz="2400" dirty="0"/>
              <a:t>code reordering across source line boundaries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L</a:t>
            </a:r>
            <a:r>
              <a:rPr lang="en-US" sz="2400" dirty="0" smtClean="0"/>
              <a:t>imits </a:t>
            </a:r>
            <a:r>
              <a:rPr lang="en-US" sz="2400" dirty="0"/>
              <a:t>optimizations around function </a:t>
            </a:r>
            <a:r>
              <a:rPr lang="en-US" sz="2400" dirty="0" smtClean="0"/>
              <a:t>boundaries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Basic </a:t>
            </a:r>
            <a:r>
              <a:rPr lang="en-US" sz="2400" dirty="0"/>
              <a:t>function-level profiling support now provided by </a:t>
            </a:r>
            <a:r>
              <a:rPr lang="en-US" sz="2400" dirty="0" smtClean="0"/>
              <a:t>default.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800" b="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–</a:t>
            </a:r>
            <a:r>
              <a:rPr lang="en-US" sz="2800" dirty="0"/>
              <a:t>ss. Interlist source code into assembly file.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</a:t>
            </a:r>
            <a:r>
              <a:rPr lang="en-US" sz="3200" dirty="0" smtClean="0"/>
              <a:t>Y</a:t>
            </a:r>
            <a:r>
              <a:rPr lang="en-US" sz="3200" dirty="0" smtClean="0"/>
              <a:t>ou </a:t>
            </a:r>
            <a:r>
              <a:rPr lang="en-US" sz="3200" dirty="0" smtClean="0"/>
              <a:t>D</a:t>
            </a:r>
            <a:r>
              <a:rPr lang="en-US" sz="3200" dirty="0" smtClean="0"/>
              <a:t>on’t Find </a:t>
            </a:r>
            <a:r>
              <a:rPr lang="en-US" sz="3200" dirty="0" smtClean="0"/>
              <a:t>the GUI</a:t>
            </a:r>
            <a:r>
              <a:rPr lang="en-US" sz="3200" dirty="0" smtClean="0"/>
              <a:t>?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96" r="2192" b="2870"/>
          <a:stretch>
            <a:fillRect/>
          </a:stretch>
        </p:blipFill>
        <p:spPr bwMode="auto">
          <a:xfrm>
            <a:off x="990940" y="838200"/>
            <a:ext cx="7162460" cy="54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b="1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 smtClean="0"/>
              <a:t>Golden </a:t>
            </a:r>
            <a:r>
              <a:rPr lang="en-US" dirty="0" smtClean="0"/>
              <a:t>Role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The larger the loop, the less efficient the optimizer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Real long loops </a:t>
            </a:r>
            <a:r>
              <a:rPr lang="en-US" sz="2400" dirty="0" smtClean="0">
                <a:cs typeface="Arial" charset="0"/>
              </a:rPr>
              <a:t>… </a:t>
            </a:r>
            <a:r>
              <a:rPr lang="en-US" sz="2400" dirty="0" smtClean="0">
                <a:cs typeface="Arial" charset="0"/>
              </a:rPr>
              <a:t>break the loop into multiple </a:t>
            </a:r>
            <a:r>
              <a:rPr lang="en-US" sz="2400" dirty="0" smtClean="0">
                <a:cs typeface="Arial" charset="0"/>
              </a:rPr>
              <a:t>loops … even </a:t>
            </a:r>
            <a:r>
              <a:rPr lang="en-US" sz="2400" dirty="0" smtClean="0">
                <a:cs typeface="Arial" charset="0"/>
              </a:rPr>
              <a:t>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</a:t>
            </a:r>
            <a:r>
              <a:rPr lang="en-US" sz="2400" dirty="0" smtClean="0"/>
              <a:t>optimization!</a:t>
            </a: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2200" dirty="0" smtClean="0"/>
              <a:t>	If </a:t>
            </a:r>
            <a:r>
              <a:rPr lang="en-US" sz="2200" dirty="0" smtClean="0"/>
              <a:t>the compiler is not sure, it will always </a:t>
            </a:r>
            <a:r>
              <a:rPr lang="en-US" sz="2200" dirty="0" smtClean="0"/>
              <a:t>choose </a:t>
            </a:r>
            <a:r>
              <a:rPr lang="en-US" sz="2200" dirty="0" smtClean="0"/>
              <a:t>the safe </a:t>
            </a:r>
            <a:r>
              <a:rPr lang="en-US" sz="2200" dirty="0" smtClean="0"/>
              <a:t>option.</a:t>
            </a: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Solution: Tell </a:t>
            </a:r>
            <a:r>
              <a:rPr lang="en-US" sz="2600" dirty="0" smtClean="0"/>
              <a:t>the compiler that *i1 and *i2 do not point to the same </a:t>
            </a:r>
            <a:r>
              <a:rPr lang="en-US" sz="2600" dirty="0" smtClean="0"/>
              <a:t>area.</a:t>
            </a:r>
            <a:endParaRPr lang="en-US" sz="2600" dirty="0" smtClean="0"/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algn="ctr"/>
            <a:r>
              <a:rPr lang="en-US" sz="3600" dirty="0"/>
              <a:t>Restrict </a:t>
            </a:r>
            <a:r>
              <a:rPr lang="en-US" sz="3600" dirty="0" smtClean="0"/>
              <a:t>Qualifiers </a:t>
            </a:r>
            <a:r>
              <a:rPr lang="en-US" sz="3600" dirty="0" smtClean="0"/>
              <a:t>Enables Software </a:t>
            </a:r>
            <a:r>
              <a:rPr lang="en-US" sz="3600" dirty="0" smtClean="0"/>
              <a:t>P</a:t>
            </a:r>
            <a:r>
              <a:rPr lang="en-US" sz="3600" dirty="0" smtClean="0"/>
              <a:t>ipeline</a:t>
            </a:r>
            <a:endParaRPr lang="en-US" sz="36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tell </a:t>
            </a:r>
            <a:r>
              <a:rPr lang="en-US" sz="2000" dirty="0" smtClean="0"/>
              <a:t>compiler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Fixed 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</a:t>
            </a:r>
            <a:r>
              <a:rPr lang="en-US" sz="2000" dirty="0" smtClean="0"/>
              <a:t>pointers.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was fixed already, having local pointers in the code instead of </a:t>
            </a:r>
            <a:r>
              <a:rPr lang="en-US" sz="2000" dirty="0" smtClean="0"/>
              <a:t>the structure </a:t>
            </a:r>
            <a:r>
              <a:rPr lang="en-US" sz="2000" dirty="0" smtClean="0"/>
              <a:t>is highly </a:t>
            </a:r>
            <a:r>
              <a:rPr lang="en-US" sz="2000" dirty="0" smtClean="0"/>
              <a:t>recommended.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safe except for </a:t>
            </a:r>
            <a:r>
              <a:rPr lang="en-US" sz="1600" i="1" dirty="0"/>
              <a:t>in place </a:t>
            </a:r>
            <a:r>
              <a:rPr lang="en-US" sz="1600" dirty="0"/>
              <a:t>transforms </a:t>
            </a:r>
          </a:p>
          <a:p>
            <a:pPr lvl="1"/>
            <a:r>
              <a:rPr lang="en-US" sz="1600" dirty="0"/>
              <a:t>E.g. consider the following function: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800" b="0" dirty="0" smtClean="0"/>
          </a:p>
          <a:p>
            <a:r>
              <a:rPr lang="en-US" sz="1800" b="0" dirty="0" smtClean="0"/>
              <a:t>–</a:t>
            </a:r>
            <a:r>
              <a:rPr lang="en-US" sz="1800" b="0" dirty="0"/>
              <a:t>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elationship </a:t>
            </a:r>
            <a:r>
              <a:rPr lang="en-US" sz="1600" dirty="0"/>
              <a:t>between parameters and other pointers (for example, “myglobal” and “output</a:t>
            </a:r>
            <a:r>
              <a:rPr lang="en-US" sz="1600" dirty="0" smtClean="0"/>
              <a:t>”)</a:t>
            </a:r>
            <a:endParaRPr lang="en-US" sz="1600" dirty="0"/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on-parameter </a:t>
            </a:r>
            <a:r>
              <a:rPr lang="en-US" sz="1600" dirty="0"/>
              <a:t>pointers used in the </a:t>
            </a:r>
            <a:r>
              <a:rPr lang="en-US" sz="1600" dirty="0" smtClean="0"/>
              <a:t>function</a:t>
            </a:r>
            <a:endParaRPr lang="en-US" sz="1600" dirty="0"/>
          </a:p>
          <a:p>
            <a:pPr lvl="1"/>
            <a:r>
              <a:rPr lang="en-US" sz="1600" dirty="0" smtClean="0"/>
              <a:t>Pointers </a:t>
            </a:r>
            <a:r>
              <a:rPr lang="en-US" sz="1600" dirty="0"/>
              <a:t>that are members of structures, even when the structures are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ointers de-referenced </a:t>
            </a:r>
            <a:r>
              <a:rPr lang="en-US" sz="1600" dirty="0"/>
              <a:t>via multiple levels of </a:t>
            </a:r>
            <a:r>
              <a:rPr lang="en-US" sz="1600" dirty="0" smtClean="0"/>
              <a:t>indirection</a:t>
            </a:r>
            <a:endParaRPr lang="en-US" sz="1600" dirty="0"/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restrict-qualifiers which are key to achieving good </a:t>
            </a:r>
            <a:r>
              <a:rPr lang="en-US" sz="1800" b="0" dirty="0" smtClean="0"/>
              <a:t>performance.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</a:t>
            </a:r>
            <a:r>
              <a:rPr lang="en-US" sz="1400" b="1" dirty="0" smtClean="0">
                <a:latin typeface="Arial Unicode MS" pitchFamily="34" charset="-128"/>
              </a:rPr>
              <a:t>estrict </a:t>
            </a:r>
            <a:r>
              <a:rPr lang="en-US" sz="1400" b="1" dirty="0">
                <a:latin typeface="Arial Unicode MS" pitchFamily="34" charset="-128"/>
              </a:rPr>
              <a:t>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9"/>
            <a:ext cx="2417763" cy="1014412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3429000"/>
            <a:ext cx="22097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Hardware and Software Pipeline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</a:t>
            </a:r>
            <a:r>
              <a:rPr lang="en-US" sz="3200" dirty="0"/>
              <a:t>cont.)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–mh Compiler Option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–mh&lt;num&gt;. </a:t>
            </a:r>
            <a:r>
              <a:rPr lang="en-US" sz="1600" b="0" dirty="0"/>
              <a:t>Speculative loads. </a:t>
            </a:r>
            <a:r>
              <a:rPr lang="en-US" sz="1600" b="0" dirty="0" smtClean="0"/>
              <a:t>Permits </a:t>
            </a:r>
            <a:r>
              <a:rPr lang="en-US" sz="1600" b="0" dirty="0"/>
              <a:t>compiler to fetch (but not store) array elements beyond either end of an array by &lt;num&gt; bytes. Can lead to: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Better </a:t>
            </a:r>
            <a:r>
              <a:rPr lang="en-US" sz="1600" b="0" dirty="0"/>
              <a:t>performance, especially for “while” </a:t>
            </a:r>
            <a:r>
              <a:rPr lang="en-US" sz="1600" b="0" dirty="0" smtClean="0"/>
              <a:t>loops</a:t>
            </a:r>
            <a:endParaRPr lang="en-US" sz="1600" b="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</a:t>
            </a:r>
            <a:r>
              <a:rPr lang="en-US" sz="1600" b="0" dirty="0" smtClean="0"/>
              <a:t>maller </a:t>
            </a:r>
            <a:r>
              <a:rPr lang="en-US" sz="1600" b="0" dirty="0"/>
              <a:t>code size for both “while” loops and “for” </a:t>
            </a:r>
            <a:r>
              <a:rPr lang="en-US" sz="1600" b="0" dirty="0" smtClean="0"/>
              <a:t>loops</a:t>
            </a:r>
            <a:endParaRPr lang="en-US" sz="1600" b="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Not needed if SPLOOP is used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Software-pipelined loop information in the compiler-generated assembly file suggests </a:t>
            </a:r>
            <a:r>
              <a:rPr lang="en-US" sz="1600" b="0" dirty="0" smtClean="0"/>
              <a:t>the value </a:t>
            </a:r>
            <a:r>
              <a:rPr lang="en-US" sz="1600" b="0" dirty="0"/>
              <a:t>of </a:t>
            </a:r>
            <a:r>
              <a:rPr lang="en-US" sz="1600" b="0" dirty="0" smtClean="0"/>
              <a:t>&lt;num</a:t>
            </a:r>
            <a:r>
              <a:rPr lang="en-US" sz="1600" b="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0" dirty="0"/>
              <a:t>Indicates compiler is fetching 0 bytes beyond the end of an array. </a:t>
            </a:r>
          </a:p>
          <a:p>
            <a:pPr lvl="1">
              <a:lnSpc>
                <a:spcPct val="80000"/>
              </a:lnSpc>
            </a:pPr>
            <a:r>
              <a:rPr lang="en-US" sz="1600" b="0" dirty="0"/>
              <a:t>If loop is rebuilt with –mh56 (or greater), there might be better performance and/or smaller code size. 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NOTE: </a:t>
            </a:r>
            <a:r>
              <a:rPr lang="en-US" sz="1600" b="0" dirty="0"/>
              <a:t>need to pad buffer of &lt;num&gt; bytes on both ends of sections that contain array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Alternatively, </a:t>
            </a:r>
            <a:r>
              <a:rPr lang="en-US" sz="1600" b="0" dirty="0" smtClean="0"/>
              <a:t>other </a:t>
            </a:r>
            <a:r>
              <a:rPr lang="en-US" sz="1600" b="0" dirty="0"/>
              <a:t>memory areas (code or independent data) </a:t>
            </a:r>
            <a:r>
              <a:rPr lang="en-US" sz="1600" b="0" dirty="0" smtClean="0"/>
              <a:t>can be used as </a:t>
            </a:r>
            <a:r>
              <a:rPr lang="en-US" sz="1600" b="0" dirty="0"/>
              <a:t>pad </a:t>
            </a:r>
            <a:r>
              <a:rPr lang="en-US" sz="1600" b="0" dirty="0" smtClean="0"/>
              <a:t>regions.</a:t>
            </a:r>
            <a:endParaRPr lang="en-US" sz="1600" b="0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6858000" cy="730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Minimum required memory pad : 0 bytes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For further improvement on this loop, try option -mh56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6858000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MEMORY {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1000,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myregion: origin = 1056, length = 3888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3944,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b="1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000" dirty="0"/>
              <a:t>If the compiler does not know that a loop will execute at least once, it will need to:</a:t>
            </a:r>
          </a:p>
          <a:p>
            <a:pPr marL="533400" indent="-533400">
              <a:lnSpc>
                <a:spcPct val="80000"/>
              </a:lnSpc>
            </a:pPr>
            <a:endParaRPr lang="en-US" sz="800" dirty="0"/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/>
              <a:t>I</a:t>
            </a:r>
            <a:r>
              <a:rPr lang="en-US" sz="1800" dirty="0" smtClean="0"/>
              <a:t>nsert </a:t>
            </a:r>
            <a:r>
              <a:rPr lang="en-US" sz="1800" dirty="0"/>
              <a:t>code to check if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trip </a:t>
            </a:r>
            <a:r>
              <a:rPr lang="en-US" sz="1800" dirty="0"/>
              <a:t>count is &lt;= zero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C</a:t>
            </a:r>
            <a:r>
              <a:rPr lang="en-US" sz="1800" dirty="0" smtClean="0"/>
              <a:t>onditionally </a:t>
            </a:r>
            <a:r>
              <a:rPr lang="en-US" sz="1800" dirty="0"/>
              <a:t>branch around the </a:t>
            </a:r>
            <a:r>
              <a:rPr lang="en-US" sz="1800" dirty="0" smtClean="0"/>
              <a:t>loop</a:t>
            </a: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This adds overhead to loops.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dirty="0" smtClean="0"/>
              <a:t>the loop </a:t>
            </a:r>
            <a:r>
              <a:rPr lang="en-US" sz="2000" dirty="0"/>
              <a:t>is guaranteed to execute at least once, </a:t>
            </a:r>
            <a:r>
              <a:rPr lang="en-US" sz="2000" dirty="0" smtClean="0"/>
              <a:t>insert </a:t>
            </a:r>
            <a:r>
              <a:rPr lang="en-US" sz="2000" dirty="0"/>
              <a:t>pragma immediately before loop to </a:t>
            </a:r>
            <a:r>
              <a:rPr lang="en-US" sz="2000" dirty="0" smtClean="0"/>
              <a:t>notify </a:t>
            </a:r>
            <a:r>
              <a:rPr lang="en-US" sz="2000" dirty="0"/>
              <a:t>the </a:t>
            </a:r>
            <a:r>
              <a:rPr lang="en-US" sz="2000" dirty="0" smtClean="0"/>
              <a:t>compiler:</a:t>
            </a: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2000" dirty="0"/>
              <a:t>or, more </a:t>
            </a:r>
            <a:r>
              <a:rPr lang="en-US" sz="2000" dirty="0" smtClean="0"/>
              <a:t>generally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</a:t>
            </a:r>
            <a:r>
              <a:rPr lang="en-US" sz="1400" b="1" dirty="0" smtClean="0">
                <a:solidFill>
                  <a:schemeClr val="tx2"/>
                </a:solidFill>
              </a:rPr>
              <a:t>is not known to </a:t>
            </a:r>
            <a:r>
              <a:rPr lang="en-US" sz="1400" b="1" dirty="0">
                <a:solidFill>
                  <a:schemeClr val="tx2"/>
                </a:solidFill>
              </a:rPr>
              <a:t>be less than </a:t>
            </a:r>
            <a:r>
              <a:rPr lang="en-US" sz="1400" b="1" dirty="0" smtClean="0">
                <a:solidFill>
                  <a:schemeClr val="tx2"/>
                </a:solidFill>
              </a:rPr>
              <a:t>zero, compiler </a:t>
            </a:r>
            <a:r>
              <a:rPr lang="en-US" sz="1400" b="1" dirty="0">
                <a:solidFill>
                  <a:schemeClr val="tx2"/>
                </a:solidFill>
              </a:rPr>
              <a:t>inserts </a:t>
            </a:r>
            <a:r>
              <a:rPr lang="en-US" sz="1400" b="1" dirty="0" smtClean="0">
                <a:solidFill>
                  <a:schemeClr val="tx2"/>
                </a:solidFill>
              </a:rPr>
              <a:t>code shown in </a:t>
            </a:r>
            <a:r>
              <a:rPr lang="en-US" sz="1400" b="1" dirty="0">
                <a:solidFill>
                  <a:schemeClr val="tx2"/>
                </a:solidFill>
              </a:rPr>
              <a:t>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38275" y="3622675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2954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14475" y="3200400"/>
            <a:ext cx="7848600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Extracted from myfunc.asm (generated using –o –</a:t>
            </a:r>
            <a:r>
              <a:rPr lang="en-US" sz="2000" dirty="0" smtClean="0"/>
              <a:t>mv6600  –</a:t>
            </a:r>
            <a:r>
              <a:rPr lang="en-US" sz="20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953000" y="3633787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27675" y="995363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905000" y="37338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196975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465513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798513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544763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2082800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779588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33350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5014913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5033963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</a:t>
            </a:r>
            <a:r>
              <a:rPr lang="en-US" sz="2000" b="1" i="1" dirty="0" smtClean="0"/>
              <a:t>,and </a:t>
            </a:r>
            <a:r>
              <a:rPr lang="en-US" sz="2000" b="1" i="1" dirty="0"/>
              <a:t>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+mn-lt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b="1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</a:t>
            </a:r>
            <a:r>
              <a:rPr lang="en-US" sz="2400" dirty="0" smtClean="0">
                <a:cs typeface="Arial" charset="0"/>
              </a:rPr>
              <a:t>unrolling </a:t>
            </a:r>
            <a:r>
              <a:rPr lang="en-US" sz="2400" dirty="0" smtClean="0">
                <a:cs typeface="Arial" charset="0"/>
              </a:rPr>
              <a:t>the loop pragma may help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20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</a:t>
            </a:r>
            <a:r>
              <a:rPr lang="en-US" sz="2400" dirty="0" smtClean="0">
                <a:cs typeface="Arial" charset="0"/>
              </a:rPr>
              <a:t>of the following:</a:t>
            </a:r>
            <a:endParaRPr lang="en-US" sz="2400" dirty="0" smtClean="0">
              <a:cs typeface="Arial" charset="0"/>
            </a:endParaRP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can speed up the </a:t>
            </a:r>
            <a:r>
              <a:rPr lang="en-US" sz="2400" dirty="0" smtClean="0">
                <a:cs typeface="Arial" charset="0"/>
              </a:rPr>
              <a:t>loop.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</a:t>
            </a:r>
            <a:r>
              <a:rPr lang="en-US" sz="2400" dirty="0" smtClean="0">
                <a:cs typeface="Arial" charset="0"/>
              </a:rPr>
              <a:t>).</a:t>
            </a:r>
            <a:endParaRPr lang="en-US" sz="2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</a:t>
            </a:r>
            <a:r>
              <a:rPr lang="en-US" sz="2400" dirty="0" smtClean="0">
                <a:cs typeface="Arial" charset="0"/>
              </a:rPr>
              <a:t>new </a:t>
            </a:r>
            <a:r>
              <a:rPr lang="en-US" sz="2400" dirty="0" smtClean="0">
                <a:cs typeface="Arial" charset="0"/>
              </a:rPr>
              <a:t>C66x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:</a:t>
            </a:r>
            <a:endParaRPr lang="en-US" sz="2400" dirty="0" smtClean="0">
              <a:cs typeface="Arial" charset="0"/>
            </a:endParaRP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b="1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if convert 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“pipelinability”,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1808163" y="3138488"/>
            <a:ext cx="5046662" cy="881062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pPr algn="ctr"/>
            <a:r>
              <a:rPr lang="en-US" sz="2800" dirty="0"/>
              <a:t>Example of If Statement Reduction When 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46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of if stmt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Note: Makes loop body smaller. Eliminates 2nd 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/>
              <a:t>t = *z++</a:t>
            </a:r>
          </a:p>
          <a:p>
            <a:pPr algn="l" eaLnBrk="1" hangingPunct="1"/>
            <a:r>
              <a:rPr lang="en-US" sz="1800" b="1" dirty="0"/>
              <a:t>	*y++ = 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i="1" dirty="0"/>
              <a:t> Compiler 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b="1" dirty="0" smtClean="0"/>
              <a:t>Cache Optimization</a:t>
            </a:r>
          </a:p>
          <a:p>
            <a:pPr lvl="1"/>
            <a:r>
              <a:rPr lang="en-US" sz="2400" b="1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 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86" r="13278" b="20971"/>
          <a:stretch>
            <a:fillRect/>
          </a:stretch>
        </p:blipFill>
        <p:spPr bwMode="auto">
          <a:xfrm>
            <a:off x="927522" y="1295400"/>
            <a:ext cx="7530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84" t="1333" r="11590" b="3333"/>
          <a:stretch>
            <a:fillRect/>
          </a:stretch>
        </p:blipFill>
        <p:spPr bwMode="auto">
          <a:xfrm>
            <a:off x="1109626" y="1192219"/>
            <a:ext cx="6391291" cy="497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dirty="0" smtClean="0"/>
              <a:t>Memory Read Performance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1525" name="Group 165"/>
          <p:cNvGraphicFramePr>
            <a:graphicFrameLocks noGrp="1"/>
          </p:cNvGraphicFramePr>
          <p:nvPr/>
        </p:nvGraphicFramePr>
        <p:xfrm>
          <a:off x="623888" y="722313"/>
          <a:ext cx="7900987" cy="5060950"/>
        </p:xfrm>
        <a:graphic>
          <a:graphicData uri="http://schemas.openxmlformats.org/drawingml/2006/table">
            <a:tbl>
              <a:tblPr/>
              <a:tblGrid>
                <a:gridCol w="25400"/>
                <a:gridCol w="1665287"/>
                <a:gridCol w="739775"/>
                <a:gridCol w="762000"/>
                <a:gridCol w="806450"/>
                <a:gridCol w="936625"/>
                <a:gridCol w="974725"/>
                <a:gridCol w="1001713"/>
                <a:gridCol w="989012"/>
              </a:tblGrid>
              <a:tr h="336550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55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129.7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123.8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301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6302" name="Text Box 139"/>
          <p:cNvSpPr txBox="1">
            <a:spLocks noChangeArrowheads="1"/>
          </p:cNvSpPr>
          <p:nvPr/>
        </p:nvSpPr>
        <p:spPr bwMode="auto">
          <a:xfrm>
            <a:off x="403225" y="5848350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</a:t>
            </a:r>
            <a:r>
              <a:rPr lang="en-US" sz="2800" dirty="0" smtClean="0"/>
              <a:t>conflict </a:t>
            </a:r>
            <a:r>
              <a:rPr lang="en-US" sz="2800" dirty="0" smtClean="0"/>
              <a:t>m</a:t>
            </a:r>
            <a:r>
              <a:rPr lang="en-US" sz="2800" dirty="0" smtClean="0"/>
              <a:t>isses </a:t>
            </a:r>
            <a:r>
              <a:rPr lang="en-US" sz="2800" dirty="0" smtClean="0"/>
              <a:t>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</a:t>
            </a:r>
            <a:r>
              <a:rPr lang="en-US" sz="2800" dirty="0" smtClean="0"/>
              <a:t>pointers … 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i.e., </a:t>
            </a:r>
            <a:r>
              <a:rPr lang="en-US" sz="2800" dirty="0" err="1" smtClean="0">
                <a:solidFill>
                  <a:srgbClr val="0070C0"/>
                </a:solidFill>
              </a:rPr>
              <a:t>addVector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(*p1_in, *p2_in, P3_out) </a:t>
            </a:r>
          </a:p>
          <a:p>
            <a:pPr>
              <a:buNone/>
            </a:pPr>
            <a:r>
              <a:rPr lang="en-US" sz="2800" dirty="0" smtClean="0"/>
              <a:t>	… don’t </a:t>
            </a:r>
            <a:r>
              <a:rPr lang="en-US" sz="2800" dirty="0" smtClean="0"/>
              <a:t>step on each </a:t>
            </a:r>
            <a:r>
              <a:rPr lang="en-US" sz="2800" dirty="0" smtClean="0"/>
              <a:t>other.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</a:t>
            </a:r>
            <a:r>
              <a:rPr lang="en-US" sz="2800" dirty="0" smtClean="0"/>
              <a:t>designing </a:t>
            </a:r>
            <a:r>
              <a:rPr lang="en-US" sz="2800" dirty="0" smtClean="0"/>
              <a:t>your </a:t>
            </a:r>
            <a:r>
              <a:rPr lang="en-US" sz="2800" dirty="0" smtClean="0"/>
              <a:t>code: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Examples:</a:t>
            </a: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optimization </a:t>
            </a:r>
            <a:r>
              <a:rPr lang="en-US" sz="2000" dirty="0" smtClean="0"/>
              <a:t>l</a:t>
            </a:r>
            <a:r>
              <a:rPr lang="en-US" sz="2000" dirty="0" smtClean="0"/>
              <a:t>ab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Cholesky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A is </a:t>
            </a:r>
            <a:r>
              <a:rPr lang="en-US" sz="2800" dirty="0" err="1" smtClean="0"/>
              <a:t>Hermitian</a:t>
            </a:r>
            <a:r>
              <a:rPr lang="en-US" sz="2800" dirty="0" smtClean="0"/>
              <a:t> and positive definite (HPD) matrix, then A can be decomposed uniquely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sz="2800" i="0" dirty="0" smtClean="0"/>
              <a:t>A</a:t>
            </a:r>
            <a:r>
              <a:rPr lang="en-US" i="0" dirty="0" smtClean="0"/>
              <a:t> = </a:t>
            </a:r>
            <a:r>
              <a:rPr lang="en-US" sz="2800" i="0" dirty="0" smtClean="0"/>
              <a:t>LL*</a:t>
            </a:r>
          </a:p>
          <a:p>
            <a:pPr lvl="1" eaLnBrk="1" hangingPunct="1">
              <a:buNone/>
            </a:pPr>
            <a:r>
              <a:rPr lang="en-US" b="0" dirty="0" smtClean="0"/>
              <a:t>    where </a:t>
            </a:r>
            <a:r>
              <a:rPr lang="en-US" i="0" dirty="0" smtClean="0"/>
              <a:t>L</a:t>
            </a:r>
            <a:r>
              <a:rPr lang="en-US" b="0" dirty="0" smtClean="0"/>
              <a:t> is the lower triangular matrix with </a:t>
            </a:r>
            <a:r>
              <a:rPr lang="en-US" u="sng" dirty="0" smtClean="0"/>
              <a:t>strictly positive diagonal entries</a:t>
            </a:r>
            <a:r>
              <a:rPr lang="en-US" b="0" dirty="0" smtClean="0"/>
              <a:t>, and </a:t>
            </a:r>
            <a:r>
              <a:rPr lang="en-US" i="0" dirty="0" smtClean="0"/>
              <a:t>L*</a:t>
            </a:r>
            <a:r>
              <a:rPr lang="en-US" b="0" dirty="0" smtClean="0"/>
              <a:t> denotes the conjugate transpose of </a:t>
            </a:r>
            <a:r>
              <a:rPr lang="en-US" i="0" dirty="0" smtClean="0"/>
              <a:t>L</a:t>
            </a:r>
            <a:r>
              <a:rPr lang="en-US" b="0" dirty="0" smtClean="0"/>
              <a:t>.</a:t>
            </a:r>
          </a:p>
          <a:p>
            <a:pPr lvl="1" eaLnBrk="1" hangingPunct="1"/>
            <a:endParaRPr lang="en-US" sz="1600" b="0" dirty="0" smtClean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240971" y="4038600"/>
          <a:ext cx="6531429" cy="1905000"/>
        </p:xfrm>
        <a:graphic>
          <a:graphicData uri="http://schemas.openxmlformats.org/presentationml/2006/ole">
            <p:oleObj spid="_x0000_s137218" name="Equation" r:id="rId3" imgW="3771720" imgH="11682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(k= 1; k&lt;N; k++)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for (l=0; l&lt;2*k;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//    Values before the K point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for (l = k+1; l &lt; N;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//    Value after the K point, based on values before the K point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for (m=0; m &lt; k; m++)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Benchmark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b="1" dirty="0" smtClean="0"/>
              <a:t>Benchmark</a:t>
            </a:r>
            <a:endParaRPr lang="en-US" sz="2800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7200" y="2057400"/>
            <a:ext cx="7727950" cy="2765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33600"/>
            <a:ext cx="742315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TSCL = 0;      // Initiate CPU timer by writing any val to TSCL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t1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my_code_to_benchmark();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t2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printf(“# cycles == %d\n”, (t2-t1));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9713" y="670072"/>
            <a:ext cx="8447087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 smtClean="0">
                <a:latin typeface="+mn-lt"/>
                <a:cs typeface="+mn-cs"/>
              </a:rPr>
              <a:t>C66x </a:t>
            </a:r>
            <a:r>
              <a:rPr lang="en-US" dirty="0" smtClean="0">
                <a:latin typeface="+mn-lt"/>
                <a:cs typeface="+mn-cs"/>
              </a:rPr>
              <a:t>CorePac </a:t>
            </a:r>
            <a:r>
              <a:rPr lang="en-US" dirty="0">
                <a:latin typeface="+mn-lt"/>
                <a:cs typeface="+mn-cs"/>
              </a:rPr>
              <a:t>has a 64-bit timer (Time Stamp Counter) incremented at the CPU speed.</a:t>
            </a:r>
            <a:endParaRPr lang="en-US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 smtClean="0">
                <a:latin typeface="+mn-lt"/>
                <a:cs typeface="+mn-cs"/>
              </a:rPr>
              <a:t>The simplest </a:t>
            </a:r>
            <a:r>
              <a:rPr lang="en-US" dirty="0">
                <a:latin typeface="+mn-lt"/>
                <a:cs typeface="+mn-cs"/>
              </a:rPr>
              <a:t>benchmarking approach is to use lower 32 bits (TSCL</a:t>
            </a:r>
            <a:r>
              <a:rPr lang="en-US" dirty="0" smtClean="0">
                <a:latin typeface="+mn-lt"/>
                <a:cs typeface="+mn-cs"/>
              </a:rPr>
              <a:t>), which is sufficient </a:t>
            </a:r>
            <a:r>
              <a:rPr lang="en-US" dirty="0">
                <a:latin typeface="+mn-lt"/>
                <a:cs typeface="+mn-cs"/>
              </a:rPr>
              <a:t>for most benchmarking </a:t>
            </a:r>
            <a:r>
              <a:rPr lang="en-US" dirty="0" smtClean="0">
                <a:latin typeface="+mn-lt"/>
                <a:cs typeface="+mn-cs"/>
              </a:rPr>
              <a:t>needs.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4800" y="4800600"/>
            <a:ext cx="8447088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+mn-lt"/>
                <a:cs typeface="+mn-cs"/>
              </a:rPr>
              <a:t>Advantages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to worry about interrupts (as opposed to when reading both TSCL &amp; TSCH)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assembly code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for Chip Support Library (CSL) or other APIs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Fast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25450" y="1371600"/>
            <a:ext cx="772795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 (2)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2315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&lt;stdint.h&gt;		// get C99 data types such as uint64_t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uint64_t t1, t2;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t1 = _itoll(TSCH, TSCL);      // get full 64-bit time snapshot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my_code_to_benchmark();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t2  = _itoll(TSCH, TSCL);     // get full 64-bit time snapshot 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printf(“# cycles == %lld\n”, (t2-t1));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39713" y="830263"/>
            <a:ext cx="844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If you need more than 32 bits for benchmarking (rare) …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84470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Beware! 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Not protected from interrupts between reading of TSCL and TSCH!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Fix by adding </a:t>
            </a:r>
            <a:r>
              <a:rPr lang="en-US" sz="1400" b="1" dirty="0">
                <a:latin typeface="Courier New" pitchFamily="49" charset="0"/>
              </a:rPr>
              <a:t>_disable_interrupts(), _restore_interrupts()</a:t>
            </a:r>
            <a:r>
              <a:rPr lang="en-US" dirty="0"/>
              <a:t> intrinsics</a:t>
            </a:r>
          </a:p>
          <a:p>
            <a:pPr algn="l" eaLnBrk="1" hangingPunct="1">
              <a:buFontTx/>
              <a:buChar char="•"/>
            </a:pPr>
            <a:endParaRPr lang="en-US" dirty="0"/>
          </a:p>
          <a:p>
            <a:pPr algn="l" eaLnBrk="1" hangingPunct="1">
              <a:buFontTx/>
              <a:buChar char="•"/>
            </a:pPr>
            <a:r>
              <a:rPr lang="en-US" dirty="0"/>
              <a:t> Similar code exists in many CSL implementations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it </a:t>
            </a:r>
            <a:r>
              <a:rPr lang="en-US" i="1" dirty="0"/>
              <a:t>does</a:t>
            </a:r>
            <a:r>
              <a:rPr lang="en-US" dirty="0"/>
              <a:t> provide interrupt protection (via assembly code branch delay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/>
              <a:t>spra666, “</a:t>
            </a:r>
            <a:r>
              <a:rPr lang="en-US" sz="2400" i="1" dirty="0"/>
              <a:t>Hand-Tuning Loops and Control Code on the TMS320C6000</a:t>
            </a:r>
            <a:r>
              <a:rPr lang="en-US" sz="2400" dirty="0" smtClean="0"/>
              <a:t>”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r>
              <a:rPr lang="en-US" sz="2400" dirty="0"/>
              <a:t>spraa46, “</a:t>
            </a:r>
            <a:r>
              <a:rPr lang="en-US" sz="2400" i="1" dirty="0"/>
              <a:t>Advanced Linker Techniques for Convenient and Efficient Memory Usage</a:t>
            </a:r>
            <a:r>
              <a:rPr lang="en-US" sz="2400" dirty="0" smtClean="0"/>
              <a:t>” [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 smtClean="0"/>
              <a:t>]</a:t>
            </a:r>
          </a:p>
          <a:p>
            <a:r>
              <a:rPr lang="en-US" sz="2400" dirty="0" smtClean="0">
                <a:hlinkClick r:id="rId5"/>
              </a:rPr>
              <a:t>SPRU425A, </a:t>
            </a:r>
            <a:r>
              <a:rPr lang="en-US" sz="2400" i="1" dirty="0" smtClean="0">
                <a:hlinkClick r:id="rId5"/>
              </a:rPr>
              <a:t>TMS320C6000 Optimizing C Compiler Tutorial</a:t>
            </a:r>
            <a:endParaRPr lang="en-US" sz="2400" dirty="0"/>
          </a:p>
          <a:p>
            <a:r>
              <a:rPr lang="en-US" sz="2400" dirty="0"/>
              <a:t>spru187, “</a:t>
            </a:r>
            <a:r>
              <a:rPr lang="en-US" sz="2400" i="1" dirty="0"/>
              <a:t>TMS320C6000 Optimizing Compiler User’s Guide” </a:t>
            </a:r>
            <a:r>
              <a:rPr lang="en-US" sz="2400" dirty="0"/>
              <a:t>[</a:t>
            </a:r>
            <a:r>
              <a:rPr lang="en-US" sz="2400" dirty="0">
                <a:hlinkClick r:id="rId6"/>
              </a:rPr>
              <a:t>link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 eaLnBrk="1" hangingPunct="1">
          <a:defRPr sz="14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756</TotalTime>
  <Words>5487</Words>
  <Application>Microsoft Office PowerPoint</Application>
  <PresentationFormat>On-screen Show (4:3)</PresentationFormat>
  <Paragraphs>1439</Paragraphs>
  <Slides>72</Slides>
  <Notes>60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MC_PPT_Template</vt:lpstr>
      <vt:lpstr>Equation</vt:lpstr>
      <vt:lpstr>Slide 1</vt:lpstr>
      <vt:lpstr>Disclaimer</vt:lpstr>
      <vt:lpstr>Agenda</vt:lpstr>
      <vt:lpstr>Hardware and Software Pipeline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C66x DSP VLIW Architecture</vt:lpstr>
      <vt:lpstr>Software Pipeline Example</vt:lpstr>
      <vt:lpstr>Non-Pipelined Code</vt:lpstr>
      <vt:lpstr>Pipelining Code</vt:lpstr>
      <vt:lpstr>Software Pipeline Support</vt:lpstr>
      <vt:lpstr>What is SPLOOP?</vt:lpstr>
      <vt:lpstr>SPLOOP: Advantages &amp; Limitations</vt:lpstr>
      <vt:lpstr>Basic Optimization</vt:lpstr>
      <vt:lpstr>Generic Optimization Advice</vt:lpstr>
      <vt:lpstr>Code Development</vt:lpstr>
      <vt:lpstr>Slide 21</vt:lpstr>
      <vt:lpstr>Slide 22</vt:lpstr>
      <vt:lpstr>Slide 23</vt:lpstr>
      <vt:lpstr>Build Options for Optimization</vt:lpstr>
      <vt:lpstr> -S and -MW Setting</vt:lpstr>
      <vt:lpstr>Build Options for Optimization(2)</vt:lpstr>
      <vt:lpstr>Global Optimization Across Files -pm </vt:lpstr>
      <vt:lpstr>Choosing the “Right” Build Options</vt:lpstr>
      <vt:lpstr>Compiler’s Interrupt Threshold (-mi) </vt:lpstr>
      <vt:lpstr>Build Options to Avoid</vt:lpstr>
      <vt:lpstr>And if You Don’t Find the GUI? </vt:lpstr>
      <vt:lpstr>Outline</vt:lpstr>
      <vt:lpstr>Golden Role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(cont.)</vt:lpstr>
      <vt:lpstr>The –mh Compiler Option</vt:lpstr>
      <vt:lpstr>Outline</vt:lpstr>
      <vt:lpstr>Reducing Loop Overhead</vt:lpstr>
      <vt:lpstr>Detecting Loop Overhead</vt:lpstr>
      <vt:lpstr>Example: MUST_ITERATE, nassert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Outline</vt:lpstr>
      <vt:lpstr>SIMD and Registers</vt:lpstr>
      <vt:lpstr>Using (more) SIMD</vt:lpstr>
      <vt:lpstr>Outline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Outline</vt:lpstr>
      <vt:lpstr>Cache Sizes and More</vt:lpstr>
      <vt:lpstr>C66 L1 D Memory Banks</vt:lpstr>
      <vt:lpstr>Two Loads Instruction in a Cycle</vt:lpstr>
      <vt:lpstr>Memory Read Performance</vt:lpstr>
      <vt:lpstr>Cache Optimization – L1 P</vt:lpstr>
      <vt:lpstr>Cache Optimization – L1 D</vt:lpstr>
      <vt:lpstr>Cholesky Statement</vt:lpstr>
      <vt:lpstr>Slide 68</vt:lpstr>
      <vt:lpstr>Benchmark</vt:lpstr>
      <vt:lpstr>Benchmarking</vt:lpstr>
      <vt:lpstr>Benchmarking (2)</vt:lpstr>
      <vt:lpstr>References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Robert J. Hillard</cp:lastModifiedBy>
  <cp:revision>72</cp:revision>
  <dcterms:created xsi:type="dcterms:W3CDTF">2012-03-08T14:52:30Z</dcterms:created>
  <dcterms:modified xsi:type="dcterms:W3CDTF">2013-02-21T02:15:18Z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