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5"/>
  </p:sldMasterIdLst>
  <p:notesMasterIdLst>
    <p:notesMasterId r:id="rId55"/>
  </p:notesMasterIdLst>
  <p:handoutMasterIdLst>
    <p:handoutMasterId r:id="rId56"/>
  </p:handoutMasterIdLst>
  <p:sldIdLst>
    <p:sldId id="1022" r:id="rId6"/>
    <p:sldId id="1018" r:id="rId7"/>
    <p:sldId id="1024" r:id="rId8"/>
    <p:sldId id="976" r:id="rId9"/>
    <p:sldId id="836" r:id="rId10"/>
    <p:sldId id="837" r:id="rId11"/>
    <p:sldId id="838" r:id="rId12"/>
    <p:sldId id="993" r:id="rId13"/>
    <p:sldId id="991" r:id="rId14"/>
    <p:sldId id="985" r:id="rId15"/>
    <p:sldId id="977" r:id="rId16"/>
    <p:sldId id="1031" r:id="rId17"/>
    <p:sldId id="1032" r:id="rId18"/>
    <p:sldId id="1033" r:id="rId19"/>
    <p:sldId id="1034" r:id="rId20"/>
    <p:sldId id="1035" r:id="rId21"/>
    <p:sldId id="989" r:id="rId22"/>
    <p:sldId id="988" r:id="rId23"/>
    <p:sldId id="1019" r:id="rId24"/>
    <p:sldId id="1025" r:id="rId25"/>
    <p:sldId id="998" r:id="rId26"/>
    <p:sldId id="999" r:id="rId27"/>
    <p:sldId id="1000" r:id="rId28"/>
    <p:sldId id="1001" r:id="rId29"/>
    <p:sldId id="995" r:id="rId30"/>
    <p:sldId id="996" r:id="rId31"/>
    <p:sldId id="997" r:id="rId32"/>
    <p:sldId id="1002" r:id="rId33"/>
    <p:sldId id="1003" r:id="rId34"/>
    <p:sldId id="1004" r:id="rId35"/>
    <p:sldId id="1005" r:id="rId36"/>
    <p:sldId id="1026" r:id="rId37"/>
    <p:sldId id="970" r:id="rId38"/>
    <p:sldId id="971" r:id="rId39"/>
    <p:sldId id="974" r:id="rId40"/>
    <p:sldId id="972" r:id="rId41"/>
    <p:sldId id="973" r:id="rId42"/>
    <p:sldId id="1006" r:id="rId43"/>
    <p:sldId id="1007" r:id="rId44"/>
    <p:sldId id="1020" r:id="rId45"/>
    <p:sldId id="1021" r:id="rId46"/>
    <p:sldId id="1008" r:id="rId47"/>
    <p:sldId id="1009" r:id="rId48"/>
    <p:sldId id="1027" r:id="rId49"/>
    <p:sldId id="1028" r:id="rId50"/>
    <p:sldId id="1029" r:id="rId51"/>
    <p:sldId id="1030" r:id="rId52"/>
    <p:sldId id="1014" r:id="rId53"/>
    <p:sldId id="1015" r:id="rId54"/>
  </p:sldIdLst>
  <p:sldSz cx="9144000" cy="6858000" type="screen4x3"/>
  <p:notesSz cx="7315200" cy="9601200"/>
  <p:custDataLst>
    <p:tags r:id="rId57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E0000"/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90" d="100"/>
          <a:sy n="90" d="100"/>
        </p:scale>
        <p:origin x="-2244" y="-1038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22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  <p:sldLayoutId id="2147486024" r:id="rId3"/>
    <p:sldLayoutId id="214748602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SPRP816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5" name="Slide Number Placeholder 1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48857" y="381000"/>
            <a:ext cx="899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Enhanced DMA: EDMA3 1D Transfer</a:t>
            </a:r>
            <a:endParaRPr lang="en-US" sz="4000" b="1" dirty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5723845"/>
            <a:ext cx="632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1D transfer is used to move a </a:t>
            </a:r>
            <a:r>
              <a:rPr lang="en-US" dirty="0" smtClean="0">
                <a:latin typeface="+mn-lt"/>
              </a:rPr>
              <a:t>vector. </a:t>
            </a:r>
            <a:endParaRPr lang="en-US" dirty="0">
              <a:latin typeface="+mn-lt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8125" y="922338"/>
          <a:ext cx="8661400" cy="4906962"/>
        </p:xfrm>
        <a:graphic>
          <a:graphicData uri="http://schemas.openxmlformats.org/presentationml/2006/ole">
            <p:oleObj spid="_x0000_s104452" name="Visio" r:id="rId5" imgW="8625615" imgH="488598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50874" y="157707"/>
            <a:ext cx="8259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EDMA3: </a:t>
            </a:r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2D Transfer</a:t>
            </a:r>
            <a:endParaRPr lang="en-US" sz="4000" b="1" dirty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13" y="5497026"/>
            <a:ext cx="757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2D transfer is used to move a </a:t>
            </a:r>
            <a:r>
              <a:rPr lang="en-US" dirty="0" smtClean="0">
                <a:latin typeface="+mn-lt"/>
              </a:rPr>
              <a:t>matrix; That is, to share a </a:t>
            </a:r>
            <a:r>
              <a:rPr lang="en-US" dirty="0" smtClean="0">
                <a:latin typeface="+mn-lt"/>
              </a:rPr>
              <a:t>frame between multiple </a:t>
            </a:r>
            <a:r>
              <a:rPr lang="en-US" dirty="0" smtClean="0">
                <a:latin typeface="+mn-lt"/>
              </a:rPr>
              <a:t>cores. 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763" y="876961"/>
          <a:ext cx="8626475" cy="4933950"/>
        </p:xfrm>
        <a:graphic>
          <a:graphicData uri="http://schemas.openxmlformats.org/presentationml/2006/ole">
            <p:oleObj spid="_x0000_s105474" name="Visio" r:id="rId5" imgW="8625615" imgH="493327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25302" y="381000"/>
            <a:ext cx="8185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EDMA3: </a:t>
            </a:r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3D </a:t>
            </a:r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Transfer</a:t>
            </a:r>
            <a:endParaRPr lang="en-US" sz="4000" b="1" dirty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037" y="5518294"/>
            <a:ext cx="700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3D transfer is used to move </a:t>
            </a:r>
            <a:r>
              <a:rPr lang="en-US" dirty="0" smtClean="0">
                <a:latin typeface="+mn-lt"/>
              </a:rPr>
              <a:t>multiple matrices. Tha</a:t>
            </a:r>
            <a:r>
              <a:rPr lang="en-US" dirty="0" smtClean="0">
                <a:latin typeface="+mn-lt"/>
              </a:rPr>
              <a:t>t is, to </a:t>
            </a:r>
            <a:r>
              <a:rPr lang="en-US" dirty="0" smtClean="0">
                <a:latin typeface="+mn-lt"/>
              </a:rPr>
              <a:t>share frames </a:t>
            </a:r>
            <a:r>
              <a:rPr lang="en-US" dirty="0" smtClean="0">
                <a:latin typeface="+mn-lt"/>
              </a:rPr>
              <a:t>between multiple </a:t>
            </a:r>
            <a:r>
              <a:rPr lang="en-US" dirty="0" smtClean="0">
                <a:latin typeface="+mn-lt"/>
              </a:rPr>
              <a:t>cores. 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763" y="876961"/>
          <a:ext cx="8626475" cy="4933950"/>
        </p:xfrm>
        <a:graphic>
          <a:graphicData uri="http://schemas.openxmlformats.org/presentationml/2006/ole">
            <p:oleObj spid="_x0000_s106498" name="Visio" r:id="rId5" imgW="8628856" imgH="493327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93405" y="349102"/>
            <a:ext cx="821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EDMA3: Transfer </a:t>
            </a:r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2D </a:t>
            </a:r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Destination</a:t>
            </a:r>
            <a:endParaRPr lang="en-US" sz="4000" b="1" dirty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548" y="5507666"/>
            <a:ext cx="837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It is faster to have strides in SRAM (like L2) than in DDR, so </a:t>
            </a:r>
            <a:r>
              <a:rPr lang="en-US" sz="2000" dirty="0" smtClean="0">
                <a:latin typeface="+mn-lt"/>
              </a:rPr>
              <a:t>that it reads </a:t>
            </a:r>
            <a:r>
              <a:rPr lang="en-US" sz="2000" dirty="0" smtClean="0">
                <a:latin typeface="+mn-lt"/>
              </a:rPr>
              <a:t>a complete line and distributes between L2 </a:t>
            </a:r>
            <a:r>
              <a:rPr lang="en-US" sz="2000" dirty="0" smtClean="0">
                <a:latin typeface="+mn-lt"/>
              </a:rPr>
              <a:t>memories.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3405" y="770237"/>
          <a:ext cx="8385509" cy="4796128"/>
        </p:xfrm>
        <a:graphic>
          <a:graphicData uri="http://schemas.openxmlformats.org/presentationml/2006/ole">
            <p:oleObj spid="_x0000_s107522" name="Visio" r:id="rId5" imgW="8632638" imgH="446986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93405" y="62011"/>
            <a:ext cx="821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EDMA3: Source </a:t>
            </a:r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sz="40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Destination</a:t>
            </a:r>
            <a:endParaRPr lang="en-US" sz="4000" b="1" dirty="0" smtClean="0">
              <a:solidFill>
                <a:srgbClr val="DE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 b="22358"/>
          <a:stretch>
            <a:fillRect/>
          </a:stretch>
        </p:blipFill>
        <p:spPr bwMode="auto">
          <a:xfrm>
            <a:off x="1201475" y="817174"/>
            <a:ext cx="6861655" cy="422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80213" y="5039829"/>
            <a:ext cx="7006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Matrix transport is used to turn rows into columns.</a:t>
            </a:r>
          </a:p>
          <a:p>
            <a:pPr algn="l"/>
            <a:r>
              <a:rPr lang="en-US" dirty="0" smtClean="0">
                <a:latin typeface="+mn-lt"/>
              </a:rPr>
              <a:t>Based on the direction, use 2D in the source (Shared L2 to DDR) or the destination (DDR to Shared L2).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85316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3" name="Slide Number Placeholder 40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84799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85203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15681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83158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ARM Cortex-A15 CorePac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Performance/Throughput Improvements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0723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79770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51989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197139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14352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41816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8625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23970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7007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3517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3"/>
            <a:ext cx="5337059" cy="54467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806267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00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58" y="20543"/>
            <a:ext cx="8963025" cy="8381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82157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0083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674873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87667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79824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4"/>
            <a:ext cx="8791575" cy="108477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3857" y="76200"/>
            <a:ext cx="904858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Network Coprocessor (NETCP)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87417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one or two Network Coprocessor(s)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 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5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86940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  <a:endParaRPr lang="en-US" sz="18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0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86488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1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CorePac &amp; Memory Subsystem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Internal Communications and Transport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External Interfaces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Coprocessors and Accelerators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Miscellaneous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79929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6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66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311847"/>
            <a:ext cx="9040632" cy="530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685" y="76200"/>
            <a:ext cx="8722581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Slide Number Placeholder 7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Device-Specific  Offerings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81799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414" name="Group 413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828"/>
            <p:cNvGrpSpPr/>
            <p:nvPr/>
          </p:nvGrpSpPr>
          <p:grpSpPr>
            <a:xfrm>
              <a:off x="0" y="914400"/>
              <a:ext cx="5349875" cy="5440363"/>
              <a:chOff x="0" y="914400"/>
              <a:chExt cx="5349875" cy="5440363"/>
            </a:xfrm>
          </p:grpSpPr>
          <p:sp>
            <p:nvSpPr>
              <p:cNvPr id="830" name="AutoShape 4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914400"/>
                <a:ext cx="5349875" cy="544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628"/>
              <p:cNvGrpSpPr>
                <a:grpSpLocks/>
              </p:cNvGrpSpPr>
              <p:nvPr/>
            </p:nvGrpSpPr>
            <p:grpSpPr bwMode="auto">
              <a:xfrm>
                <a:off x="247650" y="930275"/>
                <a:ext cx="5084763" cy="5151438"/>
                <a:chOff x="156" y="586"/>
                <a:chExt cx="3203" cy="3245"/>
              </a:xfrm>
            </p:grpSpPr>
            <p:sp>
              <p:nvSpPr>
                <p:cNvPr id="1051" name="Rectangle 428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Rectangle 429"/>
                <p:cNvSpPr>
                  <a:spLocks noChangeArrowheads="1"/>
                </p:cNvSpPr>
                <p:nvPr/>
              </p:nvSpPr>
              <p:spPr bwMode="auto">
                <a:xfrm>
                  <a:off x="569" y="2868"/>
                  <a:ext cx="1471" cy="958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72" y="621"/>
                  <a:ext cx="782" cy="1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098" y="2180"/>
                  <a:ext cx="107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4 Cores @ 1.0 GHz / 1.2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320" y="1253"/>
                  <a:ext cx="730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Rectangle 435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Rectangle 436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Rectangle 437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Rectangle 438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728" y="1880"/>
                  <a:ext cx="418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707" y="1859"/>
                  <a:ext cx="413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Rectangle 443"/>
                <p:cNvSpPr>
                  <a:spLocks noChangeArrowheads="1"/>
                </p:cNvSpPr>
                <p:nvPr/>
              </p:nvSpPr>
              <p:spPr bwMode="auto">
                <a:xfrm>
                  <a:off x="2807" y="1885"/>
                  <a:ext cx="20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FFTC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728" y="1452"/>
                  <a:ext cx="418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07" y="1432"/>
                  <a:ext cx="413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787" y="1459"/>
                  <a:ext cx="255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TCP3d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228" y="607"/>
                  <a:ext cx="236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C6670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Rectangle 448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Rectangle 449"/>
                <p:cNvSpPr>
                  <a:spLocks noChangeArrowheads="1"/>
                </p:cNvSpPr>
                <p:nvPr/>
              </p:nvSpPr>
              <p:spPr bwMode="auto">
                <a:xfrm>
                  <a:off x="1346" y="936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Rectangle 450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72" y="70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2MB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362" y="76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MSM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341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Rectangle 454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Rectangle 456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DDR3 EMIF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707" y="989"/>
                  <a:ext cx="413" cy="1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2707" y="781"/>
                  <a:ext cx="413" cy="1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2707" y="1650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2792" y="1672"/>
                  <a:ext cx="25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84" y="1478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5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4" y="189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x2</a:t>
                  </a:r>
                  <a:endParaRPr 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6" name="Freeform 470"/>
                <p:cNvSpPr>
                  <a:spLocks/>
                </p:cNvSpPr>
                <p:nvPr/>
              </p:nvSpPr>
              <p:spPr bwMode="auto">
                <a:xfrm>
                  <a:off x="2634" y="1024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471"/>
                <p:cNvSpPr>
                  <a:spLocks/>
                </p:cNvSpPr>
                <p:nvPr/>
              </p:nvSpPr>
              <p:spPr bwMode="auto">
                <a:xfrm>
                  <a:off x="2640" y="105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1 h 16"/>
                    <a:gd name="T6" fmla="*/ 5 w 5"/>
                    <a:gd name="T7" fmla="*/ 11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0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Rectangle 472"/>
                <p:cNvSpPr>
                  <a:spLocks noChangeArrowheads="1"/>
                </p:cNvSpPr>
                <p:nvPr/>
              </p:nvSpPr>
              <p:spPr bwMode="auto">
                <a:xfrm>
                  <a:off x="2488" y="105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9" name="Freeform 473"/>
                <p:cNvSpPr>
                  <a:spLocks/>
                </p:cNvSpPr>
                <p:nvPr/>
              </p:nvSpPr>
              <p:spPr bwMode="auto">
                <a:xfrm>
                  <a:off x="2426" y="1024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Freeform 474"/>
                <p:cNvSpPr>
                  <a:spLocks/>
                </p:cNvSpPr>
                <p:nvPr/>
              </p:nvSpPr>
              <p:spPr bwMode="auto">
                <a:xfrm>
                  <a:off x="2478" y="105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0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1 h 16"/>
                    <a:gd name="T12" fmla="*/ 5 w 10"/>
                    <a:gd name="T13" fmla="*/ 11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718" y="642"/>
                  <a:ext cx="541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Coprocessors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2" name="Freeform 476"/>
                <p:cNvSpPr>
                  <a:spLocks/>
                </p:cNvSpPr>
                <p:nvPr/>
              </p:nvSpPr>
              <p:spPr bwMode="auto">
                <a:xfrm>
                  <a:off x="2634" y="124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477"/>
                <p:cNvSpPr>
                  <a:spLocks/>
                </p:cNvSpPr>
                <p:nvPr/>
              </p:nvSpPr>
              <p:spPr bwMode="auto">
                <a:xfrm>
                  <a:off x="2640" y="1269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488" y="1269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5" name="Freeform 479"/>
                <p:cNvSpPr>
                  <a:spLocks/>
                </p:cNvSpPr>
                <p:nvPr/>
              </p:nvSpPr>
              <p:spPr bwMode="auto">
                <a:xfrm>
                  <a:off x="2426" y="1243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Freeform 480"/>
                <p:cNvSpPr>
                  <a:spLocks/>
                </p:cNvSpPr>
                <p:nvPr/>
              </p:nvSpPr>
              <p:spPr bwMode="auto">
                <a:xfrm>
                  <a:off x="2478" y="1269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481"/>
                <p:cNvSpPr>
                  <a:spLocks/>
                </p:cNvSpPr>
                <p:nvPr/>
              </p:nvSpPr>
              <p:spPr bwMode="auto">
                <a:xfrm>
                  <a:off x="2634" y="168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7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7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Freeform 482"/>
                <p:cNvSpPr>
                  <a:spLocks/>
                </p:cNvSpPr>
                <p:nvPr/>
              </p:nvSpPr>
              <p:spPr bwMode="auto">
                <a:xfrm>
                  <a:off x="2640" y="1706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6 h 16"/>
                    <a:gd name="T6" fmla="*/ 5 w 5"/>
                    <a:gd name="T7" fmla="*/ 11 h 16"/>
                    <a:gd name="T8" fmla="*/ 5 w 5"/>
                    <a:gd name="T9" fmla="*/ 11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5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88" y="170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0" name="Freeform 484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7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7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Freeform 485"/>
                <p:cNvSpPr>
                  <a:spLocks/>
                </p:cNvSpPr>
                <p:nvPr/>
              </p:nvSpPr>
              <p:spPr bwMode="auto">
                <a:xfrm>
                  <a:off x="2478" y="1706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5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11 h 16"/>
                    <a:gd name="T10" fmla="*/ 5 w 10"/>
                    <a:gd name="T11" fmla="*/ 11 h 16"/>
                    <a:gd name="T12" fmla="*/ 5 w 10"/>
                    <a:gd name="T13" fmla="*/ 16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5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Freeform 486"/>
                <p:cNvSpPr>
                  <a:spLocks/>
                </p:cNvSpPr>
                <p:nvPr/>
              </p:nvSpPr>
              <p:spPr bwMode="auto">
                <a:xfrm>
                  <a:off x="2634" y="1899"/>
                  <a:ext cx="68" cy="68"/>
                </a:xfrm>
                <a:custGeom>
                  <a:avLst/>
                  <a:gdLst>
                    <a:gd name="T0" fmla="*/ 0 w 68"/>
                    <a:gd name="T1" fmla="*/ 68 h 68"/>
                    <a:gd name="T2" fmla="*/ 68 w 68"/>
                    <a:gd name="T3" fmla="*/ 31 h 68"/>
                    <a:gd name="T4" fmla="*/ 0 w 68"/>
                    <a:gd name="T5" fmla="*/ 0 h 68"/>
                    <a:gd name="T6" fmla="*/ 0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0" y="68"/>
                      </a:moveTo>
                      <a:lnTo>
                        <a:pt x="68" y="31"/>
                      </a:lnTo>
                      <a:lnTo>
                        <a:pt x="0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Freeform 487"/>
                <p:cNvSpPr>
                  <a:spLocks/>
                </p:cNvSpPr>
                <p:nvPr/>
              </p:nvSpPr>
              <p:spPr bwMode="auto">
                <a:xfrm>
                  <a:off x="2640" y="192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0 h 16"/>
                    <a:gd name="T6" fmla="*/ 5 w 5"/>
                    <a:gd name="T7" fmla="*/ 10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488" y="192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5" name="Freeform 489"/>
                <p:cNvSpPr>
                  <a:spLocks/>
                </p:cNvSpPr>
                <p:nvPr/>
              </p:nvSpPr>
              <p:spPr bwMode="auto">
                <a:xfrm>
                  <a:off x="2426" y="1899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0 w 68"/>
                    <a:gd name="T3" fmla="*/ 31 h 68"/>
                    <a:gd name="T4" fmla="*/ 68 w 68"/>
                    <a:gd name="T5" fmla="*/ 0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0" y="31"/>
                      </a:lnTo>
                      <a:lnTo>
                        <a:pt x="68" y="0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Freeform 490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0 h 16"/>
                    <a:gd name="T12" fmla="*/ 5 w 10"/>
                    <a:gd name="T13" fmla="*/ 10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770" y="1234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749" y="1213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728" y="1192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707" y="1176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1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03" y="1198"/>
                  <a:ext cx="21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VCP2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2" name="Rectangle 497"/>
                <p:cNvSpPr>
                  <a:spLocks noChangeArrowheads="1"/>
                </p:cNvSpPr>
                <p:nvPr/>
              </p:nvSpPr>
              <p:spPr bwMode="auto">
                <a:xfrm>
                  <a:off x="3215" y="1259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x4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3" name="Freeform 498"/>
                <p:cNvSpPr>
                  <a:spLocks/>
                </p:cNvSpPr>
                <p:nvPr/>
              </p:nvSpPr>
              <p:spPr bwMode="auto">
                <a:xfrm>
                  <a:off x="2634" y="147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Rectangle 500"/>
                <p:cNvSpPr>
                  <a:spLocks noChangeArrowheads="1"/>
                </p:cNvSpPr>
                <p:nvPr/>
              </p:nvSpPr>
              <p:spPr bwMode="auto">
                <a:xfrm>
                  <a:off x="2488" y="149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5" name="Freeform 501"/>
                <p:cNvSpPr>
                  <a:spLocks/>
                </p:cNvSpPr>
                <p:nvPr/>
              </p:nvSpPr>
              <p:spPr bwMode="auto">
                <a:xfrm>
                  <a:off x="2426" y="147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Freeform 503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Freeform 504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Rectangle 505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9" name="Freeform 506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Freeform 507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6" name="Rectangle 513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8" name="Rectangle 515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0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Freeform 518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Freeform 519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Freeform 521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Freeform 522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23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Freeform 524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Freeform 525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8" y="638"/>
                  <a:ext cx="76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Memory Subsystem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0" name="Freeform 527"/>
                <p:cNvSpPr>
                  <a:spLocks/>
                </p:cNvSpPr>
                <p:nvPr/>
              </p:nvSpPr>
              <p:spPr bwMode="auto">
                <a:xfrm>
                  <a:off x="1148" y="946"/>
                  <a:ext cx="88" cy="88"/>
                </a:xfrm>
                <a:custGeom>
                  <a:avLst/>
                  <a:gdLst>
                    <a:gd name="T0" fmla="*/ 88 w 88"/>
                    <a:gd name="T1" fmla="*/ 47 h 88"/>
                    <a:gd name="T2" fmla="*/ 0 w 88"/>
                    <a:gd name="T3" fmla="*/ 88 h 88"/>
                    <a:gd name="T4" fmla="*/ 0 w 88"/>
                    <a:gd name="T5" fmla="*/ 0 h 88"/>
                    <a:gd name="T6" fmla="*/ 88 w 88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88"/>
                    <a:gd name="T14" fmla="*/ 88 w 88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88">
                      <a:moveTo>
                        <a:pt x="88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8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528"/>
                <p:cNvSpPr>
                  <a:spLocks/>
                </p:cNvSpPr>
                <p:nvPr/>
              </p:nvSpPr>
              <p:spPr bwMode="auto">
                <a:xfrm>
                  <a:off x="1148" y="972"/>
                  <a:ext cx="20" cy="36"/>
                </a:xfrm>
                <a:custGeom>
                  <a:avLst/>
                  <a:gdLst>
                    <a:gd name="T0" fmla="*/ 0 w 20"/>
                    <a:gd name="T1" fmla="*/ 36 h 36"/>
                    <a:gd name="T2" fmla="*/ 5 w 20"/>
                    <a:gd name="T3" fmla="*/ 36 h 36"/>
                    <a:gd name="T4" fmla="*/ 10 w 20"/>
                    <a:gd name="T5" fmla="*/ 36 h 36"/>
                    <a:gd name="T6" fmla="*/ 10 w 20"/>
                    <a:gd name="T7" fmla="*/ 31 h 36"/>
                    <a:gd name="T8" fmla="*/ 15 w 20"/>
                    <a:gd name="T9" fmla="*/ 31 h 36"/>
                    <a:gd name="T10" fmla="*/ 15 w 20"/>
                    <a:gd name="T11" fmla="*/ 31 h 36"/>
                    <a:gd name="T12" fmla="*/ 15 w 20"/>
                    <a:gd name="T13" fmla="*/ 26 h 36"/>
                    <a:gd name="T14" fmla="*/ 20 w 20"/>
                    <a:gd name="T15" fmla="*/ 21 h 36"/>
                    <a:gd name="T16" fmla="*/ 20 w 20"/>
                    <a:gd name="T17" fmla="*/ 21 h 36"/>
                    <a:gd name="T18" fmla="*/ 20 w 20"/>
                    <a:gd name="T19" fmla="*/ 15 h 36"/>
                    <a:gd name="T20" fmla="*/ 15 w 20"/>
                    <a:gd name="T21" fmla="*/ 10 h 36"/>
                    <a:gd name="T22" fmla="*/ 15 w 20"/>
                    <a:gd name="T23" fmla="*/ 10 h 36"/>
                    <a:gd name="T24" fmla="*/ 15 w 20"/>
                    <a:gd name="T25" fmla="*/ 5 h 36"/>
                    <a:gd name="T26" fmla="*/ 10 w 20"/>
                    <a:gd name="T27" fmla="*/ 5 h 36"/>
                    <a:gd name="T28" fmla="*/ 10 w 20"/>
                    <a:gd name="T29" fmla="*/ 5 h 36"/>
                    <a:gd name="T30" fmla="*/ 5 w 20"/>
                    <a:gd name="T31" fmla="*/ 0 h 36"/>
                    <a:gd name="T32" fmla="*/ 0 w 20"/>
                    <a:gd name="T33" fmla="*/ 0 h 36"/>
                    <a:gd name="T34" fmla="*/ 0 w 20"/>
                    <a:gd name="T35" fmla="*/ 36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36"/>
                    <a:gd name="T56" fmla="*/ 20 w 20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36">
                      <a:moveTo>
                        <a:pt x="0" y="36"/>
                      </a:moveTo>
                      <a:lnTo>
                        <a:pt x="5" y="36"/>
                      </a:lnTo>
                      <a:lnTo>
                        <a:pt x="10" y="36"/>
                      </a:lnTo>
                      <a:lnTo>
                        <a:pt x="10" y="31"/>
                      </a:lnTo>
                      <a:lnTo>
                        <a:pt x="15" y="31"/>
                      </a:lnTo>
                      <a:lnTo>
                        <a:pt x="15" y="26"/>
                      </a:lnTo>
                      <a:lnTo>
                        <a:pt x="20" y="21"/>
                      </a:lnTo>
                      <a:lnTo>
                        <a:pt x="20" y="15"/>
                      </a:lnTo>
                      <a:lnTo>
                        <a:pt x="15" y="10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111" y="972"/>
                  <a:ext cx="37" cy="3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3" name="Freeform 530"/>
                <p:cNvSpPr>
                  <a:spLocks/>
                </p:cNvSpPr>
                <p:nvPr/>
              </p:nvSpPr>
              <p:spPr bwMode="auto">
                <a:xfrm>
                  <a:off x="1022" y="946"/>
                  <a:ext cx="89" cy="88"/>
                </a:xfrm>
                <a:custGeom>
                  <a:avLst/>
                  <a:gdLst>
                    <a:gd name="T0" fmla="*/ 0 w 89"/>
                    <a:gd name="T1" fmla="*/ 47 h 88"/>
                    <a:gd name="T2" fmla="*/ 89 w 89"/>
                    <a:gd name="T3" fmla="*/ 88 h 88"/>
                    <a:gd name="T4" fmla="*/ 89 w 89"/>
                    <a:gd name="T5" fmla="*/ 0 h 88"/>
                    <a:gd name="T6" fmla="*/ 0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0" y="47"/>
                      </a:move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531"/>
                <p:cNvSpPr>
                  <a:spLocks/>
                </p:cNvSpPr>
                <p:nvPr/>
              </p:nvSpPr>
              <p:spPr bwMode="auto">
                <a:xfrm>
                  <a:off x="1095" y="972"/>
                  <a:ext cx="16" cy="36"/>
                </a:xfrm>
                <a:custGeom>
                  <a:avLst/>
                  <a:gdLst>
                    <a:gd name="T0" fmla="*/ 16 w 16"/>
                    <a:gd name="T1" fmla="*/ 0 h 36"/>
                    <a:gd name="T2" fmla="*/ 11 w 16"/>
                    <a:gd name="T3" fmla="*/ 0 h 36"/>
                    <a:gd name="T4" fmla="*/ 11 w 16"/>
                    <a:gd name="T5" fmla="*/ 5 h 36"/>
                    <a:gd name="T6" fmla="*/ 6 w 16"/>
                    <a:gd name="T7" fmla="*/ 5 h 36"/>
                    <a:gd name="T8" fmla="*/ 6 w 16"/>
                    <a:gd name="T9" fmla="*/ 5 h 36"/>
                    <a:gd name="T10" fmla="*/ 0 w 16"/>
                    <a:gd name="T11" fmla="*/ 10 h 36"/>
                    <a:gd name="T12" fmla="*/ 0 w 16"/>
                    <a:gd name="T13" fmla="*/ 10 h 36"/>
                    <a:gd name="T14" fmla="*/ 0 w 16"/>
                    <a:gd name="T15" fmla="*/ 15 h 36"/>
                    <a:gd name="T16" fmla="*/ 0 w 16"/>
                    <a:gd name="T17" fmla="*/ 21 h 36"/>
                    <a:gd name="T18" fmla="*/ 0 w 16"/>
                    <a:gd name="T19" fmla="*/ 21 h 36"/>
                    <a:gd name="T20" fmla="*/ 0 w 16"/>
                    <a:gd name="T21" fmla="*/ 26 h 36"/>
                    <a:gd name="T22" fmla="*/ 0 w 16"/>
                    <a:gd name="T23" fmla="*/ 31 h 36"/>
                    <a:gd name="T24" fmla="*/ 6 w 16"/>
                    <a:gd name="T25" fmla="*/ 31 h 36"/>
                    <a:gd name="T26" fmla="*/ 6 w 16"/>
                    <a:gd name="T27" fmla="*/ 31 h 36"/>
                    <a:gd name="T28" fmla="*/ 11 w 16"/>
                    <a:gd name="T29" fmla="*/ 36 h 36"/>
                    <a:gd name="T30" fmla="*/ 11 w 16"/>
                    <a:gd name="T31" fmla="*/ 36 h 36"/>
                    <a:gd name="T32" fmla="*/ 16 w 16"/>
                    <a:gd name="T33" fmla="*/ 36 h 36"/>
                    <a:gd name="T34" fmla="*/ 16 w 16"/>
                    <a:gd name="T35" fmla="*/ 0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6"/>
                    <a:gd name="T56" fmla="*/ 16 w 16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6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6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11" y="36"/>
                      </a:lnTo>
                      <a:lnTo>
                        <a:pt x="16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532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6" name="Rectangle 533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7" name="Rectangle 534"/>
                <p:cNvSpPr>
                  <a:spLocks noChangeArrowheads="1"/>
                </p:cNvSpPr>
                <p:nvPr/>
              </p:nvSpPr>
              <p:spPr bwMode="auto">
                <a:xfrm rot="-5400000">
                  <a:off x="1854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8" name="Rectangle 535"/>
                <p:cNvSpPr>
                  <a:spLocks noChangeArrowheads="1"/>
                </p:cNvSpPr>
                <p:nvPr/>
              </p:nvSpPr>
              <p:spPr bwMode="auto">
                <a:xfrm rot="-5400000">
                  <a:off x="1852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9" name="Rectangle 536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0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1849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1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2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3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1855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5" name="Rectangle 543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6" name="Rectangle 544"/>
                <p:cNvSpPr>
                  <a:spLocks noChangeArrowheads="1"/>
                </p:cNvSpPr>
                <p:nvPr/>
              </p:nvSpPr>
              <p:spPr bwMode="auto">
                <a:xfrm rot="-5400000">
                  <a:off x="1070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" name="Rectangle 545"/>
                <p:cNvSpPr>
                  <a:spLocks noChangeArrowheads="1"/>
                </p:cNvSpPr>
                <p:nvPr/>
              </p:nvSpPr>
              <p:spPr bwMode="auto">
                <a:xfrm rot="-5400000">
                  <a:off x="1068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8" name="Rectangle 546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9" name="Rectangle 547"/>
                <p:cNvSpPr>
                  <a:spLocks noChangeArrowheads="1"/>
                </p:cNvSpPr>
                <p:nvPr/>
              </p:nvSpPr>
              <p:spPr bwMode="auto">
                <a:xfrm rot="-5400000">
                  <a:off x="1076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0" name="Rectangle 548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1" name="Rectangle 549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2" name="Rectangle 550"/>
                <p:cNvSpPr>
                  <a:spLocks noChangeArrowheads="1"/>
                </p:cNvSpPr>
                <p:nvPr/>
              </p:nvSpPr>
              <p:spPr bwMode="auto">
                <a:xfrm rot="-5400000">
                  <a:off x="1071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3" name="Rectangle 552"/>
                <p:cNvSpPr>
                  <a:spLocks noChangeArrowheads="1"/>
                </p:cNvSpPr>
                <p:nvPr/>
              </p:nvSpPr>
              <p:spPr bwMode="auto">
                <a:xfrm>
                  <a:off x="1221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4" name="Rectangle 553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5" name="Rectangle 554"/>
                <p:cNvSpPr>
                  <a:spLocks noChangeArrowheads="1"/>
                </p:cNvSpPr>
                <p:nvPr/>
              </p:nvSpPr>
              <p:spPr bwMode="auto">
                <a:xfrm rot="-5400000">
                  <a:off x="1259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6" name="Rectangle 555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7" name="Rectangle 556"/>
                <p:cNvSpPr>
                  <a:spLocks noChangeArrowheads="1"/>
                </p:cNvSpPr>
                <p:nvPr/>
              </p:nvSpPr>
              <p:spPr bwMode="auto">
                <a:xfrm rot="-5400000">
                  <a:off x="1262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9" name="Rectangle 558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0" name="Rectangle 559"/>
                <p:cNvSpPr>
                  <a:spLocks noChangeArrowheads="1"/>
                </p:cNvSpPr>
                <p:nvPr/>
              </p:nvSpPr>
              <p:spPr bwMode="auto">
                <a:xfrm rot="-5400000">
                  <a:off x="1655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1" name="Rectangle 560"/>
                <p:cNvSpPr>
                  <a:spLocks noChangeArrowheads="1"/>
                </p:cNvSpPr>
                <p:nvPr/>
              </p:nvSpPr>
              <p:spPr bwMode="auto">
                <a:xfrm rot="-5400000">
                  <a:off x="1671" y="325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2" name="Rectangle 561"/>
                <p:cNvSpPr>
                  <a:spLocks noChangeArrowheads="1"/>
                </p:cNvSpPr>
                <p:nvPr/>
              </p:nvSpPr>
              <p:spPr bwMode="auto">
                <a:xfrm rot="-5400000">
                  <a:off x="1658" y="3211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3" name="Rectangle 562"/>
                <p:cNvSpPr>
                  <a:spLocks noChangeArrowheads="1"/>
                </p:cNvSpPr>
                <p:nvPr/>
              </p:nvSpPr>
              <p:spPr bwMode="auto">
                <a:xfrm rot="-5400000">
                  <a:off x="1661" y="316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4" name="Rectangle 564"/>
                <p:cNvSpPr>
                  <a:spLocks noChangeArrowheads="1"/>
                </p:cNvSpPr>
                <p:nvPr/>
              </p:nvSpPr>
              <p:spPr bwMode="auto">
                <a:xfrm rot="-5400000">
                  <a:off x="1656" y="3031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5" name="Rectangle 565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6" name="Rectangle 566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7" name="Rectangle 567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S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8" name="Rectangle 568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9" name="Rectangle 569"/>
                <p:cNvSpPr>
                  <a:spLocks noChangeArrowheads="1"/>
                </p:cNvSpPr>
                <p:nvPr/>
              </p:nvSpPr>
              <p:spPr bwMode="auto">
                <a:xfrm rot="-5400000">
                  <a:off x="1473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0" name="Rectangle 570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1" name="Rectangle 571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2" name="Rectangle 572"/>
                <p:cNvSpPr>
                  <a:spLocks noChangeArrowheads="1"/>
                </p:cNvSpPr>
                <p:nvPr/>
              </p:nvSpPr>
              <p:spPr bwMode="auto">
                <a:xfrm rot="-5400000">
                  <a:off x="88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3" name="Rectangle 573"/>
                <p:cNvSpPr>
                  <a:spLocks noChangeArrowheads="1"/>
                </p:cNvSpPr>
                <p:nvPr/>
              </p:nvSpPr>
              <p:spPr bwMode="auto">
                <a:xfrm rot="-5400000">
                  <a:off x="870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4" name="Rectangle 574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5" name="Freeform 575"/>
                <p:cNvSpPr>
                  <a:spLocks/>
                </p:cNvSpPr>
                <p:nvPr/>
              </p:nvSpPr>
              <p:spPr bwMode="auto">
                <a:xfrm>
                  <a:off x="1810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1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1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Freeform 576"/>
                <p:cNvSpPr>
                  <a:spLocks/>
                </p:cNvSpPr>
                <p:nvPr/>
              </p:nvSpPr>
              <p:spPr bwMode="auto">
                <a:xfrm>
                  <a:off x="1836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5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577"/>
                <p:cNvSpPr>
                  <a:spLocks noChangeArrowheads="1"/>
                </p:cNvSpPr>
                <p:nvPr/>
              </p:nvSpPr>
              <p:spPr bwMode="auto">
                <a:xfrm>
                  <a:off x="1836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8" name="Freeform 578"/>
                <p:cNvSpPr>
                  <a:spLocks/>
                </p:cNvSpPr>
                <p:nvPr/>
              </p:nvSpPr>
              <p:spPr bwMode="auto">
                <a:xfrm>
                  <a:off x="1810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1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1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579"/>
                <p:cNvSpPr>
                  <a:spLocks/>
                </p:cNvSpPr>
                <p:nvPr/>
              </p:nvSpPr>
              <p:spPr bwMode="auto">
                <a:xfrm>
                  <a:off x="1836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5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580"/>
                <p:cNvSpPr>
                  <a:spLocks/>
                </p:cNvSpPr>
                <p:nvPr/>
              </p:nvSpPr>
              <p:spPr bwMode="auto">
                <a:xfrm>
                  <a:off x="1612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6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6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581"/>
                <p:cNvSpPr>
                  <a:spLocks/>
                </p:cNvSpPr>
                <p:nvPr/>
              </p:nvSpPr>
              <p:spPr bwMode="auto">
                <a:xfrm>
                  <a:off x="1638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6 w 16"/>
                    <a:gd name="T5" fmla="*/ 6 h 11"/>
                    <a:gd name="T6" fmla="*/ 10 w 16"/>
                    <a:gd name="T7" fmla="*/ 0 h 11"/>
                    <a:gd name="T8" fmla="*/ 10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582"/>
                <p:cNvSpPr>
                  <a:spLocks noChangeArrowheads="1"/>
                </p:cNvSpPr>
                <p:nvPr/>
              </p:nvSpPr>
              <p:spPr bwMode="auto">
                <a:xfrm>
                  <a:off x="1638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3" name="Freeform 583"/>
                <p:cNvSpPr>
                  <a:spLocks/>
                </p:cNvSpPr>
                <p:nvPr/>
              </p:nvSpPr>
              <p:spPr bwMode="auto">
                <a:xfrm>
                  <a:off x="1612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6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6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584"/>
                <p:cNvSpPr>
                  <a:spLocks/>
                </p:cNvSpPr>
                <p:nvPr/>
              </p:nvSpPr>
              <p:spPr bwMode="auto">
                <a:xfrm>
                  <a:off x="1638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10 w 16"/>
                    <a:gd name="T9" fmla="*/ 5 h 5"/>
                    <a:gd name="T10" fmla="*/ 10 w 16"/>
                    <a:gd name="T11" fmla="*/ 5 h 5"/>
                    <a:gd name="T12" fmla="*/ 16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Line 585"/>
                <p:cNvSpPr>
                  <a:spLocks noChangeShapeType="1"/>
                </p:cNvSpPr>
                <p:nvPr/>
              </p:nvSpPr>
              <p:spPr bwMode="auto">
                <a:xfrm>
                  <a:off x="1492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586"/>
                <p:cNvSpPr>
                  <a:spLocks/>
                </p:cNvSpPr>
                <p:nvPr/>
              </p:nvSpPr>
              <p:spPr bwMode="auto">
                <a:xfrm>
                  <a:off x="1471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587"/>
                <p:cNvSpPr>
                  <a:spLocks/>
                </p:cNvSpPr>
                <p:nvPr/>
              </p:nvSpPr>
              <p:spPr bwMode="auto">
                <a:xfrm>
                  <a:off x="1471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Line 588"/>
                <p:cNvSpPr>
                  <a:spLocks noChangeShapeType="1"/>
                </p:cNvSpPr>
                <p:nvPr/>
              </p:nvSpPr>
              <p:spPr bwMode="auto">
                <a:xfrm>
                  <a:off x="1304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589"/>
                <p:cNvSpPr>
                  <a:spLocks/>
                </p:cNvSpPr>
                <p:nvPr/>
              </p:nvSpPr>
              <p:spPr bwMode="auto">
                <a:xfrm>
                  <a:off x="1278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590"/>
                <p:cNvSpPr>
                  <a:spLocks/>
                </p:cNvSpPr>
                <p:nvPr/>
              </p:nvSpPr>
              <p:spPr bwMode="auto">
                <a:xfrm>
                  <a:off x="1278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591"/>
                <p:cNvSpPr>
                  <a:spLocks/>
                </p:cNvSpPr>
                <p:nvPr/>
              </p:nvSpPr>
              <p:spPr bwMode="auto">
                <a:xfrm>
                  <a:off x="1069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7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592"/>
                <p:cNvSpPr>
                  <a:spLocks/>
                </p:cNvSpPr>
                <p:nvPr/>
              </p:nvSpPr>
              <p:spPr bwMode="auto">
                <a:xfrm>
                  <a:off x="1095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11 w 16"/>
                    <a:gd name="T9" fmla="*/ 0 h 11"/>
                    <a:gd name="T10" fmla="*/ 6 w 16"/>
                    <a:gd name="T11" fmla="*/ 0 h 11"/>
                    <a:gd name="T12" fmla="*/ 6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Rectangle 593"/>
                <p:cNvSpPr>
                  <a:spLocks noChangeArrowheads="1"/>
                </p:cNvSpPr>
                <p:nvPr/>
              </p:nvSpPr>
              <p:spPr bwMode="auto">
                <a:xfrm>
                  <a:off x="1095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4" name="Freeform 594"/>
                <p:cNvSpPr>
                  <a:spLocks/>
                </p:cNvSpPr>
                <p:nvPr/>
              </p:nvSpPr>
              <p:spPr bwMode="auto">
                <a:xfrm>
                  <a:off x="1069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7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595"/>
                <p:cNvSpPr>
                  <a:spLocks/>
                </p:cNvSpPr>
                <p:nvPr/>
              </p:nvSpPr>
              <p:spPr bwMode="auto">
                <a:xfrm>
                  <a:off x="1095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6 w 16"/>
                    <a:gd name="T5" fmla="*/ 5 h 5"/>
                    <a:gd name="T6" fmla="*/ 6 w 16"/>
                    <a:gd name="T7" fmla="*/ 5 h 5"/>
                    <a:gd name="T8" fmla="*/ 11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596"/>
                <p:cNvSpPr>
                  <a:spLocks noChangeShapeType="1"/>
                </p:cNvSpPr>
                <p:nvPr/>
              </p:nvSpPr>
              <p:spPr bwMode="auto">
                <a:xfrm>
                  <a:off x="908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597"/>
                <p:cNvSpPr>
                  <a:spLocks/>
                </p:cNvSpPr>
                <p:nvPr/>
              </p:nvSpPr>
              <p:spPr bwMode="auto">
                <a:xfrm>
                  <a:off x="887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598"/>
                <p:cNvSpPr>
                  <a:spLocks/>
                </p:cNvSpPr>
                <p:nvPr/>
              </p:nvSpPr>
              <p:spPr bwMode="auto">
                <a:xfrm>
                  <a:off x="887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599"/>
                <p:cNvSpPr>
                  <a:spLocks noChangeShapeType="1"/>
                </p:cNvSpPr>
                <p:nvPr/>
              </p:nvSpPr>
              <p:spPr bwMode="auto">
                <a:xfrm>
                  <a:off x="203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600"/>
                <p:cNvSpPr>
                  <a:spLocks noChangeShapeType="1"/>
                </p:cNvSpPr>
                <p:nvPr/>
              </p:nvSpPr>
              <p:spPr bwMode="auto">
                <a:xfrm>
                  <a:off x="30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601"/>
                <p:cNvSpPr>
                  <a:spLocks noChangeShapeType="1"/>
                </p:cNvSpPr>
                <p:nvPr/>
              </p:nvSpPr>
              <p:spPr bwMode="auto">
                <a:xfrm>
                  <a:off x="41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602"/>
                <p:cNvSpPr>
                  <a:spLocks noChangeShapeType="1"/>
                </p:cNvSpPr>
                <p:nvPr/>
              </p:nvSpPr>
              <p:spPr bwMode="auto">
                <a:xfrm>
                  <a:off x="516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603"/>
                <p:cNvSpPr>
                  <a:spLocks noChangeShapeType="1"/>
                </p:cNvSpPr>
                <p:nvPr/>
              </p:nvSpPr>
              <p:spPr bwMode="auto">
                <a:xfrm>
                  <a:off x="62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Line 604"/>
                <p:cNvSpPr>
                  <a:spLocks noChangeShapeType="1"/>
                </p:cNvSpPr>
                <p:nvPr/>
              </p:nvSpPr>
              <p:spPr bwMode="auto">
                <a:xfrm>
                  <a:off x="72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605"/>
                <p:cNvSpPr>
                  <a:spLocks noChangeShapeType="1"/>
                </p:cNvSpPr>
                <p:nvPr/>
              </p:nvSpPr>
              <p:spPr bwMode="auto">
                <a:xfrm>
                  <a:off x="829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606"/>
                <p:cNvSpPr>
                  <a:spLocks noChangeShapeType="1"/>
                </p:cNvSpPr>
                <p:nvPr/>
              </p:nvSpPr>
              <p:spPr bwMode="auto">
                <a:xfrm>
                  <a:off x="934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Line 607"/>
                <p:cNvSpPr>
                  <a:spLocks noChangeShapeType="1"/>
                </p:cNvSpPr>
                <p:nvPr/>
              </p:nvSpPr>
              <p:spPr bwMode="auto">
                <a:xfrm>
                  <a:off x="103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Line 608"/>
                <p:cNvSpPr>
                  <a:spLocks noChangeShapeType="1"/>
                </p:cNvSpPr>
                <p:nvPr/>
              </p:nvSpPr>
              <p:spPr bwMode="auto">
                <a:xfrm>
                  <a:off x="114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609"/>
                <p:cNvSpPr>
                  <a:spLocks noChangeShapeType="1"/>
                </p:cNvSpPr>
                <p:nvPr/>
              </p:nvSpPr>
              <p:spPr bwMode="auto">
                <a:xfrm>
                  <a:off x="1247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610"/>
                <p:cNvSpPr>
                  <a:spLocks noChangeShapeType="1"/>
                </p:cNvSpPr>
                <p:nvPr/>
              </p:nvSpPr>
              <p:spPr bwMode="auto">
                <a:xfrm>
                  <a:off x="135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611"/>
                <p:cNvSpPr>
                  <a:spLocks noChangeShapeType="1"/>
                </p:cNvSpPr>
                <p:nvPr/>
              </p:nvSpPr>
              <p:spPr bwMode="auto">
                <a:xfrm>
                  <a:off x="145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Line 612"/>
                <p:cNvSpPr>
                  <a:spLocks noChangeShapeType="1"/>
                </p:cNvSpPr>
                <p:nvPr/>
              </p:nvSpPr>
              <p:spPr bwMode="auto">
                <a:xfrm>
                  <a:off x="1560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Line 613"/>
                <p:cNvSpPr>
                  <a:spLocks noChangeShapeType="1"/>
                </p:cNvSpPr>
                <p:nvPr/>
              </p:nvSpPr>
              <p:spPr bwMode="auto">
                <a:xfrm>
                  <a:off x="1659" y="628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614"/>
                <p:cNvSpPr>
                  <a:spLocks noChangeShapeType="1"/>
                </p:cNvSpPr>
                <p:nvPr/>
              </p:nvSpPr>
              <p:spPr bwMode="auto">
                <a:xfrm>
                  <a:off x="1659" y="732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Line 615"/>
                <p:cNvSpPr>
                  <a:spLocks noChangeShapeType="1"/>
                </p:cNvSpPr>
                <p:nvPr/>
              </p:nvSpPr>
              <p:spPr bwMode="auto">
                <a:xfrm>
                  <a:off x="1659" y="836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Line 616"/>
                <p:cNvSpPr>
                  <a:spLocks noChangeShapeType="1"/>
                </p:cNvSpPr>
                <p:nvPr/>
              </p:nvSpPr>
              <p:spPr bwMode="auto">
                <a:xfrm>
                  <a:off x="1659" y="94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Freeform 617"/>
                <p:cNvSpPr>
                  <a:spLocks/>
                </p:cNvSpPr>
                <p:nvPr/>
              </p:nvSpPr>
              <p:spPr bwMode="auto">
                <a:xfrm>
                  <a:off x="1607" y="1045"/>
                  <a:ext cx="52" cy="15"/>
                </a:xfrm>
                <a:custGeom>
                  <a:avLst/>
                  <a:gdLst>
                    <a:gd name="T0" fmla="*/ 52 w 52"/>
                    <a:gd name="T1" fmla="*/ 0 h 15"/>
                    <a:gd name="T2" fmla="*/ 52 w 52"/>
                    <a:gd name="T3" fmla="*/ 15 h 15"/>
                    <a:gd name="T4" fmla="*/ 52 w 52"/>
                    <a:gd name="T5" fmla="*/ 15 h 15"/>
                    <a:gd name="T6" fmla="*/ 0 w 52"/>
                    <a:gd name="T7" fmla="*/ 15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15"/>
                    <a:gd name="T14" fmla="*/ 52 w 52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15">
                      <a:moveTo>
                        <a:pt x="52" y="0"/>
                      </a:moveTo>
                      <a:lnTo>
                        <a:pt x="52" y="15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50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1294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Line 621"/>
                <p:cNvSpPr>
                  <a:spLocks noChangeShapeType="1"/>
                </p:cNvSpPr>
                <p:nvPr/>
              </p:nvSpPr>
              <p:spPr bwMode="auto">
                <a:xfrm flipH="1">
                  <a:off x="118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108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Line 623"/>
                <p:cNvSpPr>
                  <a:spLocks noChangeShapeType="1"/>
                </p:cNvSpPr>
                <p:nvPr/>
              </p:nvSpPr>
              <p:spPr bwMode="auto">
                <a:xfrm flipH="1">
                  <a:off x="981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Line 624"/>
                <p:cNvSpPr>
                  <a:spLocks noChangeShapeType="1"/>
                </p:cNvSpPr>
                <p:nvPr/>
              </p:nvSpPr>
              <p:spPr bwMode="auto">
                <a:xfrm flipH="1">
                  <a:off x="876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Line 625"/>
                <p:cNvSpPr>
                  <a:spLocks noChangeShapeType="1"/>
                </p:cNvSpPr>
                <p:nvPr/>
              </p:nvSpPr>
              <p:spPr bwMode="auto">
                <a:xfrm flipH="1">
                  <a:off x="77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66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563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829"/>
              <p:cNvGrpSpPr>
                <a:grpSpLocks/>
              </p:cNvGrpSpPr>
              <p:nvPr/>
            </p:nvGrpSpPr>
            <p:grpSpPr bwMode="auto">
              <a:xfrm>
                <a:off x="15875" y="981075"/>
                <a:ext cx="5308600" cy="5373688"/>
                <a:chOff x="10" y="618"/>
                <a:chExt cx="3344" cy="3385"/>
              </a:xfrm>
            </p:grpSpPr>
            <p:sp>
              <p:nvSpPr>
                <p:cNvPr id="853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45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35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Line 631"/>
                <p:cNvSpPr>
                  <a:spLocks noChangeShapeType="1"/>
                </p:cNvSpPr>
                <p:nvPr/>
              </p:nvSpPr>
              <p:spPr bwMode="auto">
                <a:xfrm flipH="1">
                  <a:off x="250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32"/>
                <p:cNvSpPr>
                  <a:spLocks/>
                </p:cNvSpPr>
                <p:nvPr/>
              </p:nvSpPr>
              <p:spPr bwMode="auto">
                <a:xfrm>
                  <a:off x="203" y="1003"/>
                  <a:ext cx="11" cy="57"/>
                </a:xfrm>
                <a:custGeom>
                  <a:avLst/>
                  <a:gdLst>
                    <a:gd name="T0" fmla="*/ 11 w 11"/>
                    <a:gd name="T1" fmla="*/ 57 h 57"/>
                    <a:gd name="T2" fmla="*/ 0 w 11"/>
                    <a:gd name="T3" fmla="*/ 57 h 57"/>
                    <a:gd name="T4" fmla="*/ 0 w 11"/>
                    <a:gd name="T5" fmla="*/ 57 h 57"/>
                    <a:gd name="T6" fmla="*/ 0 w 11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7"/>
                    <a:gd name="T14" fmla="*/ 11 w 11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03" y="899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03" y="795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203" y="69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203" y="61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637"/>
                <p:cNvSpPr>
                  <a:spLocks/>
                </p:cNvSpPr>
                <p:nvPr/>
              </p:nvSpPr>
              <p:spPr bwMode="auto">
                <a:xfrm>
                  <a:off x="1153" y="162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638"/>
                <p:cNvSpPr>
                  <a:spLocks/>
                </p:cNvSpPr>
                <p:nvPr/>
              </p:nvSpPr>
              <p:spPr bwMode="auto">
                <a:xfrm>
                  <a:off x="1158" y="1654"/>
                  <a:ext cx="10" cy="16"/>
                </a:xfrm>
                <a:custGeom>
                  <a:avLst/>
                  <a:gdLst>
                    <a:gd name="T0" fmla="*/ 0 w 10"/>
                    <a:gd name="T1" fmla="*/ 16 h 16"/>
                    <a:gd name="T2" fmla="*/ 5 w 10"/>
                    <a:gd name="T3" fmla="*/ 10 h 16"/>
                    <a:gd name="T4" fmla="*/ 5 w 10"/>
                    <a:gd name="T5" fmla="*/ 10 h 16"/>
                    <a:gd name="T6" fmla="*/ 10 w 10"/>
                    <a:gd name="T7" fmla="*/ 10 h 16"/>
                    <a:gd name="T8" fmla="*/ 10 w 10"/>
                    <a:gd name="T9" fmla="*/ 5 h 16"/>
                    <a:gd name="T10" fmla="*/ 10 w 10"/>
                    <a:gd name="T11" fmla="*/ 5 h 16"/>
                    <a:gd name="T12" fmla="*/ 5 w 10"/>
                    <a:gd name="T13" fmla="*/ 0 h 16"/>
                    <a:gd name="T14" fmla="*/ 5 w 10"/>
                    <a:gd name="T15" fmla="*/ 0 h 16"/>
                    <a:gd name="T16" fmla="*/ 0 w 10"/>
                    <a:gd name="T17" fmla="*/ 0 h 16"/>
                    <a:gd name="T18" fmla="*/ 0 w 10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0" y="16"/>
                      </a:move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639"/>
                <p:cNvSpPr>
                  <a:spLocks noChangeArrowheads="1"/>
                </p:cNvSpPr>
                <p:nvPr/>
              </p:nvSpPr>
              <p:spPr bwMode="auto">
                <a:xfrm>
                  <a:off x="1080" y="1654"/>
                  <a:ext cx="78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4" name="Freeform 640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63" cy="73"/>
                </a:xfrm>
                <a:custGeom>
                  <a:avLst/>
                  <a:gdLst>
                    <a:gd name="T0" fmla="*/ 63 w 63"/>
                    <a:gd name="T1" fmla="*/ 73 h 73"/>
                    <a:gd name="T2" fmla="*/ 0 w 63"/>
                    <a:gd name="T3" fmla="*/ 36 h 73"/>
                    <a:gd name="T4" fmla="*/ 63 w 63"/>
                    <a:gd name="T5" fmla="*/ 0 h 73"/>
                    <a:gd name="T6" fmla="*/ 63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63" y="73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63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641"/>
                <p:cNvSpPr>
                  <a:spLocks/>
                </p:cNvSpPr>
                <p:nvPr/>
              </p:nvSpPr>
              <p:spPr bwMode="auto">
                <a:xfrm>
                  <a:off x="1075" y="1654"/>
                  <a:ext cx="5" cy="16"/>
                </a:xfrm>
                <a:custGeom>
                  <a:avLst/>
                  <a:gdLst>
                    <a:gd name="T0" fmla="*/ 5 w 5"/>
                    <a:gd name="T1" fmla="*/ 0 h 16"/>
                    <a:gd name="T2" fmla="*/ 5 w 5"/>
                    <a:gd name="T3" fmla="*/ 0 h 16"/>
                    <a:gd name="T4" fmla="*/ 0 w 5"/>
                    <a:gd name="T5" fmla="*/ 0 h 16"/>
                    <a:gd name="T6" fmla="*/ 0 w 5"/>
                    <a:gd name="T7" fmla="*/ 5 h 16"/>
                    <a:gd name="T8" fmla="*/ 0 w 5"/>
                    <a:gd name="T9" fmla="*/ 5 h 16"/>
                    <a:gd name="T10" fmla="*/ 0 w 5"/>
                    <a:gd name="T11" fmla="*/ 10 h 16"/>
                    <a:gd name="T12" fmla="*/ 0 w 5"/>
                    <a:gd name="T13" fmla="*/ 10 h 16"/>
                    <a:gd name="T14" fmla="*/ 5 w 5"/>
                    <a:gd name="T15" fmla="*/ 10 h 16"/>
                    <a:gd name="T16" fmla="*/ 5 w 5"/>
                    <a:gd name="T17" fmla="*/ 16 h 16"/>
                    <a:gd name="T18" fmla="*/ 5 w 5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642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7" name="Rectangle 643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8" name="Rectangle 644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9" name="Rectangle 645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1" name="Rectangle 647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2" name="Rectangle 648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" name="Line 652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653"/>
                <p:cNvSpPr>
                  <a:spLocks/>
                </p:cNvSpPr>
                <p:nvPr/>
              </p:nvSpPr>
              <p:spPr bwMode="auto">
                <a:xfrm>
                  <a:off x="1920" y="2914"/>
                  <a:ext cx="41" cy="42"/>
                </a:xfrm>
                <a:custGeom>
                  <a:avLst/>
                  <a:gdLst>
                    <a:gd name="T0" fmla="*/ 21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1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1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654"/>
                <p:cNvSpPr>
                  <a:spLocks noChangeShapeType="1"/>
                </p:cNvSpPr>
                <p:nvPr/>
              </p:nvSpPr>
              <p:spPr bwMode="auto">
                <a:xfrm flipV="1">
                  <a:off x="1742" y="2696"/>
                  <a:ext cx="1" cy="26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655"/>
                <p:cNvSpPr>
                  <a:spLocks/>
                </p:cNvSpPr>
                <p:nvPr/>
              </p:nvSpPr>
              <p:spPr bwMode="auto">
                <a:xfrm>
                  <a:off x="172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0 w 42"/>
                    <a:gd name="T3" fmla="*/ 0 h 42"/>
                    <a:gd name="T4" fmla="*/ 42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656"/>
                <p:cNvSpPr>
                  <a:spLocks noChangeShapeType="1"/>
                </p:cNvSpPr>
                <p:nvPr/>
              </p:nvSpPr>
              <p:spPr bwMode="auto">
                <a:xfrm>
                  <a:off x="1742" y="2696"/>
                  <a:ext cx="7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657"/>
                <p:cNvSpPr>
                  <a:spLocks/>
                </p:cNvSpPr>
                <p:nvPr/>
              </p:nvSpPr>
              <p:spPr bwMode="auto">
                <a:xfrm>
                  <a:off x="2405" y="267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658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50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65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Rectangle 660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5" name="Rectangle 661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" name="Line 668"/>
                <p:cNvSpPr>
                  <a:spLocks noChangeShapeType="1"/>
                </p:cNvSpPr>
                <p:nvPr/>
              </p:nvSpPr>
              <p:spPr bwMode="auto">
                <a:xfrm>
                  <a:off x="70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669"/>
                <p:cNvSpPr>
                  <a:spLocks/>
                </p:cNvSpPr>
                <p:nvPr/>
              </p:nvSpPr>
              <p:spPr bwMode="auto">
                <a:xfrm>
                  <a:off x="689" y="2461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670"/>
                <p:cNvSpPr>
                  <a:spLocks/>
                </p:cNvSpPr>
                <p:nvPr/>
              </p:nvSpPr>
              <p:spPr bwMode="auto">
                <a:xfrm>
                  <a:off x="689" y="2914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Line 671"/>
                <p:cNvSpPr>
                  <a:spLocks noChangeShapeType="1"/>
                </p:cNvSpPr>
                <p:nvPr/>
              </p:nvSpPr>
              <p:spPr bwMode="auto">
                <a:xfrm>
                  <a:off x="188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672"/>
                <p:cNvSpPr>
                  <a:spLocks/>
                </p:cNvSpPr>
                <p:nvPr/>
              </p:nvSpPr>
              <p:spPr bwMode="auto">
                <a:xfrm>
                  <a:off x="1862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673"/>
                <p:cNvSpPr>
                  <a:spLocks/>
                </p:cNvSpPr>
                <p:nvPr/>
              </p:nvSpPr>
              <p:spPr bwMode="auto">
                <a:xfrm>
                  <a:off x="1862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674"/>
                <p:cNvSpPr>
                  <a:spLocks noChangeShapeType="1"/>
                </p:cNvSpPr>
                <p:nvPr/>
              </p:nvSpPr>
              <p:spPr bwMode="auto">
                <a:xfrm>
                  <a:off x="1695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675"/>
                <p:cNvSpPr>
                  <a:spLocks/>
                </p:cNvSpPr>
                <p:nvPr/>
              </p:nvSpPr>
              <p:spPr bwMode="auto">
                <a:xfrm>
                  <a:off x="1675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676"/>
                <p:cNvSpPr>
                  <a:spLocks/>
                </p:cNvSpPr>
                <p:nvPr/>
              </p:nvSpPr>
              <p:spPr bwMode="auto">
                <a:xfrm>
                  <a:off x="1675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Line 677"/>
                <p:cNvSpPr>
                  <a:spLocks noChangeShapeType="1"/>
                </p:cNvSpPr>
                <p:nvPr/>
              </p:nvSpPr>
              <p:spPr bwMode="auto">
                <a:xfrm>
                  <a:off x="149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678"/>
                <p:cNvSpPr>
                  <a:spLocks/>
                </p:cNvSpPr>
                <p:nvPr/>
              </p:nvSpPr>
              <p:spPr bwMode="auto">
                <a:xfrm>
                  <a:off x="1471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679"/>
                <p:cNvSpPr>
                  <a:spLocks/>
                </p:cNvSpPr>
                <p:nvPr/>
              </p:nvSpPr>
              <p:spPr bwMode="auto">
                <a:xfrm>
                  <a:off x="1471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680"/>
                <p:cNvSpPr>
                  <a:spLocks noChangeShapeType="1"/>
                </p:cNvSpPr>
                <p:nvPr/>
              </p:nvSpPr>
              <p:spPr bwMode="auto">
                <a:xfrm>
                  <a:off x="130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681"/>
                <p:cNvSpPr>
                  <a:spLocks/>
                </p:cNvSpPr>
                <p:nvPr/>
              </p:nvSpPr>
              <p:spPr bwMode="auto">
                <a:xfrm>
                  <a:off x="1278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682"/>
                <p:cNvSpPr>
                  <a:spLocks/>
                </p:cNvSpPr>
                <p:nvPr/>
              </p:nvSpPr>
              <p:spPr bwMode="auto">
                <a:xfrm>
                  <a:off x="1278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Line 683"/>
                <p:cNvSpPr>
                  <a:spLocks noChangeShapeType="1"/>
                </p:cNvSpPr>
                <p:nvPr/>
              </p:nvSpPr>
              <p:spPr bwMode="auto">
                <a:xfrm>
                  <a:off x="110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684"/>
                <p:cNvSpPr>
                  <a:spLocks/>
                </p:cNvSpPr>
                <p:nvPr/>
              </p:nvSpPr>
              <p:spPr bwMode="auto">
                <a:xfrm>
                  <a:off x="1080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685"/>
                <p:cNvSpPr>
                  <a:spLocks/>
                </p:cNvSpPr>
                <p:nvPr/>
              </p:nvSpPr>
              <p:spPr bwMode="auto">
                <a:xfrm>
                  <a:off x="1080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686"/>
                <p:cNvSpPr>
                  <a:spLocks noChangeShapeType="1"/>
                </p:cNvSpPr>
                <p:nvPr/>
              </p:nvSpPr>
              <p:spPr bwMode="auto">
                <a:xfrm>
                  <a:off x="90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687"/>
                <p:cNvSpPr>
                  <a:spLocks/>
                </p:cNvSpPr>
                <p:nvPr/>
              </p:nvSpPr>
              <p:spPr bwMode="auto">
                <a:xfrm>
                  <a:off x="887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688"/>
                <p:cNvSpPr>
                  <a:spLocks/>
                </p:cNvSpPr>
                <p:nvPr/>
              </p:nvSpPr>
              <p:spPr bwMode="auto">
                <a:xfrm>
                  <a:off x="887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Line 689"/>
                <p:cNvSpPr>
                  <a:spLocks noChangeShapeType="1"/>
                </p:cNvSpPr>
                <p:nvPr/>
              </p:nvSpPr>
              <p:spPr bwMode="auto">
                <a:xfrm>
                  <a:off x="70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690"/>
                <p:cNvSpPr>
                  <a:spLocks/>
                </p:cNvSpPr>
                <p:nvPr/>
              </p:nvSpPr>
              <p:spPr bwMode="auto">
                <a:xfrm>
                  <a:off x="689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691"/>
                <p:cNvSpPr>
                  <a:spLocks/>
                </p:cNvSpPr>
                <p:nvPr/>
              </p:nvSpPr>
              <p:spPr bwMode="auto">
                <a:xfrm>
                  <a:off x="689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Rectangle 692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7" name="Rectangle 693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8" name="Line 694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695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696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Rectangle 698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" name="Rectangle 699"/>
                <p:cNvSpPr>
                  <a:spLocks noChangeArrowheads="1"/>
                </p:cNvSpPr>
                <p:nvPr/>
              </p:nvSpPr>
              <p:spPr bwMode="auto">
                <a:xfrm>
                  <a:off x="1279" y="1862"/>
                  <a:ext cx="303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L1P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" name="Rectangle 700"/>
                <p:cNvSpPr>
                  <a:spLocks noChangeArrowheads="1"/>
                </p:cNvSpPr>
                <p:nvPr/>
              </p:nvSpPr>
              <p:spPr bwMode="auto">
                <a:xfrm>
                  <a:off x="1242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" name="Rectangle 701"/>
                <p:cNvSpPr>
                  <a:spLocks noChangeArrowheads="1"/>
                </p:cNvSpPr>
                <p:nvPr/>
              </p:nvSpPr>
              <p:spPr bwMode="auto">
                <a:xfrm>
                  <a:off x="1634" y="1868"/>
                  <a:ext cx="30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5" name="Rectangle 702"/>
                <p:cNvSpPr>
                  <a:spLocks noChangeArrowheads="1"/>
                </p:cNvSpPr>
                <p:nvPr/>
              </p:nvSpPr>
              <p:spPr bwMode="auto">
                <a:xfrm>
                  <a:off x="1608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" name="Rectangle 703"/>
                <p:cNvSpPr>
                  <a:spLocks noChangeArrowheads="1"/>
                </p:cNvSpPr>
                <p:nvPr/>
              </p:nvSpPr>
              <p:spPr bwMode="auto">
                <a:xfrm>
                  <a:off x="1246" y="2024"/>
                  <a:ext cx="71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1024KB L2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" name="Line 704"/>
                <p:cNvSpPr>
                  <a:spLocks noChangeShapeType="1"/>
                </p:cNvSpPr>
                <p:nvPr/>
              </p:nvSpPr>
              <p:spPr bwMode="auto">
                <a:xfrm>
                  <a:off x="1231" y="1842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Line 705"/>
                <p:cNvSpPr>
                  <a:spLocks noChangeShapeType="1"/>
                </p:cNvSpPr>
                <p:nvPr/>
              </p:nvSpPr>
              <p:spPr bwMode="auto">
                <a:xfrm>
                  <a:off x="1231" y="2008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Line 706"/>
                <p:cNvSpPr>
                  <a:spLocks noChangeShapeType="1"/>
                </p:cNvSpPr>
                <p:nvPr/>
              </p:nvSpPr>
              <p:spPr bwMode="auto">
                <a:xfrm>
                  <a:off x="1596" y="184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Line 707"/>
                <p:cNvSpPr>
                  <a:spLocks noChangeShapeType="1"/>
                </p:cNvSpPr>
                <p:nvPr/>
              </p:nvSpPr>
              <p:spPr bwMode="auto">
                <a:xfrm>
                  <a:off x="16" y="1191"/>
                  <a:ext cx="20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708"/>
                <p:cNvSpPr>
                  <a:spLocks/>
                </p:cNvSpPr>
                <p:nvPr/>
              </p:nvSpPr>
              <p:spPr bwMode="auto">
                <a:xfrm>
                  <a:off x="16" y="1170"/>
                  <a:ext cx="41" cy="47"/>
                </a:xfrm>
                <a:custGeom>
                  <a:avLst/>
                  <a:gdLst>
                    <a:gd name="T0" fmla="*/ 0 w 41"/>
                    <a:gd name="T1" fmla="*/ 21 h 47"/>
                    <a:gd name="T2" fmla="*/ 41 w 41"/>
                    <a:gd name="T3" fmla="*/ 0 h 47"/>
                    <a:gd name="T4" fmla="*/ 41 w 41"/>
                    <a:gd name="T5" fmla="*/ 47 h 47"/>
                    <a:gd name="T6" fmla="*/ 0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709"/>
                <p:cNvSpPr>
                  <a:spLocks/>
                </p:cNvSpPr>
                <p:nvPr/>
              </p:nvSpPr>
              <p:spPr bwMode="auto">
                <a:xfrm>
                  <a:off x="183" y="1170"/>
                  <a:ext cx="41" cy="47"/>
                </a:xfrm>
                <a:custGeom>
                  <a:avLst/>
                  <a:gdLst>
                    <a:gd name="T0" fmla="*/ 41 w 41"/>
                    <a:gd name="T1" fmla="*/ 21 h 47"/>
                    <a:gd name="T2" fmla="*/ 0 w 41"/>
                    <a:gd name="T3" fmla="*/ 0 h 47"/>
                    <a:gd name="T4" fmla="*/ 0 w 41"/>
                    <a:gd name="T5" fmla="*/ 47 h 47"/>
                    <a:gd name="T6" fmla="*/ 41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10"/>
                <p:cNvSpPr>
                  <a:spLocks noChangeArrowheads="1"/>
                </p:cNvSpPr>
                <p:nvPr/>
              </p:nvSpPr>
              <p:spPr bwMode="auto">
                <a:xfrm>
                  <a:off x="1690" y="1040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" name="Line 711"/>
                <p:cNvSpPr>
                  <a:spLocks noChangeShapeType="1"/>
                </p:cNvSpPr>
                <p:nvPr/>
              </p:nvSpPr>
              <p:spPr bwMode="auto">
                <a:xfrm>
                  <a:off x="1894" y="1040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12"/>
                <p:cNvSpPr>
                  <a:spLocks noChangeArrowheads="1"/>
                </p:cNvSpPr>
                <p:nvPr/>
              </p:nvSpPr>
              <p:spPr bwMode="auto">
                <a:xfrm>
                  <a:off x="1669" y="1066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6" name="Rectangle 713"/>
                <p:cNvSpPr>
                  <a:spLocks noChangeArrowheads="1"/>
                </p:cNvSpPr>
                <p:nvPr/>
              </p:nvSpPr>
              <p:spPr bwMode="auto">
                <a:xfrm>
                  <a:off x="1706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RSA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7" name="Line 714"/>
                <p:cNvSpPr>
                  <a:spLocks noChangeShapeType="1"/>
                </p:cNvSpPr>
                <p:nvPr/>
              </p:nvSpPr>
              <p:spPr bwMode="auto">
                <a:xfrm>
                  <a:off x="1727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715"/>
                <p:cNvSpPr>
                  <a:spLocks/>
                </p:cNvSpPr>
                <p:nvPr/>
              </p:nvSpPr>
              <p:spPr bwMode="auto">
                <a:xfrm>
                  <a:off x="1706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21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Rectangle 716"/>
                <p:cNvSpPr>
                  <a:spLocks noChangeArrowheads="1"/>
                </p:cNvSpPr>
                <p:nvPr/>
              </p:nvSpPr>
              <p:spPr bwMode="auto">
                <a:xfrm>
                  <a:off x="1914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RSA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0" name="Line 717"/>
                <p:cNvSpPr>
                  <a:spLocks noChangeShapeType="1"/>
                </p:cNvSpPr>
                <p:nvPr/>
              </p:nvSpPr>
              <p:spPr bwMode="auto">
                <a:xfrm>
                  <a:off x="1878" y="1066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Line 718"/>
                <p:cNvSpPr>
                  <a:spLocks noChangeShapeType="1"/>
                </p:cNvSpPr>
                <p:nvPr/>
              </p:nvSpPr>
              <p:spPr bwMode="auto">
                <a:xfrm>
                  <a:off x="1914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719"/>
                <p:cNvSpPr>
                  <a:spLocks/>
                </p:cNvSpPr>
                <p:nvPr/>
              </p:nvSpPr>
              <p:spPr bwMode="auto">
                <a:xfrm>
                  <a:off x="1899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15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15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Line 720"/>
                <p:cNvSpPr>
                  <a:spLocks noChangeShapeType="1"/>
                </p:cNvSpPr>
                <p:nvPr/>
              </p:nvSpPr>
              <p:spPr bwMode="auto">
                <a:xfrm>
                  <a:off x="2019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721"/>
                <p:cNvSpPr>
                  <a:spLocks/>
                </p:cNvSpPr>
                <p:nvPr/>
              </p:nvSpPr>
              <p:spPr bwMode="auto">
                <a:xfrm>
                  <a:off x="1998" y="1263"/>
                  <a:ext cx="36" cy="32"/>
                </a:xfrm>
                <a:custGeom>
                  <a:avLst/>
                  <a:gdLst>
                    <a:gd name="T0" fmla="*/ 36 w 36"/>
                    <a:gd name="T1" fmla="*/ 0 h 32"/>
                    <a:gd name="T2" fmla="*/ 21 w 36"/>
                    <a:gd name="T3" fmla="*/ 32 h 32"/>
                    <a:gd name="T4" fmla="*/ 0 w 36"/>
                    <a:gd name="T5" fmla="*/ 0 h 32"/>
                    <a:gd name="T6" fmla="*/ 36 w 36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2"/>
                    <a:gd name="T14" fmla="*/ 36 w 36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2">
                      <a:moveTo>
                        <a:pt x="36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Line 722"/>
                <p:cNvSpPr>
                  <a:spLocks noChangeShapeType="1"/>
                </p:cNvSpPr>
                <p:nvPr/>
              </p:nvSpPr>
              <p:spPr bwMode="auto">
                <a:xfrm>
                  <a:off x="1831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723"/>
                <p:cNvSpPr>
                  <a:spLocks/>
                </p:cNvSpPr>
                <p:nvPr/>
              </p:nvSpPr>
              <p:spPr bwMode="auto">
                <a:xfrm>
                  <a:off x="1810" y="1263"/>
                  <a:ext cx="37" cy="32"/>
                </a:xfrm>
                <a:custGeom>
                  <a:avLst/>
                  <a:gdLst>
                    <a:gd name="T0" fmla="*/ 37 w 37"/>
                    <a:gd name="T1" fmla="*/ 0 h 32"/>
                    <a:gd name="T2" fmla="*/ 21 w 37"/>
                    <a:gd name="T3" fmla="*/ 32 h 32"/>
                    <a:gd name="T4" fmla="*/ 0 w 37"/>
                    <a:gd name="T5" fmla="*/ 0 h 32"/>
                    <a:gd name="T6" fmla="*/ 37 w 37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2"/>
                    <a:gd name="T14" fmla="*/ 37 w 37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2">
                      <a:moveTo>
                        <a:pt x="37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725"/>
                <p:cNvSpPr>
                  <a:spLocks noChangeArrowheads="1"/>
                </p:cNvSpPr>
                <p:nvPr/>
              </p:nvSpPr>
              <p:spPr bwMode="auto">
                <a:xfrm>
                  <a:off x="2149" y="119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9" name="Line 726"/>
                <p:cNvSpPr>
                  <a:spLocks noChangeShapeType="1"/>
                </p:cNvSpPr>
                <p:nvPr/>
              </p:nvSpPr>
              <p:spPr bwMode="auto">
                <a:xfrm>
                  <a:off x="16" y="826"/>
                  <a:ext cx="28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727"/>
                <p:cNvSpPr>
                  <a:spLocks/>
                </p:cNvSpPr>
                <p:nvPr/>
              </p:nvSpPr>
              <p:spPr bwMode="auto">
                <a:xfrm>
                  <a:off x="16" y="805"/>
                  <a:ext cx="41" cy="42"/>
                </a:xfrm>
                <a:custGeom>
                  <a:avLst/>
                  <a:gdLst>
                    <a:gd name="T0" fmla="*/ 0 w 41"/>
                    <a:gd name="T1" fmla="*/ 21 h 42"/>
                    <a:gd name="T2" fmla="*/ 41 w 41"/>
                    <a:gd name="T3" fmla="*/ 0 h 42"/>
                    <a:gd name="T4" fmla="*/ 41 w 41"/>
                    <a:gd name="T5" fmla="*/ 42 h 42"/>
                    <a:gd name="T6" fmla="*/ 0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728"/>
                <p:cNvSpPr>
                  <a:spLocks/>
                </p:cNvSpPr>
                <p:nvPr/>
              </p:nvSpPr>
              <p:spPr bwMode="auto">
                <a:xfrm>
                  <a:off x="256" y="805"/>
                  <a:ext cx="41" cy="42"/>
                </a:xfrm>
                <a:custGeom>
                  <a:avLst/>
                  <a:gdLst>
                    <a:gd name="T0" fmla="*/ 41 w 41"/>
                    <a:gd name="T1" fmla="*/ 21 h 42"/>
                    <a:gd name="T2" fmla="*/ 0 w 41"/>
                    <a:gd name="T3" fmla="*/ 0 h 42"/>
                    <a:gd name="T4" fmla="*/ 0 w 41"/>
                    <a:gd name="T5" fmla="*/ 42 h 42"/>
                    <a:gd name="T6" fmla="*/ 41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729"/>
                <p:cNvSpPr>
                  <a:spLocks/>
                </p:cNvSpPr>
                <p:nvPr/>
              </p:nvSpPr>
              <p:spPr bwMode="auto">
                <a:xfrm>
                  <a:off x="1393" y="1024"/>
                  <a:ext cx="88" cy="94"/>
                </a:xfrm>
                <a:custGeom>
                  <a:avLst/>
                  <a:gdLst>
                    <a:gd name="T0" fmla="*/ 42 w 88"/>
                    <a:gd name="T1" fmla="*/ 0 h 94"/>
                    <a:gd name="T2" fmla="*/ 88 w 88"/>
                    <a:gd name="T3" fmla="*/ 94 h 94"/>
                    <a:gd name="T4" fmla="*/ 0 w 88"/>
                    <a:gd name="T5" fmla="*/ 94 h 94"/>
                    <a:gd name="T6" fmla="*/ 42 w 88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0"/>
                      </a:moveTo>
                      <a:lnTo>
                        <a:pt x="88" y="94"/>
                      </a:lnTo>
                      <a:lnTo>
                        <a:pt x="0" y="9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730"/>
                <p:cNvSpPr>
                  <a:spLocks/>
                </p:cNvSpPr>
                <p:nvPr/>
              </p:nvSpPr>
              <p:spPr bwMode="auto">
                <a:xfrm>
                  <a:off x="1419" y="1097"/>
                  <a:ext cx="36" cy="15"/>
                </a:xfrm>
                <a:custGeom>
                  <a:avLst/>
                  <a:gdLst>
                    <a:gd name="T0" fmla="*/ 36 w 36"/>
                    <a:gd name="T1" fmla="*/ 15 h 15"/>
                    <a:gd name="T2" fmla="*/ 36 w 36"/>
                    <a:gd name="T3" fmla="*/ 15 h 15"/>
                    <a:gd name="T4" fmla="*/ 31 w 36"/>
                    <a:gd name="T5" fmla="*/ 10 h 15"/>
                    <a:gd name="T6" fmla="*/ 31 w 36"/>
                    <a:gd name="T7" fmla="*/ 10 h 15"/>
                    <a:gd name="T8" fmla="*/ 31 w 36"/>
                    <a:gd name="T9" fmla="*/ 5 h 15"/>
                    <a:gd name="T10" fmla="*/ 26 w 36"/>
                    <a:gd name="T11" fmla="*/ 5 h 15"/>
                    <a:gd name="T12" fmla="*/ 26 w 36"/>
                    <a:gd name="T13" fmla="*/ 0 h 15"/>
                    <a:gd name="T14" fmla="*/ 21 w 36"/>
                    <a:gd name="T15" fmla="*/ 0 h 15"/>
                    <a:gd name="T16" fmla="*/ 16 w 36"/>
                    <a:gd name="T17" fmla="*/ 0 h 15"/>
                    <a:gd name="T18" fmla="*/ 16 w 36"/>
                    <a:gd name="T19" fmla="*/ 0 h 15"/>
                    <a:gd name="T20" fmla="*/ 10 w 36"/>
                    <a:gd name="T21" fmla="*/ 0 h 15"/>
                    <a:gd name="T22" fmla="*/ 5 w 36"/>
                    <a:gd name="T23" fmla="*/ 5 h 15"/>
                    <a:gd name="T24" fmla="*/ 5 w 36"/>
                    <a:gd name="T25" fmla="*/ 5 h 15"/>
                    <a:gd name="T26" fmla="*/ 5 w 36"/>
                    <a:gd name="T27" fmla="*/ 10 h 15"/>
                    <a:gd name="T28" fmla="*/ 0 w 36"/>
                    <a:gd name="T29" fmla="*/ 10 h 15"/>
                    <a:gd name="T30" fmla="*/ 0 w 36"/>
                    <a:gd name="T31" fmla="*/ 15 h 15"/>
                    <a:gd name="T32" fmla="*/ 0 w 36"/>
                    <a:gd name="T33" fmla="*/ 15 h 15"/>
                    <a:gd name="T34" fmla="*/ 36 w 36"/>
                    <a:gd name="T35" fmla="*/ 15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36" y="15"/>
                      </a:moveTo>
                      <a:lnTo>
                        <a:pt x="36" y="15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419" y="1112"/>
                  <a:ext cx="36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5" name="Freeform 732"/>
                <p:cNvSpPr>
                  <a:spLocks/>
                </p:cNvSpPr>
                <p:nvPr/>
              </p:nvSpPr>
              <p:spPr bwMode="auto">
                <a:xfrm>
                  <a:off x="1393" y="1159"/>
                  <a:ext cx="88" cy="94"/>
                </a:xfrm>
                <a:custGeom>
                  <a:avLst/>
                  <a:gdLst>
                    <a:gd name="T0" fmla="*/ 42 w 88"/>
                    <a:gd name="T1" fmla="*/ 94 h 94"/>
                    <a:gd name="T2" fmla="*/ 88 w 88"/>
                    <a:gd name="T3" fmla="*/ 0 h 94"/>
                    <a:gd name="T4" fmla="*/ 0 w 88"/>
                    <a:gd name="T5" fmla="*/ 0 h 94"/>
                    <a:gd name="T6" fmla="*/ 42 w 88"/>
                    <a:gd name="T7" fmla="*/ 94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94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42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733"/>
                <p:cNvSpPr>
                  <a:spLocks/>
                </p:cNvSpPr>
                <p:nvPr/>
              </p:nvSpPr>
              <p:spPr bwMode="auto">
                <a:xfrm>
                  <a:off x="1419" y="1165"/>
                  <a:ext cx="36" cy="15"/>
                </a:xfrm>
                <a:custGeom>
                  <a:avLst/>
                  <a:gdLst>
                    <a:gd name="T0" fmla="*/ 0 w 36"/>
                    <a:gd name="T1" fmla="*/ 0 h 15"/>
                    <a:gd name="T2" fmla="*/ 0 w 36"/>
                    <a:gd name="T3" fmla="*/ 0 h 15"/>
                    <a:gd name="T4" fmla="*/ 0 w 36"/>
                    <a:gd name="T5" fmla="*/ 5 h 15"/>
                    <a:gd name="T6" fmla="*/ 5 w 36"/>
                    <a:gd name="T7" fmla="*/ 5 h 15"/>
                    <a:gd name="T8" fmla="*/ 5 w 36"/>
                    <a:gd name="T9" fmla="*/ 10 h 15"/>
                    <a:gd name="T10" fmla="*/ 5 w 36"/>
                    <a:gd name="T11" fmla="*/ 10 h 15"/>
                    <a:gd name="T12" fmla="*/ 10 w 36"/>
                    <a:gd name="T13" fmla="*/ 15 h 15"/>
                    <a:gd name="T14" fmla="*/ 16 w 36"/>
                    <a:gd name="T15" fmla="*/ 15 h 15"/>
                    <a:gd name="T16" fmla="*/ 16 w 36"/>
                    <a:gd name="T17" fmla="*/ 15 h 15"/>
                    <a:gd name="T18" fmla="*/ 21 w 36"/>
                    <a:gd name="T19" fmla="*/ 15 h 15"/>
                    <a:gd name="T20" fmla="*/ 26 w 36"/>
                    <a:gd name="T21" fmla="*/ 15 h 15"/>
                    <a:gd name="T22" fmla="*/ 26 w 36"/>
                    <a:gd name="T23" fmla="*/ 10 h 15"/>
                    <a:gd name="T24" fmla="*/ 31 w 36"/>
                    <a:gd name="T25" fmla="*/ 10 h 15"/>
                    <a:gd name="T26" fmla="*/ 31 w 36"/>
                    <a:gd name="T27" fmla="*/ 5 h 15"/>
                    <a:gd name="T28" fmla="*/ 31 w 36"/>
                    <a:gd name="T29" fmla="*/ 5 h 15"/>
                    <a:gd name="T30" fmla="*/ 36 w 36"/>
                    <a:gd name="T31" fmla="*/ 0 h 15"/>
                    <a:gd name="T32" fmla="*/ 36 w 36"/>
                    <a:gd name="T33" fmla="*/ 0 h 15"/>
                    <a:gd name="T34" fmla="*/ 0 w 36"/>
                    <a:gd name="T35" fmla="*/ 0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10" y="15"/>
                      </a:ln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6" y="15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73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8" name="Rectangle 73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9" name="Rectangle 73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0" name="Rectangle 73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1" name="Rectangle 73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2" name="Rectangle 73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3" name="Freeform 74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74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Rectangle 74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6" name="Freeform 74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74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Rectangle 74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9" name="Freeform 747"/>
                <p:cNvSpPr>
                  <a:spLocks/>
                </p:cNvSpPr>
                <p:nvPr/>
              </p:nvSpPr>
              <p:spPr bwMode="auto">
                <a:xfrm>
                  <a:off x="2634" y="2118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748"/>
                <p:cNvSpPr>
                  <a:spLocks/>
                </p:cNvSpPr>
                <p:nvPr/>
              </p:nvSpPr>
              <p:spPr bwMode="auto">
                <a:xfrm>
                  <a:off x="2640" y="2144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Rectangle 749"/>
                <p:cNvSpPr>
                  <a:spLocks noChangeArrowheads="1"/>
                </p:cNvSpPr>
                <p:nvPr/>
              </p:nvSpPr>
              <p:spPr bwMode="auto">
                <a:xfrm>
                  <a:off x="2488" y="2144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Freeform 750"/>
                <p:cNvSpPr>
                  <a:spLocks/>
                </p:cNvSpPr>
                <p:nvPr/>
              </p:nvSpPr>
              <p:spPr bwMode="auto">
                <a:xfrm>
                  <a:off x="2426" y="2118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751"/>
                <p:cNvSpPr>
                  <a:spLocks/>
                </p:cNvSpPr>
                <p:nvPr/>
              </p:nvSpPr>
              <p:spPr bwMode="auto">
                <a:xfrm>
                  <a:off x="2478" y="2144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Line 760"/>
                <p:cNvSpPr>
                  <a:spLocks noChangeShapeType="1"/>
                </p:cNvSpPr>
                <p:nvPr/>
              </p:nvSpPr>
              <p:spPr bwMode="auto">
                <a:xfrm>
                  <a:off x="2829" y="2237"/>
                  <a:ext cx="1" cy="2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761"/>
                <p:cNvSpPr>
                  <a:spLocks/>
                </p:cNvSpPr>
                <p:nvPr/>
              </p:nvSpPr>
              <p:spPr bwMode="auto">
                <a:xfrm>
                  <a:off x="2812" y="2237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762"/>
                <p:cNvSpPr>
                  <a:spLocks/>
                </p:cNvSpPr>
                <p:nvPr/>
              </p:nvSpPr>
              <p:spPr bwMode="auto">
                <a:xfrm>
                  <a:off x="2812" y="24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Line 763"/>
                <p:cNvSpPr>
                  <a:spLocks noChangeShapeType="1"/>
                </p:cNvSpPr>
                <p:nvPr/>
              </p:nvSpPr>
              <p:spPr bwMode="auto">
                <a:xfrm flipH="1">
                  <a:off x="657" y="1498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764"/>
                <p:cNvSpPr>
                  <a:spLocks/>
                </p:cNvSpPr>
                <p:nvPr/>
              </p:nvSpPr>
              <p:spPr bwMode="auto">
                <a:xfrm>
                  <a:off x="819" y="1477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765"/>
                <p:cNvSpPr>
                  <a:spLocks/>
                </p:cNvSpPr>
                <p:nvPr/>
              </p:nvSpPr>
              <p:spPr bwMode="auto">
                <a:xfrm>
                  <a:off x="657" y="1477"/>
                  <a:ext cx="42" cy="42"/>
                </a:xfrm>
                <a:custGeom>
                  <a:avLst/>
                  <a:gdLst>
                    <a:gd name="T0" fmla="*/ 0 w 42"/>
                    <a:gd name="T1" fmla="*/ 21 h 42"/>
                    <a:gd name="T2" fmla="*/ 42 w 42"/>
                    <a:gd name="T3" fmla="*/ 42 h 42"/>
                    <a:gd name="T4" fmla="*/ 42 w 42"/>
                    <a:gd name="T5" fmla="*/ 0 h 42"/>
                    <a:gd name="T6" fmla="*/ 0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0" y="21"/>
                      </a:moveTo>
                      <a:lnTo>
                        <a:pt x="42" y="42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766"/>
                <p:cNvSpPr>
                  <a:spLocks noChangeArrowheads="1"/>
                </p:cNvSpPr>
                <p:nvPr/>
              </p:nvSpPr>
              <p:spPr bwMode="auto">
                <a:xfrm>
                  <a:off x="94" y="2326"/>
                  <a:ext cx="506" cy="1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9" name="Rectangle 767"/>
                <p:cNvSpPr>
                  <a:spLocks noChangeArrowheads="1"/>
                </p:cNvSpPr>
                <p:nvPr/>
              </p:nvSpPr>
              <p:spPr bwMode="auto">
                <a:xfrm>
                  <a:off x="143" y="2346"/>
                  <a:ext cx="39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HyperLink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10" y="2284"/>
                  <a:ext cx="110" cy="104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Line 769"/>
                <p:cNvSpPr>
                  <a:spLocks noChangeShapeType="1"/>
                </p:cNvSpPr>
                <p:nvPr/>
              </p:nvSpPr>
              <p:spPr bwMode="auto">
                <a:xfrm flipH="1" flipV="1">
                  <a:off x="10" y="2388"/>
                  <a:ext cx="110" cy="99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Line 770"/>
                <p:cNvSpPr>
                  <a:spLocks noChangeShapeType="1"/>
                </p:cNvSpPr>
                <p:nvPr/>
              </p:nvSpPr>
              <p:spPr bwMode="auto">
                <a:xfrm flipV="1">
                  <a:off x="120" y="2289"/>
                  <a:ext cx="1" cy="37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Line 771"/>
                <p:cNvSpPr>
                  <a:spLocks noChangeShapeType="1"/>
                </p:cNvSpPr>
                <p:nvPr/>
              </p:nvSpPr>
              <p:spPr bwMode="auto">
                <a:xfrm flipV="1">
                  <a:off x="120" y="2451"/>
                  <a:ext cx="1" cy="36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772"/>
                <p:cNvSpPr>
                  <a:spLocks noChangeArrowheads="1"/>
                </p:cNvSpPr>
                <p:nvPr/>
              </p:nvSpPr>
              <p:spPr bwMode="auto">
                <a:xfrm>
                  <a:off x="600" y="2336"/>
                  <a:ext cx="1815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5" name="Line 773"/>
                <p:cNvSpPr>
                  <a:spLocks noChangeShapeType="1"/>
                </p:cNvSpPr>
                <p:nvPr/>
              </p:nvSpPr>
              <p:spPr bwMode="auto">
                <a:xfrm flipH="1">
                  <a:off x="1012" y="2326"/>
                  <a:ext cx="1283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Rectangle 774"/>
                <p:cNvSpPr>
                  <a:spLocks noChangeArrowheads="1"/>
                </p:cNvSpPr>
                <p:nvPr/>
              </p:nvSpPr>
              <p:spPr bwMode="auto">
                <a:xfrm>
                  <a:off x="2295" y="810"/>
                  <a:ext cx="120" cy="1521"/>
                </a:xfrm>
                <a:prstGeom prst="rect">
                  <a:avLst/>
                </a:prstGeom>
                <a:solidFill>
                  <a:srgbClr val="C1C0B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7" name="Rectangle 775"/>
                <p:cNvSpPr>
                  <a:spLocks noChangeArrowheads="1"/>
                </p:cNvSpPr>
                <p:nvPr/>
              </p:nvSpPr>
              <p:spPr bwMode="auto">
                <a:xfrm>
                  <a:off x="2295" y="816"/>
                  <a:ext cx="120" cy="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8" name="Line 776"/>
                <p:cNvSpPr>
                  <a:spLocks noChangeShapeType="1"/>
                </p:cNvSpPr>
                <p:nvPr/>
              </p:nvSpPr>
              <p:spPr bwMode="auto">
                <a:xfrm>
                  <a:off x="2415" y="816"/>
                  <a:ext cx="1" cy="163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777"/>
                <p:cNvSpPr>
                  <a:spLocks noChangeShapeType="1"/>
                </p:cNvSpPr>
                <p:nvPr/>
              </p:nvSpPr>
              <p:spPr bwMode="auto">
                <a:xfrm>
                  <a:off x="2290" y="816"/>
                  <a:ext cx="1" cy="1510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778"/>
                <p:cNvSpPr>
                  <a:spLocks noChangeShapeType="1"/>
                </p:cNvSpPr>
                <p:nvPr/>
              </p:nvSpPr>
              <p:spPr bwMode="auto">
                <a:xfrm>
                  <a:off x="2295" y="810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Rectangle 779"/>
                <p:cNvSpPr>
                  <a:spLocks noChangeArrowheads="1"/>
                </p:cNvSpPr>
                <p:nvPr/>
              </p:nvSpPr>
              <p:spPr bwMode="auto">
                <a:xfrm>
                  <a:off x="887" y="935"/>
                  <a:ext cx="120" cy="14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2" name="Line 780"/>
                <p:cNvSpPr>
                  <a:spLocks noChangeShapeType="1"/>
                </p:cNvSpPr>
                <p:nvPr/>
              </p:nvSpPr>
              <p:spPr bwMode="auto">
                <a:xfrm>
                  <a:off x="1007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781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782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783"/>
                <p:cNvSpPr>
                  <a:spLocks noChangeArrowheads="1"/>
                </p:cNvSpPr>
                <p:nvPr/>
              </p:nvSpPr>
              <p:spPr bwMode="auto">
                <a:xfrm>
                  <a:off x="1388" y="2341"/>
                  <a:ext cx="3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TeraNet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6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120" y="2326"/>
                  <a:ext cx="762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785"/>
                <p:cNvSpPr>
                  <a:spLocks noChangeShapeType="1"/>
                </p:cNvSpPr>
                <p:nvPr/>
              </p:nvSpPr>
              <p:spPr bwMode="auto">
                <a:xfrm flipH="1">
                  <a:off x="120" y="2451"/>
                  <a:ext cx="229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Rectangle 786"/>
                <p:cNvSpPr>
                  <a:spLocks noChangeArrowheads="1"/>
                </p:cNvSpPr>
                <p:nvPr/>
              </p:nvSpPr>
              <p:spPr bwMode="auto">
                <a:xfrm>
                  <a:off x="2102" y="2967"/>
                  <a:ext cx="1252" cy="859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9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2379" y="3326"/>
                  <a:ext cx="1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Freeform 788"/>
                <p:cNvSpPr>
                  <a:spLocks/>
                </p:cNvSpPr>
                <p:nvPr/>
              </p:nvSpPr>
              <p:spPr bwMode="auto">
                <a:xfrm>
                  <a:off x="2488" y="330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Freeform 789"/>
                <p:cNvSpPr>
                  <a:spLocks/>
                </p:cNvSpPr>
                <p:nvPr/>
              </p:nvSpPr>
              <p:spPr bwMode="auto">
                <a:xfrm>
                  <a:off x="2379" y="3305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54" y="3685"/>
                  <a:ext cx="83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Network Coprocessor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3" name="Rectangle 791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" name="Rectangle 792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5" name="Rectangle 793"/>
                <p:cNvSpPr>
                  <a:spLocks noChangeArrowheads="1"/>
                </p:cNvSpPr>
                <p:nvPr/>
              </p:nvSpPr>
              <p:spPr bwMode="auto">
                <a:xfrm rot="-5400000">
                  <a:off x="2579" y="334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6" name="Rectangle 794"/>
                <p:cNvSpPr>
                  <a:spLocks noChangeArrowheads="1"/>
                </p:cNvSpPr>
                <p:nvPr/>
              </p:nvSpPr>
              <p:spPr bwMode="auto">
                <a:xfrm rot="-5400000">
                  <a:off x="2574" y="329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7" name="Rectangle 795"/>
                <p:cNvSpPr>
                  <a:spLocks noChangeArrowheads="1"/>
                </p:cNvSpPr>
                <p:nvPr/>
              </p:nvSpPr>
              <p:spPr bwMode="auto">
                <a:xfrm rot="-5400000">
                  <a:off x="2595" y="324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8" name="Rectangle 796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3225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9" name="Rectangle 797"/>
                <p:cNvSpPr>
                  <a:spLocks noChangeArrowheads="1"/>
                </p:cNvSpPr>
                <p:nvPr/>
              </p:nvSpPr>
              <p:spPr bwMode="auto">
                <a:xfrm rot="-5400000">
                  <a:off x="2585" y="319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0" name="Rectangle 798"/>
                <p:cNvSpPr>
                  <a:spLocks noChangeArrowheads="1"/>
                </p:cNvSpPr>
                <p:nvPr/>
              </p:nvSpPr>
              <p:spPr bwMode="auto">
                <a:xfrm rot="-5400000">
                  <a:off x="2582" y="3142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1" name="Rectangle 799"/>
                <p:cNvSpPr>
                  <a:spLocks noChangeArrowheads="1"/>
                </p:cNvSpPr>
                <p:nvPr/>
              </p:nvSpPr>
              <p:spPr bwMode="auto">
                <a:xfrm>
                  <a:off x="2170" y="3034"/>
                  <a:ext cx="204" cy="406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2" name="Rectangle 800"/>
                <p:cNvSpPr>
                  <a:spLocks noChangeArrowheads="1"/>
                </p:cNvSpPr>
                <p:nvPr/>
              </p:nvSpPr>
              <p:spPr bwMode="auto">
                <a:xfrm rot="-5400000">
                  <a:off x="2188" y="330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3" name="Rectangle 801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257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" name="Rectangle 802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22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" name="Rectangle 803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17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" name="Rectangle 804"/>
                <p:cNvSpPr>
                  <a:spLocks noChangeArrowheads="1"/>
                </p:cNvSpPr>
                <p:nvPr/>
              </p:nvSpPr>
              <p:spPr bwMode="auto">
                <a:xfrm rot="-5400000">
                  <a:off x="2199" y="3135"/>
                  <a:ext cx="6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" name="Rectangle 805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095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" name="Rectangle 806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05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" name="Rectangle 807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01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" name="Rectangle 808"/>
                <p:cNvSpPr>
                  <a:spLocks noChangeArrowheads="1"/>
                </p:cNvSpPr>
                <p:nvPr/>
              </p:nvSpPr>
              <p:spPr bwMode="auto">
                <a:xfrm rot="-5400000">
                  <a:off x="2276" y="3264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" name="Rectangle 809"/>
                <p:cNvSpPr>
                  <a:spLocks noChangeArrowheads="1"/>
                </p:cNvSpPr>
                <p:nvPr/>
              </p:nvSpPr>
              <p:spPr bwMode="auto">
                <a:xfrm rot="-5400000">
                  <a:off x="2271" y="3207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" name="Rectangle 810"/>
                <p:cNvSpPr>
                  <a:spLocks noChangeArrowheads="1"/>
                </p:cNvSpPr>
                <p:nvPr/>
              </p:nvSpPr>
              <p:spPr bwMode="auto">
                <a:xfrm rot="-5400000">
                  <a:off x="2292" y="316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" name="Rectangle 811"/>
                <p:cNvSpPr>
                  <a:spLocks noChangeArrowheads="1"/>
                </p:cNvSpPr>
                <p:nvPr/>
              </p:nvSpPr>
              <p:spPr bwMode="auto">
                <a:xfrm rot="-5400000">
                  <a:off x="2289" y="314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4" name="Rectangle 812"/>
                <p:cNvSpPr>
                  <a:spLocks noChangeArrowheads="1"/>
                </p:cNvSpPr>
                <p:nvPr/>
              </p:nvSpPr>
              <p:spPr bwMode="auto">
                <a:xfrm rot="-5400000">
                  <a:off x="2282" y="310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" name="Rectangle 813"/>
                <p:cNvSpPr>
                  <a:spLocks noChangeArrowheads="1"/>
                </p:cNvSpPr>
                <p:nvPr/>
              </p:nvSpPr>
              <p:spPr bwMode="auto">
                <a:xfrm rot="-5400000">
                  <a:off x="2279" y="3059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6" name="Rectangle 814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7" name="Rectangle 815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8" name="Rectangle 816"/>
                <p:cNvSpPr>
                  <a:spLocks noChangeArrowheads="1"/>
                </p:cNvSpPr>
                <p:nvPr/>
              </p:nvSpPr>
              <p:spPr bwMode="auto">
                <a:xfrm rot="-5400000">
                  <a:off x="2210" y="3655"/>
                  <a:ext cx="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Rectangle 817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3611"/>
                  <a:ext cx="7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Rectangle 818"/>
                <p:cNvSpPr>
                  <a:spLocks noChangeArrowheads="1"/>
                </p:cNvSpPr>
                <p:nvPr/>
              </p:nvSpPr>
              <p:spPr bwMode="auto">
                <a:xfrm rot="-5400000">
                  <a:off x="2205" y="3561"/>
                  <a:ext cx="8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Rectangle 819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27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Rectangle 820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06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823"/>
                <p:cNvSpPr>
                  <a:spLocks noChangeShapeType="1"/>
                </p:cNvSpPr>
                <p:nvPr/>
              </p:nvSpPr>
              <p:spPr bwMode="auto">
                <a:xfrm>
                  <a:off x="2269" y="3446"/>
                  <a:ext cx="1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824"/>
                <p:cNvSpPr>
                  <a:spLocks/>
                </p:cNvSpPr>
                <p:nvPr/>
              </p:nvSpPr>
              <p:spPr bwMode="auto">
                <a:xfrm>
                  <a:off x="2248" y="3446"/>
                  <a:ext cx="37" cy="36"/>
                </a:xfrm>
                <a:custGeom>
                  <a:avLst/>
                  <a:gdLst>
                    <a:gd name="T0" fmla="*/ 37 w 37"/>
                    <a:gd name="T1" fmla="*/ 36 h 36"/>
                    <a:gd name="T2" fmla="*/ 21 w 37"/>
                    <a:gd name="T3" fmla="*/ 0 h 36"/>
                    <a:gd name="T4" fmla="*/ 0 w 37"/>
                    <a:gd name="T5" fmla="*/ 36 h 36"/>
                    <a:gd name="T6" fmla="*/ 37 w 37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6"/>
                    <a:gd name="T14" fmla="*/ 37 w 3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6">
                      <a:moveTo>
                        <a:pt x="37" y="36"/>
                      </a:moveTo>
                      <a:lnTo>
                        <a:pt x="21" y="0"/>
                      </a:lnTo>
                      <a:lnTo>
                        <a:pt x="0" y="36"/>
                      </a:lnTo>
                      <a:lnTo>
                        <a:pt x="37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825"/>
                <p:cNvSpPr>
                  <a:spLocks/>
                </p:cNvSpPr>
                <p:nvPr/>
              </p:nvSpPr>
              <p:spPr bwMode="auto">
                <a:xfrm>
                  <a:off x="2248" y="3508"/>
                  <a:ext cx="37" cy="31"/>
                </a:xfrm>
                <a:custGeom>
                  <a:avLst/>
                  <a:gdLst>
                    <a:gd name="T0" fmla="*/ 37 w 37"/>
                    <a:gd name="T1" fmla="*/ 0 h 31"/>
                    <a:gd name="T2" fmla="*/ 21 w 37"/>
                    <a:gd name="T3" fmla="*/ 31 h 31"/>
                    <a:gd name="T4" fmla="*/ 0 w 37"/>
                    <a:gd name="T5" fmla="*/ 0 h 31"/>
                    <a:gd name="T6" fmla="*/ 37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885" y="3342"/>
                  <a:ext cx="407" cy="19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3" name="Line 830"/>
              <p:cNvSpPr>
                <a:spLocks noChangeShapeType="1"/>
              </p:cNvSpPr>
              <p:nvPr/>
            </p:nvSpPr>
            <p:spPr bwMode="auto">
              <a:xfrm flipH="1">
                <a:off x="4297363" y="5453063"/>
                <a:ext cx="2651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Freeform 831"/>
              <p:cNvSpPr>
                <a:spLocks/>
              </p:cNvSpPr>
              <p:nvPr/>
            </p:nvSpPr>
            <p:spPr bwMode="auto">
              <a:xfrm>
                <a:off x="4497388" y="5419725"/>
                <a:ext cx="65088" cy="66675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Freeform 832"/>
              <p:cNvSpPr>
                <a:spLocks/>
              </p:cNvSpPr>
              <p:nvPr/>
            </p:nvSpPr>
            <p:spPr bwMode="auto">
              <a:xfrm>
                <a:off x="4297363" y="54197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833"/>
              <p:cNvSpPr>
                <a:spLocks noChangeShapeType="1"/>
              </p:cNvSpPr>
              <p:nvPr/>
            </p:nvSpPr>
            <p:spPr bwMode="auto">
              <a:xfrm flipH="1">
                <a:off x="4297363" y="5097463"/>
                <a:ext cx="27463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Freeform 834"/>
              <p:cNvSpPr>
                <a:spLocks/>
              </p:cNvSpPr>
              <p:nvPr/>
            </p:nvSpPr>
            <p:spPr bwMode="auto">
              <a:xfrm>
                <a:off x="4497388" y="5064125"/>
                <a:ext cx="74613" cy="66675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Freeform 835"/>
              <p:cNvSpPr>
                <a:spLocks/>
              </p:cNvSpPr>
              <p:nvPr/>
            </p:nvSpPr>
            <p:spPr bwMode="auto">
              <a:xfrm>
                <a:off x="4297363" y="50641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Line 839"/>
              <p:cNvSpPr>
                <a:spLocks noChangeShapeType="1"/>
              </p:cNvSpPr>
              <p:nvPr/>
            </p:nvSpPr>
            <p:spPr bwMode="auto">
              <a:xfrm flipV="1">
                <a:off x="3609975" y="5983288"/>
                <a:ext cx="1588" cy="371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Freeform 840"/>
              <p:cNvSpPr>
                <a:spLocks/>
              </p:cNvSpPr>
              <p:nvPr/>
            </p:nvSpPr>
            <p:spPr bwMode="auto">
              <a:xfrm>
                <a:off x="3578225" y="6288088"/>
                <a:ext cx="65088" cy="66675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Freeform 841"/>
              <p:cNvSpPr>
                <a:spLocks/>
              </p:cNvSpPr>
              <p:nvPr/>
            </p:nvSpPr>
            <p:spPr bwMode="auto">
              <a:xfrm>
                <a:off x="3578225" y="5983288"/>
                <a:ext cx="65088" cy="73025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Rectangle 842"/>
              <p:cNvSpPr>
                <a:spLocks noChangeArrowheads="1"/>
              </p:cNvSpPr>
              <p:nvPr/>
            </p:nvSpPr>
            <p:spPr bwMode="auto">
              <a:xfrm>
                <a:off x="4579938" y="4940300"/>
                <a:ext cx="646113" cy="306388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462"/>
              <p:cNvSpPr>
                <a:spLocks noChangeArrowheads="1"/>
              </p:cNvSpPr>
              <p:nvPr/>
            </p:nvSpPr>
            <p:spPr bwMode="auto">
              <a:xfrm>
                <a:off x="4299739" y="3301213"/>
                <a:ext cx="436567" cy="223838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463"/>
              <p:cNvSpPr>
                <a:spLocks noChangeArrowheads="1"/>
              </p:cNvSpPr>
              <p:nvPr/>
            </p:nvSpPr>
            <p:spPr bwMode="auto">
              <a:xfrm>
                <a:off x="4399709" y="3336098"/>
                <a:ext cx="27090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000000"/>
                    </a:solidFill>
                  </a:rPr>
                  <a:t>BCP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Line 760"/>
              <p:cNvSpPr>
                <a:spLocks noChangeShapeType="1"/>
              </p:cNvSpPr>
              <p:nvPr/>
            </p:nvSpPr>
            <p:spPr bwMode="auto">
              <a:xfrm>
                <a:off x="4857750" y="3264694"/>
                <a:ext cx="1590" cy="7183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Freeform 761"/>
              <p:cNvSpPr>
                <a:spLocks/>
              </p:cNvSpPr>
              <p:nvPr/>
            </p:nvSpPr>
            <p:spPr bwMode="auto">
              <a:xfrm>
                <a:off x="4824414" y="3224990"/>
                <a:ext cx="66675" cy="66675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Freeform 762"/>
              <p:cNvSpPr>
                <a:spLocks/>
              </p:cNvSpPr>
              <p:nvPr/>
            </p:nvSpPr>
            <p:spPr bwMode="auto">
              <a:xfrm>
                <a:off x="4831558" y="3916358"/>
                <a:ext cx="66675" cy="66675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8" name="Freeform 470"/>
            <p:cNvSpPr>
              <a:spLocks/>
            </p:cNvSpPr>
            <p:nvPr/>
          </p:nvSpPr>
          <p:spPr bwMode="auto">
            <a:xfrm>
              <a:off x="4183851" y="1313640"/>
              <a:ext cx="107950" cy="115888"/>
            </a:xfrm>
            <a:custGeom>
              <a:avLst/>
              <a:gdLst>
                <a:gd name="T0" fmla="*/ 0 w 68"/>
                <a:gd name="T1" fmla="*/ 73 h 73"/>
                <a:gd name="T2" fmla="*/ 68 w 68"/>
                <a:gd name="T3" fmla="*/ 36 h 73"/>
                <a:gd name="T4" fmla="*/ 0 w 68"/>
                <a:gd name="T5" fmla="*/ 0 h 73"/>
                <a:gd name="T6" fmla="*/ 0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0" y="73"/>
                  </a:moveTo>
                  <a:lnTo>
                    <a:pt x="68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472"/>
            <p:cNvSpPr>
              <a:spLocks noChangeArrowheads="1"/>
            </p:cNvSpPr>
            <p:nvPr/>
          </p:nvSpPr>
          <p:spPr bwMode="auto">
            <a:xfrm>
              <a:off x="3952076" y="1362853"/>
              <a:ext cx="24130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Freeform 473"/>
            <p:cNvSpPr>
              <a:spLocks/>
            </p:cNvSpPr>
            <p:nvPr/>
          </p:nvSpPr>
          <p:spPr bwMode="auto">
            <a:xfrm>
              <a:off x="3853651" y="1313640"/>
              <a:ext cx="107950" cy="115888"/>
            </a:xfrm>
            <a:custGeom>
              <a:avLst/>
              <a:gdLst>
                <a:gd name="T0" fmla="*/ 68 w 68"/>
                <a:gd name="T1" fmla="*/ 73 h 73"/>
                <a:gd name="T2" fmla="*/ 0 w 68"/>
                <a:gd name="T3" fmla="*/ 36 h 73"/>
                <a:gd name="T4" fmla="*/ 68 w 68"/>
                <a:gd name="T5" fmla="*/ 0 h 73"/>
                <a:gd name="T6" fmla="*/ 68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68" y="73"/>
                  </a:moveTo>
                  <a:lnTo>
                    <a:pt x="0" y="36"/>
                  </a:lnTo>
                  <a:lnTo>
                    <a:pt x="68" y="0"/>
                  </a:lnTo>
                  <a:lnTo>
                    <a:pt x="6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642"/>
            <p:cNvSpPr>
              <a:spLocks noChangeArrowheads="1"/>
            </p:cNvSpPr>
            <p:nvPr/>
          </p:nvSpPr>
          <p:spPr bwMode="auto">
            <a:xfrm rot="16200000">
              <a:off x="963391" y="5063295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448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4" name="Rectangle 696"/>
            <p:cNvSpPr>
              <a:spLocks noChangeArrowheads="1"/>
            </p:cNvSpPr>
            <p:nvPr/>
          </p:nvSpPr>
          <p:spPr bwMode="auto">
            <a:xfrm rot="16200000">
              <a:off x="3625850" y="5667375"/>
              <a:ext cx="115888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5" name="Slide Number Placeholder 4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365"/>
            <p:cNvGrpSpPr>
              <a:grpSpLocks noChangeAspect="1"/>
            </p:cNvGrpSpPr>
            <p:nvPr/>
          </p:nvGrpSpPr>
          <p:grpSpPr bwMode="auto">
            <a:xfrm>
              <a:off x="0" y="914400"/>
              <a:ext cx="5349875" cy="5440363"/>
              <a:chOff x="0" y="576"/>
              <a:chExt cx="3370" cy="3427"/>
            </a:xfrm>
          </p:grpSpPr>
          <p:sp>
            <p:nvSpPr>
              <p:cNvPr id="104465" name="AutoShape 364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76"/>
                <a:ext cx="3370" cy="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566"/>
              <p:cNvGrpSpPr>
                <a:grpSpLocks/>
              </p:cNvGrpSpPr>
              <p:nvPr/>
            </p:nvGrpSpPr>
            <p:grpSpPr bwMode="auto">
              <a:xfrm>
                <a:off x="10" y="586"/>
                <a:ext cx="3349" cy="3417"/>
                <a:chOff x="10" y="586"/>
                <a:chExt cx="3349" cy="3417"/>
              </a:xfrm>
            </p:grpSpPr>
            <p:sp>
              <p:nvSpPr>
                <p:cNvPr id="1046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412" y="2862"/>
                  <a:ext cx="1643" cy="964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24" y="2169"/>
                  <a:ext cx="1143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1 to 8 Cores @ up to 1.25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7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30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1" name="Freeform 379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2" name="Freeform 380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3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4" name="Freeform 382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5" name="Freeform 383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6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7" name="Freeform 385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8" name="Freeform 386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9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1" name="Rectangle 389"/>
                <p:cNvSpPr>
                  <a:spLocks noChangeArrowheads="1"/>
                </p:cNvSpPr>
                <p:nvPr/>
              </p:nvSpPr>
              <p:spPr bwMode="auto">
                <a:xfrm rot="-5400000">
                  <a:off x="1880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2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878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3" name="Rectangle 391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4" name="Rectangle 392"/>
                <p:cNvSpPr>
                  <a:spLocks noChangeArrowheads="1"/>
                </p:cNvSpPr>
                <p:nvPr/>
              </p:nvSpPr>
              <p:spPr bwMode="auto">
                <a:xfrm rot="-5400000">
                  <a:off x="1875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5" name="Rectangle 393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6" name="Rectangle 394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7" name="Rectangle 395"/>
                <p:cNvSpPr>
                  <a:spLocks noChangeArrowheads="1"/>
                </p:cNvSpPr>
                <p:nvPr/>
              </p:nvSpPr>
              <p:spPr bwMode="auto">
                <a:xfrm rot="-5400000">
                  <a:off x="1881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9" name="Rectangle 398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0" name="Rectangle 399"/>
                <p:cNvSpPr>
                  <a:spLocks noChangeArrowheads="1"/>
                </p:cNvSpPr>
                <p:nvPr/>
              </p:nvSpPr>
              <p:spPr bwMode="auto">
                <a:xfrm rot="-5400000">
                  <a:off x="1101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1" name="Rectangle 400"/>
                <p:cNvSpPr>
                  <a:spLocks noChangeArrowheads="1"/>
                </p:cNvSpPr>
                <p:nvPr/>
              </p:nvSpPr>
              <p:spPr bwMode="auto">
                <a:xfrm rot="-5400000">
                  <a:off x="1099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2" name="Rectangle 401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3" name="Rectangle 402"/>
                <p:cNvSpPr>
                  <a:spLocks noChangeArrowheads="1"/>
                </p:cNvSpPr>
                <p:nvPr/>
              </p:nvSpPr>
              <p:spPr bwMode="auto">
                <a:xfrm rot="-5400000">
                  <a:off x="1107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4" name="Rectangle 403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5" name="Rectangle 404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6" name="Rectangle 405"/>
                <p:cNvSpPr>
                  <a:spLocks noChangeArrowheads="1"/>
                </p:cNvSpPr>
                <p:nvPr/>
              </p:nvSpPr>
              <p:spPr bwMode="auto">
                <a:xfrm rot="-5400000">
                  <a:off x="1102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52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8" name="Rectangle 408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9" name="Rectangle 409"/>
                <p:cNvSpPr>
                  <a:spLocks noChangeArrowheads="1"/>
                </p:cNvSpPr>
                <p:nvPr/>
              </p:nvSpPr>
              <p:spPr bwMode="auto">
                <a:xfrm rot="-5400000">
                  <a:off x="1290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0" name="Rectangle 410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1" name="Rectangle 411"/>
                <p:cNvSpPr>
                  <a:spLocks noChangeArrowheads="1"/>
                </p:cNvSpPr>
                <p:nvPr/>
              </p:nvSpPr>
              <p:spPr bwMode="auto">
                <a:xfrm rot="-5400000">
                  <a:off x="1293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4" name="Rectangle 414"/>
                <p:cNvSpPr>
                  <a:spLocks noChangeArrowheads="1"/>
                </p:cNvSpPr>
                <p:nvPr/>
              </p:nvSpPr>
              <p:spPr bwMode="auto">
                <a:xfrm rot="-5400000">
                  <a:off x="1685" y="3294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5" name="Rectangle 415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245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6" name="Rectangle 416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7" name="Rectangle 417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16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8" name="Rectangle 418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9" name="Rectangle 419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0" name="Rectangle 421"/>
                <p:cNvSpPr>
                  <a:spLocks noChangeArrowheads="1"/>
                </p:cNvSpPr>
                <p:nvPr/>
              </p:nvSpPr>
              <p:spPr bwMode="auto">
                <a:xfrm rot="-5400000">
                  <a:off x="1683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1" name="Rectangle 422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2" name="Rectangle 423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3" name="Rectangle 424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4" name="Rectangle 425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5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505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6" name="Rectangle 427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7" name="Rectangle 428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8" name="Rectangle 429"/>
                <p:cNvSpPr>
                  <a:spLocks noChangeArrowheads="1"/>
                </p:cNvSpPr>
                <p:nvPr/>
              </p:nvSpPr>
              <p:spPr bwMode="auto">
                <a:xfrm rot="-5400000">
                  <a:off x="914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9" name="Rectangle 430"/>
                <p:cNvSpPr>
                  <a:spLocks noChangeArrowheads="1"/>
                </p:cNvSpPr>
                <p:nvPr/>
              </p:nvSpPr>
              <p:spPr bwMode="auto">
                <a:xfrm rot="-5400000">
                  <a:off x="896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0" name="Rectangle 431"/>
                <p:cNvSpPr>
                  <a:spLocks noChangeArrowheads="1"/>
                </p:cNvSpPr>
                <p:nvPr/>
              </p:nvSpPr>
              <p:spPr bwMode="auto">
                <a:xfrm rot="-5400000">
                  <a:off x="894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1" name="Freeform 432"/>
                <p:cNvSpPr>
                  <a:spLocks/>
                </p:cNvSpPr>
                <p:nvPr/>
              </p:nvSpPr>
              <p:spPr bwMode="auto">
                <a:xfrm>
                  <a:off x="1836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2" name="Freeform 433"/>
                <p:cNvSpPr>
                  <a:spLocks/>
                </p:cNvSpPr>
                <p:nvPr/>
              </p:nvSpPr>
              <p:spPr bwMode="auto">
                <a:xfrm>
                  <a:off x="1868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3" name="Rectangle 434"/>
                <p:cNvSpPr>
                  <a:spLocks noChangeArrowheads="1"/>
                </p:cNvSpPr>
                <p:nvPr/>
              </p:nvSpPr>
              <p:spPr bwMode="auto">
                <a:xfrm>
                  <a:off x="1868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4" name="Freeform 435"/>
                <p:cNvSpPr>
                  <a:spLocks/>
                </p:cNvSpPr>
                <p:nvPr/>
              </p:nvSpPr>
              <p:spPr bwMode="auto">
                <a:xfrm>
                  <a:off x="1836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5" name="Freeform 436"/>
                <p:cNvSpPr>
                  <a:spLocks/>
                </p:cNvSpPr>
                <p:nvPr/>
              </p:nvSpPr>
              <p:spPr bwMode="auto">
                <a:xfrm>
                  <a:off x="1868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6" name="Line 437"/>
                <p:cNvSpPr>
                  <a:spLocks noChangeShapeType="1"/>
                </p:cNvSpPr>
                <p:nvPr/>
              </p:nvSpPr>
              <p:spPr bwMode="auto">
                <a:xfrm>
                  <a:off x="1523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7" name="Freeform 438"/>
                <p:cNvSpPr>
                  <a:spLocks/>
                </p:cNvSpPr>
                <p:nvPr/>
              </p:nvSpPr>
              <p:spPr bwMode="auto">
                <a:xfrm>
                  <a:off x="1502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8" name="Freeform 439"/>
                <p:cNvSpPr>
                  <a:spLocks/>
                </p:cNvSpPr>
                <p:nvPr/>
              </p:nvSpPr>
              <p:spPr bwMode="auto">
                <a:xfrm>
                  <a:off x="1502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9" name="Line 440"/>
                <p:cNvSpPr>
                  <a:spLocks noChangeShapeType="1"/>
                </p:cNvSpPr>
                <p:nvPr/>
              </p:nvSpPr>
              <p:spPr bwMode="auto">
                <a:xfrm>
                  <a:off x="1330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0" name="Freeform 441"/>
                <p:cNvSpPr>
                  <a:spLocks/>
                </p:cNvSpPr>
                <p:nvPr/>
              </p:nvSpPr>
              <p:spPr bwMode="auto">
                <a:xfrm>
                  <a:off x="1309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1" name="Freeform 442"/>
                <p:cNvSpPr>
                  <a:spLocks/>
                </p:cNvSpPr>
                <p:nvPr/>
              </p:nvSpPr>
              <p:spPr bwMode="auto">
                <a:xfrm>
                  <a:off x="1309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2" name="Freeform 443"/>
                <p:cNvSpPr>
                  <a:spLocks/>
                </p:cNvSpPr>
                <p:nvPr/>
              </p:nvSpPr>
              <p:spPr bwMode="auto">
                <a:xfrm>
                  <a:off x="1095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3" name="Freeform 444"/>
                <p:cNvSpPr>
                  <a:spLocks/>
                </p:cNvSpPr>
                <p:nvPr/>
              </p:nvSpPr>
              <p:spPr bwMode="auto">
                <a:xfrm>
                  <a:off x="1127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4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27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95" name="Freeform 446"/>
                <p:cNvSpPr>
                  <a:spLocks/>
                </p:cNvSpPr>
                <p:nvPr/>
              </p:nvSpPr>
              <p:spPr bwMode="auto">
                <a:xfrm>
                  <a:off x="1095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6" name="Freeform 447"/>
                <p:cNvSpPr>
                  <a:spLocks/>
                </p:cNvSpPr>
                <p:nvPr/>
              </p:nvSpPr>
              <p:spPr bwMode="auto">
                <a:xfrm>
                  <a:off x="1127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7" name="Line 448"/>
                <p:cNvSpPr>
                  <a:spLocks noChangeShapeType="1"/>
                </p:cNvSpPr>
                <p:nvPr/>
              </p:nvSpPr>
              <p:spPr bwMode="auto">
                <a:xfrm>
                  <a:off x="93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8" name="Freeform 449"/>
                <p:cNvSpPr>
                  <a:spLocks/>
                </p:cNvSpPr>
                <p:nvPr/>
              </p:nvSpPr>
              <p:spPr bwMode="auto">
                <a:xfrm>
                  <a:off x="918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9" name="Freeform 450"/>
                <p:cNvSpPr>
                  <a:spLocks/>
                </p:cNvSpPr>
                <p:nvPr/>
              </p:nvSpPr>
              <p:spPr bwMode="auto">
                <a:xfrm>
                  <a:off x="918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0" name="Freeform 451"/>
                <p:cNvSpPr>
                  <a:spLocks/>
                </p:cNvSpPr>
                <p:nvPr/>
              </p:nvSpPr>
              <p:spPr bwMode="auto">
                <a:xfrm>
                  <a:off x="1262" y="1769"/>
                  <a:ext cx="63" cy="73"/>
                </a:xfrm>
                <a:custGeom>
                  <a:avLst/>
                  <a:gdLst>
                    <a:gd name="T0" fmla="*/ 0 w 63"/>
                    <a:gd name="T1" fmla="*/ 73 h 73"/>
                    <a:gd name="T2" fmla="*/ 63 w 63"/>
                    <a:gd name="T3" fmla="*/ 36 h 73"/>
                    <a:gd name="T4" fmla="*/ 0 w 63"/>
                    <a:gd name="T5" fmla="*/ 0 h 73"/>
                    <a:gd name="T6" fmla="*/ 0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0" y="73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1" name="Freeform 452"/>
                <p:cNvSpPr>
                  <a:spLocks/>
                </p:cNvSpPr>
                <p:nvPr/>
              </p:nvSpPr>
              <p:spPr bwMode="auto">
                <a:xfrm>
                  <a:off x="1268" y="1800"/>
                  <a:ext cx="5" cy="10"/>
                </a:xfrm>
                <a:custGeom>
                  <a:avLst/>
                  <a:gdLst>
                    <a:gd name="T0" fmla="*/ 0 w 5"/>
                    <a:gd name="T1" fmla="*/ 10 h 10"/>
                    <a:gd name="T2" fmla="*/ 0 w 5"/>
                    <a:gd name="T3" fmla="*/ 10 h 10"/>
                    <a:gd name="T4" fmla="*/ 5 w 5"/>
                    <a:gd name="T5" fmla="*/ 10 h 10"/>
                    <a:gd name="T6" fmla="*/ 5 w 5"/>
                    <a:gd name="T7" fmla="*/ 10 h 10"/>
                    <a:gd name="T8" fmla="*/ 5 w 5"/>
                    <a:gd name="T9" fmla="*/ 5 h 10"/>
                    <a:gd name="T10" fmla="*/ 5 w 5"/>
                    <a:gd name="T11" fmla="*/ 5 h 10"/>
                    <a:gd name="T12" fmla="*/ 5 w 5"/>
                    <a:gd name="T13" fmla="*/ 0 h 10"/>
                    <a:gd name="T14" fmla="*/ 0 w 5"/>
                    <a:gd name="T15" fmla="*/ 0 h 10"/>
                    <a:gd name="T16" fmla="*/ 0 w 5"/>
                    <a:gd name="T17" fmla="*/ 0 h 10"/>
                    <a:gd name="T18" fmla="*/ 0 w 5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2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85" y="1800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3" name="Freeform 454"/>
                <p:cNvSpPr>
                  <a:spLocks/>
                </p:cNvSpPr>
                <p:nvPr/>
              </p:nvSpPr>
              <p:spPr bwMode="auto">
                <a:xfrm>
                  <a:off x="1022" y="1769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4" name="Freeform 455"/>
                <p:cNvSpPr>
                  <a:spLocks/>
                </p:cNvSpPr>
                <p:nvPr/>
              </p:nvSpPr>
              <p:spPr bwMode="auto">
                <a:xfrm>
                  <a:off x="1075" y="1800"/>
                  <a:ext cx="10" cy="10"/>
                </a:xfrm>
                <a:custGeom>
                  <a:avLst/>
                  <a:gdLst>
                    <a:gd name="T0" fmla="*/ 10 w 10"/>
                    <a:gd name="T1" fmla="*/ 0 h 10"/>
                    <a:gd name="T2" fmla="*/ 5 w 10"/>
                    <a:gd name="T3" fmla="*/ 0 h 10"/>
                    <a:gd name="T4" fmla="*/ 5 w 10"/>
                    <a:gd name="T5" fmla="*/ 0 h 10"/>
                    <a:gd name="T6" fmla="*/ 5 w 10"/>
                    <a:gd name="T7" fmla="*/ 5 h 10"/>
                    <a:gd name="T8" fmla="*/ 0 w 10"/>
                    <a:gd name="T9" fmla="*/ 5 h 10"/>
                    <a:gd name="T10" fmla="*/ 5 w 10"/>
                    <a:gd name="T11" fmla="*/ 10 h 10"/>
                    <a:gd name="T12" fmla="*/ 5 w 10"/>
                    <a:gd name="T13" fmla="*/ 10 h 10"/>
                    <a:gd name="T14" fmla="*/ 5 w 10"/>
                    <a:gd name="T15" fmla="*/ 10 h 10"/>
                    <a:gd name="T16" fmla="*/ 10 w 10"/>
                    <a:gd name="T17" fmla="*/ 10 h 10"/>
                    <a:gd name="T18" fmla="*/ 10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0"/>
                    <a:gd name="T32" fmla="*/ 10 w 1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0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5" name="Rectangle 456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6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7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0" name="Rectangle 461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1" name="Rectangle 462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2" name="Rectangle 463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3" name="Rectangle 464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4" name="Rectangle 465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5" name="Line 466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6" name="Freeform 467"/>
                <p:cNvSpPr>
                  <a:spLocks/>
                </p:cNvSpPr>
                <p:nvPr/>
              </p:nvSpPr>
              <p:spPr bwMode="auto">
                <a:xfrm>
                  <a:off x="195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7" name="Line 468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4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8" name="Freeform 46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9" name="Rectangle 470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0" name="Rectangle 471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1" name="Rectangle 472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2" name="Rectangle 473"/>
                <p:cNvSpPr>
                  <a:spLocks noChangeArrowheads="1"/>
                </p:cNvSpPr>
                <p:nvPr/>
              </p:nvSpPr>
              <p:spPr bwMode="auto">
                <a:xfrm rot="-5400000">
                  <a:off x="700" y="317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3" name="Rectangle 474"/>
                <p:cNvSpPr>
                  <a:spLocks noChangeArrowheads="1"/>
                </p:cNvSpPr>
                <p:nvPr/>
              </p:nvSpPr>
              <p:spPr bwMode="auto">
                <a:xfrm rot="-5400000">
                  <a:off x="716" y="313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4" name="Rectangle 475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088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5" name="Line 476"/>
                <p:cNvSpPr>
                  <a:spLocks noChangeShapeType="1"/>
                </p:cNvSpPr>
                <p:nvPr/>
              </p:nvSpPr>
              <p:spPr bwMode="auto">
                <a:xfrm>
                  <a:off x="736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6" name="Freeform 477"/>
                <p:cNvSpPr>
                  <a:spLocks/>
                </p:cNvSpPr>
                <p:nvPr/>
              </p:nvSpPr>
              <p:spPr bwMode="auto">
                <a:xfrm>
                  <a:off x="715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7" name="Freeform 478"/>
                <p:cNvSpPr>
                  <a:spLocks/>
                </p:cNvSpPr>
                <p:nvPr/>
              </p:nvSpPr>
              <p:spPr bwMode="auto">
                <a:xfrm>
                  <a:off x="715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8" name="Line 479"/>
                <p:cNvSpPr>
                  <a:spLocks noChangeShapeType="1"/>
                </p:cNvSpPr>
                <p:nvPr/>
              </p:nvSpPr>
              <p:spPr bwMode="auto">
                <a:xfrm>
                  <a:off x="191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9" name="Freeform 480"/>
                <p:cNvSpPr>
                  <a:spLocks/>
                </p:cNvSpPr>
                <p:nvPr/>
              </p:nvSpPr>
              <p:spPr bwMode="auto">
                <a:xfrm>
                  <a:off x="1894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0" name="Freeform 481"/>
                <p:cNvSpPr>
                  <a:spLocks/>
                </p:cNvSpPr>
                <p:nvPr/>
              </p:nvSpPr>
              <p:spPr bwMode="auto">
                <a:xfrm>
                  <a:off x="1894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1" name="Line 482"/>
                <p:cNvSpPr>
                  <a:spLocks noChangeShapeType="1"/>
                </p:cNvSpPr>
                <p:nvPr/>
              </p:nvSpPr>
              <p:spPr bwMode="auto">
                <a:xfrm>
                  <a:off x="1721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2" name="Freeform 483"/>
                <p:cNvSpPr>
                  <a:spLocks/>
                </p:cNvSpPr>
                <p:nvPr/>
              </p:nvSpPr>
              <p:spPr bwMode="auto">
                <a:xfrm>
                  <a:off x="1701" y="3508"/>
                  <a:ext cx="47" cy="42"/>
                </a:xfrm>
                <a:custGeom>
                  <a:avLst/>
                  <a:gdLst>
                    <a:gd name="T0" fmla="*/ 20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0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3" name="Freeform 484"/>
                <p:cNvSpPr>
                  <a:spLocks/>
                </p:cNvSpPr>
                <p:nvPr/>
              </p:nvSpPr>
              <p:spPr bwMode="auto">
                <a:xfrm>
                  <a:off x="1701" y="3961"/>
                  <a:ext cx="47" cy="42"/>
                </a:xfrm>
                <a:custGeom>
                  <a:avLst/>
                  <a:gdLst>
                    <a:gd name="T0" fmla="*/ 20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0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4" name="Line 485"/>
                <p:cNvSpPr>
                  <a:spLocks noChangeShapeType="1"/>
                </p:cNvSpPr>
                <p:nvPr/>
              </p:nvSpPr>
              <p:spPr bwMode="auto">
                <a:xfrm>
                  <a:off x="1523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5" name="Freeform 486"/>
                <p:cNvSpPr>
                  <a:spLocks/>
                </p:cNvSpPr>
                <p:nvPr/>
              </p:nvSpPr>
              <p:spPr bwMode="auto">
                <a:xfrm>
                  <a:off x="1502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6" name="Freeform 487"/>
                <p:cNvSpPr>
                  <a:spLocks/>
                </p:cNvSpPr>
                <p:nvPr/>
              </p:nvSpPr>
              <p:spPr bwMode="auto">
                <a:xfrm>
                  <a:off x="1502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7" name="Line 488"/>
                <p:cNvSpPr>
                  <a:spLocks noChangeShapeType="1"/>
                </p:cNvSpPr>
                <p:nvPr/>
              </p:nvSpPr>
              <p:spPr bwMode="auto">
                <a:xfrm>
                  <a:off x="1330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8" name="Freeform 489"/>
                <p:cNvSpPr>
                  <a:spLocks/>
                </p:cNvSpPr>
                <p:nvPr/>
              </p:nvSpPr>
              <p:spPr bwMode="auto">
                <a:xfrm>
                  <a:off x="1309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9" name="Freeform 490"/>
                <p:cNvSpPr>
                  <a:spLocks/>
                </p:cNvSpPr>
                <p:nvPr/>
              </p:nvSpPr>
              <p:spPr bwMode="auto">
                <a:xfrm>
                  <a:off x="1309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0" name="Line 491"/>
                <p:cNvSpPr>
                  <a:spLocks noChangeShapeType="1"/>
                </p:cNvSpPr>
                <p:nvPr/>
              </p:nvSpPr>
              <p:spPr bwMode="auto">
                <a:xfrm>
                  <a:off x="113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1" name="Freeform 492"/>
                <p:cNvSpPr>
                  <a:spLocks/>
                </p:cNvSpPr>
                <p:nvPr/>
              </p:nvSpPr>
              <p:spPr bwMode="auto">
                <a:xfrm>
                  <a:off x="1111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2" name="Freeform 493"/>
                <p:cNvSpPr>
                  <a:spLocks/>
                </p:cNvSpPr>
                <p:nvPr/>
              </p:nvSpPr>
              <p:spPr bwMode="auto">
                <a:xfrm>
                  <a:off x="1111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3" name="Line 494"/>
                <p:cNvSpPr>
                  <a:spLocks noChangeShapeType="1"/>
                </p:cNvSpPr>
                <p:nvPr/>
              </p:nvSpPr>
              <p:spPr bwMode="auto">
                <a:xfrm>
                  <a:off x="93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4" name="Freeform 495"/>
                <p:cNvSpPr>
                  <a:spLocks/>
                </p:cNvSpPr>
                <p:nvPr/>
              </p:nvSpPr>
              <p:spPr bwMode="auto">
                <a:xfrm>
                  <a:off x="918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5" name="Freeform 496"/>
                <p:cNvSpPr>
                  <a:spLocks/>
                </p:cNvSpPr>
                <p:nvPr/>
              </p:nvSpPr>
              <p:spPr bwMode="auto">
                <a:xfrm>
                  <a:off x="918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6" name="Line 497"/>
                <p:cNvSpPr>
                  <a:spLocks noChangeShapeType="1"/>
                </p:cNvSpPr>
                <p:nvPr/>
              </p:nvSpPr>
              <p:spPr bwMode="auto">
                <a:xfrm>
                  <a:off x="73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7" name="Freeform 498"/>
                <p:cNvSpPr>
                  <a:spLocks/>
                </p:cNvSpPr>
                <p:nvPr/>
              </p:nvSpPr>
              <p:spPr bwMode="auto">
                <a:xfrm>
                  <a:off x="715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8" name="Freeform 499"/>
                <p:cNvSpPr>
                  <a:spLocks/>
                </p:cNvSpPr>
                <p:nvPr/>
              </p:nvSpPr>
              <p:spPr bwMode="auto">
                <a:xfrm>
                  <a:off x="715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1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2" name="Freeform 503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3" name="Freeform 504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4" name="Rectangle 506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5" name="Line 507"/>
                <p:cNvSpPr>
                  <a:spLocks noChangeShapeType="1"/>
                </p:cNvSpPr>
                <p:nvPr/>
              </p:nvSpPr>
              <p:spPr bwMode="auto">
                <a:xfrm>
                  <a:off x="10" y="1191"/>
                  <a:ext cx="2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6" name="Freeform 508"/>
                <p:cNvSpPr>
                  <a:spLocks/>
                </p:cNvSpPr>
                <p:nvPr/>
              </p:nvSpPr>
              <p:spPr bwMode="auto">
                <a:xfrm>
                  <a:off x="10" y="1170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0 h 47"/>
                    <a:gd name="T4" fmla="*/ 42 w 42"/>
                    <a:gd name="T5" fmla="*/ 47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0"/>
                      </a:lnTo>
                      <a:lnTo>
                        <a:pt x="42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7" name="Freeform 509"/>
                <p:cNvSpPr>
                  <a:spLocks/>
                </p:cNvSpPr>
                <p:nvPr/>
              </p:nvSpPr>
              <p:spPr bwMode="auto">
                <a:xfrm>
                  <a:off x="177" y="1170"/>
                  <a:ext cx="47" cy="47"/>
                </a:xfrm>
                <a:custGeom>
                  <a:avLst/>
                  <a:gdLst>
                    <a:gd name="T0" fmla="*/ 47 w 47"/>
                    <a:gd name="T1" fmla="*/ 21 h 47"/>
                    <a:gd name="T2" fmla="*/ 0 w 47"/>
                    <a:gd name="T3" fmla="*/ 0 h 47"/>
                    <a:gd name="T4" fmla="*/ 0 w 47"/>
                    <a:gd name="T5" fmla="*/ 47 h 47"/>
                    <a:gd name="T6" fmla="*/ 47 w 47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7"/>
                    <a:gd name="T14" fmla="*/ 47 w 47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7">
                      <a:moveTo>
                        <a:pt x="47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7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8" name="Freeform 510"/>
                <p:cNvSpPr>
                  <a:spLocks/>
                </p:cNvSpPr>
                <p:nvPr/>
              </p:nvSpPr>
              <p:spPr bwMode="auto">
                <a:xfrm>
                  <a:off x="1153" y="1602"/>
                  <a:ext cx="31" cy="16"/>
                </a:xfrm>
                <a:custGeom>
                  <a:avLst/>
                  <a:gdLst>
                    <a:gd name="T0" fmla="*/ 0 w 31"/>
                    <a:gd name="T1" fmla="*/ 0 h 16"/>
                    <a:gd name="T2" fmla="*/ 0 w 31"/>
                    <a:gd name="T3" fmla="*/ 5 h 16"/>
                    <a:gd name="T4" fmla="*/ 0 w 31"/>
                    <a:gd name="T5" fmla="*/ 5 h 16"/>
                    <a:gd name="T6" fmla="*/ 0 w 31"/>
                    <a:gd name="T7" fmla="*/ 10 h 16"/>
                    <a:gd name="T8" fmla="*/ 5 w 31"/>
                    <a:gd name="T9" fmla="*/ 10 h 16"/>
                    <a:gd name="T10" fmla="*/ 5 w 31"/>
                    <a:gd name="T11" fmla="*/ 16 h 16"/>
                    <a:gd name="T12" fmla="*/ 10 w 31"/>
                    <a:gd name="T13" fmla="*/ 16 h 16"/>
                    <a:gd name="T14" fmla="*/ 10 w 31"/>
                    <a:gd name="T15" fmla="*/ 16 h 16"/>
                    <a:gd name="T16" fmla="*/ 15 w 31"/>
                    <a:gd name="T17" fmla="*/ 16 h 16"/>
                    <a:gd name="T18" fmla="*/ 21 w 31"/>
                    <a:gd name="T19" fmla="*/ 16 h 16"/>
                    <a:gd name="T20" fmla="*/ 21 w 31"/>
                    <a:gd name="T21" fmla="*/ 16 h 16"/>
                    <a:gd name="T22" fmla="*/ 26 w 31"/>
                    <a:gd name="T23" fmla="*/ 16 h 16"/>
                    <a:gd name="T24" fmla="*/ 26 w 31"/>
                    <a:gd name="T25" fmla="*/ 10 h 16"/>
                    <a:gd name="T26" fmla="*/ 31 w 31"/>
                    <a:gd name="T27" fmla="*/ 10 h 16"/>
                    <a:gd name="T28" fmla="*/ 31 w 31"/>
                    <a:gd name="T29" fmla="*/ 5 h 16"/>
                    <a:gd name="T30" fmla="*/ 31 w 31"/>
                    <a:gd name="T31" fmla="*/ 5 h 16"/>
                    <a:gd name="T32" fmla="*/ 31 w 31"/>
                    <a:gd name="T33" fmla="*/ 0 h 16"/>
                    <a:gd name="T34" fmla="*/ 0 w 31"/>
                    <a:gd name="T35" fmla="*/ 0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5" y="16"/>
                      </a:lnTo>
                      <a:lnTo>
                        <a:pt x="21" y="16"/>
                      </a:lnTo>
                      <a:lnTo>
                        <a:pt x="26" y="16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9" name="Rectangle 511"/>
                <p:cNvSpPr>
                  <a:spLocks noChangeArrowheads="1"/>
                </p:cNvSpPr>
                <p:nvPr/>
              </p:nvSpPr>
              <p:spPr bwMode="auto">
                <a:xfrm>
                  <a:off x="1153" y="1154"/>
                  <a:ext cx="31" cy="4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0" name="Freeform 512"/>
                <p:cNvSpPr>
                  <a:spLocks/>
                </p:cNvSpPr>
                <p:nvPr/>
              </p:nvSpPr>
              <p:spPr bwMode="auto">
                <a:xfrm>
                  <a:off x="1122" y="1066"/>
                  <a:ext cx="93" cy="88"/>
                </a:xfrm>
                <a:custGeom>
                  <a:avLst/>
                  <a:gdLst>
                    <a:gd name="T0" fmla="*/ 46 w 93"/>
                    <a:gd name="T1" fmla="*/ 0 h 88"/>
                    <a:gd name="T2" fmla="*/ 0 w 93"/>
                    <a:gd name="T3" fmla="*/ 88 h 88"/>
                    <a:gd name="T4" fmla="*/ 93 w 93"/>
                    <a:gd name="T5" fmla="*/ 88 h 88"/>
                    <a:gd name="T6" fmla="*/ 46 w 93"/>
                    <a:gd name="T7" fmla="*/ 0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8"/>
                    <a:gd name="T14" fmla="*/ 93 w 93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8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93" y="8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1" name="Freeform 513"/>
                <p:cNvSpPr>
                  <a:spLocks/>
                </p:cNvSpPr>
                <p:nvPr/>
              </p:nvSpPr>
              <p:spPr bwMode="auto">
                <a:xfrm>
                  <a:off x="1153" y="1138"/>
                  <a:ext cx="31" cy="16"/>
                </a:xfrm>
                <a:custGeom>
                  <a:avLst/>
                  <a:gdLst>
                    <a:gd name="T0" fmla="*/ 31 w 31"/>
                    <a:gd name="T1" fmla="*/ 16 h 16"/>
                    <a:gd name="T2" fmla="*/ 31 w 31"/>
                    <a:gd name="T3" fmla="*/ 11 h 16"/>
                    <a:gd name="T4" fmla="*/ 31 w 31"/>
                    <a:gd name="T5" fmla="*/ 11 h 16"/>
                    <a:gd name="T6" fmla="*/ 31 w 31"/>
                    <a:gd name="T7" fmla="*/ 6 h 16"/>
                    <a:gd name="T8" fmla="*/ 26 w 31"/>
                    <a:gd name="T9" fmla="*/ 6 h 16"/>
                    <a:gd name="T10" fmla="*/ 26 w 31"/>
                    <a:gd name="T11" fmla="*/ 0 h 16"/>
                    <a:gd name="T12" fmla="*/ 21 w 31"/>
                    <a:gd name="T13" fmla="*/ 0 h 16"/>
                    <a:gd name="T14" fmla="*/ 21 w 31"/>
                    <a:gd name="T15" fmla="*/ 0 h 16"/>
                    <a:gd name="T16" fmla="*/ 15 w 31"/>
                    <a:gd name="T17" fmla="*/ 0 h 16"/>
                    <a:gd name="T18" fmla="*/ 10 w 31"/>
                    <a:gd name="T19" fmla="*/ 0 h 16"/>
                    <a:gd name="T20" fmla="*/ 10 w 31"/>
                    <a:gd name="T21" fmla="*/ 0 h 16"/>
                    <a:gd name="T22" fmla="*/ 5 w 31"/>
                    <a:gd name="T23" fmla="*/ 0 h 16"/>
                    <a:gd name="T24" fmla="*/ 5 w 31"/>
                    <a:gd name="T25" fmla="*/ 6 h 16"/>
                    <a:gd name="T26" fmla="*/ 0 w 31"/>
                    <a:gd name="T27" fmla="*/ 6 h 16"/>
                    <a:gd name="T28" fmla="*/ 0 w 31"/>
                    <a:gd name="T29" fmla="*/ 11 h 16"/>
                    <a:gd name="T30" fmla="*/ 0 w 31"/>
                    <a:gd name="T31" fmla="*/ 11 h 16"/>
                    <a:gd name="T32" fmla="*/ 0 w 31"/>
                    <a:gd name="T33" fmla="*/ 16 h 16"/>
                    <a:gd name="T34" fmla="*/ 31 w 31"/>
                    <a:gd name="T35" fmla="*/ 16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31" y="16"/>
                      </a:moveTo>
                      <a:lnTo>
                        <a:pt x="31" y="11"/>
                      </a:lnTo>
                      <a:lnTo>
                        <a:pt x="31" y="6"/>
                      </a:lnTo>
                      <a:lnTo>
                        <a:pt x="26" y="6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2" name="Rectangle 51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4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5" name="Rectangle 51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6" name="Rectangle 51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7" name="Rectangle 51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8" name="Freeform 52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9" name="Freeform 52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0" name="Rectangle 52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71" name="Freeform 52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2" name="Freeform 52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3" name="Rectangle 52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2" name="Rectangle 535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3" name="Rectangle 536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4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496" y="328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5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491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6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82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7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499" y="3143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8" name="Rectangle 541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9" name="Rectangle 542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7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0" name="Rectangle 543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3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1" name="Line 544"/>
                <p:cNvSpPr>
                  <a:spLocks noChangeShapeType="1"/>
                </p:cNvSpPr>
                <p:nvPr/>
              </p:nvSpPr>
              <p:spPr bwMode="auto">
                <a:xfrm>
                  <a:off x="537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2" name="Freeform 545"/>
                <p:cNvSpPr>
                  <a:spLocks/>
                </p:cNvSpPr>
                <p:nvPr/>
              </p:nvSpPr>
              <p:spPr bwMode="auto">
                <a:xfrm>
                  <a:off x="511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3" name="Freeform 546"/>
                <p:cNvSpPr>
                  <a:spLocks/>
                </p:cNvSpPr>
                <p:nvPr/>
              </p:nvSpPr>
              <p:spPr bwMode="auto">
                <a:xfrm>
                  <a:off x="511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4" name="Line 547"/>
                <p:cNvSpPr>
                  <a:spLocks noChangeShapeType="1"/>
                </p:cNvSpPr>
                <p:nvPr/>
              </p:nvSpPr>
              <p:spPr bwMode="auto">
                <a:xfrm>
                  <a:off x="537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5" name="Freeform 548"/>
                <p:cNvSpPr>
                  <a:spLocks/>
                </p:cNvSpPr>
                <p:nvPr/>
              </p:nvSpPr>
              <p:spPr bwMode="auto">
                <a:xfrm>
                  <a:off x="511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6" name="Freeform 549"/>
                <p:cNvSpPr>
                  <a:spLocks/>
                </p:cNvSpPr>
                <p:nvPr/>
              </p:nvSpPr>
              <p:spPr bwMode="auto">
                <a:xfrm>
                  <a:off x="511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7" name="Rectangle 550"/>
                <p:cNvSpPr>
                  <a:spLocks noChangeArrowheads="1"/>
                </p:cNvSpPr>
                <p:nvPr/>
              </p:nvSpPr>
              <p:spPr bwMode="auto">
                <a:xfrm>
                  <a:off x="2857" y="611"/>
                  <a:ext cx="4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C6671/C6672</a:t>
                  </a:r>
                  <a:br>
                    <a:rPr lang="en-US" sz="1000" b="1" dirty="0" smtClean="0">
                      <a:solidFill>
                        <a:srgbClr val="24211D"/>
                      </a:solidFill>
                    </a:rPr>
                  </a:br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C6674/C6678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8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9" name="Rectangle 552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0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72" y="71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4MB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1" name="Rectangle 554"/>
                <p:cNvSpPr>
                  <a:spLocks noChangeArrowheads="1"/>
                </p:cNvSpPr>
                <p:nvPr/>
              </p:nvSpPr>
              <p:spPr bwMode="auto">
                <a:xfrm>
                  <a:off x="1367" y="77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</a:t>
                  </a:r>
                  <a:endParaRPr lang="en-US" sz="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2" name="Rectangle 555"/>
                <p:cNvSpPr>
                  <a:spLocks noChangeArrowheads="1"/>
                </p:cNvSpPr>
                <p:nvPr/>
              </p:nvSpPr>
              <p:spPr bwMode="auto">
                <a:xfrm>
                  <a:off x="1346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4" name="Rectangle 557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DDR3 EMIF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6" name="Freeform 559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7" name="Freeform 560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8" name="Rectangle 561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9" name="Freeform 562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0" name="Freeform 563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2" name="Freeform 565"/>
                <p:cNvSpPr>
                  <a:spLocks/>
                </p:cNvSpPr>
                <p:nvPr/>
              </p:nvSpPr>
              <p:spPr bwMode="auto">
                <a:xfrm>
                  <a:off x="1153" y="946"/>
                  <a:ext cx="89" cy="88"/>
                </a:xfrm>
                <a:custGeom>
                  <a:avLst/>
                  <a:gdLst>
                    <a:gd name="T0" fmla="*/ 89 w 89"/>
                    <a:gd name="T1" fmla="*/ 47 h 88"/>
                    <a:gd name="T2" fmla="*/ 0 w 89"/>
                    <a:gd name="T3" fmla="*/ 88 h 88"/>
                    <a:gd name="T4" fmla="*/ 0 w 89"/>
                    <a:gd name="T5" fmla="*/ 0 h 88"/>
                    <a:gd name="T6" fmla="*/ 89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89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67" name="Freeform 567"/>
              <p:cNvSpPr>
                <a:spLocks/>
              </p:cNvSpPr>
              <p:nvPr/>
            </p:nvSpPr>
            <p:spPr bwMode="auto">
              <a:xfrm>
                <a:off x="1153" y="972"/>
                <a:ext cx="21" cy="36"/>
              </a:xfrm>
              <a:custGeom>
                <a:avLst/>
                <a:gdLst>
                  <a:gd name="T0" fmla="*/ 0 w 21"/>
                  <a:gd name="T1" fmla="*/ 36 h 36"/>
                  <a:gd name="T2" fmla="*/ 5 w 21"/>
                  <a:gd name="T3" fmla="*/ 36 h 36"/>
                  <a:gd name="T4" fmla="*/ 10 w 21"/>
                  <a:gd name="T5" fmla="*/ 36 h 36"/>
                  <a:gd name="T6" fmla="*/ 10 w 21"/>
                  <a:gd name="T7" fmla="*/ 31 h 36"/>
                  <a:gd name="T8" fmla="*/ 15 w 21"/>
                  <a:gd name="T9" fmla="*/ 31 h 36"/>
                  <a:gd name="T10" fmla="*/ 15 w 21"/>
                  <a:gd name="T11" fmla="*/ 31 h 36"/>
                  <a:gd name="T12" fmla="*/ 15 w 21"/>
                  <a:gd name="T13" fmla="*/ 26 h 36"/>
                  <a:gd name="T14" fmla="*/ 21 w 21"/>
                  <a:gd name="T15" fmla="*/ 21 h 36"/>
                  <a:gd name="T16" fmla="*/ 21 w 21"/>
                  <a:gd name="T17" fmla="*/ 21 h 36"/>
                  <a:gd name="T18" fmla="*/ 21 w 21"/>
                  <a:gd name="T19" fmla="*/ 15 h 36"/>
                  <a:gd name="T20" fmla="*/ 15 w 21"/>
                  <a:gd name="T21" fmla="*/ 10 h 36"/>
                  <a:gd name="T22" fmla="*/ 15 w 21"/>
                  <a:gd name="T23" fmla="*/ 10 h 36"/>
                  <a:gd name="T24" fmla="*/ 15 w 21"/>
                  <a:gd name="T25" fmla="*/ 5 h 36"/>
                  <a:gd name="T26" fmla="*/ 10 w 21"/>
                  <a:gd name="T27" fmla="*/ 5 h 36"/>
                  <a:gd name="T28" fmla="*/ 10 w 21"/>
                  <a:gd name="T29" fmla="*/ 5 h 36"/>
                  <a:gd name="T30" fmla="*/ 5 w 21"/>
                  <a:gd name="T31" fmla="*/ 0 h 36"/>
                  <a:gd name="T32" fmla="*/ 0 w 21"/>
                  <a:gd name="T33" fmla="*/ 0 h 36"/>
                  <a:gd name="T34" fmla="*/ 0 w 21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6"/>
                  <a:gd name="T56" fmla="*/ 21 w 21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8" name="Rectangle 568"/>
              <p:cNvSpPr>
                <a:spLocks noChangeArrowheads="1"/>
              </p:cNvSpPr>
              <p:nvPr/>
            </p:nvSpPr>
            <p:spPr bwMode="auto">
              <a:xfrm>
                <a:off x="1116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Freeform 569"/>
              <p:cNvSpPr>
                <a:spLocks/>
              </p:cNvSpPr>
              <p:nvPr/>
            </p:nvSpPr>
            <p:spPr bwMode="auto">
              <a:xfrm>
                <a:off x="1028" y="946"/>
                <a:ext cx="88" cy="88"/>
              </a:xfrm>
              <a:custGeom>
                <a:avLst/>
                <a:gdLst>
                  <a:gd name="T0" fmla="*/ 0 w 88"/>
                  <a:gd name="T1" fmla="*/ 47 h 88"/>
                  <a:gd name="T2" fmla="*/ 88 w 88"/>
                  <a:gd name="T3" fmla="*/ 88 h 88"/>
                  <a:gd name="T4" fmla="*/ 88 w 88"/>
                  <a:gd name="T5" fmla="*/ 0 h 88"/>
                  <a:gd name="T6" fmla="*/ 0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0" y="47"/>
                    </a:moveTo>
                    <a:lnTo>
                      <a:pt x="88" y="88"/>
                    </a:lnTo>
                    <a:lnTo>
                      <a:pt x="88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0" name="Freeform 570"/>
              <p:cNvSpPr>
                <a:spLocks/>
              </p:cNvSpPr>
              <p:nvPr/>
            </p:nvSpPr>
            <p:spPr bwMode="auto">
              <a:xfrm>
                <a:off x="1101" y="972"/>
                <a:ext cx="15" cy="36"/>
              </a:xfrm>
              <a:custGeom>
                <a:avLst/>
                <a:gdLst>
                  <a:gd name="T0" fmla="*/ 15 w 15"/>
                  <a:gd name="T1" fmla="*/ 0 h 36"/>
                  <a:gd name="T2" fmla="*/ 10 w 15"/>
                  <a:gd name="T3" fmla="*/ 0 h 36"/>
                  <a:gd name="T4" fmla="*/ 10 w 15"/>
                  <a:gd name="T5" fmla="*/ 5 h 36"/>
                  <a:gd name="T6" fmla="*/ 5 w 15"/>
                  <a:gd name="T7" fmla="*/ 5 h 36"/>
                  <a:gd name="T8" fmla="*/ 5 w 15"/>
                  <a:gd name="T9" fmla="*/ 5 h 36"/>
                  <a:gd name="T10" fmla="*/ 0 w 15"/>
                  <a:gd name="T11" fmla="*/ 10 h 36"/>
                  <a:gd name="T12" fmla="*/ 0 w 15"/>
                  <a:gd name="T13" fmla="*/ 10 h 36"/>
                  <a:gd name="T14" fmla="*/ 0 w 15"/>
                  <a:gd name="T15" fmla="*/ 15 h 36"/>
                  <a:gd name="T16" fmla="*/ 0 w 15"/>
                  <a:gd name="T17" fmla="*/ 21 h 36"/>
                  <a:gd name="T18" fmla="*/ 0 w 15"/>
                  <a:gd name="T19" fmla="*/ 21 h 36"/>
                  <a:gd name="T20" fmla="*/ 0 w 15"/>
                  <a:gd name="T21" fmla="*/ 26 h 36"/>
                  <a:gd name="T22" fmla="*/ 0 w 15"/>
                  <a:gd name="T23" fmla="*/ 31 h 36"/>
                  <a:gd name="T24" fmla="*/ 5 w 15"/>
                  <a:gd name="T25" fmla="*/ 31 h 36"/>
                  <a:gd name="T26" fmla="*/ 5 w 15"/>
                  <a:gd name="T27" fmla="*/ 31 h 36"/>
                  <a:gd name="T28" fmla="*/ 10 w 15"/>
                  <a:gd name="T29" fmla="*/ 36 h 36"/>
                  <a:gd name="T30" fmla="*/ 10 w 15"/>
                  <a:gd name="T31" fmla="*/ 36 h 36"/>
                  <a:gd name="T32" fmla="*/ 15 w 15"/>
                  <a:gd name="T33" fmla="*/ 36 h 36"/>
                  <a:gd name="T34" fmla="*/ 15 w 15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6"/>
                  <a:gd name="T56" fmla="*/ 15 w 15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6">
                    <a:moveTo>
                      <a:pt x="15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1" name="Line 571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2" name="Line 572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3" name="Line 573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4" name="Line 574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575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6" name="Line 576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7" name="Line 577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8" name="Line 578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9" name="Line 579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580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Line 581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2" name="Line 582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3" name="Line 583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584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Line 585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6" name="Line 586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7" name="Line 587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8" name="Line 588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9" name="Freeform 589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590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1" name="Line 591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2" name="Line 592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3" name="Line 593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4" name="Line 594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5" name="Line 595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6" name="Line 596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7" name="Line 597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598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9" name="Line 599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0" name="Line 600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1" name="Line 601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2" name="Line 602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3" name="Freeform 603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4" name="Line 604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5" name="Line 605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606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7" name="Line 607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8" name="Line 608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9" name="Freeform 609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0" name="Freeform 610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1" name="Rectangle 611"/>
              <p:cNvSpPr>
                <a:spLocks noChangeArrowheads="1"/>
              </p:cNvSpPr>
              <p:nvPr/>
            </p:nvSpPr>
            <p:spPr bwMode="auto">
              <a:xfrm>
                <a:off x="1351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2" name="Rectangle 612"/>
              <p:cNvSpPr>
                <a:spLocks noChangeArrowheads="1"/>
              </p:cNvSpPr>
              <p:nvPr/>
            </p:nvSpPr>
            <p:spPr bwMode="auto">
              <a:xfrm>
                <a:off x="2113" y="665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3" name="Rectangle 613"/>
              <p:cNvSpPr>
                <a:spLocks noChangeArrowheads="1"/>
              </p:cNvSpPr>
              <p:nvPr/>
            </p:nvSpPr>
            <p:spPr bwMode="auto">
              <a:xfrm>
                <a:off x="2003" y="769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4" name="Rectangle 614"/>
              <p:cNvSpPr>
                <a:spLocks noChangeArrowheads="1"/>
              </p:cNvSpPr>
              <p:nvPr/>
            </p:nvSpPr>
            <p:spPr bwMode="auto">
              <a:xfrm>
                <a:off x="1894" y="87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5" name="Rectangle 615"/>
              <p:cNvSpPr>
                <a:spLocks noChangeArrowheads="1"/>
              </p:cNvSpPr>
              <p:nvPr/>
            </p:nvSpPr>
            <p:spPr bwMode="auto">
              <a:xfrm>
                <a:off x="1784" y="977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6" name="Rectangle 616"/>
              <p:cNvSpPr>
                <a:spLocks noChangeArrowheads="1"/>
              </p:cNvSpPr>
              <p:nvPr/>
            </p:nvSpPr>
            <p:spPr bwMode="auto">
              <a:xfrm>
                <a:off x="1669" y="1076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7" name="Rectangle 617"/>
              <p:cNvSpPr>
                <a:spLocks noChangeArrowheads="1"/>
              </p:cNvSpPr>
              <p:nvPr/>
            </p:nvSpPr>
            <p:spPr bwMode="auto">
              <a:xfrm>
                <a:off x="1560" y="1180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8" name="Rectangle 618"/>
              <p:cNvSpPr>
                <a:spLocks noChangeArrowheads="1"/>
              </p:cNvSpPr>
              <p:nvPr/>
            </p:nvSpPr>
            <p:spPr bwMode="auto">
              <a:xfrm>
                <a:off x="1450" y="1284"/>
                <a:ext cx="731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9" name="Rectangle 619"/>
              <p:cNvSpPr>
                <a:spLocks noChangeArrowheads="1"/>
              </p:cNvSpPr>
              <p:nvPr/>
            </p:nvSpPr>
            <p:spPr bwMode="auto">
              <a:xfrm>
                <a:off x="134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6" name="Rectangle 626"/>
              <p:cNvSpPr>
                <a:spLocks noChangeArrowheads="1"/>
              </p:cNvSpPr>
              <p:nvPr/>
            </p:nvSpPr>
            <p:spPr bwMode="auto">
              <a:xfrm>
                <a:off x="1373" y="2024"/>
                <a:ext cx="67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512KB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7" name="Line 627"/>
              <p:cNvSpPr>
                <a:spLocks noChangeShapeType="1"/>
              </p:cNvSpPr>
              <p:nvPr/>
            </p:nvSpPr>
            <p:spPr bwMode="auto">
              <a:xfrm>
                <a:off x="1341" y="184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628"/>
              <p:cNvSpPr>
                <a:spLocks noChangeShapeType="1"/>
              </p:cNvSpPr>
              <p:nvPr/>
            </p:nvSpPr>
            <p:spPr bwMode="auto">
              <a:xfrm>
                <a:off x="1341" y="201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9" name="Line 629"/>
              <p:cNvSpPr>
                <a:spLocks noChangeShapeType="1"/>
              </p:cNvSpPr>
              <p:nvPr/>
            </p:nvSpPr>
            <p:spPr bwMode="auto">
              <a:xfrm>
                <a:off x="1711" y="1847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Freeform 630"/>
              <p:cNvSpPr>
                <a:spLocks/>
              </p:cNvSpPr>
              <p:nvPr/>
            </p:nvSpPr>
            <p:spPr bwMode="auto">
              <a:xfrm>
                <a:off x="1153" y="1586"/>
                <a:ext cx="15" cy="37"/>
              </a:xfrm>
              <a:custGeom>
                <a:avLst/>
                <a:gdLst>
                  <a:gd name="T0" fmla="*/ 15 w 15"/>
                  <a:gd name="T1" fmla="*/ 0 h 37"/>
                  <a:gd name="T2" fmla="*/ 10 w 15"/>
                  <a:gd name="T3" fmla="*/ 0 h 37"/>
                  <a:gd name="T4" fmla="*/ 10 w 15"/>
                  <a:gd name="T5" fmla="*/ 6 h 37"/>
                  <a:gd name="T6" fmla="*/ 5 w 15"/>
                  <a:gd name="T7" fmla="*/ 6 h 37"/>
                  <a:gd name="T8" fmla="*/ 5 w 15"/>
                  <a:gd name="T9" fmla="*/ 6 h 37"/>
                  <a:gd name="T10" fmla="*/ 0 w 15"/>
                  <a:gd name="T11" fmla="*/ 11 h 37"/>
                  <a:gd name="T12" fmla="*/ 0 w 15"/>
                  <a:gd name="T13" fmla="*/ 11 h 37"/>
                  <a:gd name="T14" fmla="*/ 0 w 15"/>
                  <a:gd name="T15" fmla="*/ 16 h 37"/>
                  <a:gd name="T16" fmla="*/ 0 w 15"/>
                  <a:gd name="T17" fmla="*/ 21 h 37"/>
                  <a:gd name="T18" fmla="*/ 0 w 15"/>
                  <a:gd name="T19" fmla="*/ 21 h 37"/>
                  <a:gd name="T20" fmla="*/ 0 w 15"/>
                  <a:gd name="T21" fmla="*/ 26 h 37"/>
                  <a:gd name="T22" fmla="*/ 0 w 15"/>
                  <a:gd name="T23" fmla="*/ 32 h 37"/>
                  <a:gd name="T24" fmla="*/ 5 w 15"/>
                  <a:gd name="T25" fmla="*/ 32 h 37"/>
                  <a:gd name="T26" fmla="*/ 5 w 15"/>
                  <a:gd name="T27" fmla="*/ 32 h 37"/>
                  <a:gd name="T28" fmla="*/ 10 w 15"/>
                  <a:gd name="T29" fmla="*/ 37 h 37"/>
                  <a:gd name="T30" fmla="*/ 10 w 15"/>
                  <a:gd name="T31" fmla="*/ 37 h 37"/>
                  <a:gd name="T32" fmla="*/ 15 w 15"/>
                  <a:gd name="T33" fmla="*/ 37 h 37"/>
                  <a:gd name="T34" fmla="*/ 15 w 15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15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5" y="3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1" name="Rectangle 631"/>
              <p:cNvSpPr>
                <a:spLocks noChangeArrowheads="1"/>
              </p:cNvSpPr>
              <p:nvPr/>
            </p:nvSpPr>
            <p:spPr bwMode="auto">
              <a:xfrm>
                <a:off x="1168" y="1586"/>
                <a:ext cx="74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32" name="Freeform 632"/>
              <p:cNvSpPr>
                <a:spLocks/>
              </p:cNvSpPr>
              <p:nvPr/>
            </p:nvSpPr>
            <p:spPr bwMode="auto">
              <a:xfrm>
                <a:off x="1236" y="1560"/>
                <a:ext cx="94" cy="89"/>
              </a:xfrm>
              <a:custGeom>
                <a:avLst/>
                <a:gdLst>
                  <a:gd name="T0" fmla="*/ 94 w 94"/>
                  <a:gd name="T1" fmla="*/ 47 h 89"/>
                  <a:gd name="T2" fmla="*/ 0 w 94"/>
                  <a:gd name="T3" fmla="*/ 0 h 89"/>
                  <a:gd name="T4" fmla="*/ 0 w 94"/>
                  <a:gd name="T5" fmla="*/ 89 h 89"/>
                  <a:gd name="T6" fmla="*/ 94 w 94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89"/>
                  <a:gd name="T14" fmla="*/ 94 w 9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89">
                    <a:moveTo>
                      <a:pt x="94" y="47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Freeform 633"/>
              <p:cNvSpPr>
                <a:spLocks/>
              </p:cNvSpPr>
              <p:nvPr/>
            </p:nvSpPr>
            <p:spPr bwMode="auto">
              <a:xfrm>
                <a:off x="1242" y="1586"/>
                <a:ext cx="15" cy="37"/>
              </a:xfrm>
              <a:custGeom>
                <a:avLst/>
                <a:gdLst>
                  <a:gd name="T0" fmla="*/ 0 w 15"/>
                  <a:gd name="T1" fmla="*/ 37 h 37"/>
                  <a:gd name="T2" fmla="*/ 0 w 15"/>
                  <a:gd name="T3" fmla="*/ 37 h 37"/>
                  <a:gd name="T4" fmla="*/ 5 w 15"/>
                  <a:gd name="T5" fmla="*/ 37 h 37"/>
                  <a:gd name="T6" fmla="*/ 10 w 15"/>
                  <a:gd name="T7" fmla="*/ 32 h 37"/>
                  <a:gd name="T8" fmla="*/ 10 w 15"/>
                  <a:gd name="T9" fmla="*/ 32 h 37"/>
                  <a:gd name="T10" fmla="*/ 10 w 15"/>
                  <a:gd name="T11" fmla="*/ 32 h 37"/>
                  <a:gd name="T12" fmla="*/ 15 w 15"/>
                  <a:gd name="T13" fmla="*/ 26 h 37"/>
                  <a:gd name="T14" fmla="*/ 15 w 15"/>
                  <a:gd name="T15" fmla="*/ 21 h 37"/>
                  <a:gd name="T16" fmla="*/ 15 w 15"/>
                  <a:gd name="T17" fmla="*/ 21 h 37"/>
                  <a:gd name="T18" fmla="*/ 15 w 15"/>
                  <a:gd name="T19" fmla="*/ 16 h 37"/>
                  <a:gd name="T20" fmla="*/ 15 w 15"/>
                  <a:gd name="T21" fmla="*/ 11 h 37"/>
                  <a:gd name="T22" fmla="*/ 10 w 15"/>
                  <a:gd name="T23" fmla="*/ 11 h 37"/>
                  <a:gd name="T24" fmla="*/ 10 w 15"/>
                  <a:gd name="T25" fmla="*/ 6 h 37"/>
                  <a:gd name="T26" fmla="*/ 10 w 15"/>
                  <a:gd name="T27" fmla="*/ 6 h 37"/>
                  <a:gd name="T28" fmla="*/ 5 w 15"/>
                  <a:gd name="T29" fmla="*/ 6 h 37"/>
                  <a:gd name="T30" fmla="*/ 0 w 15"/>
                  <a:gd name="T31" fmla="*/ 0 h 37"/>
                  <a:gd name="T32" fmla="*/ 0 w 15"/>
                  <a:gd name="T33" fmla="*/ 0 h 37"/>
                  <a:gd name="T34" fmla="*/ 0 w 15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0" y="37"/>
                    </a:moveTo>
                    <a:lnTo>
                      <a:pt x="0" y="37"/>
                    </a:lnTo>
                    <a:lnTo>
                      <a:pt x="5" y="37"/>
                    </a:lnTo>
                    <a:lnTo>
                      <a:pt x="10" y="32"/>
                    </a:lnTo>
                    <a:lnTo>
                      <a:pt x="15" y="26"/>
                    </a:lnTo>
                    <a:lnTo>
                      <a:pt x="15" y="21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Line 634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635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Freeform 636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637"/>
              <p:cNvSpPr>
                <a:spLocks noChangeShapeType="1"/>
              </p:cNvSpPr>
              <p:nvPr/>
            </p:nvSpPr>
            <p:spPr bwMode="auto">
              <a:xfrm>
                <a:off x="1721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Freeform 638"/>
              <p:cNvSpPr>
                <a:spLocks/>
              </p:cNvSpPr>
              <p:nvPr/>
            </p:nvSpPr>
            <p:spPr bwMode="auto">
              <a:xfrm>
                <a:off x="1701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Freeform 639"/>
              <p:cNvSpPr>
                <a:spLocks/>
              </p:cNvSpPr>
              <p:nvPr/>
            </p:nvSpPr>
            <p:spPr bwMode="auto">
              <a:xfrm>
                <a:off x="1701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Rectangle 64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1" name="Rectangle 641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3" name="Line 643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644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645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646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Rectangle 647"/>
              <p:cNvSpPr>
                <a:spLocks noChangeArrowheads="1"/>
              </p:cNvSpPr>
              <p:nvPr/>
            </p:nvSpPr>
            <p:spPr bwMode="auto">
              <a:xfrm>
                <a:off x="506" y="2336"/>
                <a:ext cx="266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8" name="Line 648"/>
              <p:cNvSpPr>
                <a:spLocks noChangeShapeType="1"/>
              </p:cNvSpPr>
              <p:nvPr/>
            </p:nvSpPr>
            <p:spPr bwMode="auto">
              <a:xfrm flipH="1">
                <a:off x="934" y="2326"/>
                <a:ext cx="2107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Rectangle 649"/>
              <p:cNvSpPr>
                <a:spLocks noChangeArrowheads="1"/>
              </p:cNvSpPr>
              <p:nvPr/>
            </p:nvSpPr>
            <p:spPr bwMode="auto">
              <a:xfrm>
                <a:off x="3046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0" name="Rectangle 650"/>
              <p:cNvSpPr>
                <a:spLocks noChangeArrowheads="1"/>
              </p:cNvSpPr>
              <p:nvPr/>
            </p:nvSpPr>
            <p:spPr bwMode="auto">
              <a:xfrm>
                <a:off x="3046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1" name="Line 65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652"/>
              <p:cNvSpPr>
                <a:spLocks noChangeShapeType="1"/>
              </p:cNvSpPr>
              <p:nvPr/>
            </p:nvSpPr>
            <p:spPr bwMode="auto">
              <a:xfrm>
                <a:off x="3041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653"/>
              <p:cNvSpPr>
                <a:spLocks noChangeShapeType="1"/>
              </p:cNvSpPr>
              <p:nvPr/>
            </p:nvSpPr>
            <p:spPr bwMode="auto">
              <a:xfrm>
                <a:off x="3046" y="810"/>
                <a:ext cx="12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Rectangle 654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5" name="Line 655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Line 656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7" name="Line 657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8" name="Line 658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9" name="Line 659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304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0" name="Rectangle 66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1" name="Rectangle 661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2" name="Line 662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3" name="Freeform 663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4" name="Freeform 664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6" name="Rectangle 666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7" name="Rectangle 667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8" name="Rectangle 668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9" name="Rectangle 669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0" name="Rectangle 670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1" name="Rectangle 671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2" name="Rectangle 672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3" name="Rectangle 673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4" name="Rectangle 674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5" name="Rectangle 675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6" name="Rectangle 676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7" name="Rectangle 677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8" name="Rectangle 678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9" name="Rectangle 679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0" name="Rectangle 680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1" name="Rectangle 681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2" name="Rectangle 682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3" name="Rectangle 683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4" name="Rectangle 684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5" name="Rectangle 685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6" name="Rectangle 686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7" name="Rectangle 687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8" name="Rectangle 688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9" name="Rectangle 689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0" name="Rectangle 690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1" name="Rectangle 691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2" name="Rectangle 692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3" name="Rectangle 693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4" name="Rectangle 694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5" name="Rectangle 695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6" name="Rectangle 696"/>
              <p:cNvSpPr>
                <a:spLocks noChangeArrowheads="1"/>
              </p:cNvSpPr>
              <p:nvPr/>
            </p:nvSpPr>
            <p:spPr bwMode="auto">
              <a:xfrm rot="-5400000">
                <a:off x="2284" y="3570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7" name="Line 698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8" name="Freeform 699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9" name="Freeform 700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0" name="Rectangle 701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03" name="Line 704"/>
              <p:cNvSpPr>
                <a:spLocks noChangeShapeType="1"/>
              </p:cNvSpPr>
              <p:nvPr/>
            </p:nvSpPr>
            <p:spPr bwMode="auto">
              <a:xfrm flipH="1">
                <a:off x="2707" y="3435"/>
                <a:ext cx="1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4" name="Freeform 705"/>
              <p:cNvSpPr>
                <a:spLocks/>
              </p:cNvSpPr>
              <p:nvPr/>
            </p:nvSpPr>
            <p:spPr bwMode="auto">
              <a:xfrm>
                <a:off x="2833" y="3414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5" name="Freeform 706"/>
              <p:cNvSpPr>
                <a:spLocks/>
              </p:cNvSpPr>
              <p:nvPr/>
            </p:nvSpPr>
            <p:spPr bwMode="auto">
              <a:xfrm>
                <a:off x="2707" y="3414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6" name="Line 707"/>
              <p:cNvSpPr>
                <a:spLocks noChangeShapeType="1"/>
              </p:cNvSpPr>
              <p:nvPr/>
            </p:nvSpPr>
            <p:spPr bwMode="auto">
              <a:xfrm flipH="1">
                <a:off x="2707" y="3211"/>
                <a:ext cx="17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7" name="Freeform 708"/>
              <p:cNvSpPr>
                <a:spLocks/>
              </p:cNvSpPr>
              <p:nvPr/>
            </p:nvSpPr>
            <p:spPr bwMode="auto">
              <a:xfrm>
                <a:off x="2833" y="3190"/>
                <a:ext cx="47" cy="42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8" name="Freeform 709"/>
              <p:cNvSpPr>
                <a:spLocks/>
              </p:cNvSpPr>
              <p:nvPr/>
            </p:nvSpPr>
            <p:spPr bwMode="auto">
              <a:xfrm>
                <a:off x="2707" y="3190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2" name="Line 713"/>
              <p:cNvSpPr>
                <a:spLocks noChangeShapeType="1"/>
              </p:cNvSpPr>
              <p:nvPr/>
            </p:nvSpPr>
            <p:spPr bwMode="auto">
              <a:xfrm flipV="1">
                <a:off x="2274" y="3769"/>
                <a:ext cx="1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3" name="Freeform 714"/>
              <p:cNvSpPr>
                <a:spLocks/>
              </p:cNvSpPr>
              <p:nvPr/>
            </p:nvSpPr>
            <p:spPr bwMode="auto">
              <a:xfrm>
                <a:off x="225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4" name="Freeform 715"/>
              <p:cNvSpPr>
                <a:spLocks/>
              </p:cNvSpPr>
              <p:nvPr/>
            </p:nvSpPr>
            <p:spPr bwMode="auto">
              <a:xfrm>
                <a:off x="2254" y="3769"/>
                <a:ext cx="41" cy="46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5" name="Rectangle 716"/>
              <p:cNvSpPr>
                <a:spLocks noChangeArrowheads="1"/>
              </p:cNvSpPr>
              <p:nvPr/>
            </p:nvSpPr>
            <p:spPr bwMode="auto">
              <a:xfrm>
                <a:off x="2885" y="3112"/>
                <a:ext cx="407" cy="193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0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4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526"/>
            <p:cNvSpPr>
              <a:spLocks noChangeArrowheads="1"/>
            </p:cNvSpPr>
            <p:nvPr/>
          </p:nvSpPr>
          <p:spPr bwMode="auto">
            <a:xfrm>
              <a:off x="679450" y="101282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67"/>
            <p:cNvSpPr>
              <a:spLocks noChangeArrowheads="1"/>
            </p:cNvSpPr>
            <p:nvPr/>
          </p:nvSpPr>
          <p:spPr bwMode="auto">
            <a:xfrm>
              <a:off x="171234" y="3724289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790"/>
            <p:cNvSpPr>
              <a:spLocks noChangeArrowheads="1"/>
            </p:cNvSpPr>
            <p:nvPr/>
          </p:nvSpPr>
          <p:spPr bwMode="auto">
            <a:xfrm>
              <a:off x="3895590" y="5849938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784"/>
            <p:cNvSpPr>
              <a:spLocks noChangeArrowheads="1"/>
            </p:cNvSpPr>
            <p:nvPr/>
          </p:nvSpPr>
          <p:spPr bwMode="auto">
            <a:xfrm>
              <a:off x="2397769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785"/>
            <p:cNvSpPr>
              <a:spLocks noChangeArrowheads="1"/>
            </p:cNvSpPr>
            <p:nvPr/>
          </p:nvSpPr>
          <p:spPr bwMode="auto">
            <a:xfrm>
              <a:off x="2347021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699"/>
            <p:cNvSpPr>
              <a:spLocks noChangeArrowheads="1"/>
            </p:cNvSpPr>
            <p:nvPr/>
          </p:nvSpPr>
          <p:spPr bwMode="auto">
            <a:xfrm>
              <a:off x="2197316" y="2955925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00"/>
            <p:cNvSpPr>
              <a:spLocks noChangeArrowheads="1"/>
            </p:cNvSpPr>
            <p:nvPr/>
          </p:nvSpPr>
          <p:spPr bwMode="auto">
            <a:xfrm>
              <a:off x="2138552" y="3063902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01"/>
            <p:cNvSpPr>
              <a:spLocks noChangeArrowheads="1"/>
            </p:cNvSpPr>
            <p:nvPr/>
          </p:nvSpPr>
          <p:spPr bwMode="auto">
            <a:xfrm>
              <a:off x="2760865" y="2965450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02"/>
            <p:cNvSpPr>
              <a:spLocks noChangeArrowheads="1"/>
            </p:cNvSpPr>
            <p:nvPr/>
          </p:nvSpPr>
          <p:spPr bwMode="auto">
            <a:xfrm>
              <a:off x="2719617" y="3063889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9" name="Slide Number Placeholder 3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General Purpose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747613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301" name="Slide Number Placeholder 30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Power Optimized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Slide Number Placeholder 2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KeyStone C665x: Key HW Variations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KeyStone II Part Numbering</a:t>
            </a:r>
            <a:endParaRPr lang="en-US" sz="40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(K2K)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5" name="Slide Number Placeholder 3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89043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88965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853070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853069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except with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832" y="76200"/>
            <a:ext cx="8833898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 Compared to KeyStone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03590"/>
            <a:ext cx="3527425" cy="549384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792048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1" name="Slide Number Placeholder 3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69732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8" name="Slide Number Placeholder 3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79513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3" name="Slide Number Placeholder 3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8" name="Slide Number Placeholder 39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48157</TotalTime>
  <Words>4489</Words>
  <Application>Microsoft Office PowerPoint</Application>
  <PresentationFormat>On-screen Show (4:3)</PresentationFormat>
  <Paragraphs>1777</Paragraphs>
  <Slides>49</Slides>
  <Notes>44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13_KeyStoneOLT</vt:lpstr>
      <vt:lpstr>Microsoft Visio Drawing</vt:lpstr>
      <vt:lpstr>KeyStone SoC Architecture Overview</vt:lpstr>
      <vt:lpstr>Agenda</vt:lpstr>
      <vt:lpstr>KeyStone I Architecture</vt:lpstr>
      <vt:lpstr>KeyStone I Device Architecture</vt:lpstr>
      <vt:lpstr>KeyStone I CorePac</vt:lpstr>
      <vt:lpstr>KeyStone I Memory Subsystem</vt:lpstr>
      <vt:lpstr>KeyStone I Multicore Navigator</vt:lpstr>
      <vt:lpstr>KeyStone I Network Coprocessor </vt:lpstr>
      <vt:lpstr>KeyStone I External Interfaces</vt:lpstr>
      <vt:lpstr>TeraNet Switch Fabric</vt:lpstr>
      <vt:lpstr>KeyStone I TeraNet Data Connections</vt:lpstr>
      <vt:lpstr>Slide 12</vt:lpstr>
      <vt:lpstr>Slide 13</vt:lpstr>
      <vt:lpstr>Slide 14</vt:lpstr>
      <vt:lpstr>Slide 15</vt:lpstr>
      <vt:lpstr>Slide 16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II Central Interrupt Controller</vt:lpstr>
      <vt:lpstr>KeyStone Platform</vt:lpstr>
      <vt:lpstr>Device-Specific: C6670 for Wireless Apps</vt:lpstr>
      <vt:lpstr>Device-Specific: C667x General Purpose</vt:lpstr>
      <vt:lpstr>Slide 35</vt:lpstr>
      <vt:lpstr>Slide 36</vt:lpstr>
      <vt:lpstr>KeyStone C665x: Key HW Variations</vt:lpstr>
      <vt:lpstr>KeyStone II Part Numbering</vt:lpstr>
      <vt:lpstr>K2H (K2K)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1645</cp:revision>
  <dcterms:created xsi:type="dcterms:W3CDTF">2007-12-19T20:51:45Z</dcterms:created>
  <dcterms:modified xsi:type="dcterms:W3CDTF">2014-10-08T19:02:32Z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F4439122-C36E-4BB0-89C4-8CF50759815C</vt:lpwstr>
  </property>
  <property fmtid="{D5CDD505-2E9C-101B-9397-08002B2CF9AE}" pid="6" name="ArticulateProjectFull">
    <vt:lpwstr>C:\Data\TRAINING\keystone-workshop\slides\KeyStone SoC Architecture.ppta</vt:lpwstr>
  </property>
</Properties>
</file>