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328" r:id="rId3"/>
    <p:sldId id="396" r:id="rId4"/>
    <p:sldId id="398" r:id="rId5"/>
    <p:sldId id="329" r:id="rId6"/>
    <p:sldId id="330" r:id="rId7"/>
    <p:sldId id="331" r:id="rId8"/>
    <p:sldId id="341" r:id="rId9"/>
    <p:sldId id="436" r:id="rId10"/>
    <p:sldId id="337" r:id="rId11"/>
    <p:sldId id="336" r:id="rId12"/>
    <p:sldId id="332" r:id="rId13"/>
    <p:sldId id="343" r:id="rId14"/>
    <p:sldId id="344" r:id="rId15"/>
    <p:sldId id="394" r:id="rId16"/>
    <p:sldId id="395" r:id="rId17"/>
    <p:sldId id="437" r:id="rId18"/>
    <p:sldId id="399" r:id="rId19"/>
    <p:sldId id="350" r:id="rId20"/>
    <p:sldId id="352" r:id="rId21"/>
    <p:sldId id="351" r:id="rId22"/>
    <p:sldId id="353" r:id="rId23"/>
    <p:sldId id="355" r:id="rId24"/>
    <p:sldId id="346" r:id="rId25"/>
    <p:sldId id="347" r:id="rId26"/>
    <p:sldId id="400" r:id="rId27"/>
    <p:sldId id="348" r:id="rId28"/>
    <p:sldId id="357" r:id="rId29"/>
    <p:sldId id="438" r:id="rId30"/>
    <p:sldId id="358" r:id="rId31"/>
    <p:sldId id="359" r:id="rId32"/>
    <p:sldId id="360" r:id="rId33"/>
    <p:sldId id="361" r:id="rId34"/>
    <p:sldId id="428" r:id="rId35"/>
    <p:sldId id="429" r:id="rId36"/>
    <p:sldId id="430" r:id="rId37"/>
    <p:sldId id="333" r:id="rId38"/>
    <p:sldId id="334" r:id="rId39"/>
    <p:sldId id="427" r:id="rId40"/>
    <p:sldId id="414" r:id="rId41"/>
    <p:sldId id="401" r:id="rId42"/>
    <p:sldId id="408" r:id="rId43"/>
    <p:sldId id="409" r:id="rId44"/>
    <p:sldId id="439" r:id="rId45"/>
    <p:sldId id="364" r:id="rId46"/>
    <p:sldId id="426" r:id="rId47"/>
    <p:sldId id="365" r:id="rId48"/>
    <p:sldId id="440" r:id="rId49"/>
    <p:sldId id="412" r:id="rId50"/>
    <p:sldId id="415" r:id="rId51"/>
    <p:sldId id="416" r:id="rId52"/>
    <p:sldId id="417" r:id="rId53"/>
    <p:sldId id="418" r:id="rId54"/>
    <p:sldId id="326" r:id="rId55"/>
    <p:sldId id="432" r:id="rId56"/>
    <p:sldId id="433" r:id="rId57"/>
    <p:sldId id="431" r:id="rId58"/>
    <p:sldId id="434" r:id="rId59"/>
    <p:sldId id="435" r:id="rId60"/>
    <p:sldId id="413" r:id="rId61"/>
  </p:sldIdLst>
  <p:sldSz cx="9144000" cy="6858000" type="screen4x3"/>
  <p:notesSz cx="7010400" cy="92964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n Rinkes" initials="DT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288"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D310453-BEF8-464E-9AFA-92080550FFC9}" type="datetimeFigureOut">
              <a:rPr lang="en-US" smtClean="0"/>
              <a:pPr/>
              <a:t>8/8/2013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919C01F-276E-44BC-A256-D85730E8FD41}" type="slidenum">
              <a:rPr lang="en-US" smtClean="0"/>
              <a:pPr/>
              <a:t>‹#›</a:t>
            </a:fld>
            <a:endParaRPr lang="en-US" dirty="0"/>
          </a:p>
        </p:txBody>
      </p:sp>
    </p:spTree>
    <p:extLst>
      <p:ext uri="{BB962C8B-B14F-4D97-AF65-F5344CB8AC3E}">
        <p14:creationId xmlns="" xmlns:p14="http://schemas.microsoft.com/office/powerpoint/2010/main" val="111357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19C01F-276E-44BC-A256-D85730E8FD41}"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91600898-90B5-4586-BE79-4E2853997943}" type="slidenum">
              <a:rPr lang="en-US" smtClean="0"/>
              <a:pPr/>
              <a:t>20</a:t>
            </a:fld>
            <a:endParaRPr lang="en-US" dirty="0" smtClean="0"/>
          </a:p>
        </p:txBody>
      </p:sp>
      <p:sp>
        <p:nvSpPr>
          <p:cNvPr id="35843" name="Rectangle 2"/>
          <p:cNvSpPr>
            <a:spLocks noGrp="1" noRot="1" noChangeAspect="1" noChangeArrowheads="1" noTextEdit="1"/>
          </p:cNvSpPr>
          <p:nvPr>
            <p:ph type="sldImg"/>
          </p:nvPr>
        </p:nvSpPr>
        <p:spPr>
          <a:xfrm>
            <a:off x="1179513" y="696913"/>
            <a:ext cx="4649787" cy="3486150"/>
          </a:xfrm>
          <a:ln/>
        </p:spPr>
      </p:sp>
      <p:sp>
        <p:nvSpPr>
          <p:cNvPr id="35844"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3375" y="3608388"/>
            <a:ext cx="8467725"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185863"/>
            <a:ext cx="4157662"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1775" y="142875"/>
            <a:ext cx="8458200" cy="8143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3375" y="1185863"/>
            <a:ext cx="4157663" cy="46926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185863"/>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3438" y="3608388"/>
            <a:ext cx="4157662" cy="2270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dirty="0">
              <a:solidFill>
                <a:srgbClr val="000000"/>
              </a:solidFill>
              <a:latin typeface="Calibri"/>
              <a:cs typeface="Arial" charset="0"/>
            </a:endParaRPr>
          </a:p>
        </p:txBody>
      </p:sp>
      <p:pic>
        <p:nvPicPr>
          <p:cNvPr id="31749" name="Picture 8" descr="ti_hz_1c_pos_rgb_jpg.jpg"/>
          <p:cNvPicPr>
            <a:picLocks noChangeAspect="1"/>
          </p:cNvPicPr>
          <p:nvPr>
            <p:custDataLst>
              <p:tags r:id="rId7"/>
            </p:custDataLst>
          </p:nvPr>
        </p:nvPicPr>
        <p:blipFill>
          <a:blip r:embed="rId9"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8"/>
            </p:custDataLst>
          </p:nvPr>
        </p:nvSpPr>
        <p:spPr>
          <a:xfrm>
            <a:off x="7405897"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www.cs.cmu.edu/afs/cs/academic/class/15745-s05/www/c6xref/assembly.pdf"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2400" y="2362200"/>
            <a:ext cx="8839200" cy="1447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0" i="0" u="none" strike="noStrike" kern="0" cap="none" spc="0" normalizeH="0" baseline="0" noProof="0" dirty="0" smtClean="0">
                <a:ln>
                  <a:noFill/>
                </a:ln>
                <a:solidFill>
                  <a:schemeClr val="tx1"/>
                </a:solidFill>
                <a:effectLst/>
                <a:uLnTx/>
                <a:uFillTx/>
                <a:latin typeface="+mj-lt"/>
                <a:ea typeface="+mj-ea"/>
                <a:cs typeface="+mj-cs"/>
              </a:rPr>
              <a:t>Keystone  Bootloader</a:t>
            </a:r>
            <a:endParaRPr kumimoji="0" lang="en-US" sz="40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Process Requirements</a:t>
            </a:r>
            <a:endParaRPr lang="en-US" dirty="0"/>
          </a:p>
        </p:txBody>
      </p:sp>
      <p:sp>
        <p:nvSpPr>
          <p:cNvPr id="3" name="Text Placeholder 2"/>
          <p:cNvSpPr>
            <a:spLocks noGrp="1"/>
          </p:cNvSpPr>
          <p:nvPr>
            <p:ph type="body" sz="half" idx="1"/>
          </p:nvPr>
        </p:nvSpPr>
        <p:spPr>
          <a:xfrm>
            <a:off x="381000" y="990600"/>
            <a:ext cx="8467725" cy="5181600"/>
          </a:xfrm>
        </p:spPr>
        <p:txBody>
          <a:bodyPr/>
          <a:lstStyle/>
          <a:p>
            <a:r>
              <a:rPr lang="en-US" sz="3000" dirty="0" smtClean="0"/>
              <a:t>Selecting the method of booting </a:t>
            </a:r>
          </a:p>
          <a:p>
            <a:pPr lvl="1"/>
            <a:r>
              <a:rPr lang="en-US" dirty="0" smtClean="0"/>
              <a:t>what CPU (ARM 0 or DSP core 0) does the boot</a:t>
            </a:r>
          </a:p>
          <a:p>
            <a:pPr lvl="2"/>
            <a:r>
              <a:rPr lang="en-US" dirty="0" smtClean="0"/>
              <a:t>All other cores are in idle, waiting for interrupt</a:t>
            </a:r>
          </a:p>
          <a:p>
            <a:pPr lvl="1"/>
            <a:r>
              <a:rPr lang="en-US" dirty="0" smtClean="0"/>
              <a:t>What boot mode to use	 </a:t>
            </a:r>
          </a:p>
          <a:p>
            <a:r>
              <a:rPr lang="en-US" sz="3000" dirty="0" smtClean="0"/>
              <a:t>Updating the configuration</a:t>
            </a:r>
          </a:p>
          <a:p>
            <a:r>
              <a:rPr lang="en-US" sz="3000" dirty="0" smtClean="0"/>
              <a:t>Trigger to use the configuration to prepare for booting</a:t>
            </a:r>
          </a:p>
          <a:p>
            <a:pPr lvl="1"/>
            <a:r>
              <a:rPr lang="en-US" sz="2600" dirty="0" smtClean="0"/>
              <a:t>Configuring the device (PLLs and more)</a:t>
            </a:r>
          </a:p>
          <a:p>
            <a:r>
              <a:rPr lang="en-US" sz="3000" dirty="0" smtClean="0"/>
              <a:t>Load the image of the executable into the device</a:t>
            </a:r>
          </a:p>
          <a:p>
            <a:r>
              <a:rPr lang="en-US" sz="3000" dirty="0" smtClean="0"/>
              <a:t>Trigger all cores to run the executable</a:t>
            </a:r>
          </a:p>
          <a:p>
            <a:endParaRPr lang="en-US" dirty="0" smtClean="0"/>
          </a:p>
          <a:p>
            <a:endParaRPr lang="en-US" dirty="0"/>
          </a:p>
        </p:txBody>
      </p:sp>
    </p:spTree>
    <p:extLst>
      <p:ext uri="{BB962C8B-B14F-4D97-AF65-F5344CB8AC3E}">
        <p14:creationId xmlns="" xmlns:p14="http://schemas.microsoft.com/office/powerpoint/2010/main" val="33553672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600" dirty="0" smtClean="0"/>
              <a:t>ARM - DSP </a:t>
            </a:r>
            <a:r>
              <a:rPr lang="en-US" sz="3600" dirty="0" smtClean="0"/>
              <a:t>Boot Loader (RBL)</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400" dirty="0" smtClean="0"/>
              <a:t>RBL responsible for device start up and  transfers application code from memory or host to high speed internal memory or DDR3</a:t>
            </a:r>
          </a:p>
          <a:p>
            <a:pPr eaLnBrk="1" hangingPunct="1"/>
            <a:r>
              <a:rPr lang="en-US" sz="2400" dirty="0" smtClean="0"/>
              <a:t>RBL code is burned in the DSP ROM Base address </a:t>
            </a:r>
            <a:r>
              <a:rPr lang="en-US" sz="2400" dirty="0" smtClean="0"/>
              <a:t>0x20B00000 and ARM base address 0x00000000</a:t>
            </a:r>
            <a:endParaRPr lang="en-US" sz="2400" dirty="0" smtClean="0"/>
          </a:p>
          <a:p>
            <a:pPr eaLnBrk="1" hangingPunct="1"/>
            <a:r>
              <a:rPr lang="en-US" sz="2400" dirty="0" smtClean="0"/>
              <a:t>Various </a:t>
            </a:r>
            <a:r>
              <a:rPr lang="en-US" sz="2400" dirty="0"/>
              <a:t>boot modes </a:t>
            </a:r>
            <a:r>
              <a:rPr lang="en-US" sz="2400" dirty="0" smtClean="0"/>
              <a:t>are supported </a:t>
            </a:r>
            <a:endParaRPr lang="en-US" sz="2400" dirty="0"/>
          </a:p>
          <a:p>
            <a:pPr eaLnBrk="1" hangingPunct="1"/>
            <a:r>
              <a:rPr lang="en-US" sz="2400" dirty="0" smtClean="0"/>
              <a:t>These boot modes are broadly divided into tree groups</a:t>
            </a:r>
          </a:p>
          <a:p>
            <a:pPr marL="742950" lvl="1" indent="-285750" eaLnBrk="1" hangingPunct="1"/>
            <a:r>
              <a:rPr lang="en-US" sz="2400" dirty="0" smtClean="0"/>
              <a:t>Memory boot  where the application code is stored in a slow external memory and DSP acts as a master and drives the boot process.</a:t>
            </a:r>
          </a:p>
          <a:p>
            <a:pPr lvl="1" eaLnBrk="1" hangingPunct="1"/>
            <a:r>
              <a:rPr lang="en-US" sz="2400" dirty="0" smtClean="0"/>
              <a:t>Host boot with the host having the knowledge of the memory map of the boot device</a:t>
            </a:r>
          </a:p>
          <a:p>
            <a:pPr lvl="1" eaLnBrk="1" hangingPunct="1"/>
            <a:r>
              <a:rPr lang="en-US" sz="2400" dirty="0" smtClean="0"/>
              <a:t>Host boot with host unaware of the memory structure of the boot device</a:t>
            </a:r>
          </a:p>
          <a:p>
            <a:pPr eaLnBrk="1" hangingPunct="1"/>
            <a:endParaRPr lang="en-US" sz="28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More about BOOT Modes </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Master Mode – CPU manages the boot process</a:t>
            </a:r>
          </a:p>
          <a:p>
            <a:pPr lvl="1" eaLnBrk="1" hangingPunct="1"/>
            <a:r>
              <a:rPr lang="en-US" sz="2000" dirty="0" smtClean="0"/>
              <a:t>Either DSP core 0 or ARM A15 core 0</a:t>
            </a:r>
          </a:p>
          <a:p>
            <a:pPr lvl="1" eaLnBrk="1" hangingPunct="1"/>
            <a:r>
              <a:rPr lang="en-US" sz="2000" dirty="0" smtClean="0"/>
              <a:t>CPU configures peripheral and reads the boot information</a:t>
            </a:r>
          </a:p>
          <a:p>
            <a:pPr lvl="1" eaLnBrk="1" hangingPunct="1"/>
            <a:r>
              <a:rPr lang="en-US" sz="2000" dirty="0" smtClean="0"/>
              <a:t>Example – I2C master mode</a:t>
            </a:r>
          </a:p>
          <a:p>
            <a:pPr eaLnBrk="1" hangingPunct="1"/>
            <a:r>
              <a:rPr lang="en-US" sz="2400" dirty="0" smtClean="0"/>
              <a:t>Slave Mode Direct IO – CPU needs to configure a peripheral </a:t>
            </a:r>
          </a:p>
          <a:p>
            <a:pPr lvl="1" eaLnBrk="1" hangingPunct="1"/>
            <a:r>
              <a:rPr lang="en-US" sz="2000" dirty="0" smtClean="0"/>
              <a:t>External master configures the other registers and loads the code</a:t>
            </a:r>
          </a:p>
          <a:p>
            <a:pPr lvl="1" eaLnBrk="1" hangingPunct="1"/>
            <a:r>
              <a:rPr lang="en-US" sz="2000" dirty="0" smtClean="0"/>
              <a:t>Example – Hyperlink boot, PCIe boot, SRIO direct IO</a:t>
            </a:r>
          </a:p>
          <a:p>
            <a:pPr eaLnBrk="1" hangingPunct="1"/>
            <a:r>
              <a:rPr lang="en-US" sz="2400" dirty="0" smtClean="0"/>
              <a:t>Slave Mode message based – CPU configures a peripheral and manages the protocol</a:t>
            </a:r>
          </a:p>
          <a:p>
            <a:pPr lvl="1" eaLnBrk="1" hangingPunct="1"/>
            <a:r>
              <a:rPr lang="en-US" sz="2000" dirty="0" smtClean="0"/>
              <a:t>Ethernet where CPU manages the packets</a:t>
            </a:r>
          </a:p>
          <a:p>
            <a:pPr lvl="1" eaLnBrk="1" hangingPunct="1"/>
            <a:r>
              <a:rPr lang="en-US" sz="2000" dirty="0" smtClean="0"/>
              <a:t>SRIO messages where CPU configures the SRIO master and then the SRIO manages the download</a:t>
            </a:r>
          </a:p>
          <a:p>
            <a:pPr lvl="1" eaLnBrk="1" hangingPunct="1"/>
            <a:endParaRPr lang="en-US" sz="16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Boot Process Memory Usage and Magic address (1)</a:t>
            </a:r>
          </a:p>
        </p:txBody>
      </p:sp>
      <p:sp>
        <p:nvSpPr>
          <p:cNvPr id="7171" name="Text Placeholder 2"/>
          <p:cNvSpPr>
            <a:spLocks noGrp="1"/>
          </p:cNvSpPr>
          <p:nvPr>
            <p:ph type="body" sz="half" idx="1"/>
          </p:nvPr>
        </p:nvSpPr>
        <p:spPr>
          <a:xfrm>
            <a:off x="381000" y="990600"/>
            <a:ext cx="8505825" cy="838199"/>
          </a:xfrm>
        </p:spPr>
        <p:txBody>
          <a:bodyPr/>
          <a:lstStyle/>
          <a:p>
            <a:pPr eaLnBrk="1" hangingPunct="1"/>
            <a:r>
              <a:rPr lang="en-US" sz="2800" dirty="0" smtClean="0"/>
              <a:t>DSP boot uses part of L2 for the boot process</a:t>
            </a:r>
          </a:p>
          <a:p>
            <a:pPr lvl="1" eaLnBrk="1" hangingPunct="1"/>
            <a:r>
              <a:rPr lang="en-US" sz="2000" dirty="0" smtClean="0"/>
              <a:t>Address depends on the device, for 6678 starts at 0x0087 2DC0</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pic>
        <p:nvPicPr>
          <p:cNvPr id="37890" name="Picture 2"/>
          <p:cNvPicPr>
            <a:picLocks noChangeAspect="1" noChangeArrowheads="1"/>
          </p:cNvPicPr>
          <p:nvPr/>
        </p:nvPicPr>
        <p:blipFill>
          <a:blip r:embed="rId3" cstate="print"/>
          <a:srcRect/>
          <a:stretch>
            <a:fillRect/>
          </a:stretch>
        </p:blipFill>
        <p:spPr bwMode="auto">
          <a:xfrm>
            <a:off x="1600200" y="1891386"/>
            <a:ext cx="4763487" cy="43379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Boot Process Memory Usage and Magic address (2)</a:t>
            </a:r>
          </a:p>
        </p:txBody>
      </p:sp>
      <p:sp>
        <p:nvSpPr>
          <p:cNvPr id="7171" name="Text Placeholder 2"/>
          <p:cNvSpPr>
            <a:spLocks noGrp="1"/>
          </p:cNvSpPr>
          <p:nvPr>
            <p:ph type="body" sz="half" idx="1"/>
          </p:nvPr>
        </p:nvSpPr>
        <p:spPr>
          <a:xfrm>
            <a:off x="304800" y="1219200"/>
            <a:ext cx="8505825" cy="4876800"/>
          </a:xfrm>
        </p:spPr>
        <p:txBody>
          <a:bodyPr/>
          <a:lstStyle/>
          <a:p>
            <a:pPr marL="342900" lvl="1" indent="-342900" eaLnBrk="1" hangingPunct="1">
              <a:buFont typeface="Arial" pitchFamily="34" charset="0"/>
              <a:buChar char="•"/>
            </a:pPr>
            <a:r>
              <a:rPr lang="en-US" sz="2400" dirty="0" smtClean="0"/>
              <a:t>Do not put code or initialized memory in these locations</a:t>
            </a:r>
          </a:p>
          <a:p>
            <a:pPr lvl="1" eaLnBrk="1" hangingPunct="1"/>
            <a:r>
              <a:rPr lang="en-US" sz="2400" dirty="0" smtClean="0"/>
              <a:t>(Notice that this address is usually where L2 cache is)</a:t>
            </a:r>
          </a:p>
          <a:p>
            <a:pPr eaLnBrk="1" hangingPunct="1"/>
            <a:r>
              <a:rPr lang="en-US" sz="2400" dirty="0" smtClean="0"/>
              <a:t>Magic Address – the address to where a core goes after the boot process (idle, after it gets an interrupt)</a:t>
            </a:r>
          </a:p>
          <a:p>
            <a:pPr lvl="1" eaLnBrk="1" hangingPunct="1"/>
            <a:r>
              <a:rPr lang="en-US" sz="2000" dirty="0" smtClean="0"/>
              <a:t>The last 4 bytes of L2, for 6678 it is 0x0087 fffc (local)</a:t>
            </a:r>
          </a:p>
          <a:p>
            <a:pPr eaLnBrk="1" hangingPunct="1"/>
            <a:r>
              <a:rPr lang="en-US" sz="2400" dirty="0" smtClean="0"/>
              <a:t>The boot process must enter this address before generating interrupt for all the cores</a:t>
            </a:r>
          </a:p>
          <a:p>
            <a:pPr lvl="1" eaLnBrk="1" hangingPunct="1"/>
            <a:r>
              <a:rPr lang="en-US" sz="2000" dirty="0" smtClean="0"/>
              <a:t>Obviously, the boot process must use the global address</a:t>
            </a:r>
          </a:p>
          <a:p>
            <a:pPr eaLnBrk="1" hangingPunct="1"/>
            <a:r>
              <a:rPr lang="en-US" sz="2400" dirty="0" smtClean="0"/>
              <a:t>What about ARM boot?</a:t>
            </a:r>
          </a:p>
          <a:p>
            <a:pPr lvl="1" eaLnBrk="1" hangingPunct="1"/>
            <a:r>
              <a:rPr lang="en-US" sz="2000" dirty="0" smtClean="0"/>
              <a:t>Similar tables are used by the ARM and are located in MSMC memory</a:t>
            </a:r>
          </a:p>
          <a:p>
            <a:pPr lvl="1" eaLnBrk="1" hangingPunct="1"/>
            <a:r>
              <a:rPr lang="en-US" sz="2000" dirty="0" smtClean="0"/>
              <a:t>Different magic address for different boot, will see later</a:t>
            </a:r>
          </a:p>
          <a:p>
            <a:pPr lvl="1" eaLnBrk="1" hangingPunct="1"/>
            <a:endParaRPr lang="en-US" sz="2000" dirty="0" smtClean="0"/>
          </a:p>
          <a:p>
            <a:pPr lvl="1" eaLnBrk="1" hangingPunct="1">
              <a:buNone/>
            </a:pPr>
            <a:endParaRPr lang="en-US" sz="20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PLL Settings</a:t>
            </a:r>
            <a:endParaRPr lang="en-US" sz="3600" dirty="0"/>
          </a:p>
        </p:txBody>
      </p:sp>
      <p:sp>
        <p:nvSpPr>
          <p:cNvPr id="3" name="Text Placeholder 2"/>
          <p:cNvSpPr>
            <a:spLocks noGrp="1"/>
          </p:cNvSpPr>
          <p:nvPr>
            <p:ph type="body" sz="half" idx="1"/>
          </p:nvPr>
        </p:nvSpPr>
        <p:spPr>
          <a:xfrm>
            <a:off x="333375" y="1185863"/>
            <a:ext cx="7820025" cy="4692650"/>
          </a:xfrm>
        </p:spPr>
        <p:txBody>
          <a:bodyPr/>
          <a:lstStyle/>
          <a:p>
            <a:r>
              <a:rPr lang="en-US" sz="2800" dirty="0" smtClean="0"/>
              <a:t>The user can set the different PLL settings for the proper operation of the device</a:t>
            </a:r>
          </a:p>
          <a:p>
            <a:r>
              <a:rPr lang="en-US" sz="2800" dirty="0" smtClean="0"/>
              <a:t>Each device data manual has one or more PLL tables</a:t>
            </a:r>
          </a:p>
          <a:p>
            <a:pPr lvl="1"/>
            <a:r>
              <a:rPr lang="en-US" dirty="0" smtClean="0"/>
              <a:t>The System PLL settings is used for setting the system clock configuration.</a:t>
            </a:r>
          </a:p>
          <a:p>
            <a:pPr lvl="1"/>
            <a:r>
              <a:rPr lang="en-US" dirty="0" smtClean="0"/>
              <a:t>ARM PLL settings is used for the ARM clock speed configuration.</a:t>
            </a:r>
          </a:p>
          <a:p>
            <a:pPr lvl="1"/>
            <a:r>
              <a:rPr lang="en-US" dirty="0" smtClean="0"/>
              <a:t>PA PLL settings is used for the PA clock configuration.</a:t>
            </a:r>
            <a:endParaRPr lang="en-US" dirty="0"/>
          </a:p>
        </p:txBody>
      </p:sp>
    </p:spTree>
    <p:extLst>
      <p:ext uri="{BB962C8B-B14F-4D97-AF65-F5344CB8AC3E}">
        <p14:creationId xmlns="" xmlns:p14="http://schemas.microsoft.com/office/powerpoint/2010/main" val="2633229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z="3600" dirty="0" smtClean="0"/>
              <a:t>Example of PLL Configuration</a:t>
            </a:r>
          </a:p>
        </p:txBody>
      </p:sp>
      <p:sp>
        <p:nvSpPr>
          <p:cNvPr id="14341" name="Rectangle 3"/>
          <p:cNvSpPr>
            <a:spLocks noGrp="1" noChangeArrowheads="1"/>
          </p:cNvSpPr>
          <p:nvPr>
            <p:ph type="body" idx="1"/>
          </p:nvPr>
        </p:nvSpPr>
        <p:spPr>
          <a:xfrm>
            <a:off x="228600" y="1066800"/>
            <a:ext cx="8229600" cy="5334000"/>
          </a:xfrm>
        </p:spPr>
        <p:txBody>
          <a:bodyPr/>
          <a:lstStyle/>
          <a:p>
            <a:pPr marL="0" indent="0" eaLnBrk="1" hangingPunct="1">
              <a:buNone/>
            </a:pPr>
            <a:r>
              <a:rPr lang="en-US" sz="2800" dirty="0" smtClean="0"/>
              <a:t>The boot code sets the PLL multiplier based on the core frequency set in the EFUSE register</a:t>
            </a:r>
          </a:p>
          <a:p>
            <a:pPr marL="0" indent="0" eaLnBrk="1" hangingPunct="1">
              <a:buNone/>
            </a:pPr>
            <a:endParaRPr lang="en-US" dirty="0" smtClean="0"/>
          </a:p>
          <a:p>
            <a:pPr marL="0" indent="0" eaLnBrk="1" hangingPunct="1">
              <a:buNone/>
            </a:pP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xmlns="" val="1441650375"/>
              </p:ext>
            </p:extLst>
          </p:nvPr>
        </p:nvGraphicFramePr>
        <p:xfrm>
          <a:off x="685800" y="2667000"/>
          <a:ext cx="6731000" cy="2965934"/>
        </p:xfrm>
        <a:graphic>
          <a:graphicData uri="http://schemas.openxmlformats.org/drawingml/2006/table">
            <a:tbl>
              <a:tblPr firstRow="1" firstCol="1" lastRow="1" lastCol="1" bandRow="1" bandCol="1">
                <a:tableStyleId>{17292A2E-F333-43FB-9621-5CBBE7FDCDCB}</a:tableStyleId>
              </a:tblPr>
              <a:tblGrid>
                <a:gridCol w="673100"/>
                <a:gridCol w="673100"/>
                <a:gridCol w="673100"/>
                <a:gridCol w="673100"/>
                <a:gridCol w="673100"/>
                <a:gridCol w="673100"/>
                <a:gridCol w="673100"/>
                <a:gridCol w="673100"/>
                <a:gridCol w="673100"/>
                <a:gridCol w="673100"/>
              </a:tblGrid>
              <a:tr h="275492">
                <a:tc gridSpan="10">
                  <a:txBody>
                    <a:bodyPr/>
                    <a:lstStyle/>
                    <a:p>
                      <a:pPr marL="0" marR="0" algn="ctr">
                        <a:spcBef>
                          <a:spcPts val="0"/>
                        </a:spcBef>
                        <a:spcAft>
                          <a:spcPts val="0"/>
                        </a:spcAft>
                      </a:pPr>
                      <a:r>
                        <a:rPr lang="en-US" sz="800" dirty="0" smtClean="0">
                          <a:effectLst/>
                        </a:rPr>
                        <a:t>PLL Clock Configuration for KeyStone Devices</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7906">
                <a:tc rowSpan="2">
                  <a:txBody>
                    <a:bodyPr/>
                    <a:lstStyle/>
                    <a:p>
                      <a:pPr marL="0" marR="0">
                        <a:spcBef>
                          <a:spcPts val="0"/>
                        </a:spcBef>
                        <a:spcAft>
                          <a:spcPts val="0"/>
                        </a:spcAft>
                      </a:pPr>
                      <a:r>
                        <a:rPr lang="en-US" sz="800" b="1" dirty="0">
                          <a:effectLst/>
                        </a:rPr>
                        <a:t>Boot PLL Select [2:0]</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marL="0" marR="0">
                        <a:spcBef>
                          <a:spcPts val="0"/>
                        </a:spcBef>
                        <a:spcAft>
                          <a:spcPts val="0"/>
                        </a:spcAft>
                      </a:pPr>
                      <a:r>
                        <a:rPr lang="en-US" sz="800" b="1" dirty="0">
                          <a:effectLst/>
                        </a:rPr>
                        <a:t>Input Clock Freq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800" b="1" dirty="0" smtClean="0">
                          <a:effectLst/>
                        </a:rPr>
                        <a:t> </a:t>
                      </a:r>
                      <a:r>
                        <a:rPr lang="en-US" sz="800" b="1" dirty="0">
                          <a:effectLst/>
                        </a:rPr>
                        <a:t>core = 800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1000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core </a:t>
                      </a:r>
                      <a:r>
                        <a:rPr lang="en-US" sz="800" b="1" dirty="0">
                          <a:effectLst/>
                        </a:rPr>
                        <a:t>= 1200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spcBef>
                          <a:spcPts val="0"/>
                        </a:spcBef>
                        <a:spcAft>
                          <a:spcPts val="0"/>
                        </a:spcAft>
                      </a:pPr>
                      <a:r>
                        <a:rPr lang="en-US" sz="800" b="1" dirty="0" smtClean="0">
                          <a:effectLst/>
                        </a:rPr>
                        <a:t> </a:t>
                      </a:r>
                      <a:r>
                        <a:rPr lang="en-US" sz="800" b="1" dirty="0">
                          <a:effectLst/>
                        </a:rPr>
                        <a:t>core = 1400 MHz</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r>
              <a:tr h="22860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Clkr</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1" dirty="0">
                          <a:effectLst/>
                        </a:rPr>
                        <a:t>Clkf</a:t>
                      </a:r>
                      <a:endParaRPr lang="en-US" sz="1200" b="1"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66.67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2</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80.00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100.00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156.25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63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383</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5</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250.00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55</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6</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312.50</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127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31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191</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dirty="0">
                          <a:effectLst/>
                        </a:rPr>
                        <a:t>24</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223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5492">
                <a:tc>
                  <a:txBody>
                    <a:bodyPr/>
                    <a:lstStyle/>
                    <a:p>
                      <a:pPr marL="0" marR="0">
                        <a:spcBef>
                          <a:spcPts val="0"/>
                        </a:spcBef>
                        <a:spcAft>
                          <a:spcPts val="0"/>
                        </a:spcAft>
                      </a:pPr>
                      <a:r>
                        <a:rPr lang="en-US" sz="800" dirty="0">
                          <a:effectLst/>
                        </a:rPr>
                        <a:t>7</a:t>
                      </a:r>
                      <a:endParaRPr lang="en-US" sz="120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122.88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28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471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624</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13</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800" b="0" dirty="0">
                          <a:effectLst/>
                        </a:rPr>
                        <a:t>318</a:t>
                      </a:r>
                      <a:endParaRPr lang="en-US" sz="1200" b="0" dirty="0">
                        <a:effectLst/>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990600" y="5638800"/>
            <a:ext cx="6248400" cy="369332"/>
          </a:xfrm>
          <a:prstGeom prst="rect">
            <a:avLst/>
          </a:prstGeom>
          <a:noFill/>
        </p:spPr>
        <p:txBody>
          <a:bodyPr wrap="square" rtlCol="0">
            <a:spAutoFit/>
          </a:bodyPr>
          <a:lstStyle/>
          <a:p>
            <a:r>
              <a:rPr lang="en-US" dirty="0" smtClean="0"/>
              <a:t>PLL Clock O/P = (Input Clock x (Clkf + 1))/(2 * (Clkr + 1))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6442289"/>
            <a:ext cx="8610600" cy="369332"/>
          </a:xfrm>
          <a:prstGeom prst="rect">
            <a:avLst/>
          </a:prstGeom>
          <a:solidFill>
            <a:schemeClr val="bg1"/>
          </a:solidFill>
        </p:spPr>
        <p:txBody>
          <a:bodyPr wrap="square" rtlCol="0">
            <a:spAutoFit/>
          </a:bodyPr>
          <a:lstStyle/>
          <a:p>
            <a:endParaRPr lang="en-US" dirty="0"/>
          </a:p>
        </p:txBody>
      </p:sp>
      <p:sp>
        <p:nvSpPr>
          <p:cNvPr id="6" name="Title 1"/>
          <p:cNvSpPr txBox="1">
            <a:spLocks/>
          </p:cNvSpPr>
          <p:nvPr/>
        </p:nvSpPr>
        <p:spPr bwMode="auto">
          <a:xfrm>
            <a:off x="79375" y="76200"/>
            <a:ext cx="2740025" cy="1381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dirty="0" smtClean="0">
                <a:ln>
                  <a:noFill/>
                </a:ln>
                <a:solidFill>
                  <a:schemeClr val="tx1"/>
                </a:solidFill>
                <a:effectLst/>
                <a:uLnTx/>
                <a:uFillTx/>
                <a:latin typeface="+mj-lt"/>
                <a:ea typeface="+mj-ea"/>
                <a:cs typeface="+mj-cs"/>
              </a:rPr>
              <a:t>RBL Flow</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4400" b="1" kern="0" dirty="0" smtClean="0">
                <a:latin typeface="+mj-lt"/>
                <a:ea typeface="+mj-ea"/>
                <a:cs typeface="+mj-cs"/>
              </a:rPr>
              <a:t>Diagram</a:t>
            </a:r>
            <a:endParaRPr kumimoji="0" lang="en-US" sz="3200" b="1" i="0" u="none" strike="noStrike" kern="0" cap="none" spc="0" normalizeH="0" baseline="0" noProof="0" dirty="0">
              <a:ln>
                <a:noFill/>
              </a:ln>
              <a:solidFill>
                <a:schemeClr val="tx1"/>
              </a:solidFill>
              <a:effectLst/>
              <a:uLnTx/>
              <a:uFillTx/>
              <a:latin typeface="+mj-lt"/>
              <a:ea typeface="+mj-ea"/>
              <a:cs typeface="+mj-cs"/>
            </a:endParaRPr>
          </a:p>
        </p:txBody>
      </p:sp>
      <p:sp>
        <p:nvSpPr>
          <p:cNvPr id="2" name="Rectangle 1"/>
          <p:cNvSpPr/>
          <p:nvPr/>
        </p:nvSpPr>
        <p:spPr bwMode="auto">
          <a:xfrm>
            <a:off x="4076700" y="228600"/>
            <a:ext cx="1066800" cy="66868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Boot Start</a:t>
            </a:r>
          </a:p>
        </p:txBody>
      </p:sp>
      <p:sp>
        <p:nvSpPr>
          <p:cNvPr id="7" name="Rectangle 6"/>
          <p:cNvSpPr/>
          <p:nvPr/>
        </p:nvSpPr>
        <p:spPr bwMode="auto">
          <a:xfrm>
            <a:off x="4076700" y="2056795"/>
            <a:ext cx="1066800" cy="5334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Latch the boot mode from the Boot Strap Pins</a:t>
            </a:r>
            <a:endParaRPr kumimoji="0" lang="en-US" sz="900" b="0" i="0" u="none" strike="noStrike" cap="none" normalizeH="0" baseline="0" dirty="0" smtClean="0">
              <a:ln>
                <a:noFill/>
              </a:ln>
              <a:solidFill>
                <a:schemeClr val="tx1"/>
              </a:solidFill>
              <a:effectLst/>
              <a:latin typeface="Arial" pitchFamily="34" charset="0"/>
            </a:endParaRPr>
          </a:p>
        </p:txBody>
      </p:sp>
      <p:sp>
        <p:nvSpPr>
          <p:cNvPr id="3" name="Diamond 2"/>
          <p:cNvSpPr/>
          <p:nvPr/>
        </p:nvSpPr>
        <p:spPr bwMode="auto">
          <a:xfrm>
            <a:off x="4076700" y="1123191"/>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800" i="0" u="none" strike="noStrike" cap="none" normalizeH="0" baseline="0" dirty="0" smtClean="0">
                <a:ln>
                  <a:noFill/>
                </a:ln>
                <a:solidFill>
                  <a:schemeClr val="tx1"/>
                </a:solidFill>
                <a:effectLst/>
                <a:latin typeface="Arial" pitchFamily="34" charset="0"/>
              </a:rPr>
              <a:t>POR</a:t>
            </a:r>
            <a:r>
              <a:rPr kumimoji="0" lang="en-US" sz="800" i="0" u="none" strike="noStrike" cap="none" normalizeH="0" dirty="0" smtClean="0">
                <a:ln>
                  <a:noFill/>
                </a:ln>
                <a:solidFill>
                  <a:schemeClr val="tx1"/>
                </a:solidFill>
                <a:effectLst/>
                <a:latin typeface="Arial" pitchFamily="34" charset="0"/>
              </a:rPr>
              <a:t> or RESETFULL?</a:t>
            </a:r>
            <a:endParaRPr kumimoji="0" lang="en-US" sz="80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5867400" y="3626209"/>
            <a:ext cx="1066800" cy="43666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Initialize the PLLs</a:t>
            </a:r>
            <a:endParaRPr kumimoji="0" lang="en-US" sz="9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4076700" y="4446388"/>
            <a:ext cx="1066800" cy="228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PLL is bypassed</a:t>
            </a:r>
            <a:endParaRPr kumimoji="0" lang="en-US" sz="900" b="0" i="0" u="none" strike="noStrike" cap="none" normalizeH="0" baseline="0" dirty="0" smtClean="0">
              <a:ln>
                <a:noFill/>
              </a:ln>
              <a:solidFill>
                <a:schemeClr val="tx1"/>
              </a:solidFill>
              <a:effectLst/>
              <a:latin typeface="Arial" pitchFamily="34" charset="0"/>
            </a:endParaRPr>
          </a:p>
        </p:txBody>
      </p:sp>
      <p:sp>
        <p:nvSpPr>
          <p:cNvPr id="10" name="Rectangle 9"/>
          <p:cNvSpPr/>
          <p:nvPr/>
        </p:nvSpPr>
        <p:spPr bwMode="auto">
          <a:xfrm>
            <a:off x="2286000" y="2018695"/>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Check the PWRSTATECTL Register for hibernation</a:t>
            </a:r>
            <a:endParaRPr kumimoji="0" lang="en-US" sz="9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2286000" y="3842183"/>
            <a:ext cx="1066800" cy="60420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the address provided by the PWRSTATECTL</a:t>
            </a:r>
            <a:endParaRPr kumimoji="0" lang="en-US" sz="9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4076700" y="5105400"/>
            <a:ext cx="1066800" cy="6096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Branch to function depending on the boot mode</a:t>
            </a:r>
            <a:endParaRPr kumimoji="0" lang="en-US" sz="9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4076700" y="6019800"/>
            <a:ext cx="1066800" cy="38100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mode specific process</a:t>
            </a:r>
            <a:endParaRPr kumimoji="0" lang="en-US" sz="900" b="0" i="0" u="none" strike="noStrike" cap="none" normalizeH="0" baseline="0" dirty="0" smtClean="0">
              <a:ln>
                <a:noFill/>
              </a:ln>
              <a:solidFill>
                <a:schemeClr val="tx1"/>
              </a:solidFill>
              <a:effectLst/>
              <a:latin typeface="Arial" pitchFamily="34" charset="0"/>
            </a:endParaRPr>
          </a:p>
        </p:txBody>
      </p:sp>
      <p:sp>
        <p:nvSpPr>
          <p:cNvPr id="14" name="Rectangle 13"/>
          <p:cNvSpPr/>
          <p:nvPr/>
        </p:nvSpPr>
        <p:spPr bwMode="auto">
          <a:xfrm>
            <a:off x="4076700" y="2859995"/>
            <a:ext cx="1066800" cy="38777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latin typeface="Arial" pitchFamily="34" charset="0"/>
              </a:rPr>
              <a:t>Boot Parameter Table init</a:t>
            </a:r>
            <a:endParaRPr kumimoji="0" lang="en-US" sz="900" b="0" i="0" u="none" strike="noStrike" cap="none" normalizeH="0" baseline="0" dirty="0" smtClean="0">
              <a:ln>
                <a:noFill/>
              </a:ln>
              <a:solidFill>
                <a:schemeClr val="tx1"/>
              </a:solidFill>
              <a:effectLst/>
              <a:latin typeface="Arial" pitchFamily="34" charset="0"/>
            </a:endParaRPr>
          </a:p>
        </p:txBody>
      </p:sp>
      <p:sp>
        <p:nvSpPr>
          <p:cNvPr id="16" name="Diamond 15"/>
          <p:cNvSpPr/>
          <p:nvPr/>
        </p:nvSpPr>
        <p:spPr bwMode="auto">
          <a:xfrm>
            <a:off x="4076700" y="3501643"/>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sp>
        <p:nvSpPr>
          <p:cNvPr id="17" name="Diamond 16"/>
          <p:cNvSpPr/>
          <p:nvPr/>
        </p:nvSpPr>
        <p:spPr bwMode="auto">
          <a:xfrm>
            <a:off x="2286000" y="2859995"/>
            <a:ext cx="1066800" cy="685800"/>
          </a:xfrm>
          <a:prstGeom prst="diamond">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i="0" u="none" strike="noStrike" cap="none" normalizeH="0" baseline="0" dirty="0" smtClean="0">
              <a:ln>
                <a:noFill/>
              </a:ln>
              <a:solidFill>
                <a:schemeClr val="tx1"/>
              </a:solidFill>
              <a:effectLst/>
              <a:latin typeface="Arial" pitchFamily="34" charset="0"/>
            </a:endParaRPr>
          </a:p>
        </p:txBody>
      </p:sp>
      <p:cxnSp>
        <p:nvCxnSpPr>
          <p:cNvPr id="15" name="Straight Arrow Connector 14"/>
          <p:cNvCxnSpPr>
            <a:stCxn id="2" idx="2"/>
            <a:endCxn id="3" idx="0"/>
          </p:cNvCxnSpPr>
          <p:nvPr/>
        </p:nvCxnSpPr>
        <p:spPr bwMode="auto">
          <a:xfrm>
            <a:off x="4610100" y="897280"/>
            <a:ext cx="0" cy="22591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9" name="Straight Arrow Connector 18"/>
          <p:cNvCxnSpPr>
            <a:stCxn id="7" idx="2"/>
            <a:endCxn id="14" idx="0"/>
          </p:cNvCxnSpPr>
          <p:nvPr/>
        </p:nvCxnSpPr>
        <p:spPr bwMode="auto">
          <a:xfrm>
            <a:off x="4610100" y="2590195"/>
            <a:ext cx="0" cy="269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2" name="Straight Arrow Connector 21"/>
          <p:cNvCxnSpPr>
            <a:stCxn id="16" idx="3"/>
            <a:endCxn id="8" idx="1"/>
          </p:cNvCxnSpPr>
          <p:nvPr/>
        </p:nvCxnSpPr>
        <p:spPr bwMode="auto">
          <a:xfrm>
            <a:off x="5143500" y="3844543"/>
            <a:ext cx="7239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4" name="Straight Arrow Connector 23"/>
          <p:cNvCxnSpPr>
            <a:stCxn id="16" idx="2"/>
            <a:endCxn id="9" idx="0"/>
          </p:cNvCxnSpPr>
          <p:nvPr/>
        </p:nvCxnSpPr>
        <p:spPr bwMode="auto">
          <a:xfrm>
            <a:off x="4610100" y="4187443"/>
            <a:ext cx="0" cy="258945"/>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6" name="Straight Arrow Connector 25"/>
          <p:cNvCxnSpPr>
            <a:stCxn id="9" idx="2"/>
            <a:endCxn id="12" idx="0"/>
          </p:cNvCxnSpPr>
          <p:nvPr/>
        </p:nvCxnSpPr>
        <p:spPr bwMode="auto">
          <a:xfrm>
            <a:off x="4610100" y="4674988"/>
            <a:ext cx="0" cy="430412"/>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Straight Arrow Connector 27"/>
          <p:cNvCxnSpPr>
            <a:stCxn id="12" idx="2"/>
            <a:endCxn id="13" idx="0"/>
          </p:cNvCxnSpPr>
          <p:nvPr/>
        </p:nvCxnSpPr>
        <p:spPr bwMode="auto">
          <a:xfrm>
            <a:off x="4610100" y="5715000"/>
            <a:ext cx="0" cy="3048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30" name="Straight Arrow Connector 29"/>
          <p:cNvCxnSpPr>
            <a:stCxn id="10" idx="2"/>
            <a:endCxn id="17" idx="0"/>
          </p:cNvCxnSpPr>
          <p:nvPr/>
        </p:nvCxnSpPr>
        <p:spPr bwMode="auto">
          <a:xfrm>
            <a:off x="2819400" y="2628295"/>
            <a:ext cx="0" cy="2317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4" name="Straight Arrow Connector 1023"/>
          <p:cNvCxnSpPr>
            <a:stCxn id="17" idx="2"/>
            <a:endCxn id="11" idx="0"/>
          </p:cNvCxnSpPr>
          <p:nvPr/>
        </p:nvCxnSpPr>
        <p:spPr bwMode="auto">
          <a:xfrm>
            <a:off x="2819400" y="3545795"/>
            <a:ext cx="0" cy="2963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7" name="Straight Arrow Connector 1026"/>
          <p:cNvCxnSpPr>
            <a:stCxn id="3" idx="2"/>
            <a:endCxn id="7" idx="0"/>
          </p:cNvCxnSpPr>
          <p:nvPr/>
        </p:nvCxnSpPr>
        <p:spPr bwMode="auto">
          <a:xfrm>
            <a:off x="4610100" y="1808991"/>
            <a:ext cx="0" cy="2478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29" name="Straight Arrow Connector 1028"/>
          <p:cNvCxnSpPr>
            <a:stCxn id="14" idx="2"/>
            <a:endCxn id="16" idx="0"/>
          </p:cNvCxnSpPr>
          <p:nvPr/>
        </p:nvCxnSpPr>
        <p:spPr bwMode="auto">
          <a:xfrm>
            <a:off x="4610100" y="3247772"/>
            <a:ext cx="0" cy="253871"/>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35" name="Straight Connector 1034"/>
          <p:cNvCxnSpPr>
            <a:stCxn id="3" idx="1"/>
          </p:cNvCxnSpPr>
          <p:nvPr/>
        </p:nvCxnSpPr>
        <p:spPr bwMode="auto">
          <a:xfrm flipH="1">
            <a:off x="2819400" y="1466091"/>
            <a:ext cx="1257300"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37" name="Straight Arrow Connector 1036"/>
          <p:cNvCxnSpPr>
            <a:endCxn id="10" idx="0"/>
          </p:cNvCxnSpPr>
          <p:nvPr/>
        </p:nvCxnSpPr>
        <p:spPr bwMode="auto">
          <a:xfrm>
            <a:off x="2819400" y="1466091"/>
            <a:ext cx="0" cy="552604"/>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3" name="Straight Connector 1042"/>
          <p:cNvCxnSpPr>
            <a:stCxn id="8" idx="2"/>
          </p:cNvCxnSpPr>
          <p:nvPr/>
        </p:nvCxnSpPr>
        <p:spPr bwMode="auto">
          <a:xfrm>
            <a:off x="6400800" y="4062876"/>
            <a:ext cx="0" cy="827318"/>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45" name="Straight Arrow Connector 1044"/>
          <p:cNvCxnSpPr/>
          <p:nvPr/>
        </p:nvCxnSpPr>
        <p:spPr bwMode="auto">
          <a:xfrm flipH="1">
            <a:off x="4610100" y="4890194"/>
            <a:ext cx="17907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049" name="Straight Connector 1048"/>
          <p:cNvCxnSpPr/>
          <p:nvPr/>
        </p:nvCxnSpPr>
        <p:spPr bwMode="auto">
          <a:xfrm>
            <a:off x="3657600" y="3196070"/>
            <a:ext cx="0" cy="1694124"/>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1051" name="Straight Arrow Connector 1050"/>
          <p:cNvCxnSpPr/>
          <p:nvPr/>
        </p:nvCxnSpPr>
        <p:spPr bwMode="auto">
          <a:xfrm>
            <a:off x="3657600" y="4890194"/>
            <a:ext cx="9525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053" name="TextBox 1052"/>
          <p:cNvSpPr txBox="1"/>
          <p:nvPr/>
        </p:nvSpPr>
        <p:spPr>
          <a:xfrm>
            <a:off x="2300245" y="3066930"/>
            <a:ext cx="1038309" cy="276999"/>
          </a:xfrm>
          <a:prstGeom prst="rect">
            <a:avLst/>
          </a:prstGeom>
          <a:noFill/>
        </p:spPr>
        <p:txBody>
          <a:bodyPr wrap="square" rtlCol="0">
            <a:spAutoFit/>
          </a:bodyPr>
          <a:lstStyle/>
          <a:p>
            <a:pPr algn="ctr"/>
            <a:r>
              <a:rPr lang="en-US" sz="1100" dirty="0" smtClean="0">
                <a:latin typeface="Arial" pitchFamily="34" charset="0"/>
                <a:cs typeface="Arial" pitchFamily="34" charset="0"/>
              </a:rPr>
              <a:t>Hibernation</a:t>
            </a:r>
            <a:r>
              <a:rPr lang="en-US" sz="1200" dirty="0" smtClean="0"/>
              <a:t>?</a:t>
            </a:r>
            <a:endParaRPr lang="en-US" sz="1200" dirty="0"/>
          </a:p>
        </p:txBody>
      </p:sp>
      <p:sp>
        <p:nvSpPr>
          <p:cNvPr id="63" name="TextBox 62"/>
          <p:cNvSpPr txBox="1"/>
          <p:nvPr/>
        </p:nvSpPr>
        <p:spPr>
          <a:xfrm>
            <a:off x="4090945" y="3703683"/>
            <a:ext cx="1038309" cy="276999"/>
          </a:xfrm>
          <a:prstGeom prst="rect">
            <a:avLst/>
          </a:prstGeom>
          <a:noFill/>
        </p:spPr>
        <p:txBody>
          <a:bodyPr wrap="square" rtlCol="0">
            <a:spAutoFit/>
          </a:bodyPr>
          <a:lstStyle/>
          <a:p>
            <a:pPr algn="ctr"/>
            <a:r>
              <a:rPr lang="en-US" sz="1200" dirty="0" smtClean="0"/>
              <a:t>PLL required?</a:t>
            </a:r>
            <a:endParaRPr lang="en-US" sz="1200" dirty="0"/>
          </a:p>
        </p:txBody>
      </p:sp>
      <p:sp>
        <p:nvSpPr>
          <p:cNvPr id="64" name="TextBox 63"/>
          <p:cNvSpPr txBox="1"/>
          <p:nvPr/>
        </p:nvSpPr>
        <p:spPr>
          <a:xfrm>
            <a:off x="4722547" y="1750044"/>
            <a:ext cx="761999" cy="276999"/>
          </a:xfrm>
          <a:prstGeom prst="rect">
            <a:avLst/>
          </a:prstGeom>
          <a:noFill/>
          <a:ln w="12700">
            <a:noFill/>
          </a:ln>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5" name="TextBox 64"/>
          <p:cNvSpPr txBox="1"/>
          <p:nvPr/>
        </p:nvSpPr>
        <p:spPr>
          <a:xfrm>
            <a:off x="2971800" y="121920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66" name="TextBox 65"/>
          <p:cNvSpPr txBox="1"/>
          <p:nvPr/>
        </p:nvSpPr>
        <p:spPr>
          <a:xfrm>
            <a:off x="5261508" y="3567544"/>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sp>
        <p:nvSpPr>
          <p:cNvPr id="67" name="TextBox 66"/>
          <p:cNvSpPr txBox="1"/>
          <p:nvPr/>
        </p:nvSpPr>
        <p:spPr>
          <a:xfrm>
            <a:off x="2361525" y="3529610"/>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Yes</a:t>
            </a:r>
            <a:endParaRPr lang="en-US" sz="1200" dirty="0">
              <a:latin typeface="Arial" pitchFamily="34" charset="0"/>
              <a:cs typeface="Arial" pitchFamily="34" charset="0"/>
            </a:endParaRPr>
          </a:p>
        </p:txBody>
      </p:sp>
      <p:cxnSp>
        <p:nvCxnSpPr>
          <p:cNvPr id="32" name="Straight Connector 31"/>
          <p:cNvCxnSpPr/>
          <p:nvPr/>
        </p:nvCxnSpPr>
        <p:spPr bwMode="auto">
          <a:xfrm>
            <a:off x="3352800" y="3194803"/>
            <a:ext cx="304800" cy="2534"/>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77" name="TextBox 76"/>
          <p:cNvSpPr txBox="1"/>
          <p:nvPr/>
        </p:nvSpPr>
        <p:spPr>
          <a:xfrm>
            <a:off x="3341336" y="2968597"/>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
        <p:nvSpPr>
          <p:cNvPr id="78" name="TextBox 77"/>
          <p:cNvSpPr txBox="1"/>
          <p:nvPr/>
        </p:nvSpPr>
        <p:spPr>
          <a:xfrm>
            <a:off x="4616843" y="4137955"/>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No</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27294969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1981199"/>
            <a:ext cx="8505825" cy="4267201"/>
          </a:xfrm>
        </p:spPr>
        <p:txBody>
          <a:bodyPr/>
          <a:lstStyle/>
          <a:p>
            <a:pPr eaLnBrk="1" hangingPunct="1"/>
            <a:r>
              <a:rPr lang="en-US" sz="2800" dirty="0" smtClean="0"/>
              <a:t>Boot Modes</a:t>
            </a:r>
          </a:p>
          <a:p>
            <a:pPr lvl="1" eaLnBrk="1" hangingPunct="1"/>
            <a:r>
              <a:rPr lang="en-US" sz="2400" dirty="0" smtClean="0"/>
              <a:t> configuration pins </a:t>
            </a:r>
          </a:p>
          <a:p>
            <a:pPr lvl="1" eaLnBrk="1" hangingPunct="1"/>
            <a:r>
              <a:rPr lang="en-US" sz="2400" dirty="0" smtClean="0"/>
              <a:t>magic address</a:t>
            </a:r>
          </a:p>
          <a:p>
            <a:pPr lvl="1" eaLnBrk="1" hangingPunct="1"/>
            <a:r>
              <a:rPr lang="en-US" sz="2400" dirty="0" smtClean="0"/>
              <a:t>triggering and reset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z="3600" dirty="0" smtClean="0"/>
              <a:t>keyStone I Boot Configuration Pins</a:t>
            </a:r>
          </a:p>
        </p:txBody>
      </p:sp>
      <p:sp>
        <p:nvSpPr>
          <p:cNvPr id="547843" name="Rectangle 3"/>
          <p:cNvSpPr>
            <a:spLocks noGrp="1" noChangeArrowheads="1"/>
          </p:cNvSpPr>
          <p:nvPr>
            <p:ph type="body" idx="1"/>
          </p:nvPr>
        </p:nvSpPr>
        <p:spPr>
          <a:xfrm>
            <a:off x="333375" y="1185863"/>
            <a:ext cx="8467725" cy="4946650"/>
          </a:xfrm>
        </p:spPr>
        <p:txBody>
          <a:bodyPr/>
          <a:lstStyle/>
          <a:p>
            <a:pPr eaLnBrk="1" hangingPunct="1">
              <a:lnSpc>
                <a:spcPct val="90000"/>
              </a:lnSpc>
            </a:pPr>
            <a:r>
              <a:rPr lang="en-US" sz="1800" dirty="0" smtClean="0"/>
              <a:t>Boot mode and configurations are chosen using bootstrap pins on the device.</a:t>
            </a:r>
          </a:p>
          <a:p>
            <a:pPr lvl="1" eaLnBrk="1" hangingPunct="1">
              <a:lnSpc>
                <a:spcPct val="90000"/>
              </a:lnSpc>
            </a:pPr>
            <a:r>
              <a:rPr lang="en-US" sz="1800" dirty="0" smtClean="0"/>
              <a:t>Pins are latched and stored in13 bits of the DEVSTAT register during POR.</a:t>
            </a:r>
          </a:p>
          <a:p>
            <a:pPr eaLnBrk="1" hangingPunct="1">
              <a:lnSpc>
                <a:spcPct val="90000"/>
              </a:lnSpc>
            </a:pPr>
            <a:r>
              <a:rPr lang="en-US" sz="1800" dirty="0" smtClean="0"/>
              <a:t>The configuration format for these 13 bits are shown in the table:</a:t>
            </a:r>
          </a:p>
          <a:p>
            <a:pPr marL="339725" lvl="1" indent="0" eaLnBrk="1" hangingPunct="1">
              <a:lnSpc>
                <a:spcPct val="90000"/>
              </a:lnSpc>
              <a:buFontTx/>
              <a:buNone/>
            </a:pPr>
            <a:endParaRPr lang="en-US" sz="16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Boot Device [2:0] is dedicated for selecting the boot mode</a:t>
            </a:r>
          </a:p>
          <a:p>
            <a:pPr eaLnBrk="1" hangingPunct="1">
              <a:lnSpc>
                <a:spcPct val="90000"/>
              </a:lnSpc>
            </a:pPr>
            <a:r>
              <a:rPr lang="en-US" sz="1800" dirty="0" smtClean="0"/>
              <a:t>Device Configuration [9:3] is used to specify the boot mode specific configurations.</a:t>
            </a:r>
          </a:p>
          <a:p>
            <a:pPr eaLnBrk="1" hangingPunct="1">
              <a:lnSpc>
                <a:spcPct val="90000"/>
              </a:lnSpc>
            </a:pPr>
            <a:r>
              <a:rPr lang="en-US" sz="1800" dirty="0" smtClean="0"/>
              <a:t>PLL Multi [12:10] are used for PLL selection. In case of I2C/SPI boot mode, it is used for extended device configuration. (PLL is bypassed for these two boot modes)</a:t>
            </a:r>
            <a:endParaRPr lang="en-US" sz="1600" dirty="0" smtClean="0"/>
          </a:p>
        </p:txBody>
      </p:sp>
      <p:graphicFrame>
        <p:nvGraphicFramePr>
          <p:cNvPr id="3" name="Table 2"/>
          <p:cNvGraphicFramePr>
            <a:graphicFrameLocks noGrp="1"/>
          </p:cNvGraphicFramePr>
          <p:nvPr/>
        </p:nvGraphicFramePr>
        <p:xfrm>
          <a:off x="609600" y="2209800"/>
          <a:ext cx="7932341" cy="853440"/>
        </p:xfrm>
        <a:graphic>
          <a:graphicData uri="http://schemas.openxmlformats.org/drawingml/2006/table">
            <a:tbl>
              <a:tblPr/>
              <a:tblGrid>
                <a:gridCol w="641747"/>
                <a:gridCol w="641747"/>
                <a:gridCol w="454025"/>
                <a:gridCol w="534790"/>
                <a:gridCol w="550069"/>
                <a:gridCol w="641747"/>
                <a:gridCol w="643929"/>
                <a:gridCol w="643930"/>
                <a:gridCol w="641747"/>
                <a:gridCol w="643929"/>
                <a:gridCol w="641747"/>
                <a:gridCol w="643930"/>
                <a:gridCol w="609004"/>
              </a:tblGrid>
              <a:tr h="209550">
                <a:tc gridSpan="1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Mode Pins</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095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12</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11</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10</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9</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8</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7</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6</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5</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4</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0</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419100">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PLL Mult</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I2C/SPI Ext Dev Cfg</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gridSpan="7">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Device Configuration</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Boot Device</a:t>
                      </a:r>
                      <a:endParaRPr kumimoji="0" lang="en-US" sz="17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94287" marR="9428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The BOOT </a:t>
            </a:r>
          </a:p>
          <a:p>
            <a:pPr lvl="1" eaLnBrk="1" hangingPunct="1"/>
            <a:r>
              <a:rPr lang="en-US" sz="2400" dirty="0" smtClean="0"/>
              <a:t>Motivation </a:t>
            </a:r>
          </a:p>
          <a:p>
            <a:pPr lvl="1" eaLnBrk="1" hangingPunct="1"/>
            <a:r>
              <a:rPr lang="en-US" sz="2400" dirty="0" smtClean="0"/>
              <a:t>RBL</a:t>
            </a:r>
          </a:p>
          <a:p>
            <a:pPr eaLnBrk="1" hangingPunct="1"/>
            <a:r>
              <a:rPr lang="en-US" sz="2800" dirty="0" smtClean="0"/>
              <a:t>Boot Modes</a:t>
            </a:r>
          </a:p>
          <a:p>
            <a:pPr lvl="1" eaLnBrk="1" hangingPunct="1"/>
            <a:r>
              <a:rPr lang="en-US" sz="2400" dirty="0" smtClean="0"/>
              <a:t> configuration pins </a:t>
            </a:r>
          </a:p>
          <a:p>
            <a:pPr lvl="1" eaLnBrk="1" hangingPunct="1"/>
            <a:r>
              <a:rPr lang="en-US" sz="2400" dirty="0" smtClean="0"/>
              <a:t>magic address</a:t>
            </a:r>
          </a:p>
          <a:p>
            <a:pPr lvl="1" eaLnBrk="1" hangingPunct="1"/>
            <a:r>
              <a:rPr lang="en-US" sz="2400" dirty="0" smtClean="0"/>
              <a:t>triggering and reset</a:t>
            </a:r>
          </a:p>
          <a:p>
            <a:pPr eaLnBrk="1" hangingPunct="1"/>
            <a:r>
              <a:rPr lang="en-US" sz="2800" dirty="0" smtClean="0"/>
              <a:t>File formats </a:t>
            </a:r>
          </a:p>
          <a:p>
            <a:pPr lvl="1" eaLnBrk="1" hangingPunct="1"/>
            <a:r>
              <a:rPr lang="en-US" sz="2400" dirty="0" smtClean="0"/>
              <a:t>DSP formats</a:t>
            </a:r>
          </a:p>
          <a:p>
            <a:pPr lvl="1" eaLnBrk="1" hangingPunct="1"/>
            <a:r>
              <a:rPr lang="en-US" sz="2400" dirty="0" smtClean="0"/>
              <a:t>ARM formats</a:t>
            </a:r>
          </a:p>
          <a:p>
            <a:pPr lvl="1" eaLnBrk="1" hangingPunct="1"/>
            <a:r>
              <a:rPr lang="en-US" sz="2400" dirty="0" smtClean="0"/>
              <a:t>TI Tools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dirty="0" smtClean="0"/>
              <a:t>KeyStone I ROM Boot Modes</a:t>
            </a:r>
          </a:p>
        </p:txBody>
      </p:sp>
      <p:sp>
        <p:nvSpPr>
          <p:cNvPr id="8197" name="Rectangle 3"/>
          <p:cNvSpPr>
            <a:spLocks noGrp="1" noChangeArrowheads="1"/>
          </p:cNvSpPr>
          <p:nvPr>
            <p:ph type="body" sz="half" idx="1"/>
          </p:nvPr>
        </p:nvSpPr>
        <p:spPr>
          <a:xfrm>
            <a:off x="379413" y="722313"/>
            <a:ext cx="4040187" cy="2859087"/>
          </a:xfrm>
        </p:spPr>
        <p:txBody>
          <a:bodyPr/>
          <a:lstStyle/>
          <a:p>
            <a:pPr eaLnBrk="1" hangingPunct="1"/>
            <a:r>
              <a:rPr lang="en-US" sz="1600" dirty="0" smtClean="0"/>
              <a:t>I2C Boot</a:t>
            </a:r>
          </a:p>
          <a:p>
            <a:pPr lvl="1" eaLnBrk="1" hangingPunct="1"/>
            <a:r>
              <a:rPr lang="en-US" sz="1600" dirty="0" smtClean="0"/>
              <a:t>Master Boot (from I2C EEPROM)</a:t>
            </a:r>
          </a:p>
          <a:p>
            <a:pPr lvl="1" eaLnBrk="1" hangingPunct="1"/>
            <a:r>
              <a:rPr lang="en-US" sz="1600" dirty="0" smtClean="0"/>
              <a:t>Master-Broadcast Boot(Master Boot followed by broadcast to slave cores)</a:t>
            </a:r>
          </a:p>
          <a:p>
            <a:pPr lvl="1" eaLnBrk="1" hangingPunct="1"/>
            <a:r>
              <a:rPr lang="en-US" sz="1600" dirty="0" smtClean="0"/>
              <a:t>Passive Boot (external I2C host)</a:t>
            </a:r>
          </a:p>
          <a:p>
            <a:pPr eaLnBrk="1" hangingPunct="1"/>
            <a:r>
              <a:rPr lang="en-US" sz="1600" dirty="0" smtClean="0"/>
              <a:t>SPI Boot (from SPI flash)</a:t>
            </a:r>
          </a:p>
          <a:p>
            <a:pPr eaLnBrk="1" hangingPunct="1"/>
            <a:r>
              <a:rPr lang="en-US" sz="1600" dirty="0" smtClean="0"/>
              <a:t>SRIO Boot(from external host connected through SRIO)</a:t>
            </a:r>
          </a:p>
        </p:txBody>
      </p:sp>
      <p:sp>
        <p:nvSpPr>
          <p:cNvPr id="5" name="TextBox 4"/>
          <p:cNvSpPr txBox="1"/>
          <p:nvPr/>
        </p:nvSpPr>
        <p:spPr>
          <a:xfrm>
            <a:off x="228600" y="6445364"/>
            <a:ext cx="8610600" cy="369332"/>
          </a:xfrm>
          <a:prstGeom prst="rect">
            <a:avLst/>
          </a:prstGeom>
          <a:solidFill>
            <a:schemeClr val="bg1"/>
          </a:solidFill>
        </p:spPr>
        <p:txBody>
          <a:bodyPr wrap="square" rtlCol="0">
            <a:spAutoFit/>
          </a:bodyPr>
          <a:lstStyle/>
          <a:p>
            <a:endParaRPr lang="en-US" dirty="0"/>
          </a:p>
        </p:txBody>
      </p:sp>
      <p:pic>
        <p:nvPicPr>
          <p:cNvPr id="7" name="Picture 6"/>
          <p:cNvPicPr>
            <a:picLocks noChangeAspect="1" noChangeArrowheads="1"/>
          </p:cNvPicPr>
          <p:nvPr/>
        </p:nvPicPr>
        <p:blipFill>
          <a:blip r:embed="rId3" cstate="print"/>
          <a:srcRect r="17019" b="31575"/>
          <a:stretch>
            <a:fillRect/>
          </a:stretch>
        </p:blipFill>
        <p:spPr bwMode="auto">
          <a:xfrm>
            <a:off x="770690" y="3276600"/>
            <a:ext cx="7590964" cy="3572840"/>
          </a:xfrm>
          <a:prstGeom prst="rect">
            <a:avLst/>
          </a:prstGeom>
          <a:noFill/>
          <a:ln w="9525">
            <a:noFill/>
            <a:miter lim="800000"/>
            <a:headEnd/>
            <a:tailEnd/>
          </a:ln>
        </p:spPr>
      </p:pic>
      <p:sp>
        <p:nvSpPr>
          <p:cNvPr id="8" name="Rectangle 3"/>
          <p:cNvSpPr txBox="1">
            <a:spLocks noChangeArrowheads="1"/>
          </p:cNvSpPr>
          <p:nvPr/>
        </p:nvSpPr>
        <p:spPr bwMode="auto">
          <a:xfrm>
            <a:off x="4570413" y="381000"/>
            <a:ext cx="4573587"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endParaRPr kumimoji="0" lang="en-US" sz="16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Ethernet Boot (boot from external host connected through Ethernet)</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PCIe Boot (boot from external host connected through PCIe )</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HyperLink Boot (boot from external host connected through HyperLink)</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EMIF16 NOR Boot(boot from NOR Flash) </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US" sz="1600" b="0" i="0" u="none" strike="noStrike" kern="0" cap="none" spc="0" normalizeH="0" baseline="0" noProof="0" dirty="0" smtClean="0">
                <a:ln>
                  <a:noFill/>
                </a:ln>
                <a:solidFill>
                  <a:schemeClr val="tx1"/>
                </a:solidFill>
                <a:effectLst/>
                <a:uLnTx/>
                <a:uFillTx/>
                <a:latin typeface="+mn-lt"/>
              </a:rPr>
              <a:t>Device Manual will detail supported types.</a:t>
            </a:r>
          </a:p>
          <a:p>
            <a:pPr marL="639763" marR="0" lvl="1" indent="-285750" algn="l" defTabSz="914400" rtl="0" eaLnBrk="1" fontAlgn="base" latinLnBrk="0" hangingPunct="1">
              <a:lnSpc>
                <a:spcPct val="100000"/>
              </a:lnSpc>
              <a:spcBef>
                <a:spcPct val="20000"/>
              </a:spcBef>
              <a:spcAft>
                <a:spcPct val="0"/>
              </a:spcAft>
              <a:buClrTx/>
              <a:buSzTx/>
              <a:buFont typeface="Arial" pitchFamily="34" charset="0"/>
              <a:buChar char="–"/>
              <a:tabLst/>
              <a:defRPr/>
            </a:pPr>
            <a:r>
              <a:rPr lang="en-US" sz="1600" kern="0" dirty="0" smtClean="0"/>
              <a:t>Some members have NAND boot as well</a:t>
            </a: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dirty="0" smtClean="0"/>
              <a:t>KeyStone I Boot Device</a:t>
            </a:r>
          </a:p>
        </p:txBody>
      </p:sp>
      <p:sp>
        <p:nvSpPr>
          <p:cNvPr id="548867" name="Rectangle 3"/>
          <p:cNvSpPr>
            <a:spLocks noGrp="1" noChangeArrowheads="1"/>
          </p:cNvSpPr>
          <p:nvPr>
            <p:ph type="body" sz="half" idx="1"/>
          </p:nvPr>
        </p:nvSpPr>
        <p:spPr>
          <a:xfrm>
            <a:off x="333375" y="1185863"/>
            <a:ext cx="7989888" cy="566737"/>
          </a:xfrm>
        </p:spPr>
        <p:txBody>
          <a:bodyPr/>
          <a:lstStyle/>
          <a:p>
            <a:pPr eaLnBrk="1" hangingPunct="1">
              <a:lnSpc>
                <a:spcPct val="90000"/>
              </a:lnSpc>
            </a:pPr>
            <a:r>
              <a:rPr lang="en-US" sz="1800" dirty="0" smtClean="0"/>
              <a:t>Boot Device Selection Values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r>
              <a:rPr lang="en-US" sz="1800" dirty="0" smtClean="0"/>
              <a:t>For interfaces supporting more than one mode of operation, the configuration bits are used to establish the necessary settings</a:t>
            </a:r>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1800" dirty="0" smtClean="0"/>
          </a:p>
          <a:p>
            <a:pPr eaLnBrk="1" hangingPunct="1">
              <a:lnSpc>
                <a:spcPct val="90000"/>
              </a:lnSpc>
              <a:buFontTx/>
              <a:buNone/>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pPr>
            <a:endParaRPr lang="en-US" sz="1800" dirty="0" smtClean="0"/>
          </a:p>
          <a:p>
            <a:pPr eaLnBrk="1" hangingPunct="1">
              <a:lnSpc>
                <a:spcPct val="90000"/>
              </a:lnSpc>
              <a:buFontTx/>
              <a:buNone/>
            </a:pPr>
            <a:endParaRPr lang="en-US" sz="800" dirty="0" smtClean="0"/>
          </a:p>
          <a:p>
            <a:pPr eaLnBrk="1" hangingPunct="1">
              <a:lnSpc>
                <a:spcPct val="90000"/>
              </a:lnSpc>
              <a:buFontTx/>
              <a:buNone/>
            </a:pPr>
            <a:endParaRPr lang="en-US" sz="1800" dirty="0" smtClean="0"/>
          </a:p>
        </p:txBody>
      </p:sp>
      <p:graphicFrame>
        <p:nvGraphicFramePr>
          <p:cNvPr id="548909" name="Group 45"/>
          <p:cNvGraphicFramePr>
            <a:graphicFrameLocks noGrp="1"/>
          </p:cNvGraphicFramePr>
          <p:nvPr>
            <p:ph sz="half" idx="2"/>
          </p:nvPr>
        </p:nvGraphicFramePr>
        <p:xfrm>
          <a:off x="838201" y="1524000"/>
          <a:ext cx="6950074" cy="3048000"/>
        </p:xfrm>
        <a:graphic>
          <a:graphicData uri="http://schemas.openxmlformats.org/drawingml/2006/table">
            <a:tbl>
              <a:tblPr/>
              <a:tblGrid>
                <a:gridCol w="1909917"/>
                <a:gridCol w="5040157"/>
              </a:tblGrid>
              <a:tr h="304800">
                <a:tc gridSpan="2">
                  <a:txBody>
                    <a:bodyPr/>
                    <a:lstStyle/>
                    <a:p>
                      <a:pPr marL="227013" marR="0" lvl="0" indent="-227013"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Mode Pins: Boot Device Values</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hMerge="1">
                  <a:txBody>
                    <a:bodyPr/>
                    <a:lstStyle/>
                    <a:p>
                      <a:endParaRPr lang="en-US"/>
                    </a:p>
                  </a:txBody>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Value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Boot Device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0</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Sleep(6670) / EMIF16</a:t>
                      </a:r>
                      <a:r>
                        <a:rPr kumimoji="0" lang="en-US" sz="1400" b="0" i="0" u="none" strike="noStrike" cap="none" normalizeH="0" baseline="30000" dirty="0" smtClean="0">
                          <a:ln>
                            <a:noFill/>
                          </a:ln>
                          <a:solidFill>
                            <a:schemeClr val="tx1"/>
                          </a:solidFill>
                          <a:effectLst/>
                          <a:latin typeface="+mj-lt"/>
                          <a:cs typeface="Times New Roman" pitchFamily="18" charset="0"/>
                        </a:rPr>
                        <a:t>1</a:t>
                      </a:r>
                      <a:endParaRPr kumimoji="0" lang="en-US" sz="1400" b="0" i="0" u="none" strike="noStrike" cap="none" normalizeH="0" baseline="3000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1</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Serial Rapid I/O</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2</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driven from core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3</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Ethernet (SGMII) (PA driver from PA clk)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4</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PCIe</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5</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I2C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6</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SPI </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7</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227013" marR="0" lvl="0" indent="-227013"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mj-lt"/>
                          <a:cs typeface="Times New Roman" pitchFamily="18" charset="0"/>
                        </a:rPr>
                        <a:t>HyperLink</a:t>
                      </a:r>
                      <a:endParaRPr kumimoji="0" lang="en-US" sz="1400" b="0" i="0" u="none" strike="noStrike" cap="none" normalizeH="0" baseline="0" dirty="0" smtClean="0">
                        <a:ln>
                          <a:noFill/>
                        </a:ln>
                        <a:solidFill>
                          <a:schemeClr val="tx1"/>
                        </a:solidFill>
                        <a:effectLst/>
                        <a:latin typeface="+mj-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6"/>
          <p:cNvSpPr/>
          <p:nvPr/>
        </p:nvSpPr>
        <p:spPr>
          <a:xfrm>
            <a:off x="762000" y="4573170"/>
            <a:ext cx="5867400" cy="244682"/>
          </a:xfrm>
          <a:prstGeom prst="rect">
            <a:avLst/>
          </a:prstGeom>
        </p:spPr>
        <p:txBody>
          <a:bodyPr wrap="square">
            <a:spAutoFit/>
          </a:bodyPr>
          <a:lstStyle/>
          <a:p>
            <a:pPr>
              <a:lnSpc>
                <a:spcPct val="90000"/>
              </a:lnSpc>
            </a:pPr>
            <a:r>
              <a:rPr lang="en-US" sz="1100" dirty="0"/>
              <a:t>1</a:t>
            </a:r>
            <a:r>
              <a:rPr lang="en-US" sz="1100" dirty="0" smtClean="0"/>
              <a:t>. </a:t>
            </a:r>
            <a:r>
              <a:rPr lang="en-US" sz="1050" dirty="0" smtClean="0"/>
              <a:t>See the device-specific data manual for information</a:t>
            </a:r>
            <a:r>
              <a:rPr lang="en-US" sz="11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z="3600" dirty="0" smtClean="0"/>
              <a:t>KeyStone II  Boot Modes and ARM master boot</a:t>
            </a:r>
          </a:p>
        </p:txBody>
      </p:sp>
      <p:sp>
        <p:nvSpPr>
          <p:cNvPr id="3" name="Text Placeholder 2"/>
          <p:cNvSpPr>
            <a:spLocks noGrp="1"/>
          </p:cNvSpPr>
          <p:nvPr>
            <p:ph type="body" sz="half" idx="1"/>
          </p:nvPr>
        </p:nvSpPr>
        <p:spPr>
          <a:xfrm>
            <a:off x="333375" y="1185863"/>
            <a:ext cx="7591425" cy="2319337"/>
          </a:xfrm>
        </p:spPr>
        <p:txBody>
          <a:bodyPr/>
          <a:lstStyle/>
          <a:p>
            <a:r>
              <a:rPr lang="en-US" sz="2000" dirty="0" smtClean="0"/>
              <a:t>The different boot methods are:</a:t>
            </a:r>
          </a:p>
          <a:p>
            <a:pPr lvl="1"/>
            <a:r>
              <a:rPr lang="en-US" sz="2000" dirty="0" smtClean="0"/>
              <a:t>Sleep boot</a:t>
            </a:r>
          </a:p>
          <a:p>
            <a:pPr lvl="1"/>
            <a:r>
              <a:rPr lang="en-US" sz="2000" dirty="0" smtClean="0"/>
              <a:t>I2C master boot</a:t>
            </a:r>
          </a:p>
          <a:p>
            <a:pPr lvl="1"/>
            <a:r>
              <a:rPr lang="en-US" sz="2000" dirty="0" smtClean="0"/>
              <a:t>SPI boot</a:t>
            </a:r>
          </a:p>
          <a:p>
            <a:pPr lvl="1"/>
            <a:r>
              <a:rPr lang="en-US" sz="2000" dirty="0" smtClean="0"/>
              <a:t>NAND boot</a:t>
            </a:r>
          </a:p>
          <a:p>
            <a:pPr lvl="1"/>
            <a:r>
              <a:rPr lang="en-US" sz="2000" dirty="0" smtClean="0"/>
              <a:t>XIP boot</a:t>
            </a:r>
          </a:p>
          <a:p>
            <a:pPr lvl="1"/>
            <a:r>
              <a:rPr lang="en-US" sz="2000" dirty="0" smtClean="0"/>
              <a:t>UART boot</a:t>
            </a:r>
          </a:p>
          <a:p>
            <a:pPr lvl="1"/>
            <a:r>
              <a:rPr lang="en-US" sz="2000" dirty="0" smtClean="0"/>
              <a:t>Ethernet boot</a:t>
            </a:r>
          </a:p>
          <a:p>
            <a:pPr lvl="1"/>
            <a:r>
              <a:rPr lang="en-US" sz="2000" dirty="0" smtClean="0"/>
              <a:t>SRIO boot</a:t>
            </a:r>
          </a:p>
          <a:p>
            <a:pPr lvl="1"/>
            <a:r>
              <a:rPr lang="en-US" sz="2000" dirty="0" smtClean="0"/>
              <a:t>HyperLink boot</a:t>
            </a:r>
          </a:p>
          <a:p>
            <a:pPr lvl="1"/>
            <a:r>
              <a:rPr lang="en-US" sz="2000" dirty="0" smtClean="0"/>
              <a:t>PCIe boot</a:t>
            </a:r>
          </a:p>
          <a:p>
            <a:r>
              <a:rPr lang="en-US" sz="2000" dirty="0" smtClean="0"/>
              <a:t>The various boot mode available depend on the device used.</a:t>
            </a:r>
          </a:p>
          <a:p>
            <a:r>
              <a:rPr lang="en-US" sz="2000" dirty="0" smtClean="0"/>
              <a:t>To select the boot mode refer to the data manual for the different options available</a:t>
            </a:r>
          </a:p>
          <a:p>
            <a:endParaRPr lang="en-US" dirty="0"/>
          </a:p>
        </p:txBody>
      </p:sp>
    </p:spTree>
    <p:extLst>
      <p:ext uri="{BB962C8B-B14F-4D97-AF65-F5344CB8AC3E}">
        <p14:creationId xmlns="" xmlns:p14="http://schemas.microsoft.com/office/powerpoint/2010/main" val="1894024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KeyStone II boot strap selection</a:t>
            </a:r>
            <a:endParaRPr lang="en-US" dirty="0"/>
          </a:p>
        </p:txBody>
      </p:sp>
      <p:graphicFrame>
        <p:nvGraphicFramePr>
          <p:cNvPr id="5" name="Table 4"/>
          <p:cNvGraphicFramePr>
            <a:graphicFrameLocks noGrp="1"/>
          </p:cNvGraphicFramePr>
          <p:nvPr>
            <p:extLst>
              <p:ext uri="{D42A27DB-BD31-4B8C-83A1-F6EECF244321}">
                <p14:modId xmlns="" xmlns:p14="http://schemas.microsoft.com/office/powerpoint/2010/main" val="3216633071"/>
              </p:ext>
            </p:extLst>
          </p:nvPr>
        </p:nvGraphicFramePr>
        <p:xfrm>
          <a:off x="533399" y="1219196"/>
          <a:ext cx="8251188" cy="4808228"/>
        </p:xfrm>
        <a:graphic>
          <a:graphicData uri="http://schemas.openxmlformats.org/drawingml/2006/table">
            <a:tbl>
              <a:tblPr firstRow="1" firstCol="1" bandRow="1">
                <a:tableStyleId>{5C22544A-7EE6-4342-B048-85BDC9FD1C3A}</a:tableStyleId>
              </a:tblPr>
              <a:tblGrid>
                <a:gridCol w="335025"/>
                <a:gridCol w="335025"/>
                <a:gridCol w="335025"/>
                <a:gridCol w="335025"/>
                <a:gridCol w="335025"/>
                <a:gridCol w="1186946"/>
                <a:gridCol w="1186946"/>
                <a:gridCol w="335025"/>
                <a:gridCol w="335025"/>
                <a:gridCol w="335025"/>
                <a:gridCol w="335025"/>
                <a:gridCol w="335025"/>
                <a:gridCol w="335025"/>
                <a:gridCol w="335025"/>
                <a:gridCol w="335025"/>
                <a:gridCol w="335025"/>
                <a:gridCol w="1186946"/>
              </a:tblGrid>
              <a:tr h="218556">
                <a:tc gridSpan="17">
                  <a:txBody>
                    <a:bodyPr/>
                    <a:lstStyle/>
                    <a:p>
                      <a:pPr marL="0" marR="0" algn="ctr">
                        <a:spcBef>
                          <a:spcPts val="0"/>
                        </a:spcBef>
                        <a:spcAft>
                          <a:spcPts val="0"/>
                        </a:spcAft>
                      </a:pPr>
                      <a:r>
                        <a:rPr lang="en-US" sz="700" dirty="0">
                          <a:effectLst/>
                        </a:rPr>
                        <a:t>DEVSTAT Boot Mode Pins ROM Mapping</a:t>
                      </a:r>
                      <a:endParaRPr lang="en-US" sz="1200" dirty="0">
                        <a:effectLst/>
                        <a:latin typeface="Times New Roman"/>
                        <a:ea typeface="Times New Roman"/>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18556">
                <a:tc>
                  <a:txBody>
                    <a:bodyPr/>
                    <a:lstStyle/>
                    <a:p>
                      <a:pPr marL="0" marR="0" algn="ctr">
                        <a:spcBef>
                          <a:spcPts val="0"/>
                        </a:spcBef>
                        <a:spcAft>
                          <a:spcPts val="0"/>
                        </a:spcAft>
                      </a:pPr>
                      <a:r>
                        <a:rPr lang="en-US" sz="700" dirty="0">
                          <a:effectLst/>
                        </a:rPr>
                        <a:t>16</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15</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14</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13</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12</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11</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10</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9</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8</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7</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6</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5</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4</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3</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2</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700" dirty="0">
                          <a:effectLst/>
                        </a:rPr>
                        <a:t>Mode</a:t>
                      </a:r>
                      <a:endParaRPr lang="en-US" sz="1200" dirty="0">
                        <a:effectLst/>
                        <a:latin typeface="Times New Roman"/>
                        <a:ea typeface="Times New Roman"/>
                      </a:endParaRPr>
                    </a:p>
                  </a:txBody>
                  <a:tcPr marL="68580" marR="68580" marT="0" marB="0"/>
                </a:tc>
              </a:tr>
              <a:tr h="437110">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Arm en</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Sys en</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rowSpan="18">
                  <a:txBody>
                    <a:bodyPr/>
                    <a:lstStyle/>
                    <a:p>
                      <a:pPr marL="0" marR="0" algn="ctr">
                        <a:spcBef>
                          <a:spcPts val="0"/>
                        </a:spcBef>
                        <a:spcAft>
                          <a:spcPts val="0"/>
                        </a:spcAft>
                      </a:pPr>
                      <a:r>
                        <a:rPr lang="en-US" sz="700" dirty="0">
                          <a:effectLst/>
                        </a:rPr>
                        <a:t>Boot Master</a:t>
                      </a:r>
                      <a:endParaRPr lang="en-US" sz="12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4">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Sleep</a:t>
                      </a:r>
                      <a:endParaRPr lang="en-US" sz="1200" dirty="0">
                        <a:effectLst/>
                        <a:latin typeface="Times New Roman"/>
                        <a:ea typeface="Times New Roman"/>
                      </a:endParaRPr>
                    </a:p>
                  </a:txBody>
                  <a:tcPr marL="68580" marR="68580" marT="0" marB="0" anchor="ctr"/>
                </a:tc>
              </a:tr>
              <a:tr h="218556">
                <a:tc gridSpan="2">
                  <a:txBody>
                    <a:bodyPr/>
                    <a:lstStyle/>
                    <a:p>
                      <a:pPr marL="0" marR="0" algn="ctr">
                        <a:spcBef>
                          <a:spcPts val="0"/>
                        </a:spcBef>
                        <a:spcAft>
                          <a:spcPts val="0"/>
                        </a:spcAft>
                      </a:pPr>
                      <a:r>
                        <a:rPr lang="en-US" sz="700" dirty="0">
                          <a:effectLst/>
                        </a:rPr>
                        <a:t>Slave Addr</a:t>
                      </a:r>
                      <a:endParaRPr lang="en-US" sz="1200" dirty="0">
                        <a:effectLst/>
                        <a:latin typeface="Times New Roman"/>
                        <a:ea typeface="Times New Roman"/>
                      </a:endParaRPr>
                    </a:p>
                  </a:txBody>
                  <a:tcPr marL="68580" marR="68580" marT="0" marB="0" anchor="ctr"/>
                </a:tc>
                <a:tc hMerge="1">
                  <a:txBody>
                    <a:bodyPr/>
                    <a:lstStyle/>
                    <a:p>
                      <a:endParaRPr lang="en-US"/>
                    </a:p>
                  </a:txBody>
                  <a:tcP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I2C Slave</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Bus Address</a:t>
                      </a:r>
                      <a:endParaRPr lang="en-US" sz="1200" dirty="0">
                        <a:effectLst/>
                        <a:latin typeface="Times New Roman"/>
                        <a:ea typeface="Times New Roman"/>
                      </a:endParaRPr>
                    </a:p>
                  </a:txBody>
                  <a:tcPr marL="68580" marR="68580" marT="0" marB="0" anchor="ctr"/>
                </a:tc>
                <a:tc hMerge="1">
                  <a:txBody>
                    <a:bodyPr/>
                    <a:lstStyle/>
                    <a:p>
                      <a:endParaRPr lang="en-US"/>
                    </a:p>
                  </a:txBody>
                  <a:tcPr/>
                </a:tc>
                <a:tc rowSpan="2" gridSpan="3">
                  <a:txBody>
                    <a:bodyPr/>
                    <a:lstStyle/>
                    <a:p>
                      <a:pPr marL="0" marR="0" algn="ctr">
                        <a:spcBef>
                          <a:spcPts val="0"/>
                        </a:spcBef>
                        <a:spcAft>
                          <a:spcPts val="0"/>
                        </a:spcAft>
                      </a:pPr>
                      <a:r>
                        <a:rPr lang="en-US" sz="700" dirty="0">
                          <a:effectLst/>
                        </a:rPr>
                        <a:t>Param Idx / Offset</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I2C Master</a:t>
                      </a:r>
                      <a:endParaRPr lang="en-US" sz="1200" dirty="0">
                        <a:effectLst/>
                        <a:latin typeface="Times New Roman"/>
                        <a:ea typeface="Times New Roman"/>
                      </a:endParaRPr>
                    </a:p>
                  </a:txBody>
                  <a:tcPr marL="68580" marR="68580" marT="0" marB="0" anchor="ctr"/>
                </a:tc>
              </a:tr>
              <a:tr h="437110">
                <a:tc>
                  <a:txBody>
                    <a:bodyPr/>
                    <a:lstStyle/>
                    <a:p>
                      <a:pPr marL="0" marR="0" algn="ctr">
                        <a:spcBef>
                          <a:spcPts val="0"/>
                        </a:spcBef>
                        <a:spcAft>
                          <a:spcPts val="0"/>
                        </a:spcAft>
                      </a:pPr>
                      <a:r>
                        <a:rPr lang="en-US" sz="700" dirty="0">
                          <a:effectLst/>
                        </a:rPr>
                        <a:t>width</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csel</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700" dirty="0">
                          <a:effectLst/>
                        </a:rPr>
                        <a:t>mode</a:t>
                      </a:r>
                      <a:endParaRPr lang="en-US" sz="1200" dirty="0">
                        <a:effectLst/>
                        <a:latin typeface="Times New Roman"/>
                        <a:ea typeface="Times New Roman"/>
                      </a:endParaRPr>
                    </a:p>
                  </a:txBody>
                  <a:tcPr marL="68580" marR="68580" marT="0" marB="0" anchor="ctr"/>
                </a:tc>
                <a:tc h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Npin</a:t>
                      </a:r>
                      <a:endParaRPr lang="en-US" sz="1200" dirty="0">
                        <a:effectLst/>
                        <a:latin typeface="Times New Roman"/>
                        <a:ea typeface="Times New Roman"/>
                      </a:endParaRPr>
                    </a:p>
                  </a:txBody>
                  <a:tcPr marL="68580" marR="68580" marT="0" marB="0" anchor="ctr"/>
                </a:tc>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SPI</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base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a:txBody>
                    <a:bodyPr/>
                    <a:lstStyle/>
                    <a:p>
                      <a:pPr marL="0" marR="0" algn="ctr">
                        <a:spcBef>
                          <a:spcPts val="0"/>
                        </a:spcBef>
                        <a:spcAft>
                          <a:spcPts val="0"/>
                        </a:spcAft>
                      </a:pPr>
                      <a:r>
                        <a:rPr lang="en-US" sz="700" dirty="0">
                          <a:effectLst/>
                        </a:rPr>
                        <a:t>wait</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width</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1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12" hMerge="1">
                  <a:txBody>
                    <a:bodyPr/>
                    <a:lstStyle/>
                    <a:p>
                      <a:endParaRPr lang="en-US"/>
                    </a:p>
                  </a:txBody>
                  <a:tcPr/>
                </a:tc>
                <a:tc rowSpan="12" hMerge="1">
                  <a:txBody>
                    <a:bodyPr/>
                    <a:lstStyle/>
                    <a:p>
                      <a:endParaRPr lang="en-US"/>
                    </a:p>
                  </a:txBody>
                  <a:tcP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4">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XIP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Chip sel</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XIP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gridSpan="3">
                  <a:txBody>
                    <a:bodyPr/>
                    <a:lstStyle/>
                    <a:p>
                      <a:pPr marL="0" marR="0" algn="ctr">
                        <a:spcBef>
                          <a:spcPts val="0"/>
                        </a:spcBef>
                        <a:spcAft>
                          <a:spcPts val="0"/>
                        </a:spcAft>
                      </a:pPr>
                      <a:r>
                        <a:rPr lang="en-US" sz="700" dirty="0">
                          <a:effectLst/>
                        </a:rPr>
                        <a:t>First Block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700" dirty="0">
                          <a:effectLst/>
                        </a:rPr>
                        <a:t>Clear</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6">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NAND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Chip Sel</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NAND (GEM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lane</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Clock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Data Rate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 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SRIO (ARM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a:effectLst/>
                        </a:rPr>
                        <a:t>Lane Setup</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SRIO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Pa clk</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Ext Con</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Ethernet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r>
                        <a:rPr lang="en-US" sz="700" dirty="0">
                          <a:effectLst/>
                        </a:rPr>
                        <a:t>rsvd</a:t>
                      </a:r>
                      <a:endParaRPr lang="en-US" sz="1200" dirty="0">
                        <a:effectLst/>
                        <a:latin typeface="Times New Roman"/>
                        <a:ea typeface="Times New Roman"/>
                      </a:endParaRPr>
                    </a:p>
                  </a:txBody>
                  <a:tcPr marL="68580" marR="68580" marT="0" marB="0" anchor="ctr"/>
                </a:tc>
                <a:tc gridSpan="2">
                  <a:txBody>
                    <a:bodyPr/>
                    <a:lstStyle/>
                    <a:p>
                      <a:pPr marL="0" marR="0" algn="ctr">
                        <a:spcBef>
                          <a:spcPts val="0"/>
                        </a:spcBef>
                        <a:spcAft>
                          <a:spcPts val="0"/>
                        </a:spcAft>
                      </a:pPr>
                      <a:r>
                        <a:rPr lang="en-US" sz="700" dirty="0">
                          <a:effectLst/>
                        </a:rPr>
                        <a:t>Lane Setup</a:t>
                      </a:r>
                      <a:endParaRPr lang="en-US" sz="1200" dirty="0">
                        <a:effectLst/>
                        <a:latin typeface="Times New Roman"/>
                        <a:ea typeface="Times New Roman"/>
                      </a:endParaRPr>
                    </a:p>
                  </a:txBody>
                  <a:tcPr marL="68580" marR="68580" marT="0" marB="0" anchor="ct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Ethernet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gridSpan="4">
                  <a:txBody>
                    <a:bodyPr/>
                    <a:lstStyle/>
                    <a:p>
                      <a:pPr marL="0" marR="0" algn="ctr">
                        <a:spcBef>
                          <a:spcPts val="0"/>
                        </a:spcBef>
                        <a:spcAft>
                          <a:spcPts val="0"/>
                        </a:spcAft>
                      </a:pPr>
                      <a:r>
                        <a:rPr lang="en-US" sz="700" dirty="0">
                          <a:effectLst/>
                        </a:rPr>
                        <a:t>Bar Config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PCIe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smtClean="0">
                          <a:effectLst/>
                        </a:rPr>
                        <a:t>SerDes </a:t>
                      </a:r>
                      <a:r>
                        <a:rPr lang="en-US" sz="700" dirty="0">
                          <a:effectLst/>
                        </a:rPr>
                        <a:t>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PCIe (GEM Master)</a:t>
                      </a:r>
                      <a:endParaRPr lang="en-US" sz="1200" dirty="0">
                        <a:effectLst/>
                        <a:latin typeface="Times New Roman"/>
                        <a:ea typeface="Times New Roman"/>
                      </a:endParaRPr>
                    </a:p>
                  </a:txBody>
                  <a:tcPr marL="68580" marR="68580" marT="0" marB="0" anchor="ctr"/>
                </a:tc>
              </a:tr>
              <a:tr h="218556">
                <a:tc row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rowSpan="2" gridSpan="2">
                  <a:txBody>
                    <a:bodyPr/>
                    <a:lstStyle/>
                    <a:p>
                      <a:pPr marL="0" marR="0" algn="ctr">
                        <a:spcBef>
                          <a:spcPts val="0"/>
                        </a:spcBef>
                        <a:spcAft>
                          <a:spcPts val="0"/>
                        </a:spcAft>
                      </a:pPr>
                      <a:r>
                        <a:rPr lang="en-US" sz="700" dirty="0">
                          <a:effectLst/>
                        </a:rPr>
                        <a:t>Ref Clk</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gridSpan="2">
                  <a:txBody>
                    <a:bodyPr/>
                    <a:lstStyle/>
                    <a:p>
                      <a:pPr marL="0" marR="0" algn="ctr">
                        <a:spcBef>
                          <a:spcPts val="0"/>
                        </a:spcBef>
                        <a:spcAft>
                          <a:spcPts val="0"/>
                        </a:spcAft>
                      </a:pPr>
                      <a:r>
                        <a:rPr lang="en-US" sz="700" dirty="0">
                          <a:effectLst/>
                        </a:rPr>
                        <a:t>Data Rate</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0</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Hyperlink (ARM Master)</a:t>
                      </a:r>
                      <a:endParaRPr lang="en-US" sz="1200" dirty="0">
                        <a:effectLst/>
                        <a:latin typeface="Times New Roman"/>
                        <a:ea typeface="Times New Roman"/>
                      </a:endParaRPr>
                    </a:p>
                  </a:txBody>
                  <a:tcPr marL="68580" marR="68580" marT="0" marB="0" anchor="ctr"/>
                </a:tc>
              </a:tr>
              <a:tr h="21855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3">
                  <a:txBody>
                    <a:bodyPr/>
                    <a:lstStyle/>
                    <a:p>
                      <a:pPr marL="0" marR="0" algn="ctr">
                        <a:spcBef>
                          <a:spcPts val="0"/>
                        </a:spcBef>
                        <a:spcAft>
                          <a:spcPts val="0"/>
                        </a:spcAft>
                      </a:pPr>
                      <a:r>
                        <a:rPr lang="en-US" sz="700" dirty="0" smtClean="0">
                          <a:effectLst/>
                        </a:rPr>
                        <a:t>SerDes </a:t>
                      </a:r>
                      <a:r>
                        <a:rPr lang="en-US" sz="700" dirty="0">
                          <a:effectLst/>
                        </a:rPr>
                        <a:t>Cfg</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Hyperlink (GEM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Port</a:t>
                      </a:r>
                      <a:endParaRPr lang="en-US" sz="1200" dirty="0">
                        <a:effectLst/>
                        <a:latin typeface="Times New Roman"/>
                        <a:ea typeface="Times New Roman"/>
                      </a:endParaRPr>
                    </a:p>
                  </a:txBody>
                  <a:tcPr marL="68580" marR="68580" marT="0" marB="0" anchor="ctr"/>
                </a:tc>
                <a:tc gridSpan="3">
                  <a:txBody>
                    <a:bodyPr/>
                    <a:lstStyle/>
                    <a:p>
                      <a:pPr marL="0" marR="0" algn="ctr">
                        <a:spcBef>
                          <a:spcPts val="0"/>
                        </a:spcBef>
                        <a:spcAft>
                          <a:spcPts val="0"/>
                        </a:spcAft>
                      </a:pPr>
                      <a:r>
                        <a:rPr lang="en-US" sz="700" dirty="0">
                          <a:effectLst/>
                        </a:rPr>
                        <a:t>ARM PLL</a:t>
                      </a:r>
                      <a:endParaRPr lang="en-US" sz="1200" dirty="0">
                        <a:effectLst/>
                        <a:latin typeface="Times New Roman"/>
                        <a:ea typeface="Times New Roman"/>
                      </a:endParaRPr>
                    </a:p>
                  </a:txBody>
                  <a:tcPr marL="68580" marR="68580" marT="0" marB="0" anchor="ctr"/>
                </a:tc>
                <a:tc hMerge="1">
                  <a:txBody>
                    <a:bodyPr/>
                    <a:lstStyle/>
                    <a:p>
                      <a:endParaRPr lang="en-US"/>
                    </a:p>
                  </a:txBody>
                  <a:tcPr/>
                </a:tc>
                <a:tc hMerge="1">
                  <a:txBody>
                    <a:bodyPr/>
                    <a:lstStyle/>
                    <a:p>
                      <a:endParaRPr lang="en-US"/>
                    </a:p>
                  </a:txBody>
                  <a:tcPr/>
                </a:tc>
                <a:tc vMerge="1">
                  <a:txBody>
                    <a:bodyPr/>
                    <a:lstStyle/>
                    <a:p>
                      <a:endParaRPr lang="en-US"/>
                    </a:p>
                  </a:txBody>
                  <a:tcPr/>
                </a:tc>
                <a:tc rowSpan="2" gridSpan="3">
                  <a:txBody>
                    <a:bodyPr/>
                    <a:lstStyle/>
                    <a:p>
                      <a:pPr marL="0" marR="0" algn="ctr">
                        <a:spcBef>
                          <a:spcPts val="0"/>
                        </a:spcBef>
                        <a:spcAft>
                          <a:spcPts val="0"/>
                        </a:spcAft>
                      </a:pPr>
                      <a:r>
                        <a:rPr lang="en-US" sz="700" dirty="0">
                          <a:effectLst/>
                        </a:rPr>
                        <a:t>Sys PLL Cfg</a:t>
                      </a:r>
                      <a:endParaRPr lang="en-US" sz="1200" dirty="0">
                        <a:effectLst/>
                        <a:latin typeface="Times New Roman"/>
                        <a:ea typeface="Times New Roman"/>
                      </a:endParaRPr>
                    </a:p>
                  </a:txBody>
                  <a:tcPr marL="68580" marR="68580" marT="0" marB="0" anchor="ctr"/>
                </a:tc>
                <a:tc rowSpan="2" hMerge="1">
                  <a:txBody>
                    <a:bodyPr/>
                    <a:lstStyle/>
                    <a:p>
                      <a:endParaRPr lang="en-US"/>
                    </a:p>
                  </a:txBody>
                  <a:tcPr/>
                </a:tc>
                <a:tc rowSpan="2" hMerge="1">
                  <a:txBody>
                    <a:bodyPr/>
                    <a:lstStyle/>
                    <a:p>
                      <a:endParaRPr lang="en-US"/>
                    </a:p>
                  </a:txBody>
                  <a:tcPr/>
                </a:tc>
                <a:tc rowSpan="2">
                  <a:txBody>
                    <a:bodyPr/>
                    <a:lstStyle/>
                    <a:p>
                      <a:pPr marL="0" marR="0" algn="ctr">
                        <a:spcBef>
                          <a:spcPts val="0"/>
                        </a:spcBef>
                        <a:spcAft>
                          <a:spcPts val="0"/>
                        </a:spcAft>
                      </a:pPr>
                      <a:r>
                        <a:rPr lang="en-US" sz="700" dirty="0">
                          <a:effectLst/>
                        </a:rPr>
                        <a:t>min</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rowSpan="2">
                  <a:txBody>
                    <a:bodyPr/>
                    <a:lstStyle/>
                    <a:p>
                      <a:pPr marL="0" marR="0" algn="ctr">
                        <a:spcBef>
                          <a:spcPts val="0"/>
                        </a:spcBef>
                        <a:spcAft>
                          <a:spcPts val="0"/>
                        </a:spcAft>
                      </a:pPr>
                      <a:r>
                        <a:rPr lang="en-US" sz="700" dirty="0">
                          <a:effectLst/>
                        </a:rPr>
                        <a:t>1</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UART (ARM Master)</a:t>
                      </a:r>
                      <a:endParaRPr lang="en-US" sz="1200" dirty="0">
                        <a:effectLst/>
                        <a:latin typeface="Times New Roman"/>
                        <a:ea typeface="Times New Roman"/>
                      </a:endParaRPr>
                    </a:p>
                  </a:txBody>
                  <a:tcPr marL="68580" marR="68580" marT="0" marB="0" anchor="ctr"/>
                </a:tc>
              </a:tr>
              <a:tr h="218556">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vMerge="1">
                  <a:txBody>
                    <a:bodyPr/>
                    <a:lstStyle/>
                    <a:p>
                      <a:endParaRPr lang="en-US"/>
                    </a:p>
                  </a:txBody>
                  <a:tcP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700" dirty="0">
                          <a:effectLst/>
                        </a:rPr>
                        <a:t>X</a:t>
                      </a:r>
                      <a:endParaRPr lang="en-US" sz="1200" dirty="0">
                        <a:effectLst/>
                        <a:latin typeface="Times New Roman"/>
                        <a:ea typeface="Times New Roman"/>
                      </a:endParaRPr>
                    </a:p>
                  </a:txBody>
                  <a:tcPr marL="68580" marR="68580" marT="0" marB="0" anchor="ct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700" dirty="0">
                          <a:effectLst/>
                        </a:rPr>
                        <a:t>UART (GEM Master)</a:t>
                      </a:r>
                      <a:endParaRPr lang="en-US" sz="1200" dirty="0">
                        <a:effectLst/>
                        <a:latin typeface="Times New Roman"/>
                        <a:ea typeface="Times New Roman"/>
                      </a:endParaRPr>
                    </a:p>
                  </a:txBody>
                  <a:tcPr marL="68580" marR="68580" marT="0" marB="0" anchor="ctr"/>
                </a:tc>
              </a:tr>
            </a:tbl>
          </a:graphicData>
        </a:graphic>
      </p:graphicFrame>
    </p:spTree>
    <p:extLst>
      <p:ext uri="{BB962C8B-B14F-4D97-AF65-F5344CB8AC3E}">
        <p14:creationId xmlns="" xmlns:p14="http://schemas.microsoft.com/office/powerpoint/2010/main" val="4171260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Triggering the BOOT process</a:t>
            </a:r>
            <a:endParaRPr lang="en-US" dirty="0"/>
          </a:p>
        </p:txBody>
      </p:sp>
      <p:sp>
        <p:nvSpPr>
          <p:cNvPr id="3" name="Text Placeholder 2"/>
          <p:cNvSpPr>
            <a:spLocks noGrp="1"/>
          </p:cNvSpPr>
          <p:nvPr>
            <p:ph type="body" sz="half" idx="1"/>
          </p:nvPr>
        </p:nvSpPr>
        <p:spPr>
          <a:xfrm>
            <a:off x="333375" y="1185863"/>
            <a:ext cx="8467725" cy="4148137"/>
          </a:xfrm>
        </p:spPr>
        <p:txBody>
          <a:bodyPr/>
          <a:lstStyle/>
          <a:p>
            <a:r>
              <a:rPr lang="en-US" dirty="0" smtClean="0"/>
              <a:t>Triggers are mechanisms that initiates the execution of the RBL. KeyStone devices use </a:t>
            </a:r>
            <a:r>
              <a:rPr lang="en-US" b="1" dirty="0" smtClean="0"/>
              <a:t>resets</a:t>
            </a:r>
            <a:r>
              <a:rPr lang="en-US" dirty="0" smtClean="0"/>
              <a:t> as triggers.</a:t>
            </a:r>
          </a:p>
          <a:p>
            <a:r>
              <a:rPr lang="en-US" dirty="0" smtClean="0"/>
              <a:t>Four types of resets:</a:t>
            </a:r>
          </a:p>
          <a:p>
            <a:pPr lvl="1"/>
            <a:r>
              <a:rPr lang="en-US" dirty="0" smtClean="0"/>
              <a:t>Power on Reset (PoR)</a:t>
            </a:r>
          </a:p>
          <a:p>
            <a:pPr lvl="1"/>
            <a:r>
              <a:rPr lang="en-US" dirty="0" smtClean="0"/>
              <a:t>Reset Full</a:t>
            </a:r>
          </a:p>
          <a:p>
            <a:pPr lvl="1"/>
            <a:r>
              <a:rPr lang="en-US" dirty="0" smtClean="0"/>
              <a:t>Reset</a:t>
            </a:r>
          </a:p>
          <a:p>
            <a:pPr lvl="1"/>
            <a:r>
              <a:rPr lang="en-US" dirty="0" smtClean="0"/>
              <a:t>Local Reset</a:t>
            </a:r>
          </a:p>
          <a:p>
            <a:pPr lvl="1"/>
            <a:endParaRPr lang="en-US" dirty="0" smtClean="0"/>
          </a:p>
          <a:p>
            <a:pPr lvl="1"/>
            <a:endParaRPr lang="en-US" dirty="0" smtClean="0"/>
          </a:p>
          <a:p>
            <a:pPr lvl="1"/>
            <a:endParaRPr lang="en-US" dirty="0"/>
          </a:p>
        </p:txBody>
      </p:sp>
    </p:spTree>
    <p:extLst>
      <p:ext uri="{BB962C8B-B14F-4D97-AF65-F5344CB8AC3E}">
        <p14:creationId xmlns="" xmlns:p14="http://schemas.microsoft.com/office/powerpoint/2010/main" val="4022532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Types</a:t>
            </a:r>
            <a:endParaRPr lang="en-US" dirty="0"/>
          </a:p>
        </p:txBody>
      </p:sp>
      <p:sp>
        <p:nvSpPr>
          <p:cNvPr id="3" name="Text Placeholder 2"/>
          <p:cNvSpPr>
            <a:spLocks noGrp="1"/>
          </p:cNvSpPr>
          <p:nvPr>
            <p:ph type="body" sz="half" idx="1"/>
          </p:nvPr>
        </p:nvSpPr>
        <p:spPr>
          <a:xfrm>
            <a:off x="333375" y="1185863"/>
            <a:ext cx="8467725" cy="5062537"/>
          </a:xfrm>
        </p:spPr>
        <p:txBody>
          <a:bodyPr/>
          <a:lstStyle/>
          <a:p>
            <a:r>
              <a:rPr lang="en-US" sz="1600" dirty="0" smtClean="0"/>
              <a:t>Power </a:t>
            </a:r>
            <a:r>
              <a:rPr lang="en-US" sz="1600" dirty="0"/>
              <a:t>on Reset (POR) (Cold Reboot)</a:t>
            </a:r>
          </a:p>
          <a:p>
            <a:pPr lvl="1"/>
            <a:r>
              <a:rPr lang="en-US" sz="1600" dirty="0" smtClean="0"/>
              <a:t>Resets </a:t>
            </a:r>
            <a:r>
              <a:rPr lang="en-US" sz="1600" dirty="0"/>
              <a:t>everything</a:t>
            </a:r>
          </a:p>
          <a:p>
            <a:pPr lvl="1"/>
            <a:r>
              <a:rPr lang="en-US" sz="1600" dirty="0"/>
              <a:t>Latches the boot strap pins</a:t>
            </a:r>
          </a:p>
          <a:p>
            <a:pPr lvl="1"/>
            <a:r>
              <a:rPr lang="en-US" sz="1600" dirty="0"/>
              <a:t>RBL Process initiated</a:t>
            </a:r>
          </a:p>
          <a:p>
            <a:r>
              <a:rPr lang="en-US" sz="1600" dirty="0"/>
              <a:t>RESETFULL (Warm Reboot)</a:t>
            </a:r>
          </a:p>
          <a:p>
            <a:pPr lvl="1"/>
            <a:r>
              <a:rPr lang="en-US" sz="1600" dirty="0"/>
              <a:t>Resets everything</a:t>
            </a:r>
          </a:p>
          <a:p>
            <a:pPr lvl="1"/>
            <a:r>
              <a:rPr lang="en-US" sz="1600" dirty="0" smtClean="0"/>
              <a:t>Latches </a:t>
            </a:r>
            <a:r>
              <a:rPr lang="en-US" sz="1600" dirty="0"/>
              <a:t>the boot strap pins</a:t>
            </a:r>
          </a:p>
          <a:p>
            <a:pPr lvl="1"/>
            <a:r>
              <a:rPr lang="en-US" sz="1600" dirty="0"/>
              <a:t>RBL Process initiated</a:t>
            </a:r>
          </a:p>
          <a:p>
            <a:r>
              <a:rPr lang="en-US" sz="1600" dirty="0"/>
              <a:t>RESET (Can be configured as hard or soft)</a:t>
            </a:r>
          </a:p>
          <a:p>
            <a:pPr lvl="1"/>
            <a:r>
              <a:rPr lang="en-US" sz="1600" dirty="0"/>
              <a:t>Resets everything except EMU and reset isolated peripherals.</a:t>
            </a:r>
          </a:p>
          <a:p>
            <a:pPr lvl="1"/>
            <a:r>
              <a:rPr lang="en-US" sz="1600" dirty="0"/>
              <a:t>No latching of the boot strap pins.</a:t>
            </a:r>
          </a:p>
          <a:p>
            <a:pPr lvl="1"/>
            <a:r>
              <a:rPr lang="en-US" sz="1600" dirty="0"/>
              <a:t>For software reset PCIe, EMIF16, DDR3 and EMIF MMRs are also preserved.</a:t>
            </a:r>
          </a:p>
          <a:p>
            <a:pPr lvl="1"/>
            <a:r>
              <a:rPr lang="en-US" sz="1600" dirty="0"/>
              <a:t>RBL process is initiated.</a:t>
            </a:r>
          </a:p>
          <a:p>
            <a:r>
              <a:rPr lang="en-US" sz="1600" dirty="0"/>
              <a:t>LRESET</a:t>
            </a:r>
          </a:p>
          <a:p>
            <a:pPr lvl="1"/>
            <a:r>
              <a:rPr lang="en-US" sz="1600" dirty="0"/>
              <a:t>Mostly used by watch dog timer</a:t>
            </a:r>
          </a:p>
          <a:p>
            <a:pPr lvl="1"/>
            <a:r>
              <a:rPr lang="en-US" sz="1600" dirty="0"/>
              <a:t>Just the </a:t>
            </a:r>
            <a:r>
              <a:rPr lang="en-US" sz="1600" dirty="0" smtClean="0"/>
              <a:t>CorePac </a:t>
            </a:r>
            <a:r>
              <a:rPr lang="en-US" sz="1600" dirty="0"/>
              <a:t>is reset all the memory are preserved.</a:t>
            </a:r>
          </a:p>
          <a:p>
            <a:pPr lvl="1"/>
            <a:r>
              <a:rPr lang="en-US" sz="1600" dirty="0"/>
              <a:t>No RBL process is initiated.</a:t>
            </a:r>
          </a:p>
          <a:p>
            <a:endParaRPr lang="en-US" dirty="0"/>
          </a:p>
        </p:txBody>
      </p:sp>
    </p:spTree>
    <p:extLst>
      <p:ext uri="{BB962C8B-B14F-4D97-AF65-F5344CB8AC3E}">
        <p14:creationId xmlns="" xmlns:p14="http://schemas.microsoft.com/office/powerpoint/2010/main" val="3444391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438399"/>
            <a:ext cx="8505825" cy="3810001"/>
          </a:xfrm>
        </p:spPr>
        <p:txBody>
          <a:bodyPr/>
          <a:lstStyle/>
          <a:p>
            <a:pPr eaLnBrk="1" hangingPunct="1"/>
            <a:r>
              <a:rPr lang="en-US" sz="2800" dirty="0" smtClean="0"/>
              <a:t>File formats </a:t>
            </a:r>
          </a:p>
          <a:p>
            <a:pPr lvl="1" eaLnBrk="1" hangingPunct="1"/>
            <a:r>
              <a:rPr lang="en-US" sz="2400" dirty="0" smtClean="0"/>
              <a:t>DSP formats</a:t>
            </a:r>
          </a:p>
          <a:p>
            <a:pPr lvl="1" eaLnBrk="1" hangingPunct="1"/>
            <a:r>
              <a:rPr lang="en-US" sz="2400" dirty="0" smtClean="0"/>
              <a:t>ARM formats</a:t>
            </a:r>
          </a:p>
          <a:p>
            <a:pPr lvl="1" eaLnBrk="1" hangingPunct="1"/>
            <a:r>
              <a:rPr lang="en-US" sz="2400" dirty="0" smtClean="0"/>
              <a:t>TI Tools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Boot Formats</a:t>
            </a:r>
            <a:endParaRPr lang="en-US" sz="3600" dirty="0"/>
          </a:p>
        </p:txBody>
      </p:sp>
      <p:sp>
        <p:nvSpPr>
          <p:cNvPr id="3" name="Text Placeholder 2"/>
          <p:cNvSpPr>
            <a:spLocks noGrp="1"/>
          </p:cNvSpPr>
          <p:nvPr>
            <p:ph type="body" sz="half" idx="1"/>
          </p:nvPr>
        </p:nvSpPr>
        <p:spPr>
          <a:xfrm>
            <a:off x="333375" y="1185863"/>
            <a:ext cx="8467725" cy="5138737"/>
          </a:xfrm>
        </p:spPr>
        <p:txBody>
          <a:bodyPr/>
          <a:lstStyle/>
          <a:p>
            <a:r>
              <a:rPr lang="en-US" sz="2800" b="1" dirty="0" smtClean="0"/>
              <a:t>Boot Parameter Table </a:t>
            </a:r>
            <a:r>
              <a:rPr lang="en-US" sz="2800" dirty="0" smtClean="0"/>
              <a:t>is a configuration table, part of the boot process table. It contains two parts</a:t>
            </a:r>
            <a:r>
              <a:rPr lang="en-US" dirty="0" smtClean="0"/>
              <a:t>:</a:t>
            </a:r>
          </a:p>
          <a:p>
            <a:pPr lvl="1"/>
            <a:r>
              <a:rPr lang="en-US" dirty="0" smtClean="0"/>
              <a:t>Common set of parameters for system configuration</a:t>
            </a:r>
          </a:p>
          <a:p>
            <a:pPr lvl="1"/>
            <a:r>
              <a:rPr lang="en-US" dirty="0" smtClean="0"/>
              <a:t>Unique parameter settings for each boot method</a:t>
            </a:r>
          </a:p>
          <a:p>
            <a:r>
              <a:rPr lang="en-US" sz="2800" b="1" dirty="0" smtClean="0"/>
              <a:t>Masters boot modes expect two tables</a:t>
            </a:r>
          </a:p>
          <a:p>
            <a:pPr lvl="1"/>
            <a:r>
              <a:rPr lang="en-US" b="1" dirty="0" smtClean="0"/>
              <a:t>Boot Table </a:t>
            </a:r>
            <a:r>
              <a:rPr lang="en-US" dirty="0" smtClean="0"/>
              <a:t>contains code that needs to be loaded into the device.</a:t>
            </a:r>
          </a:p>
          <a:p>
            <a:pPr lvl="1"/>
            <a:r>
              <a:rPr lang="en-US" b="1" dirty="0" smtClean="0"/>
              <a:t>Boot Configuration Table</a:t>
            </a:r>
            <a:r>
              <a:rPr lang="en-US" dirty="0" smtClean="0"/>
              <a:t> is a register configuration table that is used to manipulate memory map registers. </a:t>
            </a:r>
          </a:p>
          <a:p>
            <a:pPr lvl="1"/>
            <a:endParaRPr lang="en-US" dirty="0"/>
          </a:p>
        </p:txBody>
      </p:sp>
    </p:spTree>
    <p:extLst>
      <p:ext uri="{BB962C8B-B14F-4D97-AF65-F5344CB8AC3E}">
        <p14:creationId xmlns="" xmlns:p14="http://schemas.microsoft.com/office/powerpoint/2010/main" val="4158068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Format</a:t>
            </a:r>
            <a:endParaRPr lang="en-US" dirty="0"/>
          </a:p>
        </p:txBody>
      </p:sp>
      <p:sp>
        <p:nvSpPr>
          <p:cNvPr id="4" name="Text Placeholder 2"/>
          <p:cNvSpPr txBox="1">
            <a:spLocks/>
          </p:cNvSpPr>
          <p:nvPr/>
        </p:nvSpPr>
        <p:spPr bwMode="auto">
          <a:xfrm>
            <a:off x="457200" y="1066800"/>
            <a:ext cx="8467725"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a:buNone/>
            </a:pPr>
            <a:r>
              <a:rPr lang="en-US" sz="2400" dirty="0" smtClean="0"/>
              <a:t>Boot Parameter Table:</a:t>
            </a:r>
          </a:p>
          <a:p>
            <a:r>
              <a:rPr lang="en-US" sz="2400" dirty="0" smtClean="0"/>
              <a:t>Provides a “map” for the boot process</a:t>
            </a:r>
          </a:p>
          <a:p>
            <a:r>
              <a:rPr lang="en-US" sz="2400" dirty="0" smtClean="0"/>
              <a:t>The boot process copies a default Boot Parameter Table into a reserved L2 of Core 0.</a:t>
            </a:r>
          </a:p>
          <a:p>
            <a:r>
              <a:rPr lang="en-US" sz="2400" dirty="0" smtClean="0"/>
              <a:t>The first 10-byte of the Boot Parameter Table are common across all the boot modes:</a:t>
            </a:r>
          </a:p>
          <a:p>
            <a:pPr lvl="1"/>
            <a:r>
              <a:rPr lang="en-US" sz="2000" dirty="0" smtClean="0"/>
              <a:t>Length</a:t>
            </a:r>
          </a:p>
          <a:p>
            <a:pPr lvl="1"/>
            <a:r>
              <a:rPr lang="en-US" sz="2000" dirty="0" smtClean="0"/>
              <a:t>Checksum</a:t>
            </a:r>
          </a:p>
          <a:p>
            <a:pPr lvl="1"/>
            <a:r>
              <a:rPr lang="en-US" sz="2000" dirty="0" smtClean="0"/>
              <a:t>Boot Mode</a:t>
            </a:r>
          </a:p>
          <a:p>
            <a:pPr lvl="1"/>
            <a:r>
              <a:rPr lang="en-US" sz="2000" dirty="0" smtClean="0"/>
              <a:t>Port Num</a:t>
            </a:r>
          </a:p>
          <a:p>
            <a:pPr lvl="1"/>
            <a:r>
              <a:rPr lang="en-US" sz="2000" dirty="0" smtClean="0"/>
              <a:t>PLL configuration (most significant bits)</a:t>
            </a:r>
          </a:p>
          <a:p>
            <a:pPr lvl="1"/>
            <a:r>
              <a:rPr lang="en-US" sz="2000" dirty="0" smtClean="0"/>
              <a:t>PLL configuration (least significant bits)</a:t>
            </a:r>
          </a:p>
          <a:p>
            <a:r>
              <a:rPr lang="en-US" sz="2400" dirty="0" smtClean="0"/>
              <a:t>The rest of the Boot Parameter Table is boot-mode dependent.</a:t>
            </a:r>
          </a:p>
        </p:txBody>
      </p:sp>
    </p:spTree>
    <p:extLst>
      <p:ext uri="{BB962C8B-B14F-4D97-AF65-F5344CB8AC3E}">
        <p14:creationId xmlns="" xmlns:p14="http://schemas.microsoft.com/office/powerpoint/2010/main" val="1511859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Parameter Table Setup</a:t>
            </a:r>
            <a:endParaRPr lang="en-US" dirty="0"/>
          </a:p>
        </p:txBody>
      </p:sp>
      <p:sp>
        <p:nvSpPr>
          <p:cNvPr id="18" name="Rectangle 17"/>
          <p:cNvSpPr/>
          <p:nvPr/>
        </p:nvSpPr>
        <p:spPr bwMode="auto">
          <a:xfrm>
            <a:off x="5586204" y="1039152"/>
            <a:ext cx="2437726" cy="1904324"/>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cxnSp>
        <p:nvCxnSpPr>
          <p:cNvPr id="19" name="Straight Connector 18"/>
          <p:cNvCxnSpPr/>
          <p:nvPr/>
        </p:nvCxnSpPr>
        <p:spPr bwMode="auto">
          <a:xfrm>
            <a:off x="5586204" y="15718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585867" y="1800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585867" y="20290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5586204" y="24862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5585867" y="22576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a:off x="5586204" y="2943475"/>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a:off x="5585867" y="316990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a:off x="5586204" y="344233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5586204" y="5545063"/>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5586204" y="5818164"/>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30" name="TextBox 29"/>
          <p:cNvSpPr txBox="1"/>
          <p:nvPr/>
        </p:nvSpPr>
        <p:spPr>
          <a:xfrm>
            <a:off x="5742650" y="1555691"/>
            <a:ext cx="2510554" cy="276999"/>
          </a:xfrm>
          <a:prstGeom prst="rect">
            <a:avLst/>
          </a:prstGeom>
          <a:noFill/>
        </p:spPr>
        <p:txBody>
          <a:bodyPr wrap="square" rtlCol="0">
            <a:spAutoFit/>
          </a:bodyPr>
          <a:lstStyle/>
          <a:p>
            <a:r>
              <a:rPr lang="en-US" sz="1200" dirty="0" smtClean="0">
                <a:latin typeface="Arial" pitchFamily="34" charset="0"/>
                <a:cs typeface="Arial" pitchFamily="34" charset="0"/>
              </a:rPr>
              <a:t>Default I2C Parameter Table</a:t>
            </a:r>
            <a:endParaRPr lang="en-US" sz="1200" dirty="0">
              <a:latin typeface="Arial" pitchFamily="34" charset="0"/>
              <a:cs typeface="Arial" pitchFamily="34" charset="0"/>
            </a:endParaRPr>
          </a:p>
        </p:txBody>
      </p:sp>
      <p:sp>
        <p:nvSpPr>
          <p:cNvPr id="31" name="TextBox 30"/>
          <p:cNvSpPr txBox="1"/>
          <p:nvPr/>
        </p:nvSpPr>
        <p:spPr>
          <a:xfrm>
            <a:off x="5742650" y="1782421"/>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SRIO Parameter Table </a:t>
            </a:r>
            <a:endParaRPr lang="en-US" sz="1200" dirty="0">
              <a:latin typeface="Arial" pitchFamily="34" charset="0"/>
              <a:cs typeface="Arial" pitchFamily="34" charset="0"/>
            </a:endParaRPr>
          </a:p>
        </p:txBody>
      </p:sp>
      <p:sp>
        <p:nvSpPr>
          <p:cNvPr id="32" name="TextBox 31"/>
          <p:cNvSpPr txBox="1"/>
          <p:nvPr/>
        </p:nvSpPr>
        <p:spPr>
          <a:xfrm>
            <a:off x="5738604" y="2570980"/>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 </a:t>
            </a:r>
            <a:endParaRPr lang="en-US" sz="1200" dirty="0">
              <a:latin typeface="Arial" pitchFamily="34" charset="0"/>
              <a:cs typeface="Arial" pitchFamily="34" charset="0"/>
            </a:endParaRPr>
          </a:p>
        </p:txBody>
      </p:sp>
      <p:sp>
        <p:nvSpPr>
          <p:cNvPr id="33" name="TextBox 32"/>
          <p:cNvSpPr txBox="1"/>
          <p:nvPr/>
        </p:nvSpPr>
        <p:spPr>
          <a:xfrm>
            <a:off x="5747370" y="2006645"/>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 Parameter Table </a:t>
            </a:r>
            <a:endParaRPr lang="en-US" sz="1200" dirty="0">
              <a:latin typeface="Arial" pitchFamily="34" charset="0"/>
              <a:cs typeface="Arial" pitchFamily="34" charset="0"/>
            </a:endParaRPr>
          </a:p>
        </p:txBody>
      </p:sp>
      <p:sp>
        <p:nvSpPr>
          <p:cNvPr id="34" name="TextBox 33"/>
          <p:cNvSpPr txBox="1"/>
          <p:nvPr/>
        </p:nvSpPr>
        <p:spPr>
          <a:xfrm>
            <a:off x="5747370" y="2233896"/>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Default SPI Parameter Table </a:t>
            </a:r>
            <a:endParaRPr lang="en-US" sz="1200" dirty="0">
              <a:latin typeface="Arial" pitchFamily="34" charset="0"/>
              <a:cs typeface="Arial" pitchFamily="34" charset="0"/>
            </a:endParaRPr>
          </a:p>
        </p:txBody>
      </p:sp>
      <p:sp>
        <p:nvSpPr>
          <p:cNvPr id="35" name="TextBox 34"/>
          <p:cNvSpPr txBox="1"/>
          <p:nvPr/>
        </p:nvSpPr>
        <p:spPr>
          <a:xfrm>
            <a:off x="5747370" y="11915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RBL Code…</a:t>
            </a:r>
            <a:endParaRPr lang="en-US" sz="1200" dirty="0">
              <a:latin typeface="Arial" pitchFamily="34" charset="0"/>
              <a:cs typeface="Arial" pitchFamily="34" charset="0"/>
            </a:endParaRPr>
          </a:p>
        </p:txBody>
      </p:sp>
      <p:sp>
        <p:nvSpPr>
          <p:cNvPr id="38" name="TextBox 37"/>
          <p:cNvSpPr txBox="1"/>
          <p:nvPr/>
        </p:nvSpPr>
        <p:spPr>
          <a:xfrm>
            <a:off x="5777378" y="3158852"/>
            <a:ext cx="1674377" cy="276999"/>
          </a:xfrm>
          <a:prstGeom prst="rect">
            <a:avLst/>
          </a:prstGeom>
          <a:noFill/>
        </p:spPr>
        <p:txBody>
          <a:bodyPr wrap="square" rtlCol="0">
            <a:spAutoFit/>
          </a:bodyPr>
          <a:lstStyle/>
          <a:p>
            <a:r>
              <a:rPr lang="en-US" sz="1200" dirty="0" smtClean="0">
                <a:latin typeface="Arial" pitchFamily="34" charset="0"/>
                <a:cs typeface="Arial" pitchFamily="34" charset="0"/>
              </a:rPr>
              <a:t>DEVSTAT Register</a:t>
            </a:r>
            <a:endParaRPr lang="en-US" sz="1200" dirty="0">
              <a:latin typeface="Arial" pitchFamily="34" charset="0"/>
              <a:cs typeface="Arial" pitchFamily="34" charset="0"/>
            </a:endParaRPr>
          </a:p>
        </p:txBody>
      </p:sp>
      <p:cxnSp>
        <p:nvCxnSpPr>
          <p:cNvPr id="41" name="Straight Connector 40"/>
          <p:cNvCxnSpPr/>
          <p:nvPr/>
        </p:nvCxnSpPr>
        <p:spPr bwMode="auto">
          <a:xfrm>
            <a:off x="5586204" y="5139116"/>
            <a:ext cx="2437726"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42" name="TextBox 41"/>
          <p:cNvSpPr txBox="1"/>
          <p:nvPr/>
        </p:nvSpPr>
        <p:spPr>
          <a:xfrm>
            <a:off x="5804351" y="5105400"/>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3" name="TextBox 42"/>
          <p:cNvSpPr txBox="1"/>
          <p:nvPr/>
        </p:nvSpPr>
        <p:spPr>
          <a:xfrm>
            <a:off x="5801654" y="5545063"/>
            <a:ext cx="2586754" cy="276999"/>
          </a:xfrm>
          <a:prstGeom prst="rect">
            <a:avLst/>
          </a:prstGeom>
          <a:noFill/>
        </p:spPr>
        <p:txBody>
          <a:bodyPr wrap="square" rtlCol="0">
            <a:spAutoFit/>
          </a:bodyPr>
          <a:lstStyle/>
          <a:p>
            <a:r>
              <a:rPr lang="en-US" sz="1200" dirty="0" smtClean="0">
                <a:latin typeface="Arial" pitchFamily="34" charset="0"/>
                <a:cs typeface="Arial" pitchFamily="34" charset="0"/>
              </a:rPr>
              <a:t>Custom SPI Parameter Table </a:t>
            </a:r>
            <a:endParaRPr lang="en-US" sz="1200" dirty="0">
              <a:latin typeface="Arial" pitchFamily="34" charset="0"/>
              <a:cs typeface="Arial" pitchFamily="34" charset="0"/>
            </a:endParaRPr>
          </a:p>
        </p:txBody>
      </p:sp>
      <p:sp>
        <p:nvSpPr>
          <p:cNvPr id="45" name="TextBox 44"/>
          <p:cNvSpPr txBox="1"/>
          <p:nvPr/>
        </p:nvSpPr>
        <p:spPr>
          <a:xfrm>
            <a:off x="5804351" y="5771644"/>
            <a:ext cx="1674377" cy="461665"/>
          </a:xfrm>
          <a:prstGeom prst="rect">
            <a:avLst/>
          </a:prstGeom>
          <a:noFill/>
        </p:spPr>
        <p:txBody>
          <a:bodyPr wrap="square" rtlCol="0">
            <a:spAutoFit/>
          </a:bodyPr>
          <a:lstStyle/>
          <a:p>
            <a:r>
              <a:rPr lang="en-US" sz="1200" dirty="0" smtClean="0">
                <a:latin typeface="Arial" pitchFamily="34" charset="0"/>
                <a:cs typeface="Arial" pitchFamily="34" charset="0"/>
              </a:rPr>
              <a:t>Memory space used by RBL  …</a:t>
            </a:r>
            <a:endParaRPr lang="en-US" sz="1200" dirty="0">
              <a:latin typeface="Arial" pitchFamily="34" charset="0"/>
              <a:cs typeface="Arial" pitchFamily="34" charset="0"/>
            </a:endParaRPr>
          </a:p>
        </p:txBody>
      </p:sp>
      <p:sp>
        <p:nvSpPr>
          <p:cNvPr id="46" name="TextBox 45"/>
          <p:cNvSpPr txBox="1"/>
          <p:nvPr/>
        </p:nvSpPr>
        <p:spPr>
          <a:xfrm>
            <a:off x="5787831" y="4256150"/>
            <a:ext cx="2209799" cy="276999"/>
          </a:xfrm>
          <a:prstGeom prst="rect">
            <a:avLst/>
          </a:prstGeom>
          <a:noFill/>
        </p:spPr>
        <p:txBody>
          <a:bodyPr wrap="square" rtlCol="0">
            <a:spAutoFit/>
          </a:bodyPr>
          <a:lstStyle/>
          <a:p>
            <a:r>
              <a:rPr lang="en-US" sz="1200" dirty="0" smtClean="0">
                <a:latin typeface="Arial" pitchFamily="34" charset="0"/>
                <a:cs typeface="Arial" pitchFamily="34" charset="0"/>
              </a:rPr>
              <a:t>L2 or MSMC</a:t>
            </a:r>
            <a:endParaRPr lang="en-US" sz="1200" dirty="0">
              <a:latin typeface="Arial" pitchFamily="34" charset="0"/>
              <a:cs typeface="Arial" pitchFamily="34" charset="0"/>
            </a:endParaRPr>
          </a:p>
        </p:txBody>
      </p:sp>
      <p:sp>
        <p:nvSpPr>
          <p:cNvPr id="48" name="TextBox 47"/>
          <p:cNvSpPr txBox="1"/>
          <p:nvPr/>
        </p:nvSpPr>
        <p:spPr>
          <a:xfrm>
            <a:off x="238716" y="1424752"/>
            <a:ext cx="4485684" cy="5201424"/>
          </a:xfrm>
          <a:prstGeom prst="rect">
            <a:avLst/>
          </a:prstGeom>
          <a:noFill/>
        </p:spPr>
        <p:txBody>
          <a:bodyPr wrap="square" rtlCol="0">
            <a:spAutoFit/>
          </a:bodyPr>
          <a:lstStyle/>
          <a:p>
            <a:pPr marL="342900" indent="-342900">
              <a:buAutoNum type="arabicPeriod"/>
            </a:pPr>
            <a:r>
              <a:rPr lang="en-US" sz="1600" dirty="0" smtClean="0"/>
              <a:t>The RBL contains a default boot parameter table for each boot mode (shown in the middle of the RBL Code section to the right)</a:t>
            </a:r>
          </a:p>
          <a:p>
            <a:pPr marL="342900" indent="-342900">
              <a:buAutoNum type="arabicPeriod"/>
            </a:pPr>
            <a:r>
              <a:rPr lang="en-US" sz="1600" dirty="0" smtClean="0"/>
              <a:t>After POR or RESETFULL the RBL checks the DEVSTAT register for the boot mode selected (SPI for example)</a:t>
            </a:r>
          </a:p>
          <a:p>
            <a:pPr marL="342900" indent="-342900">
              <a:buAutoNum type="arabicPeriod"/>
            </a:pPr>
            <a:r>
              <a:rPr lang="en-US" sz="1600" dirty="0" smtClean="0"/>
              <a:t>The RBL then copies the default SPI boot parameter table to the boot parameter table section of either L2 (DSP master boot) or MSMC (ARM master boot) </a:t>
            </a:r>
          </a:p>
          <a:p>
            <a:pPr marL="342900" indent="-342900">
              <a:buAutoNum type="arabicPeriod"/>
            </a:pPr>
            <a:r>
              <a:rPr lang="en-US" sz="1600" dirty="0" smtClean="0"/>
              <a:t>Finally the RBL updates the copied table with any custom configurations that were passed in when the boot strap pins were latched into the DEVSTAT register</a:t>
            </a:r>
          </a:p>
          <a:p>
            <a:pPr marL="342900" indent="-342900">
              <a:buAutoNum type="arabicPeriod"/>
            </a:pPr>
            <a:r>
              <a:rPr lang="en-US" sz="1600" dirty="0" smtClean="0"/>
              <a:t>Once the custom parameter table is stored in L2 or MSMC the RBL uses it as a blueprint for the rest of the boot</a:t>
            </a:r>
          </a:p>
          <a:p>
            <a:pPr marL="342900" indent="-342900">
              <a:buAutoNum type="arabicPeriod"/>
            </a:pPr>
            <a:endParaRPr lang="en-US" sz="1600" dirty="0"/>
          </a:p>
          <a:p>
            <a:pPr marL="342900" indent="-342900">
              <a:buAutoNum type="arabicPeriod"/>
            </a:pPr>
            <a:endParaRPr lang="en-US" sz="1600" dirty="0" smtClean="0"/>
          </a:p>
          <a:p>
            <a:r>
              <a:rPr lang="en-US" sz="1200" dirty="0" smtClean="0"/>
              <a:t>(Colors are meant to show that these are completely separate sections in the device memory map)</a:t>
            </a:r>
            <a:endParaRPr lang="en-US" sz="1200" dirty="0"/>
          </a:p>
        </p:txBody>
      </p:sp>
      <p:cxnSp>
        <p:nvCxnSpPr>
          <p:cNvPr id="50" name="Straight Connector 49"/>
          <p:cNvCxnSpPr/>
          <p:nvPr/>
        </p:nvCxnSpPr>
        <p:spPr bwMode="auto">
          <a:xfrm>
            <a:off x="4976604" y="2372396"/>
            <a:ext cx="0" cy="33071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flipH="1">
            <a:off x="4976604" y="2372397"/>
            <a:ext cx="60960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7" name="Straight Arrow Connector 56"/>
          <p:cNvCxnSpPr/>
          <p:nvPr/>
        </p:nvCxnSpPr>
        <p:spPr bwMode="auto">
          <a:xfrm flipV="1">
            <a:off x="4976604" y="5675470"/>
            <a:ext cx="609263" cy="809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1" name="TextBox 60"/>
          <p:cNvSpPr txBox="1"/>
          <p:nvPr/>
        </p:nvSpPr>
        <p:spPr>
          <a:xfrm>
            <a:off x="4996157" y="2095396"/>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3</a:t>
            </a:r>
            <a:endParaRPr lang="en-US" sz="1200" dirty="0">
              <a:latin typeface="Arial" pitchFamily="34" charset="0"/>
              <a:cs typeface="Arial" pitchFamily="34" charset="0"/>
            </a:endParaRPr>
          </a:p>
        </p:txBody>
      </p:sp>
      <p:cxnSp>
        <p:nvCxnSpPr>
          <p:cNvPr id="63" name="Straight Arrow Connector 62"/>
          <p:cNvCxnSpPr/>
          <p:nvPr/>
        </p:nvCxnSpPr>
        <p:spPr bwMode="auto">
          <a:xfrm flipH="1" flipV="1">
            <a:off x="4976604" y="3297351"/>
            <a:ext cx="609600" cy="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5" name="TextBox 64"/>
          <p:cNvSpPr txBox="1"/>
          <p:nvPr/>
        </p:nvSpPr>
        <p:spPr>
          <a:xfrm>
            <a:off x="5006948" y="3020352"/>
            <a:ext cx="761999" cy="276999"/>
          </a:xfrm>
          <a:prstGeom prst="rect">
            <a:avLst/>
          </a:prstGeom>
          <a:noFill/>
        </p:spPr>
        <p:txBody>
          <a:bodyPr wrap="square" rtlCol="0">
            <a:spAutoFit/>
          </a:bodyPr>
          <a:lstStyle/>
          <a:p>
            <a:r>
              <a:rPr lang="en-US" sz="1200" dirty="0" smtClean="0">
                <a:latin typeface="Arial" pitchFamily="34" charset="0"/>
                <a:cs typeface="Arial" pitchFamily="34" charset="0"/>
              </a:rPr>
              <a:t>Step 4</a:t>
            </a:r>
            <a:endParaRPr lang="en-US" sz="1200" dirty="0">
              <a:latin typeface="Arial" pitchFamily="34" charset="0"/>
              <a:cs typeface="Arial" pitchFamily="34" charset="0"/>
            </a:endParaRPr>
          </a:p>
        </p:txBody>
      </p:sp>
      <p:sp>
        <p:nvSpPr>
          <p:cNvPr id="69" name="TextBox 68"/>
          <p:cNvSpPr txBox="1"/>
          <p:nvPr/>
        </p:nvSpPr>
        <p:spPr>
          <a:xfrm>
            <a:off x="8058659" y="1019216"/>
            <a:ext cx="1360470" cy="646331"/>
          </a:xfrm>
          <a:prstGeom prst="rect">
            <a:avLst/>
          </a:prstGeom>
          <a:noFill/>
        </p:spPr>
        <p:txBody>
          <a:bodyPr wrap="square" rtlCol="0">
            <a:spAutoFit/>
          </a:bodyPr>
          <a:lstStyle/>
          <a:p>
            <a:r>
              <a:rPr lang="en-US" sz="1200" dirty="0" smtClean="0">
                <a:latin typeface="Arial" pitchFamily="34" charset="0"/>
                <a:cs typeface="Arial" pitchFamily="34" charset="0"/>
              </a:rPr>
              <a:t>0x00000000</a:t>
            </a:r>
          </a:p>
          <a:p>
            <a:r>
              <a:rPr lang="en-US" sz="1200" dirty="0" smtClean="0">
                <a:latin typeface="Arial" pitchFamily="34" charset="0"/>
                <a:cs typeface="Arial" pitchFamily="34" charset="0"/>
              </a:rPr>
              <a:t>or </a:t>
            </a:r>
          </a:p>
          <a:p>
            <a:r>
              <a:rPr lang="en-US" sz="1200" dirty="0" smtClean="0">
                <a:latin typeface="Arial" pitchFamily="34" charset="0"/>
                <a:cs typeface="Arial" pitchFamily="34" charset="0"/>
              </a:rPr>
              <a:t>0x20B00000</a:t>
            </a:r>
            <a:endParaRPr lang="en-US" sz="1200" dirty="0">
              <a:latin typeface="Arial" pitchFamily="34" charset="0"/>
              <a:cs typeface="Arial" pitchFamily="34" charset="0"/>
            </a:endParaRPr>
          </a:p>
        </p:txBody>
      </p:sp>
      <p:sp>
        <p:nvSpPr>
          <p:cNvPr id="70" name="TextBox 69"/>
          <p:cNvSpPr txBox="1"/>
          <p:nvPr/>
        </p:nvSpPr>
        <p:spPr>
          <a:xfrm>
            <a:off x="8058659" y="3157916"/>
            <a:ext cx="1360470" cy="276999"/>
          </a:xfrm>
          <a:prstGeom prst="rect">
            <a:avLst/>
          </a:prstGeom>
          <a:noFill/>
        </p:spPr>
        <p:txBody>
          <a:bodyPr wrap="square" rtlCol="0">
            <a:spAutoFit/>
          </a:bodyPr>
          <a:lstStyle/>
          <a:p>
            <a:r>
              <a:rPr lang="en-US" sz="1200" dirty="0" smtClean="0">
                <a:latin typeface="Arial" pitchFamily="34" charset="0"/>
                <a:cs typeface="Arial" pitchFamily="34" charset="0"/>
              </a:rPr>
              <a:t>0x02620020</a:t>
            </a:r>
            <a:endParaRPr lang="en-US" sz="1200" dirty="0">
              <a:latin typeface="Arial" pitchFamily="34" charset="0"/>
              <a:cs typeface="Arial" pitchFamily="34" charset="0"/>
            </a:endParaRPr>
          </a:p>
        </p:txBody>
      </p:sp>
      <p:sp>
        <p:nvSpPr>
          <p:cNvPr id="72" name="Rectangle 71"/>
          <p:cNvSpPr/>
          <p:nvPr/>
        </p:nvSpPr>
        <p:spPr bwMode="auto">
          <a:xfrm>
            <a:off x="5585867" y="1039152"/>
            <a:ext cx="2438063" cy="1904323"/>
          </a:xfrm>
          <a:prstGeom prst="rect">
            <a:avLst/>
          </a:prstGeom>
          <a:solidFill>
            <a:schemeClr val="tx2">
              <a:lumMod val="60000"/>
              <a:lumOff val="40000"/>
              <a:alpha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3" name="Rectangle 72"/>
          <p:cNvSpPr/>
          <p:nvPr/>
        </p:nvSpPr>
        <p:spPr bwMode="auto">
          <a:xfrm>
            <a:off x="5586205" y="3174100"/>
            <a:ext cx="2437388" cy="265127"/>
          </a:xfrm>
          <a:prstGeom prst="rect">
            <a:avLst/>
          </a:prstGeom>
          <a:solidFill>
            <a:schemeClr val="accent2">
              <a:alpha val="4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5" name="Rectangle 74"/>
          <p:cNvSpPr/>
          <p:nvPr/>
        </p:nvSpPr>
        <p:spPr bwMode="auto">
          <a:xfrm>
            <a:off x="5586541" y="3706152"/>
            <a:ext cx="2437726" cy="2527157"/>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Arial" pitchFamily="34" charset="0"/>
            </a:endParaRPr>
          </a:p>
        </p:txBody>
      </p:sp>
      <p:sp>
        <p:nvSpPr>
          <p:cNvPr id="76" name="Rectangle 75"/>
          <p:cNvSpPr/>
          <p:nvPr/>
        </p:nvSpPr>
        <p:spPr bwMode="auto">
          <a:xfrm>
            <a:off x="5585530" y="3706153"/>
            <a:ext cx="2438063" cy="2527156"/>
          </a:xfrm>
          <a:prstGeom prst="rect">
            <a:avLst/>
          </a:prstGeom>
          <a:solidFill>
            <a:srgbClr val="92D05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3" name="TextBox 82"/>
          <p:cNvSpPr txBox="1"/>
          <p:nvPr/>
        </p:nvSpPr>
        <p:spPr>
          <a:xfrm>
            <a:off x="8058659" y="5987687"/>
            <a:ext cx="1360470" cy="461665"/>
          </a:xfrm>
          <a:prstGeom prst="rect">
            <a:avLst/>
          </a:prstGeom>
          <a:noFill/>
        </p:spPr>
        <p:txBody>
          <a:bodyPr wrap="square" rtlCol="0">
            <a:spAutoFit/>
          </a:bodyPr>
          <a:lstStyle/>
          <a:p>
            <a:r>
              <a:rPr lang="en-US" sz="1200" dirty="0" smtClean="0">
                <a:latin typeface="Arial" pitchFamily="34" charset="0"/>
                <a:cs typeface="Arial" pitchFamily="34" charset="0"/>
              </a:rPr>
              <a:t>End of L2 or MSMC</a:t>
            </a:r>
            <a:endParaRPr lang="en-US" sz="1200" dirty="0">
              <a:latin typeface="Arial" pitchFamily="34" charset="0"/>
              <a:cs typeface="Arial" pitchFamily="34" charset="0"/>
            </a:endParaRPr>
          </a:p>
        </p:txBody>
      </p:sp>
    </p:spTree>
    <p:extLst>
      <p:ext uri="{BB962C8B-B14F-4D97-AF65-F5344CB8AC3E}">
        <p14:creationId xmlns:p14="http://schemas.microsoft.com/office/powerpoint/2010/main" xmlns="" val="692127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modes details</a:t>
            </a:r>
          </a:p>
          <a:p>
            <a:pPr lvl="1" eaLnBrk="1" hangingPunct="1"/>
            <a:r>
              <a:rPr lang="en-US" sz="2400" dirty="0" smtClean="0"/>
              <a:t>DSP</a:t>
            </a:r>
          </a:p>
          <a:p>
            <a:pPr lvl="1" eaLnBrk="1" hangingPunct="1"/>
            <a:r>
              <a:rPr lang="en-US" sz="2400" dirty="0" smtClean="0"/>
              <a:t>ARM</a:t>
            </a:r>
          </a:p>
          <a:p>
            <a:pPr eaLnBrk="1" hangingPunct="1"/>
            <a:r>
              <a:rPr lang="en-US" sz="2800" dirty="0" smtClean="0"/>
              <a:t>Two step boot</a:t>
            </a:r>
          </a:p>
          <a:p>
            <a:pPr lvl="1" eaLnBrk="1" hangingPunct="1"/>
            <a:r>
              <a:rPr lang="en-US" sz="2400" dirty="0" smtClean="0"/>
              <a:t>IBL</a:t>
            </a:r>
          </a:p>
          <a:p>
            <a:pPr lvl="1" eaLnBrk="1" hangingPunct="1"/>
            <a:r>
              <a:rPr lang="en-US" sz="2400" dirty="0" smtClean="0"/>
              <a:t>Boot multiple cores</a:t>
            </a:r>
          </a:p>
          <a:p>
            <a:pPr lvl="1" eaLnBrk="1" hangingPunct="1"/>
            <a:r>
              <a:rPr lang="en-US" sz="2400" dirty="0" smtClean="0"/>
              <a:t>U-boot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Image Format</a:t>
            </a:r>
            <a:endParaRPr lang="en-US" dirty="0"/>
          </a:p>
        </p:txBody>
      </p:sp>
      <p:sp>
        <p:nvSpPr>
          <p:cNvPr id="3" name="Text Placeholder 2"/>
          <p:cNvSpPr>
            <a:spLocks noGrp="1"/>
          </p:cNvSpPr>
          <p:nvPr>
            <p:ph type="body" sz="half" idx="1"/>
          </p:nvPr>
        </p:nvSpPr>
        <p:spPr>
          <a:xfrm>
            <a:off x="333375" y="1185863"/>
            <a:ext cx="8467725" cy="4757737"/>
          </a:xfrm>
        </p:spPr>
        <p:txBody>
          <a:bodyPr/>
          <a:lstStyle/>
          <a:p>
            <a:pPr>
              <a:buNone/>
            </a:pPr>
            <a:r>
              <a:rPr lang="en-US" sz="2400" dirty="0" smtClean="0"/>
              <a:t>Boot Table:</a:t>
            </a:r>
          </a:p>
          <a:p>
            <a:r>
              <a:rPr lang="en-US" sz="2400" dirty="0" smtClean="0"/>
              <a:t>Block of data that contains the code and data section</a:t>
            </a:r>
          </a:p>
          <a:p>
            <a:r>
              <a:rPr lang="en-US" sz="2400" dirty="0" smtClean="0"/>
              <a:t>The block is loaded from the host or external memory to the internal memory or DDR by the RBL.</a:t>
            </a:r>
          </a:p>
          <a:p>
            <a:r>
              <a:rPr lang="en-US" sz="2400" dirty="0" smtClean="0"/>
              <a:t>For each section, the </a:t>
            </a:r>
            <a:r>
              <a:rPr lang="en-US" sz="2400" dirty="0" smtClean="0"/>
              <a:t>first 8 bytes </a:t>
            </a:r>
            <a:r>
              <a:rPr lang="en-US" sz="2400" dirty="0" smtClean="0"/>
              <a:t>of </a:t>
            </a:r>
            <a:r>
              <a:rPr lang="en-US" sz="2400" dirty="0" smtClean="0"/>
              <a:t>the Boot Table form the header:</a:t>
            </a:r>
          </a:p>
          <a:p>
            <a:pPr lvl="1"/>
            <a:r>
              <a:rPr lang="en-US" sz="2400" dirty="0" smtClean="0"/>
              <a:t>32-bit section bytes count</a:t>
            </a:r>
          </a:p>
          <a:p>
            <a:pPr lvl="1"/>
            <a:r>
              <a:rPr lang="en-US" sz="2400" dirty="0" smtClean="0"/>
              <a:t>32 bit section address where the block has to be moved</a:t>
            </a:r>
          </a:p>
          <a:p>
            <a:r>
              <a:rPr lang="en-US" sz="2400" dirty="0" smtClean="0"/>
              <a:t>The end of table is identified by writing 0s.</a:t>
            </a:r>
          </a:p>
          <a:p>
            <a:pPr marL="685800" lvl="2" indent="0">
              <a:buNone/>
            </a:pPr>
            <a:endParaRPr lang="en-US" dirty="0"/>
          </a:p>
        </p:txBody>
      </p:sp>
    </p:spTree>
    <p:extLst>
      <p:ext uri="{BB962C8B-B14F-4D97-AF65-F5344CB8AC3E}">
        <p14:creationId xmlns="" xmlns:p14="http://schemas.microsoft.com/office/powerpoint/2010/main" val="29467561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Configuration Format</a:t>
            </a:r>
            <a:endParaRPr lang="en-US" dirty="0"/>
          </a:p>
        </p:txBody>
      </p:sp>
      <p:sp>
        <p:nvSpPr>
          <p:cNvPr id="3" name="Text Placeholder 2"/>
          <p:cNvSpPr>
            <a:spLocks noGrp="1"/>
          </p:cNvSpPr>
          <p:nvPr>
            <p:ph type="body" sz="half" idx="1"/>
          </p:nvPr>
        </p:nvSpPr>
        <p:spPr>
          <a:xfrm>
            <a:off x="333375" y="1185863"/>
            <a:ext cx="8467725" cy="3919537"/>
          </a:xfrm>
        </p:spPr>
        <p:txBody>
          <a:bodyPr/>
          <a:lstStyle/>
          <a:p>
            <a:pPr>
              <a:buNone/>
            </a:pPr>
            <a:r>
              <a:rPr lang="en-US" sz="2400" dirty="0"/>
              <a:t>Boot </a:t>
            </a:r>
            <a:r>
              <a:rPr lang="en-US" sz="2400" dirty="0" smtClean="0"/>
              <a:t>Configuration Table:</a:t>
            </a:r>
            <a:endParaRPr lang="en-US" sz="2400" dirty="0"/>
          </a:p>
          <a:p>
            <a:r>
              <a:rPr lang="en-US" sz="2400" dirty="0"/>
              <a:t>Provides read/modify/write capabilities to any </a:t>
            </a:r>
            <a:r>
              <a:rPr lang="en-US" sz="2400" dirty="0" smtClean="0"/>
              <a:t>MMR </a:t>
            </a:r>
            <a:r>
              <a:rPr lang="en-US" sz="2400" dirty="0"/>
              <a:t>on </a:t>
            </a:r>
            <a:r>
              <a:rPr lang="en-US" sz="2400" dirty="0" smtClean="0"/>
              <a:t>the device.</a:t>
            </a:r>
            <a:endParaRPr lang="en-US" sz="2400" dirty="0"/>
          </a:p>
          <a:p>
            <a:r>
              <a:rPr lang="en-US" sz="2400" dirty="0"/>
              <a:t>Each entry has three </a:t>
            </a:r>
            <a:r>
              <a:rPr lang="en-US" sz="2400" dirty="0" smtClean="0"/>
              <a:t>32-bit-wide </a:t>
            </a:r>
            <a:r>
              <a:rPr lang="en-US" sz="2400" dirty="0"/>
              <a:t>elements.</a:t>
            </a:r>
          </a:p>
          <a:p>
            <a:pPr lvl="1"/>
            <a:r>
              <a:rPr lang="en-US" sz="2400" dirty="0"/>
              <a:t>First element is </a:t>
            </a:r>
            <a:r>
              <a:rPr lang="en-US" sz="2400" dirty="0" smtClean="0"/>
              <a:t>the address </a:t>
            </a:r>
            <a:r>
              <a:rPr lang="en-US" sz="2400" dirty="0"/>
              <a:t>to be modified</a:t>
            </a:r>
          </a:p>
          <a:p>
            <a:pPr lvl="1"/>
            <a:r>
              <a:rPr lang="en-US" sz="2400" dirty="0"/>
              <a:t>Second element is the set mask</a:t>
            </a:r>
          </a:p>
          <a:p>
            <a:pPr lvl="1"/>
            <a:r>
              <a:rPr lang="en-US" sz="2400" dirty="0"/>
              <a:t>Third element is the clear </a:t>
            </a:r>
            <a:r>
              <a:rPr lang="en-US" sz="2400" dirty="0" smtClean="0"/>
              <a:t>mask</a:t>
            </a:r>
          </a:p>
          <a:p>
            <a:r>
              <a:rPr lang="en-US" sz="2400" dirty="0" smtClean="0"/>
              <a:t>If all three elements are 0s, this indicates the end of the Boot Configuration Table.</a:t>
            </a:r>
            <a:endParaRPr lang="en-US" sz="2400" dirty="0"/>
          </a:p>
        </p:txBody>
      </p:sp>
    </p:spTree>
    <p:extLst>
      <p:ext uri="{BB962C8B-B14F-4D97-AF65-F5344CB8AC3E}">
        <p14:creationId xmlns="" xmlns:p14="http://schemas.microsoft.com/office/powerpoint/2010/main" val="3173272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Slave </a:t>
            </a:r>
            <a:r>
              <a:rPr lang="en-US" dirty="0" smtClean="0"/>
              <a:t>Direct IO Modes</a:t>
            </a:r>
            <a:endParaRPr lang="en-US" dirty="0"/>
          </a:p>
        </p:txBody>
      </p:sp>
      <p:sp>
        <p:nvSpPr>
          <p:cNvPr id="3" name="Text Placeholder 2"/>
          <p:cNvSpPr>
            <a:spLocks noGrp="1"/>
          </p:cNvSpPr>
          <p:nvPr>
            <p:ph type="body" sz="half" idx="1"/>
          </p:nvPr>
        </p:nvSpPr>
        <p:spPr>
          <a:xfrm>
            <a:off x="333375" y="1185863"/>
            <a:ext cx="8467725" cy="3919537"/>
          </a:xfrm>
        </p:spPr>
        <p:txBody>
          <a:bodyPr/>
          <a:lstStyle/>
          <a:p>
            <a:r>
              <a:rPr lang="en-US" sz="2400" dirty="0" smtClean="0"/>
              <a:t>The master should take care of loading the code and do the MMR configurations</a:t>
            </a:r>
          </a:p>
          <a:p>
            <a:r>
              <a:rPr lang="en-US" sz="2400" dirty="0" smtClean="0"/>
              <a:t>TI provides set of tools to help</a:t>
            </a:r>
            <a:endParaRPr lang="en-US" sz="2400" dirty="0"/>
          </a:p>
        </p:txBody>
      </p:sp>
    </p:spTree>
    <p:extLst>
      <p:ext uri="{BB962C8B-B14F-4D97-AF65-F5344CB8AC3E}">
        <p14:creationId xmlns="" xmlns:p14="http://schemas.microsoft.com/office/powerpoint/2010/main" val="31732722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(1/4)</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dirty="0" smtClean="0"/>
              <a:t>BLOB format</a:t>
            </a:r>
          </a:p>
          <a:p>
            <a:pPr lvl="1"/>
            <a:r>
              <a:rPr lang="en-US" sz="2000" dirty="0" smtClean="0"/>
              <a:t>Binary Large Object</a:t>
            </a:r>
          </a:p>
          <a:p>
            <a:pPr lvl="1"/>
            <a:r>
              <a:rPr lang="en-US" sz="2000" dirty="0" smtClean="0"/>
              <a:t>Treats the executable as  a data byte stream</a:t>
            </a:r>
          </a:p>
          <a:p>
            <a:pPr lvl="1"/>
            <a:r>
              <a:rPr lang="en-US" sz="2000" dirty="0" smtClean="0"/>
              <a:t>The BLOB will cover the entire memory location used by the application</a:t>
            </a:r>
          </a:p>
          <a:p>
            <a:pPr lvl="1"/>
            <a:r>
              <a:rPr lang="en-US" sz="2000" dirty="0" smtClean="0"/>
              <a:t>When the BLOB is received, the RBL will load it in the base of MSMC.</a:t>
            </a:r>
          </a:p>
          <a:p>
            <a:pPr lvl="2"/>
            <a:r>
              <a:rPr lang="en-US" sz="1600" dirty="0" smtClean="0"/>
              <a:t>Future devices may use other addresses</a:t>
            </a:r>
          </a:p>
          <a:p>
            <a:pPr lvl="2"/>
            <a:r>
              <a:rPr lang="en-US" sz="1600" dirty="0" smtClean="0"/>
              <a:t>“self relocating code” must be used if the code must be places in other memories (DDR)</a:t>
            </a:r>
          </a:p>
          <a:p>
            <a:pPr lvl="1"/>
            <a:r>
              <a:rPr lang="en-US" sz="2000" dirty="0" smtClean="0"/>
              <a:t>Once the blob loading is complete, the RBL jumps the core0 PC to base of MSMC and starts executing.</a:t>
            </a:r>
          </a:p>
          <a:p>
            <a:r>
              <a:rPr lang="en-US" sz="2400" dirty="0" smtClean="0"/>
              <a:t>Magic address of the ARM:</a:t>
            </a:r>
          </a:p>
          <a:p>
            <a:pPr lvl="1"/>
            <a:r>
              <a:rPr lang="en-US" sz="2000" dirty="0" smtClean="0"/>
              <a:t>Core 0 – 0x0C5A D000, Core 1- 0x0C5A D004, core 2 – 0x0C5A 0008, core 3 – 0x0C5A D00C</a:t>
            </a:r>
          </a:p>
          <a:p>
            <a:pPr lvl="1">
              <a:buNone/>
            </a:pPr>
            <a:r>
              <a:rPr lang="en-US" sz="2000" dirty="0" smtClean="0"/>
              <a:t> </a:t>
            </a:r>
          </a:p>
          <a:p>
            <a:pPr marL="354013" lvl="1" indent="0">
              <a:buNone/>
            </a:pPr>
            <a:endParaRPr lang="en-US" sz="2000" dirty="0" smtClean="0"/>
          </a:p>
        </p:txBody>
      </p:sp>
    </p:spTree>
    <p:extLst>
      <p:ext uri="{BB962C8B-B14F-4D97-AF65-F5344CB8AC3E}">
        <p14:creationId xmlns="" xmlns:p14="http://schemas.microsoft.com/office/powerpoint/2010/main" val="2301660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(2/4)</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400" dirty="0" smtClean="0"/>
              <a:t>Tools to build the blob</a:t>
            </a:r>
          </a:p>
          <a:p>
            <a:pPr lvl="1"/>
            <a:r>
              <a:rPr lang="en-US" sz="2000" dirty="0" smtClean="0"/>
              <a:t>armhex – convert the .out file into an ASCII hex file</a:t>
            </a:r>
          </a:p>
          <a:p>
            <a:pPr lvl="1"/>
            <a:r>
              <a:rPr lang="en-US" sz="2000" dirty="0" smtClean="0"/>
              <a:t>b2ccs.exe – converts the ASCII hex file into a CCS .dat format</a:t>
            </a:r>
          </a:p>
          <a:p>
            <a:pPr lvl="1"/>
            <a:r>
              <a:rPr lang="en-US" sz="2000" dirty="0" smtClean="0"/>
              <a:t>ccs2bin.exe – converts the CCS .dat format to a blob which is used for UART or Ethernet boot</a:t>
            </a:r>
          </a:p>
          <a:p>
            <a:pPr lvl="1"/>
            <a:r>
              <a:rPr lang="en-US" sz="2000" dirty="0" smtClean="0"/>
              <a:t> </a:t>
            </a:r>
          </a:p>
          <a:p>
            <a:pPr marL="354013" lvl="1" indent="0">
              <a:buNone/>
            </a:pPr>
            <a:endParaRPr lang="en-US" sz="2000" dirty="0" smtClean="0"/>
          </a:p>
        </p:txBody>
      </p:sp>
    </p:spTree>
    <p:extLst>
      <p:ext uri="{BB962C8B-B14F-4D97-AF65-F5344CB8AC3E}">
        <p14:creationId xmlns="" xmlns:p14="http://schemas.microsoft.com/office/powerpoint/2010/main" val="2301660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(3/4)</a:t>
            </a:r>
            <a:endParaRPr lang="en-US" sz="3600" dirty="0"/>
          </a:p>
        </p:txBody>
      </p:sp>
      <p:sp>
        <p:nvSpPr>
          <p:cNvPr id="3" name="Text Placeholder 2"/>
          <p:cNvSpPr>
            <a:spLocks noGrp="1"/>
          </p:cNvSpPr>
          <p:nvPr>
            <p:ph type="body" sz="half" idx="1"/>
          </p:nvPr>
        </p:nvSpPr>
        <p:spPr>
          <a:xfrm>
            <a:off x="333375" y="1185863"/>
            <a:ext cx="8353425" cy="4692650"/>
          </a:xfrm>
        </p:spPr>
        <p:txBody>
          <a:bodyPr/>
          <a:lstStyle/>
          <a:p>
            <a:r>
              <a:rPr lang="en-US" sz="2800" dirty="0" smtClean="0"/>
              <a:t>GP header format</a:t>
            </a:r>
          </a:p>
          <a:p>
            <a:pPr lvl="1"/>
            <a:r>
              <a:rPr lang="en-US" sz="2000" dirty="0" smtClean="0"/>
              <a:t>Similar to boot table for DSP boot</a:t>
            </a:r>
          </a:p>
          <a:p>
            <a:pPr lvl="1"/>
            <a:r>
              <a:rPr lang="en-US" sz="2000" dirty="0" smtClean="0"/>
              <a:t>Unlike boot table there is no start address</a:t>
            </a:r>
          </a:p>
          <a:p>
            <a:pPr lvl="1"/>
            <a:r>
              <a:rPr lang="en-US" sz="2000" dirty="0" smtClean="0"/>
              <a:t>Format is</a:t>
            </a:r>
          </a:p>
          <a:p>
            <a:pPr marL="685800" lvl="2" indent="0">
              <a:buNone/>
            </a:pPr>
            <a:r>
              <a:rPr lang="en-US" sz="2000" dirty="0" smtClean="0"/>
              <a:t>Block 0 length</a:t>
            </a:r>
          </a:p>
          <a:p>
            <a:pPr marL="685800" lvl="2" indent="0">
              <a:buNone/>
            </a:pPr>
            <a:r>
              <a:rPr lang="en-US" sz="2000" dirty="0" smtClean="0"/>
              <a:t>Block 0 Base Address</a:t>
            </a:r>
          </a:p>
          <a:p>
            <a:pPr marL="685800" lvl="2" indent="0">
              <a:buNone/>
            </a:pPr>
            <a:r>
              <a:rPr lang="en-US" sz="2000" dirty="0" smtClean="0"/>
              <a:t>Block 0 data</a:t>
            </a:r>
          </a:p>
          <a:p>
            <a:pPr marL="685800" lvl="2" indent="0">
              <a:buNone/>
            </a:pPr>
            <a:r>
              <a:rPr lang="en-US" sz="2000" dirty="0" smtClean="0"/>
              <a:t>…</a:t>
            </a:r>
          </a:p>
          <a:p>
            <a:pPr marL="685800" lvl="2" indent="0">
              <a:buNone/>
            </a:pPr>
            <a:r>
              <a:rPr lang="en-US" sz="2000" dirty="0" smtClean="0"/>
              <a:t>Block last length</a:t>
            </a:r>
          </a:p>
          <a:p>
            <a:pPr marL="685800" lvl="2" indent="0">
              <a:buNone/>
            </a:pPr>
            <a:r>
              <a:rPr lang="en-US" sz="2000" dirty="0" smtClean="0"/>
              <a:t>Block last base address</a:t>
            </a:r>
          </a:p>
          <a:p>
            <a:pPr marL="685800" lvl="2" indent="0">
              <a:buNone/>
            </a:pPr>
            <a:r>
              <a:rPr lang="en-US" sz="2000" dirty="0" smtClean="0"/>
              <a:t>Block last data</a:t>
            </a:r>
          </a:p>
          <a:p>
            <a:pPr marL="685800" lvl="2" indent="0">
              <a:buNone/>
            </a:pPr>
            <a:r>
              <a:rPr lang="en-US" sz="2000" dirty="0" smtClean="0"/>
              <a:t>Termination (0 for block length)</a:t>
            </a:r>
          </a:p>
        </p:txBody>
      </p:sp>
    </p:spTree>
    <p:extLst>
      <p:ext uri="{BB962C8B-B14F-4D97-AF65-F5344CB8AC3E}">
        <p14:creationId xmlns="" xmlns:p14="http://schemas.microsoft.com/office/powerpoint/2010/main" val="2596406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ARM Boot Image formats (3/4)</a:t>
            </a:r>
            <a:endParaRPr lang="en-US" sz="3600" dirty="0"/>
          </a:p>
        </p:txBody>
      </p:sp>
      <p:sp>
        <p:nvSpPr>
          <p:cNvPr id="3" name="Text Placeholder 2"/>
          <p:cNvSpPr>
            <a:spLocks noGrp="1"/>
          </p:cNvSpPr>
          <p:nvPr>
            <p:ph type="body" sz="half" idx="1"/>
          </p:nvPr>
        </p:nvSpPr>
        <p:spPr>
          <a:xfrm>
            <a:off x="381000" y="990600"/>
            <a:ext cx="8353425" cy="5334000"/>
          </a:xfrm>
        </p:spPr>
        <p:txBody>
          <a:bodyPr/>
          <a:lstStyle/>
          <a:p>
            <a:r>
              <a:rPr lang="en-US" sz="2800" dirty="0" smtClean="0"/>
              <a:t>Tools to build the GP format</a:t>
            </a:r>
          </a:p>
          <a:p>
            <a:pPr lvl="1"/>
            <a:r>
              <a:rPr lang="en-US" sz="2000" dirty="0" smtClean="0"/>
              <a:t>catccs – combines the data contents of two CCS .dat files while updating the CCS .dat header to be the correct combined length</a:t>
            </a:r>
          </a:p>
          <a:p>
            <a:pPr lvl="1"/>
            <a:r>
              <a:rPr lang="en-US" sz="2000" dirty="0" smtClean="0"/>
              <a:t>ccsAddGphdr – adds a general purpose header to your CCS .dat file and also updates the CCS .dat header to account for the added 8 bytes of length</a:t>
            </a:r>
          </a:p>
          <a:p>
            <a:pPr lvl="2"/>
            <a:r>
              <a:rPr lang="en-US" sz="2000" dirty="0" smtClean="0"/>
              <a:t>32 bits for the length of the data section</a:t>
            </a:r>
          </a:p>
          <a:p>
            <a:pPr lvl="2"/>
            <a:r>
              <a:rPr lang="en-US" sz="2000" dirty="0" smtClean="0"/>
              <a:t>32 bits for the destination address of the data section</a:t>
            </a:r>
          </a:p>
          <a:p>
            <a:pPr lvl="1"/>
            <a:r>
              <a:rPr lang="en-US" sz="2000" dirty="0" smtClean="0"/>
              <a:t>ccsAddGptlr – adds a general purpose tail to your CCS .dat file and also updates the CCS .dat header to account for the added 8 bytes of length</a:t>
            </a:r>
          </a:p>
          <a:p>
            <a:pPr lvl="2"/>
            <a:r>
              <a:rPr lang="en-US" sz="2000" dirty="0" smtClean="0"/>
              <a:t>32 bits of all zeroes</a:t>
            </a:r>
          </a:p>
          <a:p>
            <a:pPr lvl="2"/>
            <a:r>
              <a:rPr lang="en-US" sz="2000" dirty="0" smtClean="0"/>
              <a:t>32 bits of all zeroes</a:t>
            </a:r>
            <a:endParaRPr lang="en-US" sz="2400" dirty="0" smtClean="0"/>
          </a:p>
          <a:p>
            <a:r>
              <a:rPr lang="en-US" sz="2800" dirty="0" smtClean="0"/>
              <a:t>During boot, once the end of table is reached, RBL jumps to the base address of the last block </a:t>
            </a:r>
          </a:p>
          <a:p>
            <a:pPr lvl="1"/>
            <a:endParaRPr lang="en-US" sz="2400" dirty="0" smtClean="0"/>
          </a:p>
          <a:p>
            <a:pPr lvl="1"/>
            <a:endParaRPr lang="en-US" sz="2400" dirty="0" smtClean="0"/>
          </a:p>
        </p:txBody>
      </p:sp>
    </p:spTree>
    <p:extLst>
      <p:ext uri="{BB962C8B-B14F-4D97-AF65-F5344CB8AC3E}">
        <p14:creationId xmlns="" xmlns:p14="http://schemas.microsoft.com/office/powerpoint/2010/main" val="25964066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Tool Support (1/3)</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sz="2800" dirty="0" smtClean="0"/>
              <a:t>DSP code is generated by TI code generation family and has XXX.out format</a:t>
            </a:r>
          </a:p>
          <a:p>
            <a:pPr lvl="1" eaLnBrk="1" hangingPunct="1"/>
            <a:r>
              <a:rPr lang="en-US" sz="2400" dirty="0" smtClean="0"/>
              <a:t>Coeff format was TI proprietary format</a:t>
            </a:r>
          </a:p>
          <a:p>
            <a:pPr lvl="1" eaLnBrk="1" hangingPunct="1"/>
            <a:r>
              <a:rPr lang="en-US" sz="2400" dirty="0" smtClean="0"/>
              <a:t>Alf (eabi) is an industry standard format </a:t>
            </a:r>
            <a:endParaRPr lang="en-US" sz="2000" dirty="0" smtClean="0"/>
          </a:p>
          <a:p>
            <a:r>
              <a:rPr lang="en-US" sz="2800" dirty="0" smtClean="0"/>
              <a:t>Hex6x tool converts out format into hex ASCII format</a:t>
            </a:r>
          </a:p>
          <a:p>
            <a:r>
              <a:rPr lang="en-US" sz="2800" dirty="0" smtClean="0"/>
              <a:t>It can produce these output file formats:</a:t>
            </a:r>
          </a:p>
          <a:p>
            <a:pPr lvl="1"/>
            <a:r>
              <a:rPr lang="en-US" sz="2000" dirty="0" smtClean="0"/>
              <a:t> ASCII-Hex, supporting 16-bit addresses</a:t>
            </a:r>
          </a:p>
          <a:p>
            <a:pPr lvl="1"/>
            <a:r>
              <a:rPr lang="en-US" sz="2000" dirty="0" smtClean="0"/>
              <a:t> Extended Tektronix (Tektronix)</a:t>
            </a:r>
          </a:p>
          <a:p>
            <a:pPr lvl="1"/>
            <a:r>
              <a:rPr lang="en-US" sz="2000" dirty="0" smtClean="0"/>
              <a:t> Intel MCS-86 (Intel)</a:t>
            </a:r>
          </a:p>
          <a:p>
            <a:pPr lvl="1"/>
            <a:r>
              <a:rPr lang="en-US" sz="2000" dirty="0" smtClean="0"/>
              <a:t> Motorola Exorciser (Motorola-S), supporting 16-bit addresses</a:t>
            </a:r>
          </a:p>
          <a:p>
            <a:pPr lvl="1"/>
            <a:r>
              <a:rPr lang="en-US" sz="2000" dirty="0" smtClean="0"/>
              <a:t> Texas Instruments SDSMAC (TI-Tagged), supporting 16-bit addresses</a:t>
            </a:r>
          </a:p>
          <a:p>
            <a:pPr lvl="1" eaLnBrk="1" hangingPunct="1"/>
            <a:endParaRPr lang="en-US" sz="2400" dirty="0" smtClean="0"/>
          </a:p>
          <a:p>
            <a:pPr lvl="1" eaLnBrk="1" hangingPunct="1"/>
            <a:endParaRPr lang="en-US" sz="12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Tool Support (2/3)</a:t>
            </a:r>
          </a:p>
        </p:txBody>
      </p:sp>
      <p:sp>
        <p:nvSpPr>
          <p:cNvPr id="7171" name="Text Placeholder 2"/>
          <p:cNvSpPr>
            <a:spLocks noGrp="1"/>
          </p:cNvSpPr>
          <p:nvPr>
            <p:ph type="body" sz="half" idx="1"/>
          </p:nvPr>
        </p:nvSpPr>
        <p:spPr>
          <a:xfrm>
            <a:off x="333375" y="838201"/>
            <a:ext cx="8505825" cy="5410200"/>
          </a:xfrm>
        </p:spPr>
        <p:txBody>
          <a:bodyPr/>
          <a:lstStyle/>
          <a:p>
            <a:pPr eaLnBrk="1" hangingPunct="1"/>
            <a:r>
              <a:rPr lang="en-US" dirty="0" smtClean="0"/>
              <a:t>Hex6x is described in TI assembly tools User Guide  </a:t>
            </a:r>
            <a:r>
              <a:rPr lang="en-US" dirty="0" smtClean="0">
                <a:hlinkClick r:id="rId3"/>
              </a:rPr>
              <a:t>http://www.cs.cmu.edu/afs/cs/academic/class/15745-s05/www/c6xref/assembly.pdf</a:t>
            </a:r>
            <a:r>
              <a:rPr lang="en-US" dirty="0" smtClean="0"/>
              <a:t> </a:t>
            </a:r>
          </a:p>
          <a:p>
            <a:pPr eaLnBrk="1" hangingPunct="1"/>
            <a:r>
              <a:rPr lang="en-US" sz="2800" dirty="0" smtClean="0"/>
              <a:t>Armhex is similar to hex6x and is described in ARM Assembly Language tool User Guide (SPNU118L)</a:t>
            </a:r>
          </a:p>
          <a:p>
            <a:pPr eaLnBrk="1" hangingPunct="1"/>
            <a:r>
              <a:rPr lang="en-US" sz="2800" dirty="0" smtClean="0"/>
              <a:t>The next slide shows a sample of hex converter out for booting from 8-bit SPI boot</a:t>
            </a:r>
          </a:p>
          <a:p>
            <a:pPr lvl="1" eaLnBrk="1" hangingPunct="1"/>
            <a:endParaRPr lang="en-US" sz="2400" dirty="0" smtClean="0"/>
          </a:p>
          <a:p>
            <a:pPr lvl="1" eaLnBrk="1" hangingPunct="1"/>
            <a:endParaRPr lang="en-US" sz="1200" dirty="0" smtClean="0"/>
          </a:p>
          <a:p>
            <a:pPr eaLnBrk="1" hangingPunct="1"/>
            <a:endParaRPr lang="en-US"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a:blip r:embed="rId2" cstate="print"/>
          <a:srcRect/>
          <a:stretch>
            <a:fillRect/>
          </a:stretch>
        </p:blipFill>
        <p:spPr bwMode="auto">
          <a:xfrm>
            <a:off x="1447800" y="693144"/>
            <a:ext cx="6534150" cy="5721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133599"/>
            <a:ext cx="8505825" cy="4114801"/>
          </a:xfrm>
        </p:spPr>
        <p:txBody>
          <a:bodyPr/>
          <a:lstStyle/>
          <a:p>
            <a:pPr eaLnBrk="1" hangingPunct="1"/>
            <a:r>
              <a:rPr lang="en-US" sz="2800" dirty="0" smtClean="0"/>
              <a:t>The BOOT </a:t>
            </a:r>
          </a:p>
          <a:p>
            <a:pPr lvl="1" eaLnBrk="1" hangingPunct="1"/>
            <a:r>
              <a:rPr lang="en-US" sz="2400" dirty="0" smtClean="0"/>
              <a:t>Motivation </a:t>
            </a:r>
          </a:p>
          <a:p>
            <a:pPr lvl="1" eaLnBrk="1" hangingPunct="1"/>
            <a:r>
              <a:rPr lang="en-US" sz="2400" dirty="0" smtClean="0"/>
              <a:t>RBL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Tool Support (3/3)</a:t>
            </a:r>
            <a:endParaRPr lang="en-US" sz="3600" dirty="0"/>
          </a:p>
        </p:txBody>
      </p:sp>
      <p:sp>
        <p:nvSpPr>
          <p:cNvPr id="3" name="Text Placeholder 2"/>
          <p:cNvSpPr>
            <a:spLocks noGrp="1"/>
          </p:cNvSpPr>
          <p:nvPr>
            <p:ph type="body" sz="half" idx="1"/>
          </p:nvPr>
        </p:nvSpPr>
        <p:spPr>
          <a:xfrm>
            <a:off x="333375" y="1033463"/>
            <a:ext cx="8048625" cy="5367337"/>
          </a:xfrm>
        </p:spPr>
        <p:txBody>
          <a:bodyPr/>
          <a:lstStyle/>
          <a:p>
            <a:r>
              <a:rPr lang="en-US" sz="2400" dirty="0" smtClean="0"/>
              <a:t>Building the boot table:</a:t>
            </a:r>
          </a:p>
          <a:p>
            <a:pPr lvl="1"/>
            <a:r>
              <a:rPr lang="en-US" sz="2400" dirty="0" smtClean="0"/>
              <a:t>If the EVM is set in little endian mode, convert the boot table to big endian mode (used by the RBL) using the </a:t>
            </a:r>
            <a:r>
              <a:rPr lang="en-US" sz="2400" b="1" dirty="0" smtClean="0"/>
              <a:t>bconvert64x</a:t>
            </a:r>
            <a:r>
              <a:rPr lang="en-US" sz="2400" dirty="0" smtClean="0"/>
              <a:t> utility (available in MCSDK).</a:t>
            </a:r>
          </a:p>
          <a:p>
            <a:r>
              <a:rPr lang="en-US" sz="2400" dirty="0" smtClean="0"/>
              <a:t>Convert to an I2C format (to be loaded into the EEPROM) using the </a:t>
            </a:r>
            <a:r>
              <a:rPr lang="en-US" sz="2400" b="1" dirty="0" smtClean="0"/>
              <a:t>b2i2c</a:t>
            </a:r>
            <a:r>
              <a:rPr lang="en-US" sz="2400" dirty="0" smtClean="0"/>
              <a:t> utility (available in MCSDK).</a:t>
            </a:r>
          </a:p>
          <a:p>
            <a:r>
              <a:rPr lang="en-US" sz="2400" dirty="0" smtClean="0"/>
              <a:t>Append the boot parameter table to the boot table using </a:t>
            </a:r>
            <a:r>
              <a:rPr lang="en-US" sz="2400" b="1" dirty="0" smtClean="0"/>
              <a:t>romparse</a:t>
            </a:r>
            <a:r>
              <a:rPr lang="en-US" sz="2400" dirty="0" smtClean="0"/>
              <a:t> (Available in MCSDK), which uses a map file to retrieve the boot parameter tables.</a:t>
            </a:r>
            <a:endParaRPr lang="en-US" sz="2400" dirty="0"/>
          </a:p>
        </p:txBody>
      </p:sp>
    </p:spTree>
    <p:extLst>
      <p:ext uri="{BB962C8B-B14F-4D97-AF65-F5344CB8AC3E}">
        <p14:creationId xmlns="" xmlns:p14="http://schemas.microsoft.com/office/powerpoint/2010/main" val="4172176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2285999"/>
            <a:ext cx="8505825" cy="3962401"/>
          </a:xfrm>
        </p:spPr>
        <p:txBody>
          <a:bodyPr/>
          <a:lstStyle/>
          <a:p>
            <a:pPr eaLnBrk="1" hangingPunct="1"/>
            <a:r>
              <a:rPr lang="en-US" sz="2800" dirty="0" smtClean="0"/>
              <a:t>modes details</a:t>
            </a:r>
          </a:p>
          <a:p>
            <a:pPr lvl="1" eaLnBrk="1" hangingPunct="1"/>
            <a:r>
              <a:rPr lang="en-US" sz="2400" dirty="0" smtClean="0"/>
              <a:t>DSP</a:t>
            </a:r>
          </a:p>
          <a:p>
            <a:pPr lvl="1" eaLnBrk="1" hangingPunct="1"/>
            <a:r>
              <a:rPr lang="en-US" sz="2400" dirty="0" smtClean="0"/>
              <a:t>ARM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 I2C Master Boot</a:t>
            </a:r>
            <a:endParaRPr lang="en-US" sz="3600" dirty="0"/>
          </a:p>
        </p:txBody>
      </p:sp>
      <p:sp>
        <p:nvSpPr>
          <p:cNvPr id="3" name="Text Placeholder 2"/>
          <p:cNvSpPr>
            <a:spLocks noGrp="1"/>
          </p:cNvSpPr>
          <p:nvPr>
            <p:ph type="body" sz="half" idx="1"/>
          </p:nvPr>
        </p:nvSpPr>
        <p:spPr>
          <a:xfrm>
            <a:off x="333375" y="1185863"/>
            <a:ext cx="8467725" cy="4910137"/>
          </a:xfrm>
        </p:spPr>
        <p:txBody>
          <a:bodyPr/>
          <a:lstStyle/>
          <a:p>
            <a:r>
              <a:rPr lang="en-US" dirty="0" smtClean="0"/>
              <a:t>PLL is in bypass mode.</a:t>
            </a:r>
          </a:p>
          <a:p>
            <a:pPr lvl="1"/>
            <a:r>
              <a:rPr lang="en-US" dirty="0" smtClean="0"/>
              <a:t>Can be used to run a work-around before running the main boot method</a:t>
            </a:r>
          </a:p>
          <a:p>
            <a:r>
              <a:rPr lang="en-US" dirty="0" smtClean="0"/>
              <a:t>Can modify the boot parameter table that is used by RBL.</a:t>
            </a:r>
          </a:p>
          <a:p>
            <a:pPr lvl="1"/>
            <a:r>
              <a:rPr lang="en-US" dirty="0" smtClean="0"/>
              <a:t>After running the work-around, can modify the boot parameter table to boot in another boot method.</a:t>
            </a:r>
          </a:p>
          <a:p>
            <a:r>
              <a:rPr lang="en-US" dirty="0" smtClean="0"/>
              <a:t>Images are stored in the EEPROM in two pages that are divided into blocks of 0x80 bytes.</a:t>
            </a:r>
          </a:p>
          <a:p>
            <a:endParaRPr lang="en-US" dirty="0"/>
          </a:p>
        </p:txBody>
      </p:sp>
    </p:spTree>
    <p:extLst>
      <p:ext uri="{BB962C8B-B14F-4D97-AF65-F5344CB8AC3E}">
        <p14:creationId xmlns="" xmlns:p14="http://schemas.microsoft.com/office/powerpoint/2010/main" val="21283526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a:t>
            </a:r>
            <a:r>
              <a:rPr lang="en-US" sz="3600" dirty="0" smtClean="0"/>
              <a:t>I Boot Modes Summary</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I2C slave </a:t>
            </a:r>
          </a:p>
          <a:p>
            <a:pPr lvl="1" eaLnBrk="1" hangingPunct="1"/>
            <a:r>
              <a:rPr lang="en-US" sz="2000" dirty="0" smtClean="0"/>
              <a:t>device </a:t>
            </a:r>
            <a:r>
              <a:rPr lang="en-US" sz="2000" dirty="0" smtClean="0"/>
              <a:t>configuration </a:t>
            </a:r>
            <a:r>
              <a:rPr lang="en-US" sz="2000" dirty="0"/>
              <a:t>uses 5 bits of device </a:t>
            </a:r>
            <a:r>
              <a:rPr lang="en-US" sz="2000" dirty="0" smtClean="0"/>
              <a:t>configuration</a:t>
            </a:r>
            <a:r>
              <a:rPr lang="en-US" sz="2000" dirty="0"/>
              <a:t> </a:t>
            </a:r>
            <a:r>
              <a:rPr lang="en-US" sz="2000" dirty="0" smtClean="0"/>
              <a:t>and </a:t>
            </a:r>
            <a:r>
              <a:rPr lang="en-US" sz="2000" dirty="0" smtClean="0"/>
              <a:t>t</a:t>
            </a:r>
            <a:r>
              <a:rPr lang="en-US" sz="2000" dirty="0" smtClean="0"/>
              <a:t>he </a:t>
            </a:r>
            <a:r>
              <a:rPr lang="en-US" sz="2000" dirty="0"/>
              <a:t>I2C address is calculated by adding 0x19 to the I2C address specified in the device </a:t>
            </a:r>
            <a:r>
              <a:rPr lang="en-US" sz="2000" dirty="0" smtClean="0"/>
              <a:t>configuration</a:t>
            </a:r>
          </a:p>
          <a:p>
            <a:pPr eaLnBrk="1" hangingPunct="1"/>
            <a:r>
              <a:rPr lang="en-US" sz="2400" dirty="0" smtClean="0"/>
              <a:t>SPI Boot </a:t>
            </a:r>
          </a:p>
          <a:p>
            <a:pPr lvl="1" eaLnBrk="1" hangingPunct="1"/>
            <a:r>
              <a:rPr lang="en-US" sz="2000" dirty="0" smtClean="0"/>
              <a:t>Same </a:t>
            </a:r>
            <a:r>
              <a:rPr lang="en-US" sz="2000" dirty="0" smtClean="0"/>
              <a:t>as I2C </a:t>
            </a:r>
            <a:r>
              <a:rPr lang="en-US" sz="2000" dirty="0" smtClean="0"/>
              <a:t>mode, instead </a:t>
            </a:r>
            <a:r>
              <a:rPr lang="en-US" sz="2000" dirty="0" smtClean="0"/>
              <a:t>of pages, the NOR flash is selected based on the chip </a:t>
            </a:r>
            <a:r>
              <a:rPr lang="en-US" sz="2000" dirty="0" smtClean="0"/>
              <a:t>select</a:t>
            </a:r>
          </a:p>
          <a:p>
            <a:pPr eaLnBrk="1" hangingPunct="1"/>
            <a:r>
              <a:rPr lang="en-US" sz="2400" dirty="0" smtClean="0"/>
              <a:t>Ethernet Boot</a:t>
            </a:r>
          </a:p>
          <a:p>
            <a:pPr lvl="1" eaLnBrk="1" hangingPunct="1"/>
            <a:r>
              <a:rPr lang="en-US" sz="2000" dirty="0" smtClean="0"/>
              <a:t>Configure the SERDES and NetCp if available, but not the PHY</a:t>
            </a:r>
          </a:p>
          <a:p>
            <a:pPr eaLnBrk="1" hangingPunct="1"/>
            <a:r>
              <a:rPr lang="en-US" sz="2400" dirty="0" smtClean="0"/>
              <a:t>SRIO BOOT</a:t>
            </a:r>
          </a:p>
          <a:p>
            <a:pPr lvl="1" eaLnBrk="1" hangingPunct="1"/>
            <a:r>
              <a:rPr lang="en-US" sz="2000" dirty="0" smtClean="0"/>
              <a:t>Support direct IO (slave mode) and type 11 messages (similar to Ethernet)</a:t>
            </a:r>
          </a:p>
          <a:p>
            <a:pPr eaLnBrk="1" hangingPunct="1"/>
            <a:endParaRPr lang="en-US" sz="2400" dirty="0" smtClean="0"/>
          </a:p>
          <a:p>
            <a:pPr marL="0" indent="0">
              <a:buNone/>
            </a:pPr>
            <a:endParaRPr lang="en-US" dirty="0"/>
          </a:p>
        </p:txBody>
      </p:sp>
    </p:spTree>
    <p:extLst>
      <p:ext uri="{BB962C8B-B14F-4D97-AF65-F5344CB8AC3E}">
        <p14:creationId xmlns="" xmlns:p14="http://schemas.microsoft.com/office/powerpoint/2010/main" val="29021132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a:t>
            </a:r>
            <a:r>
              <a:rPr lang="en-US" sz="3600" dirty="0" smtClean="0"/>
              <a:t>I Boot Modes Summary (cont)</a:t>
            </a:r>
            <a:endParaRPr lang="en-US" sz="3600" dirty="0"/>
          </a:p>
        </p:txBody>
      </p:sp>
      <p:sp>
        <p:nvSpPr>
          <p:cNvPr id="3" name="Text Placeholder 2"/>
          <p:cNvSpPr>
            <a:spLocks noGrp="1"/>
          </p:cNvSpPr>
          <p:nvPr>
            <p:ph type="body" sz="half" idx="1"/>
          </p:nvPr>
        </p:nvSpPr>
        <p:spPr>
          <a:xfrm>
            <a:off x="333375" y="990600"/>
            <a:ext cx="8467725" cy="5291137"/>
          </a:xfrm>
        </p:spPr>
        <p:txBody>
          <a:bodyPr/>
          <a:lstStyle/>
          <a:p>
            <a:pPr eaLnBrk="1" hangingPunct="1"/>
            <a:r>
              <a:rPr lang="en-US" sz="2400" dirty="0" smtClean="0"/>
              <a:t>PCI Boot</a:t>
            </a:r>
          </a:p>
          <a:p>
            <a:pPr lvl="1" eaLnBrk="1" hangingPunct="1"/>
            <a:r>
              <a:rPr lang="en-US" sz="2000" dirty="0" smtClean="0"/>
              <a:t>Only End Point (DSP), similar to SRIO direct IO, supports legacy interrupt as well as EP </a:t>
            </a:r>
            <a:r>
              <a:rPr lang="en-US" sz="2000" dirty="0" smtClean="0"/>
              <a:t>interrupt</a:t>
            </a:r>
            <a:endParaRPr lang="en-US" sz="2400" dirty="0" smtClean="0"/>
          </a:p>
          <a:p>
            <a:pPr eaLnBrk="1" hangingPunct="1"/>
            <a:r>
              <a:rPr lang="en-US" sz="2400" dirty="0" smtClean="0"/>
              <a:t>Hyperlink Boot</a:t>
            </a:r>
          </a:p>
          <a:p>
            <a:pPr lvl="1" eaLnBrk="1" hangingPunct="1"/>
            <a:r>
              <a:rPr lang="en-US" sz="2000" dirty="0" smtClean="0"/>
              <a:t>Similar to SRIO direct IO, Hyperlink interrupt is connected to core 0</a:t>
            </a:r>
          </a:p>
          <a:p>
            <a:pPr marL="0" indent="0">
              <a:buNone/>
            </a:pPr>
            <a:endParaRPr lang="en-US" dirty="0"/>
          </a:p>
        </p:txBody>
      </p:sp>
    </p:spTree>
    <p:extLst>
      <p:ext uri="{BB962C8B-B14F-4D97-AF65-F5344CB8AC3E}">
        <p14:creationId xmlns="" xmlns:p14="http://schemas.microsoft.com/office/powerpoint/2010/main" val="2902113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a:t>Loading Process - I2C </a:t>
            </a:r>
            <a:r>
              <a:rPr lang="en-US" sz="3600" dirty="0" smtClean="0"/>
              <a:t>Boot</a:t>
            </a:r>
            <a:endParaRPr lang="en-US" sz="3600" dirty="0"/>
          </a:p>
        </p:txBody>
      </p:sp>
      <p:sp>
        <p:nvSpPr>
          <p:cNvPr id="3" name="Text Placeholder 2"/>
          <p:cNvSpPr>
            <a:spLocks noGrp="1"/>
          </p:cNvSpPr>
          <p:nvPr>
            <p:ph type="body" sz="half" idx="1"/>
          </p:nvPr>
        </p:nvSpPr>
        <p:spPr/>
        <p:txBody>
          <a:bodyPr/>
          <a:lstStyle/>
          <a:p>
            <a:r>
              <a:rPr lang="en-US" sz="2800" dirty="0" smtClean="0"/>
              <a:t>PLL are bypassed in this mode.</a:t>
            </a:r>
          </a:p>
          <a:p>
            <a:r>
              <a:rPr lang="en-US" sz="2800" dirty="0" smtClean="0"/>
              <a:t>The application to be loaded is converted into a GP header format table and loaded in the EEPROM.</a:t>
            </a:r>
          </a:p>
          <a:p>
            <a:r>
              <a:rPr lang="en-US" sz="2800" dirty="0" smtClean="0"/>
              <a:t>Generally a two stage bootloader process is carried out.</a:t>
            </a:r>
          </a:p>
          <a:p>
            <a:r>
              <a:rPr lang="en-US" sz="2800" dirty="0" smtClean="0"/>
              <a:t>First stage will load the image that has the PLL settings and modifies the boot parameter table to point to the next address in EEPROM where the real image is loaded. Then re-enter the RBL</a:t>
            </a:r>
          </a:p>
          <a:p>
            <a:r>
              <a:rPr lang="en-US" sz="2800" dirty="0" smtClean="0"/>
              <a:t>In second stage the real image is loaded.</a:t>
            </a:r>
          </a:p>
          <a:p>
            <a:endParaRPr lang="en-US" dirty="0"/>
          </a:p>
        </p:txBody>
      </p:sp>
    </p:spTree>
    <p:extLst>
      <p:ext uri="{BB962C8B-B14F-4D97-AF65-F5344CB8AC3E}">
        <p14:creationId xmlns="" xmlns:p14="http://schemas.microsoft.com/office/powerpoint/2010/main" val="21283526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Loading Process -XIP boot</a:t>
            </a:r>
            <a:endParaRPr lang="en-US" sz="3600" dirty="0"/>
          </a:p>
        </p:txBody>
      </p:sp>
      <p:sp>
        <p:nvSpPr>
          <p:cNvPr id="3" name="Text Placeholder 2"/>
          <p:cNvSpPr>
            <a:spLocks noGrp="1"/>
          </p:cNvSpPr>
          <p:nvPr>
            <p:ph type="body" sz="half" idx="1"/>
          </p:nvPr>
        </p:nvSpPr>
        <p:spPr>
          <a:xfrm>
            <a:off x="333375" y="1185863"/>
            <a:ext cx="8467725" cy="5062537"/>
          </a:xfrm>
        </p:spPr>
        <p:txBody>
          <a:bodyPr/>
          <a:lstStyle/>
          <a:p>
            <a:r>
              <a:rPr lang="en-US" dirty="0" smtClean="0">
                <a:solidFill>
                  <a:schemeClr val="tx1">
                    <a:lumMod val="50000"/>
                    <a:lumOff val="50000"/>
                  </a:schemeClr>
                </a:solidFill>
              </a:rPr>
              <a:t>The image to be loaded is in the GP header format and loaded in the EMIF NOR flash.</a:t>
            </a:r>
          </a:p>
          <a:p>
            <a:r>
              <a:rPr lang="en-US" dirty="0" smtClean="0">
                <a:solidFill>
                  <a:schemeClr val="tx1">
                    <a:lumMod val="50000"/>
                    <a:lumOff val="50000"/>
                  </a:schemeClr>
                </a:solidFill>
              </a:rPr>
              <a:t>Once the boot is triggered, the GP header blocks are loaded based on the base address and the byte size.</a:t>
            </a:r>
          </a:p>
          <a:p>
            <a:r>
              <a:rPr lang="en-US" dirty="0" smtClean="0">
                <a:solidFill>
                  <a:schemeClr val="tx1">
                    <a:lumMod val="50000"/>
                    <a:lumOff val="50000"/>
                  </a:schemeClr>
                </a:solidFill>
              </a:rPr>
              <a:t>Once the last block is detected, the RBL branches ARM core0 to the base address specified in that block and starts executing. </a:t>
            </a:r>
          </a:p>
          <a:p>
            <a:r>
              <a:rPr lang="en-US" dirty="0" smtClean="0">
                <a:solidFill>
                  <a:srgbClr val="FF0000"/>
                </a:solidFill>
              </a:rPr>
              <a:t>See device Errata </a:t>
            </a:r>
            <a:endParaRPr lang="en-US" dirty="0">
              <a:solidFill>
                <a:srgbClr val="FF0000"/>
              </a:solidFill>
            </a:endParaRPr>
          </a:p>
        </p:txBody>
      </p:sp>
    </p:spTree>
    <p:extLst>
      <p:ext uri="{BB962C8B-B14F-4D97-AF65-F5344CB8AC3E}">
        <p14:creationId xmlns="" xmlns:p14="http://schemas.microsoft.com/office/powerpoint/2010/main" val="41411670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smtClean="0"/>
              <a:t>Summary</a:t>
            </a:r>
            <a:endParaRPr lang="en-US" sz="3600" dirty="0"/>
          </a:p>
        </p:txBody>
      </p:sp>
      <p:sp>
        <p:nvSpPr>
          <p:cNvPr id="3" name="Text Placeholder 2"/>
          <p:cNvSpPr>
            <a:spLocks noGrp="1"/>
          </p:cNvSpPr>
          <p:nvPr>
            <p:ph type="body" sz="half" idx="1"/>
          </p:nvPr>
        </p:nvSpPr>
        <p:spPr>
          <a:xfrm>
            <a:off x="333375" y="1185863"/>
            <a:ext cx="7896225" cy="4692650"/>
          </a:xfrm>
        </p:spPr>
        <p:txBody>
          <a:bodyPr/>
          <a:lstStyle/>
          <a:p>
            <a:r>
              <a:rPr lang="en-US" sz="2400" dirty="0" smtClean="0"/>
              <a:t>SPI Boot</a:t>
            </a:r>
          </a:p>
          <a:p>
            <a:pPr lvl="1"/>
            <a:r>
              <a:rPr lang="en-US" sz="2000" dirty="0" smtClean="0"/>
              <a:t>PLL </a:t>
            </a:r>
            <a:r>
              <a:rPr lang="en-US" sz="2000" dirty="0"/>
              <a:t>are bypassed in this mode</a:t>
            </a:r>
            <a:r>
              <a:rPr lang="en-US" sz="2000" dirty="0" smtClean="0"/>
              <a:t>. GP format</a:t>
            </a:r>
          </a:p>
          <a:p>
            <a:r>
              <a:rPr lang="en-US" sz="2400" dirty="0" smtClean="0"/>
              <a:t>Ethernet Boot</a:t>
            </a:r>
          </a:p>
          <a:p>
            <a:pPr lvl="1"/>
            <a:r>
              <a:rPr lang="en-US" sz="2000" dirty="0" smtClean="0"/>
              <a:t>Does not initialize the Phy, need ip address, blob format to MCMS memory</a:t>
            </a:r>
          </a:p>
          <a:p>
            <a:r>
              <a:rPr lang="en-US" sz="2400" dirty="0" smtClean="0"/>
              <a:t>SRIO Boot</a:t>
            </a:r>
          </a:p>
          <a:p>
            <a:pPr lvl="1"/>
            <a:r>
              <a:rPr lang="en-US" sz="2000" dirty="0" smtClean="0"/>
              <a:t>Direct IO and messages, GP format in messages, blob in direct IO</a:t>
            </a:r>
          </a:p>
          <a:p>
            <a:r>
              <a:rPr lang="en-US" sz="2400" dirty="0" smtClean="0"/>
              <a:t>PCI boot</a:t>
            </a:r>
          </a:p>
          <a:p>
            <a:pPr lvl="1"/>
            <a:r>
              <a:rPr lang="en-US" sz="2000" dirty="0" smtClean="0"/>
              <a:t>Blob format, BAR and SERDES are configures, EP mode</a:t>
            </a:r>
          </a:p>
          <a:p>
            <a:r>
              <a:rPr lang="en-US" sz="2400" dirty="0" smtClean="0"/>
              <a:t>Hyperlink boot</a:t>
            </a:r>
          </a:p>
          <a:p>
            <a:pPr lvl="1"/>
            <a:r>
              <a:rPr lang="en-US" sz="2000" dirty="0" smtClean="0"/>
              <a:t>Blob format,  configure interrupt to the ARM</a:t>
            </a:r>
          </a:p>
          <a:p>
            <a:endParaRPr lang="en-US" sz="2400" dirty="0"/>
          </a:p>
        </p:txBody>
      </p:sp>
    </p:spTree>
    <p:extLst>
      <p:ext uri="{BB962C8B-B14F-4D97-AF65-F5344CB8AC3E}">
        <p14:creationId xmlns="" xmlns:p14="http://schemas.microsoft.com/office/powerpoint/2010/main" val="6841645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 </a:t>
            </a:r>
            <a:r>
              <a:rPr lang="en-US" sz="3600" dirty="0" smtClean="0"/>
              <a:t>Summary (Cont)</a:t>
            </a:r>
            <a:endParaRPr lang="en-US" sz="3600" dirty="0"/>
          </a:p>
        </p:txBody>
      </p:sp>
      <p:sp>
        <p:nvSpPr>
          <p:cNvPr id="3" name="Text Placeholder 2"/>
          <p:cNvSpPr>
            <a:spLocks noGrp="1"/>
          </p:cNvSpPr>
          <p:nvPr>
            <p:ph type="body" sz="half" idx="1"/>
          </p:nvPr>
        </p:nvSpPr>
        <p:spPr>
          <a:xfrm>
            <a:off x="333375" y="1185863"/>
            <a:ext cx="7896225" cy="4692650"/>
          </a:xfrm>
        </p:spPr>
        <p:txBody>
          <a:bodyPr/>
          <a:lstStyle/>
          <a:p>
            <a:r>
              <a:rPr lang="en-US" sz="2400" dirty="0" smtClean="0"/>
              <a:t>NAND BOOT</a:t>
            </a:r>
          </a:p>
          <a:p>
            <a:pPr lvl="1"/>
            <a:r>
              <a:rPr lang="en-US" sz="2000" dirty="0" smtClean="0"/>
              <a:t>GP format, similar to I2C or SPI</a:t>
            </a:r>
          </a:p>
          <a:p>
            <a:r>
              <a:rPr lang="en-US" sz="2400" dirty="0" smtClean="0"/>
              <a:t>UART Boot</a:t>
            </a:r>
          </a:p>
          <a:p>
            <a:pPr lvl="1"/>
            <a:r>
              <a:rPr lang="en-US" sz="2000" dirty="0" smtClean="0"/>
              <a:t>Blob format, using XMODEM protocol</a:t>
            </a:r>
            <a:endParaRPr lang="en-US" sz="2000" dirty="0"/>
          </a:p>
        </p:txBody>
      </p:sp>
    </p:spTree>
    <p:extLst>
      <p:ext uri="{BB962C8B-B14F-4D97-AF65-F5344CB8AC3E}">
        <p14:creationId xmlns="" xmlns:p14="http://schemas.microsoft.com/office/powerpoint/2010/main" val="6841645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z="3200" dirty="0" smtClean="0"/>
              <a:t>Agenda</a:t>
            </a:r>
          </a:p>
        </p:txBody>
      </p:sp>
      <p:sp>
        <p:nvSpPr>
          <p:cNvPr id="7171" name="Text Placeholder 2"/>
          <p:cNvSpPr>
            <a:spLocks noGrp="1"/>
          </p:cNvSpPr>
          <p:nvPr>
            <p:ph type="body" sz="half" idx="1"/>
          </p:nvPr>
        </p:nvSpPr>
        <p:spPr>
          <a:xfrm>
            <a:off x="333375" y="838201"/>
            <a:ext cx="8505825" cy="5410200"/>
          </a:xfrm>
        </p:spPr>
        <p:txBody>
          <a:bodyPr/>
          <a:lstStyle/>
          <a:p>
            <a:pPr eaLnBrk="1" hangingPunct="1"/>
            <a:endParaRPr lang="en-US" sz="2400" dirty="0" smtClean="0"/>
          </a:p>
          <a:p>
            <a:pPr eaLnBrk="1" hangingPunct="1"/>
            <a:r>
              <a:rPr lang="en-US" sz="2800" dirty="0" smtClean="0"/>
              <a:t>Two step boot</a:t>
            </a:r>
          </a:p>
          <a:p>
            <a:pPr lvl="1" eaLnBrk="1" hangingPunct="1"/>
            <a:r>
              <a:rPr lang="en-US" sz="2400" dirty="0" smtClean="0"/>
              <a:t>IBL</a:t>
            </a:r>
          </a:p>
          <a:p>
            <a:pPr lvl="1" eaLnBrk="1" hangingPunct="1"/>
            <a:r>
              <a:rPr lang="en-US" sz="2400" dirty="0" smtClean="0"/>
              <a:t>Boot multiple cores</a:t>
            </a:r>
          </a:p>
          <a:p>
            <a:pPr lvl="1" eaLnBrk="1" hangingPunct="1"/>
            <a:r>
              <a:rPr lang="en-US" sz="2400" dirty="0" smtClean="0"/>
              <a:t>U-boot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Global_Default_Setup_Silent()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Set_DSP_Cache();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(DNUM == 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status = Init_PLL(PLL1_M, PLL1_D);</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all Power Domains 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Set_Psc_All_On(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Pll3 pass clk @ 1050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Init_Pll3(PLLM_PASS, PLLD_PASS);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Setup Pll2 DDR3 PLL @ 667 MHz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Init_Pll2(PLLM_DDR, PLLD_DDR);</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xmc_setup();</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ddr3_setup_auto_lvl_1333(0);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Configure SGMII 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configSGMIISerdes();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EnableEDC_OneforAll();</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GEL_TextOut( "Configuring CPSW ...\n");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setCpSwConfig();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Title 6"/>
          <p:cNvSpPr>
            <a:spLocks noGrp="1"/>
          </p:cNvSpPr>
          <p:nvPr>
            <p:ph type="title"/>
          </p:nvPr>
        </p:nvSpPr>
        <p:spPr>
          <a:xfrm>
            <a:off x="457200" y="76200"/>
            <a:ext cx="8229600" cy="609600"/>
          </a:xfrm>
        </p:spPr>
        <p:txBody>
          <a:bodyPr/>
          <a:lstStyle/>
          <a:p>
            <a:r>
              <a:rPr lang="en-US" sz="3200" dirty="0" smtClean="0"/>
              <a:t>Some Lines from the Gel routine at connect</a:t>
            </a:r>
            <a:endParaRPr lang="en-US" sz="3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t>Second Stage Boot Load Process</a:t>
            </a:r>
          </a:p>
        </p:txBody>
      </p:sp>
      <p:sp>
        <p:nvSpPr>
          <p:cNvPr id="6" name="TextBox 5"/>
          <p:cNvSpPr txBox="1"/>
          <p:nvPr/>
        </p:nvSpPr>
        <p:spPr>
          <a:xfrm>
            <a:off x="914400" y="990600"/>
            <a:ext cx="7315200" cy="5484578"/>
          </a:xfrm>
          <a:prstGeom prst="rect">
            <a:avLst/>
          </a:prstGeom>
          <a:noFill/>
        </p:spPr>
        <p:txBody>
          <a:bodyPr wrap="square" rtlCol="0">
            <a:spAutoFit/>
          </a:bodyPr>
          <a:lstStyle/>
          <a:p>
            <a:r>
              <a:rPr lang="en-US" sz="2400" dirty="0" smtClean="0"/>
              <a:t>Q: What if more boot parameters are needed than can be specified in the boot pins? </a:t>
            </a:r>
          </a:p>
          <a:p>
            <a:endParaRPr lang="en-US" sz="2400" dirty="0"/>
          </a:p>
          <a:p>
            <a:r>
              <a:rPr lang="en-US" sz="2400" dirty="0" smtClean="0"/>
              <a:t>A: Other parameter values can be updated through the I2C boot mode.</a:t>
            </a:r>
          </a:p>
          <a:p>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In this case, the I2C boot starts with an I2C boot parameter table which in turn loads a custom updated parameter table for a specific boot mode. </a:t>
            </a:r>
          </a:p>
          <a:p>
            <a:pPr marL="342900" indent="-342900" eaLnBrk="0" fontAlgn="base" hangingPunct="0">
              <a:spcBef>
                <a:spcPct val="20000"/>
              </a:spcBef>
              <a:spcAft>
                <a:spcPct val="0"/>
              </a:spcAft>
              <a:buFont typeface="Arial" pitchFamily="34" charset="0"/>
              <a:buChar char="•"/>
            </a:pPr>
            <a:endParaRPr lang="en-US" sz="2400" dirty="0" smtClean="0"/>
          </a:p>
          <a:p>
            <a:pPr marL="342900" indent="-342900" eaLnBrk="0" fontAlgn="base" hangingPunct="0">
              <a:spcBef>
                <a:spcPct val="20000"/>
              </a:spcBef>
              <a:spcAft>
                <a:spcPct val="0"/>
              </a:spcAft>
              <a:buFont typeface="Arial" pitchFamily="34" charset="0"/>
              <a:buChar char="•"/>
            </a:pPr>
            <a:r>
              <a:rPr lang="en-US" sz="2400" dirty="0" smtClean="0"/>
              <a:t>Once the default parameter table is updated, the boot code executes using the updated boot parameter structure, following the same process as the primary boot mode.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Second Stage Boot Load Specifics</a:t>
            </a:r>
          </a:p>
        </p:txBody>
      </p:sp>
      <p:sp>
        <p:nvSpPr>
          <p:cNvPr id="31747" name="Text Placeholder 2"/>
          <p:cNvSpPr>
            <a:spLocks noGrp="1"/>
          </p:cNvSpPr>
          <p:nvPr>
            <p:ph type="body" sz="half" idx="1"/>
          </p:nvPr>
        </p:nvSpPr>
        <p:spPr>
          <a:xfrm>
            <a:off x="333375" y="1185863"/>
            <a:ext cx="8383588" cy="4692650"/>
          </a:xfrm>
        </p:spPr>
        <p:txBody>
          <a:bodyPr/>
          <a:lstStyle/>
          <a:p>
            <a:r>
              <a:rPr lang="en-US" sz="2400" dirty="0" smtClean="0"/>
              <a:t>The loaded EEPROM image has two boot parameter table blocks.</a:t>
            </a:r>
          </a:p>
          <a:p>
            <a:r>
              <a:rPr lang="en-US" sz="2400" dirty="0" smtClean="0"/>
              <a:t>The first block is an I2C boot parameter table, which sets the core clock and the address of the next block.</a:t>
            </a:r>
          </a:p>
          <a:p>
            <a:r>
              <a:rPr lang="en-US" sz="2400" dirty="0" smtClean="0"/>
              <a:t>The next block includes the requested boot mode-specific boot parameter table with user-specified values.</a:t>
            </a:r>
          </a:p>
          <a:p>
            <a:r>
              <a:rPr lang="en-US" sz="2400" dirty="0" smtClean="0"/>
              <a:t>After loading this image, the boot mode in the boot strap is set for I2C master boot.</a:t>
            </a:r>
          </a:p>
          <a:p>
            <a:r>
              <a:rPr lang="en-US" sz="2400" dirty="0" smtClean="0"/>
              <a:t>After POR, the I2C boot code is executed as a first-stage boot load, which updates the default boot parameter table and re-enters the boot code, executing the boot code utilizing the user-specific parameters.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Intermediate Boot Loader (IBL)</a:t>
            </a:r>
            <a:endParaRPr lang="en-US" dirty="0"/>
          </a:p>
        </p:txBody>
      </p:sp>
      <p:sp>
        <p:nvSpPr>
          <p:cNvPr id="3" name="Text Placeholder 2"/>
          <p:cNvSpPr>
            <a:spLocks noGrp="1"/>
          </p:cNvSpPr>
          <p:nvPr>
            <p:ph type="body" sz="half" idx="1"/>
          </p:nvPr>
        </p:nvSpPr>
        <p:spPr>
          <a:xfrm>
            <a:off x="333375" y="1185862"/>
            <a:ext cx="8505825" cy="5291137"/>
          </a:xfrm>
        </p:spPr>
        <p:txBody>
          <a:bodyPr/>
          <a:lstStyle/>
          <a:p>
            <a:r>
              <a:rPr lang="en-US" sz="2800" dirty="0" smtClean="0"/>
              <a:t>Originally created as a work-around for a PLL locking issue in the C667x PG1.0 version.</a:t>
            </a:r>
          </a:p>
          <a:p>
            <a:r>
              <a:rPr lang="en-US" sz="2800" dirty="0" smtClean="0"/>
              <a:t>Same process as second stage boot loading.</a:t>
            </a:r>
          </a:p>
          <a:p>
            <a:r>
              <a:rPr lang="en-US" sz="2800" dirty="0" smtClean="0"/>
              <a:t>Also provides additional boot features:</a:t>
            </a:r>
          </a:p>
          <a:p>
            <a:pPr lvl="1"/>
            <a:r>
              <a:rPr lang="en-US" dirty="0" smtClean="0"/>
              <a:t>TFTP boot</a:t>
            </a:r>
          </a:p>
          <a:p>
            <a:pPr lvl="1"/>
            <a:r>
              <a:rPr lang="en-US" dirty="0" smtClean="0"/>
              <a:t>NAND boot</a:t>
            </a:r>
          </a:p>
          <a:p>
            <a:pPr lvl="1"/>
            <a:r>
              <a:rPr lang="en-US" dirty="0" smtClean="0"/>
              <a:t>NOR boot</a:t>
            </a:r>
          </a:p>
          <a:p>
            <a:r>
              <a:rPr lang="en-US" sz="2800" dirty="0" smtClean="0"/>
              <a:t>In the EVM, the FPGA is programmed to boot IBL, execute the PLL fix, and then jump right back to RBL for the set boot mode.</a:t>
            </a:r>
          </a:p>
          <a:p>
            <a:endParaRPr lang="en-US" dirty="0"/>
          </a:p>
        </p:txBody>
      </p:sp>
    </p:spTree>
    <p:extLst>
      <p:ext uri="{BB962C8B-B14F-4D97-AF65-F5344CB8AC3E}">
        <p14:creationId xmlns="" xmlns:p14="http://schemas.microsoft.com/office/powerpoint/2010/main" val="2999717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z="3600" dirty="0" smtClean="0"/>
              <a:t>KeyStone I Booting Multiple Cores</a:t>
            </a:r>
          </a:p>
        </p:txBody>
      </p:sp>
      <p:sp>
        <p:nvSpPr>
          <p:cNvPr id="3" name="Text Placeholder 2"/>
          <p:cNvSpPr>
            <a:spLocks noGrp="1"/>
          </p:cNvSpPr>
          <p:nvPr>
            <p:ph type="body" sz="half" idx="1"/>
          </p:nvPr>
        </p:nvSpPr>
        <p:spPr>
          <a:xfrm>
            <a:off x="333375" y="1185863"/>
            <a:ext cx="8310563" cy="4692650"/>
          </a:xfrm>
        </p:spPr>
        <p:txBody>
          <a:bodyPr/>
          <a:lstStyle/>
          <a:p>
            <a:r>
              <a:rPr lang="en-US" sz="2400" dirty="0" smtClean="0"/>
              <a:t>During the boot process, the boot loader code is loaded into the L2 of CorePac 0 from the ROM.</a:t>
            </a:r>
          </a:p>
          <a:p>
            <a:r>
              <a:rPr lang="en-US" sz="2400" dirty="0" smtClean="0"/>
              <a:t>The high 0xD23F (52K)  bytes of L2 in all CorePacs are reserved for the boot code. User should not overwrite this area.</a:t>
            </a:r>
          </a:p>
          <a:p>
            <a:r>
              <a:rPr lang="en-US" sz="2400" dirty="0" smtClean="0"/>
              <a:t>All the other cores will execute an IDLE.</a:t>
            </a:r>
          </a:p>
          <a:p>
            <a:r>
              <a:rPr lang="en-US" sz="2400" dirty="0" smtClean="0"/>
              <a:t>User should load the image into the L2 of CorePacs they want to boot.</a:t>
            </a:r>
          </a:p>
          <a:p>
            <a:r>
              <a:rPr lang="en-US" sz="2400" dirty="0" smtClean="0"/>
              <a:t>Before setting the Boot Complete register, the user should also set the start address of the code in the respective BOOT MAGIC ADDRESS of the CorePac L2.</a:t>
            </a:r>
          </a:p>
          <a:p>
            <a:r>
              <a:rPr lang="en-US" sz="2400" dirty="0" smtClean="0"/>
              <a:t>Finally, the user image should also write the IPC Interrupt register to bring the required CorePacs out of IDLE.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KeyStone II Booting Multiple cores</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400" dirty="0" smtClean="0"/>
              <a:t>ARM core0 is the master core.</a:t>
            </a:r>
          </a:p>
          <a:p>
            <a:r>
              <a:rPr lang="en-US" sz="2400" dirty="0" smtClean="0"/>
              <a:t>During the boot process the other ARM cores if available are shut down.</a:t>
            </a:r>
          </a:p>
          <a:p>
            <a:r>
              <a:rPr lang="en-US" sz="2400" dirty="0" smtClean="0"/>
              <a:t>The application that is running in ARM core0 needs to update the ARM magic address and then </a:t>
            </a:r>
            <a:r>
              <a:rPr lang="en-US" sz="2400" dirty="0"/>
              <a:t>power up the other ARM cores in the </a:t>
            </a:r>
            <a:r>
              <a:rPr lang="en-US" sz="2400" dirty="0" smtClean="0"/>
              <a:t>tetras. </a:t>
            </a:r>
          </a:p>
          <a:p>
            <a:r>
              <a:rPr lang="en-US" sz="2400" dirty="0" smtClean="0"/>
              <a:t>Once powered up the other ARM cores will start executing from the address specified in the ARM magic </a:t>
            </a:r>
            <a:r>
              <a:rPr lang="en-US" sz="2400" dirty="0" smtClean="0"/>
              <a:t>address</a:t>
            </a:r>
            <a:endParaRPr lang="en-US" sz="2400" dirty="0" smtClean="0"/>
          </a:p>
          <a:p>
            <a:r>
              <a:rPr lang="en-US" sz="2400" dirty="0" smtClean="0"/>
              <a:t>To boot the DSP cores, MPM utility is used</a:t>
            </a:r>
          </a:p>
          <a:p>
            <a:pPr lvl="1"/>
            <a:r>
              <a:rPr lang="en-US" sz="2000" dirty="0" smtClean="0"/>
              <a:t>The </a:t>
            </a:r>
            <a:r>
              <a:rPr lang="en-US" sz="2000" b="1" i="1" dirty="0" smtClean="0"/>
              <a:t>multi-proc manager</a:t>
            </a:r>
            <a:r>
              <a:rPr lang="en-US" sz="2000" dirty="0" smtClean="0"/>
              <a:t> (</a:t>
            </a:r>
            <a:r>
              <a:rPr lang="en-US" sz="2000" b="1" i="1" dirty="0" smtClean="0"/>
              <a:t>MPM</a:t>
            </a:r>
            <a:r>
              <a:rPr lang="en-US" sz="2000" dirty="0" smtClean="0"/>
              <a:t>) provides services to load, run, and manage slave processors</a:t>
            </a:r>
            <a:endParaRPr lang="en-US" sz="2000" dirty="0"/>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U-BOOT (1/2)</a:t>
            </a:r>
            <a:endParaRPr lang="en-US" sz="3600" dirty="0"/>
          </a:p>
        </p:txBody>
      </p:sp>
      <p:sp>
        <p:nvSpPr>
          <p:cNvPr id="3" name="Text Placeholder 2"/>
          <p:cNvSpPr>
            <a:spLocks noGrp="1"/>
          </p:cNvSpPr>
          <p:nvPr>
            <p:ph type="body" sz="half" idx="1"/>
          </p:nvPr>
        </p:nvSpPr>
        <p:spPr>
          <a:xfrm>
            <a:off x="333375" y="1185863"/>
            <a:ext cx="7972425" cy="4692650"/>
          </a:xfrm>
        </p:spPr>
        <p:txBody>
          <a:bodyPr/>
          <a:lstStyle/>
          <a:p>
            <a:r>
              <a:rPr lang="en-US" sz="2800" dirty="0" smtClean="0"/>
              <a:t>U-BOOT is an open source cross-platform boot loader application that facilitate loading images and more</a:t>
            </a:r>
          </a:p>
          <a:p>
            <a:r>
              <a:rPr lang="en-US" sz="2800" dirty="0" smtClean="0"/>
              <a:t>In addition to configure the hardware, the U-BOOT enables the user to </a:t>
            </a:r>
          </a:p>
          <a:p>
            <a:pPr lvl="1"/>
            <a:r>
              <a:rPr lang="en-US" sz="2400" dirty="0" smtClean="0"/>
              <a:t>read and write arbitrary memory location </a:t>
            </a:r>
          </a:p>
          <a:p>
            <a:pPr lvl="1"/>
            <a:r>
              <a:rPr lang="en-US" sz="2400" dirty="0" smtClean="0"/>
              <a:t>loading image into RAM</a:t>
            </a:r>
          </a:p>
          <a:p>
            <a:pPr lvl="1"/>
            <a:r>
              <a:rPr lang="en-US" sz="2400" dirty="0" smtClean="0"/>
              <a:t>Copying data into the flash</a:t>
            </a:r>
          </a:p>
          <a:p>
            <a:pPr lvl="1"/>
            <a:r>
              <a:rPr lang="en-US" sz="2400" dirty="0" smtClean="0"/>
              <a:t>Provide starting address for the code</a:t>
            </a:r>
          </a:p>
          <a:p>
            <a:endParaRPr lang="en-US" sz="2800" dirty="0"/>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U_BOOT (2/2)</a:t>
            </a:r>
            <a:endParaRPr lang="en-US" sz="3600" dirty="0"/>
          </a:p>
        </p:txBody>
      </p:sp>
      <p:sp>
        <p:nvSpPr>
          <p:cNvPr id="3" name="Text Placeholder 2"/>
          <p:cNvSpPr>
            <a:spLocks noGrp="1"/>
          </p:cNvSpPr>
          <p:nvPr>
            <p:ph type="body" sz="half" idx="1"/>
          </p:nvPr>
        </p:nvSpPr>
        <p:spPr>
          <a:xfrm>
            <a:off x="333375" y="1185862"/>
            <a:ext cx="7972425" cy="5214937"/>
          </a:xfrm>
        </p:spPr>
        <p:txBody>
          <a:bodyPr/>
          <a:lstStyle/>
          <a:p>
            <a:r>
              <a:rPr lang="en-US" sz="2800" dirty="0" smtClean="0"/>
              <a:t>U-BOOT monitor application enables controlling U-BOOT from external terminal</a:t>
            </a:r>
          </a:p>
          <a:p>
            <a:r>
              <a:rPr lang="en-US" sz="2800" dirty="0" smtClean="0"/>
              <a:t>The user can define a set of parameters (Environment variables)  that controls the BOOT process. These parameters are stored in flash. </a:t>
            </a:r>
          </a:p>
          <a:p>
            <a:r>
              <a:rPr lang="en-US" sz="2800" dirty="0" smtClean="0"/>
              <a:t>U-BOOT has a set of commands </a:t>
            </a:r>
          </a:p>
          <a:p>
            <a:pPr lvl="1"/>
            <a:r>
              <a:rPr lang="en-US" sz="2400" dirty="0" smtClean="0"/>
              <a:t>Setenv – define an environment variable</a:t>
            </a:r>
          </a:p>
          <a:p>
            <a:pPr lvl="1"/>
            <a:r>
              <a:rPr lang="en-US" sz="2400" dirty="0" smtClean="0"/>
              <a:t>Printenv – shows the current parameters (environment variables)</a:t>
            </a:r>
          </a:p>
          <a:p>
            <a:pPr lvl="1"/>
            <a:r>
              <a:rPr lang="en-US" sz="2400" dirty="0" smtClean="0"/>
              <a:t>Saveenv – save new setting into the flash</a:t>
            </a:r>
          </a:p>
          <a:p>
            <a:r>
              <a:rPr lang="en-US" sz="2800" dirty="0" smtClean="0"/>
              <a:t>The next slide shows part of the printenv results for my EVM </a:t>
            </a:r>
            <a:endParaRPr lang="en-US" sz="2800" dirty="0"/>
          </a:p>
        </p:txBody>
      </p:sp>
    </p:spTree>
    <p:extLst>
      <p:ext uri="{BB962C8B-B14F-4D97-AF65-F5344CB8AC3E}">
        <p14:creationId xmlns="" xmlns:p14="http://schemas.microsoft.com/office/powerpoint/2010/main" val="18962658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304800" y="11921"/>
            <a:ext cx="88392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TCI6638 EVM # printenv</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addr_uboot=0x87000000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args_all=setenv bootargs console=ttyS0,115200n8 rootwait=1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args_net=setenv bootargs ${bootargs} rootfstype=nfs root=/dev/nfs rw nfsroot=${serverip}:${nfs_root},${nfs_options} ip=192.168.0.53:::::eth0:off</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args_ramfs=setenv bootargs ${bootargs} earlyprintk rdinit=/sbin/init rw root=/dev/ram0 initrd=0x802000000,80M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bootcmd=run init_${boot} get_fdt_${boot} get_mon_${boot} get_kern_${boot} run_mon run_kern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gatewayip=192.168.0.1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get_fdt_ramfs=tftp ${addr_fdt} ${tftp_root}/${name_fdt}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get_mon_net=tftp ${addr_mon} ${tftp_root}/${name_mon}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init_net=run args_all args_net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init_ramfs=run args_all args_ramfs get_fs_ramfs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ipaddr=192.168.0.53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mem_lpae=1</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mem_reserve=512M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name_fdt=uImage-k2hk-evm.dtb</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name_fs=tisdk-rootfs.cpio.gz</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nfs_options=v3,tcp,rsize=4096,wsize=4096</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nfs_root=/opt/filesys/student3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run_kern=bootm ${addr_kern} - ${addr_fdt}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run_mon=mon_install ${addr_mon}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serverip=192.168.0.100</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tftp_root=student3</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3200400"/>
          </a:xfrm>
        </p:spPr>
        <p:txBody>
          <a:bodyPr/>
          <a:lstStyle/>
          <a:p>
            <a:r>
              <a:rPr lang="en-US" dirty="0" smtClean="0"/>
              <a:t>Questions?</a:t>
            </a:r>
            <a:br>
              <a:rPr lang="en-US" dirty="0" smtClean="0"/>
            </a:br>
            <a:r>
              <a:rPr lang="en-US" dirty="0" smtClean="0"/>
              <a:t/>
            </a:r>
            <a:br>
              <a:rPr lang="en-US" dirty="0" smtClean="0"/>
            </a:br>
            <a:r>
              <a:rPr lang="en-US" dirty="0" smtClean="0"/>
              <a:t/>
            </a:r>
            <a:br>
              <a:rPr lang="en-US" dirty="0" smtClean="0"/>
            </a:br>
            <a:r>
              <a:rPr lang="en-US" dirty="0" smtClean="0"/>
              <a:t>Thanks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Up</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792405"/>
            <a:ext cx="739140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smtClean="0"/>
              <a:t>OnFileLoaded(int nErrorCode, int bSymbolsOnly)</a:t>
            </a:r>
          </a:p>
          <a:p>
            <a:r>
              <a:rPr lang="en-US" sz="1600" dirty="0" smtClean="0"/>
              <a:t>{</a:t>
            </a:r>
          </a:p>
          <a:p>
            <a:r>
              <a:rPr lang="en-US" sz="1600" dirty="0" smtClean="0"/>
              <a:t>        // Allows only core 0 can do i2c programming</a:t>
            </a:r>
          </a:p>
          <a:p>
            <a:r>
              <a:rPr lang="en-US" sz="1600" dirty="0" smtClean="0"/>
              <a:t>        if (DNUM == 0)</a:t>
            </a:r>
          </a:p>
          <a:p>
            <a:r>
              <a:rPr lang="en-US" sz="1600" dirty="0" smtClean="0"/>
              <a:t>        {</a:t>
            </a:r>
          </a:p>
          <a:p>
            <a:r>
              <a:rPr lang="en-US" sz="1600" dirty="0" smtClean="0"/>
              <a:t>            // Checks if eeprom i2c programming was started</a:t>
            </a:r>
          </a:p>
          <a:p>
            <a:r>
              <a:rPr lang="en-US" sz="1600" dirty="0" smtClean="0"/>
              <a:t>            if (i2cprog!=0)</a:t>
            </a:r>
          </a:p>
          <a:p>
            <a:r>
              <a:rPr lang="en-US" sz="1600" dirty="0" smtClean="0"/>
              <a:t>            {</a:t>
            </a:r>
          </a:p>
          <a:p>
            <a:r>
              <a:rPr lang="en-US" sz="1600" dirty="0" smtClean="0"/>
              <a:t>                // Test for little endian</a:t>
            </a:r>
          </a:p>
          <a:p>
            <a:r>
              <a:rPr lang="en-US" sz="1600" dirty="0" smtClean="0"/>
              <a:t>                if (i2cprog==LITTLE_END)</a:t>
            </a:r>
          </a:p>
          <a:p>
            <a:r>
              <a:rPr lang="en-US" sz="1600" dirty="0" smtClean="0"/>
              <a:t>                {</a:t>
            </a:r>
          </a:p>
          <a:p>
            <a:r>
              <a:rPr lang="en-US" sz="1600" dirty="0" smtClean="0"/>
              <a:t>                    // For little endian</a:t>
            </a:r>
          </a:p>
          <a:p>
            <a:r>
              <a:rPr lang="en-US" sz="1600" dirty="0" smtClean="0"/>
              <a:t>                    // Remove i2c eeprom switch</a:t>
            </a:r>
          </a:p>
          <a:p>
            <a:r>
              <a:rPr lang="en-US" sz="1600" dirty="0" smtClean="0"/>
              <a:t>                    i2cprog=0;</a:t>
            </a:r>
          </a:p>
          <a:p>
            <a:r>
              <a:rPr lang="en-US" sz="1600" dirty="0" smtClean="0"/>
              <a:t>                    // Load data file to program</a:t>
            </a:r>
          </a:p>
          <a:p>
            <a:r>
              <a:rPr lang="en-US" sz="1600" dirty="0" smtClean="0"/>
              <a:t>                    GEL_MemoryLoad(0x900000, 0, 0x10000, "$(GEL_file_dir)\\dsprom.dat");</a:t>
            </a:r>
          </a:p>
          <a:p>
            <a:r>
              <a:rPr lang="en-US" sz="1600" dirty="0" smtClean="0"/>
              <a:t> </a:t>
            </a:r>
          </a:p>
          <a:p>
            <a:r>
              <a:rPr lang="en-US" sz="1600" dirty="0" smtClean="0"/>
              <a:t>                    // Load i2c programmer parameters file</a:t>
            </a:r>
          </a:p>
          <a:p>
            <a:r>
              <a:rPr lang="en-US" sz="1600" dirty="0" smtClean="0"/>
              <a:t>                    GEL_MemoryLoad(0x800000, 0, 0x60, "$(GEL_file_dir)\\..\\i2crom\\params_le.dat");</a:t>
            </a:r>
          </a:p>
          <a:p>
            <a:r>
              <a:rPr lang="en-US" sz="1600" dirty="0" smtClean="0"/>
              <a:t>                    // Programs the dsp eeprom</a:t>
            </a:r>
          </a:p>
          <a:p>
            <a:r>
              <a:rPr lang="en-US" sz="1600" dirty="0" smtClean="0"/>
              <a:t>                    GEL_Run();</a:t>
            </a:r>
          </a:p>
          <a:p>
            <a:r>
              <a:rPr lang="en-US" sz="1600" dirty="0" smtClean="0"/>
              <a:t>                }</a:t>
            </a:r>
            <a:endParaRPr lang="en-US" sz="1600" dirty="0"/>
          </a:p>
        </p:txBody>
      </p:sp>
      <p:sp>
        <p:nvSpPr>
          <p:cNvPr id="7" name="Title 6"/>
          <p:cNvSpPr>
            <a:spLocks noGrp="1"/>
          </p:cNvSpPr>
          <p:nvPr>
            <p:ph type="title"/>
          </p:nvPr>
        </p:nvSpPr>
        <p:spPr>
          <a:xfrm>
            <a:off x="457200" y="76200"/>
            <a:ext cx="8229600" cy="609600"/>
          </a:xfrm>
        </p:spPr>
        <p:txBody>
          <a:bodyPr/>
          <a:lstStyle/>
          <a:p>
            <a:r>
              <a:rPr lang="en-US" sz="3200" dirty="0" smtClean="0"/>
              <a:t>Some Lines from the Gel routine during load</a:t>
            </a:r>
            <a:endParaRPr lang="en-US"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smtClean="0"/>
              <a:t>Hibernation</a:t>
            </a:r>
          </a:p>
        </p:txBody>
      </p:sp>
      <p:sp>
        <p:nvSpPr>
          <p:cNvPr id="12291" name="Content Placeholder 2"/>
          <p:cNvSpPr>
            <a:spLocks noGrp="1"/>
          </p:cNvSpPr>
          <p:nvPr>
            <p:ph idx="1"/>
          </p:nvPr>
        </p:nvSpPr>
        <p:spPr/>
        <p:txBody>
          <a:bodyPr/>
          <a:lstStyle/>
          <a:p>
            <a:pPr eaLnBrk="1" hangingPunct="1"/>
            <a:r>
              <a:rPr lang="en-US" sz="1800" dirty="0" smtClean="0"/>
              <a:t>Hibernation 1</a:t>
            </a:r>
          </a:p>
          <a:p>
            <a:pPr lvl="1" eaLnBrk="1" hangingPunct="1"/>
            <a:r>
              <a:rPr lang="en-US" sz="1800" dirty="0" smtClean="0"/>
              <a:t>The application needs to ensure that the chip control register is set correctly to avoid MSMC reset. </a:t>
            </a:r>
          </a:p>
          <a:p>
            <a:pPr eaLnBrk="1" hangingPunct="1"/>
            <a:r>
              <a:rPr lang="en-US" sz="1800" dirty="0" smtClean="0"/>
              <a:t>Hibernation 2</a:t>
            </a:r>
          </a:p>
          <a:p>
            <a:pPr lvl="1" eaLnBrk="1" hangingPunct="1"/>
            <a:r>
              <a:rPr lang="en-US" sz="1800" dirty="0" smtClean="0"/>
              <a:t>MSMC is reinitialized to default values.</a:t>
            </a:r>
          </a:p>
          <a:p>
            <a:pPr eaLnBrk="1" hangingPunct="1"/>
            <a:r>
              <a:rPr lang="en-US" sz="1800" dirty="0" smtClean="0"/>
              <a:t>For both modes, the Application is responsible for shutdown of all desired IP blocks. </a:t>
            </a:r>
          </a:p>
          <a:p>
            <a:pPr eaLnBrk="1" hangingPunct="1"/>
            <a:r>
              <a:rPr lang="en-US" sz="1800" dirty="0" smtClean="0"/>
              <a:t>A hard or soft reset can be configured to bring  a hibernating device out of hibernation</a:t>
            </a:r>
          </a:p>
          <a:p>
            <a:pPr lvl="1" eaLnBrk="1" hangingPunct="1"/>
            <a:r>
              <a:rPr lang="en-US" sz="1800" dirty="0" smtClean="0"/>
              <a:t>After the reset, the boot loader code checks the PWRSTATECTL register to identify the hibernation mode and branch address and </a:t>
            </a:r>
            <a:r>
              <a:rPr lang="en-US" sz="1800" b="1" dirty="0" smtClean="0"/>
              <a:t>recovery master</a:t>
            </a:r>
            <a:r>
              <a:rPr lang="en-US" sz="1800" dirty="0" smtClean="0"/>
              <a:t>. </a:t>
            </a:r>
          </a:p>
          <a:p>
            <a:pPr lvl="1" eaLnBrk="1" hangingPunct="1"/>
            <a:r>
              <a:rPr lang="en-US" sz="1800" dirty="0" smtClean="0"/>
              <a:t>Subsequent Actions</a:t>
            </a:r>
          </a:p>
          <a:p>
            <a:pPr lvl="2" eaLnBrk="1" hangingPunct="1"/>
            <a:r>
              <a:rPr lang="en-US" sz="1800" dirty="0" smtClean="0"/>
              <a:t>Peripherals and CorePacs are powered</a:t>
            </a:r>
          </a:p>
          <a:p>
            <a:pPr lvl="2" eaLnBrk="1" hangingPunct="1"/>
            <a:r>
              <a:rPr lang="en-US" sz="1800" dirty="0" smtClean="0"/>
              <a:t>The awakened device branches to the application code which utilizes the values stored in MSMC or DDR3 prior to hibernation and the recovery master starts the recovery process.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Generic Boot Procedure</a:t>
            </a:r>
            <a:endParaRPr lang="en-US" sz="3600" dirty="0"/>
          </a:p>
        </p:txBody>
      </p:sp>
      <p:graphicFrame>
        <p:nvGraphicFramePr>
          <p:cNvPr id="6" name="Object 5"/>
          <p:cNvGraphicFramePr>
            <a:graphicFrameLocks noChangeAspect="1"/>
          </p:cNvGraphicFramePr>
          <p:nvPr/>
        </p:nvGraphicFramePr>
        <p:xfrm>
          <a:off x="914400" y="990600"/>
          <a:ext cx="7551738" cy="5072851"/>
        </p:xfrm>
        <a:graphic>
          <a:graphicData uri="http://schemas.openxmlformats.org/presentationml/2006/ole">
            <p:oleObj spid="_x0000_s36867" name="Visio" r:id="rId3" imgW="8854305" imgH="5947805"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76200"/>
            <a:ext cx="9144000" cy="814388"/>
          </a:xfrm>
        </p:spPr>
        <p:txBody>
          <a:bodyPr/>
          <a:lstStyle/>
          <a:p>
            <a:pPr eaLnBrk="1" hangingPunct="1"/>
            <a:r>
              <a:rPr lang="en-US" sz="4000" dirty="0" smtClean="0"/>
              <a:t>Rom Boot Loader (RBL): Definition</a:t>
            </a:r>
          </a:p>
        </p:txBody>
      </p:sp>
      <p:sp>
        <p:nvSpPr>
          <p:cNvPr id="7171" name="Text Placeholder 2"/>
          <p:cNvSpPr>
            <a:spLocks noGrp="1"/>
          </p:cNvSpPr>
          <p:nvPr>
            <p:ph type="body" sz="half" idx="1"/>
          </p:nvPr>
        </p:nvSpPr>
        <p:spPr>
          <a:xfrm>
            <a:off x="333375" y="838201"/>
            <a:ext cx="8505825" cy="3581399"/>
          </a:xfrm>
        </p:spPr>
        <p:txBody>
          <a:bodyPr/>
          <a:lstStyle/>
          <a:p>
            <a:pPr eaLnBrk="1" hangingPunct="1">
              <a:buNone/>
            </a:pPr>
            <a:r>
              <a:rPr lang="en-US" sz="2800" dirty="0" smtClean="0"/>
              <a:t>Rom Boot Loader (RBL):</a:t>
            </a:r>
          </a:p>
          <a:p>
            <a:pPr eaLnBrk="1" hangingPunct="1"/>
            <a:r>
              <a:rPr lang="en-US" sz="2800" dirty="0" smtClean="0"/>
              <a:t>Software </a:t>
            </a:r>
            <a:r>
              <a:rPr lang="en-US" sz="2800" dirty="0"/>
              <a:t>code used for </a:t>
            </a:r>
            <a:r>
              <a:rPr lang="en-US" sz="2800" dirty="0" smtClean="0"/>
              <a:t>device </a:t>
            </a:r>
            <a:r>
              <a:rPr lang="en-US" sz="2800" dirty="0"/>
              <a:t>startup.</a:t>
            </a:r>
          </a:p>
          <a:p>
            <a:pPr eaLnBrk="1" hangingPunct="1"/>
            <a:r>
              <a:rPr lang="en-US" sz="2800" dirty="0" smtClean="0"/>
              <a:t>Burned in ROM (non-modifiable) during manufacture</a:t>
            </a:r>
          </a:p>
          <a:p>
            <a:pPr eaLnBrk="1" hangingPunct="1"/>
            <a:r>
              <a:rPr lang="en-US" sz="2800" dirty="0" smtClean="0"/>
              <a:t>Has a base address of 0x20B00000 (DSP), 0x00000000 (ARM)</a:t>
            </a:r>
          </a:p>
        </p:txBody>
      </p:sp>
      <p:grpSp>
        <p:nvGrpSpPr>
          <p:cNvPr id="2" name="Group 16"/>
          <p:cNvGrpSpPr/>
          <p:nvPr/>
        </p:nvGrpSpPr>
        <p:grpSpPr>
          <a:xfrm>
            <a:off x="304800" y="3352800"/>
            <a:ext cx="4267200" cy="3048000"/>
            <a:chOff x="4495800" y="3276600"/>
            <a:chExt cx="4267200" cy="3048000"/>
          </a:xfrm>
        </p:grpSpPr>
        <p:sp>
          <p:nvSpPr>
            <p:cNvPr id="5" name="Rectangle 4"/>
            <p:cNvSpPr/>
            <p:nvPr/>
          </p:nvSpPr>
          <p:spPr bwMode="auto">
            <a:xfrm>
              <a:off x="4495800" y="4572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dirty="0" smtClean="0"/>
            </a:p>
            <a:p>
              <a:pPr algn="ctr" eaLnBrk="0" fontAlgn="base" hangingPunct="0">
                <a:spcBef>
                  <a:spcPct val="0"/>
                </a:spcBef>
                <a:spcAft>
                  <a:spcPct val="0"/>
                </a:spcAft>
              </a:pPr>
              <a:r>
                <a:rPr lang="en-US" dirty="0" smtClean="0"/>
                <a:t>ROM</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 name="Rectangle 5"/>
            <p:cNvSpPr/>
            <p:nvPr/>
          </p:nvSpPr>
          <p:spPr bwMode="auto">
            <a:xfrm>
              <a:off x="7315200" y="32766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 name="Rectangle 6"/>
            <p:cNvSpPr/>
            <p:nvPr/>
          </p:nvSpPr>
          <p:spPr bwMode="auto">
            <a:xfrm>
              <a:off x="7391400" y="33528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8" name="Rectangle 7"/>
            <p:cNvSpPr/>
            <p:nvPr/>
          </p:nvSpPr>
          <p:spPr bwMode="auto">
            <a:xfrm>
              <a:off x="7467600" y="34290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9" name="Rectangle 8"/>
            <p:cNvSpPr/>
            <p:nvPr/>
          </p:nvSpPr>
          <p:spPr bwMode="auto">
            <a:xfrm>
              <a:off x="7543800" y="3505200"/>
              <a:ext cx="1219200" cy="6858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C66x CorePac</a:t>
              </a:r>
            </a:p>
          </p:txBody>
        </p:sp>
        <p:sp>
          <p:nvSpPr>
            <p:cNvPr id="10" name="Rectangle 9"/>
            <p:cNvSpPr/>
            <p:nvPr/>
          </p:nvSpPr>
          <p:spPr bwMode="auto">
            <a:xfrm>
              <a:off x="7315200" y="54102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1" name="Rectangle 10"/>
            <p:cNvSpPr/>
            <p:nvPr/>
          </p:nvSpPr>
          <p:spPr bwMode="auto">
            <a:xfrm>
              <a:off x="7391400" y="54864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2" name="Rectangle 11"/>
            <p:cNvSpPr/>
            <p:nvPr/>
          </p:nvSpPr>
          <p:spPr bwMode="auto">
            <a:xfrm>
              <a:off x="7467600" y="55626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13" name="Rectangle 12"/>
            <p:cNvSpPr/>
            <p:nvPr/>
          </p:nvSpPr>
          <p:spPr bwMode="auto">
            <a:xfrm>
              <a:off x="7543800" y="5638800"/>
              <a:ext cx="1219200" cy="68580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dirty="0" smtClean="0"/>
                <a:t>ARM CorePac</a:t>
              </a:r>
            </a:p>
          </p:txBody>
        </p:sp>
        <p:cxnSp>
          <p:nvCxnSpPr>
            <p:cNvPr id="14" name="Elbow Connector 13"/>
            <p:cNvCxnSpPr>
              <a:stCxn id="5" idx="3"/>
              <a:endCxn id="6" idx="1"/>
            </p:cNvCxnSpPr>
            <p:nvPr/>
          </p:nvCxnSpPr>
          <p:spPr bwMode="auto">
            <a:xfrm flipV="1">
              <a:off x="5715000" y="3619500"/>
              <a:ext cx="1600200" cy="1295400"/>
            </a:xfrm>
            <a:prstGeom prst="bentConnector3">
              <a:avLst/>
            </a:prstGeom>
            <a:solidFill>
              <a:schemeClr val="accent1"/>
            </a:solidFill>
            <a:ln w="9525" cap="flat" cmpd="sng" algn="ctr">
              <a:solidFill>
                <a:schemeClr val="tx1"/>
              </a:solidFill>
              <a:prstDash val="solid"/>
              <a:round/>
              <a:headEnd type="none" w="med" len="med"/>
              <a:tailEnd type="arrow"/>
            </a:ln>
            <a:effectLst/>
          </p:spPr>
        </p:cxnSp>
        <p:cxnSp>
          <p:nvCxnSpPr>
            <p:cNvPr id="15" name="Straight Connector 14"/>
            <p:cNvCxnSpPr/>
            <p:nvPr/>
          </p:nvCxnSpPr>
          <p:spPr bwMode="auto">
            <a:xfrm>
              <a:off x="6515100" y="4914900"/>
              <a:ext cx="0" cy="8382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Arrow Connector 15"/>
            <p:cNvCxnSpPr>
              <a:endCxn id="10" idx="1"/>
            </p:cNvCxnSpPr>
            <p:nvPr/>
          </p:nvCxnSpPr>
          <p:spPr bwMode="auto">
            <a:xfrm>
              <a:off x="6515100" y="5753100"/>
              <a:ext cx="8001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8" name="Text Placeholder 2"/>
          <p:cNvSpPr txBox="1">
            <a:spLocks/>
          </p:cNvSpPr>
          <p:nvPr/>
        </p:nvSpPr>
        <p:spPr bwMode="auto">
          <a:xfrm>
            <a:off x="4876800" y="3429000"/>
            <a:ext cx="4038600" cy="2667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R="0" lvl="0" algn="l" defTabSz="914400" rtl="0" eaLnBrk="1" fontAlgn="base" latinLnBrk="0" hangingPunct="1">
              <a:lnSpc>
                <a:spcPct val="100000"/>
              </a:lnSpc>
              <a:spcBef>
                <a:spcPct val="20000"/>
              </a:spcBef>
              <a:spcAft>
                <a:spcPct val="0"/>
              </a:spcAft>
              <a:buClrTx/>
              <a:buSzTx/>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RBL can be executed by C66x core or the ARM core. The boot behavior varies depending on</a:t>
            </a:r>
            <a:br>
              <a:rPr kumimoji="0" lang="en-US" sz="2800" b="0" i="0" u="none" strike="noStrike" kern="0" cap="none" spc="0" normalizeH="0" baseline="0" noProof="0" dirty="0" smtClean="0">
                <a:ln>
                  <a:noFill/>
                </a:ln>
                <a:solidFill>
                  <a:schemeClr val="tx1"/>
                </a:solidFill>
                <a:effectLst/>
                <a:uLnTx/>
                <a:uFillTx/>
                <a:latin typeface="+mn-lt"/>
                <a:ea typeface="+mn-ea"/>
                <a:cs typeface="+mn-cs"/>
              </a:rPr>
            </a:br>
            <a:r>
              <a:rPr kumimoji="0" lang="en-US" sz="2800" b="0" i="0" u="none" strike="noStrike" kern="0" cap="none" spc="0" normalizeH="0" baseline="0" noProof="0" dirty="0" smtClean="0">
                <a:ln>
                  <a:noFill/>
                </a:ln>
                <a:solidFill>
                  <a:schemeClr val="tx1"/>
                </a:solidFill>
                <a:effectLst/>
                <a:uLnTx/>
                <a:uFillTx/>
                <a:latin typeface="+mn-lt"/>
                <a:ea typeface="+mn-ea"/>
                <a:cs typeface="+mn-cs"/>
              </a:rPr>
              <a:t>the core type that initiates the boot process.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1775" y="142875"/>
            <a:ext cx="8458200" cy="814388"/>
          </a:xfrm>
          <a:prstGeom prst="rect">
            <a:avLst/>
          </a:prstGeom>
        </p:spPr>
        <p:txBody>
          <a:bodyPr/>
          <a:lst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a:lstStyle>
          <a:p>
            <a:pPr eaLnBrk="1" hangingPunct="1"/>
            <a:r>
              <a:rPr lang="en-US" sz="4000" dirty="0" smtClean="0"/>
              <a:t>Rom Boot Loader (RBL): Purpose</a:t>
            </a:r>
          </a:p>
        </p:txBody>
      </p:sp>
      <p:sp>
        <p:nvSpPr>
          <p:cNvPr id="4" name="Text Placeholder 2"/>
          <p:cNvSpPr txBox="1">
            <a:spLocks/>
          </p:cNvSpPr>
          <p:nvPr/>
        </p:nvSpPr>
        <p:spPr>
          <a:xfrm>
            <a:off x="333375" y="838201"/>
            <a:ext cx="8505825" cy="5410200"/>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a:lstStyle>
          <a:p>
            <a:pPr eaLnBrk="1" hangingPunct="1"/>
            <a:r>
              <a:rPr lang="en-US" sz="2600" dirty="0" smtClean="0"/>
              <a:t>RBL enables user to transfer application code from memory or host to high speed internal memory or DDR3.</a:t>
            </a:r>
          </a:p>
          <a:p>
            <a:pPr eaLnBrk="1" hangingPunct="1"/>
            <a:r>
              <a:rPr lang="en-US" sz="2600" dirty="0" smtClean="0"/>
              <a:t>RBL provides multiple choices to the user to boot the device.</a:t>
            </a:r>
          </a:p>
          <a:p>
            <a:pPr eaLnBrk="1" hangingPunct="1"/>
            <a:r>
              <a:rPr lang="en-US" sz="2600" dirty="0" smtClean="0"/>
              <a:t>These boot choices can be broadly divided into two groups:</a:t>
            </a:r>
          </a:p>
          <a:p>
            <a:pPr marL="742950" lvl="1" eaLnBrk="1" hangingPunct="1"/>
            <a:r>
              <a:rPr lang="en-US" sz="2400" dirty="0" smtClean="0"/>
              <a:t>Memory boot  where the application code is stored in a slow external memory and DSP acts as a master and drives the boot process.</a:t>
            </a:r>
          </a:p>
          <a:p>
            <a:pPr marL="742950" lvl="1" eaLnBrk="1" hangingPunct="1"/>
            <a:r>
              <a:rPr lang="en-US" sz="2400" dirty="0" smtClean="0"/>
              <a:t>Host Boot where the DSP is configured as a slave and driven by a host device connected through fast transport.</a:t>
            </a:r>
          </a:p>
          <a:p>
            <a:pPr eaLnBrk="1" hangingPunct="1"/>
            <a:endParaRPr lang="en-US" sz="2800" dirty="0" smtClean="0"/>
          </a:p>
          <a:p>
            <a:pPr eaLnBrk="1" hangingPunct="1"/>
            <a:endParaRPr lang="en-US" sz="2800" dirty="0" smtClean="0"/>
          </a:p>
        </p:txBody>
      </p:sp>
    </p:spTree>
    <p:extLst>
      <p:ext uri="{BB962C8B-B14F-4D97-AF65-F5344CB8AC3E}">
        <p14:creationId xmlns="" xmlns:p14="http://schemas.microsoft.com/office/powerpoint/2010/main" val="25956446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8297</TotalTime>
  <Words>4415</Words>
  <Application>Microsoft Office PowerPoint</Application>
  <PresentationFormat>On-screen Show (4:3)</PresentationFormat>
  <Paragraphs>825</Paragraphs>
  <Slides>60</Slides>
  <Notes>24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2" baseType="lpstr">
      <vt:lpstr>77_KeyStoneOLT</vt:lpstr>
      <vt:lpstr>Visio</vt:lpstr>
      <vt:lpstr>Slide 1</vt:lpstr>
      <vt:lpstr>Agenda</vt:lpstr>
      <vt:lpstr>Agenda</vt:lpstr>
      <vt:lpstr>Agenda</vt:lpstr>
      <vt:lpstr>Some Lines from the Gel routine at connect</vt:lpstr>
      <vt:lpstr>Some Lines from the Gel routine during load</vt:lpstr>
      <vt:lpstr>Generic Boot Procedure</vt:lpstr>
      <vt:lpstr>Rom Boot Loader (RBL): Definition</vt:lpstr>
      <vt:lpstr>Slide 9</vt:lpstr>
      <vt:lpstr>Boot Process Requirements</vt:lpstr>
      <vt:lpstr>ARM - DSP Boot Loader (RBL)</vt:lpstr>
      <vt:lpstr>More about BOOT Modes </vt:lpstr>
      <vt:lpstr>Boot Process Memory Usage and Magic address (1)</vt:lpstr>
      <vt:lpstr>Boot Process Memory Usage and Magic address (2)</vt:lpstr>
      <vt:lpstr>KeyStone PLL Settings</vt:lpstr>
      <vt:lpstr>Example of PLL Configuration</vt:lpstr>
      <vt:lpstr>Slide 17</vt:lpstr>
      <vt:lpstr>Agenda</vt:lpstr>
      <vt:lpstr>keyStone I Boot Configuration Pins</vt:lpstr>
      <vt:lpstr>KeyStone I ROM Boot Modes</vt:lpstr>
      <vt:lpstr>KeyStone I Boot Device</vt:lpstr>
      <vt:lpstr>KeyStone II  Boot Modes and ARM master boot</vt:lpstr>
      <vt:lpstr>KeyStone II boot strap selection</vt:lpstr>
      <vt:lpstr>Triggering the BOOT process</vt:lpstr>
      <vt:lpstr>Reset Types</vt:lpstr>
      <vt:lpstr>Agenda</vt:lpstr>
      <vt:lpstr>KeyStone I Boot Formats</vt:lpstr>
      <vt:lpstr>Boot Parameter Format</vt:lpstr>
      <vt:lpstr>Boot Parameter Table Setup</vt:lpstr>
      <vt:lpstr>Boot Image Format</vt:lpstr>
      <vt:lpstr>Register Configuration Format</vt:lpstr>
      <vt:lpstr>What about Slave Direct IO Modes</vt:lpstr>
      <vt:lpstr>KeyStone II ARM Boot Image formats (1/4)</vt:lpstr>
      <vt:lpstr>KeyStone II ARM Boot Image formats (2/4)</vt:lpstr>
      <vt:lpstr>KeyStone II ARM Boot Image formats (3/4)</vt:lpstr>
      <vt:lpstr>KeyStone II ARM Boot Image formats (3/4)</vt:lpstr>
      <vt:lpstr>Tool Support (1/3)</vt:lpstr>
      <vt:lpstr>Tool Support (2/3)</vt:lpstr>
      <vt:lpstr>Slide 39</vt:lpstr>
      <vt:lpstr>Tool Support (3/3)</vt:lpstr>
      <vt:lpstr>Agenda</vt:lpstr>
      <vt:lpstr>KeyStone I I2C Master Boot</vt:lpstr>
      <vt:lpstr>KeyStone I Boot Modes Summary</vt:lpstr>
      <vt:lpstr>KeyStone I Boot Modes Summary (cont)</vt:lpstr>
      <vt:lpstr>KeyStone II Boot Loading Process - I2C Boot</vt:lpstr>
      <vt:lpstr>KeyStone II Boot Loading Process -XIP boot</vt:lpstr>
      <vt:lpstr>KeyStone II Boot Summary</vt:lpstr>
      <vt:lpstr>KeyStone II Boot Summary (Cont)</vt:lpstr>
      <vt:lpstr>Agenda</vt:lpstr>
      <vt:lpstr>Second Stage Boot Load Process</vt:lpstr>
      <vt:lpstr>Second Stage Boot Load Specifics</vt:lpstr>
      <vt:lpstr>Intermediate Boot Loader (IBL)</vt:lpstr>
      <vt:lpstr>KeyStone I Booting Multiple Cores</vt:lpstr>
      <vt:lpstr>KeyStone II Booting Multiple cores</vt:lpstr>
      <vt:lpstr>U-BOOT (1/2)</vt:lpstr>
      <vt:lpstr>U_BOOT (2/2)</vt:lpstr>
      <vt:lpstr>Slide 57</vt:lpstr>
      <vt:lpstr>Questions?   Thanks !</vt:lpstr>
      <vt:lpstr>Back Up</vt:lpstr>
      <vt:lpstr>Hibernation</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 Rinkes</dc:creator>
  <cp:lastModifiedBy>Ran Katzur</cp:lastModifiedBy>
  <cp:revision>335</cp:revision>
  <cp:lastPrinted>2012-04-30T19:42:21Z</cp:lastPrinted>
  <dcterms:created xsi:type="dcterms:W3CDTF">2012-02-07T21:35:06Z</dcterms:created>
  <dcterms:modified xsi:type="dcterms:W3CDTF">2013-08-08T16:11:00Z</dcterms:modified>
</cp:coreProperties>
</file>