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7"/>
  </p:notesMasterIdLst>
  <p:sldIdLst>
    <p:sldId id="324" r:id="rId2"/>
    <p:sldId id="338" r:id="rId3"/>
    <p:sldId id="420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421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422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423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424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336" r:id="rId86"/>
  </p:sldIdLst>
  <p:sldSz cx="9144000" cy="6858000" type="screen4x3"/>
  <p:notesSz cx="7010400" cy="9296400"/>
  <p:custDataLst>
    <p:tags r:id="rId8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74" autoAdjust="0"/>
  </p:normalViewPr>
  <p:slideViewPr>
    <p:cSldViewPr snapToGrid="0" snapToObjects="1">
      <p:cViewPr varScale="1">
        <p:scale>
          <a:sx n="104" d="100"/>
          <a:sy n="104" d="100"/>
        </p:scale>
        <p:origin x="-18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76C751-4C04-614B-9B76-AAC11CF48BFD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BE128B-3BB0-2845-A632-18E6B49BCD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73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2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C8BB2-BC7F-4186-8F3C-FBF27B2BB72D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C8BB2-BC7F-4186-8F3C-FBF27B2BB72D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7" descr="ti_logo_powerpoint_1_lin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61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Keystone_Device_Architecture" TargetMode="External"/><Relationship Id="rId2" Type="http://schemas.openxmlformats.org/officeDocument/2006/relationships/hyperlink" Target="http://www.ti.com/multic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br>
              <a:rPr lang="en-US" dirty="0" smtClean="0"/>
            </a:br>
            <a:r>
              <a:rPr lang="en-US" dirty="0" smtClean="0"/>
              <a:t>ARM-DSP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90700"/>
          </a:xfrm>
        </p:spPr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SPRP###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910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 smtClean="0"/>
              <a:t>Linux Application API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2634" y="1377538"/>
            <a:ext cx="408610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Device drivers can be loaded during boot time or loaded (as modules) during run </a:t>
            </a:r>
            <a:r>
              <a:rPr lang="en-US" sz="2000" dirty="0" smtClean="0"/>
              <a:t>time.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Driver classification:</a:t>
            </a:r>
          </a:p>
          <a:p>
            <a:pPr marL="639763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000" dirty="0" smtClean="0"/>
              <a:t>Character device</a:t>
            </a:r>
          </a:p>
          <a:p>
            <a:pPr marL="639763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000" dirty="0" smtClean="0"/>
              <a:t>Block device</a:t>
            </a:r>
          </a:p>
          <a:p>
            <a:pPr marL="639763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000" dirty="0" smtClean="0"/>
              <a:t>Network 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 smtClean="0"/>
              <a:t>driver type has </a:t>
            </a:r>
            <a:r>
              <a:rPr lang="en-US" sz="2000" dirty="0" smtClean="0"/>
              <a:t>standard </a:t>
            </a:r>
            <a:r>
              <a:rPr lang="en-US" sz="2000" dirty="0" smtClean="0"/>
              <a:t>API. For </a:t>
            </a:r>
            <a:r>
              <a:rPr lang="en-US" sz="2000" dirty="0" smtClean="0"/>
              <a:t>example, character devices will have open and </a:t>
            </a:r>
            <a:r>
              <a:rPr lang="en-US" sz="2000" dirty="0" smtClean="0"/>
              <a:t>close as well as read </a:t>
            </a:r>
            <a:r>
              <a:rPr lang="en-US" sz="2000" dirty="0" smtClean="0"/>
              <a:t>and write functions.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799" y="850392"/>
          <a:ext cx="4183791" cy="5454237"/>
        </p:xfrm>
        <a:graphic>
          <a:graphicData uri="http://schemas.openxmlformats.org/presentationml/2006/ole">
            <p:oleObj spid="_x0000_s64514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KeyStone Drivers Structure</a:t>
            </a:r>
            <a:br>
              <a:rPr lang="en-US" sz="3600" b="1" dirty="0" smtClean="0"/>
            </a:br>
            <a:r>
              <a:rPr lang="en-US" sz="3600" b="1" dirty="0" smtClean="0"/>
              <a:t>Example - SRIO</a:t>
            </a:r>
            <a:endParaRPr lang="en-US" sz="36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6524" y="1818648"/>
          <a:ext cx="6722423" cy="4405939"/>
        </p:xfrm>
        <a:graphic>
          <a:graphicData uri="http://schemas.openxmlformats.org/presentationml/2006/ole">
            <p:oleObj spid="_x0000_s65538" name="Visio" r:id="rId4" imgW="5311084" imgH="373055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016D914D-62B6-455B-A4C2-36E03A8FD93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1064"/>
            <a:ext cx="8458200" cy="801624"/>
          </a:xfrm>
        </p:spPr>
        <p:txBody>
          <a:bodyPr>
            <a:normAutofit/>
          </a:bodyPr>
          <a:lstStyle/>
          <a:p>
            <a:r>
              <a:rPr lang="en-US" dirty="0" smtClean="0"/>
              <a:t>Linux </a:t>
            </a:r>
            <a:r>
              <a:rPr lang="en-US" dirty="0" smtClean="0"/>
              <a:t>Drivers</a:t>
            </a: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79" y="1924735"/>
            <a:ext cx="8239125" cy="290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788128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800" dirty="0" err="1" smtClean="0"/>
              <a:t>linux</a:t>
            </a:r>
            <a:r>
              <a:rPr lang="en-US" sz="2800" dirty="0" smtClean="0"/>
              <a:t>-keystone/drivers (cloned from the public </a:t>
            </a:r>
            <a:r>
              <a:rPr lang="en-US" sz="2800" dirty="0" err="1" smtClean="0"/>
              <a:t>git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Linux Device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smtClean="0"/>
              <a:t>ARM-DSP </a:t>
            </a:r>
            <a:r>
              <a:rPr lang="en-US" dirty="0" smtClean="0"/>
              <a:t>Interaction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5182"/>
            <a:ext cx="8229600" cy="996022"/>
          </a:xfrm>
        </p:spPr>
        <p:txBody>
          <a:bodyPr>
            <a:noAutofit/>
          </a:bodyPr>
          <a:lstStyle/>
          <a:p>
            <a:r>
              <a:rPr lang="en-US" b="1" dirty="0" smtClean="0"/>
              <a:t>Linux 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1204"/>
            <a:ext cx="8650224" cy="511744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do Linux drivers know what resources are available and what are the physical attributes of the resources?</a:t>
            </a:r>
          </a:p>
          <a:p>
            <a:pPr algn="ctr"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Device Tree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Linux Device tree is an ASCII file XX.dts that describes the resources available to Linux. A compiled version of the file XX.dtb is used by the </a:t>
            </a:r>
            <a:r>
              <a:rPr lang="en-US" dirty="0" smtClean="0"/>
              <a:t>Linux system.</a:t>
            </a: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Device tree source code has a </a:t>
            </a:r>
            <a:r>
              <a:rPr lang="en-US" dirty="0" smtClean="0"/>
              <a:t>well-defined </a:t>
            </a:r>
            <a:r>
              <a:rPr lang="en-US" dirty="0" smtClean="0"/>
              <a:t>syntax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3096"/>
            <a:ext cx="8229600" cy="1092200"/>
          </a:xfrm>
        </p:spPr>
        <p:txBody>
          <a:bodyPr/>
          <a:lstStyle/>
          <a:p>
            <a:r>
              <a:rPr lang="en-US" sz="3600" dirty="0" smtClean="0"/>
              <a:t>Standard </a:t>
            </a:r>
            <a:r>
              <a:rPr lang="en-US" sz="3600" dirty="0" smtClean="0"/>
              <a:t>Device </a:t>
            </a:r>
            <a:r>
              <a:rPr lang="en-US" sz="3600" dirty="0" smtClean="0"/>
              <a:t>T</a:t>
            </a:r>
            <a:r>
              <a:rPr lang="en-US" sz="3600" dirty="0" smtClean="0"/>
              <a:t>ree Example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7200" y="1225296"/>
            <a:ext cx="7950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k2hk-evm.dts is from the public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server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dts-v1/;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/include/ "skeleton.dtsi“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 {	model = "Texas Instruments Keystone 2 SoC“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	compatible = "ti,tci6638-evm“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	#address-cells = &lt;2&gt;;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#size-cells = &lt;2&gt;;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interrupt-parent = &lt;&amp;gic&gt;;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aliases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serial0	= &amp;uart0;		gpio0	= &amp;gpio0;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ethernet1 = &amp;interface1;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chosen {	};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6304" y="274638"/>
            <a:ext cx="8997696" cy="76777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Device </a:t>
            </a:r>
            <a:r>
              <a:rPr lang="en-US" dirty="0" smtClean="0"/>
              <a:t>Tree Defines Available CPU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7967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cpus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		interrupt-parent = &lt;&amp;gic&gt;;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cpu@0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compatible = "arm,cortex-a15";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};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cpu@1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compatible = "arm,cortex-a15";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};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cpu@2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compatible = "arm,cortex-a15";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};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cpu@3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compatible = "arm,cortex-a15";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};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9728" y="274638"/>
            <a:ext cx="8897112" cy="94151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Device Tree </a:t>
            </a:r>
            <a:r>
              <a:rPr lang="en-US" dirty="0" smtClean="0"/>
              <a:t>Defines Available Clocks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2551837"/>
            <a:ext cx="7327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chipclk12: chipclk12 {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#clock-cells = &lt;0&gt;;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compatible = "fixed-clock-factor";	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clocks = &lt;&amp;chipclk1&gt;;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mult = &lt;1&gt;;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div = &lt;2&gt;;	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};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192342"/>
            <a:ext cx="9144000" cy="8134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smtClean="0"/>
              <a:t>Device </a:t>
            </a:r>
            <a:r>
              <a:rPr lang="en-US" sz="4000" dirty="0" smtClean="0"/>
              <a:t>T</a:t>
            </a:r>
            <a:r>
              <a:rPr lang="en-US" sz="4000" dirty="0" smtClean="0"/>
              <a:t>ree Defines Available Interrupts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9728" y="1676400"/>
            <a:ext cx="9034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ipcirq0: ipcirq0@26202bc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	/* ipc irq chip 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compatible = "ti,keystone-ipc-irq";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reg  = &lt;0x026202a0 4	/* host ack register 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        0x02620260 4&gt;;	/* ipc host interrupt generation register 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interrupts = &lt;0 4 0x101&gt;;/* it should match the value in irqs.h 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		 /* following is the source id to irq mapping						   SRCS0 &lt;-&gt; ipc hw irq 0 ... SRCS27 &lt;-&gt; ipc hw irq 27						   note that SRCS0 is bit 4 in ipc register 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interrupt-controller;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#interrupt-cells = &lt;2&gt;;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};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3152" y="183198"/>
            <a:ext cx="9025128" cy="9049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Device </a:t>
            </a:r>
            <a:r>
              <a:rPr lang="en-US" dirty="0" smtClean="0"/>
              <a:t>Tree </a:t>
            </a:r>
            <a:r>
              <a:rPr lang="en-US" dirty="0" smtClean="0"/>
              <a:t>D</a:t>
            </a:r>
            <a:r>
              <a:rPr lang="en-US" dirty="0" smtClean="0"/>
              <a:t>efines Interrupt Queues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2413338"/>
            <a:ext cx="7759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queues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qpend-arm-low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values = &lt;652 20&gt;;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interrupts = &lt;0 40 0xf04 0 41 0xf04 0 42 0xf04 0 43 0xf04				      0 44 0xf04 0 45 0xf04 0 46 0xf04 0 47 0xf04&gt;;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reserved;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8400" y="4721662"/>
            <a:ext cx="645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qpend-arm-hi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    values = &lt;8704 32&gt;;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 eaLnBrk="1" hangingPunct="1"/>
            <a:r>
              <a:rPr lang="en-US" dirty="0" smtClean="0"/>
              <a:t>Managing </a:t>
            </a:r>
            <a:r>
              <a:rPr lang="en-US" dirty="0" smtClean="0"/>
              <a:t>Peripherals </a:t>
            </a:r>
            <a:r>
              <a:rPr lang="en-US" dirty="0" smtClean="0"/>
              <a:t>and IP in </a:t>
            </a:r>
            <a:r>
              <a:rPr lang="en-US" dirty="0" smtClean="0"/>
              <a:t>a Heterogeneous Device </a:t>
            </a:r>
            <a:endParaRPr lang="en-US" dirty="0" smtClean="0"/>
          </a:p>
          <a:p>
            <a:pPr lvl="0" eaLnBrk="1" hangingPunct="1"/>
            <a:r>
              <a:rPr lang="en-US" dirty="0" smtClean="0"/>
              <a:t>Linux Device Tree</a:t>
            </a:r>
          </a:p>
          <a:p>
            <a:pPr lvl="0" eaLnBrk="1" hangingPunct="1"/>
            <a:r>
              <a:rPr lang="en-US" dirty="0" smtClean="0"/>
              <a:t>Memory Management</a:t>
            </a:r>
          </a:p>
          <a:p>
            <a:pPr eaLnBrk="1" hangingPunct="1"/>
            <a:r>
              <a:rPr lang="en-US" dirty="0" smtClean="0"/>
              <a:t>Resource Management</a:t>
            </a:r>
          </a:p>
          <a:p>
            <a:pPr eaLnBrk="1" hangingPunct="1"/>
            <a:r>
              <a:rPr lang="en-US" dirty="0" smtClean="0"/>
              <a:t>ARM-DSP </a:t>
            </a:r>
            <a:r>
              <a:rPr lang="en-US" dirty="0" smtClean="0"/>
              <a:t>Communication </a:t>
            </a:r>
            <a:r>
              <a:rPr lang="en-US" dirty="0" smtClean="0"/>
              <a:t>Architecture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92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Device </a:t>
            </a:r>
            <a:r>
              <a:rPr lang="en-US" dirty="0" smtClean="0"/>
              <a:t>Tree Defines Linux Regions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850900" y="2274838"/>
            <a:ext cx="7543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regions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#address-cells = &lt;1&gt;;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#size-cells = &lt;1&gt;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			ranges;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region-12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id = &lt;12&gt;;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values	= &lt;2048 128&gt;;	/* num_desc desc_size 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link-index = &lt;0x4000&gt;;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};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Device </a:t>
            </a:r>
            <a:r>
              <a:rPr lang="en-US" dirty="0" smtClean="0"/>
              <a:t>Tree Defines Linux Communications Channels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60400" y="26162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channels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nettx0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					transmit;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	label		= "nettx0";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	pool		= "pool-net";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	submit-queue	= &lt;648&gt;;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	/* complete-queue = &lt;xx&gt;;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*/					/* debug;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*/					/* channel = &lt;0&gt;;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*/					/* priority = &lt;1&gt;;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*/				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2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ARM-DSP Resource </a:t>
            </a:r>
            <a:r>
              <a:rPr lang="en-US" sz="3600" b="1" dirty="0" smtClean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50" y="2133600"/>
            <a:ext cx="8229600" cy="4254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When ARM and DSP co-exist, some resources are managed by the resource manager </a:t>
            </a:r>
            <a:r>
              <a:rPr lang="en-US" dirty="0" smtClean="0"/>
              <a:t>server.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Memories are managed differently. The next </a:t>
            </a:r>
            <a:r>
              <a:rPr lang="en-US" dirty="0" smtClean="0"/>
              <a:t>two sections describes </a:t>
            </a:r>
            <a:r>
              <a:rPr lang="en-US" dirty="0" smtClean="0"/>
              <a:t>how </a:t>
            </a:r>
            <a:r>
              <a:rPr lang="en-US" dirty="0" smtClean="0"/>
              <a:t>memory is managed </a:t>
            </a:r>
            <a:r>
              <a:rPr lang="en-US" dirty="0" smtClean="0"/>
              <a:t>in </a:t>
            </a:r>
            <a:r>
              <a:rPr lang="en-US" dirty="0" smtClean="0"/>
              <a:t>a </a:t>
            </a:r>
            <a:r>
              <a:rPr lang="en-US" dirty="0" smtClean="0"/>
              <a:t>DSP-ARM </a:t>
            </a:r>
            <a:r>
              <a:rPr lang="en-US" dirty="0" err="1" smtClean="0"/>
              <a:t>SoC.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smtClean="0"/>
              <a:t>ARM-DSP </a:t>
            </a:r>
            <a:r>
              <a:rPr lang="en-US" dirty="0" smtClean="0"/>
              <a:t>Interaction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Memory </a:t>
            </a:r>
            <a:r>
              <a:rPr lang="en-US" sz="3600" dirty="0" smtClean="0"/>
              <a:t>Defined </a:t>
            </a:r>
            <a:r>
              <a:rPr lang="en-US" sz="3600" dirty="0" smtClean="0"/>
              <a:t>in </a:t>
            </a:r>
            <a:r>
              <a:rPr lang="en-US" sz="3600" dirty="0" smtClean="0"/>
              <a:t>Device </a:t>
            </a:r>
            <a:r>
              <a:rPr lang="en-US" sz="3600" dirty="0" smtClean="0"/>
              <a:t>Tree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The </a:t>
            </a:r>
            <a:r>
              <a:rPr lang="en-US" sz="2800" b="0" dirty="0" smtClean="0">
                <a:solidFill>
                  <a:schemeClr val="tx1"/>
                </a:solidFill>
              </a:rPr>
              <a:t>device </a:t>
            </a:r>
            <a:r>
              <a:rPr lang="en-US" sz="2800" b="0" dirty="0" smtClean="0">
                <a:solidFill>
                  <a:schemeClr val="tx1"/>
                </a:solidFill>
              </a:rPr>
              <a:t>tree defines which memory is used </a:t>
            </a:r>
            <a:r>
              <a:rPr lang="en-US" sz="2800" b="0" dirty="0" smtClean="0">
                <a:solidFill>
                  <a:schemeClr val="tx1"/>
                </a:solidFill>
              </a:rPr>
              <a:t>by the Linux and </a:t>
            </a:r>
            <a:r>
              <a:rPr lang="en-US" sz="2800" b="0" dirty="0" smtClean="0">
                <a:solidFill>
                  <a:schemeClr val="tx1"/>
                </a:solidFill>
              </a:rPr>
              <a:t>which is used </a:t>
            </a:r>
            <a:r>
              <a:rPr lang="en-US" sz="2800" b="0" dirty="0" smtClean="0">
                <a:solidFill>
                  <a:schemeClr val="tx1"/>
                </a:solidFill>
              </a:rPr>
              <a:t>by the DSP*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 smtClean="0"/>
              <a:t>device tree table </a:t>
            </a:r>
            <a:r>
              <a:rPr lang="en-US" sz="2800" dirty="0" smtClean="0"/>
              <a:t>is built during </a:t>
            </a:r>
            <a:r>
              <a:rPr lang="en-US" sz="2800" b="0" dirty="0" smtClean="0">
                <a:solidFill>
                  <a:schemeClr val="tx1"/>
                </a:solidFill>
              </a:rPr>
              <a:t>boot time (U-BOOT) </a:t>
            </a:r>
            <a:r>
              <a:rPr lang="en-US" sz="2800" b="0" dirty="0" smtClean="0">
                <a:solidFill>
                  <a:schemeClr val="tx1"/>
                </a:solidFill>
              </a:rPr>
              <a:t>and updated based </a:t>
            </a:r>
            <a:r>
              <a:rPr lang="en-US" sz="2800" b="0" dirty="0" smtClean="0">
                <a:solidFill>
                  <a:schemeClr val="tx1"/>
                </a:solidFill>
              </a:rPr>
              <a:t>on </a:t>
            </a:r>
            <a:r>
              <a:rPr lang="en-US" sz="2800" b="0" dirty="0" smtClean="0">
                <a:solidFill>
                  <a:schemeClr val="tx1"/>
                </a:solidFill>
              </a:rPr>
              <a:t>the U-BOOT environment.</a:t>
            </a:r>
            <a:endParaRPr lang="en-US" sz="2800" b="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The Device </a:t>
            </a:r>
            <a:r>
              <a:rPr lang="en-US" sz="2800" b="0" dirty="0" smtClean="0">
                <a:solidFill>
                  <a:schemeClr val="tx1"/>
                </a:solidFill>
              </a:rPr>
              <a:t>Tree for the </a:t>
            </a:r>
            <a:r>
              <a:rPr lang="en-US" sz="2800" b="0" dirty="0" smtClean="0">
                <a:solidFill>
                  <a:schemeClr val="tx1"/>
                </a:solidFill>
              </a:rPr>
              <a:t>EVMK2H </a:t>
            </a:r>
            <a:r>
              <a:rPr lang="en-US" sz="2800" b="0" dirty="0" smtClean="0">
                <a:solidFill>
                  <a:schemeClr val="tx1"/>
                </a:solidFill>
              </a:rPr>
              <a:t>is tci6638-evm.dts. </a:t>
            </a:r>
            <a:r>
              <a:rPr lang="en-US" sz="2800" b="0" dirty="0" smtClean="0">
                <a:solidFill>
                  <a:schemeClr val="tx1"/>
                </a:solidFill>
              </a:rPr>
              <a:t>This tree defines </a:t>
            </a:r>
            <a:r>
              <a:rPr lang="en-US" sz="2800" b="0" dirty="0" smtClean="0">
                <a:solidFill>
                  <a:schemeClr val="tx1"/>
                </a:solidFill>
              </a:rPr>
              <a:t>several </a:t>
            </a:r>
            <a:r>
              <a:rPr lang="en-US" sz="2800" b="0" dirty="0" smtClean="0">
                <a:solidFill>
                  <a:schemeClr val="tx1"/>
                </a:solidFill>
              </a:rPr>
              <a:t>memories, including the </a:t>
            </a:r>
            <a:r>
              <a:rPr lang="en-US" sz="2800" b="0" dirty="0" smtClean="0">
                <a:solidFill>
                  <a:schemeClr val="tx1"/>
                </a:solidFill>
              </a:rPr>
              <a:t>total logical memory and what part of it will be used by the </a:t>
            </a:r>
            <a:r>
              <a:rPr lang="en-US" sz="2800" b="0" dirty="0" smtClean="0">
                <a:solidFill>
                  <a:schemeClr val="tx1"/>
                </a:solidFill>
              </a:rPr>
              <a:t>kernel. It also </a:t>
            </a:r>
            <a:r>
              <a:rPr lang="en-US" sz="2800" b="0" dirty="0" smtClean="0">
                <a:solidFill>
                  <a:schemeClr val="tx1"/>
                </a:solidFill>
              </a:rPr>
              <a:t>defines what memories will be reserved  for the </a:t>
            </a:r>
            <a:r>
              <a:rPr lang="en-US" sz="2800" b="0" dirty="0" smtClean="0">
                <a:solidFill>
                  <a:schemeClr val="tx1"/>
                </a:solidFill>
              </a:rPr>
              <a:t>DSP.</a:t>
            </a:r>
            <a:endParaRPr lang="en-US" sz="2800" b="0" dirty="0" smtClean="0">
              <a:solidFill>
                <a:schemeClr val="tx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1006088-BF21-4FD5-870B-675EAADE47B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Disclaimer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The </a:t>
            </a:r>
            <a:r>
              <a:rPr lang="en-US" sz="2400" b="0" dirty="0" smtClean="0">
                <a:solidFill>
                  <a:schemeClr val="tx1"/>
                </a:solidFill>
              </a:rPr>
              <a:t>following </a:t>
            </a:r>
            <a:r>
              <a:rPr lang="en-US" sz="2400" dirty="0" smtClean="0">
                <a:solidFill>
                  <a:schemeClr val="tx1"/>
                </a:solidFill>
              </a:rPr>
              <a:t>slides</a:t>
            </a:r>
            <a:r>
              <a:rPr lang="en-US" sz="2400" b="0" dirty="0" smtClean="0">
                <a:solidFill>
                  <a:schemeClr val="tx1"/>
                </a:solidFill>
              </a:rPr>
              <a:t> show how </a:t>
            </a:r>
            <a:r>
              <a:rPr lang="en-US" sz="2400" b="0" dirty="0" smtClean="0">
                <a:solidFill>
                  <a:schemeClr val="tx1"/>
                </a:solidFill>
              </a:rPr>
              <a:t>the TI </a:t>
            </a:r>
            <a:r>
              <a:rPr lang="en-US" sz="2400" b="0" dirty="0" smtClean="0">
                <a:solidFill>
                  <a:schemeClr val="tx1"/>
                </a:solidFill>
              </a:rPr>
              <a:t>implementation that runs </a:t>
            </a:r>
            <a:r>
              <a:rPr lang="en-US" sz="2400" b="0" dirty="0" smtClean="0">
                <a:solidFill>
                  <a:schemeClr val="tx1"/>
                </a:solidFill>
              </a:rPr>
              <a:t>on the TCIEVM6638K2K works.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Other </a:t>
            </a:r>
            <a:r>
              <a:rPr lang="en-US" sz="2400" dirty="0" smtClean="0">
                <a:solidFill>
                  <a:schemeClr val="tx1"/>
                </a:solidFill>
              </a:rPr>
              <a:t>implementations may be different</a:t>
            </a: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1006088-BF21-4FD5-870B-675EAADE47B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54100"/>
          </a:xfrm>
        </p:spPr>
        <p:txBody>
          <a:bodyPr/>
          <a:lstStyle/>
          <a:p>
            <a:r>
              <a:rPr lang="en-US" sz="3600" dirty="0" smtClean="0"/>
              <a:t>6638K2K </a:t>
            </a:r>
            <a:r>
              <a:rPr lang="en-US" sz="3600" dirty="0" smtClean="0"/>
              <a:t>Memory Architecture (8G DDRA)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843C0-6DAC-490D-A4BA-BCECDC8ED96F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74266" y="1130300"/>
          <a:ext cx="4029159" cy="5347454"/>
        </p:xfrm>
        <a:graphic>
          <a:graphicData uri="http://schemas.openxmlformats.org/presentationml/2006/ole">
            <p:oleObj spid="_x0000_s66562" name="Visio" r:id="rId3" imgW="5692747" imgH="755674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79500"/>
          </a:xfrm>
        </p:spPr>
        <p:txBody>
          <a:bodyPr/>
          <a:lstStyle/>
          <a:p>
            <a:r>
              <a:rPr lang="en-US" sz="3600" dirty="0" smtClean="0"/>
              <a:t>6638K2K </a:t>
            </a:r>
            <a:r>
              <a:rPr lang="en-US" sz="3600" dirty="0" smtClean="0"/>
              <a:t>Memory </a:t>
            </a:r>
            <a:r>
              <a:rPr lang="en-US" sz="3600" dirty="0" smtClean="0"/>
              <a:t>Architecture</a:t>
            </a:r>
            <a:br>
              <a:rPr lang="en-US" sz="3600" dirty="0" smtClean="0"/>
            </a:br>
            <a:r>
              <a:rPr lang="en-US" sz="3600" dirty="0" smtClean="0"/>
              <a:t>(2G </a:t>
            </a:r>
            <a:r>
              <a:rPr lang="en-US" sz="3600" dirty="0" smtClean="0"/>
              <a:t>DDRA –larger DSP memory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843C0-6DAC-490D-A4BA-BCECDC8ED96F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01700" y="1155700"/>
          <a:ext cx="7802563" cy="4926436"/>
        </p:xfrm>
        <a:graphic>
          <a:graphicData uri="http://schemas.openxmlformats.org/presentationml/2006/ole">
            <p:oleObj spid="_x0000_s67586" name="Visio" r:id="rId4" imgW="8264396" imgH="52183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36700"/>
          </a:xfrm>
        </p:spPr>
        <p:txBody>
          <a:bodyPr/>
          <a:lstStyle/>
          <a:p>
            <a:r>
              <a:rPr lang="en-US" sz="3600" dirty="0" smtClean="0"/>
              <a:t>6638K2K Memory </a:t>
            </a:r>
            <a:r>
              <a:rPr lang="en-US" sz="3600" dirty="0" smtClean="0"/>
              <a:t>Architecture</a:t>
            </a:r>
            <a:br>
              <a:rPr lang="en-US" sz="3600" dirty="0" smtClean="0"/>
            </a:br>
            <a:r>
              <a:rPr lang="en-US" sz="3600" dirty="0" smtClean="0"/>
              <a:t>(1G </a:t>
            </a:r>
            <a:r>
              <a:rPr lang="en-US" sz="3600" dirty="0" smtClean="0"/>
              <a:t>DDRA</a:t>
            </a:r>
            <a:r>
              <a:rPr lang="en-US" sz="3600" dirty="0" smtClean="0"/>
              <a:t>) (</a:t>
            </a:r>
            <a:r>
              <a:rPr lang="en-US" sz="3600" dirty="0" smtClean="0"/>
              <a:t>32bit DDR)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843C0-6DAC-490D-A4BA-BCECDC8ED96F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5203" y="1841501"/>
          <a:ext cx="7150685" cy="4514850"/>
        </p:xfrm>
        <a:graphic>
          <a:graphicData uri="http://schemas.openxmlformats.org/presentationml/2006/ole">
            <p:oleObj spid="_x0000_s68610" name="Visio" r:id="rId3" imgW="7773479" imgH="400113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DDR and MSM Memories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</a:rPr>
              <a:t>DSP and other masters translate the </a:t>
            </a:r>
            <a:r>
              <a:rPr lang="en-US" sz="2600" b="0" dirty="0" smtClean="0">
                <a:solidFill>
                  <a:schemeClr val="tx1"/>
                </a:solidFill>
              </a:rPr>
              <a:t>32-bit </a:t>
            </a:r>
            <a:r>
              <a:rPr lang="en-US" sz="2600" b="0" dirty="0" smtClean="0">
                <a:solidFill>
                  <a:schemeClr val="tx1"/>
                </a:solidFill>
              </a:rPr>
              <a:t>logical address into </a:t>
            </a:r>
            <a:r>
              <a:rPr lang="en-US" sz="2600" b="0" dirty="0" smtClean="0">
                <a:solidFill>
                  <a:schemeClr val="tx1"/>
                </a:solidFill>
              </a:rPr>
              <a:t>a 36 </a:t>
            </a:r>
            <a:r>
              <a:rPr lang="en-US" sz="2600" b="0" dirty="0" smtClean="0">
                <a:solidFill>
                  <a:schemeClr val="tx1"/>
                </a:solidFill>
              </a:rPr>
              <a:t>(40) </a:t>
            </a:r>
            <a:r>
              <a:rPr lang="en-US" sz="2600" b="0" dirty="0" smtClean="0">
                <a:solidFill>
                  <a:schemeClr val="tx1"/>
                </a:solidFill>
              </a:rPr>
              <a:t>bit </a:t>
            </a:r>
            <a:r>
              <a:rPr lang="en-US" sz="2600" b="0" dirty="0" smtClean="0">
                <a:solidFill>
                  <a:schemeClr val="tx1"/>
                </a:solidFill>
              </a:rPr>
              <a:t>physical address using MPAX </a:t>
            </a:r>
            <a:r>
              <a:rPr lang="en-US" sz="2600" b="0" dirty="0" smtClean="0">
                <a:solidFill>
                  <a:schemeClr val="tx1"/>
                </a:solidFill>
              </a:rPr>
              <a:t>registers.</a:t>
            </a:r>
            <a:endParaRPr lang="en-US" sz="2600" b="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</a:rPr>
              <a:t>ARM MMU translates </a:t>
            </a:r>
            <a:r>
              <a:rPr lang="en-US" sz="2600" b="0" dirty="0" smtClean="0">
                <a:solidFill>
                  <a:schemeClr val="tx1"/>
                </a:solidFill>
              </a:rPr>
              <a:t>32-bit </a:t>
            </a:r>
            <a:r>
              <a:rPr lang="en-US" sz="2600" b="0" dirty="0" smtClean="0">
                <a:solidFill>
                  <a:schemeClr val="tx1"/>
                </a:solidFill>
              </a:rPr>
              <a:t>logical memory into </a:t>
            </a:r>
            <a:r>
              <a:rPr lang="en-US" sz="2600" b="0" dirty="0" smtClean="0">
                <a:solidFill>
                  <a:schemeClr val="tx1"/>
                </a:solidFill>
              </a:rPr>
              <a:t>40-bit </a:t>
            </a:r>
            <a:r>
              <a:rPr lang="en-US" sz="2600" b="0" dirty="0" smtClean="0">
                <a:solidFill>
                  <a:schemeClr val="tx1"/>
                </a:solidFill>
              </a:rPr>
              <a:t>physical </a:t>
            </a:r>
            <a:r>
              <a:rPr lang="en-US" sz="2600" b="0" dirty="0" smtClean="0">
                <a:solidFill>
                  <a:schemeClr val="tx1"/>
                </a:solidFill>
              </a:rPr>
              <a:t>memory.</a:t>
            </a:r>
            <a:endParaRPr lang="en-US" sz="2600" b="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</a:rPr>
              <a:t>In TI implementation, U-BOOT defines the memory that is available to the </a:t>
            </a:r>
            <a:r>
              <a:rPr lang="en-US" sz="2600" b="0" dirty="0" smtClean="0">
                <a:solidFill>
                  <a:schemeClr val="tx1"/>
                </a:solidFill>
              </a:rPr>
              <a:t>MMU.</a:t>
            </a:r>
            <a:endParaRPr lang="en-US" sz="2600" b="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</a:rPr>
              <a:t>Starting from device tree and modifies </a:t>
            </a:r>
            <a:r>
              <a:rPr lang="en-US" sz="2600" b="0" dirty="0" smtClean="0">
                <a:solidFill>
                  <a:schemeClr val="tx1"/>
                </a:solidFill>
              </a:rPr>
              <a:t>it.</a:t>
            </a:r>
            <a:endParaRPr lang="en-US" sz="2600" b="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</a:rPr>
              <a:t>ARM </a:t>
            </a:r>
            <a:r>
              <a:rPr lang="en-US" sz="2600" b="0" dirty="0" smtClean="0">
                <a:solidFill>
                  <a:schemeClr val="tx1"/>
                </a:solidFill>
              </a:rPr>
              <a:t>A15 in KeyStone uses large Physical Address Extension </a:t>
            </a:r>
            <a:r>
              <a:rPr lang="en-US" sz="2600" b="0" dirty="0" smtClean="0">
                <a:solidFill>
                  <a:schemeClr val="tx1"/>
                </a:solidFill>
              </a:rPr>
              <a:t>mode.</a:t>
            </a:r>
            <a:endParaRPr lang="en-US" sz="2600" b="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</a:rPr>
              <a:t>The file board.c  (see later) defines the physical memories  available for the </a:t>
            </a:r>
            <a:r>
              <a:rPr lang="en-US" sz="2600" b="0" dirty="0" smtClean="0">
                <a:solidFill>
                  <a:schemeClr val="tx1"/>
                </a:solidFill>
              </a:rPr>
              <a:t>MMU.</a:t>
            </a:r>
            <a:endParaRPr lang="en-US" sz="26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1006088-BF21-4FD5-870B-675EAADE47BD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Managing Peripherals and IP in a Heterogeneous Device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smtClean="0"/>
              <a:t>ARM-DSP </a:t>
            </a:r>
            <a:r>
              <a:rPr lang="en-US" dirty="0" smtClean="0"/>
              <a:t>Interaction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DSP </a:t>
            </a:r>
            <a:r>
              <a:rPr lang="en-US" sz="3600" dirty="0" smtClean="0"/>
              <a:t>Definition </a:t>
            </a:r>
            <a:r>
              <a:rPr lang="en-US" sz="3600" dirty="0" smtClean="0"/>
              <a:t>in Device Tree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For each </a:t>
            </a:r>
            <a:r>
              <a:rPr lang="en-US" sz="2800" b="0" dirty="0" smtClean="0">
                <a:solidFill>
                  <a:schemeClr val="tx1"/>
                </a:solidFill>
              </a:rPr>
              <a:t>C66x </a:t>
            </a:r>
            <a:r>
              <a:rPr lang="en-US" sz="2800" b="0" dirty="0" smtClean="0">
                <a:solidFill>
                  <a:schemeClr val="tx1"/>
                </a:solidFill>
              </a:rPr>
              <a:t>CorePac, </a:t>
            </a:r>
            <a:r>
              <a:rPr lang="en-US" sz="2800" b="0" dirty="0" smtClean="0">
                <a:solidFill>
                  <a:schemeClr val="tx1"/>
                </a:solidFill>
              </a:rPr>
              <a:t>seven </a:t>
            </a:r>
            <a:r>
              <a:rPr lang="en-US" sz="2800" b="0" dirty="0" smtClean="0">
                <a:solidFill>
                  <a:schemeClr val="tx1"/>
                </a:solidFill>
              </a:rPr>
              <a:t>memory definitions:</a:t>
            </a:r>
          </a:p>
          <a:p>
            <a:pPr marL="1089025" lvl="1" indent="-51435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Address of Core control registers</a:t>
            </a: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(boot address, power)</a:t>
            </a:r>
          </a:p>
          <a:p>
            <a:pPr marL="1089025" lvl="1" indent="-51435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L1 P global memory address</a:t>
            </a:r>
          </a:p>
          <a:p>
            <a:pPr marL="1089025" lvl="1" indent="-514350" algn="l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L1 D global memory address</a:t>
            </a:r>
          </a:p>
          <a:p>
            <a:pPr marL="1089025" lvl="1" indent="-51435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L2  global memory address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addition, the MSM memory address and DDR addresses that are dedicated to DSP usage are defined. 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DSP code that uses DDR must use ONLY the DDR addresses that are assigned to </a:t>
            </a:r>
            <a:r>
              <a:rPr lang="en-US" sz="2800" b="0" dirty="0" smtClean="0">
                <a:solidFill>
                  <a:schemeClr val="tx1"/>
                </a:solidFill>
              </a:rPr>
              <a:t>it.</a:t>
            </a:r>
            <a:endParaRPr lang="en-US" sz="28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1006088-BF21-4FD5-870B-675EAADE47B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460842"/>
          </a:xfrm>
        </p:spPr>
        <p:txBody>
          <a:bodyPr/>
          <a:lstStyle/>
          <a:p>
            <a:r>
              <a:rPr lang="en-US" sz="3600" dirty="0" smtClean="0"/>
              <a:t>Memory </a:t>
            </a:r>
            <a:r>
              <a:rPr lang="en-US" sz="3600" dirty="0" smtClean="0"/>
              <a:t>D</a:t>
            </a:r>
            <a:r>
              <a:rPr lang="en-US" sz="3600" dirty="0" smtClean="0"/>
              <a:t>efinitions </a:t>
            </a:r>
            <a:r>
              <a:rPr lang="en-US" sz="3600" dirty="0" smtClean="0"/>
              <a:t>from </a:t>
            </a:r>
            <a:r>
              <a:rPr lang="en-US" sz="3600" dirty="0" smtClean="0"/>
              <a:t>6638K2K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Device </a:t>
            </a:r>
            <a:r>
              <a:rPr lang="en-US" sz="3600" dirty="0" smtClean="0"/>
              <a:t>Tree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18673" y="2767048"/>
            <a:ext cx="79906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dspmem: dspmem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	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compatible = "linux,rproc-user";	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mem  = &lt;0x0c000000 0x000600000	0xa0000000 0x20000000&gt;;	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label = "dspmem";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469" y="1379863"/>
            <a:ext cx="7828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memory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reg = &lt;0x00000000 0x80000000 0x00000000 0x20000000&gt;;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181" y="4605763"/>
            <a:ext cx="7230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You will </a:t>
            </a:r>
            <a:r>
              <a:rPr lang="en-US" dirty="0" smtClean="0"/>
              <a:t>see later how the start address of the DSP DDR is determined by the U-BOOT parameters.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building </a:t>
            </a:r>
            <a:r>
              <a:rPr lang="en-US" dirty="0" smtClean="0"/>
              <a:t>DSP code, one must be aware what is the start DDR address for DSP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460842"/>
          </a:xfrm>
        </p:spPr>
        <p:txBody>
          <a:bodyPr/>
          <a:lstStyle/>
          <a:p>
            <a:r>
              <a:rPr lang="en-US" sz="3600" dirty="0" smtClean="0"/>
              <a:t>Memory </a:t>
            </a:r>
            <a:r>
              <a:rPr lang="en-US" sz="3600" dirty="0" smtClean="0"/>
              <a:t>Definitions </a:t>
            </a:r>
            <a:r>
              <a:rPr lang="en-US" sz="3600" dirty="0" smtClean="0"/>
              <a:t>from </a:t>
            </a:r>
            <a:r>
              <a:rPr lang="en-US" sz="3600" dirty="0" smtClean="0"/>
              <a:t>6638K2K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Device </a:t>
            </a:r>
            <a:r>
              <a:rPr lang="en-US" sz="3600" dirty="0" smtClean="0"/>
              <a:t>Tree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48639" y="1706339"/>
            <a:ext cx="79201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dsp7: dsp7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compatible = "linux,rproc-user";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reg = &lt;0x0262005C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   0x02350858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   0x02350a58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   0x0262025C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   0x17e00000 0x00008000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   0x17f00000 0x00008000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   0x17800000 0x00100000&gt;;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reg-names = "boot-address", "psc-mdstat", "psc-mdctl", "ipcgr", "l1pram", "l1dram", "l2ram";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UBOOT </a:t>
            </a:r>
            <a:r>
              <a:rPr lang="en-US" dirty="0" smtClean="0"/>
              <a:t>and mem_reserve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5248423"/>
          </a:xfrm>
        </p:spPr>
        <p:txBody>
          <a:bodyPr/>
          <a:lstStyle/>
          <a:p>
            <a:r>
              <a:rPr lang="en-US" sz="2700" dirty="0" smtClean="0"/>
              <a:t>Two </a:t>
            </a:r>
            <a:r>
              <a:rPr lang="en-US" sz="2700" dirty="0" smtClean="0"/>
              <a:t>segments </a:t>
            </a:r>
            <a:r>
              <a:rPr lang="en-US" sz="2700" dirty="0" smtClean="0"/>
              <a:t>of memory are defined for </a:t>
            </a:r>
            <a:r>
              <a:rPr lang="en-US" sz="2700" dirty="0" smtClean="0"/>
              <a:t>MMU usage:</a:t>
            </a:r>
            <a:endParaRPr lang="en-US" sz="2700" dirty="0" smtClean="0"/>
          </a:p>
          <a:p>
            <a:pPr lvl="1"/>
            <a:r>
              <a:rPr lang="en-US" sz="2300" dirty="0" smtClean="0"/>
              <a:t>The first starts at physical address 0x08 0000 0000 and size of </a:t>
            </a:r>
            <a:r>
              <a:rPr lang="en-US" sz="2300" dirty="0" smtClean="0"/>
              <a:t>2G.</a:t>
            </a:r>
            <a:endParaRPr lang="en-US" sz="2300" dirty="0" smtClean="0"/>
          </a:p>
          <a:p>
            <a:pPr lvl="1"/>
            <a:r>
              <a:rPr lang="en-US" sz="2300" dirty="0" smtClean="0"/>
              <a:t>The second segment starts at 0x08 8000 0000 and size </a:t>
            </a:r>
            <a:r>
              <a:rPr lang="en-US" sz="2300" dirty="0" smtClean="0"/>
              <a:t>6G.</a:t>
            </a:r>
            <a:endParaRPr lang="en-US" sz="2300" dirty="0" smtClean="0"/>
          </a:p>
          <a:p>
            <a:r>
              <a:rPr lang="en-US" sz="2700" dirty="0" smtClean="0"/>
              <a:t>Part of the first </a:t>
            </a:r>
            <a:r>
              <a:rPr lang="en-US" sz="2700" dirty="0" smtClean="0"/>
              <a:t>segment </a:t>
            </a:r>
            <a:r>
              <a:rPr lang="en-US" sz="2700" dirty="0" smtClean="0"/>
              <a:t>of memory is reserved for the DSP memory. This is used to load programs and data from the ARM user’s domain to the DSP </a:t>
            </a:r>
            <a:r>
              <a:rPr lang="en-US" sz="2700" dirty="0" smtClean="0"/>
              <a:t>memory.</a:t>
            </a:r>
            <a:endParaRPr lang="en-US" sz="2700" dirty="0" smtClean="0"/>
          </a:p>
          <a:p>
            <a:r>
              <a:rPr lang="en-US" sz="2700" dirty="0" smtClean="0"/>
              <a:t>The size of the DSP reserve memory is defined in </a:t>
            </a:r>
            <a:r>
              <a:rPr lang="en-US" sz="2700" dirty="0" smtClean="0"/>
              <a:t>UBOOT as </a:t>
            </a:r>
            <a:r>
              <a:rPr lang="en-US" sz="2700" dirty="0" err="1" smtClean="0"/>
              <a:t>mem_reserve</a:t>
            </a:r>
            <a:r>
              <a:rPr lang="en-US" sz="2700" dirty="0" smtClean="0"/>
              <a:t>. </a:t>
            </a:r>
            <a:r>
              <a:rPr lang="en-US" sz="2700" dirty="0" smtClean="0"/>
              <a:t>The </a:t>
            </a:r>
            <a:r>
              <a:rPr lang="en-US" sz="2700" dirty="0" smtClean="0"/>
              <a:t>default size is 512M – 0x2000 </a:t>
            </a:r>
            <a:r>
              <a:rPr lang="en-US" sz="2700" dirty="0" smtClean="0"/>
              <a:t>0000.</a:t>
            </a:r>
            <a:endParaRPr lang="en-US" sz="2700" dirty="0" smtClean="0"/>
          </a:p>
          <a:p>
            <a:endParaRPr lang="en-US" sz="27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B09843C0-6DAC-490D-A4BA-BCECDC8ED96F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U-BOOT and mem_reserve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3375" y="966172"/>
            <a:ext cx="8467725" cy="5248423"/>
          </a:xfrm>
        </p:spPr>
        <p:txBody>
          <a:bodyPr/>
          <a:lstStyle/>
          <a:p>
            <a:r>
              <a:rPr lang="en-US" sz="2800" dirty="0" smtClean="0"/>
              <a:t>To change the size of the reserve memory, the value mem_reserve should be changed in the </a:t>
            </a:r>
            <a:r>
              <a:rPr lang="en-US" sz="2800" dirty="0" smtClean="0"/>
              <a:t>UBOOT </a:t>
            </a:r>
            <a:r>
              <a:rPr lang="en-US" sz="2800" dirty="0" smtClean="0"/>
              <a:t>using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setenv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mem_reserve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value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NOTE: The UBOOT </a:t>
            </a:r>
            <a:r>
              <a:rPr lang="en-US" sz="2800" dirty="0" smtClean="0"/>
              <a:t>code uses the function ustrtoul to convert the ASCII value into a numeric value. It understands notations such as </a:t>
            </a:r>
            <a:r>
              <a:rPr lang="en-US" sz="2800" dirty="0" smtClean="0"/>
              <a:t>512M.</a:t>
            </a:r>
            <a:endParaRPr lang="en-US" sz="2800" dirty="0" smtClean="0"/>
          </a:p>
          <a:p>
            <a:r>
              <a:rPr lang="en-US" sz="2800" dirty="0" smtClean="0"/>
              <a:t>Question: Is changing the mem_reserve value in </a:t>
            </a:r>
            <a:r>
              <a:rPr lang="en-US" sz="2800" dirty="0" smtClean="0"/>
              <a:t>UBOOT </a:t>
            </a:r>
            <a:r>
              <a:rPr lang="en-US" sz="2800" dirty="0" smtClean="0"/>
              <a:t>enough to change the memory segment that is dedicated to the DSPs for MPM?</a:t>
            </a:r>
          </a:p>
          <a:p>
            <a:pPr lvl="1"/>
            <a:r>
              <a:rPr lang="en-US" sz="2600" dirty="0" smtClean="0"/>
              <a:t>The file mpm_config.json tells </a:t>
            </a:r>
            <a:r>
              <a:rPr lang="en-US" sz="2600" dirty="0" smtClean="0"/>
              <a:t>MPM what </a:t>
            </a:r>
            <a:r>
              <a:rPr lang="en-US" sz="2600" dirty="0" smtClean="0"/>
              <a:t>memories are available. It must agree with the device tree and the </a:t>
            </a:r>
            <a:r>
              <a:rPr lang="en-US" sz="2600" dirty="0" smtClean="0"/>
              <a:t>UBOOT.</a:t>
            </a:r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B09843C0-6DAC-490D-A4BA-BCECDC8ED96F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from board.c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B09843C0-6DAC-490D-A4BA-BCECDC8ED96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763" y="963376"/>
            <a:ext cx="5850082" cy="554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MPM Configuration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1752" y="990600"/>
            <a:ext cx="8473948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file mpm_config.json is a Java Script Object Notation file that describes the DSP access memory segments to the ARM.</a:t>
            </a:r>
          </a:p>
          <a:p>
            <a:r>
              <a:rPr lang="en-US" sz="2400" dirty="0" smtClean="0"/>
              <a:t>10 memory segments are defined:</a:t>
            </a:r>
          </a:p>
          <a:p>
            <a:pPr lvl="1"/>
            <a:r>
              <a:rPr lang="en-US" sz="2400" dirty="0" smtClean="0"/>
              <a:t>Eight segments are for each DSP core l2 local memory</a:t>
            </a:r>
          </a:p>
          <a:p>
            <a:pPr lvl="1"/>
            <a:r>
              <a:rPr lang="en-US" sz="2400" dirty="0" smtClean="0"/>
              <a:t>One segment for MSM memory</a:t>
            </a:r>
          </a:p>
          <a:p>
            <a:pPr lvl="1"/>
            <a:r>
              <a:rPr lang="en-US" sz="2400" dirty="0" smtClean="0"/>
              <a:t>One segment for the part of DDR that is used by the MPM as shared memory</a:t>
            </a:r>
          </a:p>
          <a:p>
            <a:r>
              <a:rPr lang="en-US" sz="2400" dirty="0" err="1" smtClean="0"/>
              <a:t>mpm_config.json</a:t>
            </a:r>
            <a:r>
              <a:rPr lang="en-US" sz="2400" dirty="0" smtClean="0"/>
              <a:t> definition of Core 0 L2 memory: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1006088-BF21-4FD5-870B-675EAADE47B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622" y="4440456"/>
            <a:ext cx="52000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		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"name": "local-core0-l2",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"localaddr": "0x00800000",		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"globaladdr": "0x10800000",		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"length": "0x100000",		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"devicename": "/dev/dsp0"	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},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MPM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The two shared memory definitions show that the DSP dedicated memory in DDR starts at 0xa0000000 and has a size of 512M (-1K) bytes. 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1006088-BF21-4FD5-870B-675EAADE47B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729" y="3057849"/>
            <a:ext cx="78555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"name": "local-msmc",</a:t>
            </a:r>
          </a:p>
          <a:p>
            <a:r>
              <a:rPr lang="en-US" sz="1600" dirty="0" smtClean="0"/>
              <a:t>"globaladdr": "0x0c000000",</a:t>
            </a:r>
          </a:p>
          <a:p>
            <a:r>
              <a:rPr lang="en-US" sz="1600" dirty="0" smtClean="0"/>
              <a:t>"length": "0x600000",			</a:t>
            </a:r>
          </a:p>
          <a:p>
            <a:r>
              <a:rPr lang="en-US" sz="1600" dirty="0" smtClean="0"/>
              <a:t>"devicename": "/dev/dspmem"		</a:t>
            </a:r>
          </a:p>
          <a:p>
            <a:r>
              <a:rPr lang="en-US" sz="1600" dirty="0" smtClean="0"/>
              <a:t>},		</a:t>
            </a:r>
          </a:p>
          <a:p>
            <a:r>
              <a:rPr lang="en-US" sz="1600" dirty="0" smtClean="0"/>
              <a:t>{			</a:t>
            </a:r>
          </a:p>
          <a:p>
            <a:r>
              <a:rPr lang="en-US" sz="1600" dirty="0" smtClean="0"/>
              <a:t>"name": "local-ddr",			</a:t>
            </a:r>
          </a:p>
          <a:p>
            <a:r>
              <a:rPr lang="en-US" sz="1600" dirty="0" smtClean="0"/>
              <a:t>"globaladdr": "0xa0000000",			</a:t>
            </a:r>
          </a:p>
          <a:p>
            <a:r>
              <a:rPr lang="en-US" sz="1600" dirty="0" smtClean="0"/>
              <a:t>"length": "0x1FFFFC00",			</a:t>
            </a:r>
          </a:p>
          <a:p>
            <a:r>
              <a:rPr lang="en-US" sz="1600" dirty="0" smtClean="0"/>
              <a:t>"devicename": "/dev/dspmem"		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775" y="33147"/>
            <a:ext cx="8458200" cy="1054989"/>
          </a:xfrm>
        </p:spPr>
        <p:txBody>
          <a:bodyPr/>
          <a:lstStyle/>
          <a:p>
            <a:r>
              <a:rPr lang="en-US" dirty="0" smtClean="0"/>
              <a:t>Building DSP </a:t>
            </a:r>
            <a:r>
              <a:rPr lang="en-US" dirty="0" smtClean="0"/>
              <a:t>Code for MPM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39" y="1088136"/>
            <a:ext cx="79201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DSP projects that use RTSC must define a </a:t>
            </a:r>
            <a:r>
              <a:rPr lang="en-US" sz="2800" dirty="0" smtClean="0"/>
              <a:t>platform.</a:t>
            </a:r>
            <a:endParaRPr lang="en-US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The standard TI platform (standard = in the release) was not built to work with MPM if DDR is used by the </a:t>
            </a:r>
            <a:r>
              <a:rPr lang="en-US" sz="2800" dirty="0" smtClean="0"/>
              <a:t>DSP.</a:t>
            </a:r>
            <a:endParaRPr lang="en-US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If the DSP code uses only L2 memory, no action is </a:t>
            </a:r>
            <a:r>
              <a:rPr lang="en-US" sz="2800" dirty="0" smtClean="0"/>
              <a:t>needed. But </a:t>
            </a:r>
            <a:r>
              <a:rPr lang="en-US" sz="2800" dirty="0" smtClean="0"/>
              <a:t>if the DSP code uses </a:t>
            </a:r>
            <a:r>
              <a:rPr lang="en-US" sz="2800" dirty="0" smtClean="0"/>
              <a:t>DDR, a </a:t>
            </a:r>
            <a:r>
              <a:rPr lang="en-US" sz="2800" dirty="0" smtClean="0"/>
              <a:t>new   platform must be </a:t>
            </a:r>
            <a:r>
              <a:rPr lang="en-US" sz="2800" dirty="0" smtClean="0"/>
              <a:t>defined.</a:t>
            </a:r>
            <a:endParaRPr lang="en-US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Projects that do not use RTSC must have a linker command to define the memory structure. The </a:t>
            </a:r>
            <a:r>
              <a:rPr lang="en-US" sz="2800" dirty="0" smtClean="0"/>
              <a:t>linker </a:t>
            </a:r>
            <a:r>
              <a:rPr lang="en-US" sz="2800" dirty="0" smtClean="0"/>
              <a:t>command must be modified to work with </a:t>
            </a:r>
            <a:r>
              <a:rPr lang="en-US" sz="2800" dirty="0" smtClean="0"/>
              <a:t>MPM.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775" y="24003"/>
            <a:ext cx="8458200" cy="988808"/>
          </a:xfrm>
        </p:spPr>
        <p:txBody>
          <a:bodyPr/>
          <a:lstStyle/>
          <a:p>
            <a:r>
              <a:rPr lang="en-US" sz="3600" dirty="0" smtClean="0"/>
              <a:t>Standard K2H </a:t>
            </a:r>
            <a:r>
              <a:rPr lang="en-US" sz="3600" dirty="0" smtClean="0"/>
              <a:t>Platform Definition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 </a:t>
            </a:r>
            <a:r>
              <a:rPr lang="en-US" sz="3600" dirty="0" smtClean="0"/>
              <a:t>DSP RTSC </a:t>
            </a:r>
            <a:r>
              <a:rPr lang="en-US" sz="3600" dirty="0" smtClean="0"/>
              <a:t>Build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B09843C0-6DAC-490D-A4BA-BCECDC8ED96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1049387"/>
            <a:ext cx="4538486" cy="567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use peripherals and other </a:t>
            </a:r>
            <a:r>
              <a:rPr lang="en-US" dirty="0" smtClean="0"/>
              <a:t>IP </a:t>
            </a:r>
            <a:r>
              <a:rPr lang="en-US" dirty="0" smtClean="0"/>
              <a:t>in ARM and DSP KeyStone devices?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Run-time usage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Chip Support Library (CSL) and </a:t>
            </a:r>
            <a:r>
              <a:rPr lang="en-US" dirty="0" smtClean="0">
                <a:solidFill>
                  <a:srgbClr val="FF0000"/>
                </a:solidFill>
              </a:rPr>
              <a:t>Low-Level </a:t>
            </a:r>
            <a:r>
              <a:rPr lang="en-US" dirty="0" smtClean="0">
                <a:solidFill>
                  <a:srgbClr val="FF0000"/>
                </a:solidFill>
              </a:rPr>
              <a:t>Drivers (LLD) on DSP, LINUX drivers on the ARM</a:t>
            </a:r>
          </a:p>
          <a:p>
            <a:r>
              <a:rPr lang="en-US" dirty="0" smtClean="0"/>
              <a:t>How to share </a:t>
            </a:r>
            <a:r>
              <a:rPr lang="en-US" dirty="0" smtClean="0"/>
              <a:t>resource </a:t>
            </a:r>
            <a:r>
              <a:rPr lang="en-US" dirty="0" smtClean="0"/>
              <a:t>configuration, </a:t>
            </a:r>
            <a:r>
              <a:rPr lang="en-US" dirty="0" smtClean="0"/>
              <a:t>control, </a:t>
            </a:r>
            <a:r>
              <a:rPr lang="en-US" dirty="0" smtClean="0"/>
              <a:t>and usage between different cores?</a:t>
            </a:r>
          </a:p>
          <a:p>
            <a:pPr lvl="1"/>
            <a:r>
              <a:rPr lang="en-US" dirty="0" smtClean="0"/>
              <a:t>Protect resources from conflict usage</a:t>
            </a:r>
          </a:p>
          <a:p>
            <a:pPr lvl="1"/>
            <a:r>
              <a:rPr lang="en-US" dirty="0" smtClean="0"/>
              <a:t>ARM runs Linux, C66x runs BIOS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Resource Management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775" y="14859"/>
            <a:ext cx="8458200" cy="988808"/>
          </a:xfrm>
        </p:spPr>
        <p:txBody>
          <a:bodyPr/>
          <a:lstStyle/>
          <a:p>
            <a:r>
              <a:rPr lang="en-US" sz="3600" dirty="0" smtClean="0"/>
              <a:t>Define New DSP </a:t>
            </a:r>
            <a:r>
              <a:rPr lang="en-US" sz="3600" dirty="0" smtClean="0"/>
              <a:t>Platform: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2G DDR, 512M </a:t>
            </a:r>
            <a:r>
              <a:rPr lang="en-US" sz="3600" dirty="0" smtClean="0"/>
              <a:t>Dedicated </a:t>
            </a:r>
            <a:r>
              <a:rPr lang="en-US" sz="3600" dirty="0" smtClean="0"/>
              <a:t>ARM </a:t>
            </a:r>
            <a:r>
              <a:rPr lang="en-US" sz="3600" dirty="0" smtClean="0"/>
              <a:t>Memory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B09843C0-6DAC-490D-A4BA-BCECDC8ED96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645" y="1048030"/>
            <a:ext cx="5588298" cy="524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Memory Management Summary</a:t>
            </a:r>
            <a:endParaRPr 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68438" y="1439863"/>
          <a:ext cx="6207125" cy="3978275"/>
        </p:xfrm>
        <a:graphic>
          <a:graphicData uri="http://schemas.openxmlformats.org/presentationml/2006/ole">
            <p:oleObj spid="_x0000_s69634" name="Visio" r:id="rId3" imgW="6207115" imgH="397834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5248423"/>
          </a:xfrm>
        </p:spPr>
        <p:txBody>
          <a:bodyPr/>
          <a:lstStyle/>
          <a:p>
            <a:r>
              <a:rPr lang="en-US" sz="2400" dirty="0" smtClean="0"/>
              <a:t>Start </a:t>
            </a:r>
            <a:r>
              <a:rPr lang="en-US" sz="2400" dirty="0" smtClean="0"/>
              <a:t>with the FIR filter program that is part of the DSP optimization Lab. </a:t>
            </a:r>
          </a:p>
          <a:p>
            <a:pPr lvl="1"/>
            <a:r>
              <a:rPr lang="en-US" sz="2400" dirty="0" smtClean="0"/>
              <a:t>Runs on one core, two cores, four cores and </a:t>
            </a:r>
            <a:r>
              <a:rPr lang="en-US" sz="2400" dirty="0" smtClean="0"/>
              <a:t>eight </a:t>
            </a:r>
            <a:r>
              <a:rPr lang="en-US" sz="2400" dirty="0" smtClean="0"/>
              <a:t>cores</a:t>
            </a:r>
          </a:p>
          <a:p>
            <a:pPr lvl="1"/>
            <a:r>
              <a:rPr lang="en-US" sz="2400" dirty="0" smtClean="0"/>
              <a:t>Includes </a:t>
            </a:r>
            <a:r>
              <a:rPr lang="en-US" sz="2400" dirty="0" smtClean="0"/>
              <a:t>various steps of optimization</a:t>
            </a:r>
          </a:p>
          <a:p>
            <a:r>
              <a:rPr lang="en-US" sz="2400" dirty="0" smtClean="0"/>
              <a:t>Modify for </a:t>
            </a:r>
            <a:r>
              <a:rPr lang="en-US" sz="2400" dirty="0" smtClean="0"/>
              <a:t>MPM: Change </a:t>
            </a:r>
            <a:r>
              <a:rPr lang="en-US" sz="2400" dirty="0" smtClean="0"/>
              <a:t>printf to system_printf and so on</a:t>
            </a:r>
          </a:p>
          <a:p>
            <a:r>
              <a:rPr lang="en-US" sz="2400" dirty="0" smtClean="0"/>
              <a:t>Modify </a:t>
            </a:r>
            <a:r>
              <a:rPr lang="en-US" sz="2400" dirty="0" smtClean="0"/>
              <a:t>the target </a:t>
            </a:r>
            <a:r>
              <a:rPr lang="en-US" sz="2400" dirty="0" smtClean="0"/>
              <a:t>definition: Partition </a:t>
            </a:r>
            <a:r>
              <a:rPr lang="en-US" sz="2400" dirty="0" smtClean="0"/>
              <a:t>the DDR into two memories</a:t>
            </a:r>
          </a:p>
          <a:p>
            <a:r>
              <a:rPr lang="en-US" sz="2400" dirty="0" smtClean="0"/>
              <a:t>Rebuild the code without any changes to the linker command</a:t>
            </a:r>
          </a:p>
          <a:p>
            <a:pPr lvl="1"/>
            <a:r>
              <a:rPr lang="en-US" sz="2400" dirty="0" smtClean="0"/>
              <a:t>Result: Cannot </a:t>
            </a:r>
            <a:r>
              <a:rPr lang="en-US" sz="2400" dirty="0" smtClean="0"/>
              <a:t>run the code from MPM</a:t>
            </a:r>
          </a:p>
          <a:p>
            <a:r>
              <a:rPr lang="en-US" sz="2400" dirty="0" smtClean="0"/>
              <a:t>Change the linker to use the memory area </a:t>
            </a:r>
            <a:r>
              <a:rPr lang="en-US" sz="2400" dirty="0" smtClean="0"/>
              <a:t>dedicated </a:t>
            </a:r>
            <a:r>
              <a:rPr lang="en-US" sz="2400" dirty="0" smtClean="0"/>
              <a:t>to DSP</a:t>
            </a:r>
          </a:p>
          <a:p>
            <a:pPr lvl="1"/>
            <a:r>
              <a:rPr lang="en-US" sz="2400" dirty="0" smtClean="0"/>
              <a:t>Result: The </a:t>
            </a:r>
            <a:r>
              <a:rPr lang="en-US" sz="2400" dirty="0" smtClean="0"/>
              <a:t>code runs from </a:t>
            </a:r>
            <a:r>
              <a:rPr lang="en-US" sz="2400" dirty="0" smtClean="0"/>
              <a:t>MPM</a:t>
            </a:r>
            <a:r>
              <a:rPr lang="en-US" sz="2400" dirty="0" smtClean="0"/>
              <a:t> </a:t>
            </a:r>
            <a:r>
              <a:rPr lang="en-US" sz="2400" dirty="0" smtClean="0"/>
              <a:t>perfectly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B09843C0-6DAC-490D-A4BA-BCECDC8ED96F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5248423"/>
          </a:xfrm>
        </p:spPr>
        <p:txBody>
          <a:bodyPr/>
          <a:lstStyle/>
          <a:p>
            <a:r>
              <a:rPr lang="en-US" sz="2800" dirty="0" smtClean="0"/>
              <a:t>Demonstration </a:t>
            </a:r>
            <a:r>
              <a:rPr lang="en-US" sz="2800" dirty="0" smtClean="0"/>
              <a:t>steps:</a:t>
            </a:r>
          </a:p>
          <a:p>
            <a:pPr lvl="1"/>
            <a:r>
              <a:rPr lang="en-US" dirty="0" smtClean="0"/>
              <a:t>Load </a:t>
            </a:r>
            <a:r>
              <a:rPr lang="en-US" dirty="0" smtClean="0"/>
              <a:t>the original code into DSP0</a:t>
            </a:r>
          </a:p>
          <a:p>
            <a:pPr lvl="1"/>
            <a:r>
              <a:rPr lang="en-US" dirty="0" smtClean="0"/>
              <a:t>Show the map file of the original code</a:t>
            </a:r>
          </a:p>
          <a:p>
            <a:pPr lvl="1"/>
            <a:r>
              <a:rPr lang="en-US" dirty="0" smtClean="0"/>
              <a:t>Load </a:t>
            </a:r>
            <a:r>
              <a:rPr lang="en-US" dirty="0" smtClean="0"/>
              <a:t>the new code into 8 cores</a:t>
            </a:r>
          </a:p>
          <a:p>
            <a:pPr lvl="1"/>
            <a:r>
              <a:rPr lang="en-US" dirty="0" smtClean="0"/>
              <a:t>Show the new map file</a:t>
            </a:r>
          </a:p>
          <a:p>
            <a:pPr lvl="1"/>
            <a:r>
              <a:rPr lang="en-US" dirty="0" smtClean="0"/>
              <a:t>Reset, </a:t>
            </a:r>
            <a:r>
              <a:rPr lang="en-US" dirty="0" smtClean="0"/>
              <a:t>load, </a:t>
            </a:r>
            <a:r>
              <a:rPr lang="en-US" dirty="0" smtClean="0"/>
              <a:t>and run the 8 cores</a:t>
            </a:r>
          </a:p>
          <a:p>
            <a:pPr lvl="1"/>
            <a:r>
              <a:rPr lang="en-US" dirty="0" smtClean="0"/>
              <a:t>Look at the </a:t>
            </a:r>
            <a:r>
              <a:rPr lang="en-US" dirty="0" smtClean="0"/>
              <a:t>results: </a:t>
            </a:r>
            <a:r>
              <a:rPr lang="en-US" dirty="0" smtClean="0"/>
              <a:t>/debug/remoteproc/remoteprocN/trace0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B09843C0-6DAC-490D-A4BA-BCECDC8ED96F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smtClean="0"/>
              <a:t>ARM-DSP </a:t>
            </a:r>
            <a:r>
              <a:rPr lang="en-US" dirty="0" smtClean="0"/>
              <a:t>Interaction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Keystone II RM: Major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523999"/>
            <a:ext cx="8467725" cy="457200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Dynamically manage resources </a:t>
            </a:r>
          </a:p>
          <a:p>
            <a:r>
              <a:rPr lang="en-US" sz="2400" dirty="0" smtClean="0"/>
              <a:t>Enable management of resources at all levels within system software </a:t>
            </a:r>
            <a:r>
              <a:rPr lang="en-US" sz="2400" dirty="0" smtClean="0"/>
              <a:t>architecture</a:t>
            </a:r>
            <a:endParaRPr lang="en-US" sz="2400" dirty="0" smtClean="0"/>
          </a:p>
          <a:p>
            <a:pPr lvl="1"/>
            <a:r>
              <a:rPr lang="en-US" sz="2000" dirty="0" smtClean="0"/>
              <a:t>Core, task, application component (LLD)</a:t>
            </a:r>
          </a:p>
          <a:p>
            <a:pPr lvl="1"/>
            <a:r>
              <a:rPr lang="en-US" sz="2000" dirty="0" smtClean="0"/>
              <a:t>During initialization and during run time, from any thread</a:t>
            </a:r>
          </a:p>
          <a:p>
            <a:r>
              <a:rPr lang="en-US" sz="2400" dirty="0" smtClean="0"/>
              <a:t>Runtime modification of resource permissions.</a:t>
            </a:r>
          </a:p>
          <a:p>
            <a:r>
              <a:rPr lang="en-US" sz="2400" dirty="0" smtClean="0"/>
              <a:t>Automate reservation of resources taken by Linux </a:t>
            </a:r>
            <a:r>
              <a:rPr lang="en-US" sz="2400" dirty="0" smtClean="0"/>
              <a:t>kernel</a:t>
            </a:r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dirty="0" smtClean="0"/>
              <a:t>generic, processor-independent transport interface that allows RM instances to communicate regardless of device hardware </a:t>
            </a:r>
            <a:r>
              <a:rPr lang="en-US" sz="2400" dirty="0" smtClean="0"/>
              <a:t>architecture</a:t>
            </a:r>
            <a:endParaRPr lang="en-US" sz="2400" dirty="0" smtClean="0"/>
          </a:p>
          <a:p>
            <a:pPr lvl="1"/>
            <a:r>
              <a:rPr lang="en-US" sz="2000" dirty="0" smtClean="0"/>
              <a:t>Transport glue logic provided by application</a:t>
            </a:r>
          </a:p>
          <a:p>
            <a:pPr lvl="1"/>
            <a:r>
              <a:rPr lang="en-US" sz="2000" dirty="0" smtClean="0"/>
              <a:t>Easy to port RM to new devices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(1)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14325" y="1447799"/>
            <a:ext cx="8467725" cy="48223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Instance-based Client/Server Architecture:</a:t>
            </a:r>
          </a:p>
          <a:p>
            <a:pPr lvl="1"/>
            <a:r>
              <a:rPr lang="en-US" sz="2200" dirty="0" smtClean="0"/>
              <a:t>Three instance hierarchy:</a:t>
            </a:r>
          </a:p>
          <a:p>
            <a:pPr lvl="2"/>
            <a:r>
              <a:rPr lang="en-US" sz="2200" dirty="0" smtClean="0"/>
              <a:t>RM Server – Global management of resources and permission policies</a:t>
            </a:r>
          </a:p>
          <a:p>
            <a:pPr lvl="2"/>
            <a:r>
              <a:rPr lang="en-US" sz="2200" dirty="0" smtClean="0"/>
              <a:t>RM Client – Provide resource services to system software elements</a:t>
            </a:r>
          </a:p>
          <a:p>
            <a:pPr lvl="2"/>
            <a:r>
              <a:rPr lang="en-US" sz="2200" dirty="0" smtClean="0"/>
              <a:t>RM Client Delegate (CD) </a:t>
            </a:r>
          </a:p>
          <a:p>
            <a:pPr lvl="3"/>
            <a:r>
              <a:rPr lang="en-US" sz="1800" dirty="0" smtClean="0"/>
              <a:t>Offloads management of resource subsets from Server</a:t>
            </a:r>
          </a:p>
          <a:p>
            <a:pPr lvl="3"/>
            <a:r>
              <a:rPr lang="en-US" sz="1800" dirty="0" smtClean="0"/>
              <a:t>Manages a sub-pool of resources</a:t>
            </a:r>
          </a:p>
          <a:p>
            <a:pPr lvl="1"/>
            <a:r>
              <a:rPr lang="en-US" sz="2200" dirty="0" smtClean="0"/>
              <a:t>Resource services provided via instance service API </a:t>
            </a:r>
          </a:p>
          <a:p>
            <a:r>
              <a:rPr lang="en-US" dirty="0" smtClean="0"/>
              <a:t>RM Instances Communication Over Generic Transport Interface</a:t>
            </a:r>
          </a:p>
          <a:p>
            <a:pPr lvl="1"/>
            <a:r>
              <a:rPr lang="en-US" sz="2200" dirty="0" smtClean="0"/>
              <a:t>Application must setup data paths between RM instances</a:t>
            </a:r>
          </a:p>
          <a:p>
            <a:pPr lvl="1"/>
            <a:r>
              <a:rPr lang="en-US" sz="2200" dirty="0" smtClean="0"/>
              <a:t>Allows RM to run on any device architecture without modification to RM source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79075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67725" cy="4969947"/>
          </a:xfrm>
        </p:spPr>
        <p:txBody>
          <a:bodyPr>
            <a:normAutofit/>
          </a:bodyPr>
          <a:lstStyle/>
          <a:p>
            <a:r>
              <a:rPr lang="en-US" dirty="0" smtClean="0"/>
              <a:t>RM server is a Linux </a:t>
            </a:r>
            <a:r>
              <a:rPr lang="en-US" dirty="0" smtClean="0"/>
              <a:t>process.</a:t>
            </a:r>
            <a:endParaRPr lang="en-US" dirty="0" smtClean="0"/>
          </a:p>
          <a:p>
            <a:r>
              <a:rPr lang="en-US" dirty="0" smtClean="0"/>
              <a:t>Two files define the behavior of the </a:t>
            </a:r>
            <a:r>
              <a:rPr lang="en-US" dirty="0" smtClean="0"/>
              <a:t>RM; The </a:t>
            </a:r>
            <a:r>
              <a:rPr lang="en-US" dirty="0" smtClean="0"/>
              <a:t>global resource list and the policy </a:t>
            </a:r>
            <a:r>
              <a:rPr lang="en-US" dirty="0" smtClean="0"/>
              <a:t>file.</a:t>
            </a:r>
            <a:endParaRPr lang="en-US" dirty="0" smtClean="0"/>
          </a:p>
          <a:p>
            <a:r>
              <a:rPr lang="en-US" dirty="0" smtClean="0"/>
              <a:t>Both files are written in the same syntax as device tree and are compiled the same </a:t>
            </a:r>
            <a:r>
              <a:rPr lang="en-US" dirty="0" smtClean="0"/>
              <a:t>way.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79075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(3)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67725" cy="496994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Global Resource List (GRL)</a:t>
            </a:r>
          </a:p>
          <a:p>
            <a:pPr lvl="1"/>
            <a:r>
              <a:rPr lang="en-US" sz="3200" dirty="0" smtClean="0"/>
              <a:t>GRL captures all resources that will be tracked for a given device</a:t>
            </a:r>
          </a:p>
          <a:p>
            <a:pPr lvl="1"/>
            <a:r>
              <a:rPr lang="en-US" sz="3200" dirty="0" smtClean="0"/>
              <a:t>Facilitates automatic extraction of resources used by ARM Linux from Linux DTB</a:t>
            </a:r>
          </a:p>
          <a:p>
            <a:r>
              <a:rPr lang="en-US" dirty="0" smtClean="0"/>
              <a:t>Policies </a:t>
            </a:r>
            <a:r>
              <a:rPr lang="en-US" dirty="0" smtClean="0"/>
              <a:t>specify </a:t>
            </a:r>
            <a:r>
              <a:rPr lang="en-US" dirty="0" smtClean="0"/>
              <a:t>RM </a:t>
            </a:r>
            <a:r>
              <a:rPr lang="en-US" dirty="0" smtClean="0"/>
              <a:t>instance </a:t>
            </a:r>
            <a:r>
              <a:rPr lang="en-US" dirty="0" smtClean="0"/>
              <a:t>r</a:t>
            </a:r>
            <a:r>
              <a:rPr lang="en-US" dirty="0" smtClean="0"/>
              <a:t>esource privileges</a:t>
            </a:r>
            <a:endParaRPr lang="en-US" dirty="0" smtClean="0"/>
          </a:p>
          <a:p>
            <a:pPr lvl="1"/>
            <a:r>
              <a:rPr lang="en-US" sz="3200" dirty="0" smtClean="0"/>
              <a:t>Resource initialization, usage, and exclusive right privileges assigned to RM instances</a:t>
            </a:r>
          </a:p>
          <a:p>
            <a:pPr lvl="1"/>
            <a:r>
              <a:rPr lang="en-US" sz="3200" dirty="0" smtClean="0"/>
              <a:t>Runtime modification of policy privileges</a:t>
            </a:r>
          </a:p>
          <a:p>
            <a:pPr lvl="2"/>
            <a:r>
              <a:rPr lang="en-US" sz="3200" dirty="0" smtClean="0"/>
              <a:t>APIs and Linux CLI (Planned)</a:t>
            </a:r>
          </a:p>
          <a:p>
            <a:r>
              <a:rPr lang="en-US" dirty="0" smtClean="0"/>
              <a:t>Resources </a:t>
            </a:r>
            <a:r>
              <a:rPr lang="en-US" dirty="0" smtClean="0"/>
              <a:t>stored </a:t>
            </a:r>
            <a:r>
              <a:rPr lang="en-US" dirty="0" smtClean="0"/>
              <a:t>within </a:t>
            </a:r>
            <a:r>
              <a:rPr lang="en-US" dirty="0" smtClean="0"/>
              <a:t>balanced </a:t>
            </a:r>
            <a:r>
              <a:rPr lang="en-US" dirty="0" smtClean="0"/>
              <a:t>s</a:t>
            </a:r>
            <a:r>
              <a:rPr lang="en-US" dirty="0" smtClean="0"/>
              <a:t>earch tree </a:t>
            </a:r>
            <a:r>
              <a:rPr lang="en-US" dirty="0" smtClean="0"/>
              <a:t>a</a:t>
            </a:r>
            <a:r>
              <a:rPr lang="en-US" dirty="0" smtClean="0"/>
              <a:t>llocators</a:t>
            </a:r>
            <a:endParaRPr lang="en-US" dirty="0" smtClean="0"/>
          </a:p>
          <a:p>
            <a:pPr lvl="1"/>
            <a:r>
              <a:rPr lang="en-US" sz="3200" dirty="0" smtClean="0"/>
              <a:t>Reduce memory usage and resource lookup times</a:t>
            </a:r>
          </a:p>
          <a:p>
            <a:pPr lvl="1"/>
            <a:r>
              <a:rPr lang="en-US" sz="3200" dirty="0" smtClean="0"/>
              <a:t>Allocators facilitated by NameServer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II RM: Overview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162300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n+2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210050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61925" y="1119188"/>
            <a:ext cx="3295650" cy="304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>
                <a:latin typeface="Arial" charset="0"/>
              </a:rPr>
              <a:t>ARM/DSP n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3505200" y="3643313"/>
            <a:ext cx="5486400" cy="523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Arial" charset="0"/>
              </a:rPr>
              <a:t>Transport-Specific Data Path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4267200" y="1119188"/>
            <a:ext cx="3714750" cy="2438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400" dirty="0">
                <a:latin typeface="Arial" charset="0"/>
              </a:rPr>
              <a:t>ARM/DSP n+1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2019300" y="3910013"/>
            <a:ext cx="1438275" cy="2571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686300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267200" y="2205038"/>
            <a:ext cx="2495550" cy="1123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CD Instance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4314825" y="2552700"/>
            <a:ext cx="74295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Resources Allocated from Server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5057775" y="2500313"/>
            <a:ext cx="1295400" cy="6048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4686300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1528763" y="2071688"/>
            <a:ext cx="1928812" cy="18383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Server Instance</a:t>
            </a:r>
          </a:p>
        </p:txBody>
      </p:sp>
      <p:sp>
        <p:nvSpPr>
          <p:cNvPr id="12305" name="Rectangle 22"/>
          <p:cNvSpPr>
            <a:spLocks noChangeArrowheads="1"/>
          </p:cNvSpPr>
          <p:nvPr/>
        </p:nvSpPr>
        <p:spPr bwMode="auto">
          <a:xfrm>
            <a:off x="2743200" y="2319338"/>
            <a:ext cx="71437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Resource Allocators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52450" y="32670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3200400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2019300" y="2319338"/>
            <a:ext cx="72390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Allocation policies</a:t>
            </a:r>
          </a:p>
        </p:txBody>
      </p:sp>
      <p:sp>
        <p:nvSpPr>
          <p:cNvPr id="12309" name="Rectangle 31"/>
          <p:cNvSpPr>
            <a:spLocks noChangeArrowheads="1"/>
          </p:cNvSpPr>
          <p:nvPr/>
        </p:nvSpPr>
        <p:spPr bwMode="auto">
          <a:xfrm>
            <a:off x="552450" y="282892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10" name="Rectangle 32"/>
          <p:cNvSpPr>
            <a:spLocks noChangeArrowheads="1"/>
          </p:cNvSpPr>
          <p:nvPr/>
        </p:nvSpPr>
        <p:spPr bwMode="auto">
          <a:xfrm>
            <a:off x="552450" y="23907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11" name="Rectangle 33"/>
          <p:cNvSpPr>
            <a:spLocks noChangeArrowheads="1"/>
          </p:cNvSpPr>
          <p:nvPr/>
        </p:nvSpPr>
        <p:spPr bwMode="auto">
          <a:xfrm>
            <a:off x="552450" y="3695700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12" name="Text Box 68"/>
          <p:cNvSpPr txBox="1">
            <a:spLocks noChangeArrowheads="1"/>
          </p:cNvSpPr>
          <p:nvPr/>
        </p:nvSpPr>
        <p:spPr bwMode="auto">
          <a:xfrm>
            <a:off x="152400" y="1323975"/>
            <a:ext cx="1239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User Mode (ARM)</a:t>
            </a:r>
          </a:p>
        </p:txBody>
      </p:sp>
      <p:sp>
        <p:nvSpPr>
          <p:cNvPr id="12313" name="Text Box 72"/>
          <p:cNvSpPr txBox="1">
            <a:spLocks noChangeArrowheads="1"/>
          </p:cNvSpPr>
          <p:nvPr/>
        </p:nvSpPr>
        <p:spPr bwMode="auto">
          <a:xfrm>
            <a:off x="3419475" y="1576388"/>
            <a:ext cx="847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Available resources are inverse of Linux DTB</a:t>
            </a:r>
          </a:p>
        </p:txBody>
      </p:sp>
      <p:sp>
        <p:nvSpPr>
          <p:cNvPr id="12314" name="Line 83"/>
          <p:cNvSpPr>
            <a:spLocks noChangeShapeType="1"/>
          </p:cNvSpPr>
          <p:nvPr/>
        </p:nvSpPr>
        <p:spPr bwMode="auto">
          <a:xfrm>
            <a:off x="1428750" y="2581275"/>
            <a:ext cx="0" cy="132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5" name="Line 84"/>
          <p:cNvSpPr>
            <a:spLocks noChangeShapeType="1"/>
          </p:cNvSpPr>
          <p:nvPr/>
        </p:nvSpPr>
        <p:spPr bwMode="auto">
          <a:xfrm>
            <a:off x="1171575" y="25860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6" name="Line 86"/>
          <p:cNvSpPr>
            <a:spLocks noChangeShapeType="1"/>
          </p:cNvSpPr>
          <p:nvPr/>
        </p:nvSpPr>
        <p:spPr bwMode="auto">
          <a:xfrm>
            <a:off x="1181100" y="30194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7" name="Line 87"/>
          <p:cNvSpPr>
            <a:spLocks noChangeShapeType="1"/>
          </p:cNvSpPr>
          <p:nvPr/>
        </p:nvSpPr>
        <p:spPr bwMode="auto">
          <a:xfrm>
            <a:off x="1181100" y="345757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8" name="Line 88"/>
          <p:cNvSpPr>
            <a:spLocks noChangeShapeType="1"/>
          </p:cNvSpPr>
          <p:nvPr/>
        </p:nvSpPr>
        <p:spPr bwMode="auto">
          <a:xfrm>
            <a:off x="1181100" y="38957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9" name="Line 89"/>
          <p:cNvSpPr>
            <a:spLocks noChangeShapeType="1"/>
          </p:cNvSpPr>
          <p:nvPr/>
        </p:nvSpPr>
        <p:spPr bwMode="auto">
          <a:xfrm flipH="1">
            <a:off x="1419225" y="3243263"/>
            <a:ext cx="6000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0" name="Rectangle 43"/>
          <p:cNvSpPr>
            <a:spLocks noChangeArrowheads="1"/>
          </p:cNvSpPr>
          <p:nvPr/>
        </p:nvSpPr>
        <p:spPr bwMode="auto">
          <a:xfrm>
            <a:off x="13620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 Policies</a:t>
            </a:r>
          </a:p>
        </p:txBody>
      </p:sp>
      <p:sp>
        <p:nvSpPr>
          <p:cNvPr id="12321" name="Freeform 45"/>
          <p:cNvSpPr>
            <a:spLocks/>
          </p:cNvSpPr>
          <p:nvPr/>
        </p:nvSpPr>
        <p:spPr bwMode="auto">
          <a:xfrm rot="9349262">
            <a:off x="1422400" y="1858963"/>
            <a:ext cx="498475" cy="858837"/>
          </a:xfrm>
          <a:custGeom>
            <a:avLst/>
            <a:gdLst>
              <a:gd name="T0" fmla="*/ 0 w 194"/>
              <a:gd name="T1" fmla="*/ 0 h 534"/>
              <a:gd name="T2" fmla="*/ 2147483647 w 194"/>
              <a:gd name="T3" fmla="*/ 2147483647 h 534"/>
              <a:gd name="T4" fmla="*/ 2147483647 w 194"/>
              <a:gd name="T5" fmla="*/ 2147483647 h 534"/>
              <a:gd name="T6" fmla="*/ 0 60000 65536"/>
              <a:gd name="T7" fmla="*/ 0 60000 65536"/>
              <a:gd name="T8" fmla="*/ 0 60000 65536"/>
              <a:gd name="T9" fmla="*/ 0 w 194"/>
              <a:gd name="T10" fmla="*/ 0 h 534"/>
              <a:gd name="T11" fmla="*/ 194 w 194"/>
              <a:gd name="T12" fmla="*/ 534 h 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534">
                <a:moveTo>
                  <a:pt x="0" y="0"/>
                </a:moveTo>
                <a:cubicBezTo>
                  <a:pt x="89" y="75"/>
                  <a:pt x="178" y="151"/>
                  <a:pt x="186" y="240"/>
                </a:cubicBezTo>
                <a:cubicBezTo>
                  <a:pt x="194" y="329"/>
                  <a:pt x="71" y="484"/>
                  <a:pt x="48" y="53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2" name="Rectangle 50"/>
          <p:cNvSpPr>
            <a:spLocks noChangeArrowheads="1"/>
          </p:cNvSpPr>
          <p:nvPr/>
        </p:nvSpPr>
        <p:spPr bwMode="auto">
          <a:xfrm>
            <a:off x="5057775" y="3105150"/>
            <a:ext cx="1295400" cy="2238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23" name="Rectangle 51"/>
          <p:cNvSpPr>
            <a:spLocks noChangeArrowheads="1"/>
          </p:cNvSpPr>
          <p:nvPr/>
        </p:nvSpPr>
        <p:spPr bwMode="auto">
          <a:xfrm>
            <a:off x="7219950" y="23574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24" name="Rectangle 52"/>
          <p:cNvSpPr>
            <a:spLocks noChangeArrowheads="1"/>
          </p:cNvSpPr>
          <p:nvPr/>
        </p:nvSpPr>
        <p:spPr bwMode="auto">
          <a:xfrm>
            <a:off x="7219950" y="191928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25" name="Rectangle 53"/>
          <p:cNvSpPr>
            <a:spLocks noChangeArrowheads="1"/>
          </p:cNvSpPr>
          <p:nvPr/>
        </p:nvSpPr>
        <p:spPr bwMode="auto">
          <a:xfrm>
            <a:off x="7219950" y="14811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26" name="Rectangle 54"/>
          <p:cNvSpPr>
            <a:spLocks noChangeArrowheads="1"/>
          </p:cNvSpPr>
          <p:nvPr/>
        </p:nvSpPr>
        <p:spPr bwMode="auto">
          <a:xfrm>
            <a:off x="7219950" y="2786063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27" name="Rectangle 55"/>
          <p:cNvSpPr>
            <a:spLocks noChangeArrowheads="1"/>
          </p:cNvSpPr>
          <p:nvPr/>
        </p:nvSpPr>
        <p:spPr bwMode="auto">
          <a:xfrm>
            <a:off x="6400800" y="1481138"/>
            <a:ext cx="7715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Memory Allocator</a:t>
            </a:r>
          </a:p>
        </p:txBody>
      </p:sp>
      <p:sp>
        <p:nvSpPr>
          <p:cNvPr id="12328" name="Line 103"/>
          <p:cNvSpPr>
            <a:spLocks noChangeShapeType="1"/>
          </p:cNvSpPr>
          <p:nvPr/>
        </p:nvSpPr>
        <p:spPr bwMode="auto">
          <a:xfrm>
            <a:off x="6962775" y="2033588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9" name="Line 104"/>
          <p:cNvSpPr>
            <a:spLocks noChangeShapeType="1"/>
          </p:cNvSpPr>
          <p:nvPr/>
        </p:nvSpPr>
        <p:spPr bwMode="auto">
          <a:xfrm flipV="1">
            <a:off x="6810375" y="20335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0" name="Line 105"/>
          <p:cNvSpPr>
            <a:spLocks noChangeShapeType="1"/>
          </p:cNvSpPr>
          <p:nvPr/>
        </p:nvSpPr>
        <p:spPr bwMode="auto">
          <a:xfrm flipV="1">
            <a:off x="6810375" y="1871663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1" name="Line 106"/>
          <p:cNvSpPr>
            <a:spLocks noChangeShapeType="1"/>
          </p:cNvSpPr>
          <p:nvPr/>
        </p:nvSpPr>
        <p:spPr bwMode="auto">
          <a:xfrm>
            <a:off x="6962775" y="2128838"/>
            <a:ext cx="24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2" name="Line 107"/>
          <p:cNvSpPr>
            <a:spLocks noChangeShapeType="1"/>
          </p:cNvSpPr>
          <p:nvPr/>
        </p:nvSpPr>
        <p:spPr bwMode="auto">
          <a:xfrm>
            <a:off x="6962775" y="25479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3" name="Line 108"/>
          <p:cNvSpPr>
            <a:spLocks noChangeShapeType="1"/>
          </p:cNvSpPr>
          <p:nvPr/>
        </p:nvSpPr>
        <p:spPr bwMode="auto">
          <a:xfrm>
            <a:off x="6972300" y="29575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4" name="Line 110"/>
          <p:cNvSpPr>
            <a:spLocks noChangeShapeType="1"/>
          </p:cNvSpPr>
          <p:nvPr/>
        </p:nvSpPr>
        <p:spPr bwMode="auto">
          <a:xfrm flipH="1">
            <a:off x="6353175" y="2800350"/>
            <a:ext cx="614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5" name="Line 113"/>
          <p:cNvSpPr>
            <a:spLocks noChangeShapeType="1"/>
          </p:cNvSpPr>
          <p:nvPr/>
        </p:nvSpPr>
        <p:spPr bwMode="auto">
          <a:xfrm flipH="1">
            <a:off x="3467100" y="4043363"/>
            <a:ext cx="1447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6" name="Line 114"/>
          <p:cNvSpPr>
            <a:spLocks noChangeShapeType="1"/>
          </p:cNvSpPr>
          <p:nvPr/>
        </p:nvSpPr>
        <p:spPr bwMode="auto">
          <a:xfrm flipV="1">
            <a:off x="4914900" y="3586163"/>
            <a:ext cx="0" cy="466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7" name="Rectangle 66"/>
          <p:cNvSpPr>
            <a:spLocks noChangeArrowheads="1"/>
          </p:cNvSpPr>
          <p:nvPr/>
        </p:nvSpPr>
        <p:spPr bwMode="auto">
          <a:xfrm>
            <a:off x="3200400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38" name="Rectangle 67"/>
          <p:cNvSpPr>
            <a:spLocks noChangeArrowheads="1"/>
          </p:cNvSpPr>
          <p:nvPr/>
        </p:nvSpPr>
        <p:spPr bwMode="auto">
          <a:xfrm>
            <a:off x="3209925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39" name="Rectangle 68"/>
          <p:cNvSpPr>
            <a:spLocks noChangeArrowheads="1"/>
          </p:cNvSpPr>
          <p:nvPr/>
        </p:nvSpPr>
        <p:spPr bwMode="auto">
          <a:xfrm>
            <a:off x="3209925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40" name="Rectangle 69"/>
          <p:cNvSpPr>
            <a:spLocks noChangeArrowheads="1"/>
          </p:cNvSpPr>
          <p:nvPr/>
        </p:nvSpPr>
        <p:spPr bwMode="auto">
          <a:xfrm>
            <a:off x="3209925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41" name="Line 119"/>
          <p:cNvSpPr>
            <a:spLocks noChangeShapeType="1"/>
          </p:cNvSpPr>
          <p:nvPr/>
        </p:nvSpPr>
        <p:spPr bwMode="auto">
          <a:xfrm>
            <a:off x="4067175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2" name="Line 120"/>
          <p:cNvSpPr>
            <a:spLocks noChangeShapeType="1"/>
          </p:cNvSpPr>
          <p:nvPr/>
        </p:nvSpPr>
        <p:spPr bwMode="auto">
          <a:xfrm>
            <a:off x="3810000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3" name="Line 121"/>
          <p:cNvSpPr>
            <a:spLocks noChangeShapeType="1"/>
          </p:cNvSpPr>
          <p:nvPr/>
        </p:nvSpPr>
        <p:spPr bwMode="auto">
          <a:xfrm>
            <a:off x="3819525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4" name="Line 122"/>
          <p:cNvSpPr>
            <a:spLocks noChangeShapeType="1"/>
          </p:cNvSpPr>
          <p:nvPr/>
        </p:nvSpPr>
        <p:spPr bwMode="auto">
          <a:xfrm>
            <a:off x="3819525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5" name="Line 123"/>
          <p:cNvSpPr>
            <a:spLocks noChangeShapeType="1"/>
          </p:cNvSpPr>
          <p:nvPr/>
        </p:nvSpPr>
        <p:spPr bwMode="auto">
          <a:xfrm>
            <a:off x="3819525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6" name="Line 124"/>
          <p:cNvSpPr>
            <a:spLocks noChangeShapeType="1"/>
          </p:cNvSpPr>
          <p:nvPr/>
        </p:nvSpPr>
        <p:spPr bwMode="auto">
          <a:xfrm flipH="1" flipV="1">
            <a:off x="4057650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7" name="Line 125"/>
          <p:cNvSpPr>
            <a:spLocks noChangeShapeType="1"/>
          </p:cNvSpPr>
          <p:nvPr/>
        </p:nvSpPr>
        <p:spPr bwMode="auto">
          <a:xfrm>
            <a:off x="3810000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8" name="Rectangle 77"/>
          <p:cNvSpPr>
            <a:spLocks noChangeArrowheads="1"/>
          </p:cNvSpPr>
          <p:nvPr/>
        </p:nvSpPr>
        <p:spPr bwMode="auto">
          <a:xfrm>
            <a:off x="6067425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n+3</a:t>
            </a:r>
          </a:p>
        </p:txBody>
      </p:sp>
      <p:sp>
        <p:nvSpPr>
          <p:cNvPr id="12349" name="Rectangle 78"/>
          <p:cNvSpPr>
            <a:spLocks noChangeArrowheads="1"/>
          </p:cNvSpPr>
          <p:nvPr/>
        </p:nvSpPr>
        <p:spPr bwMode="auto">
          <a:xfrm>
            <a:off x="7115175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350" name="Rectangle 83"/>
          <p:cNvSpPr>
            <a:spLocks noChangeArrowheads="1"/>
          </p:cNvSpPr>
          <p:nvPr/>
        </p:nvSpPr>
        <p:spPr bwMode="auto">
          <a:xfrm>
            <a:off x="6105525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51" name="Rectangle 84"/>
          <p:cNvSpPr>
            <a:spLocks noChangeArrowheads="1"/>
          </p:cNvSpPr>
          <p:nvPr/>
        </p:nvSpPr>
        <p:spPr bwMode="auto">
          <a:xfrm>
            <a:off x="6105525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52" name="Rectangle 85"/>
          <p:cNvSpPr>
            <a:spLocks noChangeArrowheads="1"/>
          </p:cNvSpPr>
          <p:nvPr/>
        </p:nvSpPr>
        <p:spPr bwMode="auto">
          <a:xfrm>
            <a:off x="6115050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53" name="Rectangle 86"/>
          <p:cNvSpPr>
            <a:spLocks noChangeArrowheads="1"/>
          </p:cNvSpPr>
          <p:nvPr/>
        </p:nvSpPr>
        <p:spPr bwMode="auto">
          <a:xfrm>
            <a:off x="6115050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54" name="Rectangle 87"/>
          <p:cNvSpPr>
            <a:spLocks noChangeArrowheads="1"/>
          </p:cNvSpPr>
          <p:nvPr/>
        </p:nvSpPr>
        <p:spPr bwMode="auto">
          <a:xfrm>
            <a:off x="6115050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55" name="Line 137"/>
          <p:cNvSpPr>
            <a:spLocks noChangeShapeType="1"/>
          </p:cNvSpPr>
          <p:nvPr/>
        </p:nvSpPr>
        <p:spPr bwMode="auto">
          <a:xfrm>
            <a:off x="6972300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6" name="Line 138"/>
          <p:cNvSpPr>
            <a:spLocks noChangeShapeType="1"/>
          </p:cNvSpPr>
          <p:nvPr/>
        </p:nvSpPr>
        <p:spPr bwMode="auto">
          <a:xfrm>
            <a:off x="6715125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7" name="Line 139"/>
          <p:cNvSpPr>
            <a:spLocks noChangeShapeType="1"/>
          </p:cNvSpPr>
          <p:nvPr/>
        </p:nvSpPr>
        <p:spPr bwMode="auto">
          <a:xfrm>
            <a:off x="6724650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8" name="Line 140"/>
          <p:cNvSpPr>
            <a:spLocks noChangeShapeType="1"/>
          </p:cNvSpPr>
          <p:nvPr/>
        </p:nvSpPr>
        <p:spPr bwMode="auto">
          <a:xfrm>
            <a:off x="6724650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9" name="Line 141"/>
          <p:cNvSpPr>
            <a:spLocks noChangeShapeType="1"/>
          </p:cNvSpPr>
          <p:nvPr/>
        </p:nvSpPr>
        <p:spPr bwMode="auto">
          <a:xfrm>
            <a:off x="6724650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0" name="Line 143"/>
          <p:cNvSpPr>
            <a:spLocks noChangeShapeType="1"/>
          </p:cNvSpPr>
          <p:nvPr/>
        </p:nvSpPr>
        <p:spPr bwMode="auto">
          <a:xfrm>
            <a:off x="6715125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1" name="Line 145"/>
          <p:cNvSpPr>
            <a:spLocks noChangeShapeType="1"/>
          </p:cNvSpPr>
          <p:nvPr/>
        </p:nvSpPr>
        <p:spPr bwMode="auto">
          <a:xfrm flipV="1">
            <a:off x="6410325" y="3586163"/>
            <a:ext cx="0" cy="3905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2" name="Line 146"/>
          <p:cNvSpPr>
            <a:spLocks noChangeShapeType="1"/>
          </p:cNvSpPr>
          <p:nvPr/>
        </p:nvSpPr>
        <p:spPr bwMode="auto">
          <a:xfrm>
            <a:off x="5362575" y="3986213"/>
            <a:ext cx="0" cy="2381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3" name="Line 147"/>
          <p:cNvSpPr>
            <a:spLocks noChangeShapeType="1"/>
          </p:cNvSpPr>
          <p:nvPr/>
        </p:nvSpPr>
        <p:spPr bwMode="auto">
          <a:xfrm>
            <a:off x="8315325" y="3976688"/>
            <a:ext cx="0" cy="2476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4" name="Line 148"/>
          <p:cNvSpPr>
            <a:spLocks noChangeShapeType="1"/>
          </p:cNvSpPr>
          <p:nvPr/>
        </p:nvSpPr>
        <p:spPr bwMode="auto">
          <a:xfrm>
            <a:off x="5362575" y="3976688"/>
            <a:ext cx="295275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5" name="Text Box 72"/>
          <p:cNvSpPr txBox="1">
            <a:spLocks noChangeArrowheads="1"/>
          </p:cNvSpPr>
          <p:nvPr/>
        </p:nvSpPr>
        <p:spPr bwMode="auto">
          <a:xfrm>
            <a:off x="4181475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6" name="Oval 102"/>
          <p:cNvSpPr>
            <a:spLocks noChangeArrowheads="1"/>
          </p:cNvSpPr>
          <p:nvPr/>
        </p:nvSpPr>
        <p:spPr bwMode="auto">
          <a:xfrm>
            <a:off x="4124325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7" name="Text Box 72"/>
          <p:cNvSpPr txBox="1">
            <a:spLocks noChangeArrowheads="1"/>
          </p:cNvSpPr>
          <p:nvPr/>
        </p:nvSpPr>
        <p:spPr bwMode="auto">
          <a:xfrm>
            <a:off x="7086600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8" name="Oval 114"/>
          <p:cNvSpPr>
            <a:spLocks noChangeArrowheads="1"/>
          </p:cNvSpPr>
          <p:nvPr/>
        </p:nvSpPr>
        <p:spPr bwMode="auto">
          <a:xfrm>
            <a:off x="7029450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9" name="Rectangle 117"/>
          <p:cNvSpPr>
            <a:spLocks noChangeArrowheads="1"/>
          </p:cNvSpPr>
          <p:nvPr/>
        </p:nvSpPr>
        <p:spPr bwMode="auto">
          <a:xfrm>
            <a:off x="7591425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70" name="Rectangle 118"/>
          <p:cNvSpPr>
            <a:spLocks noChangeArrowheads="1"/>
          </p:cNvSpPr>
          <p:nvPr/>
        </p:nvSpPr>
        <p:spPr bwMode="auto">
          <a:xfrm>
            <a:off x="7591425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71" name="Line 124"/>
          <p:cNvSpPr>
            <a:spLocks noChangeShapeType="1"/>
          </p:cNvSpPr>
          <p:nvPr/>
        </p:nvSpPr>
        <p:spPr bwMode="auto">
          <a:xfrm flipH="1" flipV="1">
            <a:off x="6962775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72" name="Rectangle 120"/>
          <p:cNvSpPr>
            <a:spLocks noChangeArrowheads="1"/>
          </p:cNvSpPr>
          <p:nvPr/>
        </p:nvSpPr>
        <p:spPr bwMode="auto">
          <a:xfrm>
            <a:off x="4686300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3" name="Rectangle 121"/>
          <p:cNvSpPr>
            <a:spLocks noChangeArrowheads="1"/>
          </p:cNvSpPr>
          <p:nvPr/>
        </p:nvSpPr>
        <p:spPr bwMode="auto">
          <a:xfrm>
            <a:off x="7591425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4" name="Text Box 72"/>
          <p:cNvSpPr txBox="1">
            <a:spLocks noChangeArrowheads="1"/>
          </p:cNvSpPr>
          <p:nvPr/>
        </p:nvSpPr>
        <p:spPr bwMode="auto">
          <a:xfrm>
            <a:off x="6310313" y="285273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75" name="Oval 123"/>
          <p:cNvSpPr>
            <a:spLocks noChangeArrowheads="1"/>
          </p:cNvSpPr>
          <p:nvPr/>
        </p:nvSpPr>
        <p:spPr bwMode="auto">
          <a:xfrm>
            <a:off x="6672263" y="2628900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76" name="Rectangle 124"/>
          <p:cNvSpPr>
            <a:spLocks noChangeArrowheads="1"/>
          </p:cNvSpPr>
          <p:nvPr/>
        </p:nvSpPr>
        <p:spPr bwMode="auto">
          <a:xfrm>
            <a:off x="43910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7" name="Rectangle 126"/>
          <p:cNvSpPr>
            <a:spLocks noChangeArrowheads="1"/>
          </p:cNvSpPr>
          <p:nvPr/>
        </p:nvSpPr>
        <p:spPr bwMode="auto">
          <a:xfrm>
            <a:off x="2019300" y="3681413"/>
            <a:ext cx="1433513" cy="2238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78" name="Rectangle 127"/>
          <p:cNvSpPr>
            <a:spLocks noChangeArrowheads="1"/>
          </p:cNvSpPr>
          <p:nvPr/>
        </p:nvSpPr>
        <p:spPr bwMode="auto">
          <a:xfrm>
            <a:off x="2019300" y="2828925"/>
            <a:ext cx="1433513" cy="85248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79" name="Text Box 72"/>
          <p:cNvSpPr txBox="1">
            <a:spLocks noChangeArrowheads="1"/>
          </p:cNvSpPr>
          <p:nvPr/>
        </p:nvSpPr>
        <p:spPr bwMode="auto">
          <a:xfrm>
            <a:off x="1509713" y="332898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80" name="Oval 129"/>
          <p:cNvSpPr>
            <a:spLocks noChangeArrowheads="1"/>
          </p:cNvSpPr>
          <p:nvPr/>
        </p:nvSpPr>
        <p:spPr bwMode="auto">
          <a:xfrm>
            <a:off x="1438275" y="3081338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81" name="Rectangle 139"/>
          <p:cNvSpPr>
            <a:spLocks noChangeArrowheads="1"/>
          </p:cNvSpPr>
          <p:nvPr/>
        </p:nvSpPr>
        <p:spPr bwMode="auto">
          <a:xfrm>
            <a:off x="2038350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Global Resource List (GRL)</a:t>
            </a:r>
          </a:p>
        </p:txBody>
      </p:sp>
      <p:sp>
        <p:nvSpPr>
          <p:cNvPr id="12382" name="Rectangle 140"/>
          <p:cNvSpPr>
            <a:spLocks noChangeArrowheads="1"/>
          </p:cNvSpPr>
          <p:nvPr/>
        </p:nvSpPr>
        <p:spPr bwMode="auto">
          <a:xfrm>
            <a:off x="26955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Linux DTB</a:t>
            </a:r>
          </a:p>
        </p:txBody>
      </p:sp>
      <p:cxnSp>
        <p:nvCxnSpPr>
          <p:cNvPr id="12383" name="Curved Connector 143"/>
          <p:cNvCxnSpPr>
            <a:cxnSpLocks noChangeShapeType="1"/>
            <a:stCxn id="12381" idx="2"/>
            <a:endCxn id="12305" idx="3"/>
          </p:cNvCxnSpPr>
          <p:nvPr/>
        </p:nvCxnSpPr>
        <p:spPr bwMode="auto">
          <a:xfrm rot="16200000" flipH="1">
            <a:off x="2583656" y="1697832"/>
            <a:ext cx="642937" cy="1104900"/>
          </a:xfrm>
          <a:prstGeom prst="curvedConnector4">
            <a:avLst>
              <a:gd name="adj1" fmla="val 30370"/>
              <a:gd name="adj2" fmla="val 12069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84" name="Curved Connector 145"/>
          <p:cNvCxnSpPr>
            <a:cxnSpLocks noChangeShapeType="1"/>
            <a:endCxn id="12305" idx="3"/>
          </p:cNvCxnSpPr>
          <p:nvPr/>
        </p:nvCxnSpPr>
        <p:spPr bwMode="auto">
          <a:xfrm rot="16200000" flipH="1">
            <a:off x="2912269" y="2026444"/>
            <a:ext cx="642937" cy="447675"/>
          </a:xfrm>
          <a:prstGeom prst="curvedConnector4">
            <a:avLst>
              <a:gd name="adj1" fmla="val 30370"/>
              <a:gd name="adj2" fmla="val 15106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85" name="Rectangle 147"/>
          <p:cNvSpPr>
            <a:spLocks noChangeArrowheads="1"/>
          </p:cNvSpPr>
          <p:nvPr/>
        </p:nvSpPr>
        <p:spPr bwMode="auto">
          <a:xfrm>
            <a:off x="57245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 lvl="0"/>
            <a:r>
              <a:rPr lang="en-US" b="1" dirty="0" smtClean="0"/>
              <a:t>DSP </a:t>
            </a:r>
            <a:r>
              <a:rPr lang="en-US" b="1" dirty="0" smtClean="0"/>
              <a:t>View </a:t>
            </a:r>
            <a:r>
              <a:rPr lang="en-US" b="1" dirty="0" smtClean="0"/>
              <a:t>of </a:t>
            </a:r>
            <a:r>
              <a:rPr lang="en-US" b="1" dirty="0" smtClean="0"/>
              <a:t>Peripherals </a:t>
            </a:r>
            <a:r>
              <a:rPr lang="en-US" b="1" dirty="0" smtClean="0"/>
              <a:t>and IP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675"/>
            <a:ext cx="8229600" cy="5406242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Chip support Library (CSL) provides access to the peripherals and other IP</a:t>
            </a:r>
          </a:p>
          <a:p>
            <a:pPr lvl="1"/>
            <a:r>
              <a:rPr lang="en-US" sz="2400" dirty="0" smtClean="0"/>
              <a:t>CSL translates physical MMR locations into symbols, and provides functions to manipulate the MMR</a:t>
            </a:r>
          </a:p>
          <a:p>
            <a:pPr lvl="0"/>
            <a:r>
              <a:rPr lang="en-US" sz="2800" dirty="0" smtClean="0"/>
              <a:t>Low level drivers (LLD) is an abstraction layer that simplified the usage of peripherals</a:t>
            </a:r>
          </a:p>
          <a:p>
            <a:pPr lvl="0"/>
            <a:r>
              <a:rPr lang="en-US" sz="2800" dirty="0" smtClean="0"/>
              <a:t>Some peripherals have high layer libraries (on the top of LLD) to further abstract peripherals usage details from the application</a:t>
            </a:r>
          </a:p>
          <a:p>
            <a:pPr lvl="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82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Instance Topology Example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1113309" y="1493314"/>
            <a:ext cx="6902532" cy="4669972"/>
            <a:chOff x="1524000" y="1600200"/>
            <a:chExt cx="5867400" cy="3886200"/>
          </a:xfrm>
        </p:grpSpPr>
        <p:sp>
          <p:nvSpPr>
            <p:cNvPr id="14341" name="AutoShape 115"/>
            <p:cNvSpPr>
              <a:spLocks noChangeArrowheads="1"/>
            </p:cNvSpPr>
            <p:nvPr/>
          </p:nvSpPr>
          <p:spPr bwMode="auto">
            <a:xfrm>
              <a:off x="1524000" y="2971800"/>
              <a:ext cx="1752600" cy="2133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pPr algn="ctr"/>
              <a:r>
                <a:rPr lang="en-US" sz="1400" dirty="0"/>
                <a:t>Linux User-Space</a:t>
              </a:r>
            </a:p>
          </p:txBody>
        </p:sp>
        <p:sp>
          <p:nvSpPr>
            <p:cNvPr id="14342" name="AutoShape 100"/>
            <p:cNvSpPr>
              <a:spLocks noChangeArrowheads="1"/>
            </p:cNvSpPr>
            <p:nvPr/>
          </p:nvSpPr>
          <p:spPr bwMode="auto">
            <a:xfrm>
              <a:off x="16002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Server</a:t>
              </a:r>
            </a:p>
          </p:txBody>
        </p:sp>
        <p:sp>
          <p:nvSpPr>
            <p:cNvPr id="14343" name="AutoShape 101"/>
            <p:cNvSpPr>
              <a:spLocks noChangeArrowheads="1"/>
            </p:cNvSpPr>
            <p:nvPr/>
          </p:nvSpPr>
          <p:spPr bwMode="auto">
            <a:xfrm>
              <a:off x="36576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 Delegate</a:t>
              </a:r>
            </a:p>
          </p:txBody>
        </p:sp>
        <p:sp>
          <p:nvSpPr>
            <p:cNvPr id="14344" name="AutoShape 102"/>
            <p:cNvSpPr>
              <a:spLocks noChangeArrowheads="1"/>
            </p:cNvSpPr>
            <p:nvPr/>
          </p:nvSpPr>
          <p:spPr bwMode="auto">
            <a:xfrm>
              <a:off x="57150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</a:t>
              </a:r>
            </a:p>
          </p:txBody>
        </p:sp>
        <p:sp>
          <p:nvSpPr>
            <p:cNvPr id="14345" name="Line 104"/>
            <p:cNvSpPr>
              <a:spLocks noChangeShapeType="1"/>
            </p:cNvSpPr>
            <p:nvPr/>
          </p:nvSpPr>
          <p:spPr bwMode="auto">
            <a:xfrm>
              <a:off x="54864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46" name="AutoShape 107"/>
            <p:cNvSpPr>
              <a:spLocks noChangeArrowheads="1"/>
            </p:cNvSpPr>
            <p:nvPr/>
          </p:nvSpPr>
          <p:spPr bwMode="auto">
            <a:xfrm>
              <a:off x="4724400" y="26670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BIOS</a:t>
              </a:r>
            </a:p>
          </p:txBody>
        </p:sp>
        <p:sp>
          <p:nvSpPr>
            <p:cNvPr id="14347" name="AutoShape 111"/>
            <p:cNvSpPr>
              <a:spLocks noChangeArrowheads="1"/>
            </p:cNvSpPr>
            <p:nvPr/>
          </p:nvSpPr>
          <p:spPr bwMode="auto">
            <a:xfrm>
              <a:off x="4724400" y="24384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IPC</a:t>
              </a:r>
            </a:p>
          </p:txBody>
        </p:sp>
        <p:sp>
          <p:nvSpPr>
            <p:cNvPr id="14348" name="AutoShape 112"/>
            <p:cNvSpPr>
              <a:spLocks noChangeArrowheads="1"/>
            </p:cNvSpPr>
            <p:nvPr/>
          </p:nvSpPr>
          <p:spPr bwMode="auto">
            <a:xfrm>
              <a:off x="36576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49" name="AutoShape 113"/>
            <p:cNvSpPr>
              <a:spLocks noChangeArrowheads="1"/>
            </p:cNvSpPr>
            <p:nvPr/>
          </p:nvSpPr>
          <p:spPr bwMode="auto">
            <a:xfrm>
              <a:off x="3657600" y="1600200"/>
              <a:ext cx="3657600" cy="8382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DSP Multicore Application</a:t>
              </a:r>
            </a:p>
          </p:txBody>
        </p:sp>
        <p:sp>
          <p:nvSpPr>
            <p:cNvPr id="14350" name="AutoShape 114"/>
            <p:cNvSpPr>
              <a:spLocks noChangeArrowheads="1"/>
            </p:cNvSpPr>
            <p:nvPr/>
          </p:nvSpPr>
          <p:spPr bwMode="auto">
            <a:xfrm>
              <a:off x="42672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51" name="Line 121"/>
            <p:cNvSpPr>
              <a:spLocks noChangeShapeType="1"/>
            </p:cNvSpPr>
            <p:nvPr/>
          </p:nvSpPr>
          <p:spPr bwMode="auto">
            <a:xfrm>
              <a:off x="32004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2" name="Line 122"/>
            <p:cNvSpPr>
              <a:spLocks noChangeShapeType="1"/>
            </p:cNvSpPr>
            <p:nvPr/>
          </p:nvSpPr>
          <p:spPr bwMode="auto">
            <a:xfrm>
              <a:off x="52578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3" name="Line 123"/>
            <p:cNvSpPr>
              <a:spLocks noChangeShapeType="1"/>
            </p:cNvSpPr>
            <p:nvPr/>
          </p:nvSpPr>
          <p:spPr bwMode="auto">
            <a:xfrm>
              <a:off x="34290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4" name="Text Box 124"/>
            <p:cNvSpPr txBox="1">
              <a:spLocks noChangeArrowheads="1"/>
            </p:cNvSpPr>
            <p:nvPr/>
          </p:nvSpPr>
          <p:spPr bwMode="auto">
            <a:xfrm>
              <a:off x="15240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ARM</a:t>
              </a:r>
            </a:p>
          </p:txBody>
        </p:sp>
        <p:sp>
          <p:nvSpPr>
            <p:cNvPr id="14355" name="Text Box 125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1</a:t>
              </a:r>
            </a:p>
          </p:txBody>
        </p:sp>
        <p:sp>
          <p:nvSpPr>
            <p:cNvPr id="14356" name="Text Box 126"/>
            <p:cNvSpPr txBox="1">
              <a:spLocks noChangeArrowheads="1"/>
            </p:cNvSpPr>
            <p:nvPr/>
          </p:nvSpPr>
          <p:spPr bwMode="auto">
            <a:xfrm>
              <a:off x="56388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2</a:t>
              </a:r>
            </a:p>
          </p:txBody>
        </p:sp>
        <p:sp>
          <p:nvSpPr>
            <p:cNvPr id="14357" name="Line 127"/>
            <p:cNvSpPr>
              <a:spLocks noChangeShapeType="1"/>
            </p:cNvSpPr>
            <p:nvPr/>
          </p:nvSpPr>
          <p:spPr bwMode="auto">
            <a:xfrm>
              <a:off x="38862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8" name="Line 129"/>
            <p:cNvSpPr>
              <a:spLocks noChangeShapeType="1"/>
            </p:cNvSpPr>
            <p:nvPr/>
          </p:nvSpPr>
          <p:spPr bwMode="auto">
            <a:xfrm>
              <a:off x="4495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9" name="AutoShape 131"/>
            <p:cNvSpPr>
              <a:spLocks noChangeArrowheads="1"/>
            </p:cNvSpPr>
            <p:nvPr/>
          </p:nvSpPr>
          <p:spPr bwMode="auto">
            <a:xfrm>
              <a:off x="18288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0" name="AutoShape 132"/>
            <p:cNvSpPr>
              <a:spLocks noChangeArrowheads="1"/>
            </p:cNvSpPr>
            <p:nvPr/>
          </p:nvSpPr>
          <p:spPr bwMode="auto">
            <a:xfrm>
              <a:off x="24384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1" name="Line 133"/>
            <p:cNvSpPr>
              <a:spLocks noChangeShapeType="1"/>
            </p:cNvSpPr>
            <p:nvPr/>
          </p:nvSpPr>
          <p:spPr bwMode="auto">
            <a:xfrm>
              <a:off x="2057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2" name="Line 134"/>
            <p:cNvSpPr>
              <a:spLocks noChangeShapeType="1"/>
            </p:cNvSpPr>
            <p:nvPr/>
          </p:nvSpPr>
          <p:spPr bwMode="auto">
            <a:xfrm>
              <a:off x="26670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3" name="AutoShape 135"/>
            <p:cNvSpPr>
              <a:spLocks noChangeArrowheads="1"/>
            </p:cNvSpPr>
            <p:nvPr/>
          </p:nvSpPr>
          <p:spPr bwMode="auto">
            <a:xfrm>
              <a:off x="61722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4" name="AutoShape 136"/>
            <p:cNvSpPr>
              <a:spLocks noChangeArrowheads="1"/>
            </p:cNvSpPr>
            <p:nvPr/>
          </p:nvSpPr>
          <p:spPr bwMode="auto">
            <a:xfrm>
              <a:off x="67818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5" name="Line 137"/>
            <p:cNvSpPr>
              <a:spLocks noChangeShapeType="1"/>
            </p:cNvSpPr>
            <p:nvPr/>
          </p:nvSpPr>
          <p:spPr bwMode="auto">
            <a:xfrm>
              <a:off x="6400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6" name="Line 138"/>
            <p:cNvSpPr>
              <a:spLocks noChangeShapeType="1"/>
            </p:cNvSpPr>
            <p:nvPr/>
          </p:nvSpPr>
          <p:spPr bwMode="auto">
            <a:xfrm>
              <a:off x="7010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7" name="Line 139"/>
            <p:cNvSpPr>
              <a:spLocks noChangeShapeType="1"/>
            </p:cNvSpPr>
            <p:nvPr/>
          </p:nvSpPr>
          <p:spPr bwMode="auto">
            <a:xfrm>
              <a:off x="50292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8" name="Line 140"/>
            <p:cNvSpPr>
              <a:spLocks noChangeShapeType="1"/>
            </p:cNvSpPr>
            <p:nvPr/>
          </p:nvSpPr>
          <p:spPr bwMode="auto">
            <a:xfrm>
              <a:off x="59436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9" name="Line 141"/>
            <p:cNvSpPr>
              <a:spLocks noChangeShapeType="1"/>
            </p:cNvSpPr>
            <p:nvPr/>
          </p:nvSpPr>
          <p:spPr bwMode="auto">
            <a:xfrm>
              <a:off x="388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0" name="Line 142"/>
            <p:cNvSpPr>
              <a:spLocks noChangeShapeType="1"/>
            </p:cNvSpPr>
            <p:nvPr/>
          </p:nvSpPr>
          <p:spPr bwMode="auto">
            <a:xfrm>
              <a:off x="4495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1" name="Line 143"/>
            <p:cNvSpPr>
              <a:spLocks noChangeShapeType="1"/>
            </p:cNvSpPr>
            <p:nvPr/>
          </p:nvSpPr>
          <p:spPr bwMode="auto">
            <a:xfrm>
              <a:off x="6400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2" name="Line 144"/>
            <p:cNvSpPr>
              <a:spLocks noChangeShapeType="1"/>
            </p:cNvSpPr>
            <p:nvPr/>
          </p:nvSpPr>
          <p:spPr bwMode="auto">
            <a:xfrm>
              <a:off x="7010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923925"/>
          </a:xfrm>
        </p:spPr>
        <p:txBody>
          <a:bodyPr/>
          <a:lstStyle/>
          <a:p>
            <a:r>
              <a:rPr lang="en-US" b="1" dirty="0" smtClean="0"/>
              <a:t>Keystone II </a:t>
            </a:r>
            <a:r>
              <a:rPr lang="en-US" b="1" dirty="0" smtClean="0"/>
              <a:t>RM: </a:t>
            </a:r>
            <a:r>
              <a:rPr lang="en-US" b="1" dirty="0" smtClean="0"/>
              <a:t>Services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95275" y="838200"/>
            <a:ext cx="8467725" cy="4953000"/>
          </a:xfrm>
        </p:spPr>
        <p:txBody>
          <a:bodyPr/>
          <a:lstStyle/>
          <a:p>
            <a:r>
              <a:rPr lang="en-US" sz="2400" dirty="0" smtClean="0"/>
              <a:t>RM  Services:</a:t>
            </a:r>
          </a:p>
          <a:p>
            <a:pPr lvl="1"/>
            <a:r>
              <a:rPr lang="en-US" sz="2400" dirty="0" smtClean="0"/>
              <a:t>Allocate (initialization, usage)</a:t>
            </a:r>
          </a:p>
          <a:p>
            <a:pPr lvl="1"/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Map resource(s) to NameServer name</a:t>
            </a:r>
          </a:p>
          <a:p>
            <a:pPr lvl="1"/>
            <a:r>
              <a:rPr lang="en-US" sz="2400" dirty="0" smtClean="0"/>
              <a:t>Get resource(s) tied to existing NameServer name</a:t>
            </a:r>
          </a:p>
          <a:p>
            <a:pPr lvl="1"/>
            <a:r>
              <a:rPr lang="en-US" sz="2400" dirty="0" smtClean="0"/>
              <a:t>Unmap resource(s) from existing NameServer name</a:t>
            </a:r>
          </a:p>
          <a:p>
            <a:r>
              <a:rPr lang="en-US" sz="2400" dirty="0" smtClean="0"/>
              <a:t>Non-blocking service requests directly return result</a:t>
            </a:r>
          </a:p>
          <a:p>
            <a:r>
              <a:rPr lang="en-US" sz="2400" dirty="0" smtClean="0"/>
              <a:t>Blocking service requests return ID to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229600" cy="13844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Global Resource List (GRL)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38795"/>
            <a:ext cx="8229600" cy="3913909"/>
          </a:xfrm>
        </p:spPr>
        <p:txBody>
          <a:bodyPr/>
          <a:lstStyle/>
          <a:p>
            <a:r>
              <a:rPr lang="en-US" sz="2000" dirty="0" smtClean="0"/>
              <a:t>Specified in Device Tree Source (DTS) format</a:t>
            </a:r>
          </a:p>
          <a:p>
            <a:pPr lvl="1"/>
            <a:r>
              <a:rPr lang="en-US" sz="2000" dirty="0" smtClean="0"/>
              <a:t>Open source, dual GPL/BSD-licensed LIBFDT used for parsing GRL</a:t>
            </a:r>
          </a:p>
          <a:p>
            <a:r>
              <a:rPr lang="en-US" sz="2000" dirty="0" smtClean="0"/>
              <a:t>Input to </a:t>
            </a:r>
            <a:r>
              <a:rPr lang="en-US" sz="2000" dirty="0" smtClean="0"/>
              <a:t>server </a:t>
            </a:r>
            <a:r>
              <a:rPr lang="en-US" sz="2000" dirty="0" smtClean="0"/>
              <a:t>on initialization</a:t>
            </a:r>
          </a:p>
          <a:p>
            <a:r>
              <a:rPr lang="en-US" sz="2000" dirty="0" smtClean="0"/>
              <a:t>Server instantiates allocator for each resource specified in GRL</a:t>
            </a:r>
          </a:p>
          <a:p>
            <a:r>
              <a:rPr lang="en-US" sz="2000" dirty="0" smtClean="0"/>
              <a:t>A GRL specification for a resource includes:</a:t>
            </a:r>
          </a:p>
          <a:p>
            <a:pPr lvl="1"/>
            <a:r>
              <a:rPr lang="en-US" sz="2000" dirty="0" smtClean="0"/>
              <a:t>Resource name</a:t>
            </a:r>
          </a:p>
          <a:p>
            <a:pPr lvl="1"/>
            <a:r>
              <a:rPr lang="en-US" sz="2000" dirty="0" smtClean="0"/>
              <a:t>Resource range (base + length)</a:t>
            </a:r>
          </a:p>
          <a:p>
            <a:pPr lvl="1"/>
            <a:r>
              <a:rPr lang="en-US" sz="2000" dirty="0" smtClean="0"/>
              <a:t>Linux DTB alias path (if applicable)</a:t>
            </a:r>
          </a:p>
          <a:p>
            <a:pPr lvl="1"/>
            <a:r>
              <a:rPr lang="en-US" sz="2000" dirty="0" smtClean="0"/>
              <a:t>Resource NameServer assignments (if applicable)</a:t>
            </a:r>
          </a:p>
          <a:p>
            <a:r>
              <a:rPr lang="en-US" sz="2000" dirty="0" smtClean="0"/>
              <a:t>Permissions not specified in </a:t>
            </a:r>
            <a:r>
              <a:rPr lang="en-US" sz="2000" dirty="0" smtClean="0"/>
              <a:t>GRL; In </a:t>
            </a:r>
            <a:r>
              <a:rPr lang="en-US" sz="2000" dirty="0" smtClean="0"/>
              <a:t>the </a:t>
            </a:r>
            <a:r>
              <a:rPr lang="en-US" sz="2000" dirty="0" smtClean="0"/>
              <a:t>policies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GRL </a:t>
            </a:r>
            <a:r>
              <a:rPr lang="en-US" sz="3600" dirty="0" smtClean="0"/>
              <a:t>Example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3464" y="1054100"/>
            <a:ext cx="8531352" cy="351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/>
              <a:t>An example of </a:t>
            </a:r>
            <a:r>
              <a:rPr lang="en-US" sz="2400" dirty="0" smtClean="0"/>
              <a:t>the Global </a:t>
            </a:r>
            <a:r>
              <a:rPr lang="en-US" sz="2400" dirty="0" smtClean="0"/>
              <a:t>Resource List </a:t>
            </a:r>
            <a:r>
              <a:rPr lang="en-US" sz="2400" dirty="0" smtClean="0"/>
              <a:t>and </a:t>
            </a:r>
            <a:r>
              <a:rPr lang="en-US" sz="2400" dirty="0" smtClean="0"/>
              <a:t>policy files can be found in the </a:t>
            </a:r>
            <a:r>
              <a:rPr lang="en-US" sz="2400" dirty="0" smtClean="0"/>
              <a:t>MCSDK: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MCSDK_3_00_00_XX/pdk_keystone2_1_00_00_XX/packages/ti/drv/rm/device/k2h</a:t>
            </a:r>
          </a:p>
          <a:p>
            <a:endParaRPr lang="en-US" sz="2400" dirty="0" smtClean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/>
              <a:t>The first few lines of the file are shown in next slide.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smtClean="0"/>
              <a:t>the same directory there are two policy </a:t>
            </a:r>
            <a:r>
              <a:rPr lang="en-US" sz="2400" dirty="0" smtClean="0"/>
              <a:t>files:</a:t>
            </a:r>
          </a:p>
          <a:p>
            <a:pPr marL="639763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/>
              <a:t>policy_dsp_arm.dts </a:t>
            </a:r>
          </a:p>
          <a:p>
            <a:pPr marL="639763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/>
              <a:t>policy_dsp-only.dts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dirty="0" smtClean="0"/>
              <a:t>global-resource-list-arm-dsp.dts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1300" y="838200"/>
            <a:ext cx="8445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/dts-v1/;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/* Device resource definitions based on current supported QMSS, CPPI, and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* PA LLD resources */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qmss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/* Number of descriptors inserted by ARM 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ns-assignment = "ARM_Descriptors", &lt;0 4096&gt;;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/* QMSS in joint mode affects only -qm1 resource 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control-qm1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resource-range = &lt;0 1&gt;;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control-qm2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resource-range = &lt;0 1&gt;;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/* QMSS in joint mode affects only -qm1 resource 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linkram-control-qm1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resource-range = &lt;0 1&gt;;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};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506" y="6445325"/>
            <a:ext cx="8611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88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Policy </a:t>
            </a:r>
            <a:r>
              <a:rPr lang="en-US" sz="3600" b="1" dirty="0" smtClean="0"/>
              <a:t>Example: </a:t>
            </a:r>
            <a:r>
              <a:rPr lang="en-US" sz="3600" b="1" dirty="0" smtClean="0"/>
              <a:t>policy_dsp_arm.dts (1)</a:t>
            </a:r>
            <a:r>
              <a:rPr lang="en-US" sz="3600" dirty="0" smtClean="0"/>
              <a:t> </a:t>
            </a:r>
            <a:endParaRPr lang="en-US" sz="3600" b="1" dirty="0" smtClean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18753" y="776851"/>
            <a:ext cx="9025247" cy="6037806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/dts-v1/;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Keystone II policy containing reserving resources used by Linux Kernel */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Valid instance list contains instance names used within TI example projects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* utilizing RM.  The list can be modified as needed by applications integrating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* RM.  For an RM instance to be given permissions the name used to initialize it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* must be present in this list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valid-instances = "RM_Server",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"RM_Client0",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"RM_Client1",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"RM_Client2",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"RM_Client3",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"RM_Client4",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"RM_Client5",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"RM_Client6",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"RM_Client7";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506" y="6445325"/>
            <a:ext cx="8611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88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Policy </a:t>
            </a:r>
            <a:r>
              <a:rPr lang="en-US" sz="3600" b="1" dirty="0" smtClean="0"/>
              <a:t>Example: </a:t>
            </a:r>
            <a:r>
              <a:rPr lang="en-US" sz="3600" b="1" dirty="0" smtClean="0"/>
              <a:t>policy_dsp_arm.dts (2)</a:t>
            </a:r>
            <a:r>
              <a:rPr lang="en-US" sz="3600" dirty="0" smtClean="0"/>
              <a:t> </a:t>
            </a:r>
            <a:endParaRPr lang="en-US" sz="3600" b="1" dirty="0" smtClean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18753" y="776851"/>
            <a:ext cx="9025247" cy="6037806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qmss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control-qm1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1&gt;, "iu = (*)";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control-qm2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1&gt;, "iu = (*)";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linkram-control-qm1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1&gt;, "(*)";             /* Used by Kernel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linkram-control-qm2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1&gt;, "(*)";             /* Used by Kernel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linkram-qm1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&lt;0x00000000 0xFFFFFFFF&gt;, "iu = (*)";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linkram-qm2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ARM-DSP C</a:t>
            </a:r>
            <a:r>
              <a:rPr lang="en-US" dirty="0" smtClean="0"/>
              <a:t>ommunication </a:t>
            </a:r>
            <a:r>
              <a:rPr lang="en-US" dirty="0" smtClean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smtClean="0"/>
              <a:t>ARM-DSP </a:t>
            </a:r>
            <a:r>
              <a:rPr lang="en-US" dirty="0" smtClean="0"/>
              <a:t>Interaction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ARM-DSP </a:t>
            </a:r>
            <a:r>
              <a:rPr lang="en-US" sz="3600" b="1" dirty="0" smtClean="0"/>
              <a:t>Collaboration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MPM: </a:t>
            </a:r>
            <a:r>
              <a:rPr lang="en-US" sz="2800" dirty="0" smtClean="0"/>
              <a:t>Managing the DSP cores from the ARM</a:t>
            </a:r>
          </a:p>
          <a:p>
            <a:pPr lvl="1"/>
            <a:r>
              <a:rPr lang="en-US" sz="2400" dirty="0" smtClean="0"/>
              <a:t>DSP executables are in the ARM file system</a:t>
            </a:r>
          </a:p>
          <a:p>
            <a:pPr lvl="1"/>
            <a:r>
              <a:rPr lang="en-US" sz="2400" dirty="0" smtClean="0"/>
              <a:t>ARM can reset, load, run, and get messages and dump core out of a DSP core</a:t>
            </a:r>
          </a:p>
          <a:p>
            <a:r>
              <a:rPr lang="en-US" sz="2800" dirty="0" smtClean="0"/>
              <a:t>IPC: Exchanging </a:t>
            </a:r>
            <a:r>
              <a:rPr lang="en-US" sz="2800" dirty="0" smtClean="0"/>
              <a:t>data and messages between ARM and DSP</a:t>
            </a:r>
          </a:p>
          <a:p>
            <a:pPr lvl="1"/>
            <a:r>
              <a:rPr lang="en-US" sz="2400" dirty="0" smtClean="0"/>
              <a:t>User Space libraries: IPC v3, MsgCom, PktIO</a:t>
            </a:r>
          </a:p>
          <a:p>
            <a:pPr lvl="1"/>
            <a:r>
              <a:rPr lang="en-US" sz="2400" dirty="0" smtClean="0"/>
              <a:t>Applications that use IPC – OpenCL, openMP</a:t>
            </a:r>
          </a:p>
          <a:p>
            <a:pPr lvl="1"/>
            <a:r>
              <a:rPr lang="en-US" sz="2400" dirty="0" smtClean="0"/>
              <a:t>Sockets</a:t>
            </a:r>
          </a:p>
          <a:p>
            <a:pPr lvl="1"/>
            <a:r>
              <a:rPr lang="en-US" sz="2400" dirty="0" smtClean="0"/>
              <a:t>openEM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/>
          <a:srcRect l="974" t="12632"/>
          <a:stretch>
            <a:fillRect/>
          </a:stretch>
        </p:blipFill>
        <p:spPr bwMode="auto">
          <a:xfrm>
            <a:off x="299055" y="1040389"/>
            <a:ext cx="8457595" cy="517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Technologies in KeyStone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00584"/>
            <a:ext cx="9144000" cy="7159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DSP: Interface via LLD and CSL Layers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990600"/>
          <a:ext cx="4918486" cy="5118494"/>
        </p:xfrm>
        <a:graphic>
          <a:graphicData uri="http://schemas.openxmlformats.org/presentationml/2006/ole">
            <p:oleObj spid="_x0000_s62466" name="Visio" r:id="rId3" imgW="5542858" imgH="57682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787400" y="982663"/>
          <a:ext cx="7569200" cy="4833937"/>
        </p:xfrm>
        <a:graphic>
          <a:graphicData uri="http://schemas.openxmlformats.org/presentationml/2006/ole">
            <p:oleObj spid="_x0000_s70658" name="Visio" r:id="rId3" imgW="7568750" imgH="4833571" progId="Visio.Drawing.11">
              <p:embed/>
            </p:oleObj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152399"/>
            <a:ext cx="8229600" cy="830263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IPC Libraries MCSDK release 3_15</a:t>
            </a:r>
            <a:endParaRPr lang="en-US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IPC </a:t>
            </a:r>
            <a:r>
              <a:rPr lang="en-US" sz="3600" b="1" dirty="0" smtClean="0"/>
              <a:t>Types: IPCv3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492315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dirty="0" smtClean="0"/>
              <a:t>Control </a:t>
            </a:r>
            <a:r>
              <a:rPr lang="en-US" dirty="0" smtClean="0"/>
              <a:t>Path: </a:t>
            </a:r>
            <a:r>
              <a:rPr lang="en-US" dirty="0" smtClean="0"/>
              <a:t>IPCv3</a:t>
            </a:r>
          </a:p>
          <a:p>
            <a:pPr lvl="1"/>
            <a:r>
              <a:rPr lang="en-US" dirty="0" smtClean="0"/>
              <a:t>Standard APIs agree with older versions of IPC</a:t>
            </a:r>
          </a:p>
          <a:p>
            <a:pPr lvl="1"/>
            <a:r>
              <a:rPr lang="en-US" dirty="0" smtClean="0"/>
              <a:t>General purpose control path supports reliable delivery</a:t>
            </a:r>
          </a:p>
          <a:p>
            <a:pPr lvl="1"/>
            <a:r>
              <a:rPr lang="en-US" dirty="0" smtClean="0"/>
              <a:t>Designed to deliver short messages, but can be used for “unlimited” data movement</a:t>
            </a:r>
          </a:p>
          <a:p>
            <a:pPr lvl="1"/>
            <a:r>
              <a:rPr lang="en-US" dirty="0" smtClean="0"/>
              <a:t>Uses RPMSG kernel driver for clean partition between user and kernel space, Thus slower than data path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IPC </a:t>
            </a:r>
            <a:r>
              <a:rPr lang="en-US" sz="3600" b="1" dirty="0" smtClean="0"/>
              <a:t>Types: Fast Path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Fast </a:t>
            </a:r>
            <a:r>
              <a:rPr lang="en-US" dirty="0" smtClean="0"/>
              <a:t>Path: </a:t>
            </a:r>
            <a:r>
              <a:rPr lang="en-US" dirty="0" err="1" smtClean="0"/>
              <a:t>PktIO</a:t>
            </a:r>
            <a:r>
              <a:rPr lang="en-US" dirty="0" smtClean="0"/>
              <a:t> </a:t>
            </a:r>
            <a:r>
              <a:rPr lang="en-US" dirty="0" smtClean="0"/>
              <a:t>and QMSS</a:t>
            </a:r>
          </a:p>
          <a:p>
            <a:r>
              <a:rPr lang="en-US" sz="2800" dirty="0" smtClean="0"/>
              <a:t>On the ARM side, it provides a library netapi that supports creating, </a:t>
            </a:r>
            <a:r>
              <a:rPr lang="en-US" sz="2800" dirty="0" smtClean="0"/>
              <a:t>sending, </a:t>
            </a:r>
            <a:r>
              <a:rPr lang="en-US" sz="2800" dirty="0" smtClean="0"/>
              <a:t>and receiving packets from the ARM </a:t>
            </a:r>
            <a:r>
              <a:rPr lang="en-US" sz="2800" dirty="0" smtClean="0"/>
              <a:t>u</a:t>
            </a:r>
            <a:r>
              <a:rPr lang="en-US" sz="2800" dirty="0" smtClean="0"/>
              <a:t>ser space.</a:t>
            </a:r>
            <a:endParaRPr lang="en-US" sz="2800" dirty="0" smtClean="0"/>
          </a:p>
          <a:p>
            <a:r>
              <a:rPr lang="en-US" sz="2800" dirty="0" smtClean="0"/>
              <a:t>Fire and </a:t>
            </a:r>
            <a:r>
              <a:rPr lang="en-US" sz="2800" dirty="0" smtClean="0"/>
              <a:t>forget </a:t>
            </a:r>
            <a:r>
              <a:rPr lang="en-US" sz="2800" dirty="0" smtClean="0"/>
              <a:t>(send) polling (ARM) for receive. On DSP, receive is </a:t>
            </a:r>
            <a:r>
              <a:rPr lang="en-US" sz="2800" dirty="0" smtClean="0"/>
              <a:t>polling, </a:t>
            </a:r>
            <a:r>
              <a:rPr lang="en-US" sz="2800" dirty="0" smtClean="0"/>
              <a:t>or </a:t>
            </a:r>
            <a:r>
              <a:rPr lang="en-US" sz="2800" dirty="0" smtClean="0"/>
              <a:t>interrupt, </a:t>
            </a:r>
            <a:r>
              <a:rPr lang="en-US" sz="2800" dirty="0" smtClean="0"/>
              <a:t>or accumulators (using QMSS DLL)</a:t>
            </a:r>
          </a:p>
          <a:p>
            <a:r>
              <a:rPr lang="en-US" sz="2800" dirty="0" smtClean="0"/>
              <a:t>Navigator-based </a:t>
            </a:r>
            <a:r>
              <a:rPr lang="en-US" sz="2800" dirty="0" smtClean="0"/>
              <a:t>transaction, sending packets (descriptors)</a:t>
            </a:r>
          </a:p>
          <a:p>
            <a:r>
              <a:rPr lang="en-US" sz="2800" dirty="0" smtClean="0"/>
              <a:t>Low latency, high throughput 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IPC </a:t>
            </a:r>
            <a:r>
              <a:rPr lang="en-US" sz="3600" b="1" dirty="0" smtClean="0"/>
              <a:t>Types: </a:t>
            </a:r>
            <a:r>
              <a:rPr lang="en-US" sz="3600" b="1" dirty="0" err="1" smtClean="0"/>
              <a:t>MsgCom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728"/>
            <a:ext cx="8229600" cy="40870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/>
              <a:t>MsgCom</a:t>
            </a:r>
            <a:r>
              <a:rPr lang="en-US" dirty="0" smtClean="0"/>
              <a:t>: </a:t>
            </a:r>
            <a:r>
              <a:rPr lang="en-US" dirty="0" smtClean="0"/>
              <a:t>QMSS-based </a:t>
            </a:r>
            <a:r>
              <a:rPr lang="en-US" dirty="0" smtClean="0"/>
              <a:t>library (User </a:t>
            </a:r>
            <a:r>
              <a:rPr lang="en-US" dirty="0" smtClean="0"/>
              <a:t>Space</a:t>
            </a:r>
            <a:r>
              <a:rPr lang="en-US" dirty="0" smtClean="0"/>
              <a:t>)  </a:t>
            </a:r>
          </a:p>
          <a:p>
            <a:r>
              <a:rPr lang="en-US" sz="2800" dirty="0" smtClean="0"/>
              <a:t>Supports </a:t>
            </a:r>
            <a:r>
              <a:rPr lang="en-US" sz="2800" dirty="0" smtClean="0"/>
              <a:t>zero copy or PktDMA copy of descriptors</a:t>
            </a:r>
          </a:p>
          <a:p>
            <a:r>
              <a:rPr lang="en-US" sz="2800" dirty="0" smtClean="0"/>
              <a:t>Supports a wide set of communication features (blocking, non-blocking, interrupt, polling)</a:t>
            </a:r>
          </a:p>
          <a:p>
            <a:r>
              <a:rPr lang="en-US" sz="2800" dirty="0" smtClean="0"/>
              <a:t>Depends on several other component such as receive agent and job scheduler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ARM IPC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145381"/>
            <a:ext cx="8229600" cy="453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smtClean="0"/>
              <a:t>Remote Processor Messaging (</a:t>
            </a:r>
            <a:r>
              <a:rPr lang="en-US" sz="2800" dirty="0" err="1" smtClean="0"/>
              <a:t>RPMsg</a:t>
            </a:r>
            <a:r>
              <a:rPr lang="en-US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 smtClean="0"/>
              <a:t>is an open-source friendly Inter Processor Communication (IPC) framework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err="1" smtClean="0"/>
              <a:t>SysLink</a:t>
            </a:r>
            <a:r>
              <a:rPr lang="en-US" sz="2800" dirty="0" smtClean="0"/>
              <a:t> (Part of the IPC release)</a:t>
            </a:r>
            <a:r>
              <a:rPr lang="en-US" sz="2800" dirty="0" smtClean="0"/>
              <a:t> </a:t>
            </a:r>
            <a:r>
              <a:rPr lang="en-US" sz="2800" dirty="0" smtClean="0"/>
              <a:t>is </a:t>
            </a:r>
            <a:r>
              <a:rPr lang="en-US" sz="2800" dirty="0" smtClean="0"/>
              <a:t>a runtime </a:t>
            </a:r>
            <a:r>
              <a:rPr lang="en-US" sz="2800" dirty="0" smtClean="0"/>
              <a:t>library that provides software connectivity between multiple processors. Each processor may run either an HLOS </a:t>
            </a:r>
            <a:r>
              <a:rPr lang="en-US" sz="2800" dirty="0" smtClean="0"/>
              <a:t>(such </a:t>
            </a:r>
            <a:r>
              <a:rPr lang="en-US" sz="2800" dirty="0" smtClean="0"/>
              <a:t>as Linux, QNX, etc</a:t>
            </a:r>
            <a:r>
              <a:rPr lang="en-US" sz="2800" dirty="0" smtClean="0"/>
              <a:t>.) </a:t>
            </a:r>
            <a:r>
              <a:rPr lang="en-US" sz="2800" dirty="0" smtClean="0"/>
              <a:t>or an RTOS </a:t>
            </a:r>
            <a:r>
              <a:rPr lang="en-US" sz="2800" dirty="0" smtClean="0"/>
              <a:t>(such </a:t>
            </a:r>
            <a:r>
              <a:rPr lang="en-US" sz="2800" dirty="0" smtClean="0"/>
              <a:t>as </a:t>
            </a:r>
            <a:r>
              <a:rPr lang="en-US" sz="2800" dirty="0" smtClean="0"/>
              <a:t>SYS/BIOS).  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IPC Examples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>
            <a:noAutofit/>
          </a:bodyPr>
          <a:lstStyle/>
          <a:p>
            <a:r>
              <a:rPr lang="en-US" dirty="0" smtClean="0"/>
              <a:t>MCSDK release has several examples that </a:t>
            </a:r>
            <a:r>
              <a:rPr lang="en-US" dirty="0" smtClean="0"/>
              <a:t>show </a:t>
            </a:r>
            <a:r>
              <a:rPr lang="en-US" dirty="0" smtClean="0"/>
              <a:t>IPC properties</a:t>
            </a:r>
          </a:p>
          <a:p>
            <a:r>
              <a:rPr lang="en-US" dirty="0" smtClean="0"/>
              <a:t>Instructions how to install IPC and build these examples on the </a:t>
            </a:r>
            <a:r>
              <a:rPr lang="en-US" dirty="0" smtClean="0"/>
              <a:t>Linux </a:t>
            </a:r>
            <a:r>
              <a:rPr lang="en-US" dirty="0" smtClean="0"/>
              <a:t>side and the DSP side are given in the </a:t>
            </a:r>
            <a:r>
              <a:rPr lang="en-US" dirty="0" smtClean="0"/>
              <a:t>release.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out-of-box </a:t>
            </a:r>
            <a:r>
              <a:rPr lang="en-US" dirty="0" smtClean="0"/>
              <a:t>example is described in the next few </a:t>
            </a:r>
            <a:r>
              <a:rPr lang="en-US" dirty="0" smtClean="0"/>
              <a:t>slides.</a:t>
            </a:r>
            <a:endParaRPr lang="en-US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262035"/>
            <a:ext cx="7570788" cy="627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342900"/>
            <a:ext cx="73818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333375"/>
            <a:ext cx="740092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352425"/>
            <a:ext cx="7458075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14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LLD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0"/>
            <a:ext cx="4038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Level Drivers (LLD) hide the details of CSL from the application.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IP and peripherals do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have LLD. The application uses CSL directly.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Most</a:t>
            </a:r>
            <a:r>
              <a:rPr lang="en-US" sz="2800" dirty="0" smtClean="0"/>
              <a:t> of the IPs use LLD.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Linux drivers are used from the ARM </a:t>
            </a:r>
            <a:r>
              <a:rPr lang="en-US" sz="2800" dirty="0" smtClean="0"/>
              <a:t>side.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" y="844986"/>
          <a:ext cx="4381994" cy="5712628"/>
        </p:xfrm>
        <a:graphic>
          <a:graphicData uri="http://schemas.openxmlformats.org/presentationml/2006/ole">
            <p:oleObj spid="_x0000_s63490" name="Visio" r:id="rId3" imgW="4510950" imgH="58825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347663"/>
            <a:ext cx="6086475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smtClean="0"/>
              <a:t>Release IPC </a:t>
            </a:r>
            <a:r>
              <a:rPr lang="en-US" sz="3600" b="1" dirty="0" smtClean="0"/>
              <a:t>Examples</a:t>
            </a:r>
            <a:endParaRPr lang="en-US" sz="3600" b="1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1409700"/>
            <a:ext cx="8652539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RPMsg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6858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following are the main features provided by the RPMsg framework:</a:t>
            </a:r>
          </a:p>
          <a:p>
            <a:r>
              <a:rPr lang="en-US" b="1" dirty="0" smtClean="0"/>
              <a:t>Device Management</a:t>
            </a:r>
            <a:r>
              <a:rPr lang="en-US" dirty="0" smtClean="0"/>
              <a:t>: Complete life-cycle management of the remote processor cores including the following specific functionalities</a:t>
            </a:r>
          </a:p>
          <a:p>
            <a:pPr lvl="1"/>
            <a:r>
              <a:rPr lang="en-US" b="1" dirty="0" smtClean="0"/>
              <a:t>Device Initialization</a:t>
            </a:r>
            <a:r>
              <a:rPr lang="en-US" dirty="0" smtClean="0"/>
              <a:t> - Programming and loading an executable, memory management and powering up the processor</a:t>
            </a:r>
          </a:p>
          <a:p>
            <a:pPr lvl="1"/>
            <a:r>
              <a:rPr lang="en-US" b="1" dirty="0" smtClean="0"/>
              <a:t>Power Management</a:t>
            </a:r>
            <a:r>
              <a:rPr lang="en-US" dirty="0" smtClean="0"/>
              <a:t> - Runtime power management of the remote processors, putting them into lowest power state (suspend) when not being used actively</a:t>
            </a:r>
          </a:p>
          <a:p>
            <a:pPr lvl="1"/>
            <a:r>
              <a:rPr lang="en-US" b="1" dirty="0" smtClean="0"/>
              <a:t>Tracing</a:t>
            </a:r>
            <a:r>
              <a:rPr lang="en-US" dirty="0" smtClean="0"/>
              <a:t> - Provide trace logging of code running on remote processors</a:t>
            </a:r>
          </a:p>
          <a:p>
            <a:pPr lvl="1"/>
            <a:r>
              <a:rPr lang="en-US" b="1" dirty="0" smtClean="0"/>
              <a:t>Exception Management</a:t>
            </a:r>
            <a:r>
              <a:rPr lang="en-US" dirty="0" smtClean="0"/>
              <a:t> - Provide information regarding a remote processor fatal errors or exceptions</a:t>
            </a:r>
          </a:p>
          <a:p>
            <a:pPr lvl="1"/>
            <a:r>
              <a:rPr lang="en-US" b="1" dirty="0" smtClean="0"/>
              <a:t>Error Recovery</a:t>
            </a:r>
            <a:r>
              <a:rPr lang="en-US" dirty="0" smtClean="0"/>
              <a:t> - Reload and reboot the remote processors upon any fatal error or exception</a:t>
            </a:r>
          </a:p>
          <a:p>
            <a:r>
              <a:rPr lang="en-US" b="1" dirty="0" smtClean="0"/>
              <a:t>Messaging Framework</a:t>
            </a:r>
            <a:r>
              <a:rPr lang="en-US" dirty="0" smtClean="0"/>
              <a:t>: A generic Linux messaging architecture/framework with the ability to exchange fixed size control messages with remote processors</a:t>
            </a:r>
          </a:p>
          <a:p>
            <a:r>
              <a:rPr lang="en-US" b="1" dirty="0" smtClean="0"/>
              <a:t>Resource Management</a:t>
            </a:r>
            <a:r>
              <a:rPr lang="en-US" dirty="0" smtClean="0"/>
              <a:t>: Request and release peripherals/hardware accelerators for usage by the remote processors, and putting constraints like bandwidth, frequency and latency to meet specific application performance and power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downloads and device-specific Data Manuals for the KeyStone II SoCs can be found at </a:t>
            </a:r>
            <a:r>
              <a:rPr lang="en-US" dirty="0" smtClean="0">
                <a:hlinkClick r:id="rId2"/>
              </a:rPr>
              <a:t>TI.com/multicore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articles related to multicore software and tools, refer to the </a:t>
            </a:r>
            <a:r>
              <a:rPr lang="en-US" dirty="0" smtClean="0">
                <a:hlinkClick r:id="rId3"/>
              </a:rPr>
              <a:t>Embedded Processors Wiki for the KeyStone Device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xmlns="" val="17599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Backup – PktLib Utility Libraries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Library (PktLib)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3429000"/>
          </a:xfrm>
        </p:spPr>
        <p:txBody>
          <a:bodyPr/>
          <a:lstStyle/>
          <a:p>
            <a:r>
              <a:rPr lang="en-US" dirty="0" smtClean="0"/>
              <a:t>Purpose: High-level library to allocate packets and manipulate packets used by different types of channels.</a:t>
            </a:r>
          </a:p>
          <a:p>
            <a:r>
              <a:rPr lang="en-US" dirty="0" smtClean="0"/>
              <a:t>Enhance capabilities of packet manipulation</a:t>
            </a:r>
          </a:p>
          <a:p>
            <a:r>
              <a:rPr lang="en-US" dirty="0" smtClean="0"/>
              <a:t>Enhance Heap manipulation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Heap 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Heap creation supports shared heaps and private heaps.</a:t>
            </a:r>
          </a:p>
          <a:p>
            <a:r>
              <a:rPr lang="en-US" dirty="0" smtClean="0"/>
              <a:t>Heap is identified by name. It contains Data buffer Packets or Zero Buffer Packets</a:t>
            </a:r>
          </a:p>
          <a:p>
            <a:r>
              <a:rPr lang="en-US" dirty="0" smtClean="0"/>
              <a:t>Heap size is determined by application.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Pktlib_createHeap</a:t>
            </a:r>
          </a:p>
          <a:p>
            <a:pPr lvl="1"/>
            <a:r>
              <a:rPr lang="en-US" dirty="0" smtClean="0"/>
              <a:t>Pktlib_findHeapbyName</a:t>
            </a:r>
          </a:p>
          <a:p>
            <a:pPr lvl="1"/>
            <a:r>
              <a:rPr lang="en-US" dirty="0" smtClean="0"/>
              <a:t>Pktlib_allocPacket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Manipulations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Merge multiple packets into one (linked) packet</a:t>
            </a:r>
          </a:p>
          <a:p>
            <a:r>
              <a:rPr lang="en-US" dirty="0" smtClean="0"/>
              <a:t>Clone packet</a:t>
            </a:r>
          </a:p>
          <a:p>
            <a:r>
              <a:rPr lang="en-US" dirty="0" smtClean="0"/>
              <a:t>Split Packet into multiple packets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Pktlib_packetMerge</a:t>
            </a:r>
          </a:p>
          <a:p>
            <a:pPr lvl="1"/>
            <a:r>
              <a:rPr lang="en-US" dirty="0" smtClean="0"/>
              <a:t>Pktlib_clonePacket</a:t>
            </a:r>
          </a:p>
          <a:p>
            <a:pPr lvl="1"/>
            <a:r>
              <a:rPr lang="en-US" dirty="0" smtClean="0"/>
              <a:t>Pktlib_splitPacket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PktLib: Additional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191000"/>
          </a:xfrm>
        </p:spPr>
        <p:txBody>
          <a:bodyPr/>
          <a:lstStyle/>
          <a:p>
            <a:r>
              <a:rPr lang="en-US" dirty="0" smtClean="0"/>
              <a:t>Clean up and garbage collection (especially for clone packets and split packets)</a:t>
            </a:r>
          </a:p>
          <a:p>
            <a:r>
              <a:rPr lang="en-US" dirty="0" smtClean="0"/>
              <a:t>Heap statistics</a:t>
            </a:r>
          </a:p>
          <a:p>
            <a:r>
              <a:rPr lang="en-US" dirty="0" smtClean="0"/>
              <a:t>Cache coherency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ARM-DSP Necessities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79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938"/>
          <a:stretch/>
        </p:blipFill>
        <p:spPr bwMode="auto">
          <a:xfrm>
            <a:off x="533400" y="749643"/>
            <a:ext cx="8134350" cy="549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087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/>
              <a:t>Linux Control </a:t>
            </a:r>
            <a:r>
              <a:rPr lang="en-US" sz="3600" b="1" dirty="0" smtClean="0"/>
              <a:t>Peripherals </a:t>
            </a:r>
            <a:r>
              <a:rPr lang="en-US" sz="3600" b="1" dirty="0" smtClean="0"/>
              <a:t>and IP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675"/>
            <a:ext cx="8229600" cy="540624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MMU controls memory access for user mode in Linux. Applications do not see physical </a:t>
            </a:r>
            <a:r>
              <a:rPr lang="en-US" dirty="0" smtClean="0"/>
              <a:t>addresses.</a:t>
            </a:r>
            <a:endParaRPr lang="en-US" dirty="0" smtClean="0"/>
          </a:p>
          <a:p>
            <a:pPr lvl="0"/>
            <a:r>
              <a:rPr lang="en-US" dirty="0" smtClean="0"/>
              <a:t>Device drivers can be called by the </a:t>
            </a:r>
            <a:r>
              <a:rPr lang="en-US" dirty="0" smtClean="0"/>
              <a:t>applications. They </a:t>
            </a:r>
            <a:r>
              <a:rPr lang="en-US" dirty="0" smtClean="0"/>
              <a:t>can access physical </a:t>
            </a:r>
            <a:r>
              <a:rPr lang="en-US" dirty="0" smtClean="0"/>
              <a:t>memory.</a:t>
            </a:r>
            <a:endParaRPr lang="en-US" dirty="0" smtClean="0"/>
          </a:p>
          <a:p>
            <a:r>
              <a:rPr lang="en-US" sz="2800" dirty="0" smtClean="0"/>
              <a:t> </a:t>
            </a:r>
            <a:r>
              <a:rPr lang="en-US" dirty="0" smtClean="0"/>
              <a:t>Linux Device Drivers </a:t>
            </a:r>
            <a:r>
              <a:rPr lang="en-US" dirty="0" smtClean="0"/>
              <a:t>provide:</a:t>
            </a:r>
            <a:endParaRPr lang="en-US" dirty="0" smtClean="0"/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Standard interface</a:t>
            </a:r>
          </a:p>
          <a:p>
            <a:pPr lvl="1"/>
            <a:r>
              <a:rPr lang="en-US" dirty="0" smtClean="0"/>
              <a:t>Standard structure</a:t>
            </a:r>
          </a:p>
          <a:p>
            <a:pPr lvl="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Msgrouter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special msgcom channels known as “control channels” or “control path”</a:t>
            </a:r>
          </a:p>
          <a:p>
            <a:r>
              <a:rPr lang="en-US" dirty="0" smtClean="0"/>
              <a:t>Control channel used for system messages and synchronization purposes</a:t>
            </a:r>
          </a:p>
          <a:p>
            <a:r>
              <a:rPr lang="en-US" dirty="0" smtClean="0"/>
              <a:t>Agent module (later slide) runs consistently while waiting for messages on these control channels</a:t>
            </a:r>
          </a:p>
          <a:p>
            <a:pPr lvl="1"/>
            <a:r>
              <a:rPr lang="en-US" dirty="0" smtClean="0"/>
              <a:t>“ARM created a new data channel, let’s let the DSP know by sending a message over the control path”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80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19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Scheduler (JOSH)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function call made on one processing element to be executed on another processing element</a:t>
            </a:r>
          </a:p>
          <a:p>
            <a:r>
              <a:rPr lang="en-US" dirty="0" smtClean="0"/>
              <a:t>Defines a prototype for a job/function call</a:t>
            </a:r>
          </a:p>
          <a:p>
            <a:r>
              <a:rPr lang="en-US" dirty="0" smtClean="0"/>
              <a:t>For DSP to understand what ARM is saying (or vice versa), “execute this particular function on DSP”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have common message type</a:t>
            </a:r>
          </a:p>
          <a:p>
            <a:r>
              <a:rPr lang="en-US" b="1" dirty="0" smtClean="0"/>
              <a:t>User application does not directly exercise any of the JOSH APIs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81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31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which implements remote procedure calls between the ARM and the DSP</a:t>
            </a:r>
          </a:p>
          <a:p>
            <a:r>
              <a:rPr lang="en-US" dirty="0" smtClean="0"/>
              <a:t>Main purpose is to sync resources between ARM and DSP</a:t>
            </a:r>
          </a:p>
          <a:p>
            <a:pPr lvl="1"/>
            <a:r>
              <a:rPr lang="en-US" dirty="0" smtClean="0"/>
              <a:t>Utilizes msgcom control path to sync updates about resources – creation, deletion, modification</a:t>
            </a:r>
          </a:p>
          <a:p>
            <a:r>
              <a:rPr lang="en-US" dirty="0" smtClean="0"/>
              <a:t>Must have separate instance of Agent for each DSP core being used.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82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1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Agent Creation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has to be initialized on DSP before any remote function calls made</a:t>
            </a:r>
          </a:p>
          <a:p>
            <a:r>
              <a:rPr lang="en-US" dirty="0" smtClean="0"/>
              <a:t>Agent initialization requires a shared memory address in DDR3</a:t>
            </a:r>
          </a:p>
          <a:p>
            <a:pPr lvl="1"/>
            <a:r>
              <a:rPr lang="en-US" dirty="0" smtClean="0"/>
              <a:t>Must reserve 4096 bytes of memory in DSP linker</a:t>
            </a:r>
          </a:p>
          <a:p>
            <a:pPr marL="341312" lvl="1" indent="0">
              <a:buNone/>
            </a:pPr>
            <a:endParaRPr lang="en-US" dirty="0" smtClean="0"/>
          </a:p>
          <a:p>
            <a:pPr marL="341312" lvl="1" indent="0">
              <a:buNone/>
            </a:pPr>
            <a:endParaRPr lang="en-US" dirty="0"/>
          </a:p>
          <a:p>
            <a:r>
              <a:rPr lang="en-US" dirty="0" smtClean="0"/>
              <a:t>Next, Agent must be created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Finally the Agent must be synced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83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7938"/>
            <a:ext cx="9129149" cy="61683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05200"/>
            <a:ext cx="8839200" cy="67056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776716"/>
            <a:ext cx="8808720" cy="719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69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Agent receive API has to be called on both ARM and DSP to receive remote function call requests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84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598"/>
            <a:ext cx="8991600" cy="54259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97195"/>
            <a:ext cx="4825954" cy="34403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22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Software downloads and 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are Linux Device Drivers?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between standard interface and the hardware</a:t>
            </a:r>
          </a:p>
          <a:p>
            <a:r>
              <a:rPr lang="en-US" sz="2800" dirty="0" smtClean="0"/>
              <a:t>Hide the complexity of device operation from the user</a:t>
            </a:r>
          </a:p>
          <a:p>
            <a:r>
              <a:rPr lang="en-US" sz="2800" dirty="0" smtClean="0"/>
              <a:t>Provide standard API to use the device</a:t>
            </a:r>
          </a:p>
          <a:p>
            <a:r>
              <a:rPr lang="en-US" sz="2800" dirty="0" smtClean="0"/>
              <a:t>Map the API to one or more functions that manipulate the specific hardware device.</a:t>
            </a:r>
          </a:p>
          <a:p>
            <a:r>
              <a:rPr lang="en-US" sz="2800" dirty="0" smtClean="0"/>
              <a:t>Linux kernel modularity scheme enables </a:t>
            </a:r>
            <a:r>
              <a:rPr lang="en-US" sz="2800" dirty="0" smtClean="0"/>
              <a:t>new </a:t>
            </a:r>
            <a:r>
              <a:rPr lang="en-US" sz="2800" dirty="0" smtClean="0"/>
              <a:t>device drivers to </a:t>
            </a:r>
            <a:r>
              <a:rPr lang="en-US" sz="2800" dirty="0" smtClean="0"/>
              <a:t>be easily added to the kernel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3390</Words>
  <Application>Microsoft Office PowerPoint</Application>
  <PresentationFormat>On-screen Show (4:3)</PresentationFormat>
  <Paragraphs>634</Paragraphs>
  <Slides>85</Slides>
  <Notes>12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88" baseType="lpstr">
      <vt:lpstr>77_KeyStoneOLT</vt:lpstr>
      <vt:lpstr>Visio</vt:lpstr>
      <vt:lpstr>Microsoft Visio Drawing</vt:lpstr>
      <vt:lpstr>KeyStone  ARM-DSP Interaction</vt:lpstr>
      <vt:lpstr>Agenda</vt:lpstr>
      <vt:lpstr>Managing Peripherals and IP in a Heterogeneous Device </vt:lpstr>
      <vt:lpstr>Challenges</vt:lpstr>
      <vt:lpstr>DSP View of Peripherals and IP  </vt:lpstr>
      <vt:lpstr>DSP: Interface via LLD and CSL Layers</vt:lpstr>
      <vt:lpstr>LLD Overview</vt:lpstr>
      <vt:lpstr>Linux Control Peripherals and IP  </vt:lpstr>
      <vt:lpstr>What are Linux Device Drivers?</vt:lpstr>
      <vt:lpstr>Linux Application API</vt:lpstr>
      <vt:lpstr>KeyStone Drivers Structure Example - SRIO</vt:lpstr>
      <vt:lpstr>Linux Drivers</vt:lpstr>
      <vt:lpstr>Linux Device Tree</vt:lpstr>
      <vt:lpstr>Linux Device Tree</vt:lpstr>
      <vt:lpstr>Standard Device Tree Example</vt:lpstr>
      <vt:lpstr>Device Tree Defines Available CPU</vt:lpstr>
      <vt:lpstr>Device Tree Defines Available Clocks</vt:lpstr>
      <vt:lpstr>Device Tree Defines Available Interrupts</vt:lpstr>
      <vt:lpstr>Device Tree Defines Interrupt Queues</vt:lpstr>
      <vt:lpstr>Device Tree Defines Linux Regions</vt:lpstr>
      <vt:lpstr>Device Tree Defines Linux Communications Channels</vt:lpstr>
      <vt:lpstr>ARM-DSP Resource Management</vt:lpstr>
      <vt:lpstr>Memory Management</vt:lpstr>
      <vt:lpstr>Memory Defined in Device Tree</vt:lpstr>
      <vt:lpstr>Disclaimer</vt:lpstr>
      <vt:lpstr>6638K2K Memory Architecture (8G DDRA)</vt:lpstr>
      <vt:lpstr>6638K2K Memory Architecture (2G DDRA –larger DSP memory)</vt:lpstr>
      <vt:lpstr>6638K2K Memory Architecture (1G DDRA) (32bit DDR)</vt:lpstr>
      <vt:lpstr>DDR and MSM Memories</vt:lpstr>
      <vt:lpstr>DSP Definition in Device Tree</vt:lpstr>
      <vt:lpstr>Memory Definitions from 6638K2K Device Tree</vt:lpstr>
      <vt:lpstr>Memory Definitions from 6638K2K Device Tree</vt:lpstr>
      <vt:lpstr>UBOOT and mem_reserve</vt:lpstr>
      <vt:lpstr>U-BOOT and mem_reserve</vt:lpstr>
      <vt:lpstr>Example code from board.c</vt:lpstr>
      <vt:lpstr>MPM Configuration </vt:lpstr>
      <vt:lpstr>MPM Configuration</vt:lpstr>
      <vt:lpstr>Building DSP Code for MPM</vt:lpstr>
      <vt:lpstr>Standard K2H Platform Definition for DSP RTSC Build </vt:lpstr>
      <vt:lpstr>Define New DSP Platform: 2G DDR, 512M Dedicated ARM Memory</vt:lpstr>
      <vt:lpstr>Memory Management Summary</vt:lpstr>
      <vt:lpstr>Demonstration</vt:lpstr>
      <vt:lpstr>Demonstration Steps</vt:lpstr>
      <vt:lpstr>Resource Management</vt:lpstr>
      <vt:lpstr>Keystone II RM: Major Requirements</vt:lpstr>
      <vt:lpstr>Keystone II RM – Overview (1)</vt:lpstr>
      <vt:lpstr>Keystone II RM – Overview (2)</vt:lpstr>
      <vt:lpstr>Keystone II RM – Overview (3)</vt:lpstr>
      <vt:lpstr>Keystone II RM: Overview</vt:lpstr>
      <vt:lpstr>Keystone II RM: Instance Topology Example</vt:lpstr>
      <vt:lpstr>Keystone II RM: Services</vt:lpstr>
      <vt:lpstr>Keystone II RM: Global Resource List (GRL)</vt:lpstr>
      <vt:lpstr>GRL Example </vt:lpstr>
      <vt:lpstr>global-resource-list-arm-dsp.dts </vt:lpstr>
      <vt:lpstr>Policy Example: policy_dsp_arm.dts (1) </vt:lpstr>
      <vt:lpstr>Policy Example: policy_dsp_arm.dts (2) </vt:lpstr>
      <vt:lpstr>ARM-DSP Communication Architecture</vt:lpstr>
      <vt:lpstr>ARM-DSP Collaboration </vt:lpstr>
      <vt:lpstr>IPC Technologies in KeyStone II</vt:lpstr>
      <vt:lpstr>Slide 60</vt:lpstr>
      <vt:lpstr>IPC Types: IPCv3</vt:lpstr>
      <vt:lpstr>IPC Types: Fast Path </vt:lpstr>
      <vt:lpstr>IPC Types: MsgCom</vt:lpstr>
      <vt:lpstr>ARM IPC Support</vt:lpstr>
      <vt:lpstr>IPC Examples</vt:lpstr>
      <vt:lpstr>Slide 66</vt:lpstr>
      <vt:lpstr>Slide 67</vt:lpstr>
      <vt:lpstr>Slide 68</vt:lpstr>
      <vt:lpstr>Slide 69</vt:lpstr>
      <vt:lpstr>Slide 70</vt:lpstr>
      <vt:lpstr>Release IPC Examples</vt:lpstr>
      <vt:lpstr>RPMsg</vt:lpstr>
      <vt:lpstr>For More Information</vt:lpstr>
      <vt:lpstr>Backup – PktLib Utility Libraries</vt:lpstr>
      <vt:lpstr>Packet Library (PktLib)</vt:lpstr>
      <vt:lpstr>Heap Allocation</vt:lpstr>
      <vt:lpstr>Packet Manipulations</vt:lpstr>
      <vt:lpstr>PktLib: Additional Features</vt:lpstr>
      <vt:lpstr>ARM-DSP Necessities</vt:lpstr>
      <vt:lpstr>Msgrouter</vt:lpstr>
      <vt:lpstr>Job Scheduler (JOSH)</vt:lpstr>
      <vt:lpstr>Agent</vt:lpstr>
      <vt:lpstr>DSP Agent Creation </vt:lpstr>
      <vt:lpstr>Agent Receive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Gurnani</dc:creator>
  <cp:lastModifiedBy>Robert J. Hillard</cp:lastModifiedBy>
  <cp:revision>543</cp:revision>
  <dcterms:created xsi:type="dcterms:W3CDTF">2013-01-31T07:41:08Z</dcterms:created>
  <dcterms:modified xsi:type="dcterms:W3CDTF">2014-02-05T02:05:57Z</dcterms:modified>
</cp:coreProperties>
</file>