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9" r:id="rId3"/>
    <p:sldId id="264" r:id="rId4"/>
    <p:sldId id="265" r:id="rId5"/>
    <p:sldId id="279" r:id="rId6"/>
    <p:sldId id="270" r:id="rId7"/>
    <p:sldId id="271" r:id="rId8"/>
    <p:sldId id="272" r:id="rId9"/>
    <p:sldId id="273" r:id="rId10"/>
    <p:sldId id="274" r:id="rId11"/>
    <p:sldId id="275" r:id="rId12"/>
    <p:sldId id="276" r:id="rId13"/>
    <p:sldId id="277" r:id="rId14"/>
    <p:sldId id="278"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F2706-6752-44E9-A692-BE6AB28C1083}" type="datetimeFigureOut">
              <a:rPr lang="en-US" smtClean="0"/>
              <a:pPr/>
              <a:t>9/25/2013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E3349E-9C98-4214-BD4E-A919EAC395B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p:txBody>
          <a:bodyPr/>
          <a:lstStyle/>
          <a:p>
            <a:pPr>
              <a:defRPr/>
            </a:pPr>
            <a:fld id="{23B30211-FEEF-4885-AC60-8AA952B87C13}" type="slidenum">
              <a:rPr lang="en-US" smtClean="0">
                <a:solidFill>
                  <a:srgbClr val="000000"/>
                </a:solidFill>
              </a:rPr>
              <a:pPr>
                <a:defRPr/>
              </a:pPr>
              <a:t>3</a:t>
            </a:fld>
            <a:endParaRPr lang="en-US" dirty="0" smtClean="0">
              <a:solidFill>
                <a:srgbClr val="000000"/>
              </a:solidFill>
            </a:endParaRPr>
          </a:p>
        </p:txBody>
      </p:sp>
      <p:sp>
        <p:nvSpPr>
          <p:cNvPr id="109571" name="Rectangle 2"/>
          <p:cNvSpPr>
            <a:spLocks noGrp="1" noRot="1" noChangeAspect="1" noChangeArrowheads="1" noTextEdit="1"/>
          </p:cNvSpPr>
          <p:nvPr>
            <p:ph type="sldImg"/>
          </p:nvPr>
        </p:nvSpPr>
        <p:spPr>
          <a:xfrm>
            <a:off x="1189138" y="692452"/>
            <a:ext cx="4484191" cy="3416905"/>
          </a:xfrm>
          <a:ln/>
        </p:spPr>
      </p:sp>
      <p:sp>
        <p:nvSpPr>
          <p:cNvPr id="109572" name="Rectangle 3"/>
          <p:cNvSpPr>
            <a:spLocks noGrp="1" noChangeArrowheads="1"/>
          </p:cNvSpPr>
          <p:nvPr>
            <p:ph type="body" idx="1"/>
          </p:nvPr>
        </p:nvSpPr>
        <p:spPr>
          <a:xfrm>
            <a:off x="686098" y="4342191"/>
            <a:ext cx="5637609" cy="4192512"/>
          </a:xfrm>
          <a:noFill/>
          <a:ln/>
        </p:spPr>
        <p:txBody>
          <a:bodyPr lIns="91420" tIns="45710" rIns="91420" bIns="45710"/>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dirty="0" smtClean="0"/>
          </a:p>
        </p:txBody>
      </p:sp>
      <p:sp>
        <p:nvSpPr>
          <p:cNvPr id="110596" name="Slide Number Placeholder 3"/>
          <p:cNvSpPr>
            <a:spLocks noGrp="1"/>
          </p:cNvSpPr>
          <p:nvPr>
            <p:ph type="sldNum" sz="quarter" idx="5"/>
          </p:nvPr>
        </p:nvSpPr>
        <p:spPr/>
        <p:txBody>
          <a:bodyPr/>
          <a:lstStyle/>
          <a:p>
            <a:pPr>
              <a:defRPr/>
            </a:pPr>
            <a:fld id="{323C9E6B-FCED-49D7-B72D-47C4925C4B60}" type="slidenum">
              <a:rPr lang="en-US" smtClean="0"/>
              <a:pPr>
                <a:defRPr/>
              </a:pPr>
              <a:t>4</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BA4C1-E7C4-400B-B2AB-56EA44C1C56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processors.wiki.ti.com/index.php/Configuring_Interrupts_on_Keystone_Devi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1"/>
            <a:ext cx="7772400" cy="914400"/>
          </a:xfrm>
        </p:spPr>
        <p:txBody>
          <a:bodyPr>
            <a:normAutofit/>
          </a:bodyPr>
          <a:lstStyle/>
          <a:p>
            <a:r>
              <a:rPr lang="en-US" sz="3600" dirty="0" smtClean="0"/>
              <a:t>KeyStone II  Interrupts </a:t>
            </a:r>
            <a:endParaRPr lang="en-US" sz="3600" dirty="0"/>
          </a:p>
        </p:txBody>
      </p:sp>
      <p:sp>
        <p:nvSpPr>
          <p:cNvPr id="3" name="Subtitle 2"/>
          <p:cNvSpPr>
            <a:spLocks noGrp="1"/>
          </p:cNvSpPr>
          <p:nvPr>
            <p:ph type="subTitle" idx="1"/>
          </p:nvPr>
        </p:nvSpPr>
        <p:spPr/>
        <p:txBody>
          <a:bodyPr/>
          <a:lstStyle/>
          <a:p>
            <a:r>
              <a:rPr lang="en-US" smtClean="0"/>
              <a:t>xx</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81000" y="228600"/>
            <a:ext cx="7648575" cy="63722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Where is SPIXEVT?</a:t>
            </a:r>
            <a:endParaRPr lang="en-US" sz="3600" dirty="0"/>
          </a:p>
        </p:txBody>
      </p:sp>
      <p:sp>
        <p:nvSpPr>
          <p:cNvPr id="3" name="Content Placeholder 2"/>
          <p:cNvSpPr>
            <a:spLocks noGrp="1"/>
          </p:cNvSpPr>
          <p:nvPr>
            <p:ph idx="1"/>
          </p:nvPr>
        </p:nvSpPr>
        <p:spPr/>
        <p:txBody>
          <a:bodyPr>
            <a:normAutofit fontScale="92500"/>
          </a:bodyPr>
          <a:lstStyle/>
          <a:p>
            <a:r>
              <a:rPr lang="en-US" sz="2800" dirty="0" smtClean="0"/>
              <a:t>Not on the above page</a:t>
            </a:r>
          </a:p>
          <a:p>
            <a:r>
              <a:rPr lang="en-US" sz="2800" dirty="0" smtClean="0"/>
              <a:t>Not on any of the other two pages in the table</a:t>
            </a:r>
          </a:p>
          <a:p>
            <a:r>
              <a:rPr lang="en-US" sz="2800" dirty="0" smtClean="0"/>
              <a:t>But we see that there are eight events (56 to 63) that come out of the interrupt controller. We can connect SPIXEVT through the interrupt controller to one of these events (broadcast events)</a:t>
            </a:r>
          </a:p>
          <a:p>
            <a:r>
              <a:rPr lang="en-US" sz="2800" dirty="0" smtClean="0"/>
              <a:t>They are other events from the interrupt controller that could be considered (Both, broadcast and single core)</a:t>
            </a:r>
          </a:p>
          <a:p>
            <a:r>
              <a:rPr lang="en-US" sz="2800" dirty="0" smtClean="0"/>
              <a:t>The ARM GIC has 480 input events and 12 of them are connected to SPI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Connecting SPIXEVT to Core 3</a:t>
            </a:r>
            <a:endParaRPr lang="en-US" sz="3600" dirty="0"/>
          </a:p>
        </p:txBody>
      </p:sp>
      <p:sp>
        <p:nvSpPr>
          <p:cNvPr id="3" name="Content Placeholder 2"/>
          <p:cNvSpPr>
            <a:spLocks noGrp="1"/>
          </p:cNvSpPr>
          <p:nvPr>
            <p:ph idx="1"/>
          </p:nvPr>
        </p:nvSpPr>
        <p:spPr/>
        <p:txBody>
          <a:bodyPr>
            <a:normAutofit/>
          </a:bodyPr>
          <a:lstStyle/>
          <a:p>
            <a:r>
              <a:rPr lang="en-US" sz="2800" dirty="0" smtClean="0"/>
              <a:t>66AK2H12 has multiple instances of SPI, we will look at SPI 0</a:t>
            </a:r>
          </a:p>
          <a:p>
            <a:r>
              <a:rPr lang="en-US" sz="2800" dirty="0" smtClean="0"/>
              <a:t>The next slide will show one page from the input table for CIC0. Same events are connected to CIC1 as well</a:t>
            </a:r>
          </a:p>
          <a:p>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57200" y="152400"/>
            <a:ext cx="6767513" cy="65248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3600" dirty="0" smtClean="0"/>
              <a:t>Connecting SPI 0 Transmit event to core 3 ISR</a:t>
            </a:r>
            <a:endParaRPr lang="en-US" sz="3600" dirty="0"/>
          </a:p>
        </p:txBody>
      </p:sp>
      <p:graphicFrame>
        <p:nvGraphicFramePr>
          <p:cNvPr id="6" name="Object 5"/>
          <p:cNvGraphicFramePr>
            <a:graphicFrameLocks noChangeAspect="1"/>
          </p:cNvGraphicFramePr>
          <p:nvPr/>
        </p:nvGraphicFramePr>
        <p:xfrm>
          <a:off x="685800" y="1115314"/>
          <a:ext cx="6477000" cy="5242820"/>
        </p:xfrm>
        <a:graphic>
          <a:graphicData uri="http://schemas.openxmlformats.org/presentationml/2006/ole">
            <p:oleObj spid="_x0000_s7171" name="Visio" r:id="rId3" imgW="8397105" imgH="6796989" progId="Visio.Drawing.11">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 for this presentation</a:t>
            </a:r>
          </a:p>
          <a:p>
            <a:r>
              <a:rPr lang="en-US" sz="2800" dirty="0" smtClean="0"/>
              <a:t>The interrupt Scheme</a:t>
            </a:r>
          </a:p>
          <a:p>
            <a:r>
              <a:rPr lang="en-US" sz="2800" b="1" dirty="0" smtClean="0"/>
              <a:t>Configure interrupt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Configuration API</a:t>
            </a:r>
            <a:endParaRPr lang="en-US" sz="3600" dirty="0"/>
          </a:p>
        </p:txBody>
      </p:sp>
      <p:sp>
        <p:nvSpPr>
          <p:cNvPr id="3" name="Content Placeholder 2"/>
          <p:cNvSpPr>
            <a:spLocks noGrp="1"/>
          </p:cNvSpPr>
          <p:nvPr>
            <p:ph idx="1"/>
          </p:nvPr>
        </p:nvSpPr>
        <p:spPr/>
        <p:txBody>
          <a:bodyPr>
            <a:normAutofit/>
          </a:bodyPr>
          <a:lstStyle/>
          <a:p>
            <a:r>
              <a:rPr lang="en-US" sz="2800" dirty="0" smtClean="0"/>
              <a:t>Read the following Wiki: </a:t>
            </a:r>
            <a:r>
              <a:rPr lang="en-US" sz="1600" i="1" dirty="0" smtClean="0">
                <a:hlinkClick r:id="rId2"/>
              </a:rPr>
              <a:t>http://processors.wiki.ti.com/index.php/Configuring_Interrupts_on_Keystone_Devices</a:t>
            </a:r>
            <a:endParaRPr lang="en-US" sz="1600" i="1" dirty="0" smtClean="0"/>
          </a:p>
          <a:p>
            <a:r>
              <a:rPr lang="en-US" sz="2800" dirty="0" smtClean="0"/>
              <a:t>For KeyStone II (MCSDK 3), look at the two include files csl_cpIntc.h and csl_cpIntCAux.h to see all the API that are needed</a:t>
            </a:r>
          </a:p>
          <a:p>
            <a:r>
              <a:rPr lang="en-US" sz="2800" dirty="0" smtClean="0"/>
              <a:t>The next slide with show APIs to connect system events to channels (output of the CIC) and the channel events to interrupt line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219200" y="461389"/>
            <a:ext cx="5791200" cy="584426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524000" y="337766"/>
            <a:ext cx="6053371" cy="613923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Code examples</a:t>
            </a:r>
            <a:endParaRPr lang="en-US" sz="3600" dirty="0"/>
          </a:p>
        </p:txBody>
      </p:sp>
      <p:sp>
        <p:nvSpPr>
          <p:cNvPr id="3" name="Content Placeholder 2"/>
          <p:cNvSpPr>
            <a:spLocks noGrp="1"/>
          </p:cNvSpPr>
          <p:nvPr>
            <p:ph idx="1"/>
          </p:nvPr>
        </p:nvSpPr>
        <p:spPr/>
        <p:txBody>
          <a:bodyPr>
            <a:normAutofit/>
          </a:bodyPr>
          <a:lstStyle/>
          <a:p>
            <a:r>
              <a:rPr lang="en-US" sz="2800" dirty="0" smtClean="0"/>
              <a:t>Examples in the release MCSDK_3_01_12\pdk_keystone2_3_00_01_12\packages\ti\drv there are  examples that use interrupts from peripherals</a:t>
            </a:r>
            <a:endParaRPr lang="en-US" sz="2800" dirty="0" smtClean="0"/>
          </a:p>
          <a:p>
            <a:r>
              <a:rPr lang="en-US" sz="2800" dirty="0" smtClean="0"/>
              <a:t>We will look at HyperLink example</a:t>
            </a:r>
          </a:p>
          <a:p>
            <a:r>
              <a:rPr lang="en-US" sz="2800" dirty="0" smtClean="0"/>
              <a:t>The example – getting an interrupt from Hyperlink 0 to a core</a:t>
            </a:r>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b="1" dirty="0" smtClean="0"/>
              <a:t>Motivation for this presentation</a:t>
            </a:r>
          </a:p>
          <a:p>
            <a:r>
              <a:rPr lang="en-US" sz="2800" dirty="0" smtClean="0"/>
              <a:t>The interrupt Scheme</a:t>
            </a:r>
          </a:p>
          <a:p>
            <a:r>
              <a:rPr lang="en-US" sz="2800" smtClean="0"/>
              <a:t>Configure interrupt</a:t>
            </a:r>
            <a:endParaRPr 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cstate="print"/>
          <a:srcRect/>
          <a:stretch>
            <a:fillRect/>
          </a:stretch>
        </p:blipFill>
        <p:spPr bwMode="auto">
          <a:xfrm>
            <a:off x="1066800" y="1371600"/>
            <a:ext cx="6684991" cy="4525963"/>
          </a:xfrm>
          <a:prstGeom prst="rect">
            <a:avLst/>
          </a:prstGeom>
          <a:noFill/>
          <a:ln w="9525">
            <a:noFill/>
            <a:miter lim="800000"/>
            <a:headEnd/>
            <a:tailEnd/>
          </a:ln>
        </p:spPr>
      </p:pic>
      <p:sp>
        <p:nvSpPr>
          <p:cNvPr id="2" name="Title 1"/>
          <p:cNvSpPr>
            <a:spLocks noGrp="1"/>
          </p:cNvSpPr>
          <p:nvPr>
            <p:ph type="title"/>
          </p:nvPr>
        </p:nvSpPr>
        <p:spPr>
          <a:xfrm>
            <a:off x="457200" y="274638"/>
            <a:ext cx="8229600" cy="715962"/>
          </a:xfrm>
        </p:spPr>
        <p:txBody>
          <a:bodyPr>
            <a:normAutofit/>
          </a:bodyPr>
          <a:lstStyle/>
          <a:p>
            <a:r>
              <a:rPr lang="en-US" sz="3600" dirty="0" smtClean="0"/>
              <a:t>Hyperlink UG </a:t>
            </a:r>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1643063" y="557213"/>
            <a:ext cx="5857875" cy="57435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dirty="0" smtClean="0"/>
              <a:t>Following Hyperlink Interrupt 0 </a:t>
            </a:r>
            <a:br>
              <a:rPr lang="en-US" sz="3600" dirty="0" smtClean="0"/>
            </a:br>
            <a:r>
              <a:rPr lang="en-US" sz="2700" dirty="0" smtClean="0"/>
              <a:t>From table 5-24 of 66AK2H12- CIC0 input events</a:t>
            </a:r>
            <a:endParaRPr lang="en-US" sz="2700" dirty="0"/>
          </a:p>
        </p:txBody>
      </p:sp>
      <p:pic>
        <p:nvPicPr>
          <p:cNvPr id="32770" name="Picture 2"/>
          <p:cNvPicPr>
            <a:picLocks noChangeAspect="1" noChangeArrowheads="1"/>
          </p:cNvPicPr>
          <p:nvPr/>
        </p:nvPicPr>
        <p:blipFill>
          <a:blip r:embed="rId2" cstate="print"/>
          <a:srcRect/>
          <a:stretch>
            <a:fillRect/>
          </a:stretch>
        </p:blipFill>
        <p:spPr bwMode="auto">
          <a:xfrm>
            <a:off x="1066800" y="1371600"/>
            <a:ext cx="7010400" cy="3343275"/>
          </a:xfrm>
          <a:prstGeom prst="rect">
            <a:avLst/>
          </a:prstGeom>
          <a:noFill/>
          <a:ln w="9525">
            <a:noFill/>
            <a:miter lim="800000"/>
            <a:headEnd/>
            <a:tailEnd/>
          </a:ln>
        </p:spPr>
      </p:pic>
      <p:sp>
        <p:nvSpPr>
          <p:cNvPr id="5" name="TextBox 4"/>
          <p:cNvSpPr txBox="1"/>
          <p:nvPr/>
        </p:nvSpPr>
        <p:spPr>
          <a:xfrm>
            <a:off x="1371600" y="5410200"/>
            <a:ext cx="6400800" cy="646331"/>
          </a:xfrm>
          <a:prstGeom prst="rect">
            <a:avLst/>
          </a:prstGeom>
          <a:noFill/>
        </p:spPr>
        <p:txBody>
          <a:bodyPr wrap="square" rtlCol="0">
            <a:spAutoFit/>
          </a:bodyPr>
          <a:lstStyle/>
          <a:p>
            <a:r>
              <a:rPr lang="en-US" dirty="0" smtClean="0"/>
              <a:t>Event number 111 (ox6F) is HyperLink 0 interrupt</a:t>
            </a:r>
          </a:p>
          <a:p>
            <a:r>
              <a:rPr lang="en-US" dirty="0" smtClean="0"/>
              <a:t>Next we have to connect this to a core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81000"/>
            <a:ext cx="8153400" cy="4708981"/>
          </a:xfrm>
          <a:prstGeom prst="rect">
            <a:avLst/>
          </a:prstGeom>
        </p:spPr>
        <p:txBody>
          <a:bodyPr wrap="square">
            <a:spAutoFit/>
          </a:bodyPr>
          <a:lstStyle/>
          <a:p>
            <a:r>
              <a:rPr lang="en-US" sz="2000" b="1" dirty="0" smtClean="0"/>
              <a:t>static int </a:t>
            </a:r>
            <a:r>
              <a:rPr lang="en-US" sz="2000" b="1" dirty="0" err="1" smtClean="0"/>
              <a:t>hyplnkExampleInitChipIntc</a:t>
            </a:r>
            <a:r>
              <a:rPr lang="en-US" sz="2000" b="1" dirty="0" smtClean="0"/>
              <a:t> (void)</a:t>
            </a:r>
          </a:p>
          <a:p>
            <a:r>
              <a:rPr lang="en-US" sz="2000" dirty="0" smtClean="0"/>
              <a:t>{</a:t>
            </a:r>
          </a:p>
          <a:p>
            <a:r>
              <a:rPr lang="en-US" sz="2000" dirty="0" smtClean="0"/>
              <a:t>  </a:t>
            </a:r>
            <a:r>
              <a:rPr lang="en-US" sz="2000" dirty="0" err="1" smtClean="0"/>
              <a:t>CSL_CPINTC_Handle</a:t>
            </a:r>
            <a:r>
              <a:rPr lang="en-US" sz="2000" dirty="0" smtClean="0"/>
              <a:t> hnd;</a:t>
            </a:r>
          </a:p>
          <a:p>
            <a:endParaRPr lang="en-US" sz="2000" dirty="0" smtClean="0"/>
          </a:p>
          <a:p>
            <a:r>
              <a:rPr lang="en-US" sz="2000" dirty="0" smtClean="0"/>
              <a:t>//  I drop some of the functions here (enable/disable interrupts etc.</a:t>
            </a:r>
          </a:p>
          <a:p>
            <a:endParaRPr lang="en-US" sz="2000" b="1" dirty="0" smtClean="0"/>
          </a:p>
          <a:p>
            <a:endParaRPr lang="en-US" sz="2000" b="1" dirty="0" smtClean="0"/>
          </a:p>
          <a:p>
            <a:r>
              <a:rPr lang="en-US" sz="2000" dirty="0" err="1" smtClean="0"/>
              <a:t>CSL_CPINTC_mapSystemIntrToChannel</a:t>
            </a:r>
            <a:r>
              <a:rPr lang="en-US" sz="2000" dirty="0" smtClean="0"/>
              <a:t> </a:t>
            </a:r>
            <a:r>
              <a:rPr lang="en-US" sz="2000" dirty="0" smtClean="0"/>
              <a:t>(hnd, </a:t>
            </a:r>
            <a:r>
              <a:rPr lang="en-US" sz="2000" b="1" dirty="0" smtClean="0">
                <a:solidFill>
                  <a:srgbClr val="FF0000"/>
                </a:solidFill>
              </a:rPr>
              <a:t>CSL_CIC0_HYPERLINK_0_INT</a:t>
            </a:r>
            <a:r>
              <a:rPr lang="en-US" sz="2000" b="1" dirty="0" smtClean="0"/>
              <a:t>, </a:t>
            </a:r>
            <a:r>
              <a:rPr lang="en-US" sz="2000" b="1" dirty="0" err="1" smtClean="0"/>
              <a:t>hyplnk_EXAMPLE_INTC_OUTPUT</a:t>
            </a:r>
            <a:r>
              <a:rPr lang="en-US" sz="2000" b="1" dirty="0" smtClean="0"/>
              <a:t>);</a:t>
            </a:r>
          </a:p>
          <a:p>
            <a:endParaRPr lang="en-US" sz="2000" dirty="0" smtClean="0"/>
          </a:p>
          <a:p>
            <a:endParaRPr lang="en-US" sz="2000" dirty="0" smtClean="0"/>
          </a:p>
          <a:p>
            <a:r>
              <a:rPr lang="en-US" sz="2000" dirty="0" smtClean="0"/>
              <a:t>//  I drop some of the functions here (enable/disable interrupts etc.</a:t>
            </a:r>
          </a:p>
          <a:p>
            <a:endParaRPr lang="en-US" sz="2000" dirty="0" smtClean="0"/>
          </a:p>
          <a:p>
            <a:r>
              <a:rPr lang="en-US" sz="2000" dirty="0" smtClean="0"/>
              <a:t>  return 0;</a:t>
            </a:r>
          </a:p>
          <a:p>
            <a:r>
              <a:rPr lang="en-US" sz="2000" dirty="0" smtClean="0"/>
              <a:t>}</a:t>
            </a:r>
            <a:endParaRPr lang="en-US" sz="2000" dirty="0"/>
          </a:p>
        </p:txBody>
      </p:sp>
      <p:sp>
        <p:nvSpPr>
          <p:cNvPr id="6" name="TextBox 5"/>
          <p:cNvSpPr txBox="1"/>
          <p:nvPr/>
        </p:nvSpPr>
        <p:spPr>
          <a:xfrm>
            <a:off x="1676400" y="5334000"/>
            <a:ext cx="5943600" cy="646331"/>
          </a:xfrm>
          <a:prstGeom prst="rect">
            <a:avLst/>
          </a:prstGeom>
          <a:noFill/>
        </p:spPr>
        <p:txBody>
          <a:bodyPr wrap="square" rtlCol="0">
            <a:spAutoFit/>
          </a:bodyPr>
          <a:lstStyle/>
          <a:p>
            <a:r>
              <a:rPr lang="en-US" b="1" dirty="0" smtClean="0">
                <a:solidFill>
                  <a:srgbClr val="FF0000"/>
                </a:solidFill>
              </a:rPr>
              <a:t>CSL_CIC0_HYPERLINK_0_INT  = 111</a:t>
            </a:r>
          </a:p>
          <a:p>
            <a:r>
              <a:rPr lang="en-US" b="1" dirty="0" smtClean="0"/>
              <a:t>What about </a:t>
            </a:r>
            <a:r>
              <a:rPr lang="en-US" b="1" dirty="0" err="1" smtClean="0"/>
              <a:t>hyplnk_EXAMPLE_INTC_OUTPUT</a:t>
            </a:r>
            <a:r>
              <a:rPr lang="en-US" b="1"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533400" y="304800"/>
            <a:ext cx="7796119" cy="5500688"/>
          </a:xfrm>
          <a:prstGeom prst="rect">
            <a:avLst/>
          </a:prstGeom>
          <a:noFill/>
          <a:ln w="9525">
            <a:noFill/>
            <a:miter lim="800000"/>
            <a:headEnd/>
            <a:tailEnd/>
          </a:ln>
        </p:spPr>
      </p:pic>
      <p:sp>
        <p:nvSpPr>
          <p:cNvPr id="7" name="TextBox 6"/>
          <p:cNvSpPr txBox="1"/>
          <p:nvPr/>
        </p:nvSpPr>
        <p:spPr>
          <a:xfrm>
            <a:off x="1524000" y="5867400"/>
            <a:ext cx="5410200" cy="923330"/>
          </a:xfrm>
          <a:prstGeom prst="rect">
            <a:avLst/>
          </a:prstGeom>
          <a:noFill/>
        </p:spPr>
        <p:txBody>
          <a:bodyPr wrap="square" rtlCol="0">
            <a:spAutoFit/>
          </a:bodyPr>
          <a:lstStyle/>
          <a:p>
            <a:r>
              <a:rPr lang="en-US" dirty="0" smtClean="0"/>
              <a:t>Choose to use event 45 of the core</a:t>
            </a:r>
          </a:p>
          <a:p>
            <a:r>
              <a:rPr lang="en-US" dirty="0" smtClean="0"/>
              <a:t>It could be any one of other CIC_OUT lines (look at the complete table for even more)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Following Hyperlink Interrupt </a:t>
            </a:r>
            <a:r>
              <a:rPr lang="en-US" sz="3600" dirty="0" smtClean="0"/>
              <a:t>0 - Continue</a:t>
            </a:r>
            <a:endParaRPr lang="en-US" sz="3600" dirty="0"/>
          </a:p>
        </p:txBody>
      </p:sp>
      <p:sp>
        <p:nvSpPr>
          <p:cNvPr id="3" name="Content Placeholder 2"/>
          <p:cNvSpPr>
            <a:spLocks noGrp="1"/>
          </p:cNvSpPr>
          <p:nvPr>
            <p:ph idx="1"/>
          </p:nvPr>
        </p:nvSpPr>
        <p:spPr/>
        <p:txBody>
          <a:bodyPr>
            <a:normAutofit/>
          </a:bodyPr>
          <a:lstStyle/>
          <a:p>
            <a:r>
              <a:rPr lang="en-US" sz="2800" dirty="0" smtClean="0"/>
              <a:t>Event 45 on the C66 core is connected to CIC out 64 + 10 x N, that is</a:t>
            </a:r>
          </a:p>
          <a:p>
            <a:pPr lvl="1"/>
            <a:r>
              <a:rPr lang="en-US" sz="2400" dirty="0" smtClean="0"/>
              <a:t>Core 0 event 45 is connected to CIC output event 64</a:t>
            </a:r>
          </a:p>
          <a:p>
            <a:pPr lvl="1"/>
            <a:r>
              <a:rPr lang="en-US" sz="2400" dirty="0" smtClean="0"/>
              <a:t>Core </a:t>
            </a:r>
            <a:r>
              <a:rPr lang="en-US" sz="2400" dirty="0" smtClean="0"/>
              <a:t>1 event 45 is connected to CIC output event </a:t>
            </a:r>
            <a:r>
              <a:rPr lang="en-US" sz="2400" dirty="0" smtClean="0"/>
              <a:t>74</a:t>
            </a:r>
          </a:p>
          <a:p>
            <a:pPr lvl="1"/>
            <a:r>
              <a:rPr lang="en-US" sz="2400" dirty="0" smtClean="0"/>
              <a:t>Core 2 event 45 is connected to CIC output event </a:t>
            </a:r>
            <a:r>
              <a:rPr lang="en-US" sz="2400" dirty="0" smtClean="0"/>
              <a:t>84</a:t>
            </a:r>
          </a:p>
          <a:p>
            <a:pPr lvl="1"/>
            <a:endParaRPr lang="en-US" sz="2400" dirty="0" smtClean="0"/>
          </a:p>
          <a:p>
            <a:pPr lvl="1"/>
            <a:r>
              <a:rPr lang="en-US" sz="2400" dirty="0" smtClean="0"/>
              <a:t>You got the point</a:t>
            </a:r>
          </a:p>
          <a:p>
            <a:r>
              <a:rPr lang="en-US" sz="2800" dirty="0" smtClean="0"/>
              <a:t>CIC0 should map input event 111 to output event 64 (or 74, or 84 or … depends on what core is used)</a:t>
            </a:r>
            <a:endParaRPr lang="en-US" sz="28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Screen Shot of CCS </a:t>
            </a:r>
            <a:endParaRPr lang="en-US" sz="3600" dirty="0"/>
          </a:p>
        </p:txBody>
      </p:sp>
      <p:pic>
        <p:nvPicPr>
          <p:cNvPr id="34818" name="Picture 2"/>
          <p:cNvPicPr>
            <a:picLocks noChangeAspect="1" noChangeArrowheads="1"/>
          </p:cNvPicPr>
          <p:nvPr/>
        </p:nvPicPr>
        <p:blipFill>
          <a:blip r:embed="rId2" cstate="print"/>
          <a:srcRect/>
          <a:stretch>
            <a:fillRect/>
          </a:stretch>
        </p:blipFill>
        <p:spPr bwMode="auto">
          <a:xfrm>
            <a:off x="287021" y="2895600"/>
            <a:ext cx="7728268" cy="962025"/>
          </a:xfrm>
          <a:prstGeom prst="rect">
            <a:avLst/>
          </a:prstGeom>
          <a:noFill/>
          <a:ln w="9525">
            <a:noFill/>
            <a:miter lim="800000"/>
            <a:headEnd/>
            <a:tailEnd/>
          </a:ln>
        </p:spPr>
      </p:pic>
      <p:sp>
        <p:nvSpPr>
          <p:cNvPr id="6" name="TextBox 5"/>
          <p:cNvSpPr txBox="1"/>
          <p:nvPr/>
        </p:nvSpPr>
        <p:spPr>
          <a:xfrm>
            <a:off x="990600" y="5257800"/>
            <a:ext cx="7543800" cy="1200329"/>
          </a:xfrm>
          <a:prstGeom prst="rect">
            <a:avLst/>
          </a:prstGeom>
          <a:noFill/>
        </p:spPr>
        <p:txBody>
          <a:bodyPr wrap="square" rtlCol="0">
            <a:spAutoFit/>
          </a:bodyPr>
          <a:lstStyle/>
          <a:p>
            <a:r>
              <a:rPr lang="en-US" dirty="0" smtClean="0"/>
              <a:t>The value of </a:t>
            </a:r>
            <a:r>
              <a:rPr lang="en-US" dirty="0" err="1" smtClean="0"/>
              <a:t>hyplnk_EXAMPLE_INTC_OUTPUT</a:t>
            </a:r>
            <a:r>
              <a:rPr lang="en-US" dirty="0" smtClean="0"/>
              <a:t> is (64 + 10 * DNUM)</a:t>
            </a:r>
          </a:p>
          <a:p>
            <a:endParaRPr lang="en-US" dirty="0" smtClean="0"/>
          </a:p>
          <a:p>
            <a:endParaRPr lang="en-US" dirty="0" smtClean="0"/>
          </a:p>
          <a:p>
            <a:r>
              <a:rPr lang="en-US" dirty="0" smtClean="0"/>
              <a:t> </a:t>
            </a:r>
            <a:endParaRPr lang="en-US" dirty="0"/>
          </a:p>
        </p:txBody>
      </p:sp>
      <p:cxnSp>
        <p:nvCxnSpPr>
          <p:cNvPr id="8" name="Straight Arrow Connector 7"/>
          <p:cNvCxnSpPr/>
          <p:nvPr/>
        </p:nvCxnSpPr>
        <p:spPr>
          <a:xfrm flipV="1">
            <a:off x="4953000" y="3962400"/>
            <a:ext cx="685800" cy="1295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2362200"/>
          </a:xfrm>
        </p:spPr>
        <p:txBody>
          <a:bodyPr>
            <a:normAutofit/>
          </a:bodyPr>
          <a:lstStyle/>
          <a:p>
            <a:r>
              <a:rPr lang="en-US" sz="5400" dirty="0" smtClean="0">
                <a:solidFill>
                  <a:srgbClr val="FF0000"/>
                </a:solidFill>
              </a:rPr>
              <a:t>Questions?</a:t>
            </a:r>
            <a:endParaRPr lang="en-US" sz="5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1750"/>
            <a:ext cx="9144000" cy="742950"/>
          </a:xfrm>
        </p:spPr>
        <p:txBody>
          <a:bodyPr>
            <a:normAutofit fontScale="90000"/>
          </a:bodyPr>
          <a:lstStyle/>
          <a:p>
            <a:pPr eaLnBrk="1" hangingPunct="1"/>
            <a:r>
              <a:rPr lang="en-US" dirty="0" smtClean="0"/>
              <a:t>Configuring an Hwi: Statically via GUI</a:t>
            </a:r>
          </a:p>
        </p:txBody>
      </p:sp>
      <p:sp>
        <p:nvSpPr>
          <p:cNvPr id="368651" name="Oval 11"/>
          <p:cNvSpPr>
            <a:spLocks noChangeArrowheads="1"/>
          </p:cNvSpPr>
          <p:nvPr/>
        </p:nvSpPr>
        <p:spPr bwMode="auto">
          <a:xfrm>
            <a:off x="228600" y="1219200"/>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0" name="Text Box 12"/>
          <p:cNvSpPr txBox="1">
            <a:spLocks noChangeArrowheads="1"/>
          </p:cNvSpPr>
          <p:nvPr/>
        </p:nvSpPr>
        <p:spPr bwMode="auto">
          <a:xfrm>
            <a:off x="247650" y="1225550"/>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1</a:t>
            </a:r>
          </a:p>
        </p:txBody>
      </p:sp>
      <p:sp>
        <p:nvSpPr>
          <p:cNvPr id="45061" name="Text Box 13"/>
          <p:cNvSpPr txBox="1">
            <a:spLocks noChangeArrowheads="1"/>
          </p:cNvSpPr>
          <p:nvPr/>
        </p:nvSpPr>
        <p:spPr bwMode="auto">
          <a:xfrm>
            <a:off x="641350" y="1263650"/>
            <a:ext cx="7180263" cy="3381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Use Hwi module </a:t>
            </a:r>
            <a:r>
              <a:rPr lang="en-US" sz="1800" b="0" i="1" dirty="0">
                <a:solidFill>
                  <a:srgbClr val="000000"/>
                </a:solidFill>
                <a:latin typeface="Calibri" pitchFamily="34" charset="0"/>
                <a:cs typeface="Calibri" pitchFamily="34" charset="0"/>
              </a:rPr>
              <a:t>(Available Products</a:t>
            </a:r>
            <a:r>
              <a:rPr lang="en-US" sz="1800" b="0" i="1" dirty="0" smtClean="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insert new Hwi </a:t>
            </a:r>
            <a:r>
              <a:rPr lang="en-US" sz="1800" b="0" i="1" dirty="0">
                <a:solidFill>
                  <a:srgbClr val="000000"/>
                </a:solidFill>
                <a:latin typeface="Calibri" pitchFamily="34" charset="0"/>
                <a:cs typeface="Calibri" pitchFamily="34" charset="0"/>
              </a:rPr>
              <a:t>(Outline View)</a:t>
            </a:r>
          </a:p>
        </p:txBody>
      </p:sp>
      <p:grpSp>
        <p:nvGrpSpPr>
          <p:cNvPr id="2" name="Group 48"/>
          <p:cNvGrpSpPr>
            <a:grpSpLocks/>
          </p:cNvGrpSpPr>
          <p:nvPr/>
        </p:nvGrpSpPr>
        <p:grpSpPr bwMode="auto">
          <a:xfrm>
            <a:off x="1447800" y="619125"/>
            <a:ext cx="5181600" cy="412750"/>
            <a:chOff x="480" y="390"/>
            <a:chExt cx="3264" cy="260"/>
          </a:xfrm>
        </p:grpSpPr>
        <p:sp>
          <p:nvSpPr>
            <p:cNvPr id="368655" name="Rectangle 15"/>
            <p:cNvSpPr>
              <a:spLocks noChangeArrowheads="1"/>
            </p:cNvSpPr>
            <p:nvPr/>
          </p:nvSpPr>
          <p:spPr bwMode="auto">
            <a:xfrm>
              <a:off x="480" y="406"/>
              <a:ext cx="3264" cy="244"/>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45075" name="Text Box 16"/>
            <p:cNvSpPr txBox="1">
              <a:spLocks noChangeArrowheads="1"/>
            </p:cNvSpPr>
            <p:nvPr/>
          </p:nvSpPr>
          <p:spPr bwMode="auto">
            <a:xfrm>
              <a:off x="528" y="390"/>
              <a:ext cx="864" cy="260"/>
            </a:xfrm>
            <a:prstGeom prst="rect">
              <a:avLst/>
            </a:prstGeom>
            <a:noFill/>
            <a:ln w="12700">
              <a:noFill/>
              <a:miter lim="800000"/>
              <a:headEnd/>
              <a:tailEnd/>
            </a:ln>
          </p:spPr>
          <p:txBody>
            <a:bodyPr wrap="none" anchor="ctr" anchorCtr="1"/>
            <a:lstStyle/>
            <a:p>
              <a:pPr eaLnBrk="0" hangingPunct="0">
                <a:lnSpc>
                  <a:spcPct val="80000"/>
                </a:lnSpc>
                <a:spcBef>
                  <a:spcPct val="50000"/>
                </a:spcBef>
              </a:pPr>
              <a:r>
                <a:rPr lang="en-US" sz="2000" u="sng" dirty="0">
                  <a:solidFill>
                    <a:srgbClr val="000000"/>
                  </a:solidFill>
                  <a:latin typeface="Calibri" pitchFamily="34" charset="0"/>
                  <a:cs typeface="Calibri" pitchFamily="34" charset="0"/>
                </a:rPr>
                <a:t>Example</a:t>
              </a:r>
              <a:r>
                <a:rPr lang="en-US" sz="2000" dirty="0">
                  <a:solidFill>
                    <a:srgbClr val="000000"/>
                  </a:solidFill>
                  <a:latin typeface="Calibri" pitchFamily="34" charset="0"/>
                  <a:cs typeface="Calibri" pitchFamily="34" charset="0"/>
                </a:rPr>
                <a:t>:</a:t>
              </a:r>
            </a:p>
          </p:txBody>
        </p:sp>
        <p:sp>
          <p:nvSpPr>
            <p:cNvPr id="45076" name="Text Box 17"/>
            <p:cNvSpPr txBox="1">
              <a:spLocks noChangeArrowheads="1"/>
            </p:cNvSpPr>
            <p:nvPr/>
          </p:nvSpPr>
          <p:spPr bwMode="auto">
            <a:xfrm>
              <a:off x="1344" y="438"/>
              <a:ext cx="2400" cy="192"/>
            </a:xfrm>
            <a:prstGeom prst="rect">
              <a:avLst/>
            </a:prstGeom>
            <a:noFill/>
            <a:ln w="12700">
              <a:noFill/>
              <a:miter lim="800000"/>
              <a:headEnd/>
              <a:tailEnd/>
            </a:ln>
          </p:spPr>
          <p:txBody>
            <a:bodyPr wrap="none" anchor="ctr"/>
            <a:lstStyle/>
            <a:p>
              <a:pPr eaLnBrk="0" hangingPunct="0">
                <a:lnSpc>
                  <a:spcPct val="70000"/>
                </a:lnSpc>
                <a:spcBef>
                  <a:spcPct val="50000"/>
                </a:spcBef>
              </a:pPr>
              <a:r>
                <a:rPr lang="en-US" sz="2000" dirty="0">
                  <a:solidFill>
                    <a:srgbClr val="000000"/>
                  </a:solidFill>
                  <a:latin typeface="Calibri" pitchFamily="34" charset="0"/>
                  <a:cs typeface="Calibri" pitchFamily="34" charset="0"/>
                </a:rPr>
                <a:t> Tie </a:t>
              </a:r>
              <a:r>
                <a:rPr lang="en-US" sz="2000" dirty="0" smtClean="0">
                  <a:solidFill>
                    <a:srgbClr val="000000"/>
                  </a:solidFill>
                  <a:latin typeface="Calibri" pitchFamily="34" charset="0"/>
                  <a:cs typeface="Calibri" pitchFamily="34" charset="0"/>
                </a:rPr>
                <a:t>SPI_INT </a:t>
              </a:r>
              <a:r>
                <a:rPr lang="en-US" sz="2000" dirty="0">
                  <a:solidFill>
                    <a:srgbClr val="000000"/>
                  </a:solidFill>
                  <a:latin typeface="Calibri" pitchFamily="34" charset="0"/>
                  <a:cs typeface="Calibri" pitchFamily="34" charset="0"/>
                </a:rPr>
                <a:t>to the </a:t>
              </a:r>
              <a:r>
                <a:rPr lang="en-US" sz="2000" dirty="0" smtClean="0">
                  <a:solidFill>
                    <a:srgbClr val="000000"/>
                  </a:solidFill>
                  <a:latin typeface="Calibri" pitchFamily="34" charset="0"/>
                  <a:cs typeface="Calibri" pitchFamily="34" charset="0"/>
                </a:rPr>
                <a:t>CPU </a:t>
              </a:r>
              <a:r>
                <a:rPr lang="en-US" sz="2000" dirty="0">
                  <a:solidFill>
                    <a:srgbClr val="000000"/>
                  </a:solidFill>
                  <a:latin typeface="Calibri" pitchFamily="34" charset="0"/>
                  <a:cs typeface="Calibri" pitchFamily="34" charset="0"/>
                </a:rPr>
                <a:t>HWI</a:t>
              </a:r>
              <a:r>
                <a:rPr lang="en-US" sz="2000" baseline="-25000" dirty="0">
                  <a:solidFill>
                    <a:srgbClr val="000000"/>
                  </a:solidFill>
                  <a:latin typeface="Calibri" pitchFamily="34" charset="0"/>
                  <a:cs typeface="Calibri" pitchFamily="34" charset="0"/>
                </a:rPr>
                <a:t>5</a:t>
              </a:r>
              <a:endParaRPr lang="en-US" sz="2000" dirty="0">
                <a:solidFill>
                  <a:srgbClr val="000000"/>
                </a:solidFill>
                <a:latin typeface="Calibri" pitchFamily="34" charset="0"/>
                <a:cs typeface="Calibri" pitchFamily="34" charset="0"/>
              </a:endParaRPr>
            </a:p>
          </p:txBody>
        </p:sp>
      </p:grpSp>
      <p:pic>
        <p:nvPicPr>
          <p:cNvPr id="72707" name="Picture 3" descr="C:\Documents and Settings\a0159877\Desktop\hwi_config.png"/>
          <p:cNvPicPr>
            <a:picLocks noChangeAspect="1" noChangeArrowheads="1"/>
          </p:cNvPicPr>
          <p:nvPr/>
        </p:nvPicPr>
        <p:blipFill>
          <a:blip r:embed="rId4" cstate="print"/>
          <a:srcRect/>
          <a:stretch>
            <a:fillRect/>
          </a:stretch>
        </p:blipFill>
        <p:spPr bwMode="auto">
          <a:xfrm>
            <a:off x="838200" y="3963988"/>
            <a:ext cx="7239000" cy="2162175"/>
          </a:xfrm>
          <a:prstGeom prst="rect">
            <a:avLst/>
          </a:prstGeom>
          <a:noFill/>
          <a:ln>
            <a:solidFill>
              <a:schemeClr val="tx1"/>
            </a:solidFill>
          </a:ln>
          <a:effectLst>
            <a:outerShdw blurRad="50800" dist="76200" dir="2700000" algn="tl" rotWithShape="0">
              <a:prstClr val="black">
                <a:alpha val="40000"/>
              </a:prstClr>
            </a:outerShdw>
          </a:effectLst>
        </p:spPr>
      </p:pic>
      <p:pic>
        <p:nvPicPr>
          <p:cNvPr id="72708" name="Picture 4" descr="C:\Documents and Settings\a0159877\Desktop\hwi_use_mod.png"/>
          <p:cNvPicPr>
            <a:picLocks noChangeAspect="1" noChangeArrowheads="1"/>
          </p:cNvPicPr>
          <p:nvPr/>
        </p:nvPicPr>
        <p:blipFill>
          <a:blip r:embed="rId5" cstate="print"/>
          <a:srcRect/>
          <a:stretch>
            <a:fillRect/>
          </a:stretch>
        </p:blipFill>
        <p:spPr bwMode="auto">
          <a:xfrm>
            <a:off x="1295400" y="1665288"/>
            <a:ext cx="1219200" cy="1543050"/>
          </a:xfrm>
          <a:prstGeom prst="rect">
            <a:avLst/>
          </a:prstGeom>
          <a:noFill/>
          <a:ln>
            <a:solidFill>
              <a:schemeClr val="tx1"/>
            </a:solidFill>
          </a:ln>
          <a:effectLst>
            <a:outerShdw blurRad="50800" dist="76200" dir="2700000" algn="tl" rotWithShape="0">
              <a:prstClr val="black">
                <a:alpha val="40000"/>
              </a:prstClr>
            </a:outerShdw>
          </a:effectLst>
        </p:spPr>
      </p:pic>
      <p:pic>
        <p:nvPicPr>
          <p:cNvPr id="72709" name="Picture 5" descr="C:\Documents and Settings\a0159877\Desktop\hwi_outline.png"/>
          <p:cNvPicPr>
            <a:picLocks noChangeAspect="1" noChangeArrowheads="1"/>
          </p:cNvPicPr>
          <p:nvPr/>
        </p:nvPicPr>
        <p:blipFill>
          <a:blip r:embed="rId6" cstate="print"/>
          <a:srcRect/>
          <a:stretch>
            <a:fillRect/>
          </a:stretch>
        </p:blipFill>
        <p:spPr bwMode="auto">
          <a:xfrm>
            <a:off x="3429000" y="1666875"/>
            <a:ext cx="1600200" cy="1549400"/>
          </a:xfrm>
          <a:prstGeom prst="rect">
            <a:avLst/>
          </a:prstGeom>
          <a:noFill/>
          <a:ln>
            <a:solidFill>
              <a:schemeClr val="tx1"/>
            </a:solidFill>
          </a:ln>
          <a:effectLst>
            <a:outerShdw blurRad="50800" dist="76200" dir="2700000" algn="tl" rotWithShape="0">
              <a:prstClr val="black">
                <a:alpha val="40000"/>
              </a:prstClr>
            </a:outerShdw>
          </a:effectLst>
        </p:spPr>
      </p:pic>
      <p:sp>
        <p:nvSpPr>
          <p:cNvPr id="39" name="Oval 11"/>
          <p:cNvSpPr>
            <a:spLocks noChangeArrowheads="1"/>
          </p:cNvSpPr>
          <p:nvPr/>
        </p:nvSpPr>
        <p:spPr bwMode="auto">
          <a:xfrm>
            <a:off x="228600" y="3506788"/>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7" name="Text Box 12"/>
          <p:cNvSpPr txBox="1">
            <a:spLocks noChangeArrowheads="1"/>
          </p:cNvSpPr>
          <p:nvPr/>
        </p:nvSpPr>
        <p:spPr bwMode="auto">
          <a:xfrm>
            <a:off x="247650" y="3513138"/>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2</a:t>
            </a:r>
          </a:p>
        </p:txBody>
      </p:sp>
      <p:sp>
        <p:nvSpPr>
          <p:cNvPr id="45068" name="Text Box 13"/>
          <p:cNvSpPr txBox="1">
            <a:spLocks noChangeArrowheads="1"/>
          </p:cNvSpPr>
          <p:nvPr/>
        </p:nvSpPr>
        <p:spPr bwMode="auto">
          <a:xfrm>
            <a:off x="641350" y="3551238"/>
            <a:ext cx="5050100"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Configure </a:t>
            </a:r>
            <a:r>
              <a:rPr lang="en-US" sz="2000" dirty="0" smtClean="0">
                <a:solidFill>
                  <a:srgbClr val="000000"/>
                </a:solidFill>
                <a:latin typeface="Calibri" pitchFamily="34" charset="0"/>
                <a:cs typeface="Calibri" pitchFamily="34" charset="0"/>
              </a:rPr>
              <a:t>Hwi</a:t>
            </a:r>
            <a:r>
              <a:rPr lang="en-US" sz="2000" dirty="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Event ID, CPU Int #, ISR vector:</a:t>
            </a:r>
          </a:p>
        </p:txBody>
      </p:sp>
      <p:sp>
        <p:nvSpPr>
          <p:cNvPr id="45" name="Right Arrow 44"/>
          <p:cNvSpPr/>
          <p:nvPr/>
        </p:nvSpPr>
        <p:spPr bwMode="auto">
          <a:xfrm>
            <a:off x="2743200" y="2149475"/>
            <a:ext cx="533400" cy="4572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dirty="0">
              <a:effectLst>
                <a:outerShdw blurRad="38100" dist="38100" dir="2700000" algn="tl">
                  <a:srgbClr val="000000">
                    <a:alpha val="43137"/>
                  </a:srgbClr>
                </a:outerShdw>
              </a:effectLst>
              <a:latin typeface="Calibri" pitchFamily="34" charset="0"/>
              <a:cs typeface="Calibri" pitchFamily="34" charset="0"/>
            </a:endParaRPr>
          </a:p>
        </p:txBody>
      </p:sp>
      <p:sp>
        <p:nvSpPr>
          <p:cNvPr id="46" name="TextBox 45"/>
          <p:cNvSpPr txBox="1"/>
          <p:nvPr/>
        </p:nvSpPr>
        <p:spPr>
          <a:xfrm>
            <a:off x="1425575" y="5916613"/>
            <a:ext cx="3831049" cy="313932"/>
          </a:xfrm>
          <a:prstGeom prst="rect">
            <a:avLst/>
          </a:prstGeom>
          <a:solidFill>
            <a:schemeClr val="accent1">
              <a:lumMod val="90000"/>
            </a:schemeClr>
          </a:solidFill>
          <a:ln>
            <a:solidFill>
              <a:schemeClr val="tx1"/>
            </a:solidFill>
          </a:ln>
          <a:effectLst>
            <a:outerShdw blurRad="50800" dist="63500" dir="2700000" algn="tl" rotWithShape="0">
              <a:prstClr val="black">
                <a:alpha val="40000"/>
              </a:prstClr>
            </a:outerShdw>
          </a:effectLst>
        </p:spPr>
        <p:txBody>
          <a:bodyPr wrap="none">
            <a:spAutoFit/>
          </a:bodyPr>
          <a:lstStyle/>
          <a:p>
            <a:pPr eaLnBrk="0" hangingPunct="0">
              <a:lnSpc>
                <a:spcPct val="80000"/>
              </a:lnSpc>
              <a:spcBef>
                <a:spcPct val="50000"/>
              </a:spcBef>
              <a:defRPr/>
            </a:pPr>
            <a:r>
              <a:rPr lang="en-US" sz="1800" b="0" dirty="0">
                <a:latin typeface="Calibri" pitchFamily="34" charset="0"/>
                <a:cs typeface="Calibri" pitchFamily="34" charset="0"/>
              </a:rPr>
              <a:t>To enable INT at startup, check the box</a:t>
            </a:r>
          </a:p>
        </p:txBody>
      </p:sp>
      <p:cxnSp>
        <p:nvCxnSpPr>
          <p:cNvPr id="45071" name="Straight Arrow Connector 47"/>
          <p:cNvCxnSpPr>
            <a:cxnSpLocks noChangeShapeType="1"/>
            <a:stCxn id="46" idx="3"/>
          </p:cNvCxnSpPr>
          <p:nvPr/>
        </p:nvCxnSpPr>
        <p:spPr bwMode="auto">
          <a:xfrm flipV="1">
            <a:off x="5256624" y="5945189"/>
            <a:ext cx="77376" cy="128390"/>
          </a:xfrm>
          <a:prstGeom prst="straightConnector1">
            <a:avLst/>
          </a:prstGeom>
          <a:noFill/>
          <a:ln w="28575" algn="ctr">
            <a:solidFill>
              <a:schemeClr val="tx1"/>
            </a:solidFill>
            <a:round/>
            <a:headEnd type="none" w="sm" len="sm"/>
            <a:tailEnd type="arrow" w="med" len="med"/>
          </a:ln>
        </p:spPr>
      </p:cxnSp>
      <p:sp>
        <p:nvSpPr>
          <p:cNvPr id="49" name="Leading Question"/>
          <p:cNvSpPr txBox="1">
            <a:spLocks noChangeArrowheads="1"/>
          </p:cNvSpPr>
          <p:nvPr/>
        </p:nvSpPr>
        <p:spPr bwMode="auto">
          <a:xfrm>
            <a:off x="4662846" y="6248242"/>
            <a:ext cx="3541354" cy="246221"/>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sz="2000" b="0" dirty="0">
                <a:solidFill>
                  <a:schemeClr val="tx2"/>
                </a:solidFill>
                <a:latin typeface="Calibri" pitchFamily="34" charset="0"/>
                <a:cs typeface="Calibri" pitchFamily="34" charset="0"/>
              </a:rPr>
              <a:t>Where do you find the Event Id #?</a:t>
            </a:r>
          </a:p>
        </p:txBody>
      </p:sp>
      <p:sp>
        <p:nvSpPr>
          <p:cNvPr id="22" name="TextBox 21"/>
          <p:cNvSpPr txBox="1"/>
          <p:nvPr/>
        </p:nvSpPr>
        <p:spPr>
          <a:xfrm>
            <a:off x="5811063" y="2055317"/>
            <a:ext cx="3252750" cy="923330"/>
          </a:xfrm>
          <a:prstGeom prst="rect">
            <a:avLst/>
          </a:prstGeom>
          <a:solidFill>
            <a:schemeClr val="accent1"/>
          </a:solidFill>
          <a:ln w="12700">
            <a:solidFill>
              <a:schemeClr val="tx1"/>
            </a:solidFill>
          </a:ln>
          <a:effectLst>
            <a:outerShdw blurRad="50800" dist="76200" dir="2700000" algn="tl" rotWithShape="0">
              <a:prstClr val="black">
                <a:alpha val="40000"/>
              </a:prstClr>
            </a:outerShdw>
          </a:effectLst>
        </p:spPr>
        <p:txBody>
          <a:bodyPr wrap="none" anchor="ctr">
            <a:spAutoFit/>
          </a:bodyPr>
          <a:lstStyle/>
          <a:p>
            <a:pPr algn="ctr" eaLnBrk="0" hangingPunct="0">
              <a:spcBef>
                <a:spcPts val="1200"/>
              </a:spcBef>
              <a:defRPr/>
            </a:pPr>
            <a:r>
              <a:rPr lang="en-US" sz="1800" b="0" dirty="0" smtClean="0">
                <a:solidFill>
                  <a:schemeClr val="dk1"/>
                </a:solidFill>
                <a:latin typeface="Calibri" pitchFamily="34" charset="0"/>
                <a:cs typeface="Calibri" pitchFamily="34" charset="0"/>
              </a:rPr>
              <a:t>NOTE: </a:t>
            </a:r>
            <a:r>
              <a:rPr lang="en-US" sz="1800" b="0" dirty="0">
                <a:solidFill>
                  <a:schemeClr val="dk1"/>
                </a:solidFill>
                <a:latin typeface="Calibri" pitchFamily="34" charset="0"/>
                <a:cs typeface="Calibri" pitchFamily="34" charset="0"/>
              </a:rPr>
              <a:t>BIOS objects</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can be created via the GUI,</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script </a:t>
            </a:r>
            <a:r>
              <a:rPr lang="en-US" sz="1800" b="0" dirty="0" smtClean="0">
                <a:solidFill>
                  <a:schemeClr val="dk1"/>
                </a:solidFill>
                <a:latin typeface="Calibri" pitchFamily="34" charset="0"/>
                <a:cs typeface="Calibri" pitchFamily="34" charset="0"/>
              </a:rPr>
              <a:t>code, </a:t>
            </a:r>
            <a:r>
              <a:rPr lang="en-US" sz="1800" b="0" dirty="0">
                <a:solidFill>
                  <a:schemeClr val="dk1"/>
                </a:solidFill>
                <a:latin typeface="Calibri" pitchFamily="34" charset="0"/>
                <a:cs typeface="Calibri" pitchFamily="34" charset="0"/>
              </a:rPr>
              <a:t>or C code (dynamic</a:t>
            </a:r>
            <a:r>
              <a:rPr lang="en-US" sz="1800" b="0" dirty="0" smtClean="0">
                <a:solidFill>
                  <a:schemeClr val="dk1"/>
                </a:solidFill>
                <a:latin typeface="Calibri" pitchFamily="34" charset="0"/>
                <a:cs typeface="Calibri" pitchFamily="34" charset="0"/>
              </a:rPr>
              <a:t>).</a:t>
            </a:r>
            <a:endParaRPr lang="en-US" sz="1800" b="0" dirty="0">
              <a:solidFill>
                <a:schemeClr val="dk1"/>
              </a:solidFill>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229600" cy="609600"/>
          </a:xfrm>
        </p:spPr>
        <p:txBody>
          <a:bodyPr>
            <a:normAutofit fontScale="90000"/>
          </a:bodyPr>
          <a:lstStyle/>
          <a:p>
            <a:pPr eaLnBrk="1" hangingPunct="1"/>
            <a:r>
              <a:rPr lang="en-US" dirty="0" smtClean="0"/>
              <a:t>Hardware Event IDs</a:t>
            </a:r>
          </a:p>
        </p:txBody>
      </p:sp>
      <p:sp>
        <p:nvSpPr>
          <p:cNvPr id="46083" name="Text Box 11"/>
          <p:cNvSpPr txBox="1">
            <a:spLocks noChangeArrowheads="1"/>
          </p:cNvSpPr>
          <p:nvPr/>
        </p:nvSpPr>
        <p:spPr bwMode="auto">
          <a:xfrm>
            <a:off x="304800" y="685800"/>
            <a:ext cx="7058214" cy="757130"/>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How </a:t>
            </a:r>
            <a:r>
              <a:rPr lang="en-US" b="0" dirty="0">
                <a:solidFill>
                  <a:srgbClr val="000000"/>
                </a:solidFill>
                <a:latin typeface="Calibri" pitchFamily="34" charset="0"/>
                <a:cs typeface="Calibri" pitchFamily="34" charset="0"/>
              </a:rPr>
              <a:t>do you know the names of the interrupt events</a:t>
            </a:r>
            <a:br>
              <a:rPr lang="en-US" b="0"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and their corresponding event numbers?</a:t>
            </a:r>
          </a:p>
        </p:txBody>
      </p:sp>
      <p:sp>
        <p:nvSpPr>
          <p:cNvPr id="46084" name="Text Box 12"/>
          <p:cNvSpPr txBox="1">
            <a:spLocks noChangeArrowheads="1"/>
          </p:cNvSpPr>
          <p:nvPr/>
        </p:nvSpPr>
        <p:spPr bwMode="auto">
          <a:xfrm>
            <a:off x="652463" y="1339850"/>
            <a:ext cx="3590727" cy="3877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b="0" dirty="0">
                <a:solidFill>
                  <a:srgbClr val="0066FF"/>
                </a:solidFill>
                <a:latin typeface="Calibri" pitchFamily="34" charset="0"/>
                <a:cs typeface="Calibri" pitchFamily="34" charset="0"/>
              </a:rPr>
              <a:t>Look it </a:t>
            </a:r>
            <a:r>
              <a:rPr lang="en-US" b="0" dirty="0" smtClean="0">
                <a:solidFill>
                  <a:srgbClr val="0066FF"/>
                </a:solidFill>
                <a:latin typeface="Calibri" pitchFamily="34" charset="0"/>
                <a:cs typeface="Calibri" pitchFamily="34" charset="0"/>
              </a:rPr>
              <a:t>up in </a:t>
            </a:r>
            <a:r>
              <a:rPr lang="en-US" b="0" dirty="0">
                <a:solidFill>
                  <a:srgbClr val="0066FF"/>
                </a:solidFill>
                <a:latin typeface="Calibri" pitchFamily="34" charset="0"/>
                <a:cs typeface="Calibri" pitchFamily="34" charset="0"/>
              </a:rPr>
              <a:t>the </a:t>
            </a:r>
            <a:r>
              <a:rPr lang="en-US" b="0" dirty="0" smtClean="0">
                <a:solidFill>
                  <a:srgbClr val="0066FF"/>
                </a:solidFill>
                <a:latin typeface="Calibri" pitchFamily="34" charset="0"/>
                <a:cs typeface="Calibri" pitchFamily="34" charset="0"/>
              </a:rPr>
              <a:t>datasheet.</a:t>
            </a:r>
            <a:endParaRPr lang="en-US" b="0" dirty="0">
              <a:solidFill>
                <a:srgbClr val="0066FF"/>
              </a:solidFill>
              <a:latin typeface="Calibri" pitchFamily="34" charset="0"/>
              <a:cs typeface="Calibri" pitchFamily="34" charset="0"/>
            </a:endParaRPr>
          </a:p>
        </p:txBody>
      </p:sp>
      <p:sp>
        <p:nvSpPr>
          <p:cNvPr id="46085" name="Text Box 13"/>
          <p:cNvSpPr txBox="1">
            <a:spLocks noChangeArrowheads="1"/>
          </p:cNvSpPr>
          <p:nvPr/>
        </p:nvSpPr>
        <p:spPr bwMode="auto">
          <a:xfrm>
            <a:off x="4572000" y="1382233"/>
            <a:ext cx="3603807" cy="338554"/>
          </a:xfrm>
          <a:prstGeom prst="rect">
            <a:avLst/>
          </a:prstGeom>
          <a:noFill/>
          <a:ln w="12700">
            <a:solidFill>
              <a:schemeClr val="tx1"/>
            </a:solidFill>
            <a:miter lim="800000"/>
            <a:headEnd/>
            <a:tailEnd/>
          </a:ln>
        </p:spPr>
        <p:txBody>
          <a:bodyPr wrap="none">
            <a:spAutoFit/>
          </a:bodyPr>
          <a:lstStyle/>
          <a:p>
            <a:pPr eaLnBrk="0" hangingPunct="0">
              <a:lnSpc>
                <a:spcPct val="80000"/>
              </a:lnSpc>
              <a:spcBef>
                <a:spcPct val="50000"/>
              </a:spcBef>
            </a:pPr>
            <a:r>
              <a:rPr lang="en-US" sz="2000" b="0" i="1" dirty="0" smtClean="0">
                <a:solidFill>
                  <a:srgbClr val="000000"/>
                </a:solidFill>
                <a:latin typeface="Calibri" pitchFamily="34" charset="0"/>
                <a:cs typeface="Calibri" pitchFamily="34" charset="0"/>
              </a:rPr>
              <a:t>Source: TMS320C6678 datasheet</a:t>
            </a:r>
            <a:endParaRPr lang="en-US" sz="2000" b="0" i="1" dirty="0">
              <a:solidFill>
                <a:srgbClr val="000000"/>
              </a:solidFill>
              <a:latin typeface="Calibri" pitchFamily="34" charset="0"/>
              <a:cs typeface="Calibri" pitchFamily="34" charset="0"/>
            </a:endParaRPr>
          </a:p>
        </p:txBody>
      </p:sp>
      <p:sp>
        <p:nvSpPr>
          <p:cNvPr id="46087" name="Text Box 11"/>
          <p:cNvSpPr txBox="1">
            <a:spLocks noChangeArrowheads="1"/>
          </p:cNvSpPr>
          <p:nvPr/>
        </p:nvSpPr>
        <p:spPr bwMode="auto">
          <a:xfrm>
            <a:off x="171775" y="5986701"/>
            <a:ext cx="8355492" cy="424732"/>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As appropriate, refer to the datasheet for your target platform.</a:t>
            </a:r>
            <a:endParaRPr lang="en-US" b="0" dirty="0">
              <a:solidFill>
                <a:srgbClr val="000000"/>
              </a:solidFill>
              <a:latin typeface="Calibri" pitchFamily="34" charset="0"/>
              <a:cs typeface="Calibri" pitchFamily="34" charset="0"/>
            </a:endParaRPr>
          </a:p>
        </p:txBody>
      </p:sp>
      <p:sp>
        <p:nvSpPr>
          <p:cNvPr id="18" name="Leading Question"/>
          <p:cNvSpPr txBox="1">
            <a:spLocks noChangeArrowheads="1"/>
          </p:cNvSpPr>
          <p:nvPr/>
        </p:nvSpPr>
        <p:spPr bwMode="auto">
          <a:xfrm>
            <a:off x="2817395" y="6522600"/>
            <a:ext cx="3275256" cy="302840"/>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b="0" dirty="0">
                <a:solidFill>
                  <a:schemeClr val="tx2"/>
                </a:solidFill>
                <a:latin typeface="Calibri" pitchFamily="34" charset="0"/>
                <a:cs typeface="Calibri" pitchFamily="34" charset="0"/>
              </a:rPr>
              <a:t>What happens in the ISR ?</a:t>
            </a:r>
          </a:p>
        </p:txBody>
      </p:sp>
      <p:pic>
        <p:nvPicPr>
          <p:cNvPr id="1026" name="Picture 2"/>
          <p:cNvPicPr>
            <a:picLocks noChangeAspect="1" noChangeArrowheads="1"/>
          </p:cNvPicPr>
          <p:nvPr/>
        </p:nvPicPr>
        <p:blipFill>
          <a:blip r:embed="rId4" cstate="print"/>
          <a:srcRect/>
          <a:stretch>
            <a:fillRect/>
          </a:stretch>
        </p:blipFill>
        <p:spPr bwMode="auto">
          <a:xfrm>
            <a:off x="152400" y="1752600"/>
            <a:ext cx="8915400" cy="1940289"/>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209800" y="3200400"/>
            <a:ext cx="4976107" cy="2874334"/>
          </a:xfrm>
          <a:prstGeom prst="rect">
            <a:avLst/>
          </a:prstGeom>
          <a:noFill/>
          <a:ln w="9525">
            <a:noFill/>
            <a:miter lim="800000"/>
            <a:headEnd/>
            <a:tailEnd/>
          </a:ln>
        </p:spPr>
      </p:pic>
      <p:cxnSp>
        <p:nvCxnSpPr>
          <p:cNvPr id="46090" name="Straight Arrow Connector 14"/>
          <p:cNvCxnSpPr>
            <a:cxnSpLocks noChangeShapeType="1"/>
          </p:cNvCxnSpPr>
          <p:nvPr/>
        </p:nvCxnSpPr>
        <p:spPr bwMode="auto">
          <a:xfrm>
            <a:off x="457200" y="3048000"/>
            <a:ext cx="3145466" cy="2021963"/>
          </a:xfrm>
          <a:prstGeom prst="straightConnector1">
            <a:avLst/>
          </a:prstGeom>
          <a:noFill/>
          <a:ln w="28575" algn="ctr">
            <a:solidFill>
              <a:schemeClr val="tx2"/>
            </a:solidFill>
            <a:round/>
            <a:headEnd type="none" w="sm" len="sm"/>
            <a:tailEnd type="arrow" w="med" len="med"/>
          </a:ln>
        </p:spPr>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 for this presentation</a:t>
            </a:r>
          </a:p>
          <a:p>
            <a:r>
              <a:rPr lang="en-US" sz="2800" b="1" dirty="0" smtClean="0"/>
              <a:t>The interrupt Scheme</a:t>
            </a:r>
          </a:p>
          <a:p>
            <a:r>
              <a:rPr lang="en-US" sz="2800" dirty="0" smtClean="0"/>
              <a:t>Configure interrupt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System Events</a:t>
            </a:r>
            <a:endParaRPr lang="en-US" sz="3600" dirty="0"/>
          </a:p>
        </p:txBody>
      </p:sp>
      <p:graphicFrame>
        <p:nvGraphicFramePr>
          <p:cNvPr id="6" name="Object 5"/>
          <p:cNvGraphicFramePr>
            <a:graphicFrameLocks noChangeAspect="1"/>
          </p:cNvGraphicFramePr>
          <p:nvPr/>
        </p:nvGraphicFramePr>
        <p:xfrm>
          <a:off x="838200" y="1600200"/>
          <a:ext cx="7540625" cy="4283075"/>
        </p:xfrm>
        <a:graphic>
          <a:graphicData uri="http://schemas.openxmlformats.org/presentationml/2006/ole">
            <p:oleObj spid="_x0000_s1027" name="Visio" r:id="rId3" imgW="7539889" imgH="4282398" progId="Visio.Drawing.11">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fontScale="90000"/>
          </a:bodyPr>
          <a:lstStyle/>
          <a:p>
            <a:r>
              <a:rPr lang="en-US" sz="3600" dirty="0" smtClean="0"/>
              <a:t>System Events </a:t>
            </a:r>
            <a:br>
              <a:rPr lang="en-US" sz="3600" dirty="0" smtClean="0"/>
            </a:br>
            <a:r>
              <a:rPr lang="en-US" sz="3600" dirty="0" smtClean="0"/>
              <a:t>Some events are connected directly to Cores</a:t>
            </a:r>
            <a:br>
              <a:rPr lang="en-US" sz="3600" dirty="0" smtClean="0"/>
            </a:br>
            <a:r>
              <a:rPr lang="en-US" sz="3600" dirty="0" smtClean="0"/>
              <a:t>But not event 56</a:t>
            </a:r>
            <a:endParaRPr lang="en-US" sz="3600" dirty="0"/>
          </a:p>
        </p:txBody>
      </p:sp>
      <p:graphicFrame>
        <p:nvGraphicFramePr>
          <p:cNvPr id="5" name="Object 4"/>
          <p:cNvGraphicFramePr>
            <a:graphicFrameLocks noChangeAspect="1"/>
          </p:cNvGraphicFramePr>
          <p:nvPr/>
        </p:nvGraphicFramePr>
        <p:xfrm>
          <a:off x="838200" y="1752600"/>
          <a:ext cx="7540625" cy="4356100"/>
        </p:xfrm>
        <a:graphic>
          <a:graphicData uri="http://schemas.openxmlformats.org/presentationml/2006/ole">
            <p:oleObj spid="_x0000_s2051" name="Visio" r:id="rId3" imgW="7539889" imgH="4356428" progId="Visio.Drawing.11">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sz="3600" dirty="0" smtClean="0"/>
              <a:t>C66 Event Mapping  </a:t>
            </a:r>
            <a:endParaRPr lang="en-US" sz="3600" dirty="0"/>
          </a:p>
        </p:txBody>
      </p:sp>
      <p:pic>
        <p:nvPicPr>
          <p:cNvPr id="3075" name="Picture 3"/>
          <p:cNvPicPr>
            <a:picLocks noChangeAspect="1" noChangeArrowheads="1"/>
          </p:cNvPicPr>
          <p:nvPr/>
        </p:nvPicPr>
        <p:blipFill>
          <a:blip r:embed="rId2" cstate="print"/>
          <a:srcRect/>
          <a:stretch>
            <a:fillRect/>
          </a:stretch>
        </p:blipFill>
        <p:spPr bwMode="auto">
          <a:xfrm>
            <a:off x="0" y="772997"/>
            <a:ext cx="6122243" cy="6085003"/>
          </a:xfrm>
          <a:prstGeom prst="rect">
            <a:avLst/>
          </a:prstGeom>
          <a:noFill/>
          <a:ln w="9525">
            <a:noFill/>
            <a:miter lim="800000"/>
            <a:headEnd/>
            <a:tailEnd/>
          </a:ln>
        </p:spPr>
      </p:pic>
      <p:sp>
        <p:nvSpPr>
          <p:cNvPr id="6" name="TextBox 5"/>
          <p:cNvSpPr txBox="1"/>
          <p:nvPr/>
        </p:nvSpPr>
        <p:spPr>
          <a:xfrm>
            <a:off x="5943600" y="1143000"/>
            <a:ext cx="2971800" cy="3970318"/>
          </a:xfrm>
          <a:prstGeom prst="rect">
            <a:avLst/>
          </a:prstGeom>
          <a:noFill/>
        </p:spPr>
        <p:txBody>
          <a:bodyPr wrap="square" rtlCol="0">
            <a:spAutoFit/>
          </a:bodyPr>
          <a:lstStyle/>
          <a:p>
            <a:r>
              <a:rPr lang="en-US" dirty="0" smtClean="0"/>
              <a:t>Table 9-2 in the C66 UG</a:t>
            </a:r>
          </a:p>
          <a:p>
            <a:pPr marL="342900" indent="-342900">
              <a:buAutoNum type="arabicPeriod"/>
            </a:pPr>
            <a:r>
              <a:rPr lang="en-US" dirty="0" smtClean="0"/>
              <a:t>22 assigned events (5 reserve primary events, 17 secondary events)</a:t>
            </a:r>
          </a:p>
          <a:p>
            <a:pPr marL="342900" indent="-342900">
              <a:buAutoNum type="arabicPeriod"/>
            </a:pPr>
            <a:r>
              <a:rPr lang="en-US" dirty="0" smtClean="0"/>
              <a:t>7 reserved events</a:t>
            </a:r>
          </a:p>
          <a:p>
            <a:pPr marL="342900" indent="-342900">
              <a:buAutoNum type="arabicPeriod"/>
            </a:pPr>
            <a:r>
              <a:rPr lang="en-US" dirty="0" smtClean="0"/>
              <a:t>99 Available events</a:t>
            </a:r>
          </a:p>
          <a:p>
            <a:pPr marL="342900" indent="-342900">
              <a:buAutoNum type="arabicPeriod"/>
            </a:pPr>
            <a:r>
              <a:rPr lang="en-US" dirty="0" smtClean="0"/>
              <a:t>The available events are connected to the Device. The next slides will show how and what is connected to the available events in the 6638 device.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sz="3600" dirty="0" smtClean="0"/>
              <a:t>C6638 Interrupt Topology</a:t>
            </a:r>
            <a:endParaRPr lang="en-US" sz="3600" dirty="0"/>
          </a:p>
        </p:txBody>
      </p:sp>
      <p:sp>
        <p:nvSpPr>
          <p:cNvPr id="6" name="TextBox 5"/>
          <p:cNvSpPr txBox="1"/>
          <p:nvPr/>
        </p:nvSpPr>
        <p:spPr>
          <a:xfrm>
            <a:off x="5943600" y="1143000"/>
            <a:ext cx="2971800" cy="3139321"/>
          </a:xfrm>
          <a:prstGeom prst="rect">
            <a:avLst/>
          </a:prstGeom>
          <a:noFill/>
        </p:spPr>
        <p:txBody>
          <a:bodyPr wrap="square" rtlCol="0">
            <a:spAutoFit/>
          </a:bodyPr>
          <a:lstStyle/>
          <a:p>
            <a:r>
              <a:rPr lang="en-US" dirty="0" smtClean="0"/>
              <a:t>Table 5-4 in the </a:t>
            </a:r>
            <a:r>
              <a:rPr lang="en-US" b="1" dirty="0" smtClean="0"/>
              <a:t>66AK2H12</a:t>
            </a:r>
            <a:endParaRPr lang="en-US" dirty="0" smtClean="0"/>
          </a:p>
          <a:p>
            <a:pPr marL="342900" indent="-342900">
              <a:buAutoNum type="arabicPeriod"/>
            </a:pPr>
            <a:r>
              <a:rPr lang="en-US" dirty="0" smtClean="0"/>
              <a:t>All events from all IP come to the interrupt controllers</a:t>
            </a:r>
          </a:p>
          <a:p>
            <a:pPr marL="342900" indent="-342900">
              <a:buAutoNum type="arabicPeriod"/>
            </a:pPr>
            <a:r>
              <a:rPr lang="en-US" dirty="0" smtClean="0"/>
              <a:t>Some are connected directly to C66 or other masters (EDMA, ARM, Hyperlink) and some are mapped by the interrupt controllers </a:t>
            </a:r>
          </a:p>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457200" y="838200"/>
            <a:ext cx="5238750" cy="57150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NO LOGOS" val="true"/>
  <p:tag name="COLORSCHEMEINDEX"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2433</TotalTime>
  <Words>694</Words>
  <Application>Microsoft Office PowerPoint</Application>
  <PresentationFormat>On-screen Show (4:3)</PresentationFormat>
  <Paragraphs>98</Paragraphs>
  <Slides>27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Visio</vt:lpstr>
      <vt:lpstr>KeyStone II  Interrupts </vt:lpstr>
      <vt:lpstr>Agenda</vt:lpstr>
      <vt:lpstr>Configuring an Hwi: Statically via GUI</vt:lpstr>
      <vt:lpstr>Hardware Event IDs</vt:lpstr>
      <vt:lpstr>Agenda</vt:lpstr>
      <vt:lpstr>System Events</vt:lpstr>
      <vt:lpstr>System Events  Some events are connected directly to Cores But not event 56</vt:lpstr>
      <vt:lpstr>C66 Event Mapping  </vt:lpstr>
      <vt:lpstr>C6638 Interrupt Topology</vt:lpstr>
      <vt:lpstr>Slide 10</vt:lpstr>
      <vt:lpstr>Where is SPIXEVT?</vt:lpstr>
      <vt:lpstr>Connecting SPIXEVT to Core 3</vt:lpstr>
      <vt:lpstr>Slide 13</vt:lpstr>
      <vt:lpstr>Connecting SPI 0 Transmit event to core 3 ISR</vt:lpstr>
      <vt:lpstr>Agenda</vt:lpstr>
      <vt:lpstr>Configuration API</vt:lpstr>
      <vt:lpstr>Slide 17</vt:lpstr>
      <vt:lpstr>Slide 18</vt:lpstr>
      <vt:lpstr>Code examples</vt:lpstr>
      <vt:lpstr>Hyperlink UG </vt:lpstr>
      <vt:lpstr>Slide 21</vt:lpstr>
      <vt:lpstr>Following Hyperlink Interrupt 0  From table 5-24 of 66AK2H12- CIC0 input events</vt:lpstr>
      <vt:lpstr>Slide 23</vt:lpstr>
      <vt:lpstr>Slide 24</vt:lpstr>
      <vt:lpstr>Following Hyperlink Interrupt 0 - Continue</vt:lpstr>
      <vt:lpstr>Screen Shot of CCS </vt:lpstr>
      <vt:lpstr>Questions?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II  Interrupts</dc:title>
  <dc:creator>Ran Katzur</dc:creator>
  <cp:lastModifiedBy>Ran Katzur</cp:lastModifiedBy>
  <cp:revision>149</cp:revision>
  <dcterms:created xsi:type="dcterms:W3CDTF">2013-07-01T16:57:45Z</dcterms:created>
  <dcterms:modified xsi:type="dcterms:W3CDTF">2013-09-26T13:36:44Z</dcterms:modified>
</cp:coreProperties>
</file>