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75" r:id="rId5"/>
    <p:sldMasterId id="2147483677" r:id="rId6"/>
    <p:sldMasterId id="2147483679" r:id="rId7"/>
  </p:sldMasterIdLst>
  <p:notesMasterIdLst>
    <p:notesMasterId r:id="rId48"/>
  </p:notesMasterIdLst>
  <p:sldIdLst>
    <p:sldId id="332" r:id="rId8"/>
    <p:sldId id="333" r:id="rId9"/>
    <p:sldId id="334" r:id="rId10"/>
    <p:sldId id="257" r:id="rId11"/>
    <p:sldId id="258" r:id="rId12"/>
    <p:sldId id="280" r:id="rId13"/>
    <p:sldId id="321" r:id="rId14"/>
    <p:sldId id="322" r:id="rId15"/>
    <p:sldId id="271" r:id="rId16"/>
    <p:sldId id="323" r:id="rId17"/>
    <p:sldId id="281" r:id="rId18"/>
    <p:sldId id="299" r:id="rId19"/>
    <p:sldId id="300" r:id="rId20"/>
    <p:sldId id="301" r:id="rId21"/>
    <p:sldId id="302" r:id="rId22"/>
    <p:sldId id="303" r:id="rId23"/>
    <p:sldId id="307" r:id="rId24"/>
    <p:sldId id="325" r:id="rId25"/>
    <p:sldId id="305" r:id="rId26"/>
    <p:sldId id="295" r:id="rId27"/>
    <p:sldId id="296" r:id="rId28"/>
    <p:sldId id="326" r:id="rId29"/>
    <p:sldId id="329" r:id="rId30"/>
    <p:sldId id="327" r:id="rId31"/>
    <p:sldId id="328" r:id="rId32"/>
    <p:sldId id="314" r:id="rId33"/>
    <p:sldId id="331" r:id="rId34"/>
    <p:sldId id="297" r:id="rId35"/>
    <p:sldId id="330" r:id="rId36"/>
    <p:sldId id="315" r:id="rId37"/>
    <p:sldId id="317" r:id="rId38"/>
    <p:sldId id="311" r:id="rId39"/>
    <p:sldId id="312" r:id="rId40"/>
    <p:sldId id="319" r:id="rId41"/>
    <p:sldId id="308" r:id="rId42"/>
    <p:sldId id="275" r:id="rId43"/>
    <p:sldId id="276" r:id="rId44"/>
    <p:sldId id="277" r:id="rId45"/>
    <p:sldId id="278" r:id="rId46"/>
    <p:sldId id="335" r:id="rId47"/>
  </p:sldIdLst>
  <p:sldSz cx="9144000" cy="6858000" type="screen4x3"/>
  <p:notesSz cx="7023100" cy="93091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8343" autoAdjust="0"/>
  </p:normalViewPr>
  <p:slideViewPr>
    <p:cSldViewPr>
      <p:cViewPr>
        <p:scale>
          <a:sx n="100" d="100"/>
          <a:sy n="100" d="100"/>
        </p:scale>
        <p:origin x="-1944" y="-46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46FA11D8-0245-4A1E-A999-586FC4CBFE82}" type="datetimeFigureOut">
              <a:rPr lang="en-US" smtClean="0"/>
              <a:pPr/>
              <a:t>11/7/2014</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ABA07A6-928A-40BE-A78C-B30CE0159901}" type="slidenum">
              <a:rPr lang="en-US" smtClean="0"/>
              <a:pPr/>
              <a:t>‹#›</a:t>
            </a:fld>
            <a:endParaRPr lang="en-US" dirty="0"/>
          </a:p>
        </p:txBody>
      </p:sp>
    </p:spTree>
    <p:extLst>
      <p:ext uri="{BB962C8B-B14F-4D97-AF65-F5344CB8AC3E}">
        <p14:creationId xmlns="" xmlns:p14="http://schemas.microsoft.com/office/powerpoint/2010/main" val="29401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when someone is referring to a toolchain they are referring to the gcc compiler since that is the only program people use. However, the gcc</a:t>
            </a:r>
            <a:r>
              <a:rPr lang="en-US" baseline="0" dirty="0" smtClean="0"/>
              <a:t> application actually invokes other tools within the toolchain but provides a single interface for users to make their lives easier.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4</a:t>
            </a:fld>
            <a:endParaRPr lang="en-US" dirty="0"/>
          </a:p>
        </p:txBody>
      </p:sp>
    </p:spTree>
    <p:extLst>
      <p:ext uri="{BB962C8B-B14F-4D97-AF65-F5344CB8AC3E}">
        <p14:creationId xmlns="" xmlns:p14="http://schemas.microsoft.com/office/powerpoint/2010/main" val="699928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halo</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39</a:t>
            </a:fld>
            <a:endParaRPr lang="en-US" dirty="0"/>
          </a:p>
        </p:txBody>
      </p:sp>
    </p:spTree>
    <p:extLst>
      <p:ext uri="{BB962C8B-B14F-4D97-AF65-F5344CB8AC3E}">
        <p14:creationId xmlns="" xmlns:p14="http://schemas.microsoft.com/office/powerpoint/2010/main" val="112408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EAE9B4-13B3-4257-B5DB-68F933689ECC}" type="slidenum">
              <a:rPr lang="en-US">
                <a:solidFill>
                  <a:srgbClr val="000000"/>
                </a:solidFill>
              </a:rPr>
              <a:pPr/>
              <a:t>40</a:t>
            </a:fld>
            <a:endParaRPr lang="en-US" dirty="0">
              <a:solidFill>
                <a:srgbClr val="000000"/>
              </a:solidFill>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http://en.wikipedia.org/wiki/Cross_compiler</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5</a:t>
            </a:fld>
            <a:endParaRPr lang="en-US" dirty="0"/>
          </a:p>
        </p:txBody>
      </p:sp>
    </p:spTree>
    <p:extLst>
      <p:ext uri="{BB962C8B-B14F-4D97-AF65-F5344CB8AC3E}">
        <p14:creationId xmlns="" xmlns:p14="http://schemas.microsoft.com/office/powerpoint/2010/main" val="7036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PMU – Programming Multi-channel Unit  (The ARM module)</a:t>
            </a:r>
          </a:p>
          <a:p>
            <a:r>
              <a:rPr lang="en-US" dirty="0" smtClean="0"/>
              <a:t>LPDDR - Low Power Double Data Rate memory   266MHZ</a:t>
            </a:r>
          </a:p>
          <a:p>
            <a:r>
              <a:rPr lang="en-US" dirty="0" smtClean="0"/>
              <a:t>DDR3 – 400MHZ</a:t>
            </a:r>
          </a:p>
          <a:p>
            <a:r>
              <a:rPr lang="en-US" dirty="0" smtClean="0"/>
              <a:t>DDR3L – low voltage DDR3</a:t>
            </a:r>
          </a:p>
          <a:p>
            <a:r>
              <a:rPr lang="en-US" dirty="0" smtClean="0"/>
              <a:t>OCMC – On chip memory controller</a:t>
            </a:r>
            <a:endParaRPr lang="en-US" dirty="0"/>
          </a:p>
        </p:txBody>
      </p:sp>
      <p:sp>
        <p:nvSpPr>
          <p:cNvPr id="4" name="Date Placeholder 3"/>
          <p:cNvSpPr>
            <a:spLocks noGrp="1"/>
          </p:cNvSpPr>
          <p:nvPr>
            <p:ph type="dt" idx="10"/>
          </p:nvPr>
        </p:nvSpPr>
        <p:spPr/>
        <p:txBody>
          <a:bodyPr/>
          <a:lstStyle/>
          <a:p>
            <a:fld id="{A4701F91-29EB-40D2-B9D7-8C42FB260373}" type="datetime1">
              <a:rPr lang="en-US" smtClean="0"/>
              <a:pPr/>
              <a:t>11/7/2014</a:t>
            </a:fld>
            <a:endParaRPr lang="en-US" dirty="0"/>
          </a:p>
        </p:txBody>
      </p:sp>
      <p:sp>
        <p:nvSpPr>
          <p:cNvPr id="5" name="Slide Number Placeholder 4"/>
          <p:cNvSpPr>
            <a:spLocks noGrp="1"/>
          </p:cNvSpPr>
          <p:nvPr>
            <p:ph type="sldNum" sz="quarter" idx="11"/>
          </p:nvPr>
        </p:nvSpPr>
        <p:spPr/>
        <p:txBody>
          <a:bodyPr/>
          <a:lstStyle/>
          <a:p>
            <a:fld id="{AF74D21E-FC2D-4C2D-A54C-47F1D12D0BDC}" type="slidenum">
              <a:rPr lang="en-US" smtClean="0"/>
              <a:pPr/>
              <a:t>8</a:t>
            </a:fld>
            <a:endParaRPr lang="en-US" dirty="0"/>
          </a:p>
        </p:txBody>
      </p:sp>
    </p:spTree>
    <p:extLst>
      <p:ext uri="{BB962C8B-B14F-4D97-AF65-F5344CB8AC3E}">
        <p14:creationId xmlns="" xmlns:p14="http://schemas.microsoft.com/office/powerpoint/2010/main" val="12824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http://www.cs.swarthmore.edu/~newhall/unixhelp/howto_C_libraries.html</a:t>
            </a:r>
          </a:p>
          <a:p>
            <a:r>
              <a:rPr lang="en-US" dirty="0" smtClean="0"/>
              <a:t>http://stackoverflow.com/questions/5479584/compiling-or-using-libxml-using-c-on-osx</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11</a:t>
            </a:fld>
            <a:endParaRPr lang="en-US" dirty="0"/>
          </a:p>
        </p:txBody>
      </p:sp>
    </p:spTree>
    <p:extLst>
      <p:ext uri="{BB962C8B-B14F-4D97-AF65-F5344CB8AC3E}">
        <p14:creationId xmlns="" xmlns:p14="http://schemas.microsoft.com/office/powerpoint/2010/main" val="220383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15</a:t>
            </a:fld>
            <a:endParaRPr lang="en-US" dirty="0"/>
          </a:p>
        </p:txBody>
      </p:sp>
    </p:spTree>
    <p:extLst>
      <p:ext uri="{BB962C8B-B14F-4D97-AF65-F5344CB8AC3E}">
        <p14:creationId xmlns="" xmlns:p14="http://schemas.microsoft.com/office/powerpoint/2010/main" val="10887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16</a:t>
            </a:fld>
            <a:endParaRPr lang="en-US" dirty="0"/>
          </a:p>
        </p:txBody>
      </p:sp>
    </p:spTree>
    <p:extLst>
      <p:ext uri="{BB962C8B-B14F-4D97-AF65-F5344CB8AC3E}">
        <p14:creationId xmlns="" xmlns:p14="http://schemas.microsoft.com/office/powerpoint/2010/main" val="10887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be difficult to make a software program portable: the C compiler differs from system to system; certain library functions are missing on some systems; header files may have different names. One way to handle this is to write conditional code, with code blocks selected by means of preprocessor directives (#ifdef); but because of the wide variety of build environments this approach quickly becomes unmanageable. Autotools is designed to address this problem more manageably.</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20</a:t>
            </a:fld>
            <a:endParaRPr lang="en-US" dirty="0"/>
          </a:p>
        </p:txBody>
      </p:sp>
    </p:spTree>
    <p:extLst>
      <p:ext uri="{BB962C8B-B14F-4D97-AF65-F5344CB8AC3E}">
        <p14:creationId xmlns="" xmlns:p14="http://schemas.microsoft.com/office/powerpoint/2010/main" val="9157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http://www.gnu.org/software/automake/manual/html_node/Cross_002dCompilation.html</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26</a:t>
            </a:fld>
            <a:endParaRPr lang="en-US" dirty="0"/>
          </a:p>
        </p:txBody>
      </p:sp>
    </p:spTree>
    <p:extLst>
      <p:ext uri="{BB962C8B-B14F-4D97-AF65-F5344CB8AC3E}">
        <p14:creationId xmlns="" xmlns:p14="http://schemas.microsoft.com/office/powerpoint/2010/main" val="1099734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back at the configure help</a:t>
            </a:r>
            <a:endParaRPr lang="en-US" dirty="0"/>
          </a:p>
        </p:txBody>
      </p:sp>
      <p:sp>
        <p:nvSpPr>
          <p:cNvPr id="4" name="Slide Number Placeholder 3"/>
          <p:cNvSpPr>
            <a:spLocks noGrp="1"/>
          </p:cNvSpPr>
          <p:nvPr>
            <p:ph type="sldNum" sz="quarter" idx="10"/>
          </p:nvPr>
        </p:nvSpPr>
        <p:spPr/>
        <p:txBody>
          <a:bodyPr/>
          <a:lstStyle/>
          <a:p>
            <a:fld id="{4ABA07A6-928A-40BE-A78C-B30CE0159901}" type="slidenum">
              <a:rPr lang="en-US" smtClean="0"/>
              <a:pPr/>
              <a:t>30</a:t>
            </a:fld>
            <a:endParaRPr lang="en-US" dirty="0"/>
          </a:p>
        </p:txBody>
      </p:sp>
    </p:spTree>
    <p:extLst>
      <p:ext uri="{BB962C8B-B14F-4D97-AF65-F5344CB8AC3E}">
        <p14:creationId xmlns="" xmlns:p14="http://schemas.microsoft.com/office/powerpoint/2010/main" val="2290830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solidFill>
                  <a:srgbClr val="000000"/>
                </a:solidFill>
              </a:rPr>
              <a:pPr/>
              <a:t>‹#›</a:t>
            </a:fld>
            <a:endParaRPr lang="en-US" dirty="0">
              <a:solidFill>
                <a:srgbClr val="0000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5160" y="6574536"/>
            <a:ext cx="2133600" cy="206375"/>
          </a:xfrm>
          <a:prstGeom prst="rect">
            <a:avLst/>
          </a:prstGeom>
        </p:spPr>
        <p:txBody>
          <a:bodyPr/>
          <a:lstStyle>
            <a:lvl1pPr>
              <a:defRPr/>
            </a:lvl1pPr>
          </a:lstStyle>
          <a:p>
            <a:fld id="{E8B8B12B-AAFF-4B50-9F4C-112FCA3A096A}" type="slidenum">
              <a:rPr lang="en-US" smtClean="0"/>
              <a:pPr/>
              <a:t>‹#›</a:t>
            </a:fld>
            <a:endParaRPr lang="en-US" dirty="0"/>
          </a:p>
        </p:txBody>
      </p:sp>
    </p:spTree>
    <p:extLst>
      <p:ext uri="{BB962C8B-B14F-4D97-AF65-F5344CB8AC3E}">
        <p14:creationId xmlns="" xmlns:p14="http://schemas.microsoft.com/office/powerpoint/2010/main" val="1464444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solidFill>
                  <a:srgbClr val="000000"/>
                </a:solidFill>
              </a:rPr>
              <a:pPr/>
              <a:t>‹#›</a:t>
            </a:fld>
            <a:endParaRPr lang="en-US" dirty="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solidFill>
                  <a:srgbClr val="000000"/>
                </a:solidFill>
              </a:rPr>
              <a:pPr/>
              <a:t>‹#›</a:t>
            </a:fld>
            <a:endParaRPr lang="en-US"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4"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74" r:id="rId1"/>
    <p:sldLayoutId id="2147483681" r:id="rId2"/>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76" r:id="rId1"/>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78" r:id="rId1"/>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dirty="0">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102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pPr>
            <a:fld id="{3144B24B-BAB1-431A-82C6-36E096187F50}" type="slidenum">
              <a:rPr lang="en-US">
                <a:solidFill>
                  <a:srgbClr val="000000"/>
                </a:solidFill>
                <a:cs typeface="Arial" charset="0"/>
              </a:rPr>
              <a:pPr fontAlgn="base">
                <a:spcBef>
                  <a:spcPct val="0"/>
                </a:spcBef>
                <a:spcAft>
                  <a:spcPct val="0"/>
                </a:spcAft>
              </a:pPr>
              <a:t>‹#›</a:t>
            </a:fld>
            <a:endParaRPr lang="en-US" dirty="0">
              <a:solidFill>
                <a:srgbClr val="000000"/>
              </a:solidFill>
              <a:cs typeface="Arial" charset="0"/>
            </a:endParaRPr>
          </a:p>
        </p:txBody>
      </p:sp>
    </p:spTree>
  </p:cSld>
  <p:clrMap bg1="lt1" tx1="dk1" bg2="lt2" tx2="dk2" accent1="accent1" accent2="accent2" accent3="accent3" accent4="accent4" accent5="accent5" accent6="accent6" hlink="hlink" folHlink="folHlink"/>
  <p:sldLayoutIdLst>
    <p:sldLayoutId id="2147483680" r:id="rId1"/>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processors.wiki.ti.com/index.php/Sitara_Linux_Software_Developer&#8217;s_Guide"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e2e.ti.com/" TargetMode="External"/><Relationship Id="rId5" Type="http://schemas.openxmlformats.org/officeDocument/2006/relationships/hyperlink" Target="http://www.ti.com/tool/linuxezsdk-sitara" TargetMode="External"/><Relationship Id="rId4" Type="http://schemas.openxmlformats.org/officeDocument/2006/relationships/hyperlink" Target="http://processors.wiki.ti.com/index.php/Sitara_Linux_SDK_GCC_Tool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algn="l" eaLnBrk="1" hangingPunct="1"/>
            <a:r>
              <a:rPr lang="en-US" dirty="0" smtClean="0"/>
              <a:t>Introduction to </a:t>
            </a:r>
            <a:r>
              <a:rPr lang="en-US" dirty="0" err="1" smtClean="0"/>
              <a:t>Linaro</a:t>
            </a:r>
            <a:r>
              <a:rPr lang="en-US" dirty="0" smtClean="0"/>
              <a:t> </a:t>
            </a:r>
            <a:r>
              <a:rPr lang="en-US" dirty="0" err="1" smtClean="0"/>
              <a:t>Toolchain</a:t>
            </a:r>
            <a:endParaRPr lang="en-US" dirty="0" smtClean="0"/>
          </a:p>
        </p:txBody>
      </p:sp>
      <p:sp>
        <p:nvSpPr>
          <p:cNvPr id="9219" name="Rectangle 3"/>
          <p:cNvSpPr>
            <a:spLocks noGrp="1" noChangeArrowheads="1"/>
          </p:cNvSpPr>
          <p:nvPr>
            <p:ph type="subTitle" idx="1"/>
          </p:nvPr>
        </p:nvSpPr>
        <p:spPr/>
        <p:txBody>
          <a:bodyPr/>
          <a:lstStyle/>
          <a:p>
            <a:r>
              <a:rPr lang="en-US" dirty="0" smtClean="0"/>
              <a:t>Embedded Processors Training</a:t>
            </a:r>
          </a:p>
          <a:p>
            <a:r>
              <a:rPr lang="en-US" dirty="0" smtClean="0"/>
              <a:t>Multicore Software Applications</a:t>
            </a:r>
          </a:p>
          <a:p>
            <a:r>
              <a:rPr lang="en-US" dirty="0" smtClean="0"/>
              <a:t>Literature Number: SPRPXXX</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solidFill>
                  <a:srgbClr val="000000"/>
                </a:solidFill>
              </a:rPr>
              <a:pPr/>
              <a:t>1</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generation Location</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295400"/>
            <a:ext cx="6448425" cy="482964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3553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Linking to External Libraries</a:t>
            </a:r>
            <a:endParaRPr lang="en-US" dirty="0"/>
          </a:p>
        </p:txBody>
      </p:sp>
      <p:sp>
        <p:nvSpPr>
          <p:cNvPr id="3" name="Content Placeholder 2"/>
          <p:cNvSpPr>
            <a:spLocks noGrp="1"/>
          </p:cNvSpPr>
          <p:nvPr>
            <p:ph idx="1"/>
          </p:nvPr>
        </p:nvSpPr>
        <p:spPr>
          <a:xfrm>
            <a:off x="333375" y="1185863"/>
            <a:ext cx="8467725" cy="4452937"/>
          </a:xfrm>
        </p:spPr>
        <p:txBody>
          <a:bodyPr>
            <a:normAutofit/>
          </a:bodyPr>
          <a:lstStyle/>
          <a:p>
            <a:r>
              <a:rPr lang="en-US" dirty="0" smtClean="0"/>
              <a:t>When linking against non standard C libraries and headers the compiler needs to be told what library to link against</a:t>
            </a:r>
          </a:p>
          <a:p>
            <a:r>
              <a:rPr lang="en-US" dirty="0" smtClean="0"/>
              <a:t>This is done by manually passing the library name to the compiler. (Usually make files already handle this for you)</a:t>
            </a:r>
          </a:p>
          <a:p>
            <a:r>
              <a:rPr lang="en-US" dirty="0" smtClean="0"/>
              <a:t>Find the name of the library file that is needed. Remove lib from </a:t>
            </a:r>
            <a:r>
              <a:rPr lang="en-US" dirty="0"/>
              <a:t>t</a:t>
            </a:r>
            <a:r>
              <a:rPr lang="en-US" dirty="0" smtClean="0"/>
              <a:t>he front and remove the extension. Then add -l to the front.</a:t>
            </a:r>
          </a:p>
          <a:p>
            <a:pPr marL="0" indent="0">
              <a:buNone/>
            </a:pPr>
            <a:r>
              <a:rPr lang="en-US" dirty="0" smtClean="0"/>
              <a:t/>
            </a:r>
            <a:br>
              <a:rPr lang="en-US" dirty="0" smtClean="0"/>
            </a:br>
            <a:r>
              <a:rPr lang="en-US" dirty="0" smtClean="0"/>
              <a:t>Example:</a:t>
            </a:r>
          </a:p>
          <a:p>
            <a:r>
              <a:rPr lang="en-US" dirty="0" smtClean="0"/>
              <a:t>Link against PNG library (libpng.so)</a:t>
            </a:r>
          </a:p>
          <a:p>
            <a:r>
              <a:rPr lang="en-US" dirty="0" smtClean="0"/>
              <a:t>libpng.so -&gt; png -&gt; -lpng</a:t>
            </a:r>
          </a:p>
          <a:p>
            <a:r>
              <a:rPr lang="en-US" dirty="0" smtClean="0"/>
              <a:t>arm-linux-gnueabihf-gcc &lt;C sources&gt; -lpng</a:t>
            </a:r>
            <a:r>
              <a:rPr lang="en-US" dirty="0"/>
              <a:t> </a:t>
            </a:r>
            <a:r>
              <a:rPr lang="en-US" dirty="0" smtClean="0"/>
              <a:t>-o &lt;executable name&gt;</a:t>
            </a:r>
          </a:p>
          <a:p>
            <a:endParaRPr lang="en-US" dirty="0"/>
          </a:p>
        </p:txBody>
      </p:sp>
      <p:sp>
        <p:nvSpPr>
          <p:cNvPr id="4" name="TextBox 3"/>
          <p:cNvSpPr txBox="1"/>
          <p:nvPr/>
        </p:nvSpPr>
        <p:spPr>
          <a:xfrm>
            <a:off x="762000" y="5825609"/>
            <a:ext cx="5181600" cy="369332"/>
          </a:xfrm>
          <a:prstGeom prst="rect">
            <a:avLst/>
          </a:prstGeom>
          <a:solidFill>
            <a:srgbClr val="FFFF00"/>
          </a:solidFill>
        </p:spPr>
        <p:txBody>
          <a:bodyPr wrap="square" rtlCol="0">
            <a:spAutoFit/>
          </a:bodyPr>
          <a:lstStyle/>
          <a:p>
            <a:r>
              <a:rPr lang="en-US" dirty="0" smtClean="0"/>
              <a:t>And don’t forget the Path</a:t>
            </a:r>
            <a:endParaRPr lang="en-US" dirty="0"/>
          </a:p>
        </p:txBody>
      </p:sp>
    </p:spTree>
    <p:extLst>
      <p:ext uri="{BB962C8B-B14F-4D97-AF65-F5344CB8AC3E}">
        <p14:creationId xmlns="" xmlns:p14="http://schemas.microsoft.com/office/powerpoint/2010/main" val="624920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a:t>
            </a:r>
            <a:endParaRPr lang="en-US" dirty="0"/>
          </a:p>
        </p:txBody>
      </p:sp>
      <p:sp>
        <p:nvSpPr>
          <p:cNvPr id="3" name="Content Placeholder 2"/>
          <p:cNvSpPr>
            <a:spLocks noGrp="1"/>
          </p:cNvSpPr>
          <p:nvPr>
            <p:ph idx="1"/>
          </p:nvPr>
        </p:nvSpPr>
        <p:spPr>
          <a:xfrm>
            <a:off x="342900" y="919163"/>
            <a:ext cx="8467725" cy="4692650"/>
          </a:xfrm>
        </p:spPr>
        <p:txBody>
          <a:bodyPr>
            <a:normAutofit/>
          </a:bodyPr>
          <a:lstStyle/>
          <a:p>
            <a:r>
              <a:rPr lang="en-US" sz="2800" dirty="0"/>
              <a:t>P</a:t>
            </a:r>
            <a:r>
              <a:rPr lang="en-US" sz="2800" dirty="0" smtClean="0"/>
              <a:t>urposes:</a:t>
            </a:r>
          </a:p>
          <a:p>
            <a:pPr lvl="1"/>
            <a:r>
              <a:rPr lang="en-US" sz="2400" dirty="0" smtClean="0"/>
              <a:t>Point the compiler to target’s headers and libraries</a:t>
            </a:r>
          </a:p>
          <a:p>
            <a:pPr lvl="1"/>
            <a:r>
              <a:rPr lang="en-US" sz="2400" dirty="0" smtClean="0"/>
              <a:t>Automatically adds the tool chain binaries to your PATH.</a:t>
            </a:r>
          </a:p>
          <a:p>
            <a:pPr lvl="1"/>
            <a:r>
              <a:rPr lang="en-US" sz="2400" dirty="0" smtClean="0"/>
              <a:t>Sets environment variables that affects cross compiling</a:t>
            </a:r>
          </a:p>
          <a:p>
            <a:pPr lvl="1"/>
            <a:r>
              <a:rPr lang="en-US" sz="2400" dirty="0" smtClean="0"/>
              <a:t>Set compiler options specific to the SOC</a:t>
            </a:r>
          </a:p>
          <a:p>
            <a:r>
              <a:rPr lang="en-US" sz="2800" dirty="0" smtClean="0"/>
              <a:t>Using environment-setup:</a:t>
            </a:r>
          </a:p>
          <a:p>
            <a:pPr lvl="1"/>
            <a:r>
              <a:rPr lang="en-US" sz="2400" dirty="0" smtClean="0"/>
              <a:t>Go to SDK’s linux-devkit</a:t>
            </a:r>
          </a:p>
          <a:p>
            <a:pPr lvl="1"/>
            <a:r>
              <a:rPr lang="en-US" sz="2400" dirty="0" smtClean="0"/>
              <a:t>Modify the file environment-setup if needed</a:t>
            </a:r>
          </a:p>
          <a:p>
            <a:pPr lvl="1"/>
            <a:r>
              <a:rPr lang="en-US" sz="2400" dirty="0" smtClean="0"/>
              <a:t>source environment-setup</a:t>
            </a:r>
          </a:p>
          <a:p>
            <a:endParaRPr lang="en-US" dirty="0" smtClean="0"/>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98146" y="5367337"/>
            <a:ext cx="5419725"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04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87351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4038606" y="1615850"/>
            <a:ext cx="9144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431184"/>
            <a:ext cx="2467342" cy="369332"/>
          </a:xfrm>
          <a:prstGeom prst="rect">
            <a:avLst/>
          </a:prstGeom>
          <a:noFill/>
        </p:spPr>
        <p:txBody>
          <a:bodyPr wrap="none" rtlCol="0">
            <a:spAutoFit/>
          </a:bodyPr>
          <a:lstStyle/>
          <a:p>
            <a:r>
              <a:rPr lang="en-US" dirty="0" smtClean="0"/>
              <a:t>Setting tool chain path</a:t>
            </a:r>
            <a:endParaRPr lang="en-US" dirty="0"/>
          </a:p>
        </p:txBody>
      </p:sp>
    </p:spTree>
    <p:extLst>
      <p:ext uri="{BB962C8B-B14F-4D97-AF65-F5344CB8AC3E}">
        <p14:creationId xmlns="" xmlns:p14="http://schemas.microsoft.com/office/powerpoint/2010/main" val="2788713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971800" y="2590800"/>
            <a:ext cx="1143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14800" y="2590800"/>
            <a:ext cx="0" cy="1850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960915" y="4441372"/>
            <a:ext cx="11538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3516086"/>
            <a:ext cx="228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48200" y="2971800"/>
            <a:ext cx="3736920" cy="646331"/>
          </a:xfrm>
          <a:prstGeom prst="rect">
            <a:avLst/>
          </a:prstGeom>
          <a:noFill/>
        </p:spPr>
        <p:txBody>
          <a:bodyPr wrap="none" rtlCol="0">
            <a:spAutoFit/>
          </a:bodyPr>
          <a:lstStyle/>
          <a:p>
            <a:r>
              <a:rPr lang="en-US" dirty="0" smtClean="0"/>
              <a:t>Setting environment variables that </a:t>
            </a:r>
          </a:p>
          <a:p>
            <a:r>
              <a:rPr lang="en-US" dirty="0" smtClean="0"/>
              <a:t>point to common tool chain tools.</a:t>
            </a:r>
            <a:endParaRPr lang="en-US" dirty="0"/>
          </a:p>
        </p:txBody>
      </p:sp>
    </p:spTree>
    <p:extLst>
      <p:ext uri="{BB962C8B-B14F-4D97-AF65-F5344CB8AC3E}">
        <p14:creationId xmlns="" xmlns:p14="http://schemas.microsoft.com/office/powerpoint/2010/main" val="2785846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Environment-setup Example</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23838" y="1528762"/>
            <a:ext cx="8696325" cy="38004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6" name="Straight Connector 15"/>
          <p:cNvCxnSpPr/>
          <p:nvPr/>
        </p:nvCxnSpPr>
        <p:spPr>
          <a:xfrm flipH="1">
            <a:off x="825500" y="461645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5500" y="4616450"/>
            <a:ext cx="0" cy="6921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5500" y="5308600"/>
            <a:ext cx="533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33400" y="4953000"/>
            <a:ext cx="304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33400" y="4953000"/>
            <a:ext cx="0" cy="685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5635674"/>
            <a:ext cx="4148443" cy="646331"/>
          </a:xfrm>
          <a:prstGeom prst="rect">
            <a:avLst/>
          </a:prstGeom>
          <a:noFill/>
        </p:spPr>
        <p:txBody>
          <a:bodyPr wrap="none" rtlCol="0">
            <a:spAutoFit/>
          </a:bodyPr>
          <a:lstStyle/>
          <a:p>
            <a:r>
              <a:rPr lang="en-US" dirty="0" smtClean="0"/>
              <a:t>SOC specific options, alters the compiler’s </a:t>
            </a:r>
          </a:p>
          <a:p>
            <a:r>
              <a:rPr lang="en-US" dirty="0" smtClean="0"/>
              <a:t>default header and library search path</a:t>
            </a:r>
            <a:endParaRPr lang="en-US" dirty="0"/>
          </a:p>
        </p:txBody>
      </p:sp>
    </p:spTree>
    <p:extLst>
      <p:ext uri="{BB962C8B-B14F-4D97-AF65-F5344CB8AC3E}">
        <p14:creationId xmlns="" xmlns:p14="http://schemas.microsoft.com/office/powerpoint/2010/main" val="2692996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Path</a:t>
            </a:r>
            <a:endParaRPr lang="en-US" dirty="0"/>
          </a:p>
        </p:txBody>
      </p:sp>
      <p:sp>
        <p:nvSpPr>
          <p:cNvPr id="3" name="Content Placeholder 2"/>
          <p:cNvSpPr>
            <a:spLocks noGrp="1"/>
          </p:cNvSpPr>
          <p:nvPr>
            <p:ph idx="1"/>
          </p:nvPr>
        </p:nvSpPr>
        <p:spPr>
          <a:xfrm>
            <a:off x="333375" y="1185863"/>
            <a:ext cx="8467725" cy="2090737"/>
          </a:xfrm>
        </p:spPr>
        <p:txBody>
          <a:bodyPr>
            <a:normAutofit/>
          </a:bodyPr>
          <a:lstStyle/>
          <a:p>
            <a:r>
              <a:rPr lang="en-US" dirty="0" smtClean="0"/>
              <a:t>If the compiler name and path are not explicitly given, the compiler may build the executable for the host architecture and not the target architecture</a:t>
            </a:r>
          </a:p>
          <a:p>
            <a:r>
              <a:rPr lang="en-US" dirty="0" smtClean="0"/>
              <a:t>The file command can tell you what compiler built the file</a:t>
            </a:r>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3874" y="3124200"/>
            <a:ext cx="6981825" cy="1714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5029200"/>
            <a:ext cx="6896100" cy="1171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787650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Compiler Search Path</a:t>
            </a:r>
            <a:endParaRPr lang="en-US" dirty="0"/>
          </a:p>
        </p:txBody>
      </p:sp>
      <p:sp>
        <p:nvSpPr>
          <p:cNvPr id="3" name="Content Placeholder 2"/>
          <p:cNvSpPr>
            <a:spLocks noGrp="1"/>
          </p:cNvSpPr>
          <p:nvPr>
            <p:ph idx="1"/>
          </p:nvPr>
        </p:nvSpPr>
        <p:spPr>
          <a:xfrm>
            <a:off x="333375" y="1185863"/>
            <a:ext cx="8467725" cy="3081337"/>
          </a:xfrm>
        </p:spPr>
        <p:txBody>
          <a:bodyPr>
            <a:normAutofit/>
          </a:bodyPr>
          <a:lstStyle/>
          <a:p>
            <a:r>
              <a:rPr lang="en-US" dirty="0" smtClean="0"/>
              <a:t>The compiler must know where to look for libraries and headers. If the user does not specify these paths explicitly, the compiler may find headers and libraries that do not belong to the desired target</a:t>
            </a:r>
          </a:p>
          <a:p>
            <a:r>
              <a:rPr lang="en-US" dirty="0" smtClean="0"/>
              <a:t>Host Contamination – When cross compiling software/compiler  finds and uses headers and libraries that belong to the host</a:t>
            </a:r>
          </a:p>
          <a:p>
            <a:r>
              <a:rPr lang="en-US" dirty="0" smtClean="0"/>
              <a:t>Sysroot – Compiler option that set the compiler’s default search path.</a:t>
            </a:r>
            <a:endParaRPr lang="en-US" dirty="0"/>
          </a:p>
        </p:txBody>
      </p:sp>
    </p:spTree>
    <p:extLst>
      <p:ext uri="{BB962C8B-B14F-4D97-AF65-F5344CB8AC3E}">
        <p14:creationId xmlns="" xmlns:p14="http://schemas.microsoft.com/office/powerpoint/2010/main" val="3449356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t>Compiling User Space vs. Kernel Space </a:t>
            </a:r>
            <a:endParaRPr lang="en-US" sz="3200" dirty="0"/>
          </a:p>
        </p:txBody>
      </p:sp>
      <p:sp>
        <p:nvSpPr>
          <p:cNvPr id="3" name="Content Placeholder 2"/>
          <p:cNvSpPr>
            <a:spLocks noGrp="1"/>
          </p:cNvSpPr>
          <p:nvPr>
            <p:ph idx="1"/>
          </p:nvPr>
        </p:nvSpPr>
        <p:spPr/>
        <p:txBody>
          <a:bodyPr>
            <a:normAutofit/>
          </a:bodyPr>
          <a:lstStyle/>
          <a:p>
            <a:r>
              <a:rPr lang="en-US" dirty="0" smtClean="0"/>
              <a:t>Example Kernel Space/BSP Software</a:t>
            </a:r>
          </a:p>
          <a:p>
            <a:pPr lvl="1"/>
            <a:r>
              <a:rPr lang="en-US" dirty="0" smtClean="0"/>
              <a:t>U-boot, kernel and kernel device drivers</a:t>
            </a:r>
          </a:p>
          <a:p>
            <a:r>
              <a:rPr lang="en-US" dirty="0" smtClean="0"/>
              <a:t>Example User Space Software</a:t>
            </a:r>
          </a:p>
          <a:p>
            <a:pPr lvl="1"/>
            <a:r>
              <a:rPr lang="en-US" dirty="0" smtClean="0"/>
              <a:t>Qt, Gstreamer</a:t>
            </a:r>
            <a:r>
              <a:rPr lang="en-US" dirty="0"/>
              <a:t> </a:t>
            </a:r>
            <a:r>
              <a:rPr lang="en-US" dirty="0" smtClean="0"/>
              <a:t>and Busybox</a:t>
            </a:r>
          </a:p>
          <a:p>
            <a:endParaRPr lang="en-US" dirty="0"/>
          </a:p>
          <a:p>
            <a:r>
              <a:rPr lang="en-US" dirty="0" smtClean="0"/>
              <a:t>Kernel space software is protected thus it should not be exposed to the environment variables set by environment-setup for the user space</a:t>
            </a:r>
          </a:p>
          <a:p>
            <a:r>
              <a:rPr lang="en-US" dirty="0" smtClean="0"/>
              <a:t>Kernel space software should be portable to support multiple platforms</a:t>
            </a:r>
          </a:p>
        </p:txBody>
      </p:sp>
    </p:spTree>
    <p:extLst>
      <p:ext uri="{BB962C8B-B14F-4D97-AF65-F5344CB8AC3E}">
        <p14:creationId xmlns="" xmlns:p14="http://schemas.microsoft.com/office/powerpoint/2010/main" val="85258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Agenda</a:t>
            </a:r>
            <a:endParaRPr lang="en-US" sz="3600" dirty="0"/>
          </a:p>
        </p:txBody>
      </p:sp>
      <p:sp>
        <p:nvSpPr>
          <p:cNvPr id="3" name="Content Placeholder 2"/>
          <p:cNvSpPr>
            <a:spLocks noGrp="1"/>
          </p:cNvSpPr>
          <p:nvPr>
            <p:ph idx="1"/>
          </p:nvPr>
        </p:nvSpPr>
        <p:spPr/>
        <p:txBody>
          <a:bodyPr>
            <a:normAutofit/>
          </a:bodyPr>
          <a:lstStyle/>
          <a:p>
            <a:r>
              <a:rPr lang="en-US" sz="2800" dirty="0" smtClean="0"/>
              <a:t>Topic 1 </a:t>
            </a:r>
            <a:endParaRPr lang="en-US" sz="2800" dirty="0"/>
          </a:p>
          <a:p>
            <a:r>
              <a:rPr lang="en-US" sz="2800" dirty="0" smtClean="0"/>
              <a:t>Topic 2</a:t>
            </a:r>
          </a:p>
          <a:p>
            <a:r>
              <a:rPr lang="en-US" sz="2800" dirty="0" smtClean="0"/>
              <a:t>Topic 3</a:t>
            </a:r>
          </a:p>
          <a:p>
            <a:r>
              <a:rPr lang="en-US" sz="2800" dirty="0" smtClean="0"/>
              <a:t>Topic 4</a:t>
            </a:r>
          </a:p>
        </p:txBody>
      </p:sp>
      <p:sp>
        <p:nvSpPr>
          <p:cNvPr id="4" name="Slide Number Placeholder 3"/>
          <p:cNvSpPr>
            <a:spLocks noGrp="1"/>
          </p:cNvSpPr>
          <p:nvPr>
            <p:ph type="sldNum" sz="quarter" idx="10"/>
          </p:nvPr>
        </p:nvSpPr>
        <p:spPr/>
        <p:txBody>
          <a:bodyPr/>
          <a:lstStyle/>
          <a:p>
            <a:fld id="{3B20521C-F793-4067-BB07-C7AF74E21EF3}" type="slidenum">
              <a:rPr lang="en-US" smtClean="0">
                <a:solidFill>
                  <a:srgbClr val="000000"/>
                </a:solidFill>
              </a:rPr>
              <a:pPr/>
              <a:t>2</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Build Systems</a:t>
            </a:r>
            <a:endParaRPr lang="en-US" dirty="0"/>
          </a:p>
        </p:txBody>
      </p:sp>
      <p:sp>
        <p:nvSpPr>
          <p:cNvPr id="3" name="Content Placeholder 2"/>
          <p:cNvSpPr>
            <a:spLocks noGrp="1"/>
          </p:cNvSpPr>
          <p:nvPr>
            <p:ph idx="1"/>
          </p:nvPr>
        </p:nvSpPr>
        <p:spPr>
          <a:xfrm>
            <a:off x="333375" y="1185863"/>
            <a:ext cx="8467725" cy="3767137"/>
          </a:xfrm>
        </p:spPr>
        <p:txBody>
          <a:bodyPr>
            <a:normAutofit fontScale="92500" lnSpcReduction="10000"/>
          </a:bodyPr>
          <a:lstStyle/>
          <a:p>
            <a:r>
              <a:rPr lang="en-US" dirty="0" smtClean="0"/>
              <a:t>For simple application, a “simple” Makefile and make utility was enough to build an executable</a:t>
            </a:r>
          </a:p>
          <a:p>
            <a:r>
              <a:rPr lang="en-US" dirty="0" smtClean="0"/>
              <a:t>Difficulties:</a:t>
            </a:r>
          </a:p>
          <a:p>
            <a:pPr lvl="1"/>
            <a:r>
              <a:rPr lang="en-US" dirty="0" smtClean="0"/>
              <a:t>Portable – the same code for multiple architectures</a:t>
            </a:r>
          </a:p>
          <a:p>
            <a:pPr lvl="1"/>
            <a:r>
              <a:rPr lang="en-US" dirty="0" smtClean="0"/>
              <a:t>Cross compiling – find the right tools, headers and libraries</a:t>
            </a:r>
          </a:p>
          <a:p>
            <a:r>
              <a:rPr lang="en-US" dirty="0" smtClean="0"/>
              <a:t>Build Systems – set of tools and scripts used to build and deploy/install applications or libraries on different  architectures</a:t>
            </a:r>
          </a:p>
          <a:p>
            <a:r>
              <a:rPr lang="en-US" dirty="0" smtClean="0"/>
              <a:t>GNU build system – Auto-tools is used by SDK</a:t>
            </a:r>
          </a:p>
          <a:p>
            <a:pPr lvl="1"/>
            <a:r>
              <a:rPr lang="en-US" dirty="0" smtClean="0"/>
              <a:t>Automat the process of building portable executables</a:t>
            </a:r>
          </a:p>
          <a:p>
            <a:pPr lvl="2"/>
            <a:r>
              <a:rPr lang="en-US" dirty="0" smtClean="0"/>
              <a:t>Config</a:t>
            </a:r>
          </a:p>
          <a:p>
            <a:pPr lvl="2"/>
            <a:r>
              <a:rPr lang="en-US" dirty="0" smtClean="0"/>
              <a:t>Make install</a:t>
            </a:r>
          </a:p>
          <a:p>
            <a:pPr lvl="2"/>
            <a:r>
              <a:rPr lang="en-US" dirty="0" smtClean="0"/>
              <a:t>Make</a:t>
            </a:r>
            <a:endParaRPr lang="en-US" dirty="0"/>
          </a:p>
        </p:txBody>
      </p:sp>
    </p:spTree>
    <p:extLst>
      <p:ext uri="{BB962C8B-B14F-4D97-AF65-F5344CB8AC3E}">
        <p14:creationId xmlns="" xmlns:p14="http://schemas.microsoft.com/office/powerpoint/2010/main" val="387927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with Auto Tools</a:t>
            </a:r>
            <a:endParaRPr lang="en-US" dirty="0"/>
          </a:p>
        </p:txBody>
      </p:sp>
      <p:sp>
        <p:nvSpPr>
          <p:cNvPr id="3" name="Content Placeholder 2"/>
          <p:cNvSpPr>
            <a:spLocks noGrp="1"/>
          </p:cNvSpPr>
          <p:nvPr>
            <p:ph idx="1"/>
          </p:nvPr>
        </p:nvSpPr>
        <p:spPr/>
        <p:txBody>
          <a:bodyPr>
            <a:normAutofit/>
          </a:bodyPr>
          <a:lstStyle/>
          <a:p>
            <a:r>
              <a:rPr lang="en-US" dirty="0" smtClean="0"/>
              <a:t>/configure – Used to determine what compiler your using, supported compiler options, available libraries and allows users to determine which features to use and which features not</a:t>
            </a:r>
          </a:p>
          <a:p>
            <a:r>
              <a:rPr lang="en-US" dirty="0" smtClean="0"/>
              <a:t>make – Builds the application</a:t>
            </a:r>
          </a:p>
          <a:p>
            <a:r>
              <a:rPr lang="en-US" dirty="0" smtClean="0"/>
              <a:t>make install – Install binaries, headers to either a default location or user specified location.</a:t>
            </a:r>
          </a:p>
          <a:p>
            <a:endParaRPr lang="en-US" dirty="0" smtClean="0"/>
          </a:p>
          <a:p>
            <a:endParaRPr lang="en-US" dirty="0"/>
          </a:p>
        </p:txBody>
      </p:sp>
    </p:spTree>
    <p:extLst>
      <p:ext uri="{BB962C8B-B14F-4D97-AF65-F5344CB8AC3E}">
        <p14:creationId xmlns="" xmlns:p14="http://schemas.microsoft.com/office/powerpoint/2010/main" val="195808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pPr algn="ctr"/>
            <a:r>
              <a:rPr lang="en-US" dirty="0" smtClean="0"/>
              <a:t>From the configure file </a:t>
            </a:r>
            <a:endParaRPr lang="en-US" dirty="0"/>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47800" y="1447800"/>
            <a:ext cx="5795963" cy="464641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904874"/>
            <a:ext cx="7229475" cy="3333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203210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7763" y="1162050"/>
            <a:ext cx="6848475" cy="4533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839676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GUI make menuconfig</a:t>
            </a:r>
            <a:endParaRPr lang="en-US" dirty="0"/>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42963" y="2495550"/>
            <a:ext cx="7458075" cy="1866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903666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using vi .config</a:t>
            </a:r>
            <a:endParaRPr lang="en-US" dirty="0"/>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76338" y="914400"/>
            <a:ext cx="6791325" cy="4219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TextBox 2"/>
          <p:cNvSpPr txBox="1"/>
          <p:nvPr/>
        </p:nvSpPr>
        <p:spPr>
          <a:xfrm>
            <a:off x="1828800" y="5791200"/>
            <a:ext cx="4365298" cy="369332"/>
          </a:xfrm>
          <a:prstGeom prst="rect">
            <a:avLst/>
          </a:prstGeom>
          <a:noFill/>
        </p:spPr>
        <p:txBody>
          <a:bodyPr wrap="none" rtlCol="0">
            <a:spAutoFit/>
          </a:bodyPr>
          <a:lstStyle/>
          <a:p>
            <a:r>
              <a:rPr lang="en-US" dirty="0" smtClean="0"/>
              <a:t>Then you have to “make oldconfig” again</a:t>
            </a:r>
            <a:endParaRPr lang="en-US" dirty="0"/>
          </a:p>
        </p:txBody>
      </p:sp>
    </p:spTree>
    <p:extLst>
      <p:ext uri="{BB962C8B-B14F-4D97-AF65-F5344CB8AC3E}">
        <p14:creationId xmlns="" xmlns:p14="http://schemas.microsoft.com/office/powerpoint/2010/main" val="41080836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Cross Compile Options</a:t>
            </a:r>
            <a:endParaRPr lang="en-US" dirty="0"/>
          </a:p>
        </p:txBody>
      </p:sp>
      <p:sp>
        <p:nvSpPr>
          <p:cNvPr id="3" name="Content Placeholder 2"/>
          <p:cNvSpPr>
            <a:spLocks noGrp="1"/>
          </p:cNvSpPr>
          <p:nvPr>
            <p:ph idx="1"/>
          </p:nvPr>
        </p:nvSpPr>
        <p:spPr>
          <a:xfrm>
            <a:off x="333375" y="1185863"/>
            <a:ext cx="8467725" cy="3462337"/>
          </a:xfrm>
        </p:spPr>
        <p:txBody>
          <a:bodyPr>
            <a:normAutofit lnSpcReduction="10000"/>
          </a:bodyPr>
          <a:lstStyle/>
          <a:p>
            <a:r>
              <a:rPr lang="en-US" dirty="0"/>
              <a:t>C</a:t>
            </a:r>
            <a:r>
              <a:rPr lang="en-US" dirty="0" smtClean="0"/>
              <a:t>ross compiling software configure requires some options such as:</a:t>
            </a:r>
          </a:p>
          <a:p>
            <a:pPr lvl="1"/>
            <a:r>
              <a:rPr lang="en-US" dirty="0" smtClean="0"/>
              <a:t>--build=</a:t>
            </a:r>
            <a:r>
              <a:rPr lang="en-US" i="1" dirty="0" smtClean="0"/>
              <a:t>build</a:t>
            </a:r>
            <a:r>
              <a:rPr lang="en-US" dirty="0" smtClean="0"/>
              <a:t> </a:t>
            </a:r>
          </a:p>
          <a:p>
            <a:pPr lvl="2"/>
            <a:r>
              <a:rPr lang="en-US" dirty="0" smtClean="0"/>
              <a:t>The system on which the package is built. </a:t>
            </a:r>
          </a:p>
          <a:p>
            <a:pPr lvl="1"/>
            <a:r>
              <a:rPr lang="en-US" dirty="0" smtClean="0"/>
              <a:t>--host=</a:t>
            </a:r>
            <a:r>
              <a:rPr lang="en-US" i="1" dirty="0" smtClean="0"/>
              <a:t>host</a:t>
            </a:r>
            <a:r>
              <a:rPr lang="en-US" dirty="0" smtClean="0"/>
              <a:t> </a:t>
            </a:r>
          </a:p>
          <a:p>
            <a:pPr lvl="2"/>
            <a:r>
              <a:rPr lang="en-US" dirty="0" smtClean="0"/>
              <a:t>The system where built programs and libraries will run. </a:t>
            </a:r>
          </a:p>
          <a:p>
            <a:pPr lvl="1"/>
            <a:r>
              <a:rPr lang="en-US" dirty="0" smtClean="0"/>
              <a:t>--target=</a:t>
            </a:r>
            <a:r>
              <a:rPr lang="en-US" i="1" dirty="0" smtClean="0"/>
              <a:t>target</a:t>
            </a:r>
            <a:r>
              <a:rPr lang="en-US" dirty="0" smtClean="0"/>
              <a:t> </a:t>
            </a:r>
          </a:p>
          <a:p>
            <a:pPr lvl="2"/>
            <a:r>
              <a:rPr lang="en-US" dirty="0" smtClean="0"/>
              <a:t>When building compiler tools: the system for which the tools will create output. </a:t>
            </a:r>
          </a:p>
          <a:p>
            <a:r>
              <a:rPr lang="en-US" dirty="0" smtClean="0"/>
              <a:t>Environment-setup creates a environment variable with all this information already filled!</a:t>
            </a:r>
          </a:p>
          <a:p>
            <a:r>
              <a:rPr lang="en-US" dirty="0" smtClean="0"/>
              <a:t>And of course, the PATH must be defined (see next slide)</a:t>
            </a:r>
          </a:p>
          <a:p>
            <a:pPr marL="0" indent="0">
              <a:buNone/>
            </a:pPr>
            <a:endParaRPr lang="en-US" dirty="0"/>
          </a:p>
          <a:p>
            <a:endParaRPr lang="en-US" dirty="0"/>
          </a:p>
        </p:txBody>
      </p:sp>
    </p:spTree>
    <p:extLst>
      <p:ext uri="{BB962C8B-B14F-4D97-AF65-F5344CB8AC3E}">
        <p14:creationId xmlns="" xmlns:p14="http://schemas.microsoft.com/office/powerpoint/2010/main" val="4256472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without the right PATH</a:t>
            </a:r>
            <a:endParaRPr lang="en-US" dirty="0"/>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4863" y="3062288"/>
            <a:ext cx="7534275" cy="7334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04239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sp>
        <p:nvSpPr>
          <p:cNvPr id="3" name="Content Placeholder 2"/>
          <p:cNvSpPr>
            <a:spLocks noGrp="1"/>
          </p:cNvSpPr>
          <p:nvPr>
            <p:ph idx="1"/>
          </p:nvPr>
        </p:nvSpPr>
        <p:spPr/>
        <p:txBody>
          <a:bodyPr/>
          <a:lstStyle/>
          <a:p>
            <a:r>
              <a:rPr lang="en-US" dirty="0" smtClean="0"/>
              <a:t>./configure –help</a:t>
            </a:r>
          </a:p>
          <a:p>
            <a:endParaRPr lang="en-US" dirty="0"/>
          </a:p>
          <a:p>
            <a:r>
              <a:rPr lang="en-US" dirty="0" smtClean="0"/>
              <a:t>Display list of options that a user can use to influence the configuration and building of the piece of software.</a:t>
            </a:r>
            <a:endParaRPr lang="en-US" dirty="0"/>
          </a:p>
        </p:txBody>
      </p:sp>
    </p:spTree>
    <p:extLst>
      <p:ext uri="{BB962C8B-B14F-4D97-AF65-F5344CB8AC3E}">
        <p14:creationId xmlns="" xmlns:p14="http://schemas.microsoft.com/office/powerpoint/2010/main" val="1775637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Configure Help</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23950" y="933450"/>
            <a:ext cx="6896100" cy="4991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307312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Topic 1</a:t>
            </a:r>
            <a:endParaRPr lang="en-US" dirty="0"/>
          </a:p>
        </p:txBody>
      </p:sp>
      <p:sp>
        <p:nvSpPr>
          <p:cNvPr id="3" name="Subtitle 2"/>
          <p:cNvSpPr>
            <a:spLocks noGrp="1"/>
          </p:cNvSpPr>
          <p:nvPr>
            <p:ph type="subTitle" idx="1"/>
          </p:nvPr>
        </p:nvSpPr>
        <p:spPr/>
        <p:txBody>
          <a:bodyPr/>
          <a:lstStyle/>
          <a:p>
            <a:r>
              <a:rPr lang="en-US" dirty="0" err="1" smtClean="0"/>
              <a:t>Linaro</a:t>
            </a:r>
            <a:r>
              <a:rPr lang="en-US" dirty="0" smtClean="0"/>
              <a:t> </a:t>
            </a:r>
            <a:r>
              <a:rPr lang="en-US" dirty="0" err="1" smtClean="0"/>
              <a:t>Toolchain</a:t>
            </a:r>
            <a:endParaRPr lang="en-US" dirty="0"/>
          </a:p>
        </p:txBody>
      </p:sp>
      <p:sp>
        <p:nvSpPr>
          <p:cNvPr id="4" name="Slide Number Placeholder 3"/>
          <p:cNvSpPr>
            <a:spLocks noGrp="1"/>
          </p:cNvSpPr>
          <p:nvPr>
            <p:ph type="sldNum" sz="quarter" idx="10"/>
          </p:nvPr>
        </p:nvSpPr>
        <p:spPr/>
        <p:txBody>
          <a:bodyPr/>
          <a:lstStyle/>
          <a:p>
            <a:fld id="{91A5AC0A-F4BD-4464-80DC-A88E0D9F781D}" type="slidenum">
              <a:rPr lang="en-US" smtClean="0">
                <a:solidFill>
                  <a:srgbClr val="000000"/>
                </a:solidFill>
              </a:rPr>
              <a:pPr/>
              <a:t>3</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Configure – Important Environment Variables</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71600" y="1676400"/>
            <a:ext cx="6572250" cy="213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452298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 Feature Selection</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57286" y="1600200"/>
            <a:ext cx="6829425" cy="3190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86047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Location</a:t>
            </a:r>
            <a:endParaRPr lang="en-US" dirty="0"/>
          </a:p>
        </p:txBody>
      </p:sp>
      <p:sp>
        <p:nvSpPr>
          <p:cNvPr id="3" name="Content Placeholder 2"/>
          <p:cNvSpPr>
            <a:spLocks noGrp="1"/>
          </p:cNvSpPr>
          <p:nvPr>
            <p:ph idx="1"/>
          </p:nvPr>
        </p:nvSpPr>
        <p:spPr/>
        <p:txBody>
          <a:bodyPr/>
          <a:lstStyle/>
          <a:p>
            <a:r>
              <a:rPr lang="en-US" dirty="0" smtClean="0"/>
              <a:t>By default auto tools will install libraries and applications on the host in the local directory</a:t>
            </a:r>
          </a:p>
          <a:p>
            <a:r>
              <a:rPr lang="en-US" dirty="0" smtClean="0"/>
              <a:t>The user may choose to change the install location, for example, to put it in a NFS directory</a:t>
            </a:r>
            <a:endParaRPr lang="en-US" dirty="0"/>
          </a:p>
          <a:p>
            <a:r>
              <a:rPr lang="en-US" dirty="0" smtClean="0"/>
              <a:t>Easiest way to accomplish this is by setting the software’s default install location in the auto tools script</a:t>
            </a:r>
            <a:endParaRPr lang="en-US" dirty="0"/>
          </a:p>
        </p:txBody>
      </p:sp>
    </p:spTree>
    <p:extLst>
      <p:ext uri="{BB962C8B-B14F-4D97-AF65-F5344CB8AC3E}">
        <p14:creationId xmlns="" xmlns:p14="http://schemas.microsoft.com/office/powerpoint/2010/main" val="136546884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Installation Options</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1524000"/>
            <a:ext cx="6248400" cy="5188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5453743" y="1600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453743" y="23622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063343" y="16002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1524000"/>
            <a:ext cx="1371850" cy="923330"/>
          </a:xfrm>
          <a:prstGeom prst="rect">
            <a:avLst/>
          </a:prstGeom>
          <a:noFill/>
        </p:spPr>
        <p:txBody>
          <a:bodyPr wrap="none" rtlCol="0">
            <a:spAutoFit/>
          </a:bodyPr>
          <a:lstStyle/>
          <a:p>
            <a:r>
              <a:rPr lang="en-US" dirty="0" smtClean="0"/>
              <a:t>Default root </a:t>
            </a:r>
          </a:p>
          <a:p>
            <a:r>
              <a:rPr lang="en-US" dirty="0" smtClean="0"/>
              <a:t>Installation </a:t>
            </a:r>
          </a:p>
          <a:p>
            <a:r>
              <a:rPr lang="en-US" dirty="0" smtClean="0"/>
              <a:t>directory</a:t>
            </a:r>
            <a:endParaRPr lang="en-US" dirty="0"/>
          </a:p>
        </p:txBody>
      </p:sp>
      <p:cxnSp>
        <p:nvCxnSpPr>
          <p:cNvPr id="12" name="Straight Connector 11"/>
          <p:cNvCxnSpPr/>
          <p:nvPr/>
        </p:nvCxnSpPr>
        <p:spPr>
          <a:xfrm>
            <a:off x="5105400" y="350520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24600" y="3505200"/>
            <a:ext cx="0" cy="3207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334000" y="6712326"/>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00206" y="4739431"/>
            <a:ext cx="2144818" cy="369332"/>
          </a:xfrm>
          <a:prstGeom prst="rect">
            <a:avLst/>
          </a:prstGeom>
          <a:noFill/>
        </p:spPr>
        <p:txBody>
          <a:bodyPr wrap="none" rtlCol="0">
            <a:spAutoFit/>
          </a:bodyPr>
          <a:lstStyle/>
          <a:p>
            <a:r>
              <a:rPr lang="en-US" dirty="0" smtClean="0"/>
              <a:t>Usually don’t change</a:t>
            </a:r>
            <a:endParaRPr lang="en-US" dirty="0"/>
          </a:p>
        </p:txBody>
      </p:sp>
    </p:spTree>
    <p:extLst>
      <p:ext uri="{BB962C8B-B14F-4D97-AF65-F5344CB8AC3E}">
        <p14:creationId xmlns="" xmlns:p14="http://schemas.microsoft.com/office/powerpoint/2010/main" val="8154688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Prefix Option</a:t>
            </a:r>
            <a:endParaRPr lang="en-US" dirty="0"/>
          </a:p>
        </p:txBody>
      </p:sp>
      <p:sp>
        <p:nvSpPr>
          <p:cNvPr id="3" name="Content Placeholder 2"/>
          <p:cNvSpPr>
            <a:spLocks noGrp="1"/>
          </p:cNvSpPr>
          <p:nvPr>
            <p:ph idx="1"/>
          </p:nvPr>
        </p:nvSpPr>
        <p:spPr/>
        <p:txBody>
          <a:bodyPr/>
          <a:lstStyle/>
          <a:p>
            <a:r>
              <a:rPr lang="en-US" dirty="0" smtClean="0"/>
              <a:t>By using the configure prefix option you can alter the default location where configure installs libraries and applications.</a:t>
            </a:r>
          </a:p>
          <a:p>
            <a:r>
              <a:rPr lang="en-US" dirty="0" smtClean="0"/>
              <a:t>The syntax is:</a:t>
            </a:r>
          </a:p>
          <a:p>
            <a:pPr lvl="1"/>
            <a:r>
              <a:rPr lang="en-US" dirty="0" smtClean="0"/>
              <a:t>./configure --prefix=&lt;new install location&gt;</a:t>
            </a:r>
            <a:endParaRPr lang="en-US" dirty="0"/>
          </a:p>
        </p:txBody>
      </p:sp>
    </p:spTree>
    <p:extLst>
      <p:ext uri="{BB962C8B-B14F-4D97-AF65-F5344CB8AC3E}">
        <p14:creationId xmlns="" xmlns:p14="http://schemas.microsoft.com/office/powerpoint/2010/main" val="1606047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the Target</a:t>
            </a:r>
            <a:endParaRPr lang="en-US" dirty="0"/>
          </a:p>
        </p:txBody>
      </p:sp>
      <p:sp>
        <p:nvSpPr>
          <p:cNvPr id="3" name="Content Placeholder 2"/>
          <p:cNvSpPr>
            <a:spLocks noGrp="1"/>
          </p:cNvSpPr>
          <p:nvPr>
            <p:ph idx="1"/>
          </p:nvPr>
        </p:nvSpPr>
        <p:spPr/>
        <p:txBody>
          <a:bodyPr/>
          <a:lstStyle/>
          <a:p>
            <a:r>
              <a:rPr lang="en-US" dirty="0"/>
              <a:t>D</a:t>
            </a:r>
            <a:r>
              <a:rPr lang="en-US" dirty="0" smtClean="0"/>
              <a:t>ynamically linked libraries and headers that are used by applications must be in  the filesystem of the target</a:t>
            </a:r>
          </a:p>
          <a:p>
            <a:r>
              <a:rPr lang="en-US" dirty="0" smtClean="0"/>
              <a:t>If the libraries (and the headers) are in the cross-compiler system they may not be visible to the target</a:t>
            </a:r>
          </a:p>
          <a:p>
            <a:r>
              <a:rPr lang="en-US" dirty="0" smtClean="0"/>
              <a:t>The user must copy the contents of the directory where the libraries and headers are into the file system of the target (either ramfs, or mount or any other file system location)</a:t>
            </a:r>
          </a:p>
        </p:txBody>
      </p:sp>
    </p:spTree>
    <p:extLst>
      <p:ext uri="{BB962C8B-B14F-4D97-AF65-F5344CB8AC3E}">
        <p14:creationId xmlns="" xmlns:p14="http://schemas.microsoft.com/office/powerpoint/2010/main" val="2857472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Recap</a:t>
            </a:r>
            <a:endParaRPr lang="en-US" dirty="0"/>
          </a:p>
        </p:txBody>
      </p:sp>
      <p:sp>
        <p:nvSpPr>
          <p:cNvPr id="3" name="Content Placeholder 2"/>
          <p:cNvSpPr>
            <a:spLocks noGrp="1"/>
          </p:cNvSpPr>
          <p:nvPr>
            <p:ph idx="1"/>
          </p:nvPr>
        </p:nvSpPr>
        <p:spPr>
          <a:xfrm>
            <a:off x="333375" y="1185863"/>
            <a:ext cx="8467725" cy="2166937"/>
          </a:xfrm>
        </p:spPr>
        <p:txBody>
          <a:bodyPr/>
          <a:lstStyle/>
          <a:p>
            <a:pPr marL="0" indent="0">
              <a:buNone/>
            </a:pPr>
            <a:r>
              <a:rPr lang="en-US" dirty="0" smtClean="0"/>
              <a:t>What we learned?</a:t>
            </a:r>
          </a:p>
          <a:p>
            <a:pPr marL="804862" lvl="1" indent="-457200">
              <a:buFont typeface="+mj-lt"/>
              <a:buAutoNum type="arabicPeriod"/>
            </a:pPr>
            <a:r>
              <a:rPr lang="en-US" dirty="0" smtClean="0"/>
              <a:t>How to manually compile simple software.</a:t>
            </a:r>
          </a:p>
          <a:p>
            <a:pPr marL="804862" lvl="1" indent="-457200">
              <a:buFont typeface="+mj-lt"/>
              <a:buAutoNum type="arabicPeriod"/>
            </a:pPr>
            <a:r>
              <a:rPr lang="en-US" dirty="0" smtClean="0"/>
              <a:t>How to link to external libraries.</a:t>
            </a:r>
          </a:p>
          <a:p>
            <a:pPr marL="804862" lvl="1" indent="-457200">
              <a:buFont typeface="+mj-lt"/>
              <a:buAutoNum type="arabicPeriod"/>
            </a:pPr>
            <a:r>
              <a:rPr lang="en-US" dirty="0" smtClean="0"/>
              <a:t>How to build an auto tools based program.</a:t>
            </a:r>
          </a:p>
          <a:p>
            <a:pPr marL="804862" lvl="1" indent="-457200">
              <a:buFont typeface="+mj-lt"/>
              <a:buAutoNum type="arabicPeriod"/>
            </a:pPr>
            <a:r>
              <a:rPr lang="en-US" dirty="0" smtClean="0"/>
              <a:t>How to build with libraries not included in the SDK.</a:t>
            </a:r>
          </a:p>
          <a:p>
            <a:pPr marL="804862" lvl="1" indent="-457200">
              <a:buFont typeface="+mj-lt"/>
              <a:buAutoNum type="arabicPeriod"/>
            </a:pPr>
            <a:r>
              <a:rPr lang="en-US" dirty="0" smtClean="0"/>
              <a:t>How to deploy cross compiled libraries to the target</a:t>
            </a:r>
          </a:p>
          <a:p>
            <a:pPr marL="804862" lvl="1" indent="-457200">
              <a:buFont typeface="+mj-lt"/>
              <a:buAutoNum type="arabicPeriod"/>
            </a:pPr>
            <a:endParaRPr lang="en-US" dirty="0" smtClean="0"/>
          </a:p>
          <a:p>
            <a:endParaRPr lang="en-US" dirty="0"/>
          </a:p>
        </p:txBody>
      </p:sp>
    </p:spTree>
    <p:extLst>
      <p:ext uri="{BB962C8B-B14F-4D97-AF65-F5344CB8AC3E}">
        <p14:creationId xmlns="" xmlns:p14="http://schemas.microsoft.com/office/powerpoint/2010/main" val="3117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Issues with Cross Compiling</a:t>
            </a:r>
            <a:endParaRPr lang="en-US" dirty="0"/>
          </a:p>
        </p:txBody>
      </p:sp>
      <p:sp>
        <p:nvSpPr>
          <p:cNvPr id="3" name="Content Placeholder 2"/>
          <p:cNvSpPr>
            <a:spLocks noGrp="1"/>
          </p:cNvSpPr>
          <p:nvPr>
            <p:ph idx="1"/>
          </p:nvPr>
        </p:nvSpPr>
        <p:spPr/>
        <p:txBody>
          <a:bodyPr/>
          <a:lstStyle/>
          <a:p>
            <a:pPr marL="0" indent="0">
              <a:buNone/>
            </a:pPr>
            <a:r>
              <a:rPr lang="en-US" dirty="0" smtClean="0"/>
              <a:t>Cross compiling problems are when:</a:t>
            </a:r>
          </a:p>
          <a:p>
            <a:pPr marL="457200" indent="-457200">
              <a:buFont typeface="+mj-lt"/>
              <a:buAutoNum type="arabicPeriod"/>
            </a:pPr>
            <a:r>
              <a:rPr lang="en-US" dirty="0"/>
              <a:t>Cross compiling is less common than natively </a:t>
            </a:r>
            <a:r>
              <a:rPr lang="en-US" dirty="0" smtClean="0"/>
              <a:t>compiling</a:t>
            </a:r>
          </a:p>
          <a:p>
            <a:pPr marL="457200" indent="-457200">
              <a:buFont typeface="+mj-lt"/>
              <a:buAutoNum type="arabicPeriod"/>
            </a:pPr>
            <a:r>
              <a:rPr lang="en-US" dirty="0" smtClean="0"/>
              <a:t>Programs aren’t developed to be portable.</a:t>
            </a:r>
          </a:p>
          <a:p>
            <a:pPr marL="457200" indent="-457200">
              <a:buFont typeface="+mj-lt"/>
              <a:buAutoNum type="arabicPeriod"/>
            </a:pPr>
            <a:r>
              <a:rPr lang="en-US" dirty="0" smtClean="0"/>
              <a:t>Programs may require host tools to be build before the actual application or library can be built:</a:t>
            </a:r>
          </a:p>
          <a:p>
            <a:pPr marL="804862" lvl="1" indent="-457200">
              <a:buFont typeface="+mj-lt"/>
              <a:buAutoNum type="arabicPeriod"/>
            </a:pPr>
            <a:r>
              <a:rPr lang="en-US" dirty="0" smtClean="0"/>
              <a:t>Example: Qt and Python</a:t>
            </a:r>
          </a:p>
          <a:p>
            <a:pPr marL="457200" indent="-457200">
              <a:buFont typeface="+mj-lt"/>
              <a:buAutoNum type="arabicPeriod"/>
            </a:pPr>
            <a:r>
              <a:rPr lang="en-US" dirty="0" smtClean="0"/>
              <a:t>Programs uses some build system that isn’t cross compiling friendly.</a:t>
            </a:r>
          </a:p>
          <a:p>
            <a:pPr marL="457200" indent="-457200">
              <a:buFont typeface="+mj-lt"/>
              <a:buAutoNum type="arabicPeriod"/>
            </a:pPr>
            <a:r>
              <a:rPr lang="en-US" dirty="0" smtClean="0"/>
              <a:t>Developer doesn’t follow the proper standard for the build system to make things portable.</a:t>
            </a:r>
          </a:p>
          <a:p>
            <a:pPr marL="457200" indent="-457200">
              <a:buFont typeface="+mj-lt"/>
              <a:buAutoNum type="arabicPeriod"/>
            </a:pPr>
            <a:r>
              <a:rPr lang="en-US" dirty="0" smtClean="0"/>
              <a:t>For each large application or library it may take different steps to compile successfully.</a:t>
            </a:r>
          </a:p>
        </p:txBody>
      </p:sp>
    </p:spTree>
    <p:extLst>
      <p:ext uri="{BB962C8B-B14F-4D97-AF65-F5344CB8AC3E}">
        <p14:creationId xmlns="" xmlns:p14="http://schemas.microsoft.com/office/powerpoint/2010/main" val="19890934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Native Compiling</a:t>
            </a:r>
            <a:endParaRPr lang="en-US" dirty="0"/>
          </a:p>
        </p:txBody>
      </p:sp>
      <p:sp>
        <p:nvSpPr>
          <p:cNvPr id="3" name="Content Placeholder 2"/>
          <p:cNvSpPr>
            <a:spLocks noGrp="1"/>
          </p:cNvSpPr>
          <p:nvPr>
            <p:ph idx="1"/>
          </p:nvPr>
        </p:nvSpPr>
        <p:spPr/>
        <p:txBody>
          <a:bodyPr>
            <a:normAutofit/>
          </a:bodyPr>
          <a:lstStyle/>
          <a:p>
            <a:r>
              <a:rPr lang="en-US" dirty="0" smtClean="0"/>
              <a:t>Building the executable on the target (The same machine that the code will run on)</a:t>
            </a:r>
          </a:p>
          <a:p>
            <a:r>
              <a:rPr lang="en-US" dirty="0" smtClean="0"/>
              <a:t>Benefits:</a:t>
            </a:r>
          </a:p>
          <a:p>
            <a:pPr lvl="1"/>
            <a:r>
              <a:rPr lang="en-US" dirty="0" smtClean="0"/>
              <a:t>Don’t worry about host contamination</a:t>
            </a:r>
          </a:p>
          <a:p>
            <a:pPr lvl="1"/>
            <a:r>
              <a:rPr lang="en-US" dirty="0" smtClean="0"/>
              <a:t>Native compiling is simpler and requires less configurations and settings</a:t>
            </a:r>
            <a:endParaRPr lang="en-US" dirty="0"/>
          </a:p>
          <a:p>
            <a:r>
              <a:rPr lang="en-US" dirty="0" smtClean="0"/>
              <a:t>Draw Backs:</a:t>
            </a:r>
          </a:p>
          <a:p>
            <a:pPr lvl="1"/>
            <a:r>
              <a:rPr lang="en-US" dirty="0" smtClean="0"/>
              <a:t>Building on an embedded device will be a lot slower than even building on a PC.</a:t>
            </a:r>
          </a:p>
          <a:p>
            <a:pPr lvl="2"/>
            <a:r>
              <a:rPr lang="en-US" dirty="0" smtClean="0"/>
              <a:t>Building Qt on a PC takes about 3+ hours. Building it on the Beaglebone can take 14+ hrs</a:t>
            </a:r>
          </a:p>
          <a:p>
            <a:pPr lvl="1"/>
            <a:r>
              <a:rPr lang="en-US" dirty="0" smtClean="0"/>
              <a:t>Compiling may fail due to a lack of memory.</a:t>
            </a:r>
          </a:p>
          <a:p>
            <a:pPr lvl="1"/>
            <a:r>
              <a:rPr lang="en-US" dirty="0" smtClean="0"/>
              <a:t>Some distributions don’t provide the tool chain so it isn’t an option.</a:t>
            </a:r>
          </a:p>
          <a:p>
            <a:pPr lvl="1"/>
            <a:endParaRPr lang="en-US" dirty="0" smtClean="0"/>
          </a:p>
        </p:txBody>
      </p:sp>
    </p:spTree>
    <p:extLst>
      <p:ext uri="{BB962C8B-B14F-4D97-AF65-F5344CB8AC3E}">
        <p14:creationId xmlns="" xmlns:p14="http://schemas.microsoft.com/office/powerpoint/2010/main" val="57184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Different Approach – Build your own distribution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Open embedded/Yocto project </a:t>
            </a:r>
            <a:r>
              <a:rPr lang="en-US" dirty="0"/>
              <a:t> </a:t>
            </a:r>
            <a:r>
              <a:rPr lang="en-US" dirty="0" smtClean="0"/>
              <a:t>is used to create distribution file system for any architecture</a:t>
            </a:r>
          </a:p>
          <a:p>
            <a:pPr marL="804862" lvl="1" indent="-457200">
              <a:buFont typeface="+mj-lt"/>
              <a:buAutoNum type="arabicPeriod"/>
            </a:pPr>
            <a:r>
              <a:rPr lang="en-US" dirty="0"/>
              <a:t>A </a:t>
            </a:r>
            <a:r>
              <a:rPr lang="en-US" dirty="0" smtClean="0"/>
              <a:t>‘recipe” scripts </a:t>
            </a:r>
            <a:r>
              <a:rPr lang="en-US" dirty="0"/>
              <a:t>contains all the information </a:t>
            </a:r>
            <a:r>
              <a:rPr lang="en-US" dirty="0" smtClean="0"/>
              <a:t>that is required </a:t>
            </a:r>
            <a:r>
              <a:rPr lang="en-US" dirty="0"/>
              <a:t>to build applications </a:t>
            </a:r>
            <a:r>
              <a:rPr lang="en-US" dirty="0" smtClean="0"/>
              <a:t>and </a:t>
            </a:r>
            <a:r>
              <a:rPr lang="en-US" dirty="0"/>
              <a:t>libraries.</a:t>
            </a:r>
          </a:p>
          <a:p>
            <a:pPr lvl="2"/>
            <a:r>
              <a:rPr lang="en-US" dirty="0" smtClean="0"/>
              <a:t>There are Over 2000</a:t>
            </a:r>
            <a:r>
              <a:rPr lang="en-US" dirty="0"/>
              <a:t> </a:t>
            </a:r>
            <a:r>
              <a:rPr lang="en-US" dirty="0" smtClean="0"/>
              <a:t>for different systems</a:t>
            </a:r>
          </a:p>
          <a:p>
            <a:r>
              <a:rPr lang="en-US" dirty="0" smtClean="0"/>
              <a:t>Benefits:</a:t>
            </a:r>
          </a:p>
          <a:p>
            <a:pPr marL="804862" lvl="1" indent="-457200">
              <a:buFont typeface="+mj-lt"/>
              <a:buAutoNum type="arabicPeriod"/>
            </a:pPr>
            <a:r>
              <a:rPr lang="en-US" dirty="0" smtClean="0"/>
              <a:t>Open embedded makes handling dependencies simple.</a:t>
            </a:r>
          </a:p>
          <a:p>
            <a:pPr marL="804862" lvl="1" indent="-457200">
              <a:buFont typeface="+mj-lt"/>
              <a:buAutoNum type="arabicPeriod"/>
            </a:pPr>
            <a:r>
              <a:rPr lang="en-US" dirty="0"/>
              <a:t>Easy updating or </a:t>
            </a:r>
            <a:r>
              <a:rPr lang="en-US" dirty="0" smtClean="0"/>
              <a:t>Upgrading software </a:t>
            </a:r>
          </a:p>
          <a:p>
            <a:pPr marL="804862" lvl="1" indent="-457200">
              <a:buFont typeface="+mj-lt"/>
              <a:buAutoNum type="arabicPeriod"/>
            </a:pPr>
            <a:r>
              <a:rPr lang="en-US" dirty="0" smtClean="0"/>
              <a:t>Reproducing the entire file system is easy.</a:t>
            </a:r>
          </a:p>
          <a:p>
            <a:pPr marL="804862" lvl="1" indent="-457200">
              <a:buFont typeface="+mj-lt"/>
              <a:buAutoNum type="arabicPeriod"/>
            </a:pPr>
            <a:r>
              <a:rPr lang="en-US" dirty="0" smtClean="0"/>
              <a:t>Sitara provides a good starting point to use.</a:t>
            </a:r>
          </a:p>
          <a:p>
            <a:pPr marL="804862" lvl="1" indent="-457200">
              <a:buFont typeface="+mj-lt"/>
              <a:buAutoNum type="arabicPeriod"/>
            </a:pPr>
            <a:r>
              <a:rPr lang="en-US" dirty="0" smtClean="0"/>
              <a:t>Handles licenses restrictions for you easily!</a:t>
            </a:r>
          </a:p>
          <a:p>
            <a:pPr marL="804862" lvl="1" indent="-457200">
              <a:buFont typeface="+mj-lt"/>
              <a:buAutoNum type="arabicPeriod"/>
            </a:pPr>
            <a:r>
              <a:rPr lang="en-US" dirty="0" smtClean="0"/>
              <a:t>FREE!!!!!!!</a:t>
            </a:r>
          </a:p>
          <a:p>
            <a:pPr marL="804862" lvl="1" indent="-457200">
              <a:buFont typeface="+mj-lt"/>
              <a:buAutoNum type="arabicPeriod"/>
            </a:pPr>
            <a:endParaRPr lang="en-US" dirty="0" smtClean="0"/>
          </a:p>
          <a:p>
            <a:pPr lvl="1"/>
            <a:endParaRPr lang="en-US" dirty="0" smtClean="0"/>
          </a:p>
        </p:txBody>
      </p:sp>
    </p:spTree>
    <p:extLst>
      <p:ext uri="{BB962C8B-B14F-4D97-AF65-F5344CB8AC3E}">
        <p14:creationId xmlns="" xmlns:p14="http://schemas.microsoft.com/office/powerpoint/2010/main" val="38577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4"/>
            <a:ext cx="8458200" cy="1685925"/>
          </a:xfrm>
        </p:spPr>
        <p:txBody>
          <a:bodyPr/>
          <a:lstStyle/>
          <a:p>
            <a:pPr algn="ctr"/>
            <a:r>
              <a:rPr lang="en-US" dirty="0" err="1" smtClean="0"/>
              <a:t>Toolchain</a:t>
            </a:r>
            <a:r>
              <a:rPr lang="en-US" dirty="0" smtClean="0"/>
              <a:t> for </a:t>
            </a:r>
            <a:r>
              <a:rPr lang="en-US" dirty="0" err="1" smtClean="0"/>
              <a:t>Sitara</a:t>
            </a:r>
            <a:r>
              <a:rPr lang="en-US" dirty="0" smtClean="0"/>
              <a:t> Devices</a:t>
            </a:r>
            <a:br>
              <a:rPr lang="en-US" dirty="0" smtClean="0"/>
            </a:br>
            <a:r>
              <a:rPr lang="en-US" sz="2800" dirty="0" smtClean="0"/>
              <a:t>(but it is true for other ARM based devices as well)</a:t>
            </a:r>
            <a:endParaRPr lang="en-US" sz="2800" dirty="0"/>
          </a:p>
        </p:txBody>
      </p:sp>
      <p:sp>
        <p:nvSpPr>
          <p:cNvPr id="3" name="Content Placeholder 2"/>
          <p:cNvSpPr>
            <a:spLocks noGrp="1"/>
          </p:cNvSpPr>
          <p:nvPr>
            <p:ph idx="1"/>
          </p:nvPr>
        </p:nvSpPr>
        <p:spPr>
          <a:xfrm>
            <a:off x="304800" y="1828800"/>
            <a:ext cx="8467725" cy="2982913"/>
          </a:xfrm>
        </p:spPr>
        <p:txBody>
          <a:bodyPr>
            <a:normAutofit/>
          </a:bodyPr>
          <a:lstStyle/>
          <a:p>
            <a:r>
              <a:rPr lang="en-US" dirty="0" smtClean="0"/>
              <a:t>A tool chain is a collection of programs used to compile and build applications or libraries and generally includes several additional tools useful for debugging or troubleshooting issues.</a:t>
            </a:r>
            <a:endParaRPr lang="en-US" dirty="0"/>
          </a:p>
          <a:p>
            <a:r>
              <a:rPr lang="en-US" dirty="0" smtClean="0"/>
              <a:t>Starting with SDK 6.0 we have switched from using a GCC based tool chain built by TI and moved to a GCC based tool chain built by Linaro.</a:t>
            </a:r>
            <a:endParaRPr lang="en-US" dirty="0"/>
          </a:p>
        </p:txBody>
      </p:sp>
    </p:spTree>
    <p:extLst>
      <p:ext uri="{BB962C8B-B14F-4D97-AF65-F5344CB8AC3E}">
        <p14:creationId xmlns="" xmlns:p14="http://schemas.microsoft.com/office/powerpoint/2010/main" val="9442491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smtClean="0"/>
              <a:t>For More Information</a:t>
            </a:r>
            <a:endParaRPr lang="en-US" dirty="0"/>
          </a:p>
        </p:txBody>
      </p:sp>
      <p:sp>
        <p:nvSpPr>
          <p:cNvPr id="79875" name="Rectangle 3"/>
          <p:cNvSpPr>
            <a:spLocks noGrp="1" noChangeArrowheads="1"/>
          </p:cNvSpPr>
          <p:nvPr>
            <p:ph type="body" idx="1"/>
          </p:nvPr>
        </p:nvSpPr>
        <p:spPr>
          <a:xfrm>
            <a:off x="609600" y="1219200"/>
            <a:ext cx="7924800" cy="4876800"/>
          </a:xfrm>
        </p:spPr>
        <p:txBody>
          <a:bodyPr/>
          <a:lstStyle/>
          <a:p>
            <a:r>
              <a:rPr lang="en-US" sz="2400" dirty="0" err="1" smtClean="0"/>
              <a:t>Sitara</a:t>
            </a:r>
            <a:r>
              <a:rPr lang="en-US" sz="2400" dirty="0" smtClean="0"/>
              <a:t> Linux Software Developer's Guide:</a:t>
            </a:r>
            <a:br>
              <a:rPr lang="en-US" sz="2400" dirty="0" smtClean="0"/>
            </a:br>
            <a:r>
              <a:rPr lang="en-US" sz="2400" dirty="0" smtClean="0">
                <a:hlinkClick r:id="rId3"/>
              </a:rPr>
              <a:t>http://</a:t>
            </a:r>
            <a:r>
              <a:rPr lang="en-US" sz="2400" dirty="0" err="1" smtClean="0">
                <a:hlinkClick r:id="rId3"/>
              </a:rPr>
              <a:t>processors.wiki.ti.com</a:t>
            </a:r>
            <a:r>
              <a:rPr lang="en-US" sz="2400" dirty="0" smtClean="0">
                <a:hlinkClick r:id="rId3"/>
              </a:rPr>
              <a:t>/</a:t>
            </a:r>
            <a:r>
              <a:rPr lang="en-US" sz="2400" dirty="0" err="1" smtClean="0">
                <a:hlinkClick r:id="rId3"/>
              </a:rPr>
              <a:t>index.php</a:t>
            </a:r>
            <a:r>
              <a:rPr lang="en-US" sz="2400" dirty="0" smtClean="0">
                <a:hlinkClick r:id="rId3"/>
              </a:rPr>
              <a:t>/</a:t>
            </a:r>
            <a:r>
              <a:rPr lang="en-US" sz="2400" dirty="0" err="1" smtClean="0">
                <a:hlinkClick r:id="rId3"/>
              </a:rPr>
              <a:t>Sitara_Linux_Software_Developer’s_Guide</a:t>
            </a:r>
            <a:r>
              <a:rPr lang="en-US" sz="2400" dirty="0" smtClean="0"/>
              <a:t> </a:t>
            </a:r>
          </a:p>
          <a:p>
            <a:r>
              <a:rPr lang="en-US" sz="2400" dirty="0" err="1" smtClean="0"/>
              <a:t>Sitara</a:t>
            </a:r>
            <a:r>
              <a:rPr lang="en-US" sz="2400" dirty="0" smtClean="0"/>
              <a:t> Linux SDK GCC </a:t>
            </a:r>
            <a:r>
              <a:rPr lang="en-US" sz="2400" dirty="0" err="1" smtClean="0"/>
              <a:t>Toolchain</a:t>
            </a:r>
            <a:r>
              <a:rPr lang="en-US" sz="2400" dirty="0" smtClean="0"/>
              <a:t>:</a:t>
            </a:r>
            <a:br>
              <a:rPr lang="en-US" sz="2400" dirty="0" smtClean="0"/>
            </a:br>
            <a:r>
              <a:rPr lang="en-US" sz="2400" dirty="0" smtClean="0">
                <a:hlinkClick r:id="rId4"/>
              </a:rPr>
              <a:t>http://processors.wiki.ti.com/index.php/Sitara_Linux_SDK_GCC_Toolchain</a:t>
            </a:r>
            <a:r>
              <a:rPr lang="en-US" sz="2400" dirty="0" smtClean="0"/>
              <a:t> </a:t>
            </a:r>
            <a:endParaRPr lang="en-US" sz="2400" dirty="0"/>
          </a:p>
          <a:p>
            <a:r>
              <a:rPr lang="en-US" sz="2400" dirty="0" smtClean="0"/>
              <a:t>Linux EZ Software Development Kit (EZSDK) for </a:t>
            </a:r>
            <a:r>
              <a:rPr lang="en-US" sz="2400" dirty="0" err="1" smtClean="0"/>
              <a:t>Sitara</a:t>
            </a:r>
            <a:r>
              <a:rPr lang="en-US" sz="2400" dirty="0" smtClean="0"/>
              <a:t> Processors: </a:t>
            </a:r>
            <a:r>
              <a:rPr lang="en-US" sz="2400" dirty="0" smtClean="0">
                <a:hlinkClick r:id="rId5"/>
              </a:rPr>
              <a:t>http://www.ti.com/tool/linuxezsdk-sitara</a:t>
            </a:r>
            <a:r>
              <a:rPr lang="en-US" sz="2400" dirty="0" smtClean="0"/>
              <a:t> </a:t>
            </a:r>
          </a:p>
          <a:p>
            <a:r>
              <a:rPr lang="en-US" sz="2400" dirty="0" smtClean="0"/>
              <a:t>For questions regarding topics covered in this training, visit the support forums at the </a:t>
            </a:r>
            <a:r>
              <a:rPr lang="en-US" sz="2400" dirty="0" smtClean="0">
                <a:hlinkClick r:id="rId6"/>
              </a:rPr>
              <a:t>TI E2E Community</a:t>
            </a:r>
            <a:r>
              <a:rPr lang="en-US" sz="2400" dirty="0" smtClean="0"/>
              <a:t> website.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 Compiling</a:t>
            </a:r>
            <a:endParaRPr lang="en-US" dirty="0"/>
          </a:p>
        </p:txBody>
      </p:sp>
      <p:sp>
        <p:nvSpPr>
          <p:cNvPr id="3" name="Content Placeholder 2"/>
          <p:cNvSpPr>
            <a:spLocks noGrp="1"/>
          </p:cNvSpPr>
          <p:nvPr>
            <p:ph idx="1"/>
          </p:nvPr>
        </p:nvSpPr>
        <p:spPr/>
        <p:txBody>
          <a:bodyPr>
            <a:normAutofit/>
          </a:bodyPr>
          <a:lstStyle/>
          <a:p>
            <a:r>
              <a:rPr lang="en-US" dirty="0" smtClean="0"/>
              <a:t>Whenever you are compiling an application or library for a platform other than the one it will be ran or used on then you are “cross compiling”</a:t>
            </a:r>
          </a:p>
          <a:p>
            <a:endParaRPr lang="en-US" dirty="0" smtClean="0"/>
          </a:p>
          <a:p>
            <a:pPr marL="0" indent="0">
              <a:buNone/>
            </a:pPr>
            <a:r>
              <a:rPr lang="en-US" dirty="0" smtClean="0"/>
              <a:t>Is this considered cross compiling?</a:t>
            </a:r>
            <a:endParaRPr lang="en-US" dirty="0"/>
          </a:p>
          <a:p>
            <a:r>
              <a:rPr lang="en-US" dirty="0" smtClean="0"/>
              <a:t>Compiling an application on your Linux laptop to run on your Linux desktop.</a:t>
            </a:r>
          </a:p>
          <a:p>
            <a:r>
              <a:rPr lang="en-US" dirty="0" smtClean="0"/>
              <a:t>Compiling a Windows application on a Macintosh</a:t>
            </a:r>
          </a:p>
          <a:p>
            <a:r>
              <a:rPr lang="en-US" dirty="0" smtClean="0"/>
              <a:t>Compiling a Linux application on your PC for your Sitara EVM or Beaglebone.</a:t>
            </a:r>
            <a:endParaRPr lang="en-US" dirty="0"/>
          </a:p>
        </p:txBody>
      </p:sp>
      <p:pic>
        <p:nvPicPr>
          <p:cNvPr id="1026"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24600" y="3581400"/>
            <a:ext cx="457200" cy="4572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 descr="http://www.clipartbest.com/cliparts/yco/6Mq/yco6MqgcE.jpe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52600" y="3200400"/>
            <a:ext cx="376052" cy="376052"/>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a0273011\AppData\Local\Microsoft\Windows\Temporary Internet Files\Content.IE5\27O4PUSB\MC900441310[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33600" y="4343400"/>
            <a:ext cx="457200" cy="457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273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graphicFrame>
        <p:nvGraphicFramePr>
          <p:cNvPr id="5" name="Object 4"/>
          <p:cNvGraphicFramePr>
            <a:graphicFrameLocks noChangeAspect="1"/>
          </p:cNvGraphicFramePr>
          <p:nvPr>
            <p:extLst>
              <p:ext uri="{D42A27DB-BD31-4B8C-83A1-F6EECF244321}">
                <p14:modId xmlns="" xmlns:p14="http://schemas.microsoft.com/office/powerpoint/2010/main" val="2285108087"/>
              </p:ext>
            </p:extLst>
          </p:nvPr>
        </p:nvGraphicFramePr>
        <p:xfrm>
          <a:off x="1035050" y="1474788"/>
          <a:ext cx="7075488" cy="3906837"/>
        </p:xfrm>
        <a:graphic>
          <a:graphicData uri="http://schemas.openxmlformats.org/presentationml/2006/ole">
            <p:oleObj spid="_x0000_s3089" name="Visio" r:id="rId3" imgW="7076132" imgH="3906630" progId="Visio.Drawing.11">
              <p:embed/>
            </p:oleObj>
          </a:graphicData>
        </a:graphic>
      </p:graphicFrame>
    </p:spTree>
    <p:extLst>
      <p:ext uri="{BB962C8B-B14F-4D97-AF65-F5344CB8AC3E}">
        <p14:creationId xmlns="" xmlns:p14="http://schemas.microsoft.com/office/powerpoint/2010/main" val="776682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Compiling a Simple Program</a:t>
            </a:r>
            <a:endParaRPr lang="en-US" dirty="0"/>
          </a:p>
        </p:txBody>
      </p:sp>
      <p:sp>
        <p:nvSpPr>
          <p:cNvPr id="3" name="Content Placeholder 2"/>
          <p:cNvSpPr>
            <a:spLocks noGrp="1"/>
          </p:cNvSpPr>
          <p:nvPr>
            <p:ph idx="1"/>
          </p:nvPr>
        </p:nvSpPr>
        <p:spPr>
          <a:xfrm>
            <a:off x="333375" y="1185863"/>
            <a:ext cx="8467725" cy="3767137"/>
          </a:xfrm>
        </p:spPr>
        <p:txBody>
          <a:bodyPr/>
          <a:lstStyle/>
          <a:p>
            <a:r>
              <a:rPr lang="en-US" dirty="0" smtClean="0"/>
              <a:t>To use your tool chain you need to add it to your environment’s PATH variable. This allows you to invoke your tool chain by simply calling it by its name instead of having to specify the entire path.</a:t>
            </a:r>
          </a:p>
          <a:p>
            <a:r>
              <a:rPr lang="en-US" dirty="0" smtClean="0"/>
              <a:t>Adding your tool chain’s path to your environment’s path </a:t>
            </a:r>
          </a:p>
          <a:p>
            <a:pPr lvl="1"/>
            <a:r>
              <a:rPr lang="en-US" dirty="0" smtClean="0"/>
              <a:t>export PATH=&lt;toolchain dir&gt;:$PATH</a:t>
            </a:r>
          </a:p>
          <a:p>
            <a:r>
              <a:rPr lang="en-US" dirty="0" smtClean="0"/>
              <a:t>The simplest way to build an application is by listing the sources and specifying the name of the binary to be generated</a:t>
            </a:r>
          </a:p>
          <a:p>
            <a:pPr lvl="1"/>
            <a:r>
              <a:rPr lang="en-US" dirty="0" smtClean="0"/>
              <a:t>arm-linux-gnueabihf-gcc &lt;C sources&gt; -o &lt;executable name&gt;</a:t>
            </a:r>
          </a:p>
          <a:p>
            <a:r>
              <a:rPr lang="en-US" dirty="0" smtClean="0"/>
              <a:t>You can add other flags such as the debug flag</a:t>
            </a:r>
          </a:p>
          <a:p>
            <a:pPr lvl="1"/>
            <a:r>
              <a:rPr lang="en-US" dirty="0"/>
              <a:t>arm-linux-gnueabihf-gcc &lt;C sources&gt; </a:t>
            </a:r>
            <a:r>
              <a:rPr lang="en-US" dirty="0" smtClean="0"/>
              <a:t>- g -o </a:t>
            </a:r>
            <a:r>
              <a:rPr lang="en-US" dirty="0"/>
              <a:t>&lt;executable name</a:t>
            </a:r>
            <a:r>
              <a:rPr lang="en-US" dirty="0" smtClean="0"/>
              <a:t>&gt;</a:t>
            </a:r>
            <a:endParaRPr lang="en-US" dirty="0"/>
          </a:p>
          <a:p>
            <a:pPr marL="341312" lvl="1" indent="0">
              <a:buNone/>
            </a:pPr>
            <a:endParaRPr lang="en-US" dirty="0"/>
          </a:p>
        </p:txBody>
      </p:sp>
      <p:sp>
        <p:nvSpPr>
          <p:cNvPr id="4" name="TextBox 3"/>
          <p:cNvSpPr txBox="1"/>
          <p:nvPr/>
        </p:nvSpPr>
        <p:spPr>
          <a:xfrm>
            <a:off x="533400" y="5334000"/>
            <a:ext cx="6977295" cy="646331"/>
          </a:xfrm>
          <a:prstGeom prst="rect">
            <a:avLst/>
          </a:prstGeom>
          <a:solidFill>
            <a:srgbClr val="FFFF00"/>
          </a:solidFill>
        </p:spPr>
        <p:txBody>
          <a:bodyPr wrap="none" rtlCol="0">
            <a:spAutoFit/>
          </a:bodyPr>
          <a:lstStyle/>
          <a:p>
            <a:r>
              <a:rPr lang="en-US" dirty="0"/>
              <a:t>Sitara Tool Chain is part of “Linux Development Kit” or Linux-devkit</a:t>
            </a:r>
          </a:p>
          <a:p>
            <a:endParaRPr lang="en-US" dirty="0"/>
          </a:p>
        </p:txBody>
      </p:sp>
    </p:spTree>
    <p:extLst>
      <p:ext uri="{BB962C8B-B14F-4D97-AF65-F5344CB8AC3E}">
        <p14:creationId xmlns="" xmlns:p14="http://schemas.microsoft.com/office/powerpoint/2010/main" val="2498409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751395"/>
          </a:xfrm>
        </p:spPr>
        <p:txBody>
          <a:bodyPr/>
          <a:lstStyle/>
          <a:p>
            <a:pPr algn="ctr"/>
            <a:r>
              <a:rPr lang="en-US" dirty="0" smtClean="0">
                <a:solidFill>
                  <a:schemeClr val="tx2"/>
                </a:solidFill>
              </a:rPr>
              <a:t>Linux-devkit part of Linux SDK</a:t>
            </a:r>
            <a:endParaRPr lang="en-US" dirty="0">
              <a:solidFill>
                <a:schemeClr val="tx2"/>
              </a:solidFill>
            </a:endParaRPr>
          </a:p>
        </p:txBody>
      </p:sp>
      <p:pic>
        <p:nvPicPr>
          <p:cNvPr id="9113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8611" y="990600"/>
            <a:ext cx="7362863" cy="278927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28611" y="4191000"/>
            <a:ext cx="6896100" cy="14287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309617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Understanding Linux-devkit</a:t>
            </a:r>
            <a:endParaRPr lang="en-US" dirty="0"/>
          </a:p>
        </p:txBody>
      </p:sp>
      <p:sp>
        <p:nvSpPr>
          <p:cNvPr id="4" name="Rectangle 3"/>
          <p:cNvSpPr/>
          <p:nvPr/>
        </p:nvSpPr>
        <p:spPr>
          <a:xfrm>
            <a:off x="313182"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 Tools Directory</a:t>
            </a:r>
            <a:endParaRPr lang="en-US" dirty="0"/>
          </a:p>
        </p:txBody>
      </p:sp>
      <p:sp>
        <p:nvSpPr>
          <p:cNvPr id="5" name="Rectangle 4"/>
          <p:cNvSpPr/>
          <p:nvPr/>
        </p:nvSpPr>
        <p:spPr>
          <a:xfrm>
            <a:off x="3200400" y="2667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Headers and Libraries</a:t>
            </a:r>
            <a:endParaRPr lang="en-US" dirty="0"/>
          </a:p>
        </p:txBody>
      </p:sp>
      <p:sp>
        <p:nvSpPr>
          <p:cNvPr id="6" name="Rectangle 5"/>
          <p:cNvSpPr/>
          <p:nvPr/>
        </p:nvSpPr>
        <p:spPr>
          <a:xfrm>
            <a:off x="6299606" y="2971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Environment-setup</a:t>
            </a:r>
            <a:endParaRPr lang="en-US" dirty="0"/>
          </a:p>
        </p:txBody>
      </p:sp>
      <p:sp>
        <p:nvSpPr>
          <p:cNvPr id="7" name="Rectangle 6"/>
          <p:cNvSpPr/>
          <p:nvPr/>
        </p:nvSpPr>
        <p:spPr>
          <a:xfrm>
            <a:off x="3200400" y="1267283"/>
            <a:ext cx="2362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Linux-Devkit</a:t>
            </a:r>
            <a:endParaRPr lang="en-US" dirty="0"/>
          </a:p>
        </p:txBody>
      </p:sp>
      <p:cxnSp>
        <p:nvCxnSpPr>
          <p:cNvPr id="11" name="Straight Arrow Connector 10"/>
          <p:cNvCxnSpPr>
            <a:stCxn id="7" idx="2"/>
            <a:endCxn id="5" idx="0"/>
          </p:cNvCxnSpPr>
          <p:nvPr/>
        </p:nvCxnSpPr>
        <p:spPr>
          <a:xfrm>
            <a:off x="4381500" y="1876883"/>
            <a:ext cx="0" cy="790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3837800"/>
            <a:ext cx="1364476" cy="1200329"/>
          </a:xfrm>
          <a:prstGeom prst="rect">
            <a:avLst/>
          </a:prstGeom>
          <a:noFill/>
        </p:spPr>
        <p:txBody>
          <a:bodyPr wrap="none" rtlCol="0">
            <a:spAutoFit/>
          </a:bodyPr>
          <a:lstStyle/>
          <a:p>
            <a:r>
              <a:rPr lang="en-US" dirty="0" smtClean="0"/>
              <a:t>Toolchain</a:t>
            </a:r>
          </a:p>
          <a:p>
            <a:r>
              <a:rPr lang="en-US" dirty="0" smtClean="0"/>
              <a:t>GDB</a:t>
            </a:r>
          </a:p>
          <a:p>
            <a:r>
              <a:rPr lang="en-US" dirty="0" smtClean="0"/>
              <a:t>Qt compiler</a:t>
            </a:r>
          </a:p>
          <a:p>
            <a:r>
              <a:rPr lang="en-US" dirty="0" smtClean="0"/>
              <a:t>Etc..</a:t>
            </a:r>
            <a:endParaRPr lang="en-US" dirty="0"/>
          </a:p>
        </p:txBody>
      </p:sp>
      <p:sp>
        <p:nvSpPr>
          <p:cNvPr id="15" name="TextBox 14"/>
          <p:cNvSpPr txBox="1"/>
          <p:nvPr/>
        </p:nvSpPr>
        <p:spPr>
          <a:xfrm>
            <a:off x="3322908" y="4114800"/>
            <a:ext cx="2117183" cy="646331"/>
          </a:xfrm>
          <a:prstGeom prst="rect">
            <a:avLst/>
          </a:prstGeom>
          <a:noFill/>
        </p:spPr>
        <p:txBody>
          <a:bodyPr wrap="none" rtlCol="0">
            <a:spAutoFit/>
          </a:bodyPr>
          <a:lstStyle/>
          <a:p>
            <a:r>
              <a:rPr lang="en-US" dirty="0" smtClean="0"/>
              <a:t>Target’s headers and</a:t>
            </a:r>
          </a:p>
          <a:p>
            <a:r>
              <a:rPr lang="en-US" dirty="0" smtClean="0"/>
              <a:t>libraries</a:t>
            </a:r>
            <a:endParaRPr lang="en-US" dirty="0"/>
          </a:p>
        </p:txBody>
      </p:sp>
      <p:sp>
        <p:nvSpPr>
          <p:cNvPr id="16" name="TextBox 15"/>
          <p:cNvSpPr txBox="1"/>
          <p:nvPr/>
        </p:nvSpPr>
        <p:spPr>
          <a:xfrm>
            <a:off x="6299606" y="3976300"/>
            <a:ext cx="2979726" cy="923330"/>
          </a:xfrm>
          <a:prstGeom prst="rect">
            <a:avLst/>
          </a:prstGeom>
          <a:noFill/>
        </p:spPr>
        <p:txBody>
          <a:bodyPr wrap="square" rtlCol="0">
            <a:spAutoFit/>
          </a:bodyPr>
          <a:lstStyle/>
          <a:p>
            <a:r>
              <a:rPr lang="en-US" dirty="0" smtClean="0"/>
              <a:t>Common environment variables</a:t>
            </a:r>
          </a:p>
          <a:p>
            <a:r>
              <a:rPr lang="en-US" dirty="0" smtClean="0"/>
              <a:t>that affects compiling</a:t>
            </a:r>
          </a:p>
        </p:txBody>
      </p:sp>
      <p:cxnSp>
        <p:nvCxnSpPr>
          <p:cNvPr id="12" name="Straight Arrow Connector 11"/>
          <p:cNvCxnSpPr>
            <a:stCxn id="7" idx="1"/>
            <a:endCxn id="4" idx="0"/>
          </p:cNvCxnSpPr>
          <p:nvPr/>
        </p:nvCxnSpPr>
        <p:spPr>
          <a:xfrm flipH="1">
            <a:off x="1418082" y="1572083"/>
            <a:ext cx="1782318"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6" idx="0"/>
          </p:cNvCxnSpPr>
          <p:nvPr/>
        </p:nvCxnSpPr>
        <p:spPr>
          <a:xfrm>
            <a:off x="5562600" y="1572083"/>
            <a:ext cx="1841906" cy="1399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92931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DF77BE00B08B4383AC38D60969F603" ma:contentTypeVersion="0" ma:contentTypeDescription="Create a new document." ma:contentTypeScope="" ma:versionID="2bc1a1f5e6d67acd8a09c647b1ae8f6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53DF1E2-B8E1-483B-840C-2B651EC4B439}">
  <ds:schemaRefs>
    <ds:schemaRef ds:uri="http://schemas.microsoft.com/sharepoint/v3/contenttype/forms"/>
  </ds:schemaRefs>
</ds:datastoreItem>
</file>

<file path=customXml/itemProps2.xml><?xml version="1.0" encoding="utf-8"?>
<ds:datastoreItem xmlns:ds="http://schemas.openxmlformats.org/officeDocument/2006/customXml" ds:itemID="{4FB6BC4A-2075-419D-AAD5-4AA943DF9A43}">
  <ds:schemaRefs>
    <ds:schemaRef ds:uri="http://schemas.microsoft.com/office/2006/documentManagement/types"/>
    <ds:schemaRef ds:uri="http://purl.org/dc/elements/1.1/"/>
    <ds:schemaRef ds:uri="http://purl.org/dc/dcmitype/"/>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5F24A4ED-C235-44B4-AE5A-3A43C387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Theme1</Template>
  <TotalTime>6214</TotalTime>
  <Words>1665</Words>
  <Application>Microsoft Office PowerPoint</Application>
  <PresentationFormat>On-screen Show (4:3)</PresentationFormat>
  <Paragraphs>214</Paragraphs>
  <Slides>40</Slides>
  <Notes>11</Notes>
  <HiddenSlides>3</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40</vt:i4>
      </vt:variant>
    </vt:vector>
  </HeadingPairs>
  <TitlesOfParts>
    <vt:vector size="45" baseType="lpstr">
      <vt:lpstr>FinalPowerpoint</vt:lpstr>
      <vt:lpstr>1_FinalPowerpoint</vt:lpstr>
      <vt:lpstr>2_FinalPowerpoint</vt:lpstr>
      <vt:lpstr>3_FinalPowerpoint</vt:lpstr>
      <vt:lpstr>Visio</vt:lpstr>
      <vt:lpstr>Introduction to Linaro Toolchain</vt:lpstr>
      <vt:lpstr>Agenda</vt:lpstr>
      <vt:lpstr>Topic 1</vt:lpstr>
      <vt:lpstr>Toolchain for Sitara Devices (but it is true for other ARM based devices as well)</vt:lpstr>
      <vt:lpstr>Cross Compiling</vt:lpstr>
      <vt:lpstr>Compiling a Simple Program</vt:lpstr>
      <vt:lpstr>Compiling a Simple Program</vt:lpstr>
      <vt:lpstr>Linux-devkit part of Linux SDK</vt:lpstr>
      <vt:lpstr>Understanding Linux-devkit</vt:lpstr>
      <vt:lpstr>Code generation Location</vt:lpstr>
      <vt:lpstr>Linking to External Libraries</vt:lpstr>
      <vt:lpstr>Environment-setup</vt:lpstr>
      <vt:lpstr>Environment-setup Example</vt:lpstr>
      <vt:lpstr>Environment-setup Example</vt:lpstr>
      <vt:lpstr>Environment-setup Example</vt:lpstr>
      <vt:lpstr>Environment-setup Example</vt:lpstr>
      <vt:lpstr>Compiler Path</vt:lpstr>
      <vt:lpstr>Compiler Search Path</vt:lpstr>
      <vt:lpstr>Compiling User Space vs. Kernel Space </vt:lpstr>
      <vt:lpstr>Software Build Systems</vt:lpstr>
      <vt:lpstr>Building with Auto Tools</vt:lpstr>
      <vt:lpstr>From the configure file </vt:lpstr>
      <vt:lpstr>Configure GUI make menuconfig</vt:lpstr>
      <vt:lpstr>Configure GUI make menuconfig</vt:lpstr>
      <vt:lpstr>Configure using vi .config</vt:lpstr>
      <vt:lpstr>Configure – Cross Compile Options</vt:lpstr>
      <vt:lpstr>Configure without the right PATH</vt:lpstr>
      <vt:lpstr>Configure Help</vt:lpstr>
      <vt:lpstr>Configure Help</vt:lpstr>
      <vt:lpstr>Configure – Important Environment Variables</vt:lpstr>
      <vt:lpstr>Configure – Feature Selection</vt:lpstr>
      <vt:lpstr>Install Location</vt:lpstr>
      <vt:lpstr>Configure Installation Options</vt:lpstr>
      <vt:lpstr>Configure Prefix Option</vt:lpstr>
      <vt:lpstr>Deploying to the Target</vt:lpstr>
      <vt:lpstr>Recap</vt:lpstr>
      <vt:lpstr>Issues with Cross Compiling</vt:lpstr>
      <vt:lpstr>Native Compiling</vt:lpstr>
      <vt:lpstr>Different Approach – Build your own distribution</vt:lpstr>
      <vt:lpstr>For More Information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Cooper Jr.</dc:creator>
  <cp:lastModifiedBy>Robert J. Hillard</cp:lastModifiedBy>
  <cp:revision>127</cp:revision>
  <cp:lastPrinted>2014-11-03T13:21:50Z</cp:lastPrinted>
  <dcterms:created xsi:type="dcterms:W3CDTF">2014-05-15T13:11:55Z</dcterms:created>
  <dcterms:modified xsi:type="dcterms:W3CDTF">2014-11-08T00:33:34Z</dcterms:modified>
</cp:coreProperties>
</file>