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71"/>
  </p:notesMasterIdLst>
  <p:handoutMasterIdLst>
    <p:handoutMasterId r:id="rId72"/>
  </p:handoutMasterIdLst>
  <p:sldIdLst>
    <p:sldId id="868" r:id="rId6"/>
    <p:sldId id="869" r:id="rId7"/>
    <p:sldId id="909" r:id="rId8"/>
    <p:sldId id="870" r:id="rId9"/>
    <p:sldId id="919" r:id="rId10"/>
    <p:sldId id="871" r:id="rId11"/>
    <p:sldId id="872" r:id="rId12"/>
    <p:sldId id="873" r:id="rId13"/>
    <p:sldId id="874" r:id="rId14"/>
    <p:sldId id="875" r:id="rId15"/>
    <p:sldId id="910" r:id="rId16"/>
    <p:sldId id="876" r:id="rId17"/>
    <p:sldId id="877" r:id="rId18"/>
    <p:sldId id="911" r:id="rId19"/>
    <p:sldId id="878" r:id="rId20"/>
    <p:sldId id="912" r:id="rId21"/>
    <p:sldId id="879" r:id="rId22"/>
    <p:sldId id="913" r:id="rId23"/>
    <p:sldId id="914" r:id="rId24"/>
    <p:sldId id="880" r:id="rId25"/>
    <p:sldId id="881" r:id="rId26"/>
    <p:sldId id="917" r:id="rId27"/>
    <p:sldId id="918" r:id="rId28"/>
    <p:sldId id="882" r:id="rId29"/>
    <p:sldId id="883" r:id="rId30"/>
    <p:sldId id="884" r:id="rId31"/>
    <p:sldId id="915" r:id="rId32"/>
    <p:sldId id="930" r:id="rId33"/>
    <p:sldId id="931" r:id="rId34"/>
    <p:sldId id="932" r:id="rId35"/>
    <p:sldId id="933" r:id="rId36"/>
    <p:sldId id="925" r:id="rId37"/>
    <p:sldId id="926" r:id="rId38"/>
    <p:sldId id="927" r:id="rId39"/>
    <p:sldId id="928" r:id="rId40"/>
    <p:sldId id="929" r:id="rId41"/>
    <p:sldId id="885" r:id="rId42"/>
    <p:sldId id="886" r:id="rId43"/>
    <p:sldId id="887" r:id="rId44"/>
    <p:sldId id="888" r:id="rId45"/>
    <p:sldId id="889" r:id="rId46"/>
    <p:sldId id="890" r:id="rId47"/>
    <p:sldId id="891" r:id="rId48"/>
    <p:sldId id="892" r:id="rId49"/>
    <p:sldId id="920" r:id="rId50"/>
    <p:sldId id="916" r:id="rId51"/>
    <p:sldId id="921" r:id="rId52"/>
    <p:sldId id="922" r:id="rId53"/>
    <p:sldId id="894" r:id="rId54"/>
    <p:sldId id="895" r:id="rId55"/>
    <p:sldId id="896" r:id="rId56"/>
    <p:sldId id="897" r:id="rId57"/>
    <p:sldId id="898" r:id="rId58"/>
    <p:sldId id="899" r:id="rId59"/>
    <p:sldId id="900" r:id="rId60"/>
    <p:sldId id="923" r:id="rId61"/>
    <p:sldId id="901" r:id="rId62"/>
    <p:sldId id="902" r:id="rId63"/>
    <p:sldId id="903" r:id="rId64"/>
    <p:sldId id="904" r:id="rId65"/>
    <p:sldId id="905" r:id="rId66"/>
    <p:sldId id="906" r:id="rId67"/>
    <p:sldId id="924" r:id="rId68"/>
    <p:sldId id="907" r:id="rId69"/>
    <p:sldId id="908" r:id="rId70"/>
  </p:sldIdLst>
  <p:sldSz cx="9144000" cy="6858000" type="screen4x3"/>
  <p:notesSz cx="7010400" cy="9296400"/>
  <p:custDataLst>
    <p:tags r:id="rId7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78382" autoAdjust="0"/>
  </p:normalViewPr>
  <p:slideViewPr>
    <p:cSldViewPr snapToGrid="0">
      <p:cViewPr varScale="1">
        <p:scale>
          <a:sx n="82" d="100"/>
          <a:sy n="82" d="100"/>
        </p:scale>
        <p:origin x="-762" y="-84"/>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2/5/2013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4</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Dhrystone score of 3.5DMIPS/MHz requires right</a:t>
            </a:r>
            <a:r>
              <a:rPr lang="en-US" baseline="0" dirty="0" smtClean="0"/>
              <a:t> version of compiler (ARM RVCT or GCC 4.8.0) that uses NEON SIMD instructions for loads and stores, measures core and L1D only. Benchmark confirms the 3-issue performance.</a:t>
            </a:r>
          </a:p>
          <a:p>
            <a:r>
              <a:rPr lang="en-US" baseline="0" dirty="0" smtClean="0"/>
              <a:t>Floating point is 4 operations per cycle. An operation is add, multiply, multiply and accumulate, etc. In a typical application loads and stores will reduce the sustained operations to 50% or less.</a:t>
            </a:r>
          </a:p>
          <a:p>
            <a:r>
              <a:rPr lang="en-US" baseline="0" dirty="0" smtClean="0"/>
              <a:t>19600 = 1.4 * 3.5 * 4 (cores)</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Stream is defined to use data arrays sized larger than SoC caches so the benefit of large L2 is ignored. Stream</a:t>
            </a:r>
            <a:r>
              <a:rPr lang="en-US" baseline="0" dirty="0" smtClean="0"/>
              <a:t> exercises the number of outstanding loads and stores, and the write through (or streaming) mode of the L2 cache.</a:t>
            </a:r>
          </a:p>
          <a:p>
            <a:r>
              <a:rPr lang="en-US" baseline="0" dirty="0" smtClean="0"/>
              <a:t>The formula to calculate external memory bandwidth accounts for read and write in copy and scale, and two reads and write in add and triad. The extra read that a write-allocate cache needs is not included in the formula, and turning of the streaming/write-through will significantly drop the results. But code like this is why the streaming mode is there.</a:t>
            </a:r>
          </a:p>
          <a:p>
            <a:r>
              <a:rPr lang="en-US" baseline="0" dirty="0" smtClean="0"/>
              <a:t>Memory location of arrays is critical, maximum number of open DDR pages (sized 8kB) per DDR rank required. Linux page tables with 4kB pages with normal setup results in linear virtual memory being pseudorandom in physical space is close to optimal for stream.</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43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Distribution and CPU interface</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48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Depending on the transistor</a:t>
            </a:r>
            <a:r>
              <a:rPr lang="en-US" baseline="0" dirty="0" smtClean="0"/>
              <a:t> temperature, static power (leakage) is ½ to 2/3 of total power. Dynamic power scales with clock speed, static does not.</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70339" y="8829676"/>
            <a:ext cx="3038476" cy="465137"/>
          </a:xfrm>
          <a:prstGeom prst="rect">
            <a:avLst/>
          </a:prstGeom>
          <a:noFill/>
          <a:ln w="9525">
            <a:noFill/>
            <a:miter lim="800000"/>
            <a:headEnd/>
            <a:tailEnd/>
          </a:ln>
        </p:spPr>
        <p:txBody>
          <a:bodyPr lIns="91909" tIns="45954" rIns="91909" bIns="45954" anchor="b"/>
          <a:lstStyle/>
          <a:p>
            <a:pPr defTabSz="917415"/>
            <a:fld id="{BDFEC6E6-BCD5-4F32-85F3-FB692D89CDBC}" type="slidenum">
              <a:rPr lang="en-US" sz="1100">
                <a:solidFill>
                  <a:srgbClr val="000000"/>
                </a:solidFill>
              </a:rPr>
              <a:pPr defTabSz="917415"/>
              <a:t>5</a:t>
            </a:fld>
            <a:endParaRPr lang="en-US" sz="1100" dirty="0">
              <a:solidFill>
                <a:srgbClr val="000000"/>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lIns="91909" tIns="45954" rIns="91909" bIns="45954"/>
          <a:lstStyle/>
          <a:p>
            <a:pPr marL="228560" indent="-228560">
              <a:buAutoNum type="arabicPeriod"/>
            </a:pPr>
            <a:r>
              <a:rPr lang="en-US" baseline="0" dirty="0" smtClean="0">
                <a:latin typeface="Arial" pitchFamily="34" charset="0"/>
              </a:rPr>
              <a:t>Contains an ARM cluster with one, two or 4 ARMs in it.</a:t>
            </a:r>
          </a:p>
          <a:p>
            <a:pPr marL="228560" indent="-228560">
              <a:buAutoNum type="arabicPeriod"/>
            </a:pPr>
            <a:r>
              <a:rPr lang="en-US" baseline="0" dirty="0" smtClean="0">
                <a:latin typeface="Arial" pitchFamily="34" charset="0"/>
              </a:rPr>
              <a:t>Running at 1.4GHz.</a:t>
            </a:r>
          </a:p>
          <a:p>
            <a:pPr marL="228560" indent="-228560">
              <a:buAutoNum type="arabicPeriod"/>
            </a:pPr>
            <a:r>
              <a:rPr lang="en-US" baseline="0" dirty="0" smtClean="0">
                <a:latin typeface="Arial" pitchFamily="34" charset="0"/>
              </a:rPr>
              <a:t>Two levels of memory just like DSP.</a:t>
            </a:r>
          </a:p>
          <a:p>
            <a:pPr marL="228560" indent="-228560">
              <a:buAutoNum type="arabicPeriod"/>
            </a:pPr>
            <a:r>
              <a:rPr lang="en-US" baseline="0" dirty="0" smtClean="0">
                <a:latin typeface="Arial" pitchFamily="34" charset="0"/>
              </a:rPr>
              <a:t>But L2 is shared for cache coherency.</a:t>
            </a:r>
          </a:p>
          <a:p>
            <a:pPr marL="228560" indent="-228560">
              <a:buAutoNum type="arabicPeriod"/>
            </a:pPr>
            <a:r>
              <a:rPr lang="en-US" baseline="0" dirty="0" smtClean="0">
                <a:latin typeface="Arial" pitchFamily="34" charset="0"/>
              </a:rPr>
              <a:t>Connected to the MSMC through ACE also provided cache coherency with other peripheral masters.</a:t>
            </a:r>
          </a:p>
          <a:p>
            <a:pPr marL="228560" indent="-228560">
              <a:buAutoNum type="arabicPeriod"/>
            </a:pPr>
            <a:r>
              <a:rPr lang="en-US" baseline="0" dirty="0" smtClean="0">
                <a:latin typeface="Arial" pitchFamily="34" charset="0"/>
              </a:rPr>
              <a:t>Power management.(Wait for Interrupt/ Wait for Event).</a:t>
            </a:r>
          </a:p>
          <a:p>
            <a:pPr marL="228560" indent="-228560">
              <a:buAutoNum type="arabicPeriod"/>
            </a:pPr>
            <a:r>
              <a:rPr lang="en-US" baseline="0" dirty="0" smtClean="0">
                <a:latin typeface="Arial" pitchFamily="34" charset="0"/>
              </a:rPr>
              <a:t>BootROM.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58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ECT   - Embedded Cross Triggering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Yellow area is the standard quad A15 MPCore with 4MB of shared coherent cache, each core is</a:t>
            </a:r>
            <a:r>
              <a:rPr lang="en-US" baseline="0" dirty="0" smtClean="0"/>
              <a:t> in its own power switched domain and the MPCore with L2 cache is in a further power switched domain</a:t>
            </a:r>
            <a:endParaRPr lang="en-US" dirty="0" smtClean="0"/>
          </a:p>
          <a:p>
            <a:r>
              <a:rPr lang="en-US" dirty="0" smtClean="0"/>
              <a:t>GIC-400 is the standard interrupt controller from ARM</a:t>
            </a:r>
          </a:p>
          <a:p>
            <a:r>
              <a:rPr lang="en-US" dirty="0" smtClean="0"/>
              <a:t>The</a:t>
            </a:r>
            <a:r>
              <a:rPr lang="en-US" baseline="0" dirty="0" smtClean="0"/>
              <a:t> path the cores and caches do memory reads and writes goes through Eagles Nest to MSMC. Snooping by MSMC use this path as well</a:t>
            </a:r>
          </a:p>
          <a:p>
            <a:r>
              <a:rPr lang="en-US" baseline="0" dirty="0" smtClean="0"/>
              <a:t>The rest of the interfaces are related to clocking, debugging, tracing, and production testing.</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64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65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82688" y="696913"/>
            <a:ext cx="4649787" cy="3486150"/>
          </a:xfrm>
          <a:ln/>
        </p:spPr>
      </p:sp>
      <p:sp>
        <p:nvSpPr>
          <p:cNvPr id="66562" name="Rectangle 3"/>
          <p:cNvSpPr>
            <a:spLocks noGrp="1" noChangeArrowheads="1"/>
          </p:cNvSpPr>
          <p:nvPr>
            <p:ph type="body" idx="1"/>
          </p:nvPr>
        </p:nvSpPr>
        <p:spPr>
          <a:xfrm>
            <a:off x="699597" y="4414511"/>
            <a:ext cx="5611208" cy="4185621"/>
          </a:xfrm>
          <a:noFill/>
          <a:ln/>
        </p:spPr>
        <p:txBody>
          <a:bodyPr/>
          <a:lstStyle/>
          <a:p>
            <a:r>
              <a:rPr lang="en-US" altLang="ko-KR" dirty="0" smtClean="0">
                <a:ea typeface="굴림" pitchFamily="50" charset="-127"/>
              </a:rPr>
              <a:t>CTM – Cross Trigger matrix</a:t>
            </a:r>
          </a:p>
          <a:p>
            <a:r>
              <a:rPr lang="en-US" altLang="ko-KR" dirty="0" smtClean="0">
                <a:ea typeface="굴림" pitchFamily="50" charset="-127"/>
              </a:rPr>
              <a:t>STM – System Trace Microcell</a:t>
            </a:r>
          </a:p>
          <a:p>
            <a:r>
              <a:rPr lang="en-US" altLang="ko-KR" dirty="0" smtClean="0">
                <a:ea typeface="굴림" pitchFamily="50" charset="-127"/>
              </a:rPr>
              <a:t>ACP – Accelerated coherency port</a:t>
            </a:r>
          </a:p>
          <a:p>
            <a:r>
              <a:rPr lang="en-US" altLang="ko-KR" dirty="0" smtClean="0">
                <a:ea typeface="굴림" pitchFamily="50" charset="-127"/>
              </a:rPr>
              <a:t>Next – Asynchronous</a:t>
            </a:r>
            <a:r>
              <a:rPr lang="en-US" altLang="ko-KR" baseline="0" dirty="0" smtClean="0">
                <a:ea typeface="굴림" pitchFamily="50" charset="-127"/>
              </a:rPr>
              <a:t> interface to MSMC</a:t>
            </a:r>
          </a:p>
          <a:p>
            <a:r>
              <a:rPr lang="en-US" altLang="ko-KR" baseline="0" dirty="0" smtClean="0">
                <a:ea typeface="굴림" pitchFamily="50" charset="-127"/>
              </a:rPr>
              <a:t>AXI – is really via the MSMC</a:t>
            </a:r>
          </a:p>
          <a:p>
            <a:r>
              <a:rPr lang="en-US" altLang="ko-KR" baseline="0" dirty="0" smtClean="0">
                <a:ea typeface="굴림" pitchFamily="50" charset="-127"/>
              </a:rPr>
              <a:t>This is a functional diagram. Physically, all ports go through the MSMC port (except the interrupt?)</a:t>
            </a:r>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 issues:</a:t>
            </a:r>
          </a:p>
          <a:p>
            <a:r>
              <a:rPr lang="en-US" dirty="0" smtClean="0"/>
              <a:t>2 for Neon- VFP</a:t>
            </a:r>
          </a:p>
          <a:p>
            <a:r>
              <a:rPr lang="en-US" dirty="0" smtClean="0"/>
              <a:t>2 for load and store</a:t>
            </a:r>
          </a:p>
          <a:p>
            <a:r>
              <a:rPr lang="en-US" dirty="0" smtClean="0"/>
              <a:t>4 for the other (ALU, Shift, multiply)</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translation between virtual address to physical address is done via two or three steps </a:t>
            </a:r>
          </a:p>
          <a:p>
            <a:r>
              <a:rPr lang="en-US" dirty="0" smtClean="0"/>
              <a:t>32 L1 Instructions</a:t>
            </a:r>
          </a:p>
          <a:p>
            <a:r>
              <a:rPr lang="en-US" dirty="0" smtClean="0"/>
              <a:t>2 by 32 data L1</a:t>
            </a:r>
          </a:p>
          <a:p>
            <a:r>
              <a:rPr lang="en-US" dirty="0" smtClean="0"/>
              <a:t>4 ways 512-entry L2 TLB  (for each processor)</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66AFF2-6912-47BF-8417-4BCCFAB39D19}" type="slidenum">
              <a:rPr lang="en-US" smtClean="0"/>
              <a:pPr/>
              <a:t>24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a:t>
            </a:r>
            <a:r>
              <a:rPr lang="en-US" baseline="0" dirty="0" smtClean="0"/>
              <a:t> still needs to do ensure consistency, with load and store exclusive instructions and data barriers (DMB); SIMPLIFY?</a:t>
            </a:r>
          </a:p>
          <a:p>
            <a:endParaRPr lang="en-US" baseline="0" dirty="0" smtClean="0"/>
          </a:p>
          <a:p>
            <a:r>
              <a:rPr lang="en-US" baseline="0" dirty="0" smtClean="0"/>
              <a:t>I think that the reason why there are two snoops is because there are two ways to get into the MSMC and from the MSMC to the memories, but the DSP to MSMC - </a:t>
            </a:r>
            <a:endParaRPr lang="en-US" dirty="0"/>
          </a:p>
        </p:txBody>
      </p:sp>
      <p:sp>
        <p:nvSpPr>
          <p:cNvPr id="4" name="Slide Number Placeholder 3"/>
          <p:cNvSpPr>
            <a:spLocks noGrp="1"/>
          </p:cNvSpPr>
          <p:nvPr>
            <p:ph type="sldNum" sz="quarter" idx="10"/>
          </p:nvPr>
        </p:nvSpPr>
        <p:spPr/>
        <p:txBody>
          <a:bodyPr/>
          <a:lstStyle/>
          <a:p>
            <a:fld id="{9295E5E2-942B-4086-8EFE-9DF4A2A8CF3E}" type="slidenum">
              <a:rPr lang="en-US" smtClean="0"/>
              <a:pPr/>
              <a:t>37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memory portion of KII diagram</a:t>
            </a:r>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B8179A2-2F23-44AB-AC94-6CE8F5D0AE56}" type="datetimeFigureOut">
              <a:rPr lang="en-US" smtClean="0"/>
              <a:pPr/>
              <a:t>2/5/2013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45C3017-80B4-47FA-8894-2564B5E949F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33375" y="0"/>
            <a:ext cx="8467725" cy="587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ko-KR" altLang="en-US"/>
          </a:p>
        </p:txBody>
      </p:sp>
      <p:sp>
        <p:nvSpPr>
          <p:cNvPr id="4" name="Date Placeholder 3"/>
          <p:cNvSpPr>
            <a:spLocks noGrp="1"/>
          </p:cNvSpPr>
          <p:nvPr>
            <p:ph type="dt" sz="half" idx="11"/>
          </p:nvPr>
        </p:nvSpPr>
        <p:spPr>
          <a:xfrm>
            <a:off x="457200" y="6356350"/>
            <a:ext cx="2133600" cy="365125"/>
          </a:xfrm>
          <a:prstGeom prst="rect">
            <a:avLst/>
          </a:prstGeom>
        </p:spPr>
        <p:txBody>
          <a:bodyPr/>
          <a:lstStyle>
            <a:lvl1pPr>
              <a:defRPr/>
            </a:lvl1pPr>
          </a:lstStyle>
          <a:p>
            <a:pPr>
              <a:defRPr/>
            </a:pPr>
            <a:endParaRPr lang="ko-KR" altLang="en-US"/>
          </a:p>
        </p:txBody>
      </p:sp>
      <p:sp>
        <p:nvSpPr>
          <p:cNvPr id="5" name="Footer Placeholder 4"/>
          <p:cNvSpPr>
            <a:spLocks noGrp="1"/>
          </p:cNvSpPr>
          <p:nvPr>
            <p:ph type="ftr" sz="quarter" idx="12"/>
          </p:nvPr>
        </p:nvSpPr>
        <p:spPr>
          <a:xfrm>
            <a:off x="3124200" y="6356350"/>
            <a:ext cx="2895600" cy="365125"/>
          </a:xfrm>
          <a:prstGeom prst="rect">
            <a:avLst/>
          </a:prstGeom>
        </p:spPr>
        <p:txBody>
          <a:bodyPr/>
          <a:lstStyle>
            <a:lvl1pPr>
              <a:defRPr/>
            </a:lvl1pPr>
          </a:lstStyle>
          <a:p>
            <a:pPr>
              <a:defRPr/>
            </a:pPr>
            <a:r>
              <a:rPr lang="en-US" dirty="0"/>
              <a:t>Preliminary Information under NDA - subject to change</a:t>
            </a:r>
          </a:p>
        </p:txBody>
      </p:sp>
      <p:sp>
        <p:nvSpPr>
          <p:cNvPr id="6" name="Slide Number Placeholder 5"/>
          <p:cNvSpPr>
            <a:spLocks noGrp="1"/>
          </p:cNvSpPr>
          <p:nvPr>
            <p:ph type="sldNum" sz="quarter" idx="13"/>
          </p:nvPr>
        </p:nvSpPr>
        <p:spPr>
          <a:xfrm>
            <a:off x="6553200" y="6356350"/>
            <a:ext cx="2133600" cy="365125"/>
          </a:xfrm>
          <a:prstGeom prst="rect">
            <a:avLst/>
          </a:prstGeom>
        </p:spPr>
        <p:txBody>
          <a:bodyPr/>
          <a:lstStyle>
            <a:lvl1pPr>
              <a:defRPr/>
            </a:lvl1pPr>
          </a:lstStyle>
          <a:p>
            <a:pPr>
              <a:defRPr/>
            </a:pPr>
            <a:fld id="{67C57A60-89F7-4F11-8A9C-EE2331D26E1F}" type="slidenum">
              <a:rPr lang="ko-KR" altLang="en-US"/>
              <a:pPr>
                <a:defRPr/>
              </a:pPr>
              <a:t>‹#›</a:t>
            </a:fld>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4" r:id="rId3"/>
    <p:sldLayoutId id="2147485975"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4.png"/><Relationship Id="rId4" Type="http://schemas.openxmlformats.org/officeDocument/2006/relationships/notesSlide" Target="../notesSlides/notesSlid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2.png"/><Relationship Id="rId4" Type="http://schemas.openxmlformats.org/officeDocument/2006/relationships/notesSlide" Target="../notesSlides/notesSlide28.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hyperlink" Target="http://e2e.ti.com/" TargetMode="External"/><Relationship Id="rId5" Type="http://schemas.openxmlformats.org/officeDocument/2006/relationships/hyperlink" Target="http://www.cs.virginia.edu/stream/" TargetMode="External"/><Relationship Id="rId4" Type="http://schemas.openxmlformats.org/officeDocument/2006/relationships/hyperlink" Target="http://infocenter.arm.com/help/index.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09600"/>
            <a:ext cx="7772400" cy="3154680"/>
          </a:xfrm>
        </p:spPr>
        <p:txBody>
          <a:bodyPr>
            <a:noAutofit/>
          </a:bodyPr>
          <a:lstStyle/>
          <a:p>
            <a:pPr>
              <a:lnSpc>
                <a:spcPct val="105000"/>
              </a:lnSpc>
            </a:pPr>
            <a:r>
              <a:rPr lang="en-US" sz="5400" b="0" dirty="0" smtClean="0"/>
              <a:t>KeyStone II</a:t>
            </a:r>
            <a:br>
              <a:rPr lang="en-US" sz="5400" b="0" dirty="0" smtClean="0"/>
            </a:br>
            <a:r>
              <a:rPr lang="en-US" sz="5400" b="0" dirty="0" smtClean="0"/>
              <a:t>ARM Cortex A-15</a:t>
            </a:r>
            <a:br>
              <a:rPr lang="en-US" sz="5400" b="0" dirty="0" smtClean="0"/>
            </a:br>
            <a:r>
              <a:rPr lang="en-US" sz="5400" b="0" dirty="0" smtClean="0"/>
              <a:t>CorePac Overview</a:t>
            </a:r>
            <a:endParaRPr lang="en-US" sz="5400" b="0" dirty="0"/>
          </a:p>
        </p:txBody>
      </p:sp>
      <p:sp>
        <p:nvSpPr>
          <p:cNvPr id="5" name="Subtitle 4"/>
          <p:cNvSpPr>
            <a:spLocks noGrp="1"/>
          </p:cNvSpPr>
          <p:nvPr>
            <p:ph type="subTitle" idx="1"/>
          </p:nvPr>
        </p:nvSpPr>
        <p:spPr/>
        <p:txBody>
          <a:bodyPr>
            <a:normAutofit/>
          </a:bodyPr>
          <a:lstStyle/>
          <a:p>
            <a:r>
              <a:rPr lang="en-US" sz="2800" dirty="0" smtClean="0">
                <a:solidFill>
                  <a:schemeClr val="tx1">
                    <a:lumMod val="75000"/>
                    <a:lumOff val="25000"/>
                  </a:schemeClr>
                </a:solidFill>
              </a:rPr>
              <a:t>MCP-MGM Applications Team</a:t>
            </a:r>
          </a:p>
          <a:p>
            <a:r>
              <a:rPr lang="en-US" sz="2800" dirty="0" smtClean="0">
                <a:solidFill>
                  <a:schemeClr val="tx1">
                    <a:lumMod val="75000"/>
                    <a:lumOff val="25000"/>
                  </a:schemeClr>
                </a:solidFill>
              </a:rPr>
              <a:t>December 2012</a:t>
            </a:r>
            <a:endParaRPr lang="en-US" sz="2800" dirty="0">
              <a:solidFill>
                <a:schemeClr val="tx1">
                  <a:lumMod val="75000"/>
                  <a:lumOff val="25000"/>
                </a:schemeClr>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02" y="75472"/>
            <a:ext cx="8799968" cy="1020762"/>
          </a:xfrm>
        </p:spPr>
        <p:txBody>
          <a:bodyPr>
            <a:noAutofit/>
          </a:bodyPr>
          <a:lstStyle/>
          <a:p>
            <a:r>
              <a:rPr lang="en-US" sz="4000" dirty="0" smtClean="0"/>
              <a:t>Cortex A-15 Features – Fetch &amp; Memory</a:t>
            </a:r>
            <a:endParaRPr lang="en-US" sz="4000" dirty="0"/>
          </a:p>
        </p:txBody>
      </p:sp>
      <p:sp>
        <p:nvSpPr>
          <p:cNvPr id="3" name="Content Placeholder 2"/>
          <p:cNvSpPr>
            <a:spLocks noGrp="1"/>
          </p:cNvSpPr>
          <p:nvPr>
            <p:ph idx="1"/>
          </p:nvPr>
        </p:nvSpPr>
        <p:spPr>
          <a:xfrm>
            <a:off x="457200" y="1126395"/>
            <a:ext cx="8229600" cy="2884283"/>
          </a:xfrm>
        </p:spPr>
        <p:txBody>
          <a:bodyPr>
            <a:normAutofit fontScale="85000" lnSpcReduction="20000"/>
          </a:bodyPr>
          <a:lstStyle/>
          <a:p>
            <a:r>
              <a:rPr lang="en-US" sz="2800" dirty="0" smtClean="0"/>
              <a:t>Increase fetch from 64 to 128 bits</a:t>
            </a:r>
          </a:p>
          <a:p>
            <a:r>
              <a:rPr lang="en-US" sz="2800" dirty="0" smtClean="0"/>
              <a:t>Full support for unaligned fetch address</a:t>
            </a:r>
          </a:p>
          <a:p>
            <a:r>
              <a:rPr lang="en-US" sz="2800" dirty="0" smtClean="0"/>
              <a:t>L1D and L1P</a:t>
            </a:r>
          </a:p>
          <a:p>
            <a:pPr lvl="1"/>
            <a:r>
              <a:rPr lang="en-US" sz="2400" dirty="0" smtClean="0"/>
              <a:t>32KB size</a:t>
            </a:r>
          </a:p>
          <a:p>
            <a:pPr lvl="1"/>
            <a:r>
              <a:rPr lang="en-US" sz="2400" dirty="0" smtClean="0"/>
              <a:t>Configured as cache</a:t>
            </a:r>
          </a:p>
          <a:p>
            <a:r>
              <a:rPr lang="en-US" sz="2800" dirty="0" smtClean="0"/>
              <a:t>L2 is unified memory that serves ALL cores in the cluster:</a:t>
            </a:r>
          </a:p>
          <a:p>
            <a:pPr lvl="1"/>
            <a:r>
              <a:rPr lang="en-US" sz="2400" dirty="0" smtClean="0"/>
              <a:t>4MB size</a:t>
            </a:r>
          </a:p>
          <a:p>
            <a:pPr lvl="1"/>
            <a:r>
              <a:rPr lang="en-US" sz="2400" dirty="0" smtClean="0"/>
              <a:t>Configured as cache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NEON</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b="1"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5"/>
            <a:ext cx="8229600" cy="1020762"/>
          </a:xfrm>
        </p:spPr>
        <p:txBody>
          <a:bodyPr>
            <a:noAutofit/>
          </a:bodyPr>
          <a:lstStyle/>
          <a:p>
            <a:r>
              <a:rPr lang="en-US" sz="4000" dirty="0" smtClean="0"/>
              <a:t>SIMD Engine NEON</a:t>
            </a:r>
            <a:endParaRPr lang="en-US" sz="4000" dirty="0"/>
          </a:p>
        </p:txBody>
      </p:sp>
      <p:sp>
        <p:nvSpPr>
          <p:cNvPr id="3" name="Content Placeholder 2"/>
          <p:cNvSpPr>
            <a:spLocks noGrp="1"/>
          </p:cNvSpPr>
          <p:nvPr>
            <p:ph idx="1"/>
          </p:nvPr>
        </p:nvSpPr>
        <p:spPr>
          <a:xfrm>
            <a:off x="344032" y="990600"/>
            <a:ext cx="8464990" cy="5334000"/>
          </a:xfrm>
        </p:spPr>
        <p:txBody>
          <a:bodyPr>
            <a:normAutofit/>
          </a:bodyPr>
          <a:lstStyle/>
          <a:p>
            <a:r>
              <a:rPr lang="en-US" sz="2800" dirty="0" smtClean="0"/>
              <a:t>64/128-bit data instructions</a:t>
            </a:r>
          </a:p>
          <a:p>
            <a:r>
              <a:rPr lang="en-US" sz="2800" dirty="0" smtClean="0"/>
              <a:t>Fully integrated into the main pipeline</a:t>
            </a:r>
          </a:p>
          <a:p>
            <a:r>
              <a:rPr lang="en-US" sz="2800" dirty="0" smtClean="0"/>
              <a:t>32x 64-bit registers that can be arranged as 128-bit registers</a:t>
            </a:r>
          </a:p>
          <a:p>
            <a:r>
              <a:rPr lang="en-US" sz="2800" dirty="0" smtClean="0"/>
              <a:t>Data can be interpreted as follows:</a:t>
            </a:r>
          </a:p>
          <a:p>
            <a:pPr lvl="1"/>
            <a:r>
              <a:rPr lang="en-US" sz="2400" dirty="0" smtClean="0"/>
              <a:t>Byte</a:t>
            </a:r>
          </a:p>
          <a:p>
            <a:pPr lvl="1"/>
            <a:r>
              <a:rPr lang="en-US" sz="2400" dirty="0" smtClean="0"/>
              <a:t>Half-word (16-bit)</a:t>
            </a:r>
          </a:p>
          <a:p>
            <a:pPr lvl="1"/>
            <a:r>
              <a:rPr lang="en-US" sz="2400" dirty="0" smtClean="0"/>
              <a:t>Word</a:t>
            </a:r>
          </a:p>
          <a:p>
            <a:pPr lvl="1"/>
            <a:r>
              <a:rPr lang="en-US" sz="2400" dirty="0" smtClean="0"/>
              <a:t>Long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53122"/>
          </a:xfrm>
        </p:spPr>
        <p:txBody>
          <a:bodyPr>
            <a:normAutofit/>
          </a:bodyPr>
          <a:lstStyle/>
          <a:p>
            <a:r>
              <a:rPr lang="en-US" sz="4000" dirty="0" smtClean="0"/>
              <a:t>NEON Registers </a:t>
            </a:r>
            <a:endParaRPr lang="en-US" sz="4000" dirty="0"/>
          </a:p>
        </p:txBody>
      </p:sp>
      <p:sp>
        <p:nvSpPr>
          <p:cNvPr id="8" name="Content Placeholder 2"/>
          <p:cNvSpPr>
            <a:spLocks noGrp="1"/>
          </p:cNvSpPr>
          <p:nvPr>
            <p:ph idx="1"/>
          </p:nvPr>
        </p:nvSpPr>
        <p:spPr>
          <a:xfrm>
            <a:off x="457200" y="861060"/>
            <a:ext cx="8229600" cy="5059363"/>
          </a:xfrm>
        </p:spPr>
        <p:txBody>
          <a:bodyPr>
            <a:normAutofit/>
          </a:bodyPr>
          <a:lstStyle/>
          <a:p>
            <a:pPr indent="0">
              <a:buNone/>
            </a:pPr>
            <a:r>
              <a:rPr lang="en-US" sz="2800" dirty="0" smtClean="0"/>
              <a:t>Load and store data into 64-bits registers from memory with on the fly interleave – from ARM documentation:</a:t>
            </a:r>
          </a:p>
          <a:p>
            <a:endParaRPr lang="en-US" sz="2800" dirty="0" smtClean="0"/>
          </a:p>
        </p:txBody>
      </p:sp>
      <p:pic>
        <p:nvPicPr>
          <p:cNvPr id="9" name="Picture 2"/>
          <p:cNvPicPr>
            <a:picLocks noChangeAspect="1" noChangeArrowheads="1"/>
          </p:cNvPicPr>
          <p:nvPr/>
        </p:nvPicPr>
        <p:blipFill>
          <a:blip r:embed="rId2" cstate="print"/>
          <a:srcRect t="17944"/>
          <a:stretch>
            <a:fillRect/>
          </a:stretch>
        </p:blipFill>
        <p:spPr bwMode="auto">
          <a:xfrm>
            <a:off x="937260" y="2299661"/>
            <a:ext cx="6792126" cy="340771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VFP</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b="1"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Vector Floating Point (VFP)</a:t>
            </a:r>
            <a:endParaRPr lang="en-US" sz="4000" dirty="0"/>
          </a:p>
        </p:txBody>
      </p:sp>
      <p:sp>
        <p:nvSpPr>
          <p:cNvPr id="3" name="Content Placeholder 2"/>
          <p:cNvSpPr>
            <a:spLocks noGrp="1"/>
          </p:cNvSpPr>
          <p:nvPr>
            <p:ph idx="1"/>
          </p:nvPr>
        </p:nvSpPr>
        <p:spPr>
          <a:xfrm>
            <a:off x="457200" y="1600200"/>
            <a:ext cx="8229600" cy="3962399"/>
          </a:xfrm>
        </p:spPr>
        <p:txBody>
          <a:bodyPr>
            <a:normAutofit lnSpcReduction="10000"/>
          </a:bodyPr>
          <a:lstStyle/>
          <a:p>
            <a:r>
              <a:rPr lang="en-US" sz="2800" dirty="0" smtClean="0"/>
              <a:t>Fully integrated into the main pipeline</a:t>
            </a:r>
          </a:p>
          <a:p>
            <a:r>
              <a:rPr lang="en-US" sz="2800" dirty="0" smtClean="0"/>
              <a:t>32 DP registers for FP operations</a:t>
            </a:r>
          </a:p>
          <a:p>
            <a:r>
              <a:rPr lang="en-US" sz="2800" dirty="0" smtClean="0"/>
              <a:t>Native (Hardware) support for all IEEE-defined floating-point operations and rounding modes; single and double precision</a:t>
            </a:r>
          </a:p>
          <a:p>
            <a:r>
              <a:rPr lang="en-US" sz="2800" dirty="0" smtClean="0"/>
              <a:t>Supports fused MAC operation (e.g., rounding after the addition or after the multiplication)</a:t>
            </a:r>
          </a:p>
          <a:p>
            <a:r>
              <a:rPr lang="en-US" sz="2800" dirty="0" smtClean="0"/>
              <a:t>Supports half-precision (IEEE754-2008) (1 sign, 5 exponent, 10 mantissa)</a:t>
            </a:r>
          </a:p>
          <a:p>
            <a:endParaRPr lang="en-US" sz="2800" dirty="0" smtClean="0"/>
          </a:p>
          <a:p>
            <a:endParaRPr lang="en-US" sz="2800" dirty="0" smtClean="0"/>
          </a:p>
          <a:p>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MMU</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dirty="0" smtClean="0"/>
              <a:t>ARM Core</a:t>
            </a:r>
          </a:p>
          <a:p>
            <a:pPr lvl="1"/>
            <a:r>
              <a:rPr lang="en-US" dirty="0" smtClean="0"/>
              <a:t>NEON</a:t>
            </a:r>
          </a:p>
          <a:p>
            <a:pPr lvl="1"/>
            <a:r>
              <a:rPr lang="en-US" dirty="0" smtClean="0"/>
              <a:t>VFP</a:t>
            </a:r>
          </a:p>
          <a:p>
            <a:pPr lvl="1"/>
            <a:r>
              <a:rPr lang="en-US" b="1"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r>
              <a:rPr lang="en-US" sz="2800" dirty="0" smtClean="0"/>
              <a:t>Logical-to-physical memory translation</a:t>
            </a:r>
          </a:p>
          <a:p>
            <a:pPr lvl="1"/>
            <a:r>
              <a:rPr lang="en-US" sz="2400" dirty="0" smtClean="0"/>
              <a:t>Users protection</a:t>
            </a:r>
          </a:p>
          <a:p>
            <a:pPr lvl="1"/>
            <a:r>
              <a:rPr lang="en-US" sz="2400" dirty="0" smtClean="0"/>
              <a:t>Hardware manages the actual memory</a:t>
            </a:r>
          </a:p>
          <a:p>
            <a:r>
              <a:rPr lang="en-US" sz="2800" dirty="0" smtClean="0"/>
              <a:t>Large physical addressing, 40-bit (1TB)</a:t>
            </a:r>
          </a:p>
          <a:p>
            <a:r>
              <a:rPr lang="en-US" sz="2800" dirty="0" smtClean="0"/>
              <a:t>Three-level data structure for virtual 4kB page </a:t>
            </a:r>
          </a:p>
          <a:p>
            <a:pPr lvl="1"/>
            <a:r>
              <a:rPr lang="en-US" sz="2400" dirty="0" smtClean="0"/>
              <a:t>Two levels for virtual 2MB pages (Linux huge pages)</a:t>
            </a:r>
          </a:p>
          <a:p>
            <a:pPr lvl="1"/>
            <a:r>
              <a:rPr lang="en-US" sz="2400" dirty="0" smtClean="0"/>
              <a:t>Translation Lookaside Buffers (TLB) caches one page of address translations per entry to speed up translation process (L1 instruction access, L1 data access and L2 TLB)</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smtClean="0"/>
              <a:t>From Wikipedia – MMU, TLB and Page</a:t>
            </a:r>
            <a:endParaRPr lang="en-US" sz="3600" dirty="0"/>
          </a:p>
        </p:txBody>
      </p:sp>
      <p:pic>
        <p:nvPicPr>
          <p:cNvPr id="2050" name="Picture 2"/>
          <p:cNvPicPr>
            <a:picLocks noGrp="1" noChangeAspect="1" noChangeArrowheads="1"/>
          </p:cNvPicPr>
          <p:nvPr>
            <p:ph idx="1"/>
          </p:nvPr>
        </p:nvPicPr>
        <p:blipFill>
          <a:blip r:embed="rId2" cstate="print"/>
          <a:srcRect l="2689" t="7007" b="7007"/>
          <a:stretch>
            <a:fillRect/>
          </a:stretch>
        </p:blipFill>
        <p:spPr bwMode="auto">
          <a:xfrm>
            <a:off x="980902" y="1325880"/>
            <a:ext cx="6913418" cy="46885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631"/>
            <a:ext cx="8229600" cy="1020762"/>
          </a:xfrm>
        </p:spPr>
        <p:txBody>
          <a:bodyPr>
            <a:normAutofit/>
          </a:bodyPr>
          <a:lstStyle/>
          <a:p>
            <a:r>
              <a:rPr lang="en-US" sz="4000" dirty="0" smtClean="0"/>
              <a:t>Memory Management Unit (MMU)</a:t>
            </a:r>
            <a:endParaRPr lang="en-US" sz="4000" dirty="0"/>
          </a:p>
        </p:txBody>
      </p:sp>
      <p:sp>
        <p:nvSpPr>
          <p:cNvPr id="3" name="Content Placeholder 2"/>
          <p:cNvSpPr>
            <a:spLocks noGrp="1"/>
          </p:cNvSpPr>
          <p:nvPr>
            <p:ph idx="1"/>
          </p:nvPr>
        </p:nvSpPr>
        <p:spPr>
          <a:xfrm>
            <a:off x="533400" y="1020034"/>
            <a:ext cx="8229600" cy="5410200"/>
          </a:xfrm>
        </p:spPr>
        <p:txBody>
          <a:bodyPr>
            <a:normAutofit/>
          </a:bodyPr>
          <a:lstStyle/>
          <a:p>
            <a:pPr marL="0" indent="0">
              <a:buNone/>
            </a:pPr>
            <a:r>
              <a:rPr lang="en-US" sz="2800" dirty="0" smtClean="0"/>
              <a:t>To support multiple operating systems (adding a Guest operating system):</a:t>
            </a:r>
          </a:p>
          <a:p>
            <a:r>
              <a:rPr lang="en-US" sz="2800" dirty="0" smtClean="0"/>
              <a:t>Three privilege layers</a:t>
            </a:r>
          </a:p>
          <a:p>
            <a:pPr lvl="1"/>
            <a:r>
              <a:rPr lang="en-US" sz="2400" dirty="0" smtClean="0"/>
              <a:t>User  Mode is for “Guest” (application)</a:t>
            </a:r>
          </a:p>
          <a:p>
            <a:pPr lvl="1"/>
            <a:r>
              <a:rPr lang="en-US" sz="2400" dirty="0" smtClean="0"/>
              <a:t>Supervisor controls multiple guests</a:t>
            </a:r>
          </a:p>
          <a:p>
            <a:pPr lvl="1"/>
            <a:r>
              <a:rPr lang="en-US" sz="2400" dirty="0" smtClean="0"/>
              <a:t>Hypervisor controls the complete system</a:t>
            </a:r>
          </a:p>
          <a:p>
            <a:r>
              <a:rPr lang="en-US" sz="2800" dirty="0" smtClean="0"/>
              <a:t>Two-stage translation </a:t>
            </a:r>
          </a:p>
          <a:p>
            <a:pPr lvl="1"/>
            <a:r>
              <a:rPr lang="en-US" sz="2400" dirty="0" smtClean="0"/>
              <a:t>From logical to intermediate physical address for supervisor </a:t>
            </a:r>
            <a:r>
              <a:rPr lang="en-US" sz="2400" i="1" dirty="0" smtClean="0"/>
              <a:t>for each operating system</a:t>
            </a:r>
          </a:p>
          <a:p>
            <a:pPr lvl="1"/>
            <a:r>
              <a:rPr lang="en-US" sz="2400" dirty="0" smtClean="0"/>
              <a:t>From intermediate to real address for hypervisor </a:t>
            </a:r>
            <a:r>
              <a:rPr lang="en-US" sz="2400" i="1" dirty="0" smtClean="0"/>
              <a:t>for the complete system</a:t>
            </a:r>
          </a:p>
          <a:p>
            <a:pPr>
              <a:buNone/>
            </a:pPr>
            <a:endParaRPr lang="en-US" dirty="0" smtClean="0"/>
          </a:p>
          <a:p>
            <a:endParaRPr lang="en-US" sz="2800" dirty="0" smtClean="0"/>
          </a:p>
          <a:p>
            <a:endParaRPr lang="en-US" sz="2800" dirty="0" smtClean="0"/>
          </a:p>
          <a:p>
            <a:endParaRPr 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Agenda</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74638"/>
            <a:ext cx="8983980" cy="799782"/>
          </a:xfrm>
        </p:spPr>
        <p:txBody>
          <a:bodyPr>
            <a:noAutofit/>
          </a:bodyPr>
          <a:lstStyle/>
          <a:p>
            <a:r>
              <a:rPr lang="en-US" sz="4000" dirty="0" smtClean="0"/>
              <a:t>Two Stage MMU – Guest to Supervisor </a:t>
            </a:r>
            <a:endParaRPr lang="en-US" sz="4000" dirty="0"/>
          </a:p>
        </p:txBody>
      </p:sp>
      <p:pic>
        <p:nvPicPr>
          <p:cNvPr id="8" name="Picture 7" descr="kvm memory view.jpg"/>
          <p:cNvPicPr>
            <a:picLocks noChangeAspect="1"/>
          </p:cNvPicPr>
          <p:nvPr>
            <p:custDataLst>
              <p:tags r:id="rId1"/>
            </p:custDataLst>
          </p:nvPr>
        </p:nvPicPr>
        <p:blipFill>
          <a:blip r:embed="rId3" cstate="print"/>
          <a:stretch>
            <a:fillRect/>
          </a:stretch>
        </p:blipFill>
        <p:spPr>
          <a:xfrm>
            <a:off x="304800" y="1981200"/>
            <a:ext cx="8366760" cy="41148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1020762"/>
          </a:xfrm>
        </p:spPr>
        <p:txBody>
          <a:bodyPr>
            <a:noAutofit/>
          </a:bodyPr>
          <a:lstStyle/>
          <a:p>
            <a:r>
              <a:rPr lang="en-US" sz="3600" dirty="0" smtClean="0"/>
              <a:t>Two Stage MMU</a:t>
            </a:r>
            <a:br>
              <a:rPr lang="en-US" sz="3600" dirty="0" smtClean="0"/>
            </a:br>
            <a:r>
              <a:rPr lang="en-US" sz="3200" dirty="0" smtClean="0"/>
              <a:t>Guest to Supervisor, Supervisor to Hypervisor </a:t>
            </a:r>
            <a:endParaRPr lang="en-US" sz="3200" dirty="0"/>
          </a:p>
        </p:txBody>
      </p:sp>
      <p:graphicFrame>
        <p:nvGraphicFramePr>
          <p:cNvPr id="72705" name="Object 1"/>
          <p:cNvGraphicFramePr>
            <a:graphicFrameLocks noChangeAspect="1"/>
          </p:cNvGraphicFramePr>
          <p:nvPr/>
        </p:nvGraphicFramePr>
        <p:xfrm>
          <a:off x="937260" y="1074420"/>
          <a:ext cx="7315200" cy="5432425"/>
        </p:xfrm>
        <a:graphic>
          <a:graphicData uri="http://schemas.openxmlformats.org/presentationml/2006/ole">
            <p:oleObj spid="_x0000_s72705" name="Visio" r:id="rId3" imgW="9173941" imgH="6813741" progId="Visio.Drawing.11">
              <p:embed/>
            </p:oleObj>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2882" name="Picture 2"/>
          <p:cNvPicPr>
            <a:picLocks noChangeAspect="1" noChangeArrowheads="1"/>
          </p:cNvPicPr>
          <p:nvPr/>
        </p:nvPicPr>
        <p:blipFill>
          <a:blip r:embed="rId2" cstate="print"/>
          <a:srcRect/>
          <a:stretch>
            <a:fillRect/>
          </a:stretch>
        </p:blipFill>
        <p:spPr bwMode="auto">
          <a:xfrm>
            <a:off x="119063" y="1419225"/>
            <a:ext cx="8905875" cy="40195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From ARM white paper on two stages MMU</a:t>
            </a:r>
            <a:endParaRPr lang="en-US" sz="3200" dirty="0"/>
          </a:p>
        </p:txBody>
      </p:sp>
      <p:pic>
        <p:nvPicPr>
          <p:cNvPr id="123906" name="Picture 2"/>
          <p:cNvPicPr>
            <a:picLocks noChangeAspect="1" noChangeArrowheads="1"/>
          </p:cNvPicPr>
          <p:nvPr/>
        </p:nvPicPr>
        <p:blipFill>
          <a:blip r:embed="rId2" cstate="print"/>
          <a:srcRect/>
          <a:stretch>
            <a:fillRect/>
          </a:stretch>
        </p:blipFill>
        <p:spPr bwMode="auto">
          <a:xfrm>
            <a:off x="312516" y="1354238"/>
            <a:ext cx="8289289" cy="424067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Interface to the SOC and Coherency Issues</a:t>
            </a:r>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b="1"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 y="0"/>
            <a:ext cx="8229600" cy="1477962"/>
          </a:xfrm>
        </p:spPr>
        <p:txBody>
          <a:bodyPr>
            <a:normAutofit/>
          </a:bodyPr>
          <a:lstStyle/>
          <a:p>
            <a:r>
              <a:rPr lang="en-US" dirty="0" smtClean="0"/>
              <a:t>ARM Cluster Buses</a:t>
            </a:r>
            <a:r>
              <a:rPr lang="en-US" sz="3600" dirty="0" smtClean="0"/>
              <a:t/>
            </a:r>
            <a:br>
              <a:rPr lang="en-US" sz="3600" dirty="0" smtClean="0"/>
            </a:br>
            <a:r>
              <a:rPr lang="en-US" sz="2700" dirty="0" smtClean="0"/>
              <a:t>AMBA – Advance Microcontroller Bus Architecture</a:t>
            </a:r>
            <a:endParaRPr lang="en-US" sz="2700" dirty="0"/>
          </a:p>
        </p:txBody>
      </p:sp>
      <p:sp>
        <p:nvSpPr>
          <p:cNvPr id="3" name="Content Placeholder 2"/>
          <p:cNvSpPr>
            <a:spLocks noGrp="1"/>
          </p:cNvSpPr>
          <p:nvPr>
            <p:ph idx="1"/>
          </p:nvPr>
        </p:nvSpPr>
        <p:spPr>
          <a:xfrm>
            <a:off x="457200" y="1539240"/>
            <a:ext cx="8229600" cy="3428999"/>
          </a:xfrm>
        </p:spPr>
        <p:txBody>
          <a:bodyPr>
            <a:normAutofit/>
          </a:bodyPr>
          <a:lstStyle/>
          <a:p>
            <a:r>
              <a:rPr lang="en-US" sz="2800" dirty="0" smtClean="0"/>
              <a:t>AXI (AMBA Advanced eXtensible Interface) c</a:t>
            </a:r>
            <a:r>
              <a:rPr lang="en-US" sz="2400" dirty="0" smtClean="0"/>
              <a:t>onnects the ARM cluster with MSMC module using the AXI-VBUS master.</a:t>
            </a:r>
          </a:p>
          <a:p>
            <a:r>
              <a:rPr lang="en-US" sz="2800" dirty="0" smtClean="0"/>
              <a:t>APB (AMBA Advanced Peripheral Bus) p</a:t>
            </a:r>
            <a:r>
              <a:rPr lang="en-US" sz="2400" dirty="0" smtClean="0"/>
              <a:t>rovides access to peripherals and internal memories.</a:t>
            </a:r>
          </a:p>
          <a:p>
            <a:r>
              <a:rPr lang="en-US" sz="2800" dirty="0" smtClean="0"/>
              <a:t>ATB (AMBA Trace Bus) s</a:t>
            </a:r>
            <a:r>
              <a:rPr lang="en-US" sz="2400" dirty="0" smtClean="0"/>
              <a:t>upports the trace features for the ARM cluster.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pic>
        <p:nvPicPr>
          <p:cNvPr id="2050" name="Picture 2"/>
          <p:cNvPicPr>
            <a:picLocks noChangeAspect="1" noChangeArrowheads="1"/>
          </p:cNvPicPr>
          <p:nvPr/>
        </p:nvPicPr>
        <p:blipFill>
          <a:blip r:embed="rId2" cstate="print"/>
          <a:srcRect l="22491" r="2367"/>
          <a:stretch>
            <a:fillRect/>
          </a:stretch>
        </p:blipFill>
        <p:spPr bwMode="auto">
          <a:xfrm>
            <a:off x="1577460" y="1661160"/>
            <a:ext cx="5747188" cy="339090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09600"/>
          </a:xfrm>
        </p:spPr>
        <p:txBody>
          <a:bodyPr>
            <a:noAutofit/>
          </a:bodyPr>
          <a:lstStyle/>
          <a:p>
            <a:r>
              <a:rPr lang="en-US" sz="3600" dirty="0" smtClean="0"/>
              <a:t>ARM AXI-VBUSM Interfaces to the MSMC</a:t>
            </a:r>
            <a:endParaRPr lang="en-US" sz="3600" dirty="0"/>
          </a:p>
        </p:txBody>
      </p:sp>
      <p:sp>
        <p:nvSpPr>
          <p:cNvPr id="5" name="TextBox 4"/>
          <p:cNvSpPr txBox="1"/>
          <p:nvPr/>
        </p:nvSpPr>
        <p:spPr>
          <a:xfrm>
            <a:off x="304800" y="1066800"/>
            <a:ext cx="2857500" cy="4324261"/>
          </a:xfrm>
          <a:prstGeom prst="rect">
            <a:avLst/>
          </a:prstGeom>
          <a:noFill/>
        </p:spPr>
        <p:txBody>
          <a:bodyPr wrap="square" rtlCol="0">
            <a:spAutoFit/>
          </a:bodyPr>
          <a:lstStyle/>
          <a:p>
            <a:pPr marL="342900" indent="-342900" algn="l">
              <a:spcBef>
                <a:spcPts val="600"/>
              </a:spcBef>
              <a:buAutoNum type="arabicPeriod"/>
            </a:pPr>
            <a:r>
              <a:rPr lang="en-US" sz="2000" dirty="0" smtClean="0">
                <a:latin typeface="+mn-lt"/>
              </a:rPr>
              <a:t>40-bit address access to external memory (8G DDRA, 2G DDRB)</a:t>
            </a:r>
          </a:p>
          <a:p>
            <a:pPr marL="342900" indent="-342900" algn="l">
              <a:spcBef>
                <a:spcPts val="600"/>
              </a:spcBef>
              <a:buAutoNum type="arabicPeriod"/>
            </a:pPr>
            <a:r>
              <a:rPr lang="en-US" sz="2000" dirty="0" smtClean="0">
                <a:latin typeface="+mn-lt"/>
              </a:rPr>
              <a:t>Snooping mechanism maintains coherency  between L2 cache and DDRA and MSM memory</a:t>
            </a:r>
          </a:p>
          <a:p>
            <a:pPr marL="342900" indent="-342900" algn="l">
              <a:spcBef>
                <a:spcPts val="600"/>
              </a:spcBef>
              <a:buAutoNum type="arabicPeriod"/>
            </a:pPr>
            <a:r>
              <a:rPr lang="en-US" sz="2000" dirty="0" smtClean="0">
                <a:latin typeface="+mn-lt"/>
              </a:rPr>
              <a:t>Access to all SOC internal memory via TeraNet</a:t>
            </a:r>
          </a:p>
          <a:p>
            <a:pPr marL="342900" indent="-342900" algn="l">
              <a:spcBef>
                <a:spcPts val="600"/>
              </a:spcBef>
              <a:buAutoNum type="arabicPeriod"/>
            </a:pPr>
            <a:r>
              <a:rPr lang="en-US" sz="2000" dirty="0" smtClean="0">
                <a:latin typeface="+mn-lt"/>
              </a:rPr>
              <a:t>ARM cluster PrivID for the TeraNet is 8 </a:t>
            </a:r>
            <a:endParaRPr lang="en-US" sz="2000" dirty="0">
              <a:latin typeface="+mn-lt"/>
            </a:endParaRPr>
          </a:p>
        </p:txBody>
      </p:sp>
      <p:graphicFrame>
        <p:nvGraphicFramePr>
          <p:cNvPr id="100354" name="Object 2"/>
          <p:cNvGraphicFramePr>
            <a:graphicFrameLocks noChangeAspect="1"/>
          </p:cNvGraphicFramePr>
          <p:nvPr/>
        </p:nvGraphicFramePr>
        <p:xfrm>
          <a:off x="3268980" y="1211580"/>
          <a:ext cx="5786755" cy="4978484"/>
        </p:xfrm>
        <a:graphic>
          <a:graphicData uri="http://schemas.openxmlformats.org/presentationml/2006/ole">
            <p:oleObj spid="_x0000_s100354" name="Visio" r:id="rId3" imgW="6549693" imgH="5635473" progId="Visio.Drawing.11">
              <p:embed/>
            </p:oleObj>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Rounded Rectangular Callout 8"/>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755248" y="1435261"/>
            <a:ext cx="1600200" cy="1666754"/>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a:t>
            </a:r>
            <a:r>
              <a:rPr lang="en-US" sz="2000" dirty="0" smtClean="0"/>
              <a:t>Controller issues </a:t>
            </a:r>
            <a:r>
              <a:rPr lang="en-US" sz="2000" dirty="0" err="1" smtClean="0"/>
              <a:t>WBInv</a:t>
            </a:r>
            <a:r>
              <a:rPr lang="en-US" sz="2000" dirty="0" smtClean="0"/>
              <a:t> snoops to ARM</a:t>
            </a:r>
            <a:endParaRPr lang="en-US" sz="2000" dirty="0"/>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ular Callout 10"/>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CorePac in KeyStone II</a:t>
            </a:r>
          </a:p>
        </p:txBody>
      </p:sp>
      <p:sp>
        <p:nvSpPr>
          <p:cNvPr id="3" name="Content Placeholder 2"/>
          <p:cNvSpPr>
            <a:spLocks noGrp="1"/>
          </p:cNvSpPr>
          <p:nvPr>
            <p:ph idx="1"/>
          </p:nvPr>
        </p:nvSpPr>
        <p:spPr/>
        <p:txBody>
          <a:bodyPr>
            <a:normAutofit/>
          </a:bodyPr>
          <a:lstStyle/>
          <a:p>
            <a:r>
              <a:rPr lang="en-US" b="1"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ARM evicts the line</a:t>
            </a:r>
            <a:endParaRPr lang="en-US" sz="2000" dirty="0"/>
          </a:p>
        </p:txBody>
      </p:sp>
      <p:sp>
        <p:nvSpPr>
          <p:cNvPr id="17" name="Rounded Rectangular Callout 16"/>
          <p:cNvSpPr/>
          <p:nvPr/>
        </p:nvSpPr>
        <p:spPr>
          <a:xfrm>
            <a:off x="732099" y="1551008"/>
            <a:ext cx="1600200" cy="1545220"/>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a:t>
            </a:r>
            <a:r>
              <a:rPr lang="en-US" sz="2000" dirty="0" smtClean="0"/>
              <a:t>Controller issues </a:t>
            </a:r>
            <a:r>
              <a:rPr lang="en-US" sz="2000" dirty="0" err="1" smtClean="0"/>
              <a:t>WBInv</a:t>
            </a:r>
            <a:r>
              <a:rPr lang="en-US" sz="2000" dirty="0" smtClean="0"/>
              <a:t> snoops to </a:t>
            </a:r>
            <a:r>
              <a:rPr lang="en-US" dirty="0" smtClean="0"/>
              <a:t>ARM</a:t>
            </a:r>
            <a:endParaRPr lang="en-US" dirty="0"/>
          </a:p>
        </p:txBody>
      </p:sp>
      <p:sp>
        <p:nvSpPr>
          <p:cNvPr id="19" name="Rounded Rectangular Callout 18"/>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Write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14" name="Freeform 13"/>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9" name="Freeform 8"/>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3" name="Freeform 12"/>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6" name="Rounded Rectangular Callout 15"/>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ARM evicts the victim</a:t>
            </a:r>
            <a:endParaRPr lang="en-US" sz="1800" dirty="0"/>
          </a:p>
        </p:txBody>
      </p:sp>
      <p:sp>
        <p:nvSpPr>
          <p:cNvPr id="17" name="Rounded Rectangular Callout 16"/>
          <p:cNvSpPr/>
          <p:nvPr/>
        </p:nvSpPr>
        <p:spPr>
          <a:xfrm>
            <a:off x="6553200" y="5562600"/>
            <a:ext cx="2286000" cy="990600"/>
          </a:xfrm>
          <a:prstGeom prst="wedgeRoundRectCallout">
            <a:avLst>
              <a:gd name="adj1" fmla="val 2108"/>
              <a:gd name="adj2" fmla="val -13258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merges EDMA write with victim &amp; writes to SRAM</a:t>
            </a:r>
            <a:endParaRPr lang="en-US" sz="1800" dirty="0"/>
          </a:p>
        </p:txBody>
      </p:sp>
      <p:sp>
        <p:nvSpPr>
          <p:cNvPr id="19" name="Freeform 18"/>
          <p:cNvSpPr/>
          <p:nvPr/>
        </p:nvSpPr>
        <p:spPr>
          <a:xfrm>
            <a:off x="6692348" y="4492487"/>
            <a:ext cx="1099930" cy="704574"/>
          </a:xfrm>
          <a:custGeom>
            <a:avLst/>
            <a:gdLst>
              <a:gd name="connsiteX0" fmla="*/ 0 w 1099930"/>
              <a:gd name="connsiteY0" fmla="*/ 649356 h 704574"/>
              <a:gd name="connsiteX1" fmla="*/ 755374 w 1099930"/>
              <a:gd name="connsiteY1" fmla="*/ 596348 h 704574"/>
              <a:gd name="connsiteX2" fmla="*/ 1099930 w 1099930"/>
              <a:gd name="connsiteY2" fmla="*/ 0 h 704574"/>
            </a:gdLst>
            <a:ahLst/>
            <a:cxnLst>
              <a:cxn ang="0">
                <a:pos x="connsiteX0" y="connsiteY0"/>
              </a:cxn>
              <a:cxn ang="0">
                <a:pos x="connsiteX1" y="connsiteY1"/>
              </a:cxn>
              <a:cxn ang="0">
                <a:pos x="connsiteX2" y="connsiteY2"/>
              </a:cxn>
            </a:cxnLst>
            <a:rect l="l" t="t" r="r" b="b"/>
            <a:pathLst>
              <a:path w="1099930" h="704574">
                <a:moveTo>
                  <a:pt x="0" y="649356"/>
                </a:moveTo>
                <a:cubicBezTo>
                  <a:pt x="286026" y="676965"/>
                  <a:pt x="572052" y="704574"/>
                  <a:pt x="755374" y="596348"/>
                </a:cubicBezTo>
                <a:cubicBezTo>
                  <a:pt x="938696" y="488122"/>
                  <a:pt x="1019313" y="244061"/>
                  <a:pt x="1099930"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Oval 19"/>
          <p:cNvSpPr/>
          <p:nvPr/>
        </p:nvSpPr>
        <p:spPr>
          <a:xfrm>
            <a:off x="7467600" y="50292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21" name="Rounded Rectangular Callout 20"/>
          <p:cNvSpPr/>
          <p:nvPr/>
        </p:nvSpPr>
        <p:spPr>
          <a:xfrm>
            <a:off x="836271" y="1759352"/>
            <a:ext cx="1600200" cy="1441048"/>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a:t>
            </a:r>
            <a:r>
              <a:rPr lang="en-US" sz="2000" dirty="0" smtClean="0"/>
              <a:t>Controller issues </a:t>
            </a:r>
            <a:r>
              <a:rPr lang="en-US" sz="2000" dirty="0" err="1" smtClean="0"/>
              <a:t>WBInv</a:t>
            </a:r>
            <a:r>
              <a:rPr lang="en-US" sz="2000" dirty="0" smtClean="0"/>
              <a:t> snoops to ARM</a:t>
            </a:r>
            <a:endParaRPr lang="en-US" sz="2000" dirty="0"/>
          </a:p>
        </p:txBody>
      </p:sp>
      <p:sp>
        <p:nvSpPr>
          <p:cNvPr id="22" name="Rounded Rectangular Callout 21"/>
          <p:cNvSpPr/>
          <p:nvPr/>
        </p:nvSpPr>
        <p:spPr>
          <a:xfrm>
            <a:off x="457200" y="5486400"/>
            <a:ext cx="1600200" cy="1066800"/>
          </a:xfrm>
          <a:prstGeom prst="wedgeRoundRectCallout">
            <a:avLst>
              <a:gd name="adj1" fmla="val 52045"/>
              <a:gd name="adj2" fmla="val -151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write to shared SRAM</a:t>
            </a:r>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smtClean="0"/>
              <a:t>: ARM - IO </a:t>
            </a:r>
            <a:r>
              <a:rPr lang="en-US" sz="3200" dirty="0" smtClean="0"/>
              <a:t>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359078"/>
            <a:ext cx="1600200" cy="1194122"/>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359078"/>
            <a:ext cx="1600200" cy="1194122"/>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504709"/>
            <a:ext cx="1600200" cy="1695691"/>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smtClean="0"/>
              <a:t>EDMA issues read to shared SRAM</a:t>
            </a:r>
            <a:endParaRPr lang="en-US" sz="2000" dirty="0"/>
          </a:p>
        </p:txBody>
      </p:sp>
      <p:sp>
        <p:nvSpPr>
          <p:cNvPr id="9" name="Rounded Rectangular Callout 8"/>
          <p:cNvSpPr/>
          <p:nvPr/>
        </p:nvSpPr>
        <p:spPr>
          <a:xfrm>
            <a:off x="685800" y="1608881"/>
            <a:ext cx="1600200" cy="1591519"/>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Controller issues read snoops to 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ARM evicts updated data</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200" dirty="0" smtClean="0"/>
              <a:t>Keystone </a:t>
            </a:r>
            <a:r>
              <a:rPr lang="en-US" sz="3200" dirty="0" err="1" smtClean="0"/>
              <a:t>ll</a:t>
            </a:r>
            <a:r>
              <a:rPr lang="en-US" sz="3200" dirty="0" smtClean="0"/>
              <a:t>: ARM - IO Coherency</a:t>
            </a:r>
            <a:br>
              <a:rPr lang="en-US" sz="3200" dirty="0" smtClean="0"/>
            </a:br>
            <a:r>
              <a:rPr lang="en-US" sz="3200" dirty="0" smtClean="0"/>
              <a:t>External Read to Shared Memory (MSM/DDR)</a:t>
            </a:r>
            <a:endParaRPr lang="en-US" sz="3200" dirty="0"/>
          </a:p>
        </p:txBody>
      </p:sp>
      <p:pic>
        <p:nvPicPr>
          <p:cNvPr id="55303" name="Picture 7"/>
          <p:cNvPicPr>
            <a:picLocks noChangeAspect="1" noChangeArrowheads="1"/>
          </p:cNvPicPr>
          <p:nvPr/>
        </p:nvPicPr>
        <p:blipFill>
          <a:blip r:embed="rId2" cstate="print"/>
          <a:srcRect/>
          <a:stretch>
            <a:fillRect/>
          </a:stretch>
        </p:blipFill>
        <p:spPr bwMode="auto">
          <a:xfrm>
            <a:off x="457200" y="1462087"/>
            <a:ext cx="8458200" cy="5014913"/>
          </a:xfrm>
          <a:prstGeom prst="rect">
            <a:avLst/>
          </a:prstGeom>
          <a:noFill/>
          <a:ln w="9525">
            <a:noFill/>
            <a:miter lim="800000"/>
            <a:headEnd/>
            <a:tailEnd/>
          </a:ln>
        </p:spPr>
      </p:pic>
      <p:sp>
        <p:nvSpPr>
          <p:cNvPr id="5" name="Freeform 4"/>
          <p:cNvSpPr/>
          <p:nvPr/>
        </p:nvSpPr>
        <p:spPr>
          <a:xfrm>
            <a:off x="1656522" y="4006574"/>
            <a:ext cx="4081669" cy="384313"/>
          </a:xfrm>
          <a:custGeom>
            <a:avLst/>
            <a:gdLst>
              <a:gd name="connsiteX0" fmla="*/ 0 w 4081669"/>
              <a:gd name="connsiteY0" fmla="*/ 379896 h 384313"/>
              <a:gd name="connsiteX1" fmla="*/ 1868556 w 4081669"/>
              <a:gd name="connsiteY1" fmla="*/ 326887 h 384313"/>
              <a:gd name="connsiteX2" fmla="*/ 2981739 w 4081669"/>
              <a:gd name="connsiteY2" fmla="*/ 35339 h 384313"/>
              <a:gd name="connsiteX3" fmla="*/ 4081669 w 4081669"/>
              <a:gd name="connsiteY3" fmla="*/ 114852 h 384313"/>
            </a:gdLst>
            <a:ahLst/>
            <a:cxnLst>
              <a:cxn ang="0">
                <a:pos x="connsiteX0" y="connsiteY0"/>
              </a:cxn>
              <a:cxn ang="0">
                <a:pos x="connsiteX1" y="connsiteY1"/>
              </a:cxn>
              <a:cxn ang="0">
                <a:pos x="connsiteX2" y="connsiteY2"/>
              </a:cxn>
              <a:cxn ang="0">
                <a:pos x="connsiteX3" y="connsiteY3"/>
              </a:cxn>
            </a:cxnLst>
            <a:rect l="l" t="t" r="r" b="b"/>
            <a:pathLst>
              <a:path w="4081669" h="384313">
                <a:moveTo>
                  <a:pt x="0" y="379896"/>
                </a:moveTo>
                <a:cubicBezTo>
                  <a:pt x="685800" y="382104"/>
                  <a:pt x="1371600" y="384313"/>
                  <a:pt x="1868556" y="326887"/>
                </a:cubicBezTo>
                <a:cubicBezTo>
                  <a:pt x="2365513" y="269461"/>
                  <a:pt x="2612887" y="70678"/>
                  <a:pt x="2981739" y="35339"/>
                </a:cubicBezTo>
                <a:cubicBezTo>
                  <a:pt x="3350591" y="0"/>
                  <a:pt x="3716130" y="57426"/>
                  <a:pt x="4081669" y="114852"/>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1752600" y="39624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1</a:t>
            </a:r>
            <a:endParaRPr lang="en-US" b="1" dirty="0">
              <a:solidFill>
                <a:schemeClr val="bg1"/>
              </a:solidFill>
            </a:endParaRPr>
          </a:p>
        </p:txBody>
      </p:sp>
      <p:sp>
        <p:nvSpPr>
          <p:cNvPr id="8" name="Rounded Rectangular Callout 7"/>
          <p:cNvSpPr/>
          <p:nvPr/>
        </p:nvSpPr>
        <p:spPr>
          <a:xfrm>
            <a:off x="457200" y="5486400"/>
            <a:ext cx="1600200" cy="1066800"/>
          </a:xfrm>
          <a:prstGeom prst="wedgeRoundRectCallout">
            <a:avLst>
              <a:gd name="adj1" fmla="val 52045"/>
              <a:gd name="adj2" fmla="val -1536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EDMA issues read to shared SRAM</a:t>
            </a:r>
            <a:endParaRPr lang="en-US" sz="1800" dirty="0"/>
          </a:p>
        </p:txBody>
      </p:sp>
      <p:sp>
        <p:nvSpPr>
          <p:cNvPr id="9" name="Rounded Rectangular Callout 8"/>
          <p:cNvSpPr/>
          <p:nvPr/>
        </p:nvSpPr>
        <p:spPr>
          <a:xfrm>
            <a:off x="824697" y="1782502"/>
            <a:ext cx="1600200" cy="1336876"/>
          </a:xfrm>
          <a:prstGeom prst="wedgeRoundRectCallout">
            <a:avLst>
              <a:gd name="adj1" fmla="val 104219"/>
              <a:gd name="adj2" fmla="val 1010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t>Coherence Controller issues read snoops to </a:t>
            </a:r>
            <a:r>
              <a:rPr lang="en-US" dirty="0" smtClean="0"/>
              <a:t>ARM</a:t>
            </a:r>
            <a:endParaRPr lang="en-US" dirty="0"/>
          </a:p>
        </p:txBody>
      </p:sp>
      <p:sp>
        <p:nvSpPr>
          <p:cNvPr id="10" name="Freeform 9"/>
          <p:cNvSpPr/>
          <p:nvPr/>
        </p:nvSpPr>
        <p:spPr>
          <a:xfrm>
            <a:off x="3200401" y="3366052"/>
            <a:ext cx="2362200" cy="1510748"/>
          </a:xfrm>
          <a:custGeom>
            <a:avLst/>
            <a:gdLst>
              <a:gd name="connsiteX0" fmla="*/ 1442279 w 1442279"/>
              <a:gd name="connsiteY0" fmla="*/ 1431235 h 1444487"/>
              <a:gd name="connsiteX1" fmla="*/ 408609 w 1442279"/>
              <a:gd name="connsiteY1" fmla="*/ 1364974 h 1444487"/>
              <a:gd name="connsiteX2" fmla="*/ 64052 w 1442279"/>
              <a:gd name="connsiteY2" fmla="*/ 954157 h 1444487"/>
              <a:gd name="connsiteX3" fmla="*/ 24296 w 1442279"/>
              <a:gd name="connsiteY3" fmla="*/ 0 h 1444487"/>
            </a:gdLst>
            <a:ahLst/>
            <a:cxnLst>
              <a:cxn ang="0">
                <a:pos x="connsiteX0" y="connsiteY0"/>
              </a:cxn>
              <a:cxn ang="0">
                <a:pos x="connsiteX1" y="connsiteY1"/>
              </a:cxn>
              <a:cxn ang="0">
                <a:pos x="connsiteX2" y="connsiteY2"/>
              </a:cxn>
              <a:cxn ang="0">
                <a:pos x="connsiteX3" y="connsiteY3"/>
              </a:cxn>
            </a:cxnLst>
            <a:rect l="l" t="t" r="r" b="b"/>
            <a:pathLst>
              <a:path w="1442279" h="1444487">
                <a:moveTo>
                  <a:pt x="1442279" y="1431235"/>
                </a:moveTo>
                <a:cubicBezTo>
                  <a:pt x="1040296" y="1437861"/>
                  <a:pt x="638314" y="1444487"/>
                  <a:pt x="408609" y="1364974"/>
                </a:cubicBezTo>
                <a:cubicBezTo>
                  <a:pt x="178905" y="1285461"/>
                  <a:pt x="128104" y="1181653"/>
                  <a:pt x="64052" y="954157"/>
                </a:cubicBezTo>
                <a:cubicBezTo>
                  <a:pt x="0" y="726661"/>
                  <a:pt x="12148" y="363330"/>
                  <a:pt x="24296" y="0"/>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p:cNvSpPr/>
          <p:nvPr/>
        </p:nvSpPr>
        <p:spPr>
          <a:xfrm>
            <a:off x="3276600" y="3657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2" name="Freeform 11"/>
          <p:cNvSpPr/>
          <p:nvPr/>
        </p:nvSpPr>
        <p:spPr>
          <a:xfrm>
            <a:off x="4412974" y="3379304"/>
            <a:ext cx="1325217" cy="1457739"/>
          </a:xfrm>
          <a:custGeom>
            <a:avLst/>
            <a:gdLst>
              <a:gd name="connsiteX0" fmla="*/ 0 w 1325217"/>
              <a:gd name="connsiteY0" fmla="*/ 0 h 1457739"/>
              <a:gd name="connsiteX1" fmla="*/ 265043 w 1325217"/>
              <a:gd name="connsiteY1" fmla="*/ 463826 h 1457739"/>
              <a:gd name="connsiteX2" fmla="*/ 1126435 w 1325217"/>
              <a:gd name="connsiteY2" fmla="*/ 914400 h 1457739"/>
              <a:gd name="connsiteX3" fmla="*/ 1325217 w 1325217"/>
              <a:gd name="connsiteY3" fmla="*/ 1457739 h 1457739"/>
            </a:gdLst>
            <a:ahLst/>
            <a:cxnLst>
              <a:cxn ang="0">
                <a:pos x="connsiteX0" y="connsiteY0"/>
              </a:cxn>
              <a:cxn ang="0">
                <a:pos x="connsiteX1" y="connsiteY1"/>
              </a:cxn>
              <a:cxn ang="0">
                <a:pos x="connsiteX2" y="connsiteY2"/>
              </a:cxn>
              <a:cxn ang="0">
                <a:pos x="connsiteX3" y="connsiteY3"/>
              </a:cxn>
            </a:cxnLst>
            <a:rect l="l" t="t" r="r" b="b"/>
            <a:pathLst>
              <a:path w="1325217" h="1457739">
                <a:moveTo>
                  <a:pt x="0" y="0"/>
                </a:moveTo>
                <a:cubicBezTo>
                  <a:pt x="38652" y="155713"/>
                  <a:pt x="77304" y="311426"/>
                  <a:pt x="265043" y="463826"/>
                </a:cubicBezTo>
                <a:cubicBezTo>
                  <a:pt x="452782" y="616226"/>
                  <a:pt x="949739" y="748748"/>
                  <a:pt x="1126435" y="914400"/>
                </a:cubicBezTo>
                <a:cubicBezTo>
                  <a:pt x="1303131" y="1080052"/>
                  <a:pt x="1314174" y="1268895"/>
                  <a:pt x="1325217" y="1457739"/>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p:cNvSpPr/>
          <p:nvPr/>
        </p:nvSpPr>
        <p:spPr>
          <a:xfrm>
            <a:off x="4572000" y="34290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14" name="Rounded Rectangular Callout 13"/>
          <p:cNvSpPr/>
          <p:nvPr/>
        </p:nvSpPr>
        <p:spPr>
          <a:xfrm>
            <a:off x="6629400" y="2209800"/>
            <a:ext cx="1143000" cy="762000"/>
          </a:xfrm>
          <a:prstGeom prst="wedgeRoundRectCallout">
            <a:avLst>
              <a:gd name="adj1" fmla="val -200211"/>
              <a:gd name="adj2" fmla="val 177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ARM </a:t>
            </a:r>
            <a:r>
              <a:rPr lang="en-US" sz="1800" dirty="0" smtClean="0"/>
              <a:t>evicts updated </a:t>
            </a:r>
            <a:r>
              <a:rPr lang="en-US" dirty="0" smtClean="0"/>
              <a:t>data</a:t>
            </a:r>
            <a:endParaRPr lang="en-US" dirty="0"/>
          </a:p>
        </p:txBody>
      </p:sp>
      <p:sp>
        <p:nvSpPr>
          <p:cNvPr id="15" name="Freeform 14"/>
          <p:cNvSpPr/>
          <p:nvPr/>
        </p:nvSpPr>
        <p:spPr>
          <a:xfrm>
            <a:off x="1696278" y="4485860"/>
            <a:ext cx="4035288" cy="324679"/>
          </a:xfrm>
          <a:custGeom>
            <a:avLst/>
            <a:gdLst>
              <a:gd name="connsiteX0" fmla="*/ 3935896 w 4035288"/>
              <a:gd name="connsiteY0" fmla="*/ 324679 h 324679"/>
              <a:gd name="connsiteX1" fmla="*/ 3379305 w 4035288"/>
              <a:gd name="connsiteY1" fmla="*/ 46383 h 324679"/>
              <a:gd name="connsiteX2" fmla="*/ 0 w 4035288"/>
              <a:gd name="connsiteY2" fmla="*/ 46383 h 324679"/>
            </a:gdLst>
            <a:ahLst/>
            <a:cxnLst>
              <a:cxn ang="0">
                <a:pos x="connsiteX0" y="connsiteY0"/>
              </a:cxn>
              <a:cxn ang="0">
                <a:pos x="connsiteX1" y="connsiteY1"/>
              </a:cxn>
              <a:cxn ang="0">
                <a:pos x="connsiteX2" y="connsiteY2"/>
              </a:cxn>
            </a:cxnLst>
            <a:rect l="l" t="t" r="r" b="b"/>
            <a:pathLst>
              <a:path w="4035288" h="324679">
                <a:moveTo>
                  <a:pt x="3935896" y="324679"/>
                </a:moveTo>
                <a:cubicBezTo>
                  <a:pt x="3985592" y="208722"/>
                  <a:pt x="4035288" y="92766"/>
                  <a:pt x="3379305" y="46383"/>
                </a:cubicBezTo>
                <a:cubicBezTo>
                  <a:pt x="2723322" y="0"/>
                  <a:pt x="1361661" y="23191"/>
                  <a:pt x="0" y="46383"/>
                </a:cubicBezTo>
              </a:path>
            </a:pathLst>
          </a:cu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Oval 15"/>
          <p:cNvSpPr/>
          <p:nvPr/>
        </p:nvSpPr>
        <p:spPr>
          <a:xfrm>
            <a:off x="3733800" y="44196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4</a:t>
            </a:r>
            <a:endParaRPr lang="en-US" b="1" dirty="0">
              <a:solidFill>
                <a:schemeClr val="bg1"/>
              </a:solidFill>
            </a:endParaRPr>
          </a:p>
        </p:txBody>
      </p:sp>
      <p:sp>
        <p:nvSpPr>
          <p:cNvPr id="17" name="Rounded Rectangular Callout 16"/>
          <p:cNvSpPr/>
          <p:nvPr/>
        </p:nvSpPr>
        <p:spPr>
          <a:xfrm>
            <a:off x="7620000" y="5334000"/>
            <a:ext cx="1524000" cy="1066800"/>
          </a:xfrm>
          <a:prstGeom prst="wedgeRoundRectCallout">
            <a:avLst>
              <a:gd name="adj1" fmla="val -259632"/>
              <a:gd name="adj2" fmla="val -1208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Coherence </a:t>
            </a:r>
            <a:r>
              <a:rPr lang="en-US" sz="1800" dirty="0" smtClean="0"/>
              <a:t>controller returns read data </a:t>
            </a:r>
            <a:r>
              <a:rPr lang="en-US" dirty="0" smtClean="0"/>
              <a:t>to EDMA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KeyStone II: IO Cache Coherency</a:t>
            </a:r>
            <a:endParaRPr lang="en-US" sz="4000" dirty="0"/>
          </a:p>
        </p:txBody>
      </p:sp>
      <p:sp>
        <p:nvSpPr>
          <p:cNvPr id="3" name="Content Placeholder 2"/>
          <p:cNvSpPr>
            <a:spLocks noGrp="1"/>
          </p:cNvSpPr>
          <p:nvPr>
            <p:ph idx="1"/>
          </p:nvPr>
        </p:nvSpPr>
        <p:spPr>
          <a:xfrm>
            <a:off x="381000" y="4443769"/>
            <a:ext cx="8382000" cy="1645902"/>
          </a:xfrm>
        </p:spPr>
        <p:txBody>
          <a:bodyPr>
            <a:normAutofit lnSpcReduction="10000"/>
          </a:bodyPr>
          <a:lstStyle/>
          <a:p>
            <a:r>
              <a:rPr lang="en-US" sz="2400" dirty="0" smtClean="0"/>
              <a:t>IO coherency for the ARM, SMP for the quad cluster:</a:t>
            </a:r>
          </a:p>
          <a:p>
            <a:pPr lvl="1"/>
            <a:r>
              <a:rPr lang="en-US" sz="2400" dirty="0" smtClean="0"/>
              <a:t>DDR3A from 0x08_0000_0000 to 0x09_FFFF_FFFF (8 G)</a:t>
            </a:r>
          </a:p>
          <a:p>
            <a:pPr lvl="1"/>
            <a:r>
              <a:rPr lang="en-US" sz="2400" dirty="0" smtClean="0"/>
              <a:t>MSMC SRAM</a:t>
            </a:r>
          </a:p>
          <a:p>
            <a:r>
              <a:rPr lang="en-US" sz="2400" dirty="0" smtClean="0"/>
              <a:t>Coherency for ease of use and performance</a:t>
            </a:r>
          </a:p>
        </p:txBody>
      </p:sp>
      <p:grpSp>
        <p:nvGrpSpPr>
          <p:cNvPr id="17" name="Group 16"/>
          <p:cNvGrpSpPr/>
          <p:nvPr/>
        </p:nvGrpSpPr>
        <p:grpSpPr>
          <a:xfrm>
            <a:off x="573505" y="813426"/>
            <a:ext cx="7772300" cy="3604222"/>
            <a:chOff x="17245" y="813426"/>
            <a:chExt cx="7772300" cy="3604222"/>
          </a:xfrm>
        </p:grpSpPr>
        <p:grpSp>
          <p:nvGrpSpPr>
            <p:cNvPr id="4" name="Group 13"/>
            <p:cNvGrpSpPr/>
            <p:nvPr>
              <p:custDataLst>
                <p:tags r:id="rId2"/>
              </p:custDataLst>
            </p:nvPr>
          </p:nvGrpSpPr>
          <p:grpSpPr>
            <a:xfrm>
              <a:off x="1369695" y="813426"/>
              <a:ext cx="6419850" cy="3604222"/>
              <a:chOff x="1362075" y="813426"/>
              <a:chExt cx="6419850" cy="3604222"/>
            </a:xfrm>
          </p:grpSpPr>
          <p:pic>
            <p:nvPicPr>
              <p:cNvPr id="3074" name="Picture 2"/>
              <p:cNvPicPr>
                <a:picLocks noChangeAspect="1" noChangeArrowheads="1"/>
              </p:cNvPicPr>
              <p:nvPr/>
            </p:nvPicPr>
            <p:blipFill>
              <a:blip r:embed="rId5" cstate="print"/>
              <a:srcRect/>
              <a:stretch>
                <a:fillRect/>
              </a:stretch>
            </p:blipFill>
            <p:spPr bwMode="auto">
              <a:xfrm>
                <a:off x="1362075" y="813426"/>
                <a:ext cx="6419850" cy="3438525"/>
              </a:xfrm>
              <a:prstGeom prst="rect">
                <a:avLst/>
              </a:prstGeom>
              <a:noFill/>
              <a:ln w="9525">
                <a:noFill/>
                <a:miter lim="800000"/>
                <a:headEnd/>
                <a:tailEnd/>
              </a:ln>
            </p:spPr>
          </p:pic>
          <p:sp>
            <p:nvSpPr>
              <p:cNvPr id="12" name="TextBox 11"/>
              <p:cNvSpPr txBox="1"/>
              <p:nvPr/>
            </p:nvSpPr>
            <p:spPr>
              <a:xfrm>
                <a:off x="1424539" y="3955983"/>
                <a:ext cx="1655545" cy="461665"/>
              </a:xfrm>
              <a:prstGeom prst="rect">
                <a:avLst/>
              </a:prstGeom>
              <a:solidFill>
                <a:schemeClr val="bg1"/>
              </a:solidFill>
            </p:spPr>
            <p:txBody>
              <a:bodyPr wrap="square" rtlCol="0">
                <a:spAutoFit/>
              </a:bodyPr>
              <a:lstStyle/>
              <a:p>
                <a:endParaRPr lang="en-US" dirty="0"/>
              </a:p>
            </p:txBody>
          </p:sp>
        </p:grpSp>
        <p:sp>
          <p:nvSpPr>
            <p:cNvPr id="15" name="TextBox 14"/>
            <p:cNvSpPr txBox="1"/>
            <p:nvPr/>
          </p:nvSpPr>
          <p:spPr>
            <a:xfrm>
              <a:off x="1628018" y="2695075"/>
              <a:ext cx="626132" cy="307777"/>
            </a:xfrm>
            <a:prstGeom prst="rect">
              <a:avLst/>
            </a:prstGeom>
            <a:solidFill>
              <a:schemeClr val="bg1"/>
            </a:solidFill>
          </p:spPr>
          <p:txBody>
            <a:bodyPr wrap="none" lIns="0" rIns="0" rtlCol="0">
              <a:spAutoFit/>
            </a:bodyPr>
            <a:lstStyle/>
            <a:p>
              <a:r>
                <a:rPr lang="en-US" sz="1400" dirty="0" smtClean="0">
                  <a:cs typeface="Arial" pitchFamily="34" charset="0"/>
                </a:rPr>
                <a:t>TeraNet</a:t>
              </a:r>
              <a:endParaRPr lang="en-US" sz="1400" dirty="0">
                <a:cs typeface="Arial" pitchFamily="34" charset="0"/>
              </a:endParaRPr>
            </a:p>
          </p:txBody>
        </p:sp>
        <p:sp>
          <p:nvSpPr>
            <p:cNvPr id="7" name="TextBox 6"/>
            <p:cNvSpPr txBox="1"/>
            <p:nvPr/>
          </p:nvSpPr>
          <p:spPr>
            <a:xfrm>
              <a:off x="26870" y="2856312"/>
              <a:ext cx="1501541" cy="830997"/>
            </a:xfrm>
            <a:prstGeom prst="rect">
              <a:avLst/>
            </a:prstGeom>
            <a:noFill/>
          </p:spPr>
          <p:txBody>
            <a:bodyPr wrap="square" lIns="0" rIns="0" rtlCol="0">
              <a:spAutoFit/>
            </a:bodyPr>
            <a:lstStyle/>
            <a:p>
              <a:pPr algn="ctr"/>
              <a:r>
                <a:rPr lang="en-US" sz="1600" dirty="0" smtClean="0">
                  <a:solidFill>
                    <a:srgbClr val="FF0000"/>
                  </a:solidFill>
                </a:rPr>
                <a:t>Write-invalidate</a:t>
              </a:r>
            </a:p>
            <a:p>
              <a:pPr algn="ctr"/>
              <a:r>
                <a:rPr lang="en-US" sz="1600" dirty="0" smtClean="0">
                  <a:solidFill>
                    <a:srgbClr val="FF0000"/>
                  </a:solidFill>
                </a:rPr>
                <a:t>Read-snoop for</a:t>
              </a:r>
            </a:p>
            <a:p>
              <a:pPr algn="ctr"/>
              <a:r>
                <a:rPr lang="en-US" sz="1600" dirty="0" smtClean="0">
                  <a:solidFill>
                    <a:srgbClr val="FF0000"/>
                  </a:solidFill>
                </a:rPr>
                <a:t>DDR3A</a:t>
              </a:r>
              <a:endParaRPr lang="en-US" sz="1600" dirty="0">
                <a:solidFill>
                  <a:srgbClr val="FF0000"/>
                </a:solidFill>
              </a:endParaRPr>
            </a:p>
          </p:txBody>
        </p:sp>
        <p:sp>
          <p:nvSpPr>
            <p:cNvPr id="11" name="TextBox 10"/>
            <p:cNvSpPr txBox="1"/>
            <p:nvPr/>
          </p:nvSpPr>
          <p:spPr>
            <a:xfrm>
              <a:off x="17245" y="2080963"/>
              <a:ext cx="1559293" cy="830997"/>
            </a:xfrm>
            <a:prstGeom prst="rect">
              <a:avLst/>
            </a:prstGeom>
            <a:noFill/>
          </p:spPr>
          <p:txBody>
            <a:bodyPr wrap="square" lIns="0" rIns="0" rtlCol="0">
              <a:spAutoFit/>
            </a:bodyPr>
            <a:lstStyle/>
            <a:p>
              <a:pPr algn="ctr"/>
              <a:r>
                <a:rPr lang="en-US" sz="1600" dirty="0" smtClean="0">
                  <a:solidFill>
                    <a:srgbClr val="0070C0"/>
                  </a:solidFill>
                </a:rPr>
                <a:t>Write-invalidate</a:t>
              </a:r>
            </a:p>
            <a:p>
              <a:pPr algn="ctr"/>
              <a:r>
                <a:rPr lang="en-US" sz="1600" dirty="0" smtClean="0">
                  <a:solidFill>
                    <a:srgbClr val="0070C0"/>
                  </a:solidFill>
                </a:rPr>
                <a:t>Read-snoop for MSMC SRAM</a:t>
              </a:r>
              <a:endParaRPr lang="en-US" sz="1600" dirty="0">
                <a:solidFill>
                  <a:srgbClr val="0070C0"/>
                </a:solidFill>
              </a:endParaRPr>
            </a:p>
          </p:txBody>
        </p:sp>
        <p:sp>
          <p:nvSpPr>
            <p:cNvPr id="16" name="TextBox 15"/>
            <p:cNvSpPr txBox="1"/>
            <p:nvPr/>
          </p:nvSpPr>
          <p:spPr>
            <a:xfrm>
              <a:off x="2406316" y="1453416"/>
              <a:ext cx="779646" cy="430887"/>
            </a:xfrm>
            <a:prstGeom prst="rect">
              <a:avLst/>
            </a:prstGeom>
            <a:solidFill>
              <a:srgbClr val="8D55F1"/>
            </a:solidFill>
          </p:spPr>
          <p:txBody>
            <a:bodyPr wrap="square" lIns="0" tIns="0" rIns="0" bIns="0" rtlCol="0">
              <a:spAutoFit/>
            </a:bodyPr>
            <a:lstStyle/>
            <a:p>
              <a:pPr algn="ctr"/>
              <a:r>
                <a:rPr lang="en-US" sz="1400" dirty="0" smtClean="0"/>
                <a:t>ARM</a:t>
              </a:r>
            </a:p>
            <a:p>
              <a:pPr algn="ctr"/>
              <a:r>
                <a:rPr lang="en-US" sz="1400" dirty="0" smtClean="0"/>
                <a:t>A15</a:t>
              </a:r>
              <a:endParaRPr lang="en-US" sz="1400" dirty="0"/>
            </a:p>
          </p:txBody>
        </p:sp>
        <p:cxnSp>
          <p:nvCxnSpPr>
            <p:cNvPr id="18" name="Straight Connector 17"/>
            <p:cNvCxnSpPr/>
            <p:nvPr/>
          </p:nvCxnSpPr>
          <p:spPr bwMode="auto">
            <a:xfrm>
              <a:off x="1540043" y="3022337"/>
              <a:ext cx="2406315"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flipH="1" flipV="1">
              <a:off x="2964581" y="1732550"/>
              <a:ext cx="9626" cy="1280160"/>
            </a:xfrm>
            <a:prstGeom prst="line">
              <a:avLst/>
            </a:prstGeom>
            <a:solidFill>
              <a:schemeClr val="accent1"/>
            </a:solidFill>
            <a:ln w="38100" cap="flat" cmpd="sng" algn="ctr">
              <a:solidFill>
                <a:srgbClr val="FF0000"/>
              </a:solidFill>
              <a:prstDash val="sysDash"/>
              <a:round/>
              <a:headEnd type="none" w="med" len="med"/>
              <a:tailEnd type="none" w="med" len="med"/>
            </a:ln>
            <a:effectLst/>
          </p:spPr>
        </p:cxnSp>
        <p:cxnSp>
          <p:nvCxnSpPr>
            <p:cNvPr id="22" name="Straight Connector 21"/>
            <p:cNvCxnSpPr/>
            <p:nvPr/>
          </p:nvCxnSpPr>
          <p:spPr bwMode="auto">
            <a:xfrm flipH="1">
              <a:off x="3946358" y="3003082"/>
              <a:ext cx="1" cy="77724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a:off x="1538439" y="2741600"/>
              <a:ext cx="5083742" cy="1600"/>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6" name="Straight Connector 25"/>
            <p:cNvCxnSpPr/>
            <p:nvPr/>
          </p:nvCxnSpPr>
          <p:spPr bwMode="auto">
            <a:xfrm flipH="1" flipV="1">
              <a:off x="2751227" y="1798314"/>
              <a:ext cx="9626" cy="914400"/>
            </a:xfrm>
            <a:prstGeom prst="line">
              <a:avLst/>
            </a:prstGeom>
            <a:solidFill>
              <a:schemeClr val="accent1"/>
            </a:solidFill>
            <a:ln w="38100" cap="flat" cmpd="sng" algn="ctr">
              <a:solidFill>
                <a:srgbClr val="0070C0"/>
              </a:solidFill>
              <a:prstDash val="sysDash"/>
              <a:round/>
              <a:headEnd type="none" w="med" len="med"/>
              <a:tailEnd type="none" w="med" len="med"/>
            </a:ln>
            <a:effectLst/>
          </p:spPr>
        </p:cxnSp>
      </p:gr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9080"/>
            <a:ext cx="8229600" cy="762000"/>
          </a:xfrm>
        </p:spPr>
        <p:txBody>
          <a:bodyPr>
            <a:normAutofit/>
          </a:bodyPr>
          <a:lstStyle/>
          <a:p>
            <a:r>
              <a:rPr lang="en-US" sz="4000" dirty="0" smtClean="0"/>
              <a:t>ARM CorePac: Cache and Coherency </a:t>
            </a:r>
            <a:endParaRPr lang="en-US" sz="4000" dirty="0"/>
          </a:p>
        </p:txBody>
      </p:sp>
      <p:sp>
        <p:nvSpPr>
          <p:cNvPr id="3" name="Content Placeholder 2"/>
          <p:cNvSpPr>
            <a:spLocks noGrp="1"/>
          </p:cNvSpPr>
          <p:nvPr>
            <p:ph idx="1"/>
          </p:nvPr>
        </p:nvSpPr>
        <p:spPr>
          <a:xfrm>
            <a:off x="337285" y="1470660"/>
            <a:ext cx="8402855" cy="4191000"/>
          </a:xfrm>
        </p:spPr>
        <p:txBody>
          <a:bodyPr>
            <a:normAutofit/>
          </a:bodyPr>
          <a:lstStyle/>
          <a:p>
            <a:r>
              <a:rPr lang="en-US" sz="2200" dirty="0" smtClean="0"/>
              <a:t>L1 to L2 cache coherency based on SCU (Snoop Control Unit) algorithm.</a:t>
            </a:r>
          </a:p>
          <a:p>
            <a:r>
              <a:rPr lang="en-US" sz="2200" dirty="0" smtClean="0"/>
              <a:t>Unified L2 Cache coherency for external (to the CorePac) memory and IO; Based on snooping cache coherency protocol. </a:t>
            </a:r>
          </a:p>
          <a:p>
            <a:pPr lvl="1"/>
            <a:r>
              <a:rPr lang="en-US" sz="2200" dirty="0" smtClean="0"/>
              <a:t>Between ARM cache and DDR3A</a:t>
            </a:r>
          </a:p>
          <a:p>
            <a:pPr lvl="1"/>
            <a:r>
              <a:rPr lang="en-US" sz="2200" dirty="0" smtClean="0"/>
              <a:t>Between ARM cache and MSMC SRAM (on-chip scratch memory)</a:t>
            </a:r>
          </a:p>
          <a:p>
            <a:pPr lvl="1"/>
            <a:r>
              <a:rPr lang="en-US" sz="2200" dirty="0" smtClean="0"/>
              <a:t>No IO or DDRB coherency supported by the hardware. </a:t>
            </a: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Error Correction and Latency</a:t>
            </a:r>
            <a:endParaRPr lang="en-US" sz="4000" dirty="0"/>
          </a:p>
        </p:txBody>
      </p:sp>
      <p:sp>
        <p:nvSpPr>
          <p:cNvPr id="3" name="Content Placeholder 2"/>
          <p:cNvSpPr>
            <a:spLocks noGrp="1"/>
          </p:cNvSpPr>
          <p:nvPr>
            <p:ph idx="1"/>
          </p:nvPr>
        </p:nvSpPr>
        <p:spPr>
          <a:xfrm>
            <a:off x="381000" y="1371600"/>
            <a:ext cx="8402855" cy="4572000"/>
          </a:xfrm>
        </p:spPr>
        <p:txBody>
          <a:bodyPr>
            <a:normAutofit/>
          </a:bodyPr>
          <a:lstStyle/>
          <a:p>
            <a:r>
              <a:rPr lang="en-US" sz="2200" dirty="0" smtClean="0"/>
              <a:t>32KB L1 cache program, 32KB L1 cache data</a:t>
            </a:r>
          </a:p>
          <a:p>
            <a:r>
              <a:rPr lang="en-US" sz="2200" dirty="0" smtClean="0"/>
              <a:t>Large L2 cache (4MB, 16-way set associative)</a:t>
            </a:r>
          </a:p>
          <a:p>
            <a:pPr lvl="1"/>
            <a:r>
              <a:rPr lang="en-US" sz="2200" dirty="0" smtClean="0"/>
              <a:t>1MB, 16-way set associative in some variants</a:t>
            </a:r>
          </a:p>
          <a:p>
            <a:r>
              <a:rPr lang="en-US" sz="2200" dirty="0" smtClean="0"/>
              <a:t>Internal and external memory Error Correction Code (ECC)</a:t>
            </a:r>
          </a:p>
          <a:p>
            <a:pPr lvl="1"/>
            <a:r>
              <a:rPr lang="en-US" sz="2200" dirty="0" smtClean="0"/>
              <a:t>1 bit error correct, 2 bits error detect</a:t>
            </a:r>
          </a:p>
          <a:p>
            <a:r>
              <a:rPr lang="en-US" sz="2200" dirty="0" smtClean="0"/>
              <a:t>L1 hit – 4 cycles latency (4 stage load pipeline, can be hidden)</a:t>
            </a:r>
          </a:p>
          <a:p>
            <a:r>
              <a:rPr lang="en-US" sz="2200" dirty="0" smtClean="0"/>
              <a:t>L1 miss, L2 hit – 20 cycles (4MB) or less (16 cycles 1MB)</a:t>
            </a:r>
          </a:p>
          <a:p>
            <a:r>
              <a:rPr lang="en-US" sz="2200" dirty="0" smtClean="0"/>
              <a:t>L2 miss MSMC SRAM  - ~50 cycles</a:t>
            </a:r>
          </a:p>
          <a:p>
            <a:r>
              <a:rPr lang="en-US" sz="2200" dirty="0" smtClean="0"/>
              <a:t>L2 miss DDRA memory ~100ns (~140 cycles) if DDR page is open</a:t>
            </a:r>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Single, Dual, or Quad-ARM Cortex A15 CorePac operating at up to 1.4 GHz.</a:t>
            </a:r>
          </a:p>
          <a:p>
            <a:pPr marL="227013" indent="-227013" eaLnBrk="1" hangingPunct="1">
              <a:spcBef>
                <a:spcPct val="0"/>
              </a:spcBef>
              <a:spcAft>
                <a:spcPct val="10000"/>
              </a:spcAft>
            </a:pPr>
            <a:r>
              <a:rPr lang="en-US" sz="2000" dirty="0" smtClean="0"/>
              <a:t>L1 Memory: 32KB L1 Data cache 32KB L1 Program Cache</a:t>
            </a:r>
          </a:p>
          <a:p>
            <a:pPr marL="227013" indent="-227013" eaLnBrk="1" hangingPunct="1">
              <a:spcBef>
                <a:spcPct val="0"/>
              </a:spcBef>
              <a:spcAft>
                <a:spcPct val="10000"/>
              </a:spcAft>
            </a:pPr>
            <a:r>
              <a:rPr lang="en-US" sz="2000" dirty="0" smtClean="0"/>
              <a:t>Up to 128-bit access</a:t>
            </a:r>
          </a:p>
          <a:p>
            <a:pPr marL="227013" indent="-227013" eaLnBrk="1" hangingPunct="1">
              <a:spcBef>
                <a:spcPct val="0"/>
              </a:spcBef>
              <a:spcAft>
                <a:spcPct val="10000"/>
              </a:spcAft>
            </a:pPr>
            <a:r>
              <a:rPr lang="en-US" sz="2000" dirty="0" smtClean="0"/>
              <a:t>64 bytes L1 D cache line (up to 6 outstanding requests)</a:t>
            </a:r>
          </a:p>
          <a:p>
            <a:pPr marL="227013" lvl="1" indent="-227013" eaLnBrk="1" hangingPunct="1">
              <a:spcBef>
                <a:spcPct val="0"/>
              </a:spcBef>
              <a:spcAft>
                <a:spcPct val="10000"/>
              </a:spcAft>
              <a:buFont typeface="Arial" pitchFamily="34" charset="0"/>
              <a:buChar char="•"/>
            </a:pPr>
            <a:r>
              <a:rPr lang="en-US" sz="2000" dirty="0" smtClean="0">
                <a:ea typeface="+mn-ea"/>
                <a:cs typeface="+mn-cs"/>
              </a:rPr>
              <a:t>L2 Memory:  </a:t>
            </a:r>
            <a:r>
              <a:rPr lang="en-US" sz="2000" dirty="0" smtClean="0"/>
              <a:t>4 MB L2 Cache is shared between the 1 to 4 ARM A-15 core(s) (4 tag bank, 4 data bank each)</a:t>
            </a:r>
          </a:p>
          <a:p>
            <a:pPr marL="227013" indent="-227013" eaLnBrk="1" hangingPunct="1">
              <a:spcBef>
                <a:spcPct val="0"/>
              </a:spcBef>
              <a:spcAft>
                <a:spcPct val="10000"/>
              </a:spcAft>
            </a:pPr>
            <a:r>
              <a:rPr lang="en-US" sz="2000" dirty="0" smtClean="0"/>
              <a:t>64 bytes cache line</a:t>
            </a:r>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62000"/>
          </a:xfrm>
        </p:spPr>
        <p:txBody>
          <a:bodyPr>
            <a:normAutofit/>
          </a:bodyPr>
          <a:lstStyle/>
          <a:p>
            <a:r>
              <a:rPr lang="en-US" sz="4000" dirty="0" smtClean="0"/>
              <a:t>Reliability</a:t>
            </a:r>
            <a:endParaRPr lang="en-US" sz="4000" dirty="0"/>
          </a:p>
        </p:txBody>
      </p:sp>
      <p:sp>
        <p:nvSpPr>
          <p:cNvPr id="3" name="Content Placeholder 2"/>
          <p:cNvSpPr>
            <a:spLocks noGrp="1"/>
          </p:cNvSpPr>
          <p:nvPr>
            <p:ph idx="1"/>
          </p:nvPr>
        </p:nvSpPr>
        <p:spPr>
          <a:xfrm>
            <a:off x="381000" y="1676400"/>
            <a:ext cx="8402855" cy="2667000"/>
          </a:xfrm>
        </p:spPr>
        <p:txBody>
          <a:bodyPr>
            <a:normAutofit/>
          </a:bodyPr>
          <a:lstStyle/>
          <a:p>
            <a:pPr marL="0" indent="0">
              <a:buNone/>
            </a:pPr>
            <a:r>
              <a:rPr lang="en-US" dirty="0" smtClean="0"/>
              <a:t>The KeyStone II ARM A15 CorePac is designed for high-reliability embedded applications;</a:t>
            </a:r>
            <a:br>
              <a:rPr lang="en-US" dirty="0" smtClean="0"/>
            </a:br>
            <a:r>
              <a:rPr lang="en-US" dirty="0" smtClean="0"/>
              <a:t>100k power-on hours at 105C</a:t>
            </a:r>
            <a:r>
              <a:rPr lang="en-US" sz="1800" dirty="0" smtClean="0"/>
              <a:t>.</a:t>
            </a:r>
            <a:endParaRPr lang="en-US" dirty="0" smtClean="0"/>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Benchmarks</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b="1"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90500"/>
            <a:ext cx="8229600" cy="762000"/>
          </a:xfrm>
        </p:spPr>
        <p:txBody>
          <a:bodyPr>
            <a:normAutofit/>
          </a:bodyPr>
          <a:lstStyle/>
          <a:p>
            <a:r>
              <a:rPr lang="en-US" sz="4000" dirty="0" smtClean="0"/>
              <a:t>Benchmarks Overview</a:t>
            </a:r>
            <a:endParaRPr lang="en-US" sz="4000" dirty="0"/>
          </a:p>
        </p:txBody>
      </p:sp>
      <p:sp>
        <p:nvSpPr>
          <p:cNvPr id="3" name="Content Placeholder 2"/>
          <p:cNvSpPr>
            <a:spLocks noGrp="1"/>
          </p:cNvSpPr>
          <p:nvPr>
            <p:ph idx="1"/>
          </p:nvPr>
        </p:nvSpPr>
        <p:spPr>
          <a:xfrm>
            <a:off x="375385" y="1264920"/>
            <a:ext cx="8402855" cy="4572000"/>
          </a:xfrm>
        </p:spPr>
        <p:txBody>
          <a:bodyPr>
            <a:normAutofit/>
          </a:bodyPr>
          <a:lstStyle/>
          <a:p>
            <a:r>
              <a:rPr lang="en-US" sz="2400" dirty="0" smtClean="0"/>
              <a:t>Dhrystone, DMIPS/MHz, CPU core and L1 only:</a:t>
            </a:r>
          </a:p>
          <a:p>
            <a:pPr lvl="1"/>
            <a:r>
              <a:rPr lang="en-US" sz="2400" dirty="0" smtClean="0"/>
              <a:t>3.5 DMIPS/MHz (highly dependant on compiler)</a:t>
            </a:r>
          </a:p>
          <a:p>
            <a:pPr lvl="1"/>
            <a:r>
              <a:rPr lang="en-US" sz="2400" dirty="0" smtClean="0"/>
              <a:t>19600 DMIPS with KeyStone II Quad-ARM CorePac at 1.4GHz</a:t>
            </a:r>
          </a:p>
          <a:p>
            <a:r>
              <a:rPr lang="en-US" sz="2400" dirty="0" smtClean="0"/>
              <a:t>Floating point:</a:t>
            </a:r>
          </a:p>
          <a:p>
            <a:pPr lvl="1"/>
            <a:r>
              <a:rPr lang="en-US" sz="2400" dirty="0" smtClean="0"/>
              <a:t>Quad single-precision IEEE-754 FMAC per cycle</a:t>
            </a:r>
          </a:p>
          <a:p>
            <a:endParaRPr lang="en-US" sz="1800" dirty="0" smtClean="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6337" y="6355533"/>
            <a:ext cx="8799968" cy="461665"/>
          </a:xfrm>
          <a:prstGeom prst="rect">
            <a:avLst/>
          </a:prstGeom>
          <a:solidFill>
            <a:schemeClr val="bg1"/>
          </a:solidFill>
        </p:spPr>
        <p:txBody>
          <a:bodyPr wrap="square" rtlCol="0">
            <a:spAutoFit/>
          </a:bodyPr>
          <a:lstStyle/>
          <a:p>
            <a:endParaRPr lang="en-US" dirty="0"/>
          </a:p>
        </p:txBody>
      </p:sp>
      <p:sp>
        <p:nvSpPr>
          <p:cNvPr id="2" name="Title 1"/>
          <p:cNvSpPr>
            <a:spLocks noGrp="1"/>
          </p:cNvSpPr>
          <p:nvPr>
            <p:ph type="title"/>
          </p:nvPr>
        </p:nvSpPr>
        <p:spPr>
          <a:xfrm>
            <a:off x="466253" y="138843"/>
            <a:ext cx="8229600" cy="563562"/>
          </a:xfrm>
        </p:spPr>
        <p:txBody>
          <a:bodyPr>
            <a:noAutofit/>
          </a:bodyPr>
          <a:lstStyle/>
          <a:p>
            <a:r>
              <a:rPr lang="en-US" sz="4000" dirty="0" smtClean="0"/>
              <a:t>Memory Bandwidth Benchmarks</a:t>
            </a:r>
          </a:p>
        </p:txBody>
      </p:sp>
      <p:sp>
        <p:nvSpPr>
          <p:cNvPr id="3" name="Content Placeholder 2"/>
          <p:cNvSpPr>
            <a:spLocks noGrp="1"/>
          </p:cNvSpPr>
          <p:nvPr>
            <p:ph idx="1"/>
          </p:nvPr>
        </p:nvSpPr>
        <p:spPr>
          <a:xfrm>
            <a:off x="108647" y="4870760"/>
            <a:ext cx="8935770" cy="1946495"/>
          </a:xfrm>
        </p:spPr>
        <p:txBody>
          <a:bodyPr>
            <a:normAutofit fontScale="92500"/>
          </a:bodyPr>
          <a:lstStyle/>
          <a:p>
            <a:pPr>
              <a:buNone/>
            </a:pPr>
            <a:r>
              <a:rPr lang="en-US" sz="1800" dirty="0" smtClean="0"/>
              <a:t>Memory bandwidth, external memory only:</a:t>
            </a:r>
          </a:p>
          <a:p>
            <a:pPr lvl="1"/>
            <a:r>
              <a:rPr lang="en-US" sz="1800" dirty="0" smtClean="0"/>
              <a:t>Stream Copy a(i) = b(i), where a and a b are arrays.</a:t>
            </a:r>
          </a:p>
          <a:p>
            <a:pPr lvl="1"/>
            <a:r>
              <a:rPr lang="en-US" sz="1800" dirty="0" smtClean="0"/>
              <a:t>Stream Scale a(i) = q * b(i), where a and b are arrays, and q is a constant.</a:t>
            </a:r>
          </a:p>
          <a:p>
            <a:pPr lvl="1"/>
            <a:r>
              <a:rPr lang="en-US" sz="1800" dirty="0" smtClean="0"/>
              <a:t>Stream Add computes a(i) = b(i) + c(i), where a, b, and c are arrays.</a:t>
            </a:r>
          </a:p>
          <a:p>
            <a:pPr lvl="1"/>
            <a:r>
              <a:rPr lang="en-US" sz="1800" dirty="0" smtClean="0"/>
              <a:t>Stream Triad computes a(i) = b(i) + q * c(i), where a, b, and c are arrays, and q is a constant.</a:t>
            </a:r>
          </a:p>
          <a:p>
            <a:pPr lvl="1"/>
            <a:r>
              <a:rPr lang="en-US" sz="1800" dirty="0" smtClean="0"/>
              <a:t>Array sizes are defined to force missing on cache regardless of size</a:t>
            </a:r>
          </a:p>
        </p:txBody>
      </p:sp>
      <p:sp>
        <p:nvSpPr>
          <p:cNvPr id="5" name="TextBox 4"/>
          <p:cNvSpPr txBox="1"/>
          <p:nvPr/>
        </p:nvSpPr>
        <p:spPr>
          <a:xfrm>
            <a:off x="5993388" y="807863"/>
            <a:ext cx="3132499" cy="3924151"/>
          </a:xfrm>
          <a:prstGeom prst="rect">
            <a:avLst/>
          </a:prstGeom>
          <a:noFill/>
        </p:spPr>
        <p:txBody>
          <a:bodyPr wrap="square" rtlCol="0">
            <a:spAutoFit/>
          </a:bodyPr>
          <a:lstStyle/>
          <a:p>
            <a:pPr marL="274320" indent="-274320" algn="l">
              <a:spcBef>
                <a:spcPts val="600"/>
              </a:spcBef>
              <a:buFont typeface="Arial" pitchFamily="34" charset="0"/>
              <a:buChar char="•"/>
            </a:pPr>
            <a:r>
              <a:rPr lang="en-US" sz="1800" dirty="0" smtClean="0"/>
              <a:t>The STREAM benchmark is the </a:t>
            </a:r>
            <a:r>
              <a:rPr lang="en-US" sz="1800" i="1" dirty="0" smtClean="0"/>
              <a:t>de facto</a:t>
            </a:r>
            <a:r>
              <a:rPr lang="en-US" sz="1800" dirty="0" smtClean="0"/>
              <a:t> industry standard benchmark for the measurements of computer memory bandwidth.</a:t>
            </a:r>
          </a:p>
          <a:p>
            <a:pPr marL="274320" indent="-274320" algn="l">
              <a:spcBef>
                <a:spcPts val="600"/>
              </a:spcBef>
              <a:buFont typeface="Arial" pitchFamily="34" charset="0"/>
              <a:buChar char="•"/>
            </a:pPr>
            <a:r>
              <a:rPr lang="en-US" sz="1800" dirty="0" smtClean="0"/>
              <a:t>DDR3-1600 theoretical throughput is 12.8 GB/s</a:t>
            </a:r>
          </a:p>
          <a:p>
            <a:pPr marL="274320" indent="-274320" algn="l">
              <a:spcBef>
                <a:spcPts val="600"/>
              </a:spcBef>
              <a:buFont typeface="Arial" pitchFamily="34" charset="0"/>
              <a:buChar char="•"/>
            </a:pPr>
            <a:r>
              <a:rPr lang="en-US" sz="1800" dirty="0" smtClean="0"/>
              <a:t>~30% to ~50% achieved</a:t>
            </a:r>
          </a:p>
          <a:p>
            <a:pPr marL="274320" indent="-274320" algn="l">
              <a:spcBef>
                <a:spcPts val="600"/>
              </a:spcBef>
              <a:buFont typeface="Arial" pitchFamily="34" charset="0"/>
              <a:buChar char="•"/>
            </a:pPr>
            <a:r>
              <a:rPr lang="en-US" sz="1800" dirty="0" smtClean="0"/>
              <a:t>Physical placement of arrays is critical; Linux virtual memory with 4kB pages is good.</a:t>
            </a:r>
            <a:endParaRPr lang="en-US" sz="1800" dirty="0"/>
          </a:p>
        </p:txBody>
      </p:sp>
      <p:pic>
        <p:nvPicPr>
          <p:cNvPr id="33795" name="Picture 3" descr="image004"/>
          <p:cNvPicPr>
            <a:picLocks noChangeAspect="1" noChangeArrowheads="1"/>
          </p:cNvPicPr>
          <p:nvPr>
            <p:custDataLst>
              <p:tags r:id="rId2"/>
            </p:custDataLst>
          </p:nvPr>
        </p:nvPicPr>
        <p:blipFill>
          <a:blip r:embed="rId5" cstate="print"/>
          <a:srcRect/>
          <a:stretch>
            <a:fillRect/>
          </a:stretch>
        </p:blipFill>
        <p:spPr bwMode="auto">
          <a:xfrm>
            <a:off x="64137" y="771052"/>
            <a:ext cx="5983578" cy="4114312"/>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Interrupt Controller</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b="1" dirty="0" smtClean="0"/>
              <a:t>Interrupt Controller</a:t>
            </a:r>
          </a:p>
          <a:p>
            <a:r>
              <a:rPr lang="en-US" dirty="0" smtClean="0"/>
              <a:t>Power Management</a:t>
            </a:r>
          </a:p>
          <a:p>
            <a:r>
              <a:rPr lang="en-US" dirty="0" smtClean="0"/>
              <a:t>Debug and Trace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671332"/>
            <a:ext cx="9144000" cy="646113"/>
          </a:xfrm>
        </p:spPr>
        <p:txBody>
          <a:bodyPr/>
          <a:lstStyle/>
          <a:p>
            <a:r>
              <a:rPr lang="en-US" altLang="ko-KR" sz="3600" dirty="0" smtClean="0"/>
              <a:t>Purpose of Interrupt Controller</a:t>
            </a:r>
          </a:p>
        </p:txBody>
      </p:sp>
      <p:sp>
        <p:nvSpPr>
          <p:cNvPr id="75778" name="Rectangle 3"/>
          <p:cNvSpPr>
            <a:spLocks noGrp="1" noChangeArrowheads="1"/>
          </p:cNvSpPr>
          <p:nvPr>
            <p:ph type="body" idx="4294967295"/>
          </p:nvPr>
        </p:nvSpPr>
        <p:spPr>
          <a:xfrm>
            <a:off x="152400" y="2245489"/>
            <a:ext cx="8831579" cy="4201031"/>
          </a:xfrm>
        </p:spPr>
        <p:txBody>
          <a:bodyPr/>
          <a:lstStyle/>
          <a:p>
            <a:pPr marL="347472" indent="-347472"/>
            <a:r>
              <a:rPr lang="en-US" altLang="ko-KR" sz="2000" dirty="0" smtClean="0"/>
              <a:t>Masking and unmasking of interrupts and events</a:t>
            </a:r>
          </a:p>
          <a:p>
            <a:pPr marL="347472" indent="-347472"/>
            <a:r>
              <a:rPr lang="en-US" altLang="ko-KR" sz="2000" dirty="0" smtClean="0"/>
              <a:t>Prioritize interrupt</a:t>
            </a:r>
          </a:p>
          <a:p>
            <a:pPr marL="347472" indent="-347472"/>
            <a:r>
              <a:rPr lang="en-US" altLang="ko-KR" sz="2000" dirty="0" smtClean="0"/>
              <a:t>Distribution of interrupts to the appropriate processor</a:t>
            </a:r>
          </a:p>
          <a:p>
            <a:pPr marL="347472" indent="-347472"/>
            <a:r>
              <a:rPr lang="en-US" altLang="ko-KR" sz="2000" dirty="0" smtClean="0"/>
              <a:t>Software generation of interrupts</a:t>
            </a:r>
          </a:p>
          <a:p>
            <a:pPr marL="347472" indent="-347472"/>
            <a:r>
              <a:rPr lang="en-US" altLang="ko-KR" sz="2000" dirty="0" smtClean="0"/>
              <a:t>Tracking the status of interrupt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p:nvPr>
        </p:nvPicPr>
        <p:blipFill>
          <a:blip r:embed="rId3" cstate="print"/>
          <a:srcRect/>
          <a:stretch>
            <a:fillRect/>
          </a:stretch>
        </p:blipFill>
        <p:spPr bwMode="auto">
          <a:xfrm>
            <a:off x="2804919" y="651351"/>
            <a:ext cx="5962650" cy="4591050"/>
          </a:xfrm>
          <a:prstGeom prst="rect">
            <a:avLst/>
          </a:prstGeom>
          <a:noFill/>
          <a:ln w="9525">
            <a:noFill/>
            <a:miter lim="800000"/>
            <a:headEnd/>
            <a:tailEnd/>
          </a:ln>
        </p:spPr>
      </p:pic>
      <p:sp>
        <p:nvSpPr>
          <p:cNvPr id="92165" name="Rectangle 2"/>
          <p:cNvSpPr>
            <a:spLocks noGrp="1" noChangeArrowheads="1"/>
          </p:cNvSpPr>
          <p:nvPr>
            <p:ph type="title" idx="4294967295"/>
          </p:nvPr>
        </p:nvSpPr>
        <p:spPr>
          <a:xfrm>
            <a:off x="228600" y="0"/>
            <a:ext cx="8564562" cy="685801"/>
          </a:xfrm>
        </p:spPr>
        <p:txBody>
          <a:bodyPr>
            <a:noAutofit/>
          </a:bodyPr>
          <a:lstStyle/>
          <a:p>
            <a:r>
              <a:rPr lang="en-US" altLang="ko-KR" sz="3600" dirty="0" smtClean="0"/>
              <a:t>GIC-400 (ARM Generic Interrupt Controller)</a:t>
            </a:r>
          </a:p>
        </p:txBody>
      </p:sp>
      <p:sp>
        <p:nvSpPr>
          <p:cNvPr id="92166" name="Rectangle 3"/>
          <p:cNvSpPr>
            <a:spLocks noGrp="1" noChangeArrowheads="1"/>
          </p:cNvSpPr>
          <p:nvPr>
            <p:ph type="body" idx="4294967295"/>
          </p:nvPr>
        </p:nvSpPr>
        <p:spPr>
          <a:xfrm>
            <a:off x="196383" y="3920441"/>
            <a:ext cx="8153400" cy="2399336"/>
          </a:xfrm>
        </p:spPr>
        <p:txBody>
          <a:bodyPr>
            <a:noAutofit/>
          </a:bodyPr>
          <a:lstStyle/>
          <a:p>
            <a:pPr marL="274320" indent="-274320">
              <a:spcBef>
                <a:spcPts val="600"/>
              </a:spcBef>
            </a:pPr>
            <a:r>
              <a:rPr lang="en-US" altLang="ko-KR" sz="2000" kern="1200" dirty="0" smtClean="0">
                <a:latin typeface="Arial" pitchFamily="34" charset="0"/>
              </a:rPr>
              <a:t>Event sources:</a:t>
            </a:r>
          </a:p>
          <a:p>
            <a:pPr marL="571183" lvl="1" indent="-274320">
              <a:spcBef>
                <a:spcPts val="600"/>
              </a:spcBef>
            </a:pPr>
            <a:r>
              <a:rPr lang="en-US" altLang="ko-KR" sz="2000" kern="1200" dirty="0" smtClean="0">
                <a:latin typeface="Arial" pitchFamily="34" charset="0"/>
              </a:rPr>
              <a:t>Various IP and peripherals</a:t>
            </a:r>
          </a:p>
          <a:p>
            <a:pPr marL="571183" lvl="1" indent="-274320">
              <a:spcBef>
                <a:spcPts val="600"/>
              </a:spcBef>
            </a:pPr>
            <a:r>
              <a:rPr lang="en-US" altLang="ko-KR" sz="2000" kern="1200" dirty="0" smtClean="0">
                <a:latin typeface="Arial" pitchFamily="34" charset="0"/>
              </a:rPr>
              <a:t>Software generated (SGI ) by ARM core</a:t>
            </a:r>
          </a:p>
          <a:p>
            <a:pPr marL="571183" lvl="1" indent="-274320">
              <a:spcBef>
                <a:spcPts val="600"/>
              </a:spcBef>
            </a:pPr>
            <a:r>
              <a:rPr lang="en-US" altLang="ko-KR" sz="2000" kern="1200" dirty="0" smtClean="0">
                <a:latin typeface="Arial" pitchFamily="34" charset="0"/>
              </a:rPr>
              <a:t>Signal over the AXI interface</a:t>
            </a:r>
          </a:p>
          <a:p>
            <a:pPr marL="274320" indent="-274320">
              <a:spcBef>
                <a:spcPts val="600"/>
              </a:spcBef>
            </a:pPr>
            <a:r>
              <a:rPr lang="en-US" altLang="ko-KR" sz="2000" kern="1200" dirty="0" smtClean="0">
                <a:latin typeface="Arial" pitchFamily="34" charset="0"/>
              </a:rPr>
              <a:t>Virtual and physical interrupts</a:t>
            </a:r>
          </a:p>
          <a:p>
            <a:pPr marL="274320" indent="-274320">
              <a:spcBef>
                <a:spcPts val="600"/>
              </a:spcBef>
            </a:pPr>
            <a:r>
              <a:rPr lang="en-US" altLang="ko-KR" sz="2000" kern="1200" dirty="0" smtClean="0">
                <a:latin typeface="Arial" pitchFamily="34" charset="0"/>
              </a:rPr>
              <a:t>Distribution and CPU interfaces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0"/>
            <a:ext cx="9144000" cy="1122744"/>
          </a:xfrm>
        </p:spPr>
        <p:txBody>
          <a:bodyPr/>
          <a:lstStyle/>
          <a:p>
            <a:r>
              <a:rPr lang="en-US" altLang="ko-KR" sz="3600" dirty="0" smtClean="0"/>
              <a:t>GIC-400 Interrupt Controller</a:t>
            </a:r>
            <a:br>
              <a:rPr lang="en-US" altLang="ko-KR" sz="3600" dirty="0" smtClean="0"/>
            </a:br>
            <a:r>
              <a:rPr lang="en-US" altLang="ko-KR" sz="3600" dirty="0" smtClean="0"/>
              <a:t>Distributer Side</a:t>
            </a:r>
          </a:p>
        </p:txBody>
      </p:sp>
      <p:sp>
        <p:nvSpPr>
          <p:cNvPr id="75778" name="Rectangle 3"/>
          <p:cNvSpPr>
            <a:spLocks noGrp="1" noChangeArrowheads="1"/>
          </p:cNvSpPr>
          <p:nvPr>
            <p:ph type="body" idx="4294967295"/>
          </p:nvPr>
        </p:nvSpPr>
        <p:spPr>
          <a:xfrm>
            <a:off x="152400" y="1388963"/>
            <a:ext cx="8831579" cy="5046562"/>
          </a:xfrm>
        </p:spPr>
        <p:txBody>
          <a:bodyPr/>
          <a:lstStyle/>
          <a:p>
            <a:pPr marL="347472" indent="-347472"/>
            <a:r>
              <a:rPr lang="en-US" altLang="ko-KR" sz="2200" dirty="0" smtClean="0"/>
              <a:t>The  ARM Generic Interrupt Controller, the GIC-400, is a high-performance, area-optimized interrupt controller with an Advanced Microcontroller Bus Architecture (AMBA) Advanced eXtensible Interface (AXI) interface.</a:t>
            </a:r>
          </a:p>
          <a:p>
            <a:pPr marL="347472" indent="-347472"/>
            <a:r>
              <a:rPr lang="en-US" altLang="ko-KR" sz="2200" dirty="0" smtClean="0"/>
              <a:t>Interrupt’s sources</a:t>
            </a:r>
          </a:p>
          <a:p>
            <a:pPr marL="644335" lvl="1" indent="-347472"/>
            <a:r>
              <a:rPr lang="en-US" altLang="ko-KR" sz="2200" dirty="0" smtClean="0"/>
              <a:t>Up to 1020 interrupts</a:t>
            </a:r>
          </a:p>
          <a:p>
            <a:pPr marL="644335" lvl="1" indent="-347472"/>
            <a:r>
              <a:rPr lang="en-US" altLang="ko-KR" sz="2200" dirty="0" smtClean="0"/>
              <a:t>4 special purpose interrupts </a:t>
            </a:r>
          </a:p>
          <a:p>
            <a:pPr marL="644335" lvl="1" indent="-347472"/>
            <a:r>
              <a:rPr lang="en-US" altLang="ko-KR" sz="2200" dirty="0" smtClean="0"/>
              <a:t>Each interrupt has a unique ID </a:t>
            </a:r>
          </a:p>
          <a:p>
            <a:pPr marL="644335" lvl="1" indent="-347472"/>
            <a:r>
              <a:rPr lang="en-US" altLang="ko-KR" sz="2200" dirty="0" smtClean="0"/>
              <a:t>Private and shared interrupts</a:t>
            </a:r>
          </a:p>
          <a:p>
            <a:pPr marL="644335" lvl="1" indent="-347472"/>
            <a:r>
              <a:rPr lang="en-US" altLang="ko-KR" sz="2200" dirty="0" smtClean="0"/>
              <a:t>32 ID for private interrupts, 16 for PPI and 16 for software generated interrupts</a:t>
            </a:r>
          </a:p>
          <a:p>
            <a:pPr marL="918972" lvl="2" indent="-347472"/>
            <a:r>
              <a:rPr lang="en-US" altLang="ko-KR" sz="2200" dirty="0" smtClean="0"/>
              <a:t>Note – These are banked ID, meaning, same ID for different interrupts (for different CPU)</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0" y="254643"/>
            <a:ext cx="9144000" cy="1157468"/>
          </a:xfrm>
        </p:spPr>
        <p:txBody>
          <a:bodyPr/>
          <a:lstStyle/>
          <a:p>
            <a:r>
              <a:rPr lang="en-US" altLang="ko-KR" sz="3600" dirty="0" smtClean="0"/>
              <a:t>GIC-400 Interrupt Controller</a:t>
            </a:r>
            <a:br>
              <a:rPr lang="en-US" altLang="ko-KR" sz="3600" dirty="0" smtClean="0"/>
            </a:br>
            <a:r>
              <a:rPr lang="en-US" altLang="ko-KR" sz="3600" dirty="0" smtClean="0"/>
              <a:t>CPU Interface</a:t>
            </a:r>
          </a:p>
        </p:txBody>
      </p:sp>
      <p:sp>
        <p:nvSpPr>
          <p:cNvPr id="75778" name="Rectangle 3"/>
          <p:cNvSpPr>
            <a:spLocks noGrp="1" noChangeArrowheads="1"/>
          </p:cNvSpPr>
          <p:nvPr>
            <p:ph type="body" idx="4294967295"/>
          </p:nvPr>
        </p:nvSpPr>
        <p:spPr>
          <a:xfrm>
            <a:off x="152400" y="2083443"/>
            <a:ext cx="8831579" cy="4363077"/>
          </a:xfrm>
        </p:spPr>
        <p:txBody>
          <a:bodyPr/>
          <a:lstStyle/>
          <a:p>
            <a:pPr marL="347472" indent="-347472"/>
            <a:r>
              <a:rPr lang="en-US" altLang="ko-KR" sz="2400" dirty="0" smtClean="0"/>
              <a:t>Signal to the CPU is FIQ or IRQ</a:t>
            </a:r>
          </a:p>
          <a:p>
            <a:pPr marL="347472" indent="-347472"/>
            <a:r>
              <a:rPr lang="en-US" altLang="ko-KR" sz="2400" dirty="0" smtClean="0"/>
              <a:t>Grouping</a:t>
            </a:r>
          </a:p>
          <a:p>
            <a:pPr marL="644335" lvl="1" indent="-347472"/>
            <a:r>
              <a:rPr lang="en-US" altLang="ko-KR" sz="2400" dirty="0" smtClean="0"/>
              <a:t>Group 0 interrupts can be sent to processors using IRQ or FIQ</a:t>
            </a:r>
          </a:p>
          <a:p>
            <a:pPr marL="644335" lvl="1" indent="-347472"/>
            <a:r>
              <a:rPr lang="en-US" altLang="ko-KR" sz="2400" dirty="0" smtClean="0"/>
              <a:t>Group 1 interrupts can be sent only via IRQ</a:t>
            </a:r>
          </a:p>
          <a:p>
            <a:pPr marL="347472" indent="-347472"/>
            <a:r>
              <a:rPr lang="en-US" altLang="ko-KR" sz="2400" dirty="0" smtClean="0"/>
              <a:t>Interrupt state – pending, active,  active pending</a:t>
            </a:r>
          </a:p>
          <a:p>
            <a:pPr marL="347472" indent="-347472"/>
            <a:r>
              <a:rPr lang="en-US" altLang="ko-KR" sz="2400" dirty="0" smtClean="0"/>
              <a:t>CPU acknowledge the interrupt </a:t>
            </a:r>
          </a:p>
          <a:p>
            <a:pPr marL="644335" lvl="1" indent="-347472"/>
            <a:r>
              <a:rPr lang="en-US" altLang="ko-KR" sz="2400" dirty="0" smtClean="0"/>
              <a:t>Status of interrupt is changing from pending to active or active pending, enable other interrupts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5" name="Rectangle 2"/>
          <p:cNvSpPr>
            <a:spLocks noGrp="1" noChangeArrowheads="1"/>
          </p:cNvSpPr>
          <p:nvPr>
            <p:ph type="title" idx="4294967295"/>
          </p:nvPr>
        </p:nvSpPr>
        <p:spPr>
          <a:xfrm>
            <a:off x="246063" y="0"/>
            <a:ext cx="8564562" cy="646113"/>
          </a:xfrm>
        </p:spPr>
        <p:txBody>
          <a:bodyPr/>
          <a:lstStyle/>
          <a:p>
            <a:r>
              <a:rPr lang="en-US" altLang="ko-KR" sz="3600" dirty="0" smtClean="0"/>
              <a:t>GIC400 in KeyStone II</a:t>
            </a:r>
          </a:p>
        </p:txBody>
      </p:sp>
      <p:sp>
        <p:nvSpPr>
          <p:cNvPr id="92166" name="Rectangle 3"/>
          <p:cNvSpPr>
            <a:spLocks noGrp="1" noChangeArrowheads="1"/>
          </p:cNvSpPr>
          <p:nvPr>
            <p:ph type="body" idx="4294967295"/>
          </p:nvPr>
        </p:nvSpPr>
        <p:spPr>
          <a:xfrm>
            <a:off x="561975" y="722312"/>
            <a:ext cx="8259763" cy="1076007"/>
          </a:xfrm>
        </p:spPr>
        <p:txBody>
          <a:bodyPr/>
          <a:lstStyle/>
          <a:p>
            <a:pPr marL="0" indent="-457200">
              <a:buNone/>
            </a:pPr>
            <a:r>
              <a:rPr lang="en-US" altLang="ko-KR" sz="2000" dirty="0" smtClean="0"/>
              <a:t>The following figure gives an overview of the GIC-400 in KeyStone II devices. It shows the interrupts that are sent to the GIC-400 from various sources and the key phases of interrupt-related signaling in the SoC.</a:t>
            </a:r>
          </a:p>
        </p:txBody>
      </p:sp>
      <p:graphicFrame>
        <p:nvGraphicFramePr>
          <p:cNvPr id="92164" name="Object 4"/>
          <p:cNvGraphicFramePr>
            <a:graphicFrameLocks noChangeAspect="1"/>
          </p:cNvGraphicFramePr>
          <p:nvPr/>
        </p:nvGraphicFramePr>
        <p:xfrm>
          <a:off x="1797050" y="1909763"/>
          <a:ext cx="5608638" cy="3951287"/>
        </p:xfrm>
        <a:graphic>
          <a:graphicData uri="http://schemas.openxmlformats.org/presentationml/2006/ole">
            <p:oleObj spid="_x0000_s52226" name="Visio" r:id="rId3" imgW="4384167" imgH="3355467" progId="Visio.Drawing.11">
              <p:embed/>
            </p:oleObj>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825"/>
          <p:cNvSpPr txBox="1">
            <a:spLocks noChangeArrowheads="1"/>
          </p:cNvSpPr>
          <p:nvPr/>
        </p:nvSpPr>
        <p:spPr bwMode="auto">
          <a:xfrm>
            <a:off x="341313" y="993775"/>
            <a:ext cx="2293937" cy="685800"/>
          </a:xfrm>
          <a:prstGeom prst="rect">
            <a:avLst/>
          </a:prstGeom>
          <a:solidFill>
            <a:schemeClr val="bg1"/>
          </a:solidFill>
          <a:ln w="9525">
            <a:noFill/>
            <a:miter lim="800000"/>
            <a:headEnd/>
            <a:tailEnd/>
          </a:ln>
        </p:spPr>
        <p:txBody>
          <a:bodyPr/>
          <a:lstStyle/>
          <a:p>
            <a:pPr algn="l" eaLnBrk="0" hangingPunct="0"/>
            <a:endParaRPr lang="en-US" sz="1800" dirty="0">
              <a:solidFill>
                <a:srgbClr val="000000"/>
              </a:solidFill>
            </a:endParaRPr>
          </a:p>
        </p:txBody>
      </p:sp>
      <p:sp>
        <p:nvSpPr>
          <p:cNvPr id="51204" name="Rectangle 4"/>
          <p:cNvSpPr>
            <a:spLocks noGrp="1" noChangeArrowheads="1"/>
          </p:cNvSpPr>
          <p:nvPr>
            <p:ph type="title" idx="4294967295"/>
          </p:nvPr>
        </p:nvSpPr>
        <p:spPr>
          <a:xfrm>
            <a:off x="435784" y="76200"/>
            <a:ext cx="8229600" cy="762000"/>
          </a:xfrm>
        </p:spPr>
        <p:txBody>
          <a:bodyPr/>
          <a:lstStyle/>
          <a:p>
            <a:r>
              <a:rPr lang="en-US" b="0" dirty="0" smtClean="0"/>
              <a:t> </a:t>
            </a:r>
            <a:r>
              <a:rPr lang="en-US" sz="4000" dirty="0" smtClean="0"/>
              <a:t>KeyStone II and ARM CorePac (2)</a:t>
            </a:r>
          </a:p>
        </p:txBody>
      </p:sp>
      <p:sp>
        <p:nvSpPr>
          <p:cNvPr id="51205" name="Rectangle 171"/>
          <p:cNvSpPr>
            <a:spLocks noGrp="1" noChangeArrowheads="1"/>
          </p:cNvSpPr>
          <p:nvPr>
            <p:ph type="body" sz="half" idx="4294967295"/>
          </p:nvPr>
        </p:nvSpPr>
        <p:spPr>
          <a:xfrm>
            <a:off x="5400672" y="992147"/>
            <a:ext cx="3743328" cy="4862513"/>
          </a:xfrm>
        </p:spPr>
        <p:txBody>
          <a:bodyPr/>
          <a:lstStyle/>
          <a:p>
            <a:pPr marL="227013" indent="-227013" eaLnBrk="1" hangingPunct="1">
              <a:spcBef>
                <a:spcPct val="0"/>
              </a:spcBef>
              <a:spcAft>
                <a:spcPct val="10000"/>
              </a:spcAft>
            </a:pPr>
            <a:r>
              <a:rPr lang="en-US" sz="2000" dirty="0" smtClean="0"/>
              <a:t>AMBA 4.0 AXI Coherency Extension (ACE) master port</a:t>
            </a:r>
          </a:p>
          <a:p>
            <a:pPr marL="227013" indent="-227013" eaLnBrk="1" hangingPunct="1">
              <a:spcBef>
                <a:spcPct val="0"/>
              </a:spcBef>
              <a:spcAft>
                <a:spcPct val="10000"/>
              </a:spcAft>
            </a:pPr>
            <a:r>
              <a:rPr lang="en-US" sz="2000" dirty="0"/>
              <a:t>M</a:t>
            </a:r>
            <a:r>
              <a:rPr lang="en-US" sz="2000" dirty="0" smtClean="0"/>
              <a:t>odule interrupt controller</a:t>
            </a:r>
          </a:p>
          <a:p>
            <a:pPr marL="227013" indent="-227013" eaLnBrk="1" hangingPunct="1">
              <a:spcBef>
                <a:spcPct val="0"/>
              </a:spcBef>
              <a:spcAft>
                <a:spcPct val="10000"/>
              </a:spcAft>
            </a:pPr>
            <a:r>
              <a:rPr lang="en-US" sz="2000" dirty="0" smtClean="0"/>
              <a:t>Cluster-level and core-level power management and low-power standby modes</a:t>
            </a:r>
          </a:p>
          <a:p>
            <a:pPr marL="227013" indent="-227013" eaLnBrk="1" hangingPunct="1">
              <a:spcBef>
                <a:spcPct val="0"/>
              </a:spcBef>
              <a:spcAft>
                <a:spcPct val="10000"/>
              </a:spcAft>
            </a:pPr>
            <a:r>
              <a:rPr lang="en-US" sz="2000" dirty="0" smtClean="0"/>
              <a:t>Configured 64/128 bit AMBA interface and 64/128 bits accelerator coherency support (ACP)</a:t>
            </a:r>
          </a:p>
          <a:p>
            <a:pPr marL="227013" indent="-227013" eaLnBrk="1" hangingPunct="1">
              <a:spcBef>
                <a:spcPct val="0"/>
              </a:spcBef>
              <a:spcAft>
                <a:spcPct val="10000"/>
              </a:spcAft>
            </a:pPr>
            <a:r>
              <a:rPr lang="en-US" sz="2000" dirty="0" smtClean="0"/>
              <a:t>Advance debug features</a:t>
            </a:r>
          </a:p>
          <a:p>
            <a:pPr marL="227013" indent="-227013" eaLnBrk="1" hangingPunct="1">
              <a:spcBef>
                <a:spcPct val="0"/>
              </a:spcBef>
              <a:spcAft>
                <a:spcPct val="10000"/>
              </a:spcAft>
            </a:pPr>
            <a:endParaRPr lang="en-US" sz="2000" dirty="0" smtClean="0"/>
          </a:p>
        </p:txBody>
      </p:sp>
      <p:pic>
        <p:nvPicPr>
          <p:cNvPr id="7" name="Picture 6" descr="Func Diagram KII P02.bmp"/>
          <p:cNvPicPr>
            <a:picLocks noChangeAspect="1"/>
          </p:cNvPicPr>
          <p:nvPr>
            <p:custDataLst>
              <p:tags r:id="rId2"/>
            </p:custDataLst>
          </p:nvPr>
        </p:nvPicPr>
        <p:blipFill>
          <a:blip r:embed="rId5" cstate="print"/>
          <a:stretch>
            <a:fillRect/>
          </a:stretch>
        </p:blipFill>
        <p:spPr>
          <a:xfrm>
            <a:off x="0" y="1013614"/>
            <a:ext cx="5337059" cy="5446787"/>
          </a:xfrm>
          <a:prstGeom prst="rect">
            <a:avLst/>
          </a:prstGeom>
        </p:spPr>
      </p:pic>
    </p:spTree>
    <p:custDataLst>
      <p:tags r:id="rId1"/>
    </p:custDataLst>
    <p:extLst>
      <p:ext uri="{BB962C8B-B14F-4D97-AF65-F5344CB8AC3E}">
        <p14:creationId xmlns:p14="http://schemas.microsoft.com/office/powerpoint/2010/main" xmlns="" val="34692005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Power Management</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Benchmarks</a:t>
            </a:r>
          </a:p>
          <a:p>
            <a:r>
              <a:rPr lang="en-US" dirty="0" smtClean="0"/>
              <a:t>Interrupt Controller</a:t>
            </a:r>
          </a:p>
          <a:p>
            <a:r>
              <a:rPr lang="en-US" b="1" dirty="0" smtClean="0"/>
              <a:t>Power Management</a:t>
            </a:r>
          </a:p>
          <a:p>
            <a:r>
              <a:rPr lang="en-US" dirty="0" smtClean="0"/>
              <a:t>Debug and Trace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618"/>
            <a:ext cx="8229600" cy="792162"/>
          </a:xfrm>
        </p:spPr>
        <p:txBody>
          <a:bodyPr>
            <a:normAutofit/>
          </a:bodyPr>
          <a:lstStyle/>
          <a:p>
            <a:r>
              <a:rPr lang="en-US" sz="4000" dirty="0" smtClean="0"/>
              <a:t>Advanced Power Management</a:t>
            </a:r>
            <a:endParaRPr lang="en-US" sz="4000" dirty="0"/>
          </a:p>
        </p:txBody>
      </p:sp>
      <p:sp>
        <p:nvSpPr>
          <p:cNvPr id="3" name="Content Placeholder 2"/>
          <p:cNvSpPr>
            <a:spLocks noGrp="1"/>
          </p:cNvSpPr>
          <p:nvPr>
            <p:ph idx="1"/>
          </p:nvPr>
        </p:nvSpPr>
        <p:spPr/>
        <p:txBody>
          <a:bodyPr>
            <a:normAutofit/>
          </a:bodyPr>
          <a:lstStyle/>
          <a:p>
            <a:r>
              <a:rPr lang="en-US" sz="2800" dirty="0" smtClean="0"/>
              <a:t>Multiple power domains inside the ARM CorePac</a:t>
            </a:r>
          </a:p>
          <a:p>
            <a:r>
              <a:rPr lang="en-US" sz="2800" dirty="0" smtClean="0"/>
              <a:t>Extremely fast </a:t>
            </a:r>
            <a:r>
              <a:rPr lang="en-US" sz="2800" i="1" dirty="0" smtClean="0"/>
              <a:t>state save </a:t>
            </a:r>
            <a:r>
              <a:rPr lang="en-US" sz="2800" dirty="0" smtClean="0"/>
              <a:t>and </a:t>
            </a:r>
            <a:r>
              <a:rPr lang="en-US" sz="2800" i="1" dirty="0" smtClean="0"/>
              <a:t>restore</a:t>
            </a:r>
            <a:r>
              <a:rPr lang="en-US" sz="2800" dirty="0" smtClean="0"/>
              <a:t> speeds up hibernation</a:t>
            </a:r>
          </a:p>
          <a:p>
            <a:r>
              <a:rPr lang="en-US" sz="2800" dirty="0" smtClean="0"/>
              <a:t>Fine-grain pipeline shutdown using 32-entry loop buffer disables fetch and some decode pipeline stages.</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Energy Efficiency</a:t>
            </a:r>
            <a:endParaRPr lang="en-US" sz="4000" dirty="0"/>
          </a:p>
        </p:txBody>
      </p:sp>
      <p:sp>
        <p:nvSpPr>
          <p:cNvPr id="3" name="Content Placeholder 2"/>
          <p:cNvSpPr>
            <a:spLocks noGrp="1"/>
          </p:cNvSpPr>
          <p:nvPr>
            <p:ph idx="1"/>
          </p:nvPr>
        </p:nvSpPr>
        <p:spPr>
          <a:xfrm>
            <a:off x="344031" y="990600"/>
            <a:ext cx="8437829" cy="5334000"/>
          </a:xfrm>
        </p:spPr>
        <p:txBody>
          <a:bodyPr>
            <a:normAutofit/>
          </a:bodyPr>
          <a:lstStyle/>
          <a:p>
            <a:r>
              <a:rPr lang="en-US" sz="2800" dirty="0" smtClean="0"/>
              <a:t>Clock gating inside the ARM CorePac:</a:t>
            </a:r>
          </a:p>
          <a:p>
            <a:pPr lvl="1"/>
            <a:r>
              <a:rPr lang="en-US" sz="2400" dirty="0" smtClean="0"/>
              <a:t>Total dynamic power consumption for a fully-loaded 1.4GHz core will range from 1.2W to 0.35W depending on the type of instructions it runs.</a:t>
            </a:r>
          </a:p>
          <a:p>
            <a:pPr lvl="1"/>
            <a:r>
              <a:rPr lang="en-US" sz="2400" dirty="0" smtClean="0"/>
              <a:t>Wait for interrupt and event (WFI, WFE) instructions bring the dynamic power down to &lt;0.1W per core.</a:t>
            </a:r>
          </a:p>
          <a:p>
            <a:r>
              <a:rPr lang="en-US" sz="2800" dirty="0" smtClean="0"/>
              <a:t>Power switches per core and per CorePac including L2:</a:t>
            </a:r>
          </a:p>
          <a:p>
            <a:pPr lvl="1"/>
            <a:r>
              <a:rPr lang="en-US" sz="2400" dirty="0" smtClean="0"/>
              <a:t>Each ARM A15 core can be shut down independently.</a:t>
            </a:r>
          </a:p>
          <a:p>
            <a:pPr lvl="1"/>
            <a:r>
              <a:rPr lang="en-US" sz="2400" dirty="0" smtClean="0"/>
              <a:t>The entire ARM A15 CorePac, including the 4MB/1MB L2 cache, can also be shut down.</a:t>
            </a:r>
          </a:p>
          <a:p>
            <a:pPr lvl="1"/>
            <a:r>
              <a:rPr lang="en-US" sz="2400" dirty="0" smtClean="0"/>
              <a:t>Reduces static power to &lt;5%</a:t>
            </a:r>
            <a:endParaRPr lang="en-US" sz="2400" dirty="0"/>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Debug and Trace</a:t>
            </a:r>
            <a:endParaRPr lang="en-US" sz="4000" dirty="0"/>
          </a:p>
        </p:txBody>
      </p:sp>
      <p:sp>
        <p:nvSpPr>
          <p:cNvPr id="3" name="Content Placeholder 2"/>
          <p:cNvSpPr>
            <a:spLocks noGrp="1"/>
          </p:cNvSpPr>
          <p:nvPr>
            <p:ph idx="1"/>
          </p:nvPr>
        </p:nvSpPr>
        <p:spPr/>
        <p:txBody>
          <a:bodyPr>
            <a:normAutofit/>
          </a:bodyPr>
          <a:lstStyle/>
          <a:p>
            <a:r>
              <a:rPr lang="en-US" dirty="0" smtClean="0"/>
              <a:t>ARM CorePac in KeyStone II</a:t>
            </a:r>
          </a:p>
          <a:p>
            <a:r>
              <a:rPr lang="en-US" dirty="0" smtClean="0"/>
              <a:t>ARM Cortex A-15 Features</a:t>
            </a:r>
          </a:p>
          <a:p>
            <a:r>
              <a:rPr lang="en-US" dirty="0" smtClean="0"/>
              <a:t>Interface to the SOC and Coherency Issues</a:t>
            </a:r>
          </a:p>
          <a:p>
            <a:r>
              <a:rPr lang="en-US" dirty="0" smtClean="0"/>
              <a:t>Benchmark</a:t>
            </a:r>
          </a:p>
          <a:p>
            <a:r>
              <a:rPr lang="en-US" dirty="0" smtClean="0"/>
              <a:t>Interrupt Controller</a:t>
            </a:r>
          </a:p>
          <a:p>
            <a:r>
              <a:rPr lang="en-US" dirty="0" smtClean="0"/>
              <a:t>Power Management</a:t>
            </a:r>
          </a:p>
          <a:p>
            <a:r>
              <a:rPr lang="en-US" b="1" dirty="0" smtClean="0"/>
              <a:t>Debug and Trace</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Debug and Trace Options</a:t>
            </a:r>
            <a:endParaRPr lang="en-US" sz="4000" dirty="0"/>
          </a:p>
        </p:txBody>
      </p:sp>
      <p:sp>
        <p:nvSpPr>
          <p:cNvPr id="3" name="Content Placeholder 2"/>
          <p:cNvSpPr>
            <a:spLocks noGrp="1"/>
          </p:cNvSpPr>
          <p:nvPr>
            <p:ph idx="1"/>
          </p:nvPr>
        </p:nvSpPr>
        <p:spPr/>
        <p:txBody>
          <a:bodyPr>
            <a:normAutofit/>
          </a:bodyPr>
          <a:lstStyle/>
          <a:p>
            <a:r>
              <a:rPr lang="en-US" sz="2400" dirty="0" smtClean="0"/>
              <a:t>Lab-based debug; CCSv5 gives full support</a:t>
            </a:r>
          </a:p>
          <a:p>
            <a:pPr lvl="1"/>
            <a:r>
              <a:rPr lang="en-US" sz="2400" dirty="0" smtClean="0"/>
              <a:t>Run-Time debug module</a:t>
            </a:r>
          </a:p>
          <a:p>
            <a:r>
              <a:rPr lang="en-US" sz="2400" dirty="0" smtClean="0"/>
              <a:t>PMU  - performance Monitoring Unit</a:t>
            </a:r>
          </a:p>
          <a:p>
            <a:pPr lvl="1"/>
            <a:r>
              <a:rPr lang="en-US" sz="2400" dirty="0" smtClean="0"/>
              <a:t>Set of counters that can count various events</a:t>
            </a:r>
          </a:p>
          <a:p>
            <a:r>
              <a:rPr lang="en-US" sz="2400" dirty="0" smtClean="0"/>
              <a:t>Trace Macrocell</a:t>
            </a:r>
          </a:p>
          <a:p>
            <a:pPr lvl="1"/>
            <a:r>
              <a:rPr lang="en-US" sz="2400" dirty="0" smtClean="0"/>
              <a:t>Logic to control the trace</a:t>
            </a:r>
          </a:p>
          <a:p>
            <a:pPr lvl="1"/>
            <a:r>
              <a:rPr lang="en-US" sz="2400" dirty="0" smtClean="0"/>
              <a:t>Path to move the trace data outside</a:t>
            </a:r>
          </a:p>
          <a:p>
            <a:r>
              <a:rPr lang="en-US" sz="2400" dirty="0" smtClean="0"/>
              <a:t>Cross trigger unit</a:t>
            </a:r>
          </a:p>
          <a:p>
            <a:pPr lvl="1"/>
            <a:r>
              <a:rPr lang="en-US" sz="2400" dirty="0" smtClean="0"/>
              <a:t>Enable event from one CPU to trigger trace at another CPU </a:t>
            </a:r>
          </a:p>
        </p:txBody>
      </p:sp>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Lab-Based Debug</a:t>
            </a:r>
            <a:endParaRPr lang="en-US" sz="4000" dirty="0"/>
          </a:p>
        </p:txBody>
      </p:sp>
      <p:sp>
        <p:nvSpPr>
          <p:cNvPr id="3" name="Content Placeholder 2"/>
          <p:cNvSpPr>
            <a:spLocks noGrp="1"/>
          </p:cNvSpPr>
          <p:nvPr>
            <p:ph idx="1"/>
          </p:nvPr>
        </p:nvSpPr>
        <p:spPr>
          <a:xfrm>
            <a:off x="381000" y="1665838"/>
            <a:ext cx="8229600" cy="3210962"/>
          </a:xfrm>
        </p:spPr>
        <p:txBody>
          <a:bodyPr>
            <a:noAutofit/>
          </a:bodyPr>
          <a:lstStyle/>
          <a:p>
            <a:r>
              <a:rPr lang="en-US" sz="2800" dirty="0" smtClean="0"/>
              <a:t>CCSv5 works with the ARM cores. </a:t>
            </a:r>
          </a:p>
          <a:p>
            <a:r>
              <a:rPr lang="en-US" sz="2800" dirty="0" smtClean="0"/>
              <a:t>The ARM integrated development environment, RealView Development Suite (RDS), provides lab-based debug facilities (breakpoint, memory view, etc.).</a:t>
            </a:r>
          </a:p>
          <a:p>
            <a:pPr lvl="1"/>
            <a:r>
              <a:rPr lang="en-US" dirty="0" smtClean="0"/>
              <a:t>GNU Debugger (GDB)</a:t>
            </a:r>
          </a:p>
          <a:p>
            <a:r>
              <a:rPr lang="en-US" sz="2800" dirty="0" smtClean="0"/>
              <a:t>ARM hardware Debug registers facilitate debugging</a:t>
            </a:r>
            <a:endParaRPr lang="en-US" sz="2800" dirty="0"/>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PMU Block Diagram</a:t>
            </a:r>
            <a:endParaRPr lang="en-US" sz="3600" dirty="0"/>
          </a:p>
        </p:txBody>
      </p:sp>
      <p:pic>
        <p:nvPicPr>
          <p:cNvPr id="129026" name="Picture 2"/>
          <p:cNvPicPr>
            <a:picLocks noChangeAspect="1" noChangeArrowheads="1"/>
          </p:cNvPicPr>
          <p:nvPr/>
        </p:nvPicPr>
        <p:blipFill>
          <a:blip r:embed="rId2" cstate="print"/>
          <a:srcRect/>
          <a:stretch>
            <a:fillRect/>
          </a:stretch>
        </p:blipFill>
        <p:spPr bwMode="auto">
          <a:xfrm>
            <a:off x="1319514" y="1099114"/>
            <a:ext cx="6895799" cy="4939736"/>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Trace Macrocell</a:t>
            </a:r>
            <a:endParaRPr lang="en-US" sz="3600" dirty="0"/>
          </a:p>
        </p:txBody>
      </p:sp>
      <p:sp>
        <p:nvSpPr>
          <p:cNvPr id="3" name="Content Placeholder 2"/>
          <p:cNvSpPr>
            <a:spLocks noGrp="1"/>
          </p:cNvSpPr>
          <p:nvPr>
            <p:ph idx="1"/>
          </p:nvPr>
        </p:nvSpPr>
        <p:spPr>
          <a:xfrm>
            <a:off x="449580" y="1402080"/>
            <a:ext cx="8229600" cy="2057400"/>
          </a:xfrm>
        </p:spPr>
        <p:txBody>
          <a:bodyPr>
            <a:normAutofit fontScale="85000" lnSpcReduction="20000"/>
          </a:bodyPr>
          <a:lstStyle/>
          <a:p>
            <a:r>
              <a:rPr lang="en-US" sz="2800" dirty="0" smtClean="0"/>
              <a:t>System Trace Macrocell (STM) enables tracing of system activities from multiple sources; either hardware events or software instrumentation.</a:t>
            </a:r>
          </a:p>
          <a:p>
            <a:r>
              <a:rPr lang="en-US" sz="2800" dirty="0" smtClean="0"/>
              <a:t>Coresight is a set of hardware and software architecture specification  documents that enables easy development of on-chip trace and debug.</a:t>
            </a:r>
            <a:endParaRPr lang="en-US" sz="2000" dirty="0" smtClean="0"/>
          </a:p>
        </p:txBody>
      </p:sp>
      <p:pic>
        <p:nvPicPr>
          <p:cNvPr id="6146" name="Picture 2"/>
          <p:cNvPicPr>
            <a:picLocks noChangeAspect="1" noChangeArrowheads="1"/>
          </p:cNvPicPr>
          <p:nvPr/>
        </p:nvPicPr>
        <p:blipFill>
          <a:blip r:embed="rId4" cstate="print"/>
          <a:srcRect/>
          <a:stretch>
            <a:fillRect/>
          </a:stretch>
        </p:blipFill>
        <p:spPr bwMode="auto">
          <a:xfrm>
            <a:off x="914400" y="3566160"/>
            <a:ext cx="7086600" cy="283124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STM Challenges</a:t>
            </a:r>
            <a:endParaRPr lang="en-US" sz="4000" dirty="0"/>
          </a:p>
        </p:txBody>
      </p:sp>
      <p:sp>
        <p:nvSpPr>
          <p:cNvPr id="3" name="Content Placeholder 2"/>
          <p:cNvSpPr>
            <a:spLocks noGrp="1"/>
          </p:cNvSpPr>
          <p:nvPr>
            <p:ph idx="1"/>
          </p:nvPr>
        </p:nvSpPr>
        <p:spPr/>
        <p:txBody>
          <a:bodyPr>
            <a:normAutofit/>
          </a:bodyPr>
          <a:lstStyle/>
          <a:p>
            <a:r>
              <a:rPr lang="en-US" dirty="0" smtClean="0"/>
              <a:t>Facilities for collecting trace data:</a:t>
            </a:r>
          </a:p>
          <a:p>
            <a:pPr lvl="1"/>
            <a:r>
              <a:rPr lang="en-US" sz="2400" dirty="0" smtClean="0"/>
              <a:t>Triggering</a:t>
            </a:r>
          </a:p>
          <a:p>
            <a:pPr lvl="1"/>
            <a:r>
              <a:rPr lang="en-US" sz="2400" dirty="0" smtClean="0"/>
              <a:t>Filtering</a:t>
            </a:r>
          </a:p>
          <a:p>
            <a:r>
              <a:rPr lang="en-US" sz="2800" dirty="0" smtClean="0"/>
              <a:t>Options for storing and delivering trace data to host:</a:t>
            </a:r>
          </a:p>
          <a:p>
            <a:pPr lvl="1"/>
            <a:r>
              <a:rPr lang="en-US" sz="2400" dirty="0" smtClean="0"/>
              <a:t>Export using trace port and trace port analyzer (TPA) to capture the trace information</a:t>
            </a:r>
          </a:p>
          <a:p>
            <a:pPr lvl="1"/>
            <a:r>
              <a:rPr lang="en-US" sz="2400" dirty="0" smtClean="0"/>
              <a:t>Write the trace to the Embedded Trace Buffer (ETB)  and read it using JTAG or post-mortem memory read </a:t>
            </a:r>
          </a:p>
        </p:txBody>
      </p:sp>
    </p:spTree>
    <p:custDataLst>
      <p:tags r:id="rId1"/>
    </p:custData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998"/>
            <a:ext cx="8229600" cy="792162"/>
          </a:xfrm>
        </p:spPr>
        <p:txBody>
          <a:bodyPr>
            <a:normAutofit/>
          </a:bodyPr>
          <a:lstStyle/>
          <a:p>
            <a:r>
              <a:rPr lang="en-US" sz="4000" dirty="0" smtClean="0"/>
              <a:t>STM as Part of the SoC</a:t>
            </a:r>
            <a:endParaRPr lang="en-US" sz="4000" dirty="0"/>
          </a:p>
        </p:txBody>
      </p:sp>
      <p:pic>
        <p:nvPicPr>
          <p:cNvPr id="5122" name="Picture 2"/>
          <p:cNvPicPr>
            <a:picLocks noGrp="1" noChangeAspect="1" noChangeArrowheads="1"/>
          </p:cNvPicPr>
          <p:nvPr>
            <p:ph idx="1"/>
          </p:nvPr>
        </p:nvPicPr>
        <p:blipFill>
          <a:blip r:embed="rId2" cstate="print"/>
          <a:srcRect l="22380" t="6857"/>
          <a:stretch>
            <a:fillRect/>
          </a:stretch>
        </p:blipFill>
        <p:spPr bwMode="auto">
          <a:xfrm>
            <a:off x="1335926" y="944447"/>
            <a:ext cx="6146913" cy="506841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2"/>
          <p:cNvSpPr>
            <a:spLocks noChangeArrowheads="1"/>
          </p:cNvSpPr>
          <p:nvPr/>
        </p:nvSpPr>
        <p:spPr bwMode="auto">
          <a:xfrm>
            <a:off x="144780" y="381000"/>
            <a:ext cx="8907780" cy="652463"/>
          </a:xfrm>
          <a:prstGeom prst="rect">
            <a:avLst/>
          </a:prstGeom>
          <a:noFill/>
          <a:ln w="9525">
            <a:noFill/>
            <a:miter lim="800000"/>
            <a:headEnd/>
            <a:tailEnd/>
          </a:ln>
        </p:spPr>
        <p:txBody>
          <a:bodyPr anchor="ctr"/>
          <a:lstStyle/>
          <a:p>
            <a:pPr algn="ctr" eaLnBrk="0" hangingPunct="0"/>
            <a:r>
              <a:rPr lang="en-US" altLang="ko-KR" sz="4000" b="1" dirty="0" smtClean="0">
                <a:latin typeface="+mj-lt"/>
                <a:ea typeface="+mj-ea"/>
                <a:cs typeface="+mj-cs"/>
              </a:rPr>
              <a:t>ARM CorePac Functional Block </a:t>
            </a:r>
            <a:r>
              <a:rPr lang="en-US" altLang="ko-KR" sz="4000" b="1" dirty="0">
                <a:latin typeface="+mj-lt"/>
                <a:ea typeface="+mj-ea"/>
                <a:cs typeface="+mj-cs"/>
              </a:rPr>
              <a:t>D</a:t>
            </a:r>
            <a:r>
              <a:rPr lang="en-US" altLang="ko-KR" sz="4000" b="1" dirty="0" smtClean="0">
                <a:latin typeface="+mj-lt"/>
                <a:ea typeface="+mj-ea"/>
                <a:cs typeface="+mj-cs"/>
              </a:rPr>
              <a:t>iagram</a:t>
            </a:r>
            <a:endParaRPr lang="en-US" altLang="ko-KR" sz="4000" b="1" dirty="0">
              <a:latin typeface="+mj-lt"/>
              <a:ea typeface="+mj-ea"/>
              <a:cs typeface="+mj-cs"/>
            </a:endParaRPr>
          </a:p>
        </p:txBody>
      </p:sp>
      <p:pic>
        <p:nvPicPr>
          <p:cNvPr id="65548" name="Picture 12"/>
          <p:cNvPicPr>
            <a:picLocks noChangeAspect="1" noChangeArrowheads="1"/>
          </p:cNvPicPr>
          <p:nvPr/>
        </p:nvPicPr>
        <p:blipFill>
          <a:blip r:embed="rId3" cstate="print"/>
          <a:srcRect/>
          <a:stretch>
            <a:fillRect/>
          </a:stretch>
        </p:blipFill>
        <p:spPr bwMode="auto">
          <a:xfrm>
            <a:off x="338138" y="1715453"/>
            <a:ext cx="8467725" cy="4295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Tracing Features</a:t>
            </a:r>
            <a:endParaRPr lang="en-US" sz="4000" dirty="0"/>
          </a:p>
        </p:txBody>
      </p:sp>
      <p:sp>
        <p:nvSpPr>
          <p:cNvPr id="3" name="Content Placeholder 2"/>
          <p:cNvSpPr>
            <a:spLocks noGrp="1"/>
          </p:cNvSpPr>
          <p:nvPr>
            <p:ph idx="1"/>
          </p:nvPr>
        </p:nvSpPr>
        <p:spPr/>
        <p:txBody>
          <a:bodyPr>
            <a:normAutofit/>
          </a:bodyPr>
          <a:lstStyle/>
          <a:p>
            <a:r>
              <a:rPr lang="en-US" sz="2800" dirty="0" smtClean="0"/>
              <a:t>Packetized trace, real-time asynchronous trace export</a:t>
            </a:r>
          </a:p>
          <a:p>
            <a:r>
              <a:rPr lang="en-US" sz="2800" dirty="0" smtClean="0"/>
              <a:t>Multicore trace using single capture unit</a:t>
            </a:r>
          </a:p>
          <a:p>
            <a:r>
              <a:rPr lang="en-US" dirty="0" smtClean="0"/>
              <a:t>Coresight components include:</a:t>
            </a:r>
          </a:p>
          <a:p>
            <a:pPr lvl="1"/>
            <a:r>
              <a:rPr lang="en-US" sz="2400" dirty="0" smtClean="0"/>
              <a:t>PTM (Program Flow Trace)</a:t>
            </a:r>
          </a:p>
          <a:p>
            <a:pPr lvl="1"/>
            <a:r>
              <a:rPr lang="en-US" sz="2400" dirty="0" smtClean="0"/>
              <a:t>ADI (Arm Debug Interface)</a:t>
            </a:r>
          </a:p>
          <a:p>
            <a:pPr lvl="1"/>
            <a:r>
              <a:rPr lang="en-US" sz="2400" dirty="0" smtClean="0"/>
              <a:t>HTM (AHB Trace Macrocell) bus trace</a:t>
            </a:r>
          </a:p>
          <a:p>
            <a:pPr lvl="1"/>
            <a:r>
              <a:rPr lang="en-US" sz="2400" dirty="0" smtClean="0"/>
              <a:t>ITM (Instrumentation Trace Macrocell) (printf)</a:t>
            </a:r>
          </a:p>
          <a:p>
            <a:pPr lvl="1"/>
            <a:r>
              <a:rPr lang="en-US" sz="2400" dirty="0" smtClean="0"/>
              <a:t>DWT (Data Watch Trace)</a:t>
            </a:r>
          </a:p>
          <a:p>
            <a:pPr lvl="1"/>
            <a:r>
              <a:rPr lang="en-US" sz="2400" dirty="0" smtClean="0"/>
              <a:t>Trace Funnel combines multiple trace streams</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Embedded Cross Trigger (ECT) Module</a:t>
            </a:r>
            <a:endParaRPr lang="en-US" sz="4000" dirty="0"/>
          </a:p>
        </p:txBody>
      </p:sp>
      <p:sp>
        <p:nvSpPr>
          <p:cNvPr id="3" name="Content Placeholder 2"/>
          <p:cNvSpPr>
            <a:spLocks noGrp="1"/>
          </p:cNvSpPr>
          <p:nvPr>
            <p:ph idx="1"/>
          </p:nvPr>
        </p:nvSpPr>
        <p:spPr/>
        <p:txBody>
          <a:bodyPr>
            <a:normAutofit/>
          </a:bodyPr>
          <a:lstStyle/>
          <a:p>
            <a:r>
              <a:rPr lang="en-US" sz="2800" dirty="0" smtClean="0"/>
              <a:t>CTI controls the trigger interface for each CPU</a:t>
            </a:r>
          </a:p>
          <a:p>
            <a:pPr lvl="1"/>
            <a:r>
              <a:rPr lang="en-US" sz="2400" dirty="0" smtClean="0"/>
              <a:t>Combines and maps triggering requests </a:t>
            </a:r>
          </a:p>
          <a:p>
            <a:pPr lvl="1"/>
            <a:r>
              <a:rPr lang="en-US" sz="2400" dirty="0" smtClean="0"/>
              <a:t>Enables the debug logic, PTM and PMU to interact with each other and with other </a:t>
            </a:r>
            <a:r>
              <a:rPr lang="en-US" sz="2400" dirty="0" err="1" smtClean="0"/>
              <a:t>CoreSight</a:t>
            </a:r>
            <a:r>
              <a:rPr lang="en-US" sz="2400" dirty="0" smtClean="0"/>
              <a:t> component</a:t>
            </a:r>
          </a:p>
          <a:p>
            <a:r>
              <a:rPr lang="en-US" sz="2800" dirty="0" smtClean="0"/>
              <a:t>CTM controls the distribution of events across CPUs and from external modules</a:t>
            </a:r>
          </a:p>
          <a:p>
            <a:pPr lvl="1"/>
            <a:r>
              <a:rPr lang="en-US" sz="2400" dirty="0" smtClean="0"/>
              <a:t>Matrix connections. Number of trigger inputs and trigger outputs are connected between debug components in the MPCore and CTIs.</a:t>
            </a:r>
          </a:p>
        </p:txBody>
      </p:sp>
    </p:spTree>
    <p:custDataLst>
      <p:tags r:id="rId1"/>
    </p:custData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Cross Triggering – 2 CTIs &amp; the CTM</a:t>
            </a:r>
            <a:endParaRPr lang="en-US" sz="4000" dirty="0"/>
          </a:p>
        </p:txBody>
      </p:sp>
      <p:pic>
        <p:nvPicPr>
          <p:cNvPr id="7170" name="Picture 2"/>
          <p:cNvPicPr>
            <a:picLocks noGrp="1" noChangeAspect="1" noChangeArrowheads="1"/>
          </p:cNvPicPr>
          <p:nvPr>
            <p:ph idx="1"/>
          </p:nvPr>
        </p:nvPicPr>
        <p:blipFill>
          <a:blip r:embed="rId4" cstate="print"/>
          <a:srcRect/>
          <a:stretch>
            <a:fillRect/>
          </a:stretch>
        </p:blipFill>
        <p:spPr bwMode="auto">
          <a:xfrm>
            <a:off x="637435" y="1371600"/>
            <a:ext cx="7508137" cy="47545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CTI and CTM signals</a:t>
            </a:r>
            <a:endParaRPr lang="en-US" sz="3600" dirty="0"/>
          </a:p>
        </p:txBody>
      </p:sp>
      <p:pic>
        <p:nvPicPr>
          <p:cNvPr id="134146" name="Picture 2"/>
          <p:cNvPicPr>
            <a:picLocks noChangeAspect="1" noChangeArrowheads="1"/>
          </p:cNvPicPr>
          <p:nvPr/>
        </p:nvPicPr>
        <p:blipFill>
          <a:blip r:embed="rId4" cstate="print"/>
          <a:srcRect/>
          <a:stretch>
            <a:fillRect/>
          </a:stretch>
        </p:blipFill>
        <p:spPr bwMode="auto">
          <a:xfrm>
            <a:off x="1469984" y="948437"/>
            <a:ext cx="5611733" cy="526891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RM CorePac Block Diagram 4 Cores.bmp"/>
          <p:cNvPicPr>
            <a:picLocks noChangeAspect="1"/>
          </p:cNvPicPr>
          <p:nvPr>
            <p:custDataLst>
              <p:tags r:id="rId2"/>
            </p:custDataLst>
          </p:nvPr>
        </p:nvPicPr>
        <p:blipFill>
          <a:blip r:embed="rId5" cstate="print"/>
          <a:stretch>
            <a:fillRect/>
          </a:stretch>
        </p:blipFill>
        <p:spPr>
          <a:xfrm>
            <a:off x="1488941" y="1657054"/>
            <a:ext cx="6166117" cy="4294641"/>
          </a:xfrm>
          <a:prstGeom prst="rect">
            <a:avLst/>
          </a:prstGeom>
        </p:spPr>
      </p:pic>
      <p:sp>
        <p:nvSpPr>
          <p:cNvPr id="2" name="Title 1"/>
          <p:cNvSpPr>
            <a:spLocks noGrp="1"/>
          </p:cNvSpPr>
          <p:nvPr>
            <p:ph type="title"/>
          </p:nvPr>
        </p:nvSpPr>
        <p:spPr>
          <a:xfrm>
            <a:off x="125128" y="76200"/>
            <a:ext cx="8864867" cy="762000"/>
          </a:xfrm>
        </p:spPr>
        <p:txBody>
          <a:bodyPr>
            <a:normAutofit/>
          </a:bodyPr>
          <a:lstStyle/>
          <a:p>
            <a:r>
              <a:rPr lang="en-US" sz="4000" dirty="0" smtClean="0"/>
              <a:t>Summary - Quad Cortex-A15</a:t>
            </a:r>
          </a:p>
        </p:txBody>
      </p:sp>
      <p:sp>
        <p:nvSpPr>
          <p:cNvPr id="9" name="TextBox 8"/>
          <p:cNvSpPr txBox="1"/>
          <p:nvPr/>
        </p:nvSpPr>
        <p:spPr>
          <a:xfrm>
            <a:off x="356135" y="1287388"/>
            <a:ext cx="1492703" cy="1015663"/>
          </a:xfrm>
          <a:prstGeom prst="rect">
            <a:avLst/>
          </a:prstGeom>
          <a:noFill/>
        </p:spPr>
        <p:txBody>
          <a:bodyPr wrap="square" rtlCol="0">
            <a:spAutoFit/>
          </a:bodyPr>
          <a:lstStyle/>
          <a:p>
            <a:pPr algn="ctr"/>
            <a:r>
              <a:rPr lang="en-US" sz="2000" dirty="0" smtClean="0"/>
              <a:t>ARM Cortex-A15 MPCore</a:t>
            </a:r>
            <a:endParaRPr lang="en-US" sz="2000" dirty="0"/>
          </a:p>
        </p:txBody>
      </p:sp>
      <p:cxnSp>
        <p:nvCxnSpPr>
          <p:cNvPr id="11" name="Straight Arrow Connector 10"/>
          <p:cNvCxnSpPr/>
          <p:nvPr/>
        </p:nvCxnSpPr>
        <p:spPr>
          <a:xfrm>
            <a:off x="1838425" y="1780663"/>
            <a:ext cx="1713297" cy="4042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4073861"/>
            <a:ext cx="1973179" cy="1015663"/>
          </a:xfrm>
          <a:prstGeom prst="rect">
            <a:avLst/>
          </a:prstGeom>
          <a:noFill/>
        </p:spPr>
        <p:txBody>
          <a:bodyPr wrap="square" rtlCol="0">
            <a:spAutoFit/>
          </a:bodyPr>
          <a:lstStyle/>
          <a:p>
            <a:pPr algn="ctr"/>
            <a:r>
              <a:rPr lang="en-US" sz="2000" dirty="0" smtClean="0"/>
              <a:t>ARM GIC-400 interrupt controller</a:t>
            </a:r>
            <a:endParaRPr lang="en-US" sz="2000" dirty="0"/>
          </a:p>
        </p:txBody>
      </p:sp>
      <p:cxnSp>
        <p:nvCxnSpPr>
          <p:cNvPr id="14" name="Straight Arrow Connector 13"/>
          <p:cNvCxnSpPr>
            <a:stCxn id="13" idx="0"/>
          </p:cNvCxnSpPr>
          <p:nvPr/>
        </p:nvCxnSpPr>
        <p:spPr>
          <a:xfrm flipV="1">
            <a:off x="986590" y="3185951"/>
            <a:ext cx="1352349" cy="8879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2" idx="1"/>
          </p:cNvCxnSpPr>
          <p:nvPr/>
        </p:nvCxnSpPr>
        <p:spPr>
          <a:xfrm flipH="1" flipV="1">
            <a:off x="6391175" y="5091764"/>
            <a:ext cx="1443757" cy="6067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834932" y="5036767"/>
            <a:ext cx="1155068" cy="1323439"/>
          </a:xfrm>
          <a:prstGeom prst="rect">
            <a:avLst/>
          </a:prstGeom>
          <a:noFill/>
        </p:spPr>
        <p:txBody>
          <a:bodyPr wrap="square" rtlCol="0">
            <a:spAutoFit/>
          </a:bodyPr>
          <a:lstStyle/>
          <a:p>
            <a:pPr algn="ctr"/>
            <a:r>
              <a:rPr lang="en-US" sz="2000" dirty="0" smtClean="0"/>
              <a:t>Access to and from the SoC</a:t>
            </a:r>
            <a:endParaRPr lang="en-US" sz="2000" dirty="0"/>
          </a:p>
        </p:txBody>
      </p:sp>
    </p:spTree>
    <p:custDataLst>
      <p:tags r:id="rId1"/>
    </p:custData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For More Information</a:t>
            </a:r>
            <a:endParaRPr lang="en-US" sz="4000" dirty="0"/>
          </a:p>
        </p:txBody>
      </p:sp>
      <p:sp>
        <p:nvSpPr>
          <p:cNvPr id="3" name="Content Placeholder 2"/>
          <p:cNvSpPr>
            <a:spLocks noGrp="1"/>
          </p:cNvSpPr>
          <p:nvPr>
            <p:ph idx="1"/>
          </p:nvPr>
        </p:nvSpPr>
        <p:spPr/>
        <p:txBody>
          <a:bodyPr>
            <a:normAutofit/>
          </a:bodyPr>
          <a:lstStyle/>
          <a:p>
            <a:r>
              <a:rPr lang="en-US" dirty="0" smtClean="0"/>
              <a:t>ARM Reference Manuals </a:t>
            </a:r>
            <a:r>
              <a:rPr lang="en-US" dirty="0" smtClean="0">
                <a:hlinkClick r:id="rId4"/>
              </a:rPr>
              <a:t>http://infocenter.arm.com/help/index.jsp</a:t>
            </a:r>
            <a:endParaRPr lang="en-US" dirty="0" smtClean="0"/>
          </a:p>
          <a:p>
            <a:pPr lvl="1"/>
            <a:r>
              <a:rPr lang="en-US" dirty="0" smtClean="0"/>
              <a:t>A15 Technical Reference Manual (TRM) r2p2</a:t>
            </a:r>
          </a:p>
          <a:p>
            <a:pPr lvl="1"/>
            <a:r>
              <a:rPr lang="en-US" dirty="0" smtClean="0"/>
              <a:t>GIC-400 r0p0rel1</a:t>
            </a:r>
          </a:p>
          <a:p>
            <a:r>
              <a:rPr lang="en-US" dirty="0" smtClean="0"/>
              <a:t>STREAM Benchmark </a:t>
            </a:r>
            <a:r>
              <a:rPr lang="en-US" dirty="0" smtClean="0">
                <a:hlinkClick r:id="rId5"/>
              </a:rPr>
              <a:t>http://www.cs.virginia.edu/stream/</a:t>
            </a:r>
            <a:endParaRPr lang="en-US" dirty="0" smtClean="0"/>
          </a:p>
          <a:p>
            <a:r>
              <a:rPr lang="en-US" dirty="0" smtClean="0"/>
              <a:t>For questions regarding topics covered in this training, visit the support forums at the</a:t>
            </a:r>
            <a:br>
              <a:rPr lang="en-US" dirty="0" smtClean="0"/>
            </a:br>
            <a:r>
              <a:rPr lang="en-US" dirty="0" smtClean="0">
                <a:hlinkClick r:id="rId6"/>
              </a:rPr>
              <a:t>TI E2E Community</a:t>
            </a:r>
            <a:r>
              <a:rPr lang="en-US" dirty="0" smtClean="0"/>
              <a:t> website.</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ARM Cortex A-15 Features: ARM Core</a:t>
            </a:r>
          </a:p>
        </p:txBody>
      </p:sp>
      <p:sp>
        <p:nvSpPr>
          <p:cNvPr id="3" name="Content Placeholder 2"/>
          <p:cNvSpPr>
            <a:spLocks noGrp="1"/>
          </p:cNvSpPr>
          <p:nvPr>
            <p:ph idx="1"/>
          </p:nvPr>
        </p:nvSpPr>
        <p:spPr>
          <a:xfrm>
            <a:off x="457200" y="883920"/>
            <a:ext cx="8229600" cy="5585460"/>
          </a:xfrm>
        </p:spPr>
        <p:txBody>
          <a:bodyPr>
            <a:normAutofit fontScale="92500" lnSpcReduction="10000"/>
          </a:bodyPr>
          <a:lstStyle/>
          <a:p>
            <a:r>
              <a:rPr lang="en-US" dirty="0" smtClean="0"/>
              <a:t>ARM CorePac in KeyStone II</a:t>
            </a:r>
          </a:p>
          <a:p>
            <a:r>
              <a:rPr lang="en-US" b="1" dirty="0" smtClean="0"/>
              <a:t>ARM Cortex A-15 Features</a:t>
            </a:r>
          </a:p>
          <a:p>
            <a:pPr lvl="1"/>
            <a:r>
              <a:rPr lang="en-US" b="1" dirty="0" smtClean="0"/>
              <a:t>ARM Core</a:t>
            </a:r>
          </a:p>
          <a:p>
            <a:pPr lvl="1"/>
            <a:r>
              <a:rPr lang="en-US" dirty="0" smtClean="0"/>
              <a:t>NEON</a:t>
            </a:r>
          </a:p>
          <a:p>
            <a:pPr lvl="1"/>
            <a:r>
              <a:rPr lang="en-US" dirty="0" smtClean="0"/>
              <a:t>VFP</a:t>
            </a:r>
          </a:p>
          <a:p>
            <a:pPr lvl="1"/>
            <a:r>
              <a:rPr lang="en-US" dirty="0" smtClean="0"/>
              <a:t>MMU</a:t>
            </a:r>
          </a:p>
          <a:p>
            <a:r>
              <a:rPr lang="en-US" dirty="0" smtClean="0"/>
              <a:t>Interface to the SOC and Coherency Issues</a:t>
            </a:r>
          </a:p>
          <a:p>
            <a:r>
              <a:rPr lang="en-US" dirty="0" smtClean="0"/>
              <a:t>Benchmarks</a:t>
            </a:r>
          </a:p>
          <a:p>
            <a:r>
              <a:rPr lang="en-US" dirty="0" smtClean="0"/>
              <a:t>Interrupt Controller</a:t>
            </a:r>
          </a:p>
          <a:p>
            <a:r>
              <a:rPr lang="en-US" dirty="0" smtClean="0"/>
              <a:t>Power Management</a:t>
            </a:r>
          </a:p>
          <a:p>
            <a:r>
              <a:rPr lang="en-US" dirty="0" smtClean="0"/>
              <a:t>Debug and Trace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58"/>
            <a:ext cx="8229600" cy="830262"/>
          </a:xfrm>
        </p:spPr>
        <p:txBody>
          <a:bodyPr>
            <a:normAutofit/>
          </a:bodyPr>
          <a:lstStyle/>
          <a:p>
            <a:r>
              <a:rPr lang="en-US" sz="4000" dirty="0" smtClean="0"/>
              <a:t>Cortex A-15 Features – The Core (1/2)</a:t>
            </a:r>
          </a:p>
        </p:txBody>
      </p:sp>
      <p:sp>
        <p:nvSpPr>
          <p:cNvPr id="3" name="Content Placeholder 2"/>
          <p:cNvSpPr>
            <a:spLocks noGrp="1"/>
          </p:cNvSpPr>
          <p:nvPr>
            <p:ph idx="1"/>
          </p:nvPr>
        </p:nvSpPr>
        <p:spPr/>
        <p:txBody>
          <a:bodyPr>
            <a:normAutofit lnSpcReduction="10000"/>
          </a:bodyPr>
          <a:lstStyle/>
          <a:p>
            <a:r>
              <a:rPr lang="en-US" sz="2800" dirty="0" smtClean="0"/>
              <a:t>Superscalar architecture</a:t>
            </a:r>
          </a:p>
          <a:p>
            <a:pPr lvl="1"/>
            <a:r>
              <a:rPr lang="en-US" sz="2400" dirty="0" smtClean="0"/>
              <a:t>2 ALU, 2 shifts, branch unit, multiply and divide, load store</a:t>
            </a:r>
          </a:p>
          <a:p>
            <a:pPr lvl="1"/>
            <a:r>
              <a:rPr lang="en-US" sz="2400" dirty="0" smtClean="0"/>
              <a:t>3 concurrent dispatched, up to 8 concurrent issues</a:t>
            </a:r>
          </a:p>
          <a:p>
            <a:r>
              <a:rPr lang="en-US" sz="2800" dirty="0" smtClean="0"/>
              <a:t>Full implementation of ARMv7-A architecture instruction set</a:t>
            </a:r>
          </a:p>
          <a:p>
            <a:pPr lvl="1"/>
            <a:r>
              <a:rPr lang="en-US" sz="2400" dirty="0" smtClean="0"/>
              <a:t>More MAC instructions (normalization and rounding)</a:t>
            </a:r>
          </a:p>
          <a:p>
            <a:pPr lvl="1"/>
            <a:r>
              <a:rPr lang="en-US" sz="2400" dirty="0" smtClean="0"/>
              <a:t>Integer divide</a:t>
            </a:r>
          </a:p>
          <a:p>
            <a:pPr lvl="1"/>
            <a:r>
              <a:rPr lang="en-US" sz="2400" dirty="0" smtClean="0"/>
              <a:t>Automatic thumb mode (16-bit instructions)</a:t>
            </a:r>
          </a:p>
          <a:p>
            <a:r>
              <a:rPr lang="en-US" sz="2800" dirty="0" smtClean="0"/>
              <a:t>Pipeline optimization</a:t>
            </a:r>
          </a:p>
          <a:p>
            <a:pPr lvl="1"/>
            <a:r>
              <a:rPr lang="en-US" sz="2400" dirty="0" smtClean="0"/>
              <a:t>Deeper pipeline 13 stages to issue (2 integer, 4 multiply and load, more for NEON and FPU(2-10))</a:t>
            </a:r>
          </a:p>
          <a:p>
            <a:pPr lvl="1"/>
            <a:r>
              <a:rPr lang="en-US" sz="2400" dirty="0" smtClean="0"/>
              <a:t>Out-of-order pipeline (3-12 stages) execution</a:t>
            </a:r>
          </a:p>
          <a:p>
            <a:pPr>
              <a:buNone/>
            </a:pPr>
            <a:endParaRPr lang="en-US" sz="2800" dirty="0"/>
          </a:p>
          <a:p>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07"/>
            <a:ext cx="8229600" cy="1020762"/>
          </a:xfrm>
        </p:spPr>
        <p:txBody>
          <a:bodyPr>
            <a:normAutofit/>
          </a:bodyPr>
          <a:lstStyle/>
          <a:p>
            <a:r>
              <a:rPr lang="en-US" sz="4000" dirty="0" smtClean="0"/>
              <a:t>Cortex A-15 Features – The Core (2/2)</a:t>
            </a:r>
            <a:endParaRPr lang="en-US" sz="4000" dirty="0"/>
          </a:p>
        </p:txBody>
      </p:sp>
      <p:sp>
        <p:nvSpPr>
          <p:cNvPr id="3" name="Content Placeholder 2"/>
          <p:cNvSpPr>
            <a:spLocks noGrp="1"/>
          </p:cNvSpPr>
          <p:nvPr>
            <p:ph idx="1"/>
          </p:nvPr>
        </p:nvSpPr>
        <p:spPr/>
        <p:txBody>
          <a:bodyPr>
            <a:normAutofit/>
          </a:bodyPr>
          <a:lstStyle/>
          <a:p>
            <a:r>
              <a:rPr lang="en-US" sz="2800" dirty="0" smtClean="0"/>
              <a:t>Dynamic branch prediction – Loop prediction and indirect branch predictor</a:t>
            </a:r>
          </a:p>
          <a:p>
            <a:pPr lvl="1"/>
            <a:r>
              <a:rPr lang="en-US" sz="2400" dirty="0" smtClean="0"/>
              <a:t>Branch Target Buffer (BTB)</a:t>
            </a:r>
          </a:p>
          <a:p>
            <a:pPr lvl="1"/>
            <a:r>
              <a:rPr lang="en-US" sz="2400" dirty="0" smtClean="0"/>
              <a:t>Global History Buffer (GHB) has three arrays:</a:t>
            </a:r>
          </a:p>
          <a:p>
            <a:pPr lvl="2"/>
            <a:r>
              <a:rPr lang="en-US" sz="2000" dirty="0" smtClean="0"/>
              <a:t>Taken array</a:t>
            </a:r>
          </a:p>
          <a:p>
            <a:pPr lvl="2"/>
            <a:r>
              <a:rPr lang="en-US" sz="2000" dirty="0" smtClean="0"/>
              <a:t>Not taken array</a:t>
            </a:r>
          </a:p>
          <a:p>
            <a:pPr lvl="2"/>
            <a:r>
              <a:rPr lang="en-US" sz="2000" dirty="0" smtClean="0"/>
              <a:t>Selector array</a:t>
            </a:r>
          </a:p>
          <a:p>
            <a:pPr lvl="1"/>
            <a:r>
              <a:rPr lang="en-US" sz="2400" dirty="0" smtClean="0"/>
              <a:t>Sophisticated hardware algorithm makes the prediction</a:t>
            </a:r>
          </a:p>
          <a:p>
            <a:pPr>
              <a:buNone/>
            </a:pPr>
            <a:endParaRPr lang="en-US" sz="2800" dirty="0"/>
          </a:p>
          <a:p>
            <a:endParaRPr lang="en-US" sz="28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2.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3.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4.xml><?xml version="1.0" encoding="utf-8"?>
<p:tagLst xmlns:a="http://schemas.openxmlformats.org/drawingml/2006/main" xmlns:r="http://schemas.openxmlformats.org/officeDocument/2006/relationships" xmlns:p="http://schemas.openxmlformats.org/presentationml/2006/main">
  <p:tag name="ELAPSEDTIME" val="117.208"/>
  <p:tag name="ARTICULATE_SLIDE_PAUSE" val="0"/>
  <p:tag name="ARTICULATE_NAV_LEVEL" val="1"/>
  <p:tag name="ARTICULATE_PLAYLIST_ID" val="-1"/>
  <p:tag name="ARTICULATE_LOCK_SLIDE" val="0"/>
  <p:tag name="ARTICULATE_SLIDE_GUID" val="ff69a2a7-2730-4d0c-838b-da3bd68a56ca"/>
  <p:tag name="ARTICULATE_SLIDE_NAV" val="5"/>
</p:tagLst>
</file>

<file path=ppt/tags/tag15.xml><?xml version="1.0" encoding="utf-8"?>
<p:tagLst xmlns:a="http://schemas.openxmlformats.org/drawingml/2006/main" xmlns:r="http://schemas.openxmlformats.org/officeDocument/2006/relationships" xmlns:p="http://schemas.openxmlformats.org/presentationml/2006/main">
  <p:tag name="ELAPSEDTIME" val="81.63"/>
  <p:tag name="ARTICULATE_SLIDE_PAUSE" val="0"/>
  <p:tag name="ARTICULATE_NAV_LEVEL" val="1"/>
  <p:tag name="ARTICULATE_PLAYLIST_ID" val="-1"/>
  <p:tag name="ARTICULATE_VIEW_MODE" val="2"/>
  <p:tag name="ARTICULATE_LOCK_SLIDE" val="0"/>
  <p:tag name="ARTICULATE_SLIDE_GUID" val="a69ce9cd-966b-4791-9317-1b492dc7a9aa"/>
  <p:tag name="ARTICULATE_SLIDE_NAV" val="8"/>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YA6hVUms_files\slide0001_image001.gif"/>
</p:tagLst>
</file>

<file path=ppt/tags/tag17.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8.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19.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20.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1.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2.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3.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4.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5.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6.xml><?xml version="1.0" encoding="utf-8"?>
<p:tagLst xmlns:a="http://schemas.openxmlformats.org/drawingml/2006/main" xmlns:r="http://schemas.openxmlformats.org/officeDocument/2006/relationships" xmlns:p="http://schemas.openxmlformats.org/presentationml/2006/main">
  <p:tag name="ELAPSEDTIME" val="80.322"/>
  <p:tag name="ARTICULATE_SLIDE_PAUSE" val="0"/>
  <p:tag name="ARTICULATE_NAV_LEVEL" val="1"/>
  <p:tag name="ARTICULATE_PLAYLIST_ID" val="-1"/>
  <p:tag name="ARTICULATE_LOCK_SLIDE" val="0"/>
  <p:tag name="ARTICULATE_SLIDE_GUID" val="6d983b37-ed36-4d89-91eb-86a0ebbb8b1c"/>
  <p:tag name="ARTICULATE_SLIDE_NAV" val="11"/>
</p:tagLst>
</file>

<file path=ppt/tags/tag27.xml><?xml version="1.0" encoding="utf-8"?>
<p:tagLst xmlns:a="http://schemas.openxmlformats.org/drawingml/2006/main" xmlns:r="http://schemas.openxmlformats.org/officeDocument/2006/relationships" xmlns:p="http://schemas.openxmlformats.org/presentationml/2006/main">
  <p:tag name="ELAPSEDTIME" val="85.416"/>
  <p:tag name="ARTICULATE_SLIDE_PAUSE" val="0"/>
  <p:tag name="ARTICULATE_NAV_LEVEL" val="1"/>
  <p:tag name="ARTICULATE_PLAYLIST_ID" val="-1"/>
  <p:tag name="ARTICULATE_LOCK_SLIDE" val="0"/>
  <p:tag name="ARTICULATE_SLIDE_GUID" val="db7e66ca-c305-42e2-8113-1fd424090964"/>
  <p:tag name="ARTICULATE_SLIDE_NAV" val="4"/>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IJc0dKkU_files\slide0001_image001.gif"/>
</p:tagLst>
</file>

<file path=ppt/tags/tag29.xml><?xml version="1.0" encoding="utf-8"?>
<p:tagLst xmlns:a="http://schemas.openxmlformats.org/drawingml/2006/main" xmlns:r="http://schemas.openxmlformats.org/officeDocument/2006/relationships" xmlns:p="http://schemas.openxmlformats.org/presentationml/2006/main">
  <p:tag name="ELAPSEDTIME" val="34.635"/>
  <p:tag name="ARTICULATE_SLIDE_PAUSE" val="0"/>
  <p:tag name="ARTICULATE_NAV_LEVEL" val="1"/>
  <p:tag name="ARTICULATE_PLAYLIST_ID" val="-1"/>
  <p:tag name="ARTICULATE_LOCK_SLIDE" val="0"/>
  <p:tag name="ARTICULATE_SLIDE_GUID" val="7c44b05c-7383-43d5-aa9c-2d639c5014af"/>
  <p:tag name="ARTICULATE_SLIDE_NAV" val="13"/>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6.xml><?xml version="1.0" encoding="utf-8"?>
<p:tagLst xmlns:a="http://schemas.openxmlformats.org/drawingml/2006/main" xmlns:r="http://schemas.openxmlformats.org/officeDocument/2006/relationships" xmlns:p="http://schemas.openxmlformats.org/presentationml/2006/main">
  <p:tag name="ELAPSEDTIME" val="114.937"/>
  <p:tag name="ARTICULATE_SLIDE_PAUSE" val="0"/>
  <p:tag name="ARTICULATE_NAV_LEVEL" val="2"/>
  <p:tag name="ARTICULATE_PLAYLIST_ID" val="-1"/>
  <p:tag name="ARTICULATE_LOCK_SLIDE" val="0"/>
  <p:tag name="ARTICULATE_SLIDE_NAV" val="7"/>
  <p:tag name="ARTICULATE_SLIDE_GUID" val="0b93dcc8-d2cf-47d6-ab77-8f0eb20e0983"/>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QJVlARKz_files\slide0001_image001.gif"/>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Users\a0850458\AppData\Local\Temp\articulate\presenter\imgtemp\mQ43EVnH_files\slide0001_image001.jpg"/>
</p:tagLst>
</file>

<file path=ppt/tags/tag9.xml><?xml version="1.0" encoding="utf-8"?>
<p:tagLst xmlns:a="http://schemas.openxmlformats.org/drawingml/2006/main" xmlns:r="http://schemas.openxmlformats.org/officeDocument/2006/relationships" xmlns:p="http://schemas.openxmlformats.org/presentationml/2006/main">
  <p:tag name="ELAPSEDTIME" val="47.385"/>
  <p:tag name="ARTICULATE_SLIDE_PAUSE" val="0"/>
  <p:tag name="ARTICULATE_NAV_LEVEL" val="1"/>
  <p:tag name="ARTICULATE_PLAYLIST_ID" val="-1"/>
  <p:tag name="ARTICULATE_LOCK_SLIDE" val="0"/>
  <p:tag name="ARTICULATE_SLIDE_GUID" val="9206a393-e105-4c3b-bac6-f63db3aada8f"/>
  <p:tag name="ARTICULATE_SLIDE_NAV" val="6"/>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45567</TotalTime>
  <Words>3189</Words>
  <Application>Microsoft Office PowerPoint</Application>
  <PresentationFormat>On-screen Show (4:3)</PresentationFormat>
  <Paragraphs>473</Paragraphs>
  <Slides>65</Slides>
  <Notes>29</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67" baseType="lpstr">
      <vt:lpstr>13_KeyStoneOLT</vt:lpstr>
      <vt:lpstr>Visio</vt:lpstr>
      <vt:lpstr>KeyStone II ARM Cortex A-15 CorePac Overview</vt:lpstr>
      <vt:lpstr>Agenda</vt:lpstr>
      <vt:lpstr>ARM CorePac in KeyStone II</vt:lpstr>
      <vt:lpstr> KeyStone II and ARM CorePac</vt:lpstr>
      <vt:lpstr> KeyStone II and ARM CorePac (2)</vt:lpstr>
      <vt:lpstr>Slide 6</vt:lpstr>
      <vt:lpstr>ARM Cortex A-15 Features: ARM Core</vt:lpstr>
      <vt:lpstr>Cortex A-15 Features – The Core (1/2)</vt:lpstr>
      <vt:lpstr>Cortex A-15 Features – The Core (2/2)</vt:lpstr>
      <vt:lpstr>Cortex A-15 Features – Fetch &amp; Memory</vt:lpstr>
      <vt:lpstr>ARM Cortex A-15 Features: NEON</vt:lpstr>
      <vt:lpstr>SIMD Engine NEON</vt:lpstr>
      <vt:lpstr>NEON Registers </vt:lpstr>
      <vt:lpstr>ARM Cortex A-15 Features: VFP</vt:lpstr>
      <vt:lpstr>Vector Floating Point (VFP)</vt:lpstr>
      <vt:lpstr>ARM Cortex A-15 Features: MMU</vt:lpstr>
      <vt:lpstr>Memory Management Unit (MMU)</vt:lpstr>
      <vt:lpstr>From Wikipedia – MMU, TLB and Page</vt:lpstr>
      <vt:lpstr>Memory Management Unit (MMU)</vt:lpstr>
      <vt:lpstr>Two Stage MMU – Guest to Supervisor </vt:lpstr>
      <vt:lpstr>Two Stage MMU Guest to Supervisor, Supervisor to Hypervisor </vt:lpstr>
      <vt:lpstr>From ARM white paper on two stages MMU</vt:lpstr>
      <vt:lpstr>From ARM white paper on two stages MMU</vt:lpstr>
      <vt:lpstr>Interface to the SOC and Coherency Issues</vt:lpstr>
      <vt:lpstr>ARM Cluster Buses AMBA – Advance Microcontroller Bus Architecture</vt:lpstr>
      <vt:lpstr>ARM AXI-VBUSM Interfaces to the MSMC</vt:lpstr>
      <vt:lpstr>ARM AXI-VBUSM Interfaces to the MSMC</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Write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ll: ARM - IO Coherency External Read to Shared Memory (MSM/DDR)</vt:lpstr>
      <vt:lpstr>KeyStone II: IO Cache Coherency</vt:lpstr>
      <vt:lpstr>ARM CorePac: Cache and Coherency </vt:lpstr>
      <vt:lpstr>Error Correction and Latency</vt:lpstr>
      <vt:lpstr>Reliability</vt:lpstr>
      <vt:lpstr>Benchmarks</vt:lpstr>
      <vt:lpstr>Benchmarks Overview</vt:lpstr>
      <vt:lpstr>Memory Bandwidth Benchmarks</vt:lpstr>
      <vt:lpstr>Interrupt Controller</vt:lpstr>
      <vt:lpstr>Purpose of Interrupt Controller</vt:lpstr>
      <vt:lpstr>GIC-400 (ARM Generic Interrupt Controller)</vt:lpstr>
      <vt:lpstr>GIC-400 Interrupt Controller Distributer Side</vt:lpstr>
      <vt:lpstr>GIC-400 Interrupt Controller CPU Interface</vt:lpstr>
      <vt:lpstr>GIC400 in KeyStone II</vt:lpstr>
      <vt:lpstr>Power Management</vt:lpstr>
      <vt:lpstr>Advanced Power Management</vt:lpstr>
      <vt:lpstr>Energy Efficiency</vt:lpstr>
      <vt:lpstr>Debug and Trace</vt:lpstr>
      <vt:lpstr>Debug and Trace Options</vt:lpstr>
      <vt:lpstr>Lab-Based Debug</vt:lpstr>
      <vt:lpstr>PMU Block Diagram</vt:lpstr>
      <vt:lpstr>Trace Macrocell</vt:lpstr>
      <vt:lpstr>STM Challenges</vt:lpstr>
      <vt:lpstr>STM as Part of the SoC</vt:lpstr>
      <vt:lpstr>Tracing Features</vt:lpstr>
      <vt:lpstr>Embedded Cross Trigger (ECT) Module</vt:lpstr>
      <vt:lpstr>Cross Triggering – 2 CTIs &amp; the CTM</vt:lpstr>
      <vt:lpstr>CTI and CTM signals</vt:lpstr>
      <vt:lpstr>Summary - Quad Cortex-A15</vt:lpstr>
      <vt:lpstr>For More Information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1827</cp:revision>
  <dcterms:created xsi:type="dcterms:W3CDTF">2007-12-19T20:51:45Z</dcterms:created>
  <dcterms:modified xsi:type="dcterms:W3CDTF">2013-02-05T21:00:44Z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FB23D8C9-717A-4939-BA0A-50E12ED568B2</vt:lpwstr>
  </property>
  <property fmtid="{D5CDD505-2E9C-101B-9397-08002B2CF9AE}" pid="6" name="ArticulateProjectFull">
    <vt:lpwstr>C:\Data\Keystone Training\BINDERS\preliminary\KeyStoneII ARM Overview.ppta</vt:lpwstr>
  </property>
</Properties>
</file>