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 id="2147483669" r:id="rId3"/>
  </p:sldMasterIdLst>
  <p:notesMasterIdLst>
    <p:notesMasterId r:id="rId67"/>
  </p:notesMasterIdLst>
  <p:sldIdLst>
    <p:sldId id="458" r:id="rId4"/>
    <p:sldId id="452" r:id="rId5"/>
    <p:sldId id="459" r:id="rId6"/>
    <p:sldId id="329" r:id="rId7"/>
    <p:sldId id="330" r:id="rId8"/>
    <p:sldId id="331" r:id="rId9"/>
    <p:sldId id="341" r:id="rId10"/>
    <p:sldId id="337" r:id="rId11"/>
    <p:sldId id="394" r:id="rId12"/>
    <p:sldId id="395" r:id="rId13"/>
    <p:sldId id="437" r:id="rId14"/>
    <p:sldId id="460" r:id="rId15"/>
    <p:sldId id="336" r:id="rId16"/>
    <p:sldId id="332" r:id="rId17"/>
    <p:sldId id="343" r:id="rId18"/>
    <p:sldId id="344" r:id="rId19"/>
    <p:sldId id="350" r:id="rId20"/>
    <p:sldId id="352" r:id="rId21"/>
    <p:sldId id="351" r:id="rId22"/>
    <p:sldId id="353" r:id="rId23"/>
    <p:sldId id="355" r:id="rId24"/>
    <p:sldId id="346" r:id="rId25"/>
    <p:sldId id="347" r:id="rId26"/>
    <p:sldId id="461" r:id="rId27"/>
    <p:sldId id="348" r:id="rId28"/>
    <p:sldId id="357" r:id="rId29"/>
    <p:sldId id="438" r:id="rId30"/>
    <p:sldId id="358" r:id="rId31"/>
    <p:sldId id="359" r:id="rId32"/>
    <p:sldId id="360" r:id="rId33"/>
    <p:sldId id="443" r:id="rId34"/>
    <p:sldId id="465" r:id="rId35"/>
    <p:sldId id="361" r:id="rId36"/>
    <p:sldId id="428" r:id="rId37"/>
    <p:sldId id="429" r:id="rId38"/>
    <p:sldId id="430" r:id="rId39"/>
    <p:sldId id="442" r:id="rId40"/>
    <p:sldId id="462" r:id="rId41"/>
    <p:sldId id="408" r:id="rId42"/>
    <p:sldId id="409" r:id="rId43"/>
    <p:sldId id="364" r:id="rId44"/>
    <p:sldId id="426" r:id="rId45"/>
    <p:sldId id="365" r:id="rId46"/>
    <p:sldId id="463" r:id="rId47"/>
    <p:sldId id="415" r:id="rId48"/>
    <p:sldId id="416" r:id="rId49"/>
    <p:sldId id="417" r:id="rId50"/>
    <p:sldId id="418" r:id="rId51"/>
    <p:sldId id="326" r:id="rId52"/>
    <p:sldId id="432" r:id="rId53"/>
    <p:sldId id="433" r:id="rId54"/>
    <p:sldId id="431" r:id="rId55"/>
    <p:sldId id="464" r:id="rId56"/>
    <p:sldId id="435" r:id="rId57"/>
    <p:sldId id="413" r:id="rId58"/>
    <p:sldId id="445" r:id="rId59"/>
    <p:sldId id="444" r:id="rId60"/>
    <p:sldId id="446" r:id="rId61"/>
    <p:sldId id="447" r:id="rId62"/>
    <p:sldId id="448" r:id="rId63"/>
    <p:sldId id="449" r:id="rId64"/>
    <p:sldId id="450" r:id="rId65"/>
    <p:sldId id="451" r:id="rId66"/>
  </p:sldIdLst>
  <p:sldSz cx="9144000" cy="6858000" type="screen4x3"/>
  <p:notesSz cx="7315200" cy="9601200"/>
  <p:custDataLst>
    <p:tags r:id="rId6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n Rinkes" initials="DT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tags" Target="tags/tag1.xml"/><Relationship Id="rId7" Type="http://schemas.openxmlformats.org/officeDocument/2006/relationships/slide" Target="slides/slide4.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commentAuthors" Target="commentAuthor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1D310453-BEF8-464E-9AFA-92080550FFC9}" type="datetimeFigureOut">
              <a:rPr lang="en-US" smtClean="0"/>
              <a:pPr/>
              <a:t>5/13/2014</a:t>
            </a:fld>
            <a:endParaRPr lang="en-US" dirty="0"/>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2919C01F-276E-44BC-A256-D85730E8FD41}" type="slidenum">
              <a:rPr lang="en-US" smtClean="0"/>
              <a:pPr/>
              <a:t>‹#›</a:t>
            </a:fld>
            <a:endParaRPr lang="en-US" dirty="0"/>
          </a:p>
        </p:txBody>
      </p:sp>
    </p:spTree>
    <p:extLst>
      <p:ext uri="{BB962C8B-B14F-4D97-AF65-F5344CB8AC3E}">
        <p14:creationId xmlns:p14="http://schemas.microsoft.com/office/powerpoint/2010/main" val="1113577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miter lim="800000"/>
            <a:headEnd/>
            <a:tailEnd/>
          </a:ln>
        </p:spPr>
        <p:txBody>
          <a:bodyPr/>
          <a:lstStyle/>
          <a:p>
            <a:fld id="{91600898-90B5-4586-BE79-4E2853997943}" type="slidenum">
              <a:rPr lang="en-US" smtClean="0"/>
              <a:pPr/>
              <a:t>18</a:t>
            </a:fld>
            <a:endParaRPr lang="en-US" dirty="0" smtClean="0"/>
          </a:p>
        </p:txBody>
      </p:sp>
      <p:sp>
        <p:nvSpPr>
          <p:cNvPr id="35843" name="Rectangle 2"/>
          <p:cNvSpPr>
            <a:spLocks noGrp="1" noRot="1" noChangeAspect="1" noChangeArrowheads="1" noTextEdit="1"/>
          </p:cNvSpPr>
          <p:nvPr>
            <p:ph type="sldImg"/>
          </p:nvPr>
        </p:nvSpPr>
        <p:spPr>
          <a:xfrm>
            <a:off x="1255713" y="719138"/>
            <a:ext cx="4802187" cy="3600450"/>
          </a:xfrm>
          <a:ln/>
        </p:spPr>
      </p:sp>
      <p:sp>
        <p:nvSpPr>
          <p:cNvPr id="35844"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185863"/>
            <a:ext cx="4157662" cy="22701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3"/>
          </p:nvPr>
        </p:nvSpPr>
        <p:spPr>
          <a:xfrm>
            <a:off x="4643438" y="3608388"/>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31775" y="142875"/>
            <a:ext cx="8569325" cy="5735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2"/>
          <p:cNvSpPr>
            <a:spLocks noGrp="1" noChangeArrowheads="1"/>
          </p:cNvSpPr>
          <p:nvPr>
            <p:ph type="ctrTitle" hasCustomPrompt="1"/>
          </p:nvPr>
        </p:nvSpPr>
        <p:spPr>
          <a:xfrm>
            <a:off x="342900" y="1943100"/>
            <a:ext cx="8458200" cy="1470025"/>
          </a:xfrm>
        </p:spPr>
        <p:txBody>
          <a:bodyPr/>
          <a:lstStyle>
            <a:lvl1pPr algn="l">
              <a:defRPr sz="4000">
                <a:solidFill>
                  <a:srgbClr val="DE0000"/>
                </a:solidFill>
              </a:defRPr>
            </a:lvl1pPr>
          </a:lstStyle>
          <a:p>
            <a:r>
              <a:rPr lang="en-US" dirty="0"/>
              <a:t>Click to edit Master </a:t>
            </a:r>
            <a:r>
              <a:rPr lang="en-US" dirty="0" smtClean="0"/>
              <a:t>section </a:t>
            </a:r>
            <a:r>
              <a:rPr lang="en-US" dirty="0"/>
              <a:t>style</a:t>
            </a:r>
          </a:p>
        </p:txBody>
      </p:sp>
      <p:sp>
        <p:nvSpPr>
          <p:cNvPr id="6" name="Rectangle 3"/>
          <p:cNvSpPr>
            <a:spLocks noGrp="1" noChangeArrowheads="1"/>
          </p:cNvSpPr>
          <p:nvPr>
            <p:ph type="subTitle" idx="1"/>
          </p:nvPr>
        </p:nvSpPr>
        <p:spPr>
          <a:xfrm>
            <a:off x="342900" y="3698875"/>
            <a:ext cx="8458200" cy="1485900"/>
          </a:xfrm>
          <a:ln/>
        </p:spPr>
        <p:txBody>
          <a:bodyPr/>
          <a:lstStyle>
            <a:lvl1pPr marL="0" indent="0">
              <a:buFontTx/>
              <a:buNone/>
              <a:defRPr sz="2000" b="1">
                <a:latin typeface="Calibri" pitchFamily="34" charset="0"/>
                <a:cs typeface="Calibri" pitchFamily="34" charset="0"/>
              </a:defRPr>
            </a:lvl1pPr>
          </a:lstStyle>
          <a:p>
            <a:r>
              <a:rPr lang="en-US" dirty="0"/>
              <a:t>Click to edit Master subtitle style</a:t>
            </a:r>
          </a:p>
        </p:txBody>
      </p:sp>
      <p:sp>
        <p:nvSpPr>
          <p:cNvPr id="8" name="Rectangle 7"/>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4" name="Picture 3"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2"/>
          <p:cNvSpPr>
            <a:spLocks noGrp="1" noChangeArrowheads="1"/>
          </p:cNvSpPr>
          <p:nvPr>
            <p:ph type="ctrTitle"/>
          </p:nvPr>
        </p:nvSpPr>
        <p:spPr>
          <a:xfrm>
            <a:off x="342900" y="1943100"/>
            <a:ext cx="8458200" cy="1470025"/>
          </a:xfrm>
        </p:spPr>
        <p:txBody>
          <a:bodyPr/>
          <a:lstStyle>
            <a:lvl1pPr algn="l">
              <a:defRPr sz="4000">
                <a:solidFill>
                  <a:srgbClr val="DE0000"/>
                </a:solidFill>
              </a:defRPr>
            </a:lvl1pPr>
          </a:lstStyle>
          <a:p>
            <a:r>
              <a:rPr lang="en-US" dirty="0"/>
              <a:t>Click to edit Master title style</a:t>
            </a:r>
          </a:p>
        </p:txBody>
      </p:sp>
      <p:sp>
        <p:nvSpPr>
          <p:cNvPr id="6" name="Rectangle 3"/>
          <p:cNvSpPr>
            <a:spLocks noGrp="1" noChangeArrowheads="1"/>
          </p:cNvSpPr>
          <p:nvPr>
            <p:ph type="subTitle" idx="1"/>
          </p:nvPr>
        </p:nvSpPr>
        <p:spPr>
          <a:xfrm>
            <a:off x="342900" y="3698875"/>
            <a:ext cx="8458200" cy="1485900"/>
          </a:xfrm>
          <a:ln/>
        </p:spPr>
        <p:txBody>
          <a:bodyPr/>
          <a:lstStyle>
            <a:lvl1pPr marL="0" indent="0">
              <a:buFontTx/>
              <a:buNone/>
              <a:defRPr sz="2000" b="1">
                <a:latin typeface="Calibri" pitchFamily="34" charset="0"/>
                <a:cs typeface="Calibri" pitchFamily="34" charset="0"/>
              </a:defRPr>
            </a:lvl1pPr>
          </a:lstStyle>
          <a:p>
            <a:r>
              <a:rPr lang="en-US" dirty="0"/>
              <a:t>Click to edit Master subtitle style</a:t>
            </a:r>
          </a:p>
        </p:txBody>
      </p:sp>
      <p:sp>
        <p:nvSpPr>
          <p:cNvPr id="7" name="Rectangle 6"/>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2"/>
          <p:cNvSpPr>
            <a:spLocks noGrp="1" noChangeArrowheads="1"/>
          </p:cNvSpPr>
          <p:nvPr>
            <p:ph type="ctrTitle" hasCustomPrompt="1"/>
          </p:nvPr>
        </p:nvSpPr>
        <p:spPr>
          <a:xfrm>
            <a:off x="342900" y="1943100"/>
            <a:ext cx="8458200" cy="1470025"/>
          </a:xfrm>
        </p:spPr>
        <p:txBody>
          <a:bodyPr/>
          <a:lstStyle>
            <a:lvl1pPr algn="l">
              <a:defRPr sz="4000">
                <a:solidFill>
                  <a:srgbClr val="DE0000"/>
                </a:solidFill>
              </a:defRPr>
            </a:lvl1pPr>
          </a:lstStyle>
          <a:p>
            <a:r>
              <a:rPr lang="en-US" dirty="0"/>
              <a:t>Click to edit Master </a:t>
            </a:r>
            <a:r>
              <a:rPr lang="en-US" dirty="0" smtClean="0"/>
              <a:t>section </a:t>
            </a:r>
            <a:r>
              <a:rPr lang="en-US" dirty="0"/>
              <a:t>style</a:t>
            </a:r>
          </a:p>
        </p:txBody>
      </p:sp>
      <p:sp>
        <p:nvSpPr>
          <p:cNvPr id="6" name="Rectangle 3"/>
          <p:cNvSpPr>
            <a:spLocks noGrp="1" noChangeArrowheads="1"/>
          </p:cNvSpPr>
          <p:nvPr>
            <p:ph type="subTitle" idx="1"/>
          </p:nvPr>
        </p:nvSpPr>
        <p:spPr>
          <a:xfrm>
            <a:off x="342900" y="3698875"/>
            <a:ext cx="8458200" cy="1485900"/>
          </a:xfrm>
          <a:ln/>
        </p:spPr>
        <p:txBody>
          <a:bodyPr/>
          <a:lstStyle>
            <a:lvl1pPr marL="0" indent="0">
              <a:buFontTx/>
              <a:buNone/>
              <a:defRPr sz="2000" b="1">
                <a:latin typeface="Calibri" pitchFamily="34" charset="0"/>
                <a:cs typeface="Calibri" pitchFamily="34" charset="0"/>
              </a:defRPr>
            </a:lvl1pPr>
          </a:lstStyle>
          <a:p>
            <a:r>
              <a:rPr lang="en-US" dirty="0"/>
              <a:t>Click to edit Master subtitle style</a:t>
            </a:r>
          </a:p>
        </p:txBody>
      </p:sp>
      <p:sp>
        <p:nvSpPr>
          <p:cNvPr id="8" name="Rectangle 7"/>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6"/>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ti_logo_powerpoint_1_line.png"/>
          <p:cNvPicPr>
            <a:picLocks noChangeAspect="1"/>
          </p:cNvPicPr>
          <p:nvPr userDrawn="1"/>
        </p:nvPicPr>
        <p:blipFill>
          <a:blip r:embed="rId9" cstate="print"/>
          <a:srcRect/>
          <a:stretch>
            <a:fillRect/>
          </a:stretch>
        </p:blipFill>
        <p:spPr bwMode="auto">
          <a:xfrm>
            <a:off x="6675438" y="6440488"/>
            <a:ext cx="1874837" cy="231775"/>
          </a:xfrm>
          <a:prstGeom prst="rect">
            <a:avLst/>
          </a:prstGeom>
          <a:noFill/>
          <a:ln w="9525">
            <a:noFill/>
            <a:miter lim="800000"/>
            <a:headEnd/>
            <a:tailEnd/>
          </a:ln>
        </p:spPr>
      </p:pic>
      <p:sp>
        <p:nvSpPr>
          <p:cNvPr id="11"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1" r:id="rId7"/>
  </p:sldLayoutIdLst>
  <p:hf hdr="0" ftr="0" dt="0"/>
  <p:txStyles>
    <p:titleStyle>
      <a:lvl1pPr algn="ctr" rtl="0" eaLnBrk="0" fontAlgn="base" hangingPunct="0">
        <a:spcBef>
          <a:spcPct val="0"/>
        </a:spcBef>
        <a:spcAft>
          <a:spcPct val="0"/>
        </a:spcAft>
        <a:defRPr sz="4400" b="1">
          <a:solidFill>
            <a:srgbClr val="DE0000"/>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Rectangle 8"/>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pic>
        <p:nvPicPr>
          <p:cNvPr id="11"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12" name="Rectangle 24"/>
          <p:cNvSpPr>
            <a:spLocks noGrp="1" noChangeArrowheads="1"/>
          </p:cNvSpPr>
          <p:nvPr>
            <p:ph type="sldNum" sz="quarter" idx="4"/>
          </p:nvPr>
        </p:nvSpPr>
        <p:spPr>
          <a:xfrm>
            <a:off x="6642100" y="6038850"/>
            <a:ext cx="2133600" cy="206375"/>
          </a:xfrm>
          <a:prstGeom prst="rect">
            <a:avLst/>
          </a:prstGeom>
        </p:spPr>
        <p:txBody>
          <a:bodyPr/>
          <a:lstStyle>
            <a:lvl1pPr algn="r">
              <a:defRPr sz="800"/>
            </a:lvl1pPr>
          </a:lstStyle>
          <a:p>
            <a:pPr fontAlgn="base">
              <a:spcBef>
                <a:spcPct val="0"/>
              </a:spcBef>
              <a:spcAft>
                <a:spcPct val="0"/>
              </a:spcAft>
            </a:pPr>
            <a:fld id="{F2394529-A9B3-4A54-83EC-E61379E8334E}" type="slidenum">
              <a:rPr lang="en-US" smtClean="0">
                <a:solidFill>
                  <a:srgbClr val="000000"/>
                </a:solidFill>
                <a:latin typeface="Arial" charset="0"/>
              </a:rPr>
              <a:pPr fontAlgn="base">
                <a:spcBef>
                  <a:spcPct val="0"/>
                </a:spcBef>
                <a:spcAft>
                  <a:spcPct val="0"/>
                </a:spcAft>
              </a:pPr>
              <a:t>‹#›</a:t>
            </a:fld>
            <a:endParaRPr lang="en-US" dirty="0">
              <a:solidFill>
                <a:srgbClr val="000000"/>
              </a:solidFill>
              <a:latin typeface="Arial" charset="0"/>
            </a:endParaRPr>
          </a:p>
        </p:txBody>
      </p:sp>
    </p:spTree>
  </p:cSld>
  <p:clrMap bg1="lt1" tx1="dk1" bg2="lt2" tx2="dk2" accent1="accent1" accent2="accent2" accent3="accent3" accent4="accent4" accent5="accent5" accent6="accent6" hlink="hlink" folHlink="folHlink"/>
  <p:sldLayoutIdLst>
    <p:sldLayoutId id="2147483668" r:id="rId1"/>
  </p:sldLayoutIdLst>
  <p:hf hdr="0" ftr="0" dt="0"/>
  <p:txStyles>
    <p:titleStyle>
      <a:lvl1pPr algn="ctr" rtl="0" eaLnBrk="0" fontAlgn="base" hangingPunct="0">
        <a:spcBef>
          <a:spcPct val="0"/>
        </a:spcBef>
        <a:spcAft>
          <a:spcPct val="0"/>
        </a:spcAft>
        <a:defRPr sz="4400" b="1">
          <a:solidFill>
            <a:srgbClr val="DE0000"/>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Rectangle 8"/>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pic>
        <p:nvPicPr>
          <p:cNvPr id="11"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12" name="Rectangle 24"/>
          <p:cNvSpPr>
            <a:spLocks noGrp="1" noChangeArrowheads="1"/>
          </p:cNvSpPr>
          <p:nvPr>
            <p:ph type="sldNum" sz="quarter" idx="4"/>
          </p:nvPr>
        </p:nvSpPr>
        <p:spPr>
          <a:xfrm>
            <a:off x="6642100" y="6038850"/>
            <a:ext cx="2133600" cy="206375"/>
          </a:xfrm>
          <a:prstGeom prst="rect">
            <a:avLst/>
          </a:prstGeom>
        </p:spPr>
        <p:txBody>
          <a:bodyPr/>
          <a:lstStyle>
            <a:lvl1pPr algn="r">
              <a:defRPr sz="800"/>
            </a:lvl1pPr>
          </a:lstStyle>
          <a:p>
            <a:pPr fontAlgn="base">
              <a:spcBef>
                <a:spcPct val="0"/>
              </a:spcBef>
              <a:spcAft>
                <a:spcPct val="0"/>
              </a:spcAft>
            </a:pPr>
            <a:fld id="{F2394529-A9B3-4A54-83EC-E61379E8334E}" type="slidenum">
              <a:rPr lang="en-US" smtClean="0">
                <a:solidFill>
                  <a:srgbClr val="000000"/>
                </a:solidFill>
                <a:latin typeface="Arial" charset="0"/>
              </a:rPr>
              <a:pPr fontAlgn="base">
                <a:spcBef>
                  <a:spcPct val="0"/>
                </a:spcBef>
                <a:spcAft>
                  <a:spcPct val="0"/>
                </a:spcAft>
              </a:pPr>
              <a:t>‹#›</a:t>
            </a:fld>
            <a:endParaRPr lang="en-US" dirty="0">
              <a:solidFill>
                <a:srgbClr val="000000"/>
              </a:solidFill>
              <a:latin typeface="Arial" charset="0"/>
            </a:endParaRPr>
          </a:p>
        </p:txBody>
      </p:sp>
    </p:spTree>
  </p:cSld>
  <p:clrMap bg1="lt1" tx1="dk1" bg2="lt2" tx2="dk2" accent1="accent1" accent2="accent2" accent3="accent3" accent4="accent4" accent5="accent5" accent6="accent6" hlink="hlink" folHlink="folHlink"/>
  <p:sldLayoutIdLst>
    <p:sldLayoutId id="2147483670" r:id="rId1"/>
  </p:sldLayoutIdLst>
  <p:hf hdr="0" ftr="0" dt="0"/>
  <p:txStyles>
    <p:titleStyle>
      <a:lvl1pPr algn="ctr" rtl="0" eaLnBrk="0" fontAlgn="base" hangingPunct="0">
        <a:spcBef>
          <a:spcPct val="0"/>
        </a:spcBef>
        <a:spcAft>
          <a:spcPct val="0"/>
        </a:spcAft>
        <a:defRPr sz="4400" b="1">
          <a:solidFill>
            <a:srgbClr val="DE0000"/>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hyperlink" Target="http://www.cs.cmu.edu/afs/cs/academic/class/15745-s05/www/c6xref/assembly.pdf"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hyperlink" Target="http://www.ti.com/lit/ug/spnu118l/spnu118l.pdf" TargetMode="Externa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www.ti.com/lit/SPRUGY5" TargetMode="Externa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e2e.ti.com/" TargetMode="External"/><Relationship Id="rId4" Type="http://schemas.openxmlformats.org/officeDocument/2006/relationships/hyperlink" Target="http://www.ti.com/lit/SPRUHJ3"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KeyStone </a:t>
            </a:r>
            <a:r>
              <a:rPr lang="en-US" smtClean="0"/>
              <a:t>Bootloader </a:t>
            </a:r>
            <a:endParaRPr lang="en-US" dirty="0"/>
          </a:p>
        </p:txBody>
      </p:sp>
      <p:sp>
        <p:nvSpPr>
          <p:cNvPr id="3" name="Subtitle 2"/>
          <p:cNvSpPr>
            <a:spLocks noGrp="1"/>
          </p:cNvSpPr>
          <p:nvPr>
            <p:ph type="subTitle" idx="1"/>
          </p:nvPr>
        </p:nvSpPr>
        <p:spPr/>
        <p:txBody>
          <a:bodyPr/>
          <a:lstStyle/>
          <a:p>
            <a:r>
              <a:rPr lang="en-US" dirty="0" smtClean="0"/>
              <a:t>KeyStone Training</a:t>
            </a:r>
          </a:p>
          <a:p>
            <a:r>
              <a:rPr lang="en-US" dirty="0" smtClean="0"/>
              <a:t>Multicore Applications</a:t>
            </a:r>
          </a:p>
          <a:p>
            <a:r>
              <a:rPr lang="en-US" dirty="0" smtClean="0"/>
              <a:t>Literature Number: SPRP805</a:t>
            </a: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sz="3600" dirty="0" smtClean="0"/>
              <a:t>Example of PLL Configuration</a:t>
            </a:r>
          </a:p>
        </p:txBody>
      </p:sp>
      <p:sp>
        <p:nvSpPr>
          <p:cNvPr id="14341" name="Rectangle 3"/>
          <p:cNvSpPr>
            <a:spLocks noGrp="1" noChangeArrowheads="1"/>
          </p:cNvSpPr>
          <p:nvPr>
            <p:ph type="body" idx="1"/>
          </p:nvPr>
        </p:nvSpPr>
        <p:spPr>
          <a:xfrm>
            <a:off x="228600" y="1066800"/>
            <a:ext cx="8229600" cy="5334000"/>
          </a:xfrm>
        </p:spPr>
        <p:txBody>
          <a:bodyPr/>
          <a:lstStyle/>
          <a:p>
            <a:pPr marL="0" indent="0" eaLnBrk="1" hangingPunct="1">
              <a:buNone/>
            </a:pPr>
            <a:r>
              <a:rPr lang="en-US" sz="2800" dirty="0" smtClean="0"/>
              <a:t>The boot code sets the PLL multiplier based on the core frequency set in the EFUSE register.</a:t>
            </a:r>
          </a:p>
          <a:p>
            <a:pPr marL="0" indent="0" eaLnBrk="1" hangingPunct="1">
              <a:buNone/>
            </a:pPr>
            <a:endParaRPr lang="en-US" dirty="0" smtClean="0"/>
          </a:p>
          <a:p>
            <a:pPr marL="0" indent="0" eaLnBrk="1" hangingPunct="1">
              <a:buNone/>
            </a:pPr>
            <a:endParaRPr lang="en-US" dirty="0" smtClean="0"/>
          </a:p>
        </p:txBody>
      </p:sp>
      <p:graphicFrame>
        <p:nvGraphicFramePr>
          <p:cNvPr id="3" name="Table 2"/>
          <p:cNvGraphicFramePr>
            <a:graphicFrameLocks noGrp="1"/>
          </p:cNvGraphicFramePr>
          <p:nvPr>
            <p:extLst>
              <p:ext uri="{D42A27DB-BD31-4B8C-83A1-F6EECF244321}">
                <p14:modId xmlns:p14="http://schemas.microsoft.com/office/powerpoint/2010/main" val="1441650375"/>
              </p:ext>
            </p:extLst>
          </p:nvPr>
        </p:nvGraphicFramePr>
        <p:xfrm>
          <a:off x="685800" y="2362204"/>
          <a:ext cx="7315200" cy="3270730"/>
        </p:xfrm>
        <a:graphic>
          <a:graphicData uri="http://schemas.openxmlformats.org/drawingml/2006/table">
            <a:tbl>
              <a:tblPr firstRow="1" firstCol="1" lastRow="1" lastCol="1" bandRow="1" bandCol="1">
                <a:tableStyleId>{17292A2E-F333-43FB-9621-5CBBE7FDCDCB}</a:tableStyleId>
              </a:tblPr>
              <a:tblGrid>
                <a:gridCol w="731520"/>
                <a:gridCol w="731520"/>
                <a:gridCol w="731520"/>
                <a:gridCol w="731520"/>
                <a:gridCol w="731520"/>
                <a:gridCol w="731520"/>
                <a:gridCol w="731520"/>
                <a:gridCol w="731520"/>
                <a:gridCol w="731520"/>
                <a:gridCol w="731520"/>
              </a:tblGrid>
              <a:tr h="303803">
                <a:tc gridSpan="10">
                  <a:txBody>
                    <a:bodyPr/>
                    <a:lstStyle/>
                    <a:p>
                      <a:pPr marL="0" marR="0" algn="ctr">
                        <a:spcBef>
                          <a:spcPts val="0"/>
                        </a:spcBef>
                        <a:spcAft>
                          <a:spcPts val="0"/>
                        </a:spcAft>
                      </a:pPr>
                      <a:r>
                        <a:rPr lang="en-US" sz="1400" dirty="0" smtClean="0">
                          <a:effectLst/>
                        </a:rPr>
                        <a:t>PLL Clock Configuration for KeyStone Devices</a:t>
                      </a:r>
                      <a:endParaRPr lang="en-US" sz="14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4410">
                <a:tc rowSpan="2">
                  <a:txBody>
                    <a:bodyPr/>
                    <a:lstStyle/>
                    <a:p>
                      <a:pPr marL="0" marR="0">
                        <a:spcBef>
                          <a:spcPts val="0"/>
                        </a:spcBef>
                        <a:spcAft>
                          <a:spcPts val="0"/>
                        </a:spcAft>
                      </a:pPr>
                      <a:r>
                        <a:rPr lang="en-US" sz="1000" b="1" dirty="0">
                          <a:effectLst/>
                        </a:rPr>
                        <a:t>Boot PLL Select [2:0]</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a:spcBef>
                          <a:spcPts val="0"/>
                        </a:spcBef>
                        <a:spcAft>
                          <a:spcPts val="0"/>
                        </a:spcAft>
                      </a:pPr>
                      <a:r>
                        <a:rPr lang="en-US" sz="1000" b="1" dirty="0">
                          <a:effectLst/>
                        </a:rPr>
                        <a:t>Input Clock Freq (MHz)</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spcBef>
                          <a:spcPts val="0"/>
                        </a:spcBef>
                        <a:spcAft>
                          <a:spcPts val="0"/>
                        </a:spcAft>
                      </a:pPr>
                      <a:r>
                        <a:rPr lang="en-US" sz="1000" b="1" dirty="0" smtClean="0">
                          <a:effectLst/>
                        </a:rPr>
                        <a:t> </a:t>
                      </a:r>
                      <a:r>
                        <a:rPr lang="en-US" sz="1000" b="1" dirty="0">
                          <a:effectLst/>
                        </a:rPr>
                        <a:t>C</a:t>
                      </a:r>
                      <a:r>
                        <a:rPr lang="en-US" sz="1000" b="1" dirty="0" smtClean="0">
                          <a:effectLst/>
                        </a:rPr>
                        <a:t>ore </a:t>
                      </a:r>
                      <a:r>
                        <a:rPr lang="en-US" sz="1000" b="1" dirty="0">
                          <a:effectLst/>
                        </a:rPr>
                        <a:t>= 800 MHz</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spcBef>
                          <a:spcPts val="0"/>
                        </a:spcBef>
                        <a:spcAft>
                          <a:spcPts val="0"/>
                        </a:spcAft>
                      </a:pPr>
                      <a:r>
                        <a:rPr lang="en-US" sz="1000" b="1" dirty="0" smtClean="0">
                          <a:effectLst/>
                        </a:rPr>
                        <a:t> </a:t>
                      </a:r>
                      <a:r>
                        <a:rPr lang="en-US" sz="1000" b="1" dirty="0">
                          <a:effectLst/>
                        </a:rPr>
                        <a:t>C</a:t>
                      </a:r>
                      <a:r>
                        <a:rPr lang="en-US" sz="1000" b="1" dirty="0" smtClean="0">
                          <a:effectLst/>
                        </a:rPr>
                        <a:t>ore </a:t>
                      </a:r>
                      <a:r>
                        <a:rPr lang="en-US" sz="1000" b="1" dirty="0">
                          <a:effectLst/>
                        </a:rPr>
                        <a:t>= 1000 MHz</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spcBef>
                          <a:spcPts val="0"/>
                        </a:spcBef>
                        <a:spcAft>
                          <a:spcPts val="0"/>
                        </a:spcAft>
                      </a:pPr>
                      <a:r>
                        <a:rPr lang="en-US" sz="1000" b="1" dirty="0" smtClean="0">
                          <a:effectLst/>
                        </a:rPr>
                        <a:t>Core </a:t>
                      </a:r>
                      <a:r>
                        <a:rPr lang="en-US" sz="1000" b="1" dirty="0">
                          <a:effectLst/>
                        </a:rPr>
                        <a:t>= 1200 MHz</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spcBef>
                          <a:spcPts val="0"/>
                        </a:spcBef>
                        <a:spcAft>
                          <a:spcPts val="0"/>
                        </a:spcAft>
                      </a:pPr>
                      <a:r>
                        <a:rPr lang="en-US" sz="1000" b="1" dirty="0" smtClean="0">
                          <a:effectLst/>
                        </a:rPr>
                        <a:t> </a:t>
                      </a:r>
                      <a:r>
                        <a:rPr lang="en-US" sz="1000" b="1" dirty="0">
                          <a:effectLst/>
                        </a:rPr>
                        <a:t>C</a:t>
                      </a:r>
                      <a:r>
                        <a:rPr lang="en-US" sz="1000" b="1" dirty="0" smtClean="0">
                          <a:effectLst/>
                        </a:rPr>
                        <a:t>ore </a:t>
                      </a:r>
                      <a:r>
                        <a:rPr lang="en-US" sz="1000" b="1" dirty="0">
                          <a:effectLst/>
                        </a:rPr>
                        <a:t>= 1400 MHz</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r>
              <a:tr h="25209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b="1" dirty="0">
                          <a:effectLst/>
                        </a:rPr>
                        <a:t>Clkr</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1" dirty="0">
                          <a:effectLst/>
                        </a:rPr>
                        <a:t>Clkf</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1" dirty="0">
                          <a:effectLst/>
                        </a:rPr>
                        <a:t>Clkr</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1" dirty="0">
                          <a:effectLst/>
                        </a:rPr>
                        <a:t>Clkf</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1" dirty="0">
                          <a:effectLst/>
                        </a:rPr>
                        <a:t>Clkr</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1" dirty="0">
                          <a:effectLst/>
                        </a:rPr>
                        <a:t>Clkf</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1" dirty="0">
                          <a:effectLst/>
                        </a:rPr>
                        <a:t>Clkr</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1" dirty="0">
                          <a:effectLst/>
                        </a:rPr>
                        <a:t>Clkf</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3803">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50.00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31</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39</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47</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55</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3803">
                <a:tc>
                  <a:txBody>
                    <a:bodyPr/>
                    <a:lstStyle/>
                    <a:p>
                      <a:pPr marL="0" marR="0">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66.67</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23</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29</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35</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41</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3803">
                <a:tc>
                  <a:txBody>
                    <a:bodyPr/>
                    <a:lstStyle/>
                    <a:p>
                      <a:pPr marL="0" marR="0">
                        <a:spcBef>
                          <a:spcPts val="0"/>
                        </a:spcBef>
                        <a:spcAft>
                          <a:spcPts val="0"/>
                        </a:spcAft>
                      </a:pPr>
                      <a:r>
                        <a:rPr lang="en-US" sz="1000" dirty="0">
                          <a:effectLst/>
                        </a:rPr>
                        <a:t>2</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80.00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19</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29</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34</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3803">
                <a:tc>
                  <a:txBody>
                    <a:bodyPr/>
                    <a:lstStyle/>
                    <a:p>
                      <a:pPr marL="0" marR="0">
                        <a:spcBef>
                          <a:spcPts val="0"/>
                        </a:spcBef>
                        <a:spcAft>
                          <a:spcPts val="0"/>
                        </a:spcAft>
                      </a:pPr>
                      <a:r>
                        <a:rPr lang="en-US" sz="1000" dirty="0">
                          <a:effectLst/>
                        </a:rPr>
                        <a:t>3</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100.00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15</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19</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23</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27</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3803">
                <a:tc>
                  <a:txBody>
                    <a:bodyPr/>
                    <a:lstStyle/>
                    <a:p>
                      <a:pPr marL="0" marR="0">
                        <a:spcBef>
                          <a:spcPts val="0"/>
                        </a:spcBef>
                        <a:spcAft>
                          <a:spcPts val="0"/>
                        </a:spcAft>
                      </a:pPr>
                      <a:r>
                        <a:rPr lang="en-US" sz="1000" dirty="0">
                          <a:effectLst/>
                        </a:rPr>
                        <a:t>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156.25</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255</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63</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383</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447</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3803">
                <a:tc>
                  <a:txBody>
                    <a:bodyPr/>
                    <a:lstStyle/>
                    <a:p>
                      <a:pPr marL="0" marR="0">
                        <a:spcBef>
                          <a:spcPts val="0"/>
                        </a:spcBef>
                        <a:spcAft>
                          <a:spcPts val="0"/>
                        </a:spcAft>
                      </a:pPr>
                      <a:r>
                        <a:rPr lang="en-US" sz="1000" dirty="0">
                          <a:effectLst/>
                        </a:rPr>
                        <a:t>5</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250.00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31</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7</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47</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55</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3803">
                <a:tc>
                  <a:txBody>
                    <a:bodyPr/>
                    <a:lstStyle/>
                    <a:p>
                      <a:pPr marL="0" marR="0">
                        <a:spcBef>
                          <a:spcPts val="0"/>
                        </a:spcBef>
                        <a:spcAft>
                          <a:spcPts val="0"/>
                        </a:spcAft>
                      </a:pPr>
                      <a:r>
                        <a:rPr lang="en-US" sz="1000" dirty="0">
                          <a:effectLst/>
                        </a:rPr>
                        <a:t>6</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312.50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127</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31</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191</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223</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3803">
                <a:tc>
                  <a:txBody>
                    <a:bodyPr/>
                    <a:lstStyle/>
                    <a:p>
                      <a:pPr marL="0" marR="0">
                        <a:spcBef>
                          <a:spcPts val="0"/>
                        </a:spcBef>
                        <a:spcAft>
                          <a:spcPts val="0"/>
                        </a:spcAft>
                      </a:pPr>
                      <a:r>
                        <a:rPr lang="en-US" sz="1000" dirty="0">
                          <a:effectLst/>
                        </a:rPr>
                        <a:t>7</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122.88</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47</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624</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28</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471</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31</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624</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13</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318</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TextBox 5"/>
          <p:cNvSpPr txBox="1"/>
          <p:nvPr/>
        </p:nvSpPr>
        <p:spPr>
          <a:xfrm>
            <a:off x="990600" y="5638800"/>
            <a:ext cx="6248400" cy="369332"/>
          </a:xfrm>
          <a:prstGeom prst="rect">
            <a:avLst/>
          </a:prstGeom>
          <a:noFill/>
        </p:spPr>
        <p:txBody>
          <a:bodyPr wrap="square" rtlCol="0">
            <a:spAutoFit/>
          </a:bodyPr>
          <a:lstStyle/>
          <a:p>
            <a:r>
              <a:rPr lang="en-US" dirty="0" smtClean="0"/>
              <a:t>PLL Clock O/P = (Input Clock x (Clkf + 1))/(2 * (Clkr + 1))</a:t>
            </a:r>
            <a:endParaRPr lang="en-US" dirty="0"/>
          </a:p>
        </p:txBody>
      </p:sp>
      <p:sp>
        <p:nvSpPr>
          <p:cNvPr id="7" name="Slide Number Placeholder 6"/>
          <p:cNvSpPr>
            <a:spLocks noGrp="1"/>
          </p:cNvSpPr>
          <p:nvPr>
            <p:ph type="sldNum" sz="quarter" idx="4"/>
          </p:nvPr>
        </p:nvSpPr>
        <p:spPr/>
        <p:txBody>
          <a:bodyPr/>
          <a:lstStyle/>
          <a:p>
            <a:fld id="{3144B24B-BAB1-431A-82C6-36E096187F50}"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6442289"/>
            <a:ext cx="8610600" cy="369332"/>
          </a:xfrm>
          <a:prstGeom prst="rect">
            <a:avLst/>
          </a:prstGeom>
          <a:solidFill>
            <a:schemeClr val="bg1"/>
          </a:solidFill>
        </p:spPr>
        <p:txBody>
          <a:bodyPr wrap="square" rtlCol="0">
            <a:spAutoFit/>
          </a:bodyPr>
          <a:lstStyle/>
          <a:p>
            <a:endParaRPr lang="en-US" dirty="0"/>
          </a:p>
        </p:txBody>
      </p:sp>
      <p:sp>
        <p:nvSpPr>
          <p:cNvPr id="6" name="Title 1"/>
          <p:cNvSpPr txBox="1">
            <a:spLocks/>
          </p:cNvSpPr>
          <p:nvPr/>
        </p:nvSpPr>
        <p:spPr bwMode="auto">
          <a:xfrm>
            <a:off x="79375" y="76200"/>
            <a:ext cx="2740025" cy="1381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0" cap="none" spc="0" normalizeH="0" baseline="0" noProof="0" dirty="0" smtClean="0">
                <a:ln>
                  <a:noFill/>
                </a:ln>
                <a:solidFill>
                  <a:srgbClr val="DE0000"/>
                </a:solidFill>
                <a:effectLst/>
                <a:uLnTx/>
                <a:uFillTx/>
                <a:latin typeface="+mj-lt"/>
                <a:ea typeface="+mj-ea"/>
                <a:cs typeface="+mj-cs"/>
              </a:rPr>
              <a:t>RBL Flow</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4400" b="1" kern="0" dirty="0" smtClean="0">
                <a:solidFill>
                  <a:srgbClr val="DE0000"/>
                </a:solidFill>
                <a:latin typeface="+mj-lt"/>
                <a:ea typeface="+mj-ea"/>
                <a:cs typeface="+mj-cs"/>
              </a:rPr>
              <a:t>Diagram</a:t>
            </a:r>
            <a:endParaRPr kumimoji="0" lang="en-US" sz="3200" b="1" i="0" u="none" strike="noStrike" kern="0" cap="none" spc="0" normalizeH="0" baseline="0" noProof="0" dirty="0">
              <a:ln>
                <a:noFill/>
              </a:ln>
              <a:solidFill>
                <a:srgbClr val="DE0000"/>
              </a:solidFill>
              <a:effectLst/>
              <a:uLnTx/>
              <a:uFillTx/>
              <a:latin typeface="+mj-lt"/>
              <a:ea typeface="+mj-ea"/>
              <a:cs typeface="+mj-cs"/>
            </a:endParaRPr>
          </a:p>
        </p:txBody>
      </p:sp>
      <p:sp>
        <p:nvSpPr>
          <p:cNvPr id="2" name="Rectangle 1"/>
          <p:cNvSpPr/>
          <p:nvPr/>
        </p:nvSpPr>
        <p:spPr bwMode="auto">
          <a:xfrm>
            <a:off x="4076700" y="228600"/>
            <a:ext cx="1066800" cy="668680"/>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Boot Start</a:t>
            </a:r>
          </a:p>
        </p:txBody>
      </p:sp>
      <p:sp>
        <p:nvSpPr>
          <p:cNvPr id="7" name="Rectangle 6"/>
          <p:cNvSpPr/>
          <p:nvPr/>
        </p:nvSpPr>
        <p:spPr bwMode="auto">
          <a:xfrm>
            <a:off x="4076700" y="2056794"/>
            <a:ext cx="1066800" cy="610205"/>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Latch the boot mode from the Boot Strap Pins</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rPr>
              <a:t>(DEVSTAT)</a:t>
            </a:r>
          </a:p>
        </p:txBody>
      </p:sp>
      <p:sp>
        <p:nvSpPr>
          <p:cNvPr id="3" name="Diamond 2"/>
          <p:cNvSpPr/>
          <p:nvPr/>
        </p:nvSpPr>
        <p:spPr bwMode="auto">
          <a:xfrm>
            <a:off x="4076700" y="1123191"/>
            <a:ext cx="1066800" cy="685800"/>
          </a:xfrm>
          <a:prstGeom prst="diamond">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800" i="0" u="none" strike="noStrike" cap="none" normalizeH="0" baseline="0" dirty="0" smtClean="0">
                <a:ln>
                  <a:noFill/>
                </a:ln>
                <a:solidFill>
                  <a:schemeClr val="tx1"/>
                </a:solidFill>
                <a:effectLst/>
                <a:latin typeface="Arial" pitchFamily="34" charset="0"/>
              </a:rPr>
              <a:t>POR</a:t>
            </a:r>
            <a:r>
              <a:rPr kumimoji="0" lang="en-US" sz="800" i="0" u="none" strike="noStrike" cap="none" normalizeH="0" dirty="0" smtClean="0">
                <a:ln>
                  <a:noFill/>
                </a:ln>
                <a:solidFill>
                  <a:schemeClr val="tx1"/>
                </a:solidFill>
                <a:effectLst/>
                <a:latin typeface="Arial" pitchFamily="34" charset="0"/>
              </a:rPr>
              <a:t> or RESETFULL?</a:t>
            </a:r>
            <a:endParaRPr kumimoji="0" lang="en-US" sz="800" i="0" u="none" strike="noStrike" cap="none" normalizeH="0" baseline="0" dirty="0" smtClean="0">
              <a:ln>
                <a:noFill/>
              </a:ln>
              <a:solidFill>
                <a:schemeClr val="tx1"/>
              </a:solidFill>
              <a:effectLst/>
              <a:latin typeface="Arial" pitchFamily="34" charset="0"/>
            </a:endParaRPr>
          </a:p>
        </p:txBody>
      </p:sp>
      <p:sp>
        <p:nvSpPr>
          <p:cNvPr id="8" name="Rectangle 7"/>
          <p:cNvSpPr/>
          <p:nvPr/>
        </p:nvSpPr>
        <p:spPr bwMode="auto">
          <a:xfrm>
            <a:off x="5867400" y="3429000"/>
            <a:ext cx="1066800" cy="838201"/>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Initialize the PLLs –</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rPr>
              <a:t>The PLL setting from DEVSTAT</a:t>
            </a:r>
          </a:p>
        </p:txBody>
      </p:sp>
      <p:sp>
        <p:nvSpPr>
          <p:cNvPr id="9" name="Rectangle 8"/>
          <p:cNvSpPr/>
          <p:nvPr/>
        </p:nvSpPr>
        <p:spPr bwMode="auto">
          <a:xfrm>
            <a:off x="4076700" y="4446388"/>
            <a:ext cx="1066800" cy="228600"/>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PLL is bypassed</a:t>
            </a:r>
            <a:endParaRPr kumimoji="0" lang="en-US" sz="900" b="0" i="0" u="none" strike="noStrike" cap="none" normalizeH="0" baseline="0" dirty="0" smtClean="0">
              <a:ln>
                <a:noFill/>
              </a:ln>
              <a:solidFill>
                <a:schemeClr val="tx1"/>
              </a:solidFill>
              <a:effectLst/>
              <a:latin typeface="Arial" pitchFamily="34" charset="0"/>
            </a:endParaRPr>
          </a:p>
        </p:txBody>
      </p:sp>
      <p:sp>
        <p:nvSpPr>
          <p:cNvPr id="10" name="Rectangle 9"/>
          <p:cNvSpPr/>
          <p:nvPr/>
        </p:nvSpPr>
        <p:spPr bwMode="auto">
          <a:xfrm>
            <a:off x="2286000" y="2018695"/>
            <a:ext cx="1066800" cy="6096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Check the PWRSTATECTL Register for hibernation</a:t>
            </a:r>
            <a:endParaRPr kumimoji="0" lang="en-US" sz="900" b="0" i="0" u="none" strike="noStrike" cap="none" normalizeH="0" baseline="0" dirty="0" smtClean="0">
              <a:ln>
                <a:noFill/>
              </a:ln>
              <a:solidFill>
                <a:schemeClr val="tx1"/>
              </a:solidFill>
              <a:effectLst/>
              <a:latin typeface="Arial" pitchFamily="34" charset="0"/>
            </a:endParaRPr>
          </a:p>
        </p:txBody>
      </p:sp>
      <p:sp>
        <p:nvSpPr>
          <p:cNvPr id="11" name="Rectangle 10"/>
          <p:cNvSpPr/>
          <p:nvPr/>
        </p:nvSpPr>
        <p:spPr bwMode="auto">
          <a:xfrm>
            <a:off x="2286000" y="3842183"/>
            <a:ext cx="1066800" cy="604205"/>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Branch to the address provided by the PWRSTATECTL</a:t>
            </a:r>
            <a:endParaRPr kumimoji="0" lang="en-US" sz="900" b="0" i="0" u="none" strike="noStrike" cap="none" normalizeH="0" baseline="0" dirty="0" smtClean="0">
              <a:ln>
                <a:noFill/>
              </a:ln>
              <a:solidFill>
                <a:schemeClr val="tx1"/>
              </a:solidFill>
              <a:effectLst/>
              <a:latin typeface="Arial" pitchFamily="34" charset="0"/>
            </a:endParaRPr>
          </a:p>
        </p:txBody>
      </p:sp>
      <p:sp>
        <p:nvSpPr>
          <p:cNvPr id="12" name="Rectangle 11"/>
          <p:cNvSpPr/>
          <p:nvPr/>
        </p:nvSpPr>
        <p:spPr bwMode="auto">
          <a:xfrm>
            <a:off x="4076700" y="5105400"/>
            <a:ext cx="1066800" cy="609600"/>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Branch to function depending on the boot mode</a:t>
            </a:r>
            <a:endParaRPr kumimoji="0" lang="en-US" sz="900" b="0" i="0" u="none" strike="noStrike" cap="none" normalizeH="0" baseline="0" dirty="0" smtClean="0">
              <a:ln>
                <a:noFill/>
              </a:ln>
              <a:solidFill>
                <a:schemeClr val="tx1"/>
              </a:solidFill>
              <a:effectLst/>
              <a:latin typeface="Arial" pitchFamily="34" charset="0"/>
            </a:endParaRPr>
          </a:p>
        </p:txBody>
      </p:sp>
      <p:sp>
        <p:nvSpPr>
          <p:cNvPr id="13" name="Rectangle 12"/>
          <p:cNvSpPr/>
          <p:nvPr/>
        </p:nvSpPr>
        <p:spPr bwMode="auto">
          <a:xfrm>
            <a:off x="4076700" y="6019800"/>
            <a:ext cx="1066800" cy="381000"/>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Boot mode specific process</a:t>
            </a:r>
            <a:endParaRPr kumimoji="0" lang="en-US" sz="900" b="0" i="0" u="none" strike="noStrike" cap="none" normalizeH="0" baseline="0" dirty="0" smtClean="0">
              <a:ln>
                <a:noFill/>
              </a:ln>
              <a:solidFill>
                <a:schemeClr val="tx1"/>
              </a:solidFill>
              <a:effectLst/>
              <a:latin typeface="Arial" pitchFamily="34" charset="0"/>
            </a:endParaRPr>
          </a:p>
        </p:txBody>
      </p:sp>
      <p:sp>
        <p:nvSpPr>
          <p:cNvPr id="14" name="Rectangle 13"/>
          <p:cNvSpPr/>
          <p:nvPr/>
        </p:nvSpPr>
        <p:spPr bwMode="auto">
          <a:xfrm>
            <a:off x="4076700" y="2859995"/>
            <a:ext cx="1066800" cy="387777"/>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Boot Parameter Table init</a:t>
            </a:r>
            <a:endParaRPr kumimoji="0" lang="en-US" sz="900" b="0" i="0" u="none" strike="noStrike" cap="none" normalizeH="0" baseline="0" dirty="0" smtClean="0">
              <a:ln>
                <a:noFill/>
              </a:ln>
              <a:solidFill>
                <a:schemeClr val="tx1"/>
              </a:solidFill>
              <a:effectLst/>
              <a:latin typeface="Arial" pitchFamily="34" charset="0"/>
            </a:endParaRPr>
          </a:p>
        </p:txBody>
      </p:sp>
      <p:sp>
        <p:nvSpPr>
          <p:cNvPr id="16" name="Diamond 15"/>
          <p:cNvSpPr/>
          <p:nvPr/>
        </p:nvSpPr>
        <p:spPr bwMode="auto">
          <a:xfrm>
            <a:off x="4076700" y="3501643"/>
            <a:ext cx="1066800" cy="685800"/>
          </a:xfrm>
          <a:prstGeom prst="diamond">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i="0" u="none" strike="noStrike" cap="none" normalizeH="0" baseline="0" dirty="0" smtClean="0">
              <a:ln>
                <a:noFill/>
              </a:ln>
              <a:solidFill>
                <a:schemeClr val="tx1"/>
              </a:solidFill>
              <a:effectLst/>
              <a:latin typeface="Arial" pitchFamily="34" charset="0"/>
            </a:endParaRPr>
          </a:p>
        </p:txBody>
      </p:sp>
      <p:sp>
        <p:nvSpPr>
          <p:cNvPr id="17" name="Diamond 16"/>
          <p:cNvSpPr/>
          <p:nvPr/>
        </p:nvSpPr>
        <p:spPr bwMode="auto">
          <a:xfrm>
            <a:off x="2286000" y="2859995"/>
            <a:ext cx="1066800" cy="685800"/>
          </a:xfrm>
          <a:prstGeom prst="diamond">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i="0" u="none" strike="noStrike" cap="none" normalizeH="0" baseline="0" dirty="0" smtClean="0">
              <a:ln>
                <a:noFill/>
              </a:ln>
              <a:solidFill>
                <a:schemeClr val="tx1"/>
              </a:solidFill>
              <a:effectLst/>
              <a:latin typeface="Arial" pitchFamily="34" charset="0"/>
            </a:endParaRPr>
          </a:p>
        </p:txBody>
      </p:sp>
      <p:cxnSp>
        <p:nvCxnSpPr>
          <p:cNvPr id="15" name="Straight Arrow Connector 14"/>
          <p:cNvCxnSpPr>
            <a:stCxn id="2" idx="2"/>
            <a:endCxn id="3" idx="0"/>
          </p:cNvCxnSpPr>
          <p:nvPr/>
        </p:nvCxnSpPr>
        <p:spPr bwMode="auto">
          <a:xfrm>
            <a:off x="4610100" y="897280"/>
            <a:ext cx="0" cy="22591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9" name="Straight Arrow Connector 18"/>
          <p:cNvCxnSpPr>
            <a:stCxn id="7" idx="2"/>
            <a:endCxn id="14" idx="0"/>
          </p:cNvCxnSpPr>
          <p:nvPr/>
        </p:nvCxnSpPr>
        <p:spPr bwMode="auto">
          <a:xfrm>
            <a:off x="4610100" y="2666999"/>
            <a:ext cx="0" cy="192996"/>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2" name="Straight Arrow Connector 21"/>
          <p:cNvCxnSpPr>
            <a:stCxn id="16" idx="3"/>
            <a:endCxn id="8" idx="1"/>
          </p:cNvCxnSpPr>
          <p:nvPr/>
        </p:nvCxnSpPr>
        <p:spPr bwMode="auto">
          <a:xfrm>
            <a:off x="5143500" y="3844543"/>
            <a:ext cx="723900" cy="355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4" name="Straight Arrow Connector 23"/>
          <p:cNvCxnSpPr>
            <a:stCxn id="16" idx="2"/>
            <a:endCxn id="9" idx="0"/>
          </p:cNvCxnSpPr>
          <p:nvPr/>
        </p:nvCxnSpPr>
        <p:spPr bwMode="auto">
          <a:xfrm>
            <a:off x="4610100" y="4187443"/>
            <a:ext cx="0" cy="258945"/>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6" name="Straight Arrow Connector 25"/>
          <p:cNvCxnSpPr>
            <a:stCxn id="9" idx="2"/>
            <a:endCxn id="12" idx="0"/>
          </p:cNvCxnSpPr>
          <p:nvPr/>
        </p:nvCxnSpPr>
        <p:spPr bwMode="auto">
          <a:xfrm>
            <a:off x="4610100" y="4674988"/>
            <a:ext cx="0" cy="430412"/>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8" name="Straight Arrow Connector 27"/>
          <p:cNvCxnSpPr>
            <a:stCxn id="12" idx="2"/>
            <a:endCxn id="13" idx="0"/>
          </p:cNvCxnSpPr>
          <p:nvPr/>
        </p:nvCxnSpPr>
        <p:spPr bwMode="auto">
          <a:xfrm>
            <a:off x="4610100" y="5715000"/>
            <a:ext cx="0" cy="3048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30" name="Straight Arrow Connector 29"/>
          <p:cNvCxnSpPr>
            <a:stCxn id="10" idx="2"/>
            <a:endCxn id="17" idx="0"/>
          </p:cNvCxnSpPr>
          <p:nvPr/>
        </p:nvCxnSpPr>
        <p:spPr bwMode="auto">
          <a:xfrm>
            <a:off x="2819400" y="2628295"/>
            <a:ext cx="0" cy="2317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24" name="Straight Arrow Connector 1023"/>
          <p:cNvCxnSpPr>
            <a:stCxn id="17" idx="2"/>
            <a:endCxn id="11" idx="0"/>
          </p:cNvCxnSpPr>
          <p:nvPr/>
        </p:nvCxnSpPr>
        <p:spPr bwMode="auto">
          <a:xfrm>
            <a:off x="2819400" y="3545795"/>
            <a:ext cx="0" cy="29638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27" name="Straight Arrow Connector 1026"/>
          <p:cNvCxnSpPr>
            <a:stCxn id="3" idx="2"/>
            <a:endCxn id="7" idx="0"/>
          </p:cNvCxnSpPr>
          <p:nvPr/>
        </p:nvCxnSpPr>
        <p:spPr bwMode="auto">
          <a:xfrm>
            <a:off x="4610100" y="1808991"/>
            <a:ext cx="0" cy="247803"/>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29" name="Straight Arrow Connector 1028"/>
          <p:cNvCxnSpPr>
            <a:stCxn id="14" idx="2"/>
            <a:endCxn id="16" idx="0"/>
          </p:cNvCxnSpPr>
          <p:nvPr/>
        </p:nvCxnSpPr>
        <p:spPr bwMode="auto">
          <a:xfrm>
            <a:off x="4610100" y="3247772"/>
            <a:ext cx="0" cy="25387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35" name="Straight Connector 1034"/>
          <p:cNvCxnSpPr>
            <a:stCxn id="3" idx="1"/>
          </p:cNvCxnSpPr>
          <p:nvPr/>
        </p:nvCxnSpPr>
        <p:spPr bwMode="auto">
          <a:xfrm flipH="1">
            <a:off x="2819400" y="1466091"/>
            <a:ext cx="12573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037" name="Straight Arrow Connector 1036"/>
          <p:cNvCxnSpPr>
            <a:endCxn id="10" idx="0"/>
          </p:cNvCxnSpPr>
          <p:nvPr/>
        </p:nvCxnSpPr>
        <p:spPr bwMode="auto">
          <a:xfrm>
            <a:off x="2819400" y="1466091"/>
            <a:ext cx="0" cy="552604"/>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43" name="Straight Connector 1042"/>
          <p:cNvCxnSpPr>
            <a:stCxn id="8" idx="2"/>
          </p:cNvCxnSpPr>
          <p:nvPr/>
        </p:nvCxnSpPr>
        <p:spPr bwMode="auto">
          <a:xfrm>
            <a:off x="6400800" y="4267201"/>
            <a:ext cx="0" cy="62299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045" name="Straight Arrow Connector 1044"/>
          <p:cNvCxnSpPr/>
          <p:nvPr/>
        </p:nvCxnSpPr>
        <p:spPr bwMode="auto">
          <a:xfrm flipH="1">
            <a:off x="4610100" y="4890194"/>
            <a:ext cx="1790700"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49" name="Straight Connector 1048"/>
          <p:cNvCxnSpPr/>
          <p:nvPr/>
        </p:nvCxnSpPr>
        <p:spPr bwMode="auto">
          <a:xfrm>
            <a:off x="3657600" y="3196070"/>
            <a:ext cx="0" cy="169412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051" name="Straight Arrow Connector 1050"/>
          <p:cNvCxnSpPr/>
          <p:nvPr/>
        </p:nvCxnSpPr>
        <p:spPr bwMode="auto">
          <a:xfrm>
            <a:off x="3657600" y="4890194"/>
            <a:ext cx="952500"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1053" name="TextBox 1052"/>
          <p:cNvSpPr txBox="1"/>
          <p:nvPr/>
        </p:nvSpPr>
        <p:spPr>
          <a:xfrm>
            <a:off x="2300245" y="3066930"/>
            <a:ext cx="1038309" cy="276999"/>
          </a:xfrm>
          <a:prstGeom prst="rect">
            <a:avLst/>
          </a:prstGeom>
          <a:noFill/>
        </p:spPr>
        <p:txBody>
          <a:bodyPr wrap="square" rtlCol="0">
            <a:spAutoFit/>
          </a:bodyPr>
          <a:lstStyle/>
          <a:p>
            <a:pPr algn="ctr"/>
            <a:r>
              <a:rPr lang="en-US" sz="1100" dirty="0" smtClean="0">
                <a:latin typeface="Arial" pitchFamily="34" charset="0"/>
                <a:cs typeface="Arial" pitchFamily="34" charset="0"/>
              </a:rPr>
              <a:t>Hibernation</a:t>
            </a:r>
            <a:r>
              <a:rPr lang="en-US" sz="1200" dirty="0" smtClean="0"/>
              <a:t>?</a:t>
            </a:r>
            <a:endParaRPr lang="en-US" sz="1200" dirty="0"/>
          </a:p>
        </p:txBody>
      </p:sp>
      <p:sp>
        <p:nvSpPr>
          <p:cNvPr id="63" name="TextBox 62"/>
          <p:cNvSpPr txBox="1"/>
          <p:nvPr/>
        </p:nvSpPr>
        <p:spPr>
          <a:xfrm>
            <a:off x="4090945" y="3703683"/>
            <a:ext cx="1038309" cy="276999"/>
          </a:xfrm>
          <a:prstGeom prst="rect">
            <a:avLst/>
          </a:prstGeom>
          <a:solidFill>
            <a:srgbClr val="FFFF00"/>
          </a:solidFill>
        </p:spPr>
        <p:txBody>
          <a:bodyPr wrap="square" rtlCol="0">
            <a:spAutoFit/>
          </a:bodyPr>
          <a:lstStyle/>
          <a:p>
            <a:pPr algn="ctr"/>
            <a:r>
              <a:rPr lang="en-US" sz="1200" dirty="0" smtClean="0"/>
              <a:t>PLL required?</a:t>
            </a:r>
            <a:endParaRPr lang="en-US" sz="1200" dirty="0"/>
          </a:p>
        </p:txBody>
      </p:sp>
      <p:sp>
        <p:nvSpPr>
          <p:cNvPr id="64" name="TextBox 63"/>
          <p:cNvSpPr txBox="1"/>
          <p:nvPr/>
        </p:nvSpPr>
        <p:spPr>
          <a:xfrm>
            <a:off x="4722547" y="1750044"/>
            <a:ext cx="761999" cy="276999"/>
          </a:xfrm>
          <a:prstGeom prst="rect">
            <a:avLst/>
          </a:prstGeom>
          <a:noFill/>
          <a:ln w="12700">
            <a:noFill/>
          </a:ln>
        </p:spPr>
        <p:txBody>
          <a:bodyPr wrap="square" rtlCol="0">
            <a:spAutoFit/>
          </a:bodyPr>
          <a:lstStyle/>
          <a:p>
            <a:r>
              <a:rPr lang="en-US" sz="1200" dirty="0" smtClean="0">
                <a:latin typeface="Arial" pitchFamily="34" charset="0"/>
                <a:cs typeface="Arial" pitchFamily="34" charset="0"/>
              </a:rPr>
              <a:t>Yes</a:t>
            </a:r>
            <a:endParaRPr lang="en-US" sz="1200" dirty="0">
              <a:latin typeface="Arial" pitchFamily="34" charset="0"/>
              <a:cs typeface="Arial" pitchFamily="34" charset="0"/>
            </a:endParaRPr>
          </a:p>
        </p:txBody>
      </p:sp>
      <p:sp>
        <p:nvSpPr>
          <p:cNvPr id="65" name="TextBox 64"/>
          <p:cNvSpPr txBox="1"/>
          <p:nvPr/>
        </p:nvSpPr>
        <p:spPr>
          <a:xfrm>
            <a:off x="2971800" y="1219200"/>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No</a:t>
            </a:r>
            <a:endParaRPr lang="en-US" sz="1200" dirty="0">
              <a:latin typeface="Arial" pitchFamily="34" charset="0"/>
              <a:cs typeface="Arial" pitchFamily="34" charset="0"/>
            </a:endParaRPr>
          </a:p>
        </p:txBody>
      </p:sp>
      <p:sp>
        <p:nvSpPr>
          <p:cNvPr id="66" name="TextBox 65"/>
          <p:cNvSpPr txBox="1"/>
          <p:nvPr/>
        </p:nvSpPr>
        <p:spPr>
          <a:xfrm>
            <a:off x="5261508" y="3567544"/>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Yes</a:t>
            </a:r>
            <a:endParaRPr lang="en-US" sz="1200" dirty="0">
              <a:latin typeface="Arial" pitchFamily="34" charset="0"/>
              <a:cs typeface="Arial" pitchFamily="34" charset="0"/>
            </a:endParaRPr>
          </a:p>
        </p:txBody>
      </p:sp>
      <p:sp>
        <p:nvSpPr>
          <p:cNvPr id="67" name="TextBox 66"/>
          <p:cNvSpPr txBox="1"/>
          <p:nvPr/>
        </p:nvSpPr>
        <p:spPr>
          <a:xfrm>
            <a:off x="2361525" y="3529610"/>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Yes</a:t>
            </a:r>
            <a:endParaRPr lang="en-US" sz="1200" dirty="0">
              <a:latin typeface="Arial" pitchFamily="34" charset="0"/>
              <a:cs typeface="Arial" pitchFamily="34" charset="0"/>
            </a:endParaRPr>
          </a:p>
        </p:txBody>
      </p:sp>
      <p:cxnSp>
        <p:nvCxnSpPr>
          <p:cNvPr id="32" name="Straight Connector 31"/>
          <p:cNvCxnSpPr/>
          <p:nvPr/>
        </p:nvCxnSpPr>
        <p:spPr bwMode="auto">
          <a:xfrm>
            <a:off x="3352800" y="3194803"/>
            <a:ext cx="304800" cy="2534"/>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77" name="TextBox 76"/>
          <p:cNvSpPr txBox="1"/>
          <p:nvPr/>
        </p:nvSpPr>
        <p:spPr>
          <a:xfrm>
            <a:off x="3341336" y="2968597"/>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No</a:t>
            </a:r>
            <a:endParaRPr lang="en-US" sz="1200" dirty="0">
              <a:latin typeface="Arial" pitchFamily="34" charset="0"/>
              <a:cs typeface="Arial" pitchFamily="34" charset="0"/>
            </a:endParaRPr>
          </a:p>
        </p:txBody>
      </p:sp>
      <p:sp>
        <p:nvSpPr>
          <p:cNvPr id="78" name="TextBox 77"/>
          <p:cNvSpPr txBox="1"/>
          <p:nvPr/>
        </p:nvSpPr>
        <p:spPr>
          <a:xfrm>
            <a:off x="4616843" y="4137955"/>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No</a:t>
            </a:r>
            <a:endParaRPr lang="en-US" sz="1200" dirty="0">
              <a:latin typeface="Arial" pitchFamily="34" charset="0"/>
              <a:cs typeface="Arial" pitchFamily="34" charset="0"/>
            </a:endParaRPr>
          </a:p>
        </p:txBody>
      </p:sp>
      <p:sp>
        <p:nvSpPr>
          <p:cNvPr id="41" name="Slide Number Placeholder 40"/>
          <p:cNvSpPr>
            <a:spLocks noGrp="1"/>
          </p:cNvSpPr>
          <p:nvPr>
            <p:ph type="sldNum" sz="quarter" idx="4"/>
          </p:nvPr>
        </p:nvSpPr>
        <p:spPr/>
        <p:txBody>
          <a:bodyPr/>
          <a:lstStyle/>
          <a:p>
            <a:fld id="{3144B24B-BAB1-431A-82C6-36E096187F50}" type="slidenum">
              <a:rPr lang="en-US" smtClean="0"/>
              <a:pPr/>
              <a:t>11</a:t>
            </a:fld>
            <a:endParaRPr lang="en-US" dirty="0"/>
          </a:p>
        </p:txBody>
      </p:sp>
    </p:spTree>
    <p:extLst>
      <p:ext uri="{BB962C8B-B14F-4D97-AF65-F5344CB8AC3E}">
        <p14:creationId xmlns:p14="http://schemas.microsoft.com/office/powerpoint/2010/main" val="27294969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Boot Modes</a:t>
            </a:r>
          </a:p>
        </p:txBody>
      </p:sp>
      <p:sp>
        <p:nvSpPr>
          <p:cNvPr id="3" name="Subtitle 2"/>
          <p:cNvSpPr>
            <a:spLocks noGrp="1"/>
          </p:cNvSpPr>
          <p:nvPr>
            <p:ph type="subTitle" idx="1"/>
          </p:nvPr>
        </p:nvSpPr>
        <p:spPr/>
        <p:txBody>
          <a:bodyPr/>
          <a:lstStyle/>
          <a:p>
            <a:r>
              <a:rPr lang="en-US" dirty="0" smtClean="0"/>
              <a:t>KeyStone Bootloader</a:t>
            </a:r>
            <a:endParaRPr lang="en-US" dirty="0"/>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600" dirty="0" smtClean="0"/>
              <a:t>KeyStone Boot Mode Categories</a:t>
            </a:r>
          </a:p>
        </p:txBody>
      </p:sp>
      <p:sp>
        <p:nvSpPr>
          <p:cNvPr id="7171" name="Text Placeholder 2"/>
          <p:cNvSpPr>
            <a:spLocks noGrp="1"/>
          </p:cNvSpPr>
          <p:nvPr>
            <p:ph type="body" sz="half" idx="1"/>
          </p:nvPr>
        </p:nvSpPr>
        <p:spPr>
          <a:xfrm>
            <a:off x="333375" y="838200"/>
            <a:ext cx="8505825" cy="5562599"/>
          </a:xfrm>
        </p:spPr>
        <p:txBody>
          <a:bodyPr/>
          <a:lstStyle/>
          <a:p>
            <a:pPr eaLnBrk="1" hangingPunct="1"/>
            <a:r>
              <a:rPr lang="en-US" sz="2400" dirty="0" smtClean="0"/>
              <a:t>Various </a:t>
            </a:r>
            <a:r>
              <a:rPr lang="en-US" sz="2400" dirty="0"/>
              <a:t>boot modes </a:t>
            </a:r>
            <a:r>
              <a:rPr lang="en-US" sz="2400" dirty="0" smtClean="0"/>
              <a:t>are supported on KeyStone devices.</a:t>
            </a:r>
            <a:endParaRPr lang="en-US" sz="2400" dirty="0"/>
          </a:p>
          <a:p>
            <a:pPr eaLnBrk="1" hangingPunct="1"/>
            <a:r>
              <a:rPr lang="en-US" sz="2400" dirty="0" smtClean="0"/>
              <a:t>Boot modes are broadly divided into three categories:</a:t>
            </a:r>
          </a:p>
          <a:p>
            <a:pPr lvl="1" eaLnBrk="1" hangingPunct="1"/>
            <a:r>
              <a:rPr lang="en-US" sz="2400" dirty="0" smtClean="0"/>
              <a:t>Memory boot,</a:t>
            </a:r>
            <a:r>
              <a:rPr lang="en-US" sz="2400" b="1" dirty="0" smtClean="0"/>
              <a:t> </a:t>
            </a:r>
            <a:r>
              <a:rPr lang="en-US" sz="2400" dirty="0" smtClean="0"/>
              <a:t>where the application code is stored in a slow external memory and DSP acts as a master and drives the boot process</a:t>
            </a:r>
          </a:p>
          <a:p>
            <a:pPr lvl="1" eaLnBrk="1" hangingPunct="1"/>
            <a:r>
              <a:rPr lang="en-US" sz="2400" dirty="0" smtClean="0"/>
              <a:t>Host boot, where host that can write directly to memory and has knowledge of the boot device memory map</a:t>
            </a:r>
          </a:p>
          <a:p>
            <a:pPr lvl="1" eaLnBrk="1" hangingPunct="1"/>
            <a:r>
              <a:rPr lang="en-US" sz="2400" dirty="0" smtClean="0"/>
              <a:t>Host boot, where host is unaware of the memory structure of the boot device and CPU moves the data into memory</a:t>
            </a:r>
          </a:p>
          <a:p>
            <a:pPr eaLnBrk="1" hangingPunct="1"/>
            <a:endParaRPr lang="en-US" sz="2800" dirty="0" smtClean="0"/>
          </a:p>
        </p:txBody>
      </p:sp>
      <p:sp>
        <p:nvSpPr>
          <p:cNvPr id="4" name="Slide Number Placeholder 3"/>
          <p:cNvSpPr>
            <a:spLocks noGrp="1"/>
          </p:cNvSpPr>
          <p:nvPr>
            <p:ph type="sldNum" sz="quarter" idx="4"/>
          </p:nvPr>
        </p:nvSpPr>
        <p:spPr/>
        <p:txBody>
          <a:bodyPr/>
          <a:lstStyle/>
          <a:p>
            <a:fld id="{3144B24B-BAB1-431A-82C6-36E096187F50}"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KeyStone Boot Modes </a:t>
            </a:r>
          </a:p>
        </p:txBody>
      </p:sp>
      <p:sp>
        <p:nvSpPr>
          <p:cNvPr id="7171" name="Text Placeholder 2"/>
          <p:cNvSpPr>
            <a:spLocks noGrp="1"/>
          </p:cNvSpPr>
          <p:nvPr>
            <p:ph type="body" sz="half" idx="1"/>
          </p:nvPr>
        </p:nvSpPr>
        <p:spPr>
          <a:xfrm>
            <a:off x="333375" y="838201"/>
            <a:ext cx="8505825" cy="5410200"/>
          </a:xfrm>
        </p:spPr>
        <p:txBody>
          <a:bodyPr/>
          <a:lstStyle/>
          <a:p>
            <a:pPr eaLnBrk="1" hangingPunct="1"/>
            <a:r>
              <a:rPr lang="en-US" sz="2400" dirty="0" smtClean="0"/>
              <a:t>Master Mode: CPU manages the boot process</a:t>
            </a:r>
          </a:p>
          <a:p>
            <a:pPr lvl="1" eaLnBrk="1" hangingPunct="1"/>
            <a:r>
              <a:rPr lang="en-US" sz="2000" dirty="0" smtClean="0"/>
              <a:t>Either DSP Core 0 or ARM A15 Core 0</a:t>
            </a:r>
          </a:p>
          <a:p>
            <a:pPr lvl="1" eaLnBrk="1" hangingPunct="1"/>
            <a:r>
              <a:rPr lang="en-US" sz="2000" dirty="0" smtClean="0"/>
              <a:t>CPU configures peripheral and reads the boot information</a:t>
            </a:r>
          </a:p>
          <a:p>
            <a:pPr lvl="1" eaLnBrk="1" hangingPunct="1"/>
            <a:r>
              <a:rPr lang="en-US" sz="2000" dirty="0" smtClean="0"/>
              <a:t>Examples: I2C master mode, SPI boot, EMIF 16 boot</a:t>
            </a:r>
          </a:p>
          <a:p>
            <a:pPr eaLnBrk="1" hangingPunct="1"/>
            <a:r>
              <a:rPr lang="en-US" sz="2400" dirty="0" smtClean="0"/>
              <a:t>Slave Mode Direct IO: CPU needs to configure a peripheral </a:t>
            </a:r>
          </a:p>
          <a:p>
            <a:pPr lvl="1" eaLnBrk="1" hangingPunct="1"/>
            <a:r>
              <a:rPr lang="en-US" sz="2000" dirty="0" smtClean="0"/>
              <a:t>External master configures the other registers and loads the code</a:t>
            </a:r>
          </a:p>
          <a:p>
            <a:pPr lvl="1" eaLnBrk="1" hangingPunct="1"/>
            <a:r>
              <a:rPr lang="en-US" sz="2000" dirty="0" smtClean="0"/>
              <a:t>Examples: HyperLink boot, PCIe boot, SRIO Direct IO boot</a:t>
            </a:r>
          </a:p>
          <a:p>
            <a:pPr eaLnBrk="1" hangingPunct="1"/>
            <a:r>
              <a:rPr lang="en-US" sz="2400" dirty="0" smtClean="0"/>
              <a:t>Slave Mode Messaging: CPU configures a peripheral and manages the protocol</a:t>
            </a:r>
          </a:p>
          <a:p>
            <a:pPr lvl="1" eaLnBrk="1" hangingPunct="1"/>
            <a:r>
              <a:rPr lang="en-US" sz="2000" dirty="0" smtClean="0"/>
              <a:t>Ethernet-based, where CPU manages the packets</a:t>
            </a:r>
          </a:p>
          <a:p>
            <a:pPr lvl="1" eaLnBrk="1" hangingPunct="1"/>
            <a:r>
              <a:rPr lang="en-US" sz="2000" dirty="0" smtClean="0"/>
              <a:t>SRIO packet-based, where CPU configures the SRIO master and then the SRIO manages the download</a:t>
            </a:r>
          </a:p>
          <a:p>
            <a:pPr lvl="1" eaLnBrk="1" hangingPunct="1"/>
            <a:endParaRPr lang="en-US" sz="1600" dirty="0" smtClean="0"/>
          </a:p>
          <a:p>
            <a:pPr eaLnBrk="1" hangingPunct="1"/>
            <a:endParaRPr lang="en-US" dirty="0" smtClean="0"/>
          </a:p>
          <a:p>
            <a:pPr eaLnBrk="1" hangingPunct="1"/>
            <a:endParaRPr lang="en-US" sz="2400" dirty="0" smtClean="0"/>
          </a:p>
        </p:txBody>
      </p:sp>
      <p:sp>
        <p:nvSpPr>
          <p:cNvPr id="4" name="Slide Number Placeholder 3"/>
          <p:cNvSpPr>
            <a:spLocks noGrp="1"/>
          </p:cNvSpPr>
          <p:nvPr>
            <p:ph type="sldNum" sz="quarter" idx="4"/>
          </p:nvPr>
        </p:nvSpPr>
        <p:spPr/>
        <p:txBody>
          <a:bodyPr/>
          <a:lstStyle/>
          <a:p>
            <a:fld id="{3144B24B-BAB1-431A-82C6-36E096187F50}"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4" y="142875"/>
            <a:ext cx="8607425" cy="814388"/>
          </a:xfrm>
        </p:spPr>
        <p:txBody>
          <a:bodyPr/>
          <a:lstStyle/>
          <a:p>
            <a:pPr eaLnBrk="1" hangingPunct="1"/>
            <a:r>
              <a:rPr lang="en-US" sz="3600" dirty="0" smtClean="0"/>
              <a:t>Boot Process Memory Usage</a:t>
            </a:r>
          </a:p>
        </p:txBody>
      </p:sp>
      <p:sp>
        <p:nvSpPr>
          <p:cNvPr id="7171" name="Text Placeholder 2"/>
          <p:cNvSpPr>
            <a:spLocks noGrp="1"/>
          </p:cNvSpPr>
          <p:nvPr>
            <p:ph type="body" sz="half" idx="1"/>
          </p:nvPr>
        </p:nvSpPr>
        <p:spPr>
          <a:xfrm>
            <a:off x="381000" y="838201"/>
            <a:ext cx="8505825" cy="838199"/>
          </a:xfrm>
        </p:spPr>
        <p:txBody>
          <a:bodyPr/>
          <a:lstStyle/>
          <a:p>
            <a:pPr eaLnBrk="1" hangingPunct="1">
              <a:buNone/>
            </a:pPr>
            <a:r>
              <a:rPr lang="en-US" sz="2800" dirty="0" smtClean="0"/>
              <a:t>DSP boot uses part of L2 for the boot process</a:t>
            </a:r>
          </a:p>
          <a:p>
            <a:pPr lvl="1" eaLnBrk="1" hangingPunct="1"/>
            <a:r>
              <a:rPr lang="en-US" sz="2000" dirty="0" smtClean="0"/>
              <a:t>Address depends on the device; For C6678, address starts at 0x0087 2DC0</a:t>
            </a:r>
          </a:p>
          <a:p>
            <a:pPr lvl="1" eaLnBrk="1" hangingPunct="1"/>
            <a:endParaRPr lang="en-US" sz="2000" dirty="0" smtClean="0"/>
          </a:p>
          <a:p>
            <a:pPr lvl="1" eaLnBrk="1" hangingPunct="1">
              <a:buNone/>
            </a:pPr>
            <a:endParaRPr lang="en-US" sz="2000" dirty="0" smtClean="0"/>
          </a:p>
          <a:p>
            <a:pPr eaLnBrk="1" hangingPunct="1"/>
            <a:endParaRPr lang="en-US" dirty="0" smtClean="0"/>
          </a:p>
          <a:p>
            <a:pPr eaLnBrk="1" hangingPunct="1"/>
            <a:endParaRPr lang="en-US" sz="2400" dirty="0" smtClean="0"/>
          </a:p>
        </p:txBody>
      </p:sp>
      <p:pic>
        <p:nvPicPr>
          <p:cNvPr id="37890" name="Picture 2"/>
          <p:cNvPicPr>
            <a:picLocks noChangeAspect="1" noChangeArrowheads="1"/>
          </p:cNvPicPr>
          <p:nvPr/>
        </p:nvPicPr>
        <p:blipFill>
          <a:blip r:embed="rId3" cstate="print"/>
          <a:srcRect/>
          <a:stretch>
            <a:fillRect/>
          </a:stretch>
        </p:blipFill>
        <p:spPr bwMode="auto">
          <a:xfrm>
            <a:off x="1600200" y="1740245"/>
            <a:ext cx="5029200" cy="4579941"/>
          </a:xfrm>
          <a:prstGeom prst="rect">
            <a:avLst/>
          </a:prstGeom>
          <a:noFill/>
          <a:ln w="9525">
            <a:noFill/>
            <a:miter lim="800000"/>
            <a:headEnd/>
            <a:tailEnd/>
          </a:ln>
        </p:spPr>
      </p:pic>
      <p:sp>
        <p:nvSpPr>
          <p:cNvPr id="5" name="Right Arrow 4"/>
          <p:cNvSpPr/>
          <p:nvPr/>
        </p:nvSpPr>
        <p:spPr bwMode="auto">
          <a:xfrm>
            <a:off x="762000" y="1906260"/>
            <a:ext cx="978408" cy="48463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6" name="Slide Number Placeholder 5"/>
          <p:cNvSpPr>
            <a:spLocks noGrp="1"/>
          </p:cNvSpPr>
          <p:nvPr>
            <p:ph type="sldNum" sz="quarter" idx="4"/>
          </p:nvPr>
        </p:nvSpPr>
        <p:spPr/>
        <p:txBody>
          <a:bodyPr/>
          <a:lstStyle/>
          <a:p>
            <a:fld id="{3144B24B-BAB1-431A-82C6-36E096187F50}"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4" y="142875"/>
            <a:ext cx="8607425" cy="814388"/>
          </a:xfrm>
        </p:spPr>
        <p:txBody>
          <a:bodyPr/>
          <a:lstStyle/>
          <a:p>
            <a:pPr eaLnBrk="1" hangingPunct="1"/>
            <a:r>
              <a:rPr lang="en-US" sz="3600" dirty="0" smtClean="0"/>
              <a:t>Magic Address</a:t>
            </a:r>
          </a:p>
        </p:txBody>
      </p:sp>
      <p:sp>
        <p:nvSpPr>
          <p:cNvPr id="7171" name="Text Placeholder 2"/>
          <p:cNvSpPr>
            <a:spLocks noGrp="1"/>
          </p:cNvSpPr>
          <p:nvPr>
            <p:ph type="body" sz="half" idx="1"/>
          </p:nvPr>
        </p:nvSpPr>
        <p:spPr>
          <a:xfrm>
            <a:off x="304800" y="1219200"/>
            <a:ext cx="8505825" cy="4876800"/>
          </a:xfrm>
        </p:spPr>
        <p:txBody>
          <a:bodyPr/>
          <a:lstStyle/>
          <a:p>
            <a:pPr marL="342900" lvl="1" indent="-342900" eaLnBrk="1" hangingPunct="1">
              <a:buFont typeface="Arial" pitchFamily="34" charset="0"/>
              <a:buChar char="•"/>
            </a:pPr>
            <a:r>
              <a:rPr lang="en-US" sz="2400" dirty="0" smtClean="0"/>
              <a:t>Do not put code or initialized memory in these locations</a:t>
            </a:r>
          </a:p>
          <a:p>
            <a:pPr lvl="1" eaLnBrk="1" hangingPunct="1"/>
            <a:r>
              <a:rPr lang="en-US" sz="2400" dirty="0" smtClean="0"/>
              <a:t>NOTE: This address is usually where L2 cache is located.</a:t>
            </a:r>
          </a:p>
          <a:p>
            <a:pPr eaLnBrk="1" hangingPunct="1"/>
            <a:r>
              <a:rPr lang="en-US" sz="2400" dirty="0" smtClean="0"/>
              <a:t>Magic Address: The address where the core goes after the boot process begins (from idle, after it gets an interrupt)</a:t>
            </a:r>
          </a:p>
          <a:p>
            <a:pPr lvl="1" eaLnBrk="1" hangingPunct="1"/>
            <a:r>
              <a:rPr lang="en-US" sz="2000" dirty="0" smtClean="0"/>
              <a:t>The last 4 bytes of L2; For C6678, it is 0x0087 FFFC (local)</a:t>
            </a:r>
          </a:p>
          <a:p>
            <a:pPr eaLnBrk="1" hangingPunct="1"/>
            <a:r>
              <a:rPr lang="en-US" sz="2400" dirty="0" smtClean="0"/>
              <a:t>The boot process must enter the start address for the Magic Address location before generating interrupt for all the cores</a:t>
            </a:r>
          </a:p>
          <a:p>
            <a:pPr lvl="1" eaLnBrk="1" hangingPunct="1"/>
            <a:r>
              <a:rPr lang="en-US" sz="2000" dirty="0" smtClean="0"/>
              <a:t>Obviously, the boot process uses the global magic address location (of all other cores)</a:t>
            </a:r>
          </a:p>
          <a:p>
            <a:pPr eaLnBrk="1" hangingPunct="1"/>
            <a:r>
              <a:rPr lang="en-US" sz="2400" dirty="0" smtClean="0"/>
              <a:t>What about ARM boot?</a:t>
            </a:r>
          </a:p>
          <a:p>
            <a:pPr lvl="1" eaLnBrk="1" hangingPunct="1"/>
            <a:r>
              <a:rPr lang="en-US" sz="2000" dirty="0" smtClean="0"/>
              <a:t>Similar tables are used by the ARM and are located in MSMC memory</a:t>
            </a:r>
          </a:p>
          <a:p>
            <a:pPr lvl="1" eaLnBrk="1" hangingPunct="1"/>
            <a:r>
              <a:rPr lang="en-US" sz="2000" dirty="0" smtClean="0"/>
              <a:t>Different magic address for different boot (more on this later).</a:t>
            </a:r>
          </a:p>
          <a:p>
            <a:pPr lvl="1" eaLnBrk="1" hangingPunct="1"/>
            <a:endParaRPr lang="en-US" sz="2000" dirty="0" smtClean="0"/>
          </a:p>
          <a:p>
            <a:pPr lvl="1" eaLnBrk="1" hangingPunct="1">
              <a:buNone/>
            </a:pPr>
            <a:endParaRPr lang="en-US" sz="2000" dirty="0" smtClean="0"/>
          </a:p>
          <a:p>
            <a:pPr eaLnBrk="1" hangingPunct="1"/>
            <a:endParaRPr lang="en-US" dirty="0" smtClean="0"/>
          </a:p>
          <a:p>
            <a:pPr eaLnBrk="1" hangingPunct="1"/>
            <a:endParaRPr lang="en-US" sz="2400" dirty="0" smtClean="0"/>
          </a:p>
        </p:txBody>
      </p:sp>
      <p:sp>
        <p:nvSpPr>
          <p:cNvPr id="4" name="Slide Number Placeholder 3"/>
          <p:cNvSpPr>
            <a:spLocks noGrp="1"/>
          </p:cNvSpPr>
          <p:nvPr>
            <p:ph type="sldNum" sz="quarter" idx="4"/>
          </p:nvPr>
        </p:nvSpPr>
        <p:spPr/>
        <p:txBody>
          <a:bodyPr/>
          <a:lstStyle/>
          <a:p>
            <a:fld id="{3144B24B-BAB1-431A-82C6-36E096187F50}"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sz="3600" dirty="0" smtClean="0"/>
              <a:t>KeyStone I Boot Configuration Pins</a:t>
            </a:r>
          </a:p>
        </p:txBody>
      </p:sp>
      <p:sp>
        <p:nvSpPr>
          <p:cNvPr id="547843" name="Rectangle 3"/>
          <p:cNvSpPr>
            <a:spLocks noGrp="1" noChangeArrowheads="1"/>
          </p:cNvSpPr>
          <p:nvPr>
            <p:ph type="body" idx="1"/>
          </p:nvPr>
        </p:nvSpPr>
        <p:spPr>
          <a:xfrm>
            <a:off x="333375" y="1185863"/>
            <a:ext cx="8467725" cy="4946650"/>
          </a:xfrm>
        </p:spPr>
        <p:txBody>
          <a:bodyPr/>
          <a:lstStyle/>
          <a:p>
            <a:pPr eaLnBrk="1" hangingPunct="1">
              <a:lnSpc>
                <a:spcPct val="90000"/>
              </a:lnSpc>
            </a:pPr>
            <a:r>
              <a:rPr lang="en-US" sz="1800" dirty="0" smtClean="0"/>
              <a:t>Boot mode and configurations are chosen using bootstrap pins on the device.</a:t>
            </a:r>
          </a:p>
          <a:p>
            <a:pPr lvl="1" eaLnBrk="1" hangingPunct="1">
              <a:lnSpc>
                <a:spcPct val="90000"/>
              </a:lnSpc>
            </a:pPr>
            <a:r>
              <a:rPr lang="en-US" sz="1800" dirty="0" smtClean="0"/>
              <a:t>Pins are latched and stored in 13 bits of the DEVSTAT register during POR (Power On Reset).</a:t>
            </a:r>
          </a:p>
          <a:p>
            <a:pPr eaLnBrk="1" hangingPunct="1">
              <a:lnSpc>
                <a:spcPct val="90000"/>
              </a:lnSpc>
            </a:pPr>
            <a:r>
              <a:rPr lang="en-US" sz="1800" dirty="0" smtClean="0"/>
              <a:t>The configuration format for these 13 bits are shown in the table:</a:t>
            </a:r>
          </a:p>
          <a:p>
            <a:pPr marL="339725" lvl="1" indent="0" eaLnBrk="1" hangingPunct="1">
              <a:lnSpc>
                <a:spcPct val="90000"/>
              </a:lnSpc>
              <a:buFontTx/>
              <a:buNone/>
            </a:pPr>
            <a:endParaRPr lang="en-US" sz="16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r>
              <a:rPr lang="en-US" sz="1800" dirty="0" smtClean="0"/>
              <a:t>Boot Device [2:0] is dedicated for selecting the boot mode</a:t>
            </a:r>
          </a:p>
          <a:p>
            <a:pPr eaLnBrk="1" hangingPunct="1">
              <a:lnSpc>
                <a:spcPct val="90000"/>
              </a:lnSpc>
            </a:pPr>
            <a:r>
              <a:rPr lang="en-US" sz="1800" dirty="0" smtClean="0"/>
              <a:t>Device Configuration [9:3] is used to specify the boot mode specific configurations.</a:t>
            </a:r>
          </a:p>
          <a:p>
            <a:pPr eaLnBrk="1" hangingPunct="1">
              <a:lnSpc>
                <a:spcPct val="90000"/>
              </a:lnSpc>
            </a:pPr>
            <a:r>
              <a:rPr lang="en-US" sz="1800" dirty="0" smtClean="0"/>
              <a:t>PLL Multi [12:10] are used for PLL selection. In case of I2C/SPI boot mode, it is used for extended device configuration. (PLL is bypassed for these two boot modes)</a:t>
            </a:r>
            <a:endParaRPr lang="en-US" sz="1600" dirty="0" smtClean="0"/>
          </a:p>
        </p:txBody>
      </p:sp>
      <p:graphicFrame>
        <p:nvGraphicFramePr>
          <p:cNvPr id="3" name="Table 2"/>
          <p:cNvGraphicFramePr>
            <a:graphicFrameLocks noGrp="1"/>
          </p:cNvGraphicFramePr>
          <p:nvPr/>
        </p:nvGraphicFramePr>
        <p:xfrm>
          <a:off x="609600" y="2499360"/>
          <a:ext cx="7932341" cy="853440"/>
        </p:xfrm>
        <a:graphic>
          <a:graphicData uri="http://schemas.openxmlformats.org/drawingml/2006/table">
            <a:tbl>
              <a:tblPr/>
              <a:tblGrid>
                <a:gridCol w="641747"/>
                <a:gridCol w="641747"/>
                <a:gridCol w="454025"/>
                <a:gridCol w="534790"/>
                <a:gridCol w="550069"/>
                <a:gridCol w="641747"/>
                <a:gridCol w="643929"/>
                <a:gridCol w="643930"/>
                <a:gridCol w="641747"/>
                <a:gridCol w="643929"/>
                <a:gridCol w="641747"/>
                <a:gridCol w="643930"/>
                <a:gridCol w="609004"/>
              </a:tblGrid>
              <a:tr h="209550">
                <a:tc gridSpan="1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Boot Mode Pins</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9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12</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11</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10</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9</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8</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7</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6</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5</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4</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3</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2</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1</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0</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19100">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PLL Mult</a:t>
                      </a:r>
                      <a:endParaRPr kumimoji="0" lang="en-US" sz="1700" b="0" i="0" u="none" strike="noStrike" cap="none" normalizeH="0" baseline="0" dirty="0" smtClean="0">
                        <a:ln>
                          <a:noFill/>
                        </a:ln>
                        <a:solidFill>
                          <a:schemeClr val="tx1"/>
                        </a:solidFill>
                        <a:effectLst/>
                        <a:latin typeface="+mn-lt"/>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I2C/SPI Ext Dev Cfg</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Device Configuration</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Boot Device</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sp>
        <p:nvSpPr>
          <p:cNvPr id="5" name="Slide Number Placeholder 4"/>
          <p:cNvSpPr>
            <a:spLocks noGrp="1"/>
          </p:cNvSpPr>
          <p:nvPr>
            <p:ph type="sldNum" sz="quarter" idx="4"/>
          </p:nvPr>
        </p:nvSpPr>
        <p:spPr/>
        <p:txBody>
          <a:bodyPr/>
          <a:lstStyle/>
          <a:p>
            <a:fld id="{3144B24B-BAB1-431A-82C6-36E096187F50}"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231775" y="-76200"/>
            <a:ext cx="8458200" cy="814388"/>
          </a:xfrm>
        </p:spPr>
        <p:txBody>
          <a:bodyPr/>
          <a:lstStyle/>
          <a:p>
            <a:pPr eaLnBrk="1" hangingPunct="1"/>
            <a:r>
              <a:rPr lang="en-US" sz="3600" dirty="0" smtClean="0"/>
              <a:t>KeyStone I ROM Boot Modes</a:t>
            </a:r>
          </a:p>
        </p:txBody>
      </p:sp>
      <p:sp>
        <p:nvSpPr>
          <p:cNvPr id="8197" name="Rectangle 3"/>
          <p:cNvSpPr>
            <a:spLocks noGrp="1" noChangeArrowheads="1"/>
          </p:cNvSpPr>
          <p:nvPr>
            <p:ph type="body" sz="half" idx="1"/>
          </p:nvPr>
        </p:nvSpPr>
        <p:spPr>
          <a:xfrm>
            <a:off x="404301" y="914400"/>
            <a:ext cx="4040187" cy="2231841"/>
          </a:xfrm>
        </p:spPr>
        <p:txBody>
          <a:bodyPr/>
          <a:lstStyle/>
          <a:p>
            <a:pPr eaLnBrk="1" hangingPunct="1"/>
            <a:r>
              <a:rPr lang="en-US" sz="1600" dirty="0" smtClean="0"/>
              <a:t>I2C Boot</a:t>
            </a:r>
          </a:p>
          <a:p>
            <a:pPr lvl="1" eaLnBrk="1" hangingPunct="1"/>
            <a:r>
              <a:rPr lang="en-US" sz="1400" dirty="0" smtClean="0"/>
              <a:t>Master Boot (from I2C EEPROM)</a:t>
            </a:r>
          </a:p>
          <a:p>
            <a:pPr lvl="1" eaLnBrk="1" hangingPunct="1"/>
            <a:r>
              <a:rPr lang="en-US" sz="1400" dirty="0" smtClean="0"/>
              <a:t>Master-Broadcast Boot(Master Boot followed by broadcast to slave cores)</a:t>
            </a:r>
          </a:p>
          <a:p>
            <a:pPr lvl="1" eaLnBrk="1" hangingPunct="1"/>
            <a:r>
              <a:rPr lang="en-US" sz="1400" dirty="0" smtClean="0"/>
              <a:t>Passive Boot (external I2C host)</a:t>
            </a:r>
          </a:p>
          <a:p>
            <a:pPr eaLnBrk="1" hangingPunct="1"/>
            <a:r>
              <a:rPr lang="en-US" sz="1600" dirty="0" smtClean="0"/>
              <a:t>SPI Boot (from SPI flash)</a:t>
            </a:r>
          </a:p>
          <a:p>
            <a:pPr eaLnBrk="1" hangingPunct="1"/>
            <a:r>
              <a:rPr lang="en-US" sz="1600" dirty="0" smtClean="0"/>
              <a:t>SRIO Boot (from external host connected through SRIO)</a:t>
            </a:r>
          </a:p>
        </p:txBody>
      </p:sp>
      <p:sp>
        <p:nvSpPr>
          <p:cNvPr id="5" name="TextBox 4"/>
          <p:cNvSpPr txBox="1"/>
          <p:nvPr/>
        </p:nvSpPr>
        <p:spPr>
          <a:xfrm>
            <a:off x="0" y="6309486"/>
            <a:ext cx="8839200" cy="490096"/>
          </a:xfrm>
          <a:prstGeom prst="rect">
            <a:avLst/>
          </a:prstGeom>
          <a:solidFill>
            <a:schemeClr val="bg1"/>
          </a:solidFill>
        </p:spPr>
        <p:txBody>
          <a:bodyPr wrap="square" rtlCol="0">
            <a:noAutofit/>
          </a:bodyPr>
          <a:lstStyle/>
          <a:p>
            <a:endParaRPr lang="en-US" dirty="0"/>
          </a:p>
        </p:txBody>
      </p:sp>
      <p:pic>
        <p:nvPicPr>
          <p:cNvPr id="7" name="Picture 6"/>
          <p:cNvPicPr>
            <a:picLocks noChangeAspect="1" noChangeArrowheads="1"/>
          </p:cNvPicPr>
          <p:nvPr/>
        </p:nvPicPr>
        <p:blipFill>
          <a:blip r:embed="rId3" cstate="print"/>
          <a:srcRect r="17019" b="31575"/>
          <a:stretch>
            <a:fillRect/>
          </a:stretch>
        </p:blipFill>
        <p:spPr bwMode="auto">
          <a:xfrm>
            <a:off x="770690" y="3276600"/>
            <a:ext cx="7590964" cy="3572840"/>
          </a:xfrm>
          <a:prstGeom prst="rect">
            <a:avLst/>
          </a:prstGeom>
          <a:noFill/>
          <a:ln w="9525">
            <a:noFill/>
            <a:miter lim="800000"/>
            <a:headEnd/>
            <a:tailEnd/>
          </a:ln>
        </p:spPr>
      </p:pic>
      <p:sp>
        <p:nvSpPr>
          <p:cNvPr id="8" name="Rectangle 3"/>
          <p:cNvSpPr txBox="1">
            <a:spLocks noChangeArrowheads="1"/>
          </p:cNvSpPr>
          <p:nvPr/>
        </p:nvSpPr>
        <p:spPr bwMode="auto">
          <a:xfrm>
            <a:off x="4517514" y="914400"/>
            <a:ext cx="4573587" cy="2286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Ethernet Boot (boot from external host connected through Ethernet)</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PCIe Boot (boot from external host connected through PCIe )</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HyperLink Boot (boot from external host connected through HyperLink)</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EMIF16 NOR Boot (boot from NOR Flash) </a:t>
            </a:r>
          </a:p>
          <a:p>
            <a:pPr marL="342900" lvl="0" indent="-342900" fontAlgn="base">
              <a:spcBef>
                <a:spcPct val="20000"/>
              </a:spcBef>
              <a:spcAft>
                <a:spcPct val="0"/>
              </a:spcAft>
              <a:buFont typeface="Arial" pitchFamily="34" charset="0"/>
              <a:buChar char="•"/>
              <a:defRPr/>
            </a:pPr>
            <a:r>
              <a:rPr lang="en-US" sz="1600" kern="0" dirty="0" smtClean="0"/>
              <a:t>EMIF16 NAND Boot (boot from NAND Flash)</a:t>
            </a: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11" name="Rectangle 3"/>
          <p:cNvSpPr txBox="1">
            <a:spLocks noChangeArrowheads="1"/>
          </p:cNvSpPr>
          <p:nvPr/>
        </p:nvSpPr>
        <p:spPr bwMode="auto">
          <a:xfrm>
            <a:off x="457200" y="609600"/>
            <a:ext cx="80772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sz="1600" dirty="0" smtClean="0"/>
              <a:t>To identify the boot modes available for your device, refer to the data manual.</a:t>
            </a:r>
          </a:p>
        </p:txBody>
      </p:sp>
      <p:sp>
        <p:nvSpPr>
          <p:cNvPr id="9" name="Slide Number Placeholder 8"/>
          <p:cNvSpPr>
            <a:spLocks noGrp="1"/>
          </p:cNvSpPr>
          <p:nvPr>
            <p:ph type="sldNum" sz="quarter" idx="4"/>
          </p:nvPr>
        </p:nvSpPr>
        <p:spPr/>
        <p:txBody>
          <a:bodyPr/>
          <a:lstStyle/>
          <a:p>
            <a:fld id="{3144B24B-BAB1-431A-82C6-36E096187F50}" type="slidenum">
              <a:rPr lang="en-US" smtClean="0"/>
              <a:pPr/>
              <a:t>18</a:t>
            </a:fld>
            <a:endParaRPr lang="en-US" dirty="0"/>
          </a:p>
        </p:txBody>
      </p:sp>
    </p:spTree>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sz="3600" dirty="0" smtClean="0"/>
              <a:t>KeyStone I Boot Device</a:t>
            </a:r>
          </a:p>
        </p:txBody>
      </p:sp>
      <p:sp>
        <p:nvSpPr>
          <p:cNvPr id="548867" name="Rectangle 3"/>
          <p:cNvSpPr>
            <a:spLocks noGrp="1" noChangeArrowheads="1"/>
          </p:cNvSpPr>
          <p:nvPr>
            <p:ph type="body" sz="half" idx="1"/>
          </p:nvPr>
        </p:nvSpPr>
        <p:spPr>
          <a:xfrm>
            <a:off x="333375" y="1185863"/>
            <a:ext cx="7989888" cy="566737"/>
          </a:xfrm>
        </p:spPr>
        <p:txBody>
          <a:bodyPr/>
          <a:lstStyle/>
          <a:p>
            <a:pPr eaLnBrk="1" hangingPunct="1">
              <a:lnSpc>
                <a:spcPct val="90000"/>
              </a:lnSpc>
            </a:pPr>
            <a:r>
              <a:rPr lang="en-US" sz="1800" dirty="0" smtClean="0"/>
              <a:t>Boot Device Selection Values</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r>
              <a:rPr lang="en-US" sz="1800" dirty="0" smtClean="0"/>
              <a:t>For interfaces supporting more than one mode of operation, the configuration bits are used to establish the necessary settings.</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buFontTx/>
              <a:buNone/>
            </a:pPr>
            <a:endParaRPr lang="en-US" sz="1800" dirty="0" smtClean="0"/>
          </a:p>
          <a:p>
            <a:pPr eaLnBrk="1" hangingPunct="1">
              <a:lnSpc>
                <a:spcPct val="90000"/>
              </a:lnSpc>
              <a:buFontTx/>
              <a:buNone/>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buFontTx/>
              <a:buNone/>
            </a:pPr>
            <a:endParaRPr lang="en-US" sz="800" dirty="0" smtClean="0"/>
          </a:p>
          <a:p>
            <a:pPr eaLnBrk="1" hangingPunct="1">
              <a:lnSpc>
                <a:spcPct val="90000"/>
              </a:lnSpc>
              <a:buFontTx/>
              <a:buNone/>
            </a:pPr>
            <a:endParaRPr lang="en-US" sz="1800" dirty="0" smtClean="0"/>
          </a:p>
        </p:txBody>
      </p:sp>
      <p:graphicFrame>
        <p:nvGraphicFramePr>
          <p:cNvPr id="548909" name="Group 45"/>
          <p:cNvGraphicFramePr>
            <a:graphicFrameLocks noGrp="1"/>
          </p:cNvGraphicFramePr>
          <p:nvPr>
            <p:ph sz="half" idx="2"/>
          </p:nvPr>
        </p:nvGraphicFramePr>
        <p:xfrm>
          <a:off x="838201" y="1524000"/>
          <a:ext cx="6950074" cy="3048000"/>
        </p:xfrm>
        <a:graphic>
          <a:graphicData uri="http://schemas.openxmlformats.org/drawingml/2006/table">
            <a:tbl>
              <a:tblPr/>
              <a:tblGrid>
                <a:gridCol w="1909917"/>
                <a:gridCol w="5040157"/>
              </a:tblGrid>
              <a:tr h="304800">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Boot Mode Pins: Boot Device Values</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Value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Boot Device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0</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Sleep(6670) / EMIF16</a:t>
                      </a:r>
                      <a:r>
                        <a:rPr kumimoji="0" lang="en-US" sz="1400" b="0" i="0" u="none" strike="noStrike" cap="none" normalizeH="0" baseline="30000" dirty="0" smtClean="0">
                          <a:ln>
                            <a:noFill/>
                          </a:ln>
                          <a:solidFill>
                            <a:schemeClr val="tx1"/>
                          </a:solidFill>
                          <a:effectLst/>
                          <a:latin typeface="+mj-lt"/>
                          <a:cs typeface="Times New Roman" pitchFamily="18" charset="0"/>
                        </a:rPr>
                        <a:t>1</a:t>
                      </a:r>
                      <a:endParaRPr kumimoji="0" lang="en-US" sz="1400" b="0" i="0" u="none" strike="noStrike" cap="none" normalizeH="0" baseline="3000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1</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Serial Rapid I/O</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2</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Ethernet (SGMII) (PA driven from core clk)</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3</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Ethernet (SGMII) (PA driver from PA clk)</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4</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PCIe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5</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I2C </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6</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SPI </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7</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HyperLink</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Rectangle 6"/>
          <p:cNvSpPr/>
          <p:nvPr/>
        </p:nvSpPr>
        <p:spPr>
          <a:xfrm>
            <a:off x="762000" y="4573170"/>
            <a:ext cx="5867400" cy="244682"/>
          </a:xfrm>
          <a:prstGeom prst="rect">
            <a:avLst/>
          </a:prstGeom>
        </p:spPr>
        <p:txBody>
          <a:bodyPr wrap="square">
            <a:spAutoFit/>
          </a:bodyPr>
          <a:lstStyle/>
          <a:p>
            <a:pPr>
              <a:lnSpc>
                <a:spcPct val="90000"/>
              </a:lnSpc>
            </a:pPr>
            <a:r>
              <a:rPr lang="en-US" sz="1100" dirty="0"/>
              <a:t>1</a:t>
            </a:r>
            <a:r>
              <a:rPr lang="en-US" sz="1100" dirty="0" smtClean="0"/>
              <a:t>. </a:t>
            </a:r>
            <a:r>
              <a:rPr lang="en-US" sz="1050" dirty="0" smtClean="0"/>
              <a:t>See the device-specific data manual for information</a:t>
            </a:r>
            <a:r>
              <a:rPr lang="en-US" sz="1100" dirty="0" smtClean="0"/>
              <a:t>.</a:t>
            </a:r>
          </a:p>
        </p:txBody>
      </p:sp>
      <p:sp>
        <p:nvSpPr>
          <p:cNvPr id="6" name="Slide Number Placeholder 5"/>
          <p:cNvSpPr>
            <a:spLocks noGrp="1"/>
          </p:cNvSpPr>
          <p:nvPr>
            <p:ph type="sldNum" sz="quarter" idx="4"/>
          </p:nvPr>
        </p:nvSpPr>
        <p:spPr/>
        <p:txBody>
          <a:bodyPr/>
          <a:lstStyle/>
          <a:p>
            <a:fld id="{3144B24B-BAB1-431A-82C6-36E096187F50}"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Agenda</a:t>
            </a:r>
          </a:p>
        </p:txBody>
      </p:sp>
      <p:sp>
        <p:nvSpPr>
          <p:cNvPr id="7171" name="Text Placeholder 2"/>
          <p:cNvSpPr>
            <a:spLocks noGrp="1"/>
          </p:cNvSpPr>
          <p:nvPr>
            <p:ph type="body" sz="half" idx="1"/>
          </p:nvPr>
        </p:nvSpPr>
        <p:spPr>
          <a:xfrm>
            <a:off x="333375" y="838201"/>
            <a:ext cx="8505825" cy="5410200"/>
          </a:xfrm>
        </p:spPr>
        <p:txBody>
          <a:bodyPr/>
          <a:lstStyle/>
          <a:p>
            <a:pPr eaLnBrk="1" hangingPunct="1"/>
            <a:r>
              <a:rPr lang="en-US" sz="2800" dirty="0" smtClean="0"/>
              <a:t>Boot Overview</a:t>
            </a:r>
          </a:p>
          <a:p>
            <a:pPr eaLnBrk="1" hangingPunct="1"/>
            <a:r>
              <a:rPr lang="en-US" sz="2800" dirty="0" smtClean="0"/>
              <a:t>Boot Modes</a:t>
            </a:r>
          </a:p>
          <a:p>
            <a:pPr eaLnBrk="1" hangingPunct="1"/>
            <a:r>
              <a:rPr lang="en-US" sz="2800" dirty="0" smtClean="0"/>
              <a:t>File Formats </a:t>
            </a:r>
          </a:p>
          <a:p>
            <a:pPr eaLnBrk="1" hangingPunct="1"/>
            <a:r>
              <a:rPr lang="en-US" sz="2800" dirty="0" smtClean="0"/>
              <a:t>Boot Mode Details</a:t>
            </a:r>
          </a:p>
          <a:p>
            <a:pPr eaLnBrk="1" hangingPunct="1"/>
            <a:r>
              <a:rPr lang="en-US" sz="2800" dirty="0" smtClean="0"/>
              <a:t>Second Stage Boot</a:t>
            </a:r>
          </a:p>
        </p:txBody>
      </p:sp>
      <p:sp>
        <p:nvSpPr>
          <p:cNvPr id="4" name="Slide Number Placeholder 3"/>
          <p:cNvSpPr>
            <a:spLocks noGrp="1"/>
          </p:cNvSpPr>
          <p:nvPr>
            <p:ph type="sldNum" sz="quarter" idx="4"/>
          </p:nvPr>
        </p:nvSpPr>
        <p:spPr/>
        <p:txBody>
          <a:bodyPr/>
          <a:lstStyle/>
          <a:p>
            <a:fld id="{3144B24B-BAB1-431A-82C6-36E096187F50}"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sz="3600" dirty="0" smtClean="0"/>
              <a:t>KeyStone II Boot Modes</a:t>
            </a:r>
          </a:p>
        </p:txBody>
      </p:sp>
      <p:sp>
        <p:nvSpPr>
          <p:cNvPr id="3" name="Text Placeholder 2"/>
          <p:cNvSpPr>
            <a:spLocks noGrp="1"/>
          </p:cNvSpPr>
          <p:nvPr>
            <p:ph type="body" sz="half" idx="1"/>
          </p:nvPr>
        </p:nvSpPr>
        <p:spPr>
          <a:xfrm>
            <a:off x="333375" y="990600"/>
            <a:ext cx="7591425" cy="5334000"/>
          </a:xfrm>
        </p:spPr>
        <p:txBody>
          <a:bodyPr/>
          <a:lstStyle/>
          <a:p>
            <a:r>
              <a:rPr lang="en-US" sz="2000" dirty="0" smtClean="0"/>
              <a:t>KeyStone II device boot methods:</a:t>
            </a:r>
          </a:p>
          <a:p>
            <a:pPr lvl="1"/>
            <a:r>
              <a:rPr lang="en-US" sz="2000" dirty="0" smtClean="0"/>
              <a:t>Sleep boot</a:t>
            </a:r>
          </a:p>
          <a:p>
            <a:pPr lvl="1"/>
            <a:r>
              <a:rPr lang="en-US" sz="2000" dirty="0" smtClean="0"/>
              <a:t>I2C master boot</a:t>
            </a:r>
          </a:p>
          <a:p>
            <a:pPr lvl="1"/>
            <a:r>
              <a:rPr lang="en-US" sz="2000" dirty="0" smtClean="0"/>
              <a:t>SPI boot</a:t>
            </a:r>
          </a:p>
          <a:p>
            <a:pPr lvl="1"/>
            <a:r>
              <a:rPr lang="en-US" sz="2000" dirty="0" smtClean="0"/>
              <a:t>NAND boot</a:t>
            </a:r>
          </a:p>
          <a:p>
            <a:pPr lvl="1"/>
            <a:r>
              <a:rPr lang="en-US" sz="2000" dirty="0" smtClean="0"/>
              <a:t>XIP boot</a:t>
            </a:r>
          </a:p>
          <a:p>
            <a:pPr lvl="1"/>
            <a:r>
              <a:rPr lang="en-US" sz="2000" dirty="0" smtClean="0"/>
              <a:t>UART boot</a:t>
            </a:r>
          </a:p>
          <a:p>
            <a:pPr lvl="1"/>
            <a:r>
              <a:rPr lang="en-US" sz="2000" dirty="0" smtClean="0"/>
              <a:t>Ethernet boot</a:t>
            </a:r>
          </a:p>
          <a:p>
            <a:pPr lvl="1"/>
            <a:r>
              <a:rPr lang="en-US" sz="2000" dirty="0" smtClean="0"/>
              <a:t>SRIO boot</a:t>
            </a:r>
          </a:p>
          <a:p>
            <a:pPr lvl="1"/>
            <a:r>
              <a:rPr lang="en-US" sz="2000" dirty="0" smtClean="0"/>
              <a:t>HyperLink boot</a:t>
            </a:r>
          </a:p>
          <a:p>
            <a:pPr lvl="1"/>
            <a:r>
              <a:rPr lang="en-US" sz="2000" dirty="0" smtClean="0"/>
              <a:t>PCIe boot</a:t>
            </a:r>
          </a:p>
          <a:p>
            <a:pPr lvl="1"/>
            <a:r>
              <a:rPr lang="en-US" sz="2000" dirty="0" smtClean="0"/>
              <a:t>ARM Master boot</a:t>
            </a:r>
          </a:p>
          <a:p>
            <a:r>
              <a:rPr lang="en-US" sz="2000" dirty="0" smtClean="0"/>
              <a:t>The various boot modes available depend on the device used. To select the boot mode for your device, refer to the data manual for the different options available.</a:t>
            </a:r>
          </a:p>
          <a:p>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20</a:t>
            </a:fld>
            <a:endParaRPr lang="en-US" dirty="0"/>
          </a:p>
        </p:txBody>
      </p:sp>
    </p:spTree>
    <p:extLst>
      <p:ext uri="{BB962C8B-B14F-4D97-AF65-F5344CB8AC3E}">
        <p14:creationId xmlns:p14="http://schemas.microsoft.com/office/powerpoint/2010/main" val="18940240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Boot Strap Selection</a:t>
            </a:r>
            <a:endParaRPr lang="en-US" sz="3600" dirty="0"/>
          </a:p>
        </p:txBody>
      </p:sp>
      <p:graphicFrame>
        <p:nvGraphicFramePr>
          <p:cNvPr id="5" name="Table 4"/>
          <p:cNvGraphicFramePr>
            <a:graphicFrameLocks noGrp="1"/>
          </p:cNvGraphicFramePr>
          <p:nvPr>
            <p:extLst>
              <p:ext uri="{D42A27DB-BD31-4B8C-83A1-F6EECF244321}">
                <p14:modId xmlns:p14="http://schemas.microsoft.com/office/powerpoint/2010/main" val="3216633071"/>
              </p:ext>
            </p:extLst>
          </p:nvPr>
        </p:nvGraphicFramePr>
        <p:xfrm>
          <a:off x="304799" y="1066800"/>
          <a:ext cx="8479788" cy="5153204"/>
        </p:xfrm>
        <a:graphic>
          <a:graphicData uri="http://schemas.openxmlformats.org/drawingml/2006/table">
            <a:tbl>
              <a:tblPr firstRow="1" firstCol="1" bandRow="1">
                <a:tableStyleId>{5C22544A-7EE6-4342-B048-85BDC9FD1C3A}</a:tableStyleId>
              </a:tblPr>
              <a:tblGrid>
                <a:gridCol w="457201"/>
                <a:gridCol w="231413"/>
                <a:gridCol w="149587"/>
                <a:gridCol w="194720"/>
                <a:gridCol w="110080"/>
                <a:gridCol w="234227"/>
                <a:gridCol w="146773"/>
                <a:gridCol w="457200"/>
                <a:gridCol w="1066800"/>
                <a:gridCol w="1113194"/>
                <a:gridCol w="344307"/>
                <a:gridCol w="344307"/>
                <a:gridCol w="344307"/>
                <a:gridCol w="131042"/>
                <a:gridCol w="213265"/>
                <a:gridCol w="344307"/>
                <a:gridCol w="344307"/>
                <a:gridCol w="344307"/>
                <a:gridCol w="344307"/>
                <a:gridCol w="344307"/>
                <a:gridCol w="1219830"/>
              </a:tblGrid>
              <a:tr h="218556">
                <a:tc gridSpan="21">
                  <a:txBody>
                    <a:bodyPr/>
                    <a:lstStyle/>
                    <a:p>
                      <a:pPr marL="0" marR="0" algn="ctr">
                        <a:spcBef>
                          <a:spcPts val="0"/>
                        </a:spcBef>
                        <a:spcAft>
                          <a:spcPts val="0"/>
                        </a:spcAft>
                      </a:pPr>
                      <a:r>
                        <a:rPr lang="en-US" sz="1400" dirty="0">
                          <a:effectLst/>
                        </a:rPr>
                        <a:t>DEVSTAT Boot Mode Pins ROM Mapping</a:t>
                      </a:r>
                      <a:endParaRPr lang="en-US" sz="1400" dirty="0">
                        <a:effectLst/>
                        <a:latin typeface="Times New Roman"/>
                        <a:ea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8556">
                <a:tc>
                  <a:txBody>
                    <a:bodyPr/>
                    <a:lstStyle/>
                    <a:p>
                      <a:pPr marL="0" marR="0" algn="ctr">
                        <a:spcBef>
                          <a:spcPts val="0"/>
                        </a:spcBef>
                        <a:spcAft>
                          <a:spcPts val="0"/>
                        </a:spcAft>
                      </a:pPr>
                      <a:r>
                        <a:rPr lang="en-US" sz="1000" dirty="0">
                          <a:effectLst/>
                        </a:rPr>
                        <a:t>16</a:t>
                      </a:r>
                      <a:endParaRPr lang="en-US" sz="1000" dirty="0">
                        <a:effectLst/>
                        <a:latin typeface="Times New Roman"/>
                        <a:ea typeface="Times New Roman"/>
                      </a:endParaRPr>
                    </a:p>
                  </a:txBody>
                  <a:tcPr marL="68580" marR="68580" marT="0" marB="0"/>
                </a:tc>
                <a:tc gridSpan="2">
                  <a:txBody>
                    <a:bodyPr/>
                    <a:lstStyle/>
                    <a:p>
                      <a:pPr marL="0" marR="0" algn="ctr">
                        <a:spcBef>
                          <a:spcPts val="0"/>
                        </a:spcBef>
                        <a:spcAft>
                          <a:spcPts val="0"/>
                        </a:spcAft>
                      </a:pPr>
                      <a:r>
                        <a:rPr lang="en-US" sz="1000" dirty="0">
                          <a:effectLst/>
                        </a:rPr>
                        <a:t>15</a:t>
                      </a:r>
                      <a:endParaRPr lang="en-US" sz="1000" dirty="0">
                        <a:effectLst/>
                        <a:latin typeface="Times New Roman"/>
                        <a:ea typeface="Times New Roman"/>
                      </a:endParaRPr>
                    </a:p>
                  </a:txBody>
                  <a:tcPr marL="68580" marR="68580" marT="0" marB="0"/>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tc>
                <a:tc gridSpan="2">
                  <a:txBody>
                    <a:bodyPr/>
                    <a:lstStyle/>
                    <a:p>
                      <a:pPr marL="0" marR="0" algn="ctr">
                        <a:spcBef>
                          <a:spcPts val="0"/>
                        </a:spcBef>
                        <a:spcAft>
                          <a:spcPts val="0"/>
                        </a:spcAft>
                      </a:pPr>
                      <a:r>
                        <a:rPr lang="en-US" sz="1000" dirty="0">
                          <a:effectLst/>
                        </a:rPr>
                        <a:t>14</a:t>
                      </a:r>
                      <a:endParaRPr lang="en-US" sz="1000" dirty="0">
                        <a:effectLst/>
                        <a:latin typeface="Times New Roman"/>
                        <a:ea typeface="Times New Roman"/>
                      </a:endParaRPr>
                    </a:p>
                  </a:txBody>
                  <a:tcPr marL="68580" marR="68580" marT="0" marB="0"/>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tc>
                <a:tc gridSpan="2">
                  <a:txBody>
                    <a:bodyPr/>
                    <a:lstStyle/>
                    <a:p>
                      <a:pPr marL="0" marR="0" algn="ctr">
                        <a:spcBef>
                          <a:spcPts val="0"/>
                        </a:spcBef>
                        <a:spcAft>
                          <a:spcPts val="0"/>
                        </a:spcAft>
                      </a:pPr>
                      <a:r>
                        <a:rPr lang="en-US" sz="1000" dirty="0">
                          <a:effectLst/>
                        </a:rPr>
                        <a:t>13</a:t>
                      </a:r>
                      <a:endParaRPr lang="en-US" sz="1000" dirty="0">
                        <a:effectLst/>
                        <a:latin typeface="Times New Roman"/>
                        <a:ea typeface="Times New Roman"/>
                      </a:endParaRPr>
                    </a:p>
                  </a:txBody>
                  <a:tcPr marL="68580" marR="68580" marT="0" marB="0"/>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12</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11</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10</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9</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8</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7</a:t>
                      </a:r>
                      <a:endParaRPr lang="en-US" sz="1000" dirty="0">
                        <a:effectLst/>
                        <a:latin typeface="Times New Roman"/>
                        <a:ea typeface="Times New Roman"/>
                      </a:endParaRPr>
                    </a:p>
                  </a:txBody>
                  <a:tcPr marL="68580" marR="68580" marT="0" marB="0"/>
                </a:tc>
                <a:tc gridSpan="2">
                  <a:txBody>
                    <a:bodyPr/>
                    <a:lstStyle/>
                    <a:p>
                      <a:pPr marL="0" marR="0" algn="ctr">
                        <a:spcBef>
                          <a:spcPts val="0"/>
                        </a:spcBef>
                        <a:spcAft>
                          <a:spcPts val="0"/>
                        </a:spcAft>
                      </a:pPr>
                      <a:r>
                        <a:rPr lang="en-US" sz="1000" dirty="0">
                          <a:effectLst/>
                        </a:rPr>
                        <a:t>6</a:t>
                      </a:r>
                      <a:endParaRPr lang="en-US" sz="1000" dirty="0">
                        <a:effectLst/>
                        <a:latin typeface="Times New Roman"/>
                        <a:ea typeface="Times New Roman"/>
                      </a:endParaRPr>
                    </a:p>
                  </a:txBody>
                  <a:tcPr marL="68580" marR="68580" marT="0" marB="0"/>
                </a:tc>
                <a:tc hMerge="1">
                  <a:txBody>
                    <a:bodyPr/>
                    <a:lstStyle/>
                    <a:p>
                      <a:endParaRPr lang="en-US"/>
                    </a:p>
                  </a:txBody>
                  <a:tcPr/>
                </a:tc>
                <a:tc>
                  <a:txBody>
                    <a:bodyPr/>
                    <a:lstStyle/>
                    <a:p>
                      <a:pPr marL="0" marR="0" algn="ctr">
                        <a:spcBef>
                          <a:spcPts val="0"/>
                        </a:spcBef>
                        <a:spcAft>
                          <a:spcPts val="0"/>
                        </a:spcAft>
                      </a:pPr>
                      <a:r>
                        <a:rPr lang="en-US" sz="1000" dirty="0">
                          <a:effectLst/>
                        </a:rPr>
                        <a:t>5</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4</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3</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2</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Mode</a:t>
                      </a:r>
                      <a:endParaRPr lang="en-US" sz="1000" dirty="0">
                        <a:effectLst/>
                        <a:latin typeface="Times New Roman"/>
                        <a:ea typeface="Times New Roman"/>
                      </a:endParaRPr>
                    </a:p>
                  </a:txBody>
                  <a:tcPr marL="68580" marR="68580" marT="0" marB="0"/>
                </a:tc>
              </a:tr>
              <a:tr h="437110">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vert="vert" anchor="ctr"/>
                </a:tc>
                <a:tc gridSpan="2">
                  <a:txBody>
                    <a:bodyPr/>
                    <a:lstStyle/>
                    <a:p>
                      <a:pPr marL="0" marR="0" algn="ctr">
                        <a:spcBef>
                          <a:spcPts val="0"/>
                        </a:spcBef>
                        <a:spcAft>
                          <a:spcPts val="0"/>
                        </a:spcAft>
                      </a:pPr>
                      <a:r>
                        <a:rPr lang="en-US" sz="1000" dirty="0">
                          <a:effectLst/>
                        </a:rPr>
                        <a:t>Arm en</a:t>
                      </a:r>
                      <a:endParaRPr lang="en-US" sz="1000" dirty="0">
                        <a:effectLst/>
                        <a:latin typeface="Times New Roman"/>
                        <a:ea typeface="Times New Roman"/>
                      </a:endParaRPr>
                    </a:p>
                  </a:txBody>
                  <a:tcPr marL="68580" marR="68580" marT="0" marB="0" vert="vert" anchor="ct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vert="vert" anchor="ctr"/>
                </a:tc>
                <a:tc>
                  <a:txBody>
                    <a:bodyPr/>
                    <a:lstStyle/>
                    <a:p>
                      <a:pPr marL="0" marR="0" algn="ctr">
                        <a:spcBef>
                          <a:spcPts val="0"/>
                        </a:spcBef>
                        <a:spcAft>
                          <a:spcPts val="0"/>
                        </a:spcAft>
                      </a:pPr>
                      <a:r>
                        <a:rPr lang="en-US" sz="1000" dirty="0">
                          <a:effectLst/>
                        </a:rPr>
                        <a:t>Sys en</a:t>
                      </a:r>
                      <a:endParaRPr lang="en-US" sz="1000" dirty="0">
                        <a:effectLst/>
                        <a:latin typeface="Times New Roman"/>
                        <a:ea typeface="Times New Roman"/>
                      </a:endParaRPr>
                    </a:p>
                  </a:txBody>
                  <a:tcPr marL="68580" marR="68580" marT="0" marB="0" vert="vert" anchor="ctr"/>
                </a:tc>
                <a:tc gridSpan="3">
                  <a:txBody>
                    <a:bodyPr/>
                    <a:lstStyle/>
                    <a:p>
                      <a:pPr marL="0" marR="0" algn="ctr">
                        <a:spcBef>
                          <a:spcPts val="0"/>
                        </a:spcBef>
                        <a:spcAft>
                          <a:spcPts val="0"/>
                        </a:spcAft>
                      </a:pPr>
                      <a:r>
                        <a:rPr lang="en-US" sz="1000" dirty="0">
                          <a:effectLst/>
                        </a:rPr>
                        <a:t>ARM PLL Cfg</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rowSpan="18">
                  <a:txBody>
                    <a:bodyPr/>
                    <a:lstStyle/>
                    <a:p>
                      <a:pPr marL="0" marR="0" algn="ctr">
                        <a:spcBef>
                          <a:spcPts val="0"/>
                        </a:spcBef>
                        <a:spcAft>
                          <a:spcPts val="0"/>
                        </a:spcAft>
                      </a:pPr>
                      <a:r>
                        <a:rPr lang="en-US" sz="1000" dirty="0">
                          <a:effectLst/>
                        </a:rPr>
                        <a:t>Boot Master</a:t>
                      </a:r>
                      <a:endParaRPr lang="en-US" sz="1000" dirty="0">
                        <a:effectLst/>
                        <a:latin typeface="Times New Roman"/>
                        <a:ea typeface="Times New Roman"/>
                      </a:endParaRPr>
                    </a:p>
                  </a:txBody>
                  <a:tcPr marL="68580" marR="68580" marT="0" marB="0" vert="vert" anchor="ctr"/>
                </a:tc>
                <a:tc rowSpan="2" gridSpan="4">
                  <a:txBody>
                    <a:bodyPr/>
                    <a:lstStyle/>
                    <a:p>
                      <a:pPr marL="0" marR="0" algn="ctr">
                        <a:spcBef>
                          <a:spcPts val="0"/>
                        </a:spcBef>
                        <a:spcAft>
                          <a:spcPts val="0"/>
                        </a:spcAft>
                      </a:pPr>
                      <a:r>
                        <a:rPr lang="en-US" sz="1000" dirty="0">
                          <a:effectLst/>
                        </a:rPr>
                        <a:t>Sys PLL Cfg</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4">
                  <a:txBody>
                    <a:bodyPr/>
                    <a:lstStyle/>
                    <a:p>
                      <a:pPr marL="0" marR="0" algn="ctr">
                        <a:spcBef>
                          <a:spcPts val="0"/>
                        </a:spcBef>
                        <a:spcAft>
                          <a:spcPts val="0"/>
                        </a:spcAft>
                      </a:pPr>
                      <a:r>
                        <a:rPr lang="en-US" sz="1000" dirty="0">
                          <a:effectLst/>
                        </a:rPr>
                        <a:t>min</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Sleep</a:t>
                      </a:r>
                      <a:endParaRPr lang="en-US" sz="1000" dirty="0">
                        <a:effectLst/>
                        <a:latin typeface="Times New Roman"/>
                        <a:ea typeface="Times New Roman"/>
                      </a:endParaRPr>
                    </a:p>
                  </a:txBody>
                  <a:tcPr marL="68580" marR="68580" marT="0" marB="0" anchor="ctr"/>
                </a:tc>
              </a:tr>
              <a:tr h="218556">
                <a:tc gridSpan="3">
                  <a:txBody>
                    <a:bodyPr/>
                    <a:lstStyle/>
                    <a:p>
                      <a:pPr marL="0" marR="0" algn="ctr">
                        <a:spcBef>
                          <a:spcPts val="0"/>
                        </a:spcBef>
                        <a:spcAft>
                          <a:spcPts val="0"/>
                        </a:spcAft>
                      </a:pPr>
                      <a:r>
                        <a:rPr lang="en-US" sz="1000" dirty="0">
                          <a:effectLst/>
                        </a:rPr>
                        <a:t>Slave Addr</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nchor="ctr"/>
                </a:tc>
                <a:tc gridSpan="3">
                  <a:txBody>
                    <a:bodyPr/>
                    <a:lstStyle/>
                    <a:p>
                      <a:pPr marL="0" marR="0" algn="ctr">
                        <a:spcBef>
                          <a:spcPts val="0"/>
                        </a:spcBef>
                        <a:spcAft>
                          <a:spcPts val="0"/>
                        </a:spcAft>
                      </a:pPr>
                      <a:r>
                        <a:rPr lang="en-US" sz="1000" dirty="0">
                          <a:effectLst/>
                        </a:rPr>
                        <a:t>Port</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000" dirty="0">
                          <a:effectLst/>
                        </a:rPr>
                        <a:t>ARM PLL Cfg</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I2C Slave</a:t>
                      </a:r>
                      <a:endParaRPr lang="en-US" sz="10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nchor="ctr"/>
                </a:tc>
                <a:tc gridSpan="3">
                  <a:txBody>
                    <a:bodyPr/>
                    <a:lstStyle/>
                    <a:p>
                      <a:pPr marL="0" marR="0" algn="ctr">
                        <a:spcBef>
                          <a:spcPts val="0"/>
                        </a:spcBef>
                        <a:spcAft>
                          <a:spcPts val="0"/>
                        </a:spcAft>
                      </a:pPr>
                      <a:r>
                        <a:rPr lang="en-US" sz="1000" dirty="0">
                          <a:effectLst/>
                        </a:rPr>
                        <a:t>Bus Address</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rowSpan="2" gridSpan="3">
                  <a:txBody>
                    <a:bodyPr/>
                    <a:lstStyle/>
                    <a:p>
                      <a:pPr marL="0" marR="0" algn="ctr">
                        <a:spcBef>
                          <a:spcPts val="0"/>
                        </a:spcBef>
                        <a:spcAft>
                          <a:spcPts val="0"/>
                        </a:spcAft>
                      </a:pPr>
                      <a:r>
                        <a:rPr lang="en-US" sz="1000" dirty="0">
                          <a:effectLst/>
                        </a:rPr>
                        <a:t>Param Idx / Offset</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vMerge="1">
                  <a:txBody>
                    <a:bodyPr/>
                    <a:lstStyle/>
                    <a:p>
                      <a:endParaRPr lang="en-US"/>
                    </a:p>
                  </a:txBody>
                  <a:tcPr/>
                </a:tc>
                <a:tc gridSpan="2">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nchor="ctr"/>
                </a:tc>
                <a:tc rowSpan="2" gridSpan="2">
                  <a:txBody>
                    <a:bodyPr/>
                    <a:lstStyle/>
                    <a:p>
                      <a:pPr marL="0" marR="0" algn="ctr">
                        <a:spcBef>
                          <a:spcPts val="0"/>
                        </a:spcBef>
                        <a:spcAft>
                          <a:spcPts val="0"/>
                        </a:spcAft>
                      </a:pPr>
                      <a:r>
                        <a:rPr lang="en-US" sz="1000" dirty="0">
                          <a:effectLst/>
                        </a:rPr>
                        <a:t>Port</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I2C Master</a:t>
                      </a:r>
                      <a:endParaRPr lang="en-US" sz="1000" dirty="0">
                        <a:effectLst/>
                        <a:latin typeface="Times New Roman"/>
                        <a:ea typeface="Times New Roman"/>
                      </a:endParaRPr>
                    </a:p>
                  </a:txBody>
                  <a:tcPr marL="68580" marR="68580" marT="0" marB="0" anchor="ctr"/>
                </a:tc>
              </a:tr>
              <a:tr h="437110">
                <a:tc>
                  <a:txBody>
                    <a:bodyPr/>
                    <a:lstStyle/>
                    <a:p>
                      <a:pPr marL="0" marR="0" algn="ctr">
                        <a:spcBef>
                          <a:spcPts val="0"/>
                        </a:spcBef>
                        <a:spcAft>
                          <a:spcPts val="0"/>
                        </a:spcAft>
                      </a:pPr>
                      <a:r>
                        <a:rPr lang="en-US" sz="1000" dirty="0">
                          <a:effectLst/>
                        </a:rPr>
                        <a:t>width</a:t>
                      </a:r>
                      <a:endParaRPr lang="en-US" sz="1000" dirty="0">
                        <a:effectLst/>
                        <a:latin typeface="Times New Roman"/>
                        <a:ea typeface="Times New Roman"/>
                      </a:endParaRPr>
                    </a:p>
                  </a:txBody>
                  <a:tcPr marL="68580" marR="68580" marT="0" marB="0" anchor="ctr"/>
                </a:tc>
                <a:tc gridSpan="4">
                  <a:txBody>
                    <a:bodyPr/>
                    <a:lstStyle/>
                    <a:p>
                      <a:pPr marL="0" marR="0" algn="ctr">
                        <a:spcBef>
                          <a:spcPts val="0"/>
                        </a:spcBef>
                        <a:spcAft>
                          <a:spcPts val="0"/>
                        </a:spcAft>
                      </a:pPr>
                      <a:r>
                        <a:rPr lang="en-US" sz="1000" dirty="0">
                          <a:effectLst/>
                        </a:rPr>
                        <a:t>csel</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nchor="ctr"/>
                </a:tc>
                <a:tc gridSpan="3">
                  <a:txBody>
                    <a:bodyPr/>
                    <a:lstStyle/>
                    <a:p>
                      <a:pPr marL="0" marR="0" algn="ctr">
                        <a:spcBef>
                          <a:spcPts val="0"/>
                        </a:spcBef>
                        <a:spcAft>
                          <a:spcPts val="0"/>
                        </a:spcAft>
                      </a:pPr>
                      <a:r>
                        <a:rPr lang="en-US" sz="1000" dirty="0">
                          <a:effectLst/>
                        </a:rPr>
                        <a:t>mode</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gridSpan="2">
                  <a:txBody>
                    <a:bodyPr/>
                    <a:lstStyle/>
                    <a:p>
                      <a:pPr marL="0" marR="0" algn="ctr">
                        <a:spcBef>
                          <a:spcPts val="0"/>
                        </a:spcBef>
                        <a:spcAft>
                          <a:spcPts val="0"/>
                        </a:spcAft>
                      </a:pPr>
                      <a:r>
                        <a:rPr lang="en-US" sz="1000" dirty="0">
                          <a:effectLst/>
                        </a:rPr>
                        <a:t>Npin</a:t>
                      </a:r>
                      <a:endParaRPr lang="en-US" sz="1000" dirty="0">
                        <a:effectLst/>
                        <a:latin typeface="Times New Roman"/>
                        <a:ea typeface="Times New Roman"/>
                      </a:endParaRPr>
                    </a:p>
                  </a:txBody>
                  <a:tcPr marL="68580" marR="68580" marT="0" marB="0" anchor="ctr"/>
                </a:tc>
                <a:tc h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SPI</a:t>
                      </a:r>
                      <a:endParaRPr lang="en-US" sz="10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rowSpan="2" gridSpan="4">
                  <a:txBody>
                    <a:bodyPr/>
                    <a:lstStyle/>
                    <a:p>
                      <a:pPr marL="0" marR="0" algn="ctr">
                        <a:spcBef>
                          <a:spcPts val="0"/>
                        </a:spcBef>
                        <a:spcAft>
                          <a:spcPts val="0"/>
                        </a:spcAft>
                      </a:pPr>
                      <a:r>
                        <a:rPr lang="en-US" sz="1000" dirty="0">
                          <a:effectLst/>
                        </a:rPr>
                        <a:t>base</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vert="vert" anchor="ctr"/>
                </a:tc>
                <a:tc rowSpan="2" gridSpan="2">
                  <a:txBody>
                    <a:bodyPr/>
                    <a:lstStyle/>
                    <a:p>
                      <a:pPr marL="0" marR="0" algn="ctr">
                        <a:spcBef>
                          <a:spcPts val="0"/>
                        </a:spcBef>
                        <a:spcAft>
                          <a:spcPts val="0"/>
                        </a:spcAft>
                      </a:pPr>
                      <a:r>
                        <a:rPr lang="en-US" sz="1000" dirty="0">
                          <a:effectLst/>
                        </a:rPr>
                        <a:t>wait</a:t>
                      </a:r>
                      <a:endParaRPr lang="en-US" sz="1000" dirty="0">
                        <a:effectLst/>
                        <a:latin typeface="Times New Roman"/>
                        <a:ea typeface="Times New Roman"/>
                      </a:endParaRPr>
                    </a:p>
                  </a:txBody>
                  <a:tcPr marL="68580" marR="68580" marT="0" marB="0" vert="vert" anchor="ctr"/>
                </a:tc>
                <a:tc rowSpan="2"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vert="vert" anchor="ctr"/>
                </a:tc>
                <a:tc rowSpan="2">
                  <a:txBody>
                    <a:bodyPr/>
                    <a:lstStyle/>
                    <a:p>
                      <a:pPr marL="0" marR="0" algn="ctr">
                        <a:spcBef>
                          <a:spcPts val="0"/>
                        </a:spcBef>
                        <a:spcAft>
                          <a:spcPts val="0"/>
                        </a:spcAft>
                      </a:pPr>
                      <a:r>
                        <a:rPr lang="en-US" sz="1000" dirty="0">
                          <a:effectLst/>
                        </a:rPr>
                        <a:t>width</a:t>
                      </a:r>
                      <a:endParaRPr lang="en-US" sz="1000" dirty="0">
                        <a:effectLst/>
                        <a:latin typeface="Times New Roman"/>
                        <a:ea typeface="Times New Roman"/>
                      </a:endParaRPr>
                    </a:p>
                  </a:txBody>
                  <a:tcPr marL="68580" marR="68580" marT="0" marB="0" vert="vert" anchor="ctr"/>
                </a:tc>
                <a:tc gridSpan="3">
                  <a:txBody>
                    <a:bodyPr/>
                    <a:lstStyle/>
                    <a:p>
                      <a:pPr marL="0" marR="0" algn="ctr">
                        <a:spcBef>
                          <a:spcPts val="0"/>
                        </a:spcBef>
                        <a:spcAft>
                          <a:spcPts val="0"/>
                        </a:spcAft>
                      </a:pPr>
                      <a:r>
                        <a:rPr lang="en-US" sz="1000" dirty="0">
                          <a:effectLst/>
                        </a:rPr>
                        <a:t>ARM PLL Cfg</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rowSpan="12" gridSpan="4">
                  <a:txBody>
                    <a:bodyPr/>
                    <a:lstStyle/>
                    <a:p>
                      <a:pPr marL="0" marR="0" algn="ctr">
                        <a:spcBef>
                          <a:spcPts val="0"/>
                        </a:spcBef>
                        <a:spcAft>
                          <a:spcPts val="0"/>
                        </a:spcAft>
                      </a:pPr>
                      <a:r>
                        <a:rPr lang="en-US" sz="1000" dirty="0">
                          <a:effectLst/>
                        </a:rPr>
                        <a:t>Sys PLL Cfg</a:t>
                      </a:r>
                      <a:endParaRPr lang="en-US" sz="1000" dirty="0">
                        <a:effectLst/>
                        <a:latin typeface="Times New Roman"/>
                        <a:ea typeface="Times New Roman"/>
                      </a:endParaRPr>
                    </a:p>
                  </a:txBody>
                  <a:tcPr marL="68580" marR="68580" marT="0" marB="0" anchor="ctr"/>
                </a:tc>
                <a:tc rowSpan="12" hMerge="1">
                  <a:txBody>
                    <a:bodyPr/>
                    <a:lstStyle/>
                    <a:p>
                      <a:endParaRPr lang="en-US"/>
                    </a:p>
                  </a:txBody>
                  <a:tcPr/>
                </a:tc>
                <a:tc rowSpan="12" hMerge="1">
                  <a:txBody>
                    <a:bodyPr/>
                    <a:lstStyle/>
                    <a:p>
                      <a:endParaRPr lang="en-US"/>
                    </a:p>
                  </a:txBody>
                  <a:tcPr/>
                </a:tc>
                <a:tc rowSpan="12" hMerge="1">
                  <a:txBody>
                    <a:bodyPr/>
                    <a:lstStyle/>
                    <a:p>
                      <a:endParaRPr lang="en-US"/>
                    </a:p>
                  </a:txBody>
                  <a:tcPr/>
                </a:tc>
                <a:tc row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rowSpan="4">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rowSpan="4">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4">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XIP (ARM Master)</a:t>
                      </a:r>
                      <a:endParaRPr lang="en-US" sz="1000" dirty="0">
                        <a:effectLst/>
                        <a:latin typeface="Times New Roman"/>
                        <a:ea typeface="Times New Roman"/>
                      </a:endParaRPr>
                    </a:p>
                  </a:txBody>
                  <a:tcPr marL="68580" marR="68580" marT="0" marB="0" anchor="ctr"/>
                </a:tc>
              </a:tr>
              <a:tr h="218556">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Chip sel</a:t>
                      </a:r>
                      <a:endParaRPr lang="en-US" sz="1000" dirty="0">
                        <a:effectLst/>
                        <a:latin typeface="Times New Roman"/>
                        <a:ea typeface="Times New Roman"/>
                      </a:endParaRPr>
                    </a:p>
                  </a:txBody>
                  <a:tcPr marL="68580" marR="68580" marT="0" marB="0" anchor="ct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XIP (GEM Master)</a:t>
                      </a:r>
                      <a:endParaRPr lang="en-US" sz="10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gridSpan="6">
                  <a:txBody>
                    <a:bodyPr/>
                    <a:lstStyle/>
                    <a:p>
                      <a:pPr marL="0" marR="0" algn="ctr">
                        <a:spcBef>
                          <a:spcPts val="0"/>
                        </a:spcBef>
                        <a:spcAft>
                          <a:spcPts val="0"/>
                        </a:spcAft>
                      </a:pPr>
                      <a:r>
                        <a:rPr lang="en-US" sz="1000" dirty="0">
                          <a:effectLst/>
                        </a:rPr>
                        <a:t>First Block</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vert="vert" anchor="ctr"/>
                </a:tc>
                <a:tc rowSpan="2">
                  <a:txBody>
                    <a:bodyPr/>
                    <a:lstStyle/>
                    <a:p>
                      <a:pPr marL="0" marR="0" algn="ctr">
                        <a:spcBef>
                          <a:spcPts val="0"/>
                        </a:spcBef>
                        <a:spcAft>
                          <a:spcPts val="0"/>
                        </a:spcAft>
                      </a:pPr>
                      <a:r>
                        <a:rPr lang="en-US" sz="1000" dirty="0">
                          <a:effectLst/>
                        </a:rPr>
                        <a:t>Clear</a:t>
                      </a:r>
                      <a:endParaRPr lang="en-US" sz="1000" dirty="0">
                        <a:effectLst/>
                        <a:latin typeface="Times New Roman"/>
                        <a:ea typeface="Times New Roman"/>
                      </a:endParaRPr>
                    </a:p>
                  </a:txBody>
                  <a:tcPr marL="68580" marR="68580" marT="0" marB="0" vert="vert" anchor="ctr"/>
                </a:tc>
                <a:tc gridSpan="3">
                  <a:txBody>
                    <a:bodyPr/>
                    <a:lstStyle/>
                    <a:p>
                      <a:pPr marL="0" marR="0" algn="ctr">
                        <a:spcBef>
                          <a:spcPts val="0"/>
                        </a:spcBef>
                        <a:spcAft>
                          <a:spcPts val="0"/>
                        </a:spcAft>
                      </a:pPr>
                      <a:r>
                        <a:rPr lang="en-US" sz="1000" dirty="0">
                          <a:effectLst/>
                        </a:rPr>
                        <a:t>ARM PLL Cfg</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rowSpan="6">
                  <a:txBody>
                    <a:bodyPr/>
                    <a:lstStyle/>
                    <a:p>
                      <a:pPr marL="0" marR="0" algn="ctr">
                        <a:spcBef>
                          <a:spcPts val="0"/>
                        </a:spcBef>
                        <a:spcAft>
                          <a:spcPts val="0"/>
                        </a:spcAft>
                      </a:pPr>
                      <a:r>
                        <a:rPr lang="en-US" sz="1000" dirty="0">
                          <a:effectLst/>
                        </a:rPr>
                        <a:t>min</a:t>
                      </a:r>
                      <a:endParaRPr lang="en-US" sz="1000" dirty="0">
                        <a:effectLst/>
                        <a:latin typeface="Times New Roman"/>
                        <a:ea typeface="Times New Roman"/>
                      </a:endParaRPr>
                    </a:p>
                  </a:txBody>
                  <a:tcPr marL="68580" marR="68580" marT="0" marB="0" anchor="ct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NAND (ARM Master)</a:t>
                      </a:r>
                      <a:endParaRPr lang="en-US" sz="1000" dirty="0">
                        <a:effectLst/>
                        <a:latin typeface="Times New Roman"/>
                        <a:ea typeface="Times New Roman"/>
                      </a:endParaRPr>
                    </a:p>
                  </a:txBody>
                  <a:tcPr marL="68580" marR="68580" marT="0" marB="0" anchor="ctr"/>
                </a:tc>
              </a:tr>
              <a:tr h="218556">
                <a:tc vMerge="1">
                  <a:txBody>
                    <a:bodyPr/>
                    <a:lstStyle/>
                    <a:p>
                      <a:endParaRPr lang="en-US"/>
                    </a:p>
                  </a:txBody>
                  <a:tcPr/>
                </a:tc>
                <a:tc gridSpan="6"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Chip Sel</a:t>
                      </a:r>
                      <a:endParaRPr lang="en-US" sz="1000" dirty="0">
                        <a:effectLst/>
                        <a:latin typeface="Times New Roman"/>
                        <a:ea typeface="Times New Roman"/>
                      </a:endParaRPr>
                    </a:p>
                  </a:txBody>
                  <a:tcPr marL="68580" marR="68580" marT="0" marB="0" anchor="ct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NAND (GEM Master)</a:t>
                      </a:r>
                      <a:endParaRPr lang="en-US" sz="10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1000" dirty="0">
                          <a:effectLst/>
                        </a:rPr>
                        <a:t>lane</a:t>
                      </a:r>
                      <a:endParaRPr lang="en-US" sz="1000" dirty="0">
                        <a:effectLst/>
                        <a:latin typeface="Times New Roman"/>
                        <a:ea typeface="Times New Roman"/>
                      </a:endParaRPr>
                    </a:p>
                  </a:txBody>
                  <a:tcPr marL="68580" marR="68580" marT="0" marB="0" anchor="ctr"/>
                </a:tc>
                <a:tc rowSpan="2" gridSpan="3">
                  <a:txBody>
                    <a:bodyPr/>
                    <a:lstStyle/>
                    <a:p>
                      <a:pPr marL="0" marR="0" algn="ctr">
                        <a:spcBef>
                          <a:spcPts val="0"/>
                        </a:spcBef>
                        <a:spcAft>
                          <a:spcPts val="0"/>
                        </a:spcAft>
                      </a:pPr>
                      <a:r>
                        <a:rPr lang="en-US" sz="1000" dirty="0">
                          <a:effectLst/>
                        </a:rPr>
                        <a:t>Ref Clock</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gridSpan="4">
                  <a:txBody>
                    <a:bodyPr/>
                    <a:lstStyle/>
                    <a:p>
                      <a:pPr marL="0" marR="0" algn="ctr">
                        <a:spcBef>
                          <a:spcPts val="0"/>
                        </a:spcBef>
                        <a:spcAft>
                          <a:spcPts val="0"/>
                        </a:spcAft>
                      </a:pPr>
                      <a:r>
                        <a:rPr lang="en-US" sz="1000" dirty="0">
                          <a:effectLst/>
                        </a:rPr>
                        <a:t>Data Rate</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gridSpan="3">
                  <a:txBody>
                    <a:bodyPr/>
                    <a:lstStyle/>
                    <a:p>
                      <a:pPr marL="0" marR="0" algn="ctr">
                        <a:spcBef>
                          <a:spcPts val="0"/>
                        </a:spcBef>
                        <a:spcAft>
                          <a:spcPts val="0"/>
                        </a:spcAft>
                      </a:pPr>
                      <a:r>
                        <a:rPr lang="en-US" sz="1000" dirty="0">
                          <a:effectLst/>
                        </a:rPr>
                        <a:t>ARM PLL Cfg</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SRIO (ARM Master)</a:t>
                      </a:r>
                      <a:endParaRPr lang="en-US" sz="10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3">
                  <a:txBody>
                    <a:bodyPr/>
                    <a:lstStyle/>
                    <a:p>
                      <a:pPr marL="0" marR="0" algn="ctr">
                        <a:spcBef>
                          <a:spcPts val="0"/>
                        </a:spcBef>
                        <a:spcAft>
                          <a:spcPts val="0"/>
                        </a:spcAft>
                      </a:pPr>
                      <a:r>
                        <a:rPr lang="en-US" sz="1000" dirty="0">
                          <a:effectLst/>
                        </a:rPr>
                        <a:t>Lane Setup</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SRIO (GEM Master)</a:t>
                      </a:r>
                      <a:endParaRPr lang="en-US" sz="10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1000" dirty="0">
                          <a:effectLst/>
                        </a:rPr>
                        <a:t>Pa clk</a:t>
                      </a:r>
                      <a:endParaRPr lang="en-US" sz="1000" dirty="0">
                        <a:effectLst/>
                        <a:latin typeface="Times New Roman"/>
                        <a:ea typeface="Times New Roman"/>
                      </a:endParaRPr>
                    </a:p>
                  </a:txBody>
                  <a:tcPr marL="68580" marR="68580" marT="0" marB="0" anchor="ctr"/>
                </a:tc>
                <a:tc rowSpan="2" gridSpan="3">
                  <a:txBody>
                    <a:bodyPr/>
                    <a:lstStyle/>
                    <a:p>
                      <a:pPr marL="0" marR="0" algn="ctr">
                        <a:spcBef>
                          <a:spcPts val="0"/>
                        </a:spcBef>
                        <a:spcAft>
                          <a:spcPts val="0"/>
                        </a:spcAft>
                      </a:pPr>
                      <a:r>
                        <a:rPr lang="en-US" sz="1000" dirty="0">
                          <a:effectLst/>
                        </a:rPr>
                        <a:t>Ref Clk</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gridSpan="4">
                  <a:txBody>
                    <a:bodyPr/>
                    <a:lstStyle/>
                    <a:p>
                      <a:pPr marL="0" marR="0" algn="ctr">
                        <a:spcBef>
                          <a:spcPts val="0"/>
                        </a:spcBef>
                        <a:spcAft>
                          <a:spcPts val="0"/>
                        </a:spcAft>
                      </a:pPr>
                      <a:r>
                        <a:rPr lang="en-US" sz="1000" dirty="0">
                          <a:effectLst/>
                        </a:rPr>
                        <a:t>Ext Con</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gridSpan="3">
                  <a:txBody>
                    <a:bodyPr/>
                    <a:lstStyle/>
                    <a:p>
                      <a:pPr marL="0" marR="0" algn="ctr">
                        <a:spcBef>
                          <a:spcPts val="0"/>
                        </a:spcBef>
                        <a:spcAft>
                          <a:spcPts val="0"/>
                        </a:spcAft>
                      </a:pPr>
                      <a:r>
                        <a:rPr lang="en-US" sz="1000" dirty="0">
                          <a:effectLst/>
                        </a:rPr>
                        <a:t>ARM PLL</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Ethernet (ARM Master)</a:t>
                      </a:r>
                      <a:endParaRPr lang="en-US" sz="1000" dirty="0">
                        <a:effectLst/>
                        <a:latin typeface="Times New Roman"/>
                        <a:ea typeface="Times New Roman"/>
                      </a:endParaRPr>
                    </a:p>
                  </a:txBody>
                  <a:tcPr marL="68580" marR="68580" marT="0" marB="0" anchor="ctr"/>
                </a:tc>
              </a:tr>
              <a:tr h="218556">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r>
                        <a:rPr lang="en-US" sz="1000" dirty="0">
                          <a:effectLst/>
                        </a:rPr>
                        <a:t>rsvd</a:t>
                      </a: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Lane Setup</a:t>
                      </a:r>
                      <a:endParaRPr lang="en-US" sz="1000" dirty="0">
                        <a:effectLst/>
                        <a:latin typeface="Times New Roman"/>
                        <a:ea typeface="Times New Roman"/>
                      </a:endParaRPr>
                    </a:p>
                  </a:txBody>
                  <a:tcPr marL="68580" marR="68580" marT="0" marB="0" anchor="ct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Ethernet (GEM Master)</a:t>
                      </a:r>
                      <a:endParaRPr lang="en-US" sz="10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1000" dirty="0">
                          <a:effectLst/>
                        </a:rPr>
                        <a:t>Ref clk</a:t>
                      </a:r>
                      <a:endParaRPr lang="en-US" sz="1000" dirty="0">
                        <a:effectLst/>
                        <a:latin typeface="Times New Roman"/>
                        <a:ea typeface="Times New Roman"/>
                      </a:endParaRPr>
                    </a:p>
                  </a:txBody>
                  <a:tcPr marL="68580" marR="68580" marT="0" marB="0" anchor="ctr"/>
                </a:tc>
                <a:tc rowSpan="2" gridSpan="7">
                  <a:txBody>
                    <a:bodyPr/>
                    <a:lstStyle/>
                    <a:p>
                      <a:pPr marL="0" marR="0" algn="ctr">
                        <a:spcBef>
                          <a:spcPts val="0"/>
                        </a:spcBef>
                        <a:spcAft>
                          <a:spcPts val="0"/>
                        </a:spcAft>
                      </a:pPr>
                      <a:r>
                        <a:rPr lang="en-US" sz="1000" dirty="0">
                          <a:effectLst/>
                        </a:rPr>
                        <a:t>Bar Config</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gridSpan="3">
                  <a:txBody>
                    <a:bodyPr/>
                    <a:lstStyle/>
                    <a:p>
                      <a:pPr marL="0" marR="0" algn="ctr">
                        <a:spcBef>
                          <a:spcPts val="0"/>
                        </a:spcBef>
                        <a:spcAft>
                          <a:spcPts val="0"/>
                        </a:spcAft>
                      </a:pPr>
                      <a:r>
                        <a:rPr lang="en-US" sz="1000" dirty="0">
                          <a:effectLst/>
                        </a:rPr>
                        <a:t>ARM PLL</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row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PCIe (ARM Master)</a:t>
                      </a:r>
                      <a:endParaRPr lang="en-US" sz="1000" dirty="0">
                        <a:effectLst/>
                        <a:latin typeface="Times New Roman"/>
                        <a:ea typeface="Times New Roman"/>
                      </a:endParaRPr>
                    </a:p>
                  </a:txBody>
                  <a:tcPr marL="68580" marR="68580" marT="0" marB="0" anchor="ctr"/>
                </a:tc>
              </a:tr>
              <a:tr h="218556">
                <a:tc vMerge="1">
                  <a:txBody>
                    <a:bodyPr/>
                    <a:lstStyle/>
                    <a:p>
                      <a:endParaRPr lang="en-US"/>
                    </a:p>
                  </a:txBody>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3">
                  <a:txBody>
                    <a:bodyPr/>
                    <a:lstStyle/>
                    <a:p>
                      <a:pPr marL="0" marR="0" algn="ctr">
                        <a:spcBef>
                          <a:spcPts val="0"/>
                        </a:spcBef>
                        <a:spcAft>
                          <a:spcPts val="0"/>
                        </a:spcAft>
                      </a:pPr>
                      <a:r>
                        <a:rPr lang="en-US" sz="1000" dirty="0" smtClean="0">
                          <a:effectLst/>
                        </a:rPr>
                        <a:t>SerDes </a:t>
                      </a:r>
                      <a:r>
                        <a:rPr lang="en-US" sz="1000" dirty="0">
                          <a:effectLst/>
                        </a:rPr>
                        <a:t>Cfg</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PCIe (GEM Master)</a:t>
                      </a:r>
                      <a:endParaRPr lang="en-US" sz="10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1000" dirty="0">
                          <a:effectLst/>
                        </a:rPr>
                        <a:t>Port</a:t>
                      </a:r>
                      <a:endParaRPr lang="en-US" sz="1000" dirty="0">
                        <a:effectLst/>
                        <a:latin typeface="Times New Roman"/>
                        <a:ea typeface="Times New Roman"/>
                      </a:endParaRPr>
                    </a:p>
                  </a:txBody>
                  <a:tcPr marL="68580" marR="68580" marT="0" marB="0" anchor="ctr"/>
                </a:tc>
                <a:tc rowSpan="2" gridSpan="3">
                  <a:txBody>
                    <a:bodyPr/>
                    <a:lstStyle/>
                    <a:p>
                      <a:pPr marL="0" marR="0" algn="ctr">
                        <a:spcBef>
                          <a:spcPts val="0"/>
                        </a:spcBef>
                        <a:spcAft>
                          <a:spcPts val="0"/>
                        </a:spcAft>
                      </a:pPr>
                      <a:r>
                        <a:rPr lang="en-US" sz="1000" dirty="0">
                          <a:effectLst/>
                        </a:rPr>
                        <a:t>Ref Clk</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gridSpan="4">
                  <a:txBody>
                    <a:bodyPr/>
                    <a:lstStyle/>
                    <a:p>
                      <a:pPr marL="0" marR="0" algn="ctr">
                        <a:spcBef>
                          <a:spcPts val="0"/>
                        </a:spcBef>
                        <a:spcAft>
                          <a:spcPts val="0"/>
                        </a:spcAft>
                      </a:pPr>
                      <a:r>
                        <a:rPr lang="en-US" sz="1000" dirty="0">
                          <a:effectLst/>
                        </a:rPr>
                        <a:t>Data Rate</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gridSpan="3">
                  <a:txBody>
                    <a:bodyPr/>
                    <a:lstStyle/>
                    <a:p>
                      <a:pPr marL="0" marR="0" algn="ctr">
                        <a:spcBef>
                          <a:spcPts val="0"/>
                        </a:spcBef>
                        <a:spcAft>
                          <a:spcPts val="0"/>
                        </a:spcAft>
                      </a:pPr>
                      <a:r>
                        <a:rPr lang="en-US" sz="1000" dirty="0">
                          <a:effectLst/>
                        </a:rPr>
                        <a:t>ARM PLL</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Hyperlink (ARM Master)</a:t>
                      </a:r>
                      <a:endParaRPr lang="en-US" sz="1000" dirty="0">
                        <a:effectLst/>
                        <a:latin typeface="Times New Roman"/>
                        <a:ea typeface="Times New Roman"/>
                      </a:endParaRPr>
                    </a:p>
                  </a:txBody>
                  <a:tcPr marL="68580" marR="68580" marT="0" marB="0" anchor="ctr"/>
                </a:tc>
              </a:tr>
              <a:tr h="218556">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3">
                  <a:txBody>
                    <a:bodyPr/>
                    <a:lstStyle/>
                    <a:p>
                      <a:pPr marL="0" marR="0" algn="ctr">
                        <a:spcBef>
                          <a:spcPts val="0"/>
                        </a:spcBef>
                        <a:spcAft>
                          <a:spcPts val="0"/>
                        </a:spcAft>
                      </a:pPr>
                      <a:r>
                        <a:rPr lang="en-US" sz="1000" dirty="0" smtClean="0">
                          <a:effectLst/>
                        </a:rPr>
                        <a:t>SerDes </a:t>
                      </a:r>
                      <a:r>
                        <a:rPr lang="en-US" sz="1000" dirty="0">
                          <a:effectLst/>
                        </a:rPr>
                        <a:t>Cfg</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Hyperlink (GEM Master)</a:t>
                      </a:r>
                      <a:endParaRPr lang="en-US" sz="10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hMerge="1">
                  <a:txBody>
                    <a:bodyPr/>
                    <a:lstStyle/>
                    <a:p>
                      <a:endParaRPr lang="en-US"/>
                    </a:p>
                  </a:txBody>
                  <a:tcPr/>
                </a:tc>
                <a:tc gridSpan="2">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hMerge="1">
                  <a:txBody>
                    <a:bodyPr/>
                    <a:lstStyle/>
                    <a:p>
                      <a:endParaRPr lang="en-US"/>
                    </a:p>
                  </a:txBody>
                  <a:tcPr/>
                </a:tc>
                <a:tc rowSpan="2" gridSpan="2">
                  <a:txBody>
                    <a:bodyPr/>
                    <a:lstStyle/>
                    <a:p>
                      <a:pPr marL="0" marR="0" algn="ctr">
                        <a:spcBef>
                          <a:spcPts val="0"/>
                        </a:spcBef>
                        <a:spcAft>
                          <a:spcPts val="0"/>
                        </a:spcAft>
                      </a:pPr>
                      <a:r>
                        <a:rPr lang="en-US" sz="1000" dirty="0">
                          <a:effectLst/>
                        </a:rPr>
                        <a:t>Port</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gridSpan="3">
                  <a:txBody>
                    <a:bodyPr/>
                    <a:lstStyle/>
                    <a:p>
                      <a:pPr marL="0" marR="0" algn="ctr">
                        <a:spcBef>
                          <a:spcPts val="0"/>
                        </a:spcBef>
                        <a:spcAft>
                          <a:spcPts val="0"/>
                        </a:spcAft>
                      </a:pPr>
                      <a:r>
                        <a:rPr lang="en-US" sz="1000" dirty="0">
                          <a:effectLst/>
                        </a:rPr>
                        <a:t>ARM PLL</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rowSpan="2" gridSpan="4">
                  <a:txBody>
                    <a:bodyPr/>
                    <a:lstStyle/>
                    <a:p>
                      <a:pPr marL="0" marR="0" algn="ctr">
                        <a:spcBef>
                          <a:spcPts val="0"/>
                        </a:spcBef>
                        <a:spcAft>
                          <a:spcPts val="0"/>
                        </a:spcAft>
                      </a:pPr>
                      <a:r>
                        <a:rPr lang="en-US" sz="1000" dirty="0">
                          <a:effectLst/>
                        </a:rPr>
                        <a:t>Sys PLL Cfg</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a:txBody>
                    <a:bodyPr/>
                    <a:lstStyle/>
                    <a:p>
                      <a:pPr marL="0" marR="0" algn="ctr">
                        <a:spcBef>
                          <a:spcPts val="0"/>
                        </a:spcBef>
                        <a:spcAft>
                          <a:spcPts val="0"/>
                        </a:spcAft>
                      </a:pPr>
                      <a:r>
                        <a:rPr lang="en-US" sz="1000" dirty="0">
                          <a:effectLst/>
                        </a:rPr>
                        <a:t>min</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UART (ARM Master)</a:t>
                      </a:r>
                      <a:endParaRPr lang="en-US" sz="10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hMerge="1">
                  <a:txBody>
                    <a:bodyPr/>
                    <a:lstStyle/>
                    <a:p>
                      <a:endParaRPr lang="en-US"/>
                    </a:p>
                  </a:txBody>
                  <a:tcPr/>
                </a:tc>
                <a:tc gridSpan="2">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h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UART (GEM Master)</a:t>
                      </a:r>
                      <a:endParaRPr lang="en-US" sz="1000" dirty="0">
                        <a:effectLst/>
                        <a:latin typeface="Times New Roman"/>
                        <a:ea typeface="Times New Roman"/>
                      </a:endParaRPr>
                    </a:p>
                  </a:txBody>
                  <a:tcPr marL="68580" marR="68580" marT="0" marB="0" anchor="ctr"/>
                </a:tc>
              </a:tr>
            </a:tbl>
          </a:graphicData>
        </a:graphic>
      </p:graphicFrame>
      <p:sp>
        <p:nvSpPr>
          <p:cNvPr id="4" name="Slide Number Placeholder 3"/>
          <p:cNvSpPr>
            <a:spLocks noGrp="1"/>
          </p:cNvSpPr>
          <p:nvPr>
            <p:ph type="sldNum" sz="quarter" idx="4"/>
          </p:nvPr>
        </p:nvSpPr>
        <p:spPr/>
        <p:txBody>
          <a:bodyPr/>
          <a:lstStyle/>
          <a:p>
            <a:fld id="{3144B24B-BAB1-431A-82C6-36E096187F50}" type="slidenum">
              <a:rPr lang="en-US" smtClean="0"/>
              <a:pPr/>
              <a:t>21</a:t>
            </a:fld>
            <a:endParaRPr lang="en-US" dirty="0"/>
          </a:p>
        </p:txBody>
      </p:sp>
    </p:spTree>
    <p:extLst>
      <p:ext uri="{BB962C8B-B14F-4D97-AF65-F5344CB8AC3E}">
        <p14:creationId xmlns:p14="http://schemas.microsoft.com/office/powerpoint/2010/main" val="41712607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BOOT Process Triggers</a:t>
            </a:r>
            <a:endParaRPr lang="en-US" sz="3600" dirty="0"/>
          </a:p>
        </p:txBody>
      </p:sp>
      <p:sp>
        <p:nvSpPr>
          <p:cNvPr id="3" name="Text Placeholder 2"/>
          <p:cNvSpPr>
            <a:spLocks noGrp="1"/>
          </p:cNvSpPr>
          <p:nvPr>
            <p:ph type="body" sz="half" idx="1"/>
          </p:nvPr>
        </p:nvSpPr>
        <p:spPr>
          <a:xfrm>
            <a:off x="333375" y="1185863"/>
            <a:ext cx="8467725" cy="4148137"/>
          </a:xfrm>
        </p:spPr>
        <p:txBody>
          <a:bodyPr/>
          <a:lstStyle/>
          <a:p>
            <a:r>
              <a:rPr lang="en-US" dirty="0" smtClean="0"/>
              <a:t>Triggers are mechanisms that initiate the execution of the RBL. KeyStone devices use </a:t>
            </a:r>
            <a:r>
              <a:rPr lang="en-US" b="1" dirty="0" smtClean="0"/>
              <a:t>resets</a:t>
            </a:r>
            <a:r>
              <a:rPr lang="en-US" dirty="0" smtClean="0"/>
              <a:t> as triggers.</a:t>
            </a:r>
          </a:p>
          <a:p>
            <a:r>
              <a:rPr lang="en-US" dirty="0" smtClean="0"/>
              <a:t>Four types of resets:</a:t>
            </a:r>
          </a:p>
          <a:p>
            <a:pPr lvl="1"/>
            <a:r>
              <a:rPr lang="en-US" dirty="0" smtClean="0"/>
              <a:t>Power on Reset (PoR)</a:t>
            </a:r>
          </a:p>
          <a:p>
            <a:pPr lvl="1"/>
            <a:r>
              <a:rPr lang="en-US" dirty="0" smtClean="0"/>
              <a:t>Reset Full</a:t>
            </a:r>
          </a:p>
          <a:p>
            <a:pPr lvl="1"/>
            <a:r>
              <a:rPr lang="en-US" dirty="0" smtClean="0"/>
              <a:t>Reset</a:t>
            </a:r>
          </a:p>
          <a:p>
            <a:pPr lvl="1"/>
            <a:r>
              <a:rPr lang="en-US" dirty="0" smtClean="0"/>
              <a:t>Local Reset</a:t>
            </a:r>
          </a:p>
          <a:p>
            <a:pPr lvl="1"/>
            <a:endParaRPr lang="en-US" dirty="0" smtClean="0"/>
          </a:p>
          <a:p>
            <a:pPr lvl="1"/>
            <a:endParaRPr lang="en-US" dirty="0" smtClean="0"/>
          </a:p>
          <a:p>
            <a:pPr lvl="1"/>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22</a:t>
            </a:fld>
            <a:endParaRPr lang="en-US" dirty="0"/>
          </a:p>
        </p:txBody>
      </p:sp>
    </p:spTree>
    <p:extLst>
      <p:ext uri="{BB962C8B-B14F-4D97-AF65-F5344CB8AC3E}">
        <p14:creationId xmlns:p14="http://schemas.microsoft.com/office/powerpoint/2010/main" val="40225322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Reset Types</a:t>
            </a:r>
            <a:endParaRPr lang="en-US" sz="4000" dirty="0"/>
          </a:p>
        </p:txBody>
      </p:sp>
      <p:sp>
        <p:nvSpPr>
          <p:cNvPr id="3" name="Text Placeholder 2"/>
          <p:cNvSpPr>
            <a:spLocks noGrp="1"/>
          </p:cNvSpPr>
          <p:nvPr>
            <p:ph type="body" sz="half" idx="1"/>
          </p:nvPr>
        </p:nvSpPr>
        <p:spPr>
          <a:xfrm>
            <a:off x="333375" y="1185863"/>
            <a:ext cx="8467725" cy="5062537"/>
          </a:xfrm>
        </p:spPr>
        <p:txBody>
          <a:bodyPr/>
          <a:lstStyle/>
          <a:p>
            <a:r>
              <a:rPr lang="en-US" sz="1600" dirty="0" smtClean="0"/>
              <a:t>Power </a:t>
            </a:r>
            <a:r>
              <a:rPr lang="en-US" sz="1600" dirty="0"/>
              <a:t>on Reset (POR) (Cold Reboot)</a:t>
            </a:r>
          </a:p>
          <a:p>
            <a:pPr lvl="1"/>
            <a:r>
              <a:rPr lang="en-US" sz="1600" dirty="0" smtClean="0"/>
              <a:t>Resets </a:t>
            </a:r>
            <a:r>
              <a:rPr lang="en-US" sz="1600" dirty="0"/>
              <a:t>everything</a:t>
            </a:r>
          </a:p>
          <a:p>
            <a:pPr lvl="1"/>
            <a:r>
              <a:rPr lang="en-US" sz="1600" dirty="0"/>
              <a:t>Latches the boot strap pins</a:t>
            </a:r>
          </a:p>
          <a:p>
            <a:pPr lvl="1"/>
            <a:r>
              <a:rPr lang="en-US" sz="1600" dirty="0"/>
              <a:t>RBL Process initiated</a:t>
            </a:r>
          </a:p>
          <a:p>
            <a:r>
              <a:rPr lang="en-US" sz="1600" dirty="0"/>
              <a:t>RESETFULL (Warm Reboot)</a:t>
            </a:r>
          </a:p>
          <a:p>
            <a:pPr lvl="1"/>
            <a:r>
              <a:rPr lang="en-US" sz="1600" dirty="0"/>
              <a:t>Resets everything</a:t>
            </a:r>
          </a:p>
          <a:p>
            <a:pPr lvl="1"/>
            <a:r>
              <a:rPr lang="en-US" sz="1600" dirty="0" smtClean="0"/>
              <a:t>Latches </a:t>
            </a:r>
            <a:r>
              <a:rPr lang="en-US" sz="1600" dirty="0"/>
              <a:t>the boot strap pins</a:t>
            </a:r>
          </a:p>
          <a:p>
            <a:pPr lvl="1"/>
            <a:r>
              <a:rPr lang="en-US" sz="1600" dirty="0"/>
              <a:t>RBL Process initiated</a:t>
            </a:r>
          </a:p>
          <a:p>
            <a:r>
              <a:rPr lang="en-US" sz="1600" dirty="0"/>
              <a:t>RESET (Can be configured as hard or soft)</a:t>
            </a:r>
          </a:p>
          <a:p>
            <a:pPr lvl="1"/>
            <a:r>
              <a:rPr lang="en-US" sz="1600" dirty="0"/>
              <a:t>Resets everything except EMU and reset isolated peripherals.</a:t>
            </a:r>
          </a:p>
          <a:p>
            <a:pPr lvl="1"/>
            <a:r>
              <a:rPr lang="en-US" sz="1600" dirty="0"/>
              <a:t>No latching of the boot strap pins.</a:t>
            </a:r>
          </a:p>
          <a:p>
            <a:pPr lvl="1"/>
            <a:r>
              <a:rPr lang="en-US" sz="1600" dirty="0"/>
              <a:t>For software reset PCIe, EMIF16, DDR3 and EMIF MMRs are also preserved.</a:t>
            </a:r>
          </a:p>
          <a:p>
            <a:pPr lvl="1"/>
            <a:r>
              <a:rPr lang="en-US" sz="1600" dirty="0"/>
              <a:t>RBL process is initiated.</a:t>
            </a:r>
          </a:p>
          <a:p>
            <a:r>
              <a:rPr lang="en-US" sz="1600" dirty="0"/>
              <a:t>LRESET</a:t>
            </a:r>
          </a:p>
          <a:p>
            <a:pPr lvl="1"/>
            <a:r>
              <a:rPr lang="en-US" sz="1600" dirty="0"/>
              <a:t>Mostly used by watch dog timer</a:t>
            </a:r>
          </a:p>
          <a:p>
            <a:pPr lvl="1"/>
            <a:r>
              <a:rPr lang="en-US" sz="1600" dirty="0"/>
              <a:t>Just the </a:t>
            </a:r>
            <a:r>
              <a:rPr lang="en-US" sz="1600" dirty="0" smtClean="0"/>
              <a:t>CorePac </a:t>
            </a:r>
            <a:r>
              <a:rPr lang="en-US" sz="1600" dirty="0"/>
              <a:t>is reset all the memory are preserved.</a:t>
            </a:r>
          </a:p>
          <a:p>
            <a:pPr lvl="1"/>
            <a:r>
              <a:rPr lang="en-US" sz="1600" dirty="0"/>
              <a:t>No RBL process is initiated.</a:t>
            </a:r>
          </a:p>
          <a:p>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23</a:t>
            </a:fld>
            <a:endParaRPr lang="en-US" dirty="0"/>
          </a:p>
        </p:txBody>
      </p:sp>
    </p:spTree>
    <p:extLst>
      <p:ext uri="{BB962C8B-B14F-4D97-AF65-F5344CB8AC3E}">
        <p14:creationId xmlns:p14="http://schemas.microsoft.com/office/powerpoint/2010/main" val="34443917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File Formats</a:t>
            </a:r>
          </a:p>
        </p:txBody>
      </p:sp>
      <p:sp>
        <p:nvSpPr>
          <p:cNvPr id="3" name="Subtitle 2"/>
          <p:cNvSpPr>
            <a:spLocks noGrp="1"/>
          </p:cNvSpPr>
          <p:nvPr>
            <p:ph type="subTitle" idx="1"/>
          </p:nvPr>
        </p:nvSpPr>
        <p:spPr/>
        <p:txBody>
          <a:bodyPr/>
          <a:lstStyle/>
          <a:p>
            <a:r>
              <a:rPr lang="en-US" dirty="0" smtClean="0"/>
              <a:t>KeyStone Bootloader</a:t>
            </a:r>
            <a:endParaRPr lang="en-US" dirty="0"/>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 Boot Formats</a:t>
            </a:r>
            <a:endParaRPr lang="en-US" sz="3600" dirty="0"/>
          </a:p>
        </p:txBody>
      </p:sp>
      <p:sp>
        <p:nvSpPr>
          <p:cNvPr id="3" name="Text Placeholder 2"/>
          <p:cNvSpPr>
            <a:spLocks noGrp="1"/>
          </p:cNvSpPr>
          <p:nvPr>
            <p:ph type="body" sz="half" idx="1"/>
          </p:nvPr>
        </p:nvSpPr>
        <p:spPr>
          <a:xfrm>
            <a:off x="333375" y="1185863"/>
            <a:ext cx="8467725" cy="5138737"/>
          </a:xfrm>
        </p:spPr>
        <p:txBody>
          <a:bodyPr/>
          <a:lstStyle/>
          <a:p>
            <a:r>
              <a:rPr lang="en-US" sz="2800" b="1" dirty="0" smtClean="0"/>
              <a:t>Boot Parameter Table </a:t>
            </a:r>
            <a:r>
              <a:rPr lang="en-US" sz="2800" dirty="0" smtClean="0"/>
              <a:t>is used for configuration and is part of the boot process table. It contains two parts</a:t>
            </a:r>
            <a:r>
              <a:rPr lang="en-US" dirty="0" smtClean="0"/>
              <a:t>:</a:t>
            </a:r>
          </a:p>
          <a:p>
            <a:pPr lvl="1"/>
            <a:r>
              <a:rPr lang="en-US" dirty="0" smtClean="0"/>
              <a:t>Common set of parameters for system configuration</a:t>
            </a:r>
          </a:p>
          <a:p>
            <a:pPr lvl="1"/>
            <a:r>
              <a:rPr lang="en-US" dirty="0" smtClean="0"/>
              <a:t>Unique parameter settings for each boot method</a:t>
            </a:r>
          </a:p>
          <a:p>
            <a:r>
              <a:rPr lang="en-US" sz="2800" b="1" dirty="0" smtClean="0"/>
              <a:t>Master boot modes </a:t>
            </a:r>
            <a:r>
              <a:rPr lang="en-US" sz="2800" dirty="0" smtClean="0"/>
              <a:t>expect two tables:</a:t>
            </a:r>
          </a:p>
          <a:p>
            <a:pPr lvl="1"/>
            <a:r>
              <a:rPr lang="en-US" b="1" dirty="0" smtClean="0"/>
              <a:t>Boot Table </a:t>
            </a:r>
            <a:r>
              <a:rPr lang="en-US" dirty="0" smtClean="0"/>
              <a:t>contains code that needs to be loaded into the device.</a:t>
            </a:r>
          </a:p>
          <a:p>
            <a:pPr lvl="1"/>
            <a:r>
              <a:rPr lang="en-US" b="1" dirty="0" smtClean="0"/>
              <a:t>Boot Configuration Table</a:t>
            </a:r>
            <a:r>
              <a:rPr lang="en-US" dirty="0" smtClean="0"/>
              <a:t> is a register configuration table that is used to manipulate memory map registers. </a:t>
            </a:r>
          </a:p>
          <a:p>
            <a:pPr lvl="1"/>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25</a:t>
            </a:fld>
            <a:endParaRPr lang="en-US" dirty="0"/>
          </a:p>
        </p:txBody>
      </p:sp>
    </p:spTree>
    <p:extLst>
      <p:ext uri="{BB962C8B-B14F-4D97-AF65-F5344CB8AC3E}">
        <p14:creationId xmlns:p14="http://schemas.microsoft.com/office/powerpoint/2010/main" val="4158068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Parameter Format</a:t>
            </a:r>
            <a:endParaRPr lang="en-US" dirty="0"/>
          </a:p>
        </p:txBody>
      </p:sp>
      <p:sp>
        <p:nvSpPr>
          <p:cNvPr id="4" name="Text Placeholder 2"/>
          <p:cNvSpPr txBox="1">
            <a:spLocks/>
          </p:cNvSpPr>
          <p:nvPr/>
        </p:nvSpPr>
        <p:spPr bwMode="auto">
          <a:xfrm>
            <a:off x="457200" y="1066800"/>
            <a:ext cx="8467725"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a:lstStyle>
          <a:p>
            <a:pPr>
              <a:buNone/>
            </a:pPr>
            <a:r>
              <a:rPr lang="en-US" sz="2400" dirty="0" smtClean="0"/>
              <a:t>Boot Parameter Table:</a:t>
            </a:r>
          </a:p>
          <a:p>
            <a:r>
              <a:rPr lang="en-US" sz="2400" dirty="0" smtClean="0"/>
              <a:t>Provides a “map” for the boot process</a:t>
            </a:r>
          </a:p>
          <a:p>
            <a:r>
              <a:rPr lang="en-US" sz="2400" dirty="0" smtClean="0"/>
              <a:t>The boot process copies a default Boot Parameter Table into  reserved L2 of Core 0.</a:t>
            </a:r>
          </a:p>
          <a:p>
            <a:r>
              <a:rPr lang="en-US" sz="2400" dirty="0" smtClean="0"/>
              <a:t>The first 10 bytes of the Boot Parameter Table are common across all the boot modes:</a:t>
            </a:r>
          </a:p>
          <a:p>
            <a:pPr lvl="1"/>
            <a:r>
              <a:rPr lang="en-US" sz="2000" dirty="0" smtClean="0"/>
              <a:t>Length</a:t>
            </a:r>
          </a:p>
          <a:p>
            <a:pPr lvl="1"/>
            <a:r>
              <a:rPr lang="en-US" sz="2000" dirty="0" smtClean="0"/>
              <a:t>Checksum</a:t>
            </a:r>
          </a:p>
          <a:p>
            <a:pPr lvl="1"/>
            <a:r>
              <a:rPr lang="en-US" sz="2000" dirty="0" smtClean="0"/>
              <a:t>Boot Mode</a:t>
            </a:r>
          </a:p>
          <a:p>
            <a:pPr lvl="1"/>
            <a:r>
              <a:rPr lang="en-US" sz="2000" dirty="0" smtClean="0"/>
              <a:t>Port Num</a:t>
            </a:r>
          </a:p>
          <a:p>
            <a:pPr lvl="1"/>
            <a:r>
              <a:rPr lang="en-US" sz="2000" dirty="0" smtClean="0"/>
              <a:t>PLL configuration (most significant bits)</a:t>
            </a:r>
          </a:p>
          <a:p>
            <a:pPr lvl="1"/>
            <a:r>
              <a:rPr lang="en-US" sz="2000" dirty="0" smtClean="0"/>
              <a:t>PLL configuration (least significant bits)</a:t>
            </a:r>
          </a:p>
          <a:p>
            <a:r>
              <a:rPr lang="en-US" sz="2400" dirty="0" smtClean="0"/>
              <a:t>The rest of the Boot Parameter Table is boot-mode dependent.</a:t>
            </a:r>
          </a:p>
        </p:txBody>
      </p:sp>
      <p:sp>
        <p:nvSpPr>
          <p:cNvPr id="5" name="Slide Number Placeholder 4"/>
          <p:cNvSpPr>
            <a:spLocks noGrp="1"/>
          </p:cNvSpPr>
          <p:nvPr>
            <p:ph type="sldNum" sz="quarter" idx="4"/>
          </p:nvPr>
        </p:nvSpPr>
        <p:spPr/>
        <p:txBody>
          <a:bodyPr/>
          <a:lstStyle/>
          <a:p>
            <a:fld id="{3144B24B-BAB1-431A-82C6-36E096187F50}" type="slidenum">
              <a:rPr lang="en-US" smtClean="0"/>
              <a:pPr/>
              <a:t>26</a:t>
            </a:fld>
            <a:endParaRPr lang="en-US" dirty="0"/>
          </a:p>
        </p:txBody>
      </p:sp>
    </p:spTree>
    <p:extLst>
      <p:ext uri="{BB962C8B-B14F-4D97-AF65-F5344CB8AC3E}">
        <p14:creationId xmlns:p14="http://schemas.microsoft.com/office/powerpoint/2010/main" val="15118592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Parameter Table Setup</a:t>
            </a:r>
            <a:endParaRPr lang="en-US" dirty="0"/>
          </a:p>
        </p:txBody>
      </p:sp>
      <p:sp>
        <p:nvSpPr>
          <p:cNvPr id="48" name="TextBox 47"/>
          <p:cNvSpPr txBox="1"/>
          <p:nvPr/>
        </p:nvSpPr>
        <p:spPr>
          <a:xfrm>
            <a:off x="238716" y="1123176"/>
            <a:ext cx="4485684" cy="5139869"/>
          </a:xfrm>
          <a:prstGeom prst="rect">
            <a:avLst/>
          </a:prstGeom>
          <a:noFill/>
        </p:spPr>
        <p:txBody>
          <a:bodyPr wrap="square" rtlCol="0">
            <a:spAutoFit/>
          </a:bodyPr>
          <a:lstStyle/>
          <a:p>
            <a:pPr marL="342900" indent="-342900">
              <a:buAutoNum type="arabicPeriod"/>
            </a:pPr>
            <a:r>
              <a:rPr lang="en-US" sz="1600" dirty="0" smtClean="0"/>
              <a:t>The RBL contains a default boot parameter table for each boot mode (shown in the middle of the RBL Code section to the right).</a:t>
            </a:r>
          </a:p>
          <a:p>
            <a:pPr marL="342900" indent="-342900">
              <a:buAutoNum type="arabicPeriod"/>
            </a:pPr>
            <a:r>
              <a:rPr lang="en-US" sz="1600" dirty="0" smtClean="0"/>
              <a:t>After POR or RESETFULL, the RBL checks the DEVSTAT register for the boot mode selected (For example, SPI).</a:t>
            </a:r>
          </a:p>
          <a:p>
            <a:pPr marL="342900" indent="-342900">
              <a:buAutoNum type="arabicPeriod"/>
            </a:pPr>
            <a:r>
              <a:rPr lang="en-US" sz="1600" dirty="0" smtClean="0"/>
              <a:t>The RBL then copies the default SPI Boot Parameter Table to the reserved section of either L2 (DSP master boot) or MSMC (ARM master boot) </a:t>
            </a:r>
          </a:p>
          <a:p>
            <a:pPr marL="342900" indent="-342900">
              <a:buAutoNum type="arabicPeriod"/>
            </a:pPr>
            <a:r>
              <a:rPr lang="en-US" sz="1600" dirty="0" smtClean="0"/>
              <a:t>Finally, the RBL updates the copied table with any custom configurations that were passed in when the boot strap pins were latched into the DEVSTAT register.</a:t>
            </a:r>
          </a:p>
          <a:p>
            <a:pPr marL="342900" indent="-342900">
              <a:buAutoNum type="arabicPeriod"/>
            </a:pPr>
            <a:r>
              <a:rPr lang="en-US" sz="1600" dirty="0" smtClean="0"/>
              <a:t>Once the custom parameter table is stored in L2 or MSMC, the RBL uses it as a blueprint for the rest of the boot.</a:t>
            </a:r>
          </a:p>
          <a:p>
            <a:pPr marL="342900" indent="-342900">
              <a:buAutoNum type="arabicPeriod"/>
            </a:pPr>
            <a:endParaRPr lang="en-US" sz="1600" dirty="0"/>
          </a:p>
          <a:p>
            <a:pPr marL="342900" indent="-342900">
              <a:buAutoNum type="arabicPeriod"/>
            </a:pPr>
            <a:endParaRPr lang="en-US" sz="1600" dirty="0" smtClean="0"/>
          </a:p>
          <a:p>
            <a:r>
              <a:rPr lang="en-US" sz="1200" dirty="0" smtClean="0"/>
              <a:t>(The colors on the graphic are meant to show that these sections are completely separate in the device memory map)</a:t>
            </a:r>
            <a:endParaRPr lang="en-US" sz="1200" dirty="0"/>
          </a:p>
        </p:txBody>
      </p:sp>
      <p:grpSp>
        <p:nvGrpSpPr>
          <p:cNvPr id="40" name="Group 39"/>
          <p:cNvGrpSpPr/>
          <p:nvPr/>
        </p:nvGrpSpPr>
        <p:grpSpPr>
          <a:xfrm>
            <a:off x="4976604" y="894464"/>
            <a:ext cx="4442525" cy="5430136"/>
            <a:chOff x="4976604" y="1019216"/>
            <a:chExt cx="4442525" cy="5430136"/>
          </a:xfrm>
        </p:grpSpPr>
        <p:sp>
          <p:nvSpPr>
            <p:cNvPr id="18" name="Rectangle 17"/>
            <p:cNvSpPr/>
            <p:nvPr/>
          </p:nvSpPr>
          <p:spPr bwMode="auto">
            <a:xfrm>
              <a:off x="5586204" y="1039152"/>
              <a:ext cx="2437726" cy="1904324"/>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p:txBody>
        </p:sp>
        <p:cxnSp>
          <p:nvCxnSpPr>
            <p:cNvPr id="19" name="Straight Connector 18"/>
            <p:cNvCxnSpPr/>
            <p:nvPr/>
          </p:nvCxnSpPr>
          <p:spPr bwMode="auto">
            <a:xfrm>
              <a:off x="5586204" y="15718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5585867" y="18004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a:off x="5585867" y="20290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5586204" y="24862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5585867" y="22576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5586204" y="29434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5585867" y="3169904"/>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5586204" y="3442336"/>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5586204" y="5545063"/>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5586204" y="5818164"/>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0" name="TextBox 29"/>
            <p:cNvSpPr txBox="1"/>
            <p:nvPr/>
          </p:nvSpPr>
          <p:spPr>
            <a:xfrm>
              <a:off x="5742650" y="1555691"/>
              <a:ext cx="2510554" cy="276999"/>
            </a:xfrm>
            <a:prstGeom prst="rect">
              <a:avLst/>
            </a:prstGeom>
            <a:noFill/>
          </p:spPr>
          <p:txBody>
            <a:bodyPr wrap="square" rtlCol="0">
              <a:spAutoFit/>
            </a:bodyPr>
            <a:lstStyle/>
            <a:p>
              <a:r>
                <a:rPr lang="en-US" sz="1200" dirty="0" smtClean="0">
                  <a:latin typeface="Arial" pitchFamily="34" charset="0"/>
                  <a:cs typeface="Arial" pitchFamily="34" charset="0"/>
                </a:rPr>
                <a:t>Default I2C Parameter Table</a:t>
              </a:r>
              <a:endParaRPr lang="en-US" sz="1200" dirty="0">
                <a:latin typeface="Arial" pitchFamily="34" charset="0"/>
                <a:cs typeface="Arial" pitchFamily="34" charset="0"/>
              </a:endParaRPr>
            </a:p>
          </p:txBody>
        </p:sp>
        <p:sp>
          <p:nvSpPr>
            <p:cNvPr id="31" name="TextBox 30"/>
            <p:cNvSpPr txBox="1"/>
            <p:nvPr/>
          </p:nvSpPr>
          <p:spPr>
            <a:xfrm>
              <a:off x="5742650" y="1782421"/>
              <a:ext cx="2586754" cy="276999"/>
            </a:xfrm>
            <a:prstGeom prst="rect">
              <a:avLst/>
            </a:prstGeom>
            <a:noFill/>
          </p:spPr>
          <p:txBody>
            <a:bodyPr wrap="square" rtlCol="0">
              <a:spAutoFit/>
            </a:bodyPr>
            <a:lstStyle/>
            <a:p>
              <a:r>
                <a:rPr lang="en-US" sz="1200" dirty="0" smtClean="0">
                  <a:latin typeface="Arial" pitchFamily="34" charset="0"/>
                  <a:cs typeface="Arial" pitchFamily="34" charset="0"/>
                </a:rPr>
                <a:t>Default SRIO Parameter Table </a:t>
              </a:r>
              <a:endParaRPr lang="en-US" sz="1200" dirty="0">
                <a:latin typeface="Arial" pitchFamily="34" charset="0"/>
                <a:cs typeface="Arial" pitchFamily="34" charset="0"/>
              </a:endParaRPr>
            </a:p>
          </p:txBody>
        </p:sp>
        <p:sp>
          <p:nvSpPr>
            <p:cNvPr id="32" name="TextBox 31"/>
            <p:cNvSpPr txBox="1"/>
            <p:nvPr/>
          </p:nvSpPr>
          <p:spPr>
            <a:xfrm>
              <a:off x="5738604" y="2570980"/>
              <a:ext cx="1674377" cy="276999"/>
            </a:xfrm>
            <a:prstGeom prst="rect">
              <a:avLst/>
            </a:prstGeom>
            <a:noFill/>
          </p:spPr>
          <p:txBody>
            <a:bodyPr wrap="square" rtlCol="0">
              <a:spAutoFit/>
            </a:bodyPr>
            <a:lstStyle/>
            <a:p>
              <a:r>
                <a:rPr lang="en-US" sz="1200" dirty="0" smtClean="0">
                  <a:latin typeface="Arial" pitchFamily="34" charset="0"/>
                  <a:cs typeface="Arial" pitchFamily="34" charset="0"/>
                </a:rPr>
                <a:t>RBL Code… </a:t>
              </a:r>
              <a:endParaRPr lang="en-US" sz="1200" dirty="0">
                <a:latin typeface="Arial" pitchFamily="34" charset="0"/>
                <a:cs typeface="Arial" pitchFamily="34" charset="0"/>
              </a:endParaRPr>
            </a:p>
          </p:txBody>
        </p:sp>
        <p:sp>
          <p:nvSpPr>
            <p:cNvPr id="33" name="TextBox 32"/>
            <p:cNvSpPr txBox="1"/>
            <p:nvPr/>
          </p:nvSpPr>
          <p:spPr>
            <a:xfrm>
              <a:off x="5747370" y="2006645"/>
              <a:ext cx="2586754" cy="276999"/>
            </a:xfrm>
            <a:prstGeom prst="rect">
              <a:avLst/>
            </a:prstGeom>
            <a:noFill/>
          </p:spPr>
          <p:txBody>
            <a:bodyPr wrap="square" rtlCol="0">
              <a:spAutoFit/>
            </a:bodyPr>
            <a:lstStyle/>
            <a:p>
              <a:r>
                <a:rPr lang="en-US" sz="1200" dirty="0" smtClean="0">
                  <a:latin typeface="Arial" pitchFamily="34" charset="0"/>
                  <a:cs typeface="Arial" pitchFamily="34" charset="0"/>
                </a:rPr>
                <a:t>Default … Parameter Table </a:t>
              </a:r>
              <a:endParaRPr lang="en-US" sz="1200" dirty="0">
                <a:latin typeface="Arial" pitchFamily="34" charset="0"/>
                <a:cs typeface="Arial" pitchFamily="34" charset="0"/>
              </a:endParaRPr>
            </a:p>
          </p:txBody>
        </p:sp>
        <p:sp>
          <p:nvSpPr>
            <p:cNvPr id="34" name="TextBox 33"/>
            <p:cNvSpPr txBox="1"/>
            <p:nvPr/>
          </p:nvSpPr>
          <p:spPr>
            <a:xfrm>
              <a:off x="5747370" y="2233896"/>
              <a:ext cx="2586754" cy="276999"/>
            </a:xfrm>
            <a:prstGeom prst="rect">
              <a:avLst/>
            </a:prstGeom>
            <a:noFill/>
          </p:spPr>
          <p:txBody>
            <a:bodyPr wrap="square" rtlCol="0">
              <a:spAutoFit/>
            </a:bodyPr>
            <a:lstStyle/>
            <a:p>
              <a:r>
                <a:rPr lang="en-US" sz="1200" dirty="0" smtClean="0">
                  <a:latin typeface="Arial" pitchFamily="34" charset="0"/>
                  <a:cs typeface="Arial" pitchFamily="34" charset="0"/>
                </a:rPr>
                <a:t>Default SPI Parameter Table </a:t>
              </a:r>
              <a:endParaRPr lang="en-US" sz="1200" dirty="0">
                <a:latin typeface="Arial" pitchFamily="34" charset="0"/>
                <a:cs typeface="Arial" pitchFamily="34" charset="0"/>
              </a:endParaRPr>
            </a:p>
          </p:txBody>
        </p:sp>
        <p:sp>
          <p:nvSpPr>
            <p:cNvPr id="35" name="TextBox 34"/>
            <p:cNvSpPr txBox="1"/>
            <p:nvPr/>
          </p:nvSpPr>
          <p:spPr>
            <a:xfrm>
              <a:off x="5747370" y="1191552"/>
              <a:ext cx="1674377" cy="276999"/>
            </a:xfrm>
            <a:prstGeom prst="rect">
              <a:avLst/>
            </a:prstGeom>
            <a:noFill/>
          </p:spPr>
          <p:txBody>
            <a:bodyPr wrap="square" rtlCol="0">
              <a:spAutoFit/>
            </a:bodyPr>
            <a:lstStyle/>
            <a:p>
              <a:r>
                <a:rPr lang="en-US" sz="1200" dirty="0" smtClean="0">
                  <a:latin typeface="Arial" pitchFamily="34" charset="0"/>
                  <a:cs typeface="Arial" pitchFamily="34" charset="0"/>
                </a:rPr>
                <a:t>RBL Code…</a:t>
              </a:r>
              <a:endParaRPr lang="en-US" sz="1200" dirty="0">
                <a:latin typeface="Arial" pitchFamily="34" charset="0"/>
                <a:cs typeface="Arial" pitchFamily="34" charset="0"/>
              </a:endParaRPr>
            </a:p>
          </p:txBody>
        </p:sp>
        <p:sp>
          <p:nvSpPr>
            <p:cNvPr id="38" name="TextBox 37"/>
            <p:cNvSpPr txBox="1"/>
            <p:nvPr/>
          </p:nvSpPr>
          <p:spPr>
            <a:xfrm>
              <a:off x="5777378" y="3158852"/>
              <a:ext cx="1674377" cy="276999"/>
            </a:xfrm>
            <a:prstGeom prst="rect">
              <a:avLst/>
            </a:prstGeom>
            <a:noFill/>
          </p:spPr>
          <p:txBody>
            <a:bodyPr wrap="square" rtlCol="0">
              <a:spAutoFit/>
            </a:bodyPr>
            <a:lstStyle/>
            <a:p>
              <a:r>
                <a:rPr lang="en-US" sz="1200" dirty="0" smtClean="0">
                  <a:latin typeface="Arial" pitchFamily="34" charset="0"/>
                  <a:cs typeface="Arial" pitchFamily="34" charset="0"/>
                </a:rPr>
                <a:t>DEVSTAT Register</a:t>
              </a:r>
              <a:endParaRPr lang="en-US" sz="1200" dirty="0">
                <a:latin typeface="Arial" pitchFamily="34" charset="0"/>
                <a:cs typeface="Arial" pitchFamily="34" charset="0"/>
              </a:endParaRPr>
            </a:p>
          </p:txBody>
        </p:sp>
        <p:cxnSp>
          <p:nvCxnSpPr>
            <p:cNvPr id="41" name="Straight Connector 40"/>
            <p:cNvCxnSpPr/>
            <p:nvPr/>
          </p:nvCxnSpPr>
          <p:spPr bwMode="auto">
            <a:xfrm>
              <a:off x="5586204" y="5139116"/>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42" name="TextBox 41"/>
            <p:cNvSpPr txBox="1"/>
            <p:nvPr/>
          </p:nvSpPr>
          <p:spPr>
            <a:xfrm>
              <a:off x="5804351" y="5105400"/>
              <a:ext cx="1674377" cy="461665"/>
            </a:xfrm>
            <a:prstGeom prst="rect">
              <a:avLst/>
            </a:prstGeom>
            <a:noFill/>
          </p:spPr>
          <p:txBody>
            <a:bodyPr wrap="square" rtlCol="0">
              <a:spAutoFit/>
            </a:bodyPr>
            <a:lstStyle/>
            <a:p>
              <a:r>
                <a:rPr lang="en-US" sz="1200" dirty="0" smtClean="0">
                  <a:latin typeface="Arial" pitchFamily="34" charset="0"/>
                  <a:cs typeface="Arial" pitchFamily="34" charset="0"/>
                </a:rPr>
                <a:t>Memory space used by RBL  …</a:t>
              </a:r>
              <a:endParaRPr lang="en-US" sz="1200" dirty="0">
                <a:latin typeface="Arial" pitchFamily="34" charset="0"/>
                <a:cs typeface="Arial" pitchFamily="34" charset="0"/>
              </a:endParaRPr>
            </a:p>
          </p:txBody>
        </p:sp>
        <p:sp>
          <p:nvSpPr>
            <p:cNvPr id="43" name="TextBox 42"/>
            <p:cNvSpPr txBox="1"/>
            <p:nvPr/>
          </p:nvSpPr>
          <p:spPr>
            <a:xfrm>
              <a:off x="5801654" y="5545063"/>
              <a:ext cx="2586754" cy="276999"/>
            </a:xfrm>
            <a:prstGeom prst="rect">
              <a:avLst/>
            </a:prstGeom>
            <a:noFill/>
          </p:spPr>
          <p:txBody>
            <a:bodyPr wrap="square" rtlCol="0">
              <a:spAutoFit/>
            </a:bodyPr>
            <a:lstStyle/>
            <a:p>
              <a:r>
                <a:rPr lang="en-US" sz="1200" dirty="0" smtClean="0">
                  <a:latin typeface="Arial" pitchFamily="34" charset="0"/>
                  <a:cs typeface="Arial" pitchFamily="34" charset="0"/>
                </a:rPr>
                <a:t>Custom SPI Parameter Table </a:t>
              </a:r>
              <a:endParaRPr lang="en-US" sz="1200" dirty="0">
                <a:latin typeface="Arial" pitchFamily="34" charset="0"/>
                <a:cs typeface="Arial" pitchFamily="34" charset="0"/>
              </a:endParaRPr>
            </a:p>
          </p:txBody>
        </p:sp>
        <p:sp>
          <p:nvSpPr>
            <p:cNvPr id="45" name="TextBox 44"/>
            <p:cNvSpPr txBox="1"/>
            <p:nvPr/>
          </p:nvSpPr>
          <p:spPr>
            <a:xfrm>
              <a:off x="5804351" y="5771644"/>
              <a:ext cx="1674377" cy="461665"/>
            </a:xfrm>
            <a:prstGeom prst="rect">
              <a:avLst/>
            </a:prstGeom>
            <a:noFill/>
          </p:spPr>
          <p:txBody>
            <a:bodyPr wrap="square" rtlCol="0">
              <a:spAutoFit/>
            </a:bodyPr>
            <a:lstStyle/>
            <a:p>
              <a:r>
                <a:rPr lang="en-US" sz="1200" dirty="0" smtClean="0">
                  <a:latin typeface="Arial" pitchFamily="34" charset="0"/>
                  <a:cs typeface="Arial" pitchFamily="34" charset="0"/>
                </a:rPr>
                <a:t>Memory space used by RBL  …</a:t>
              </a:r>
              <a:endParaRPr lang="en-US" sz="1200" dirty="0">
                <a:latin typeface="Arial" pitchFamily="34" charset="0"/>
                <a:cs typeface="Arial" pitchFamily="34" charset="0"/>
              </a:endParaRPr>
            </a:p>
          </p:txBody>
        </p:sp>
        <p:sp>
          <p:nvSpPr>
            <p:cNvPr id="46" name="TextBox 45"/>
            <p:cNvSpPr txBox="1"/>
            <p:nvPr/>
          </p:nvSpPr>
          <p:spPr>
            <a:xfrm>
              <a:off x="5787831" y="4256150"/>
              <a:ext cx="2209799" cy="276999"/>
            </a:xfrm>
            <a:prstGeom prst="rect">
              <a:avLst/>
            </a:prstGeom>
            <a:noFill/>
          </p:spPr>
          <p:txBody>
            <a:bodyPr wrap="square" rtlCol="0">
              <a:spAutoFit/>
            </a:bodyPr>
            <a:lstStyle/>
            <a:p>
              <a:r>
                <a:rPr lang="en-US" sz="1200" dirty="0" smtClean="0">
                  <a:latin typeface="Arial" pitchFamily="34" charset="0"/>
                  <a:cs typeface="Arial" pitchFamily="34" charset="0"/>
                </a:rPr>
                <a:t>L2 or MSMC</a:t>
              </a:r>
              <a:endParaRPr lang="en-US" sz="1200" dirty="0">
                <a:latin typeface="Arial" pitchFamily="34" charset="0"/>
                <a:cs typeface="Arial" pitchFamily="34" charset="0"/>
              </a:endParaRPr>
            </a:p>
          </p:txBody>
        </p:sp>
        <p:cxnSp>
          <p:nvCxnSpPr>
            <p:cNvPr id="50" name="Straight Connector 49"/>
            <p:cNvCxnSpPr/>
            <p:nvPr/>
          </p:nvCxnSpPr>
          <p:spPr bwMode="auto">
            <a:xfrm>
              <a:off x="4976604" y="2372396"/>
              <a:ext cx="0" cy="33071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flipH="1">
              <a:off x="4976604" y="2372397"/>
              <a:ext cx="6096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Straight Arrow Connector 56"/>
            <p:cNvCxnSpPr/>
            <p:nvPr/>
          </p:nvCxnSpPr>
          <p:spPr bwMode="auto">
            <a:xfrm flipV="1">
              <a:off x="4976604" y="5675470"/>
              <a:ext cx="609263" cy="809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1" name="TextBox 60"/>
            <p:cNvSpPr txBox="1"/>
            <p:nvPr/>
          </p:nvSpPr>
          <p:spPr>
            <a:xfrm>
              <a:off x="4996157" y="2095396"/>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Step 3</a:t>
              </a:r>
              <a:endParaRPr lang="en-US" sz="1200" dirty="0">
                <a:latin typeface="Arial" pitchFamily="34" charset="0"/>
                <a:cs typeface="Arial" pitchFamily="34" charset="0"/>
              </a:endParaRPr>
            </a:p>
          </p:txBody>
        </p:sp>
        <p:cxnSp>
          <p:nvCxnSpPr>
            <p:cNvPr id="63" name="Straight Arrow Connector 62"/>
            <p:cNvCxnSpPr/>
            <p:nvPr/>
          </p:nvCxnSpPr>
          <p:spPr bwMode="auto">
            <a:xfrm flipH="1" flipV="1">
              <a:off x="4976604" y="3297351"/>
              <a:ext cx="609600" cy="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5" name="TextBox 64"/>
            <p:cNvSpPr txBox="1"/>
            <p:nvPr/>
          </p:nvSpPr>
          <p:spPr>
            <a:xfrm>
              <a:off x="5006948" y="3020352"/>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Step 4</a:t>
              </a:r>
              <a:endParaRPr lang="en-US" sz="1200" dirty="0">
                <a:latin typeface="Arial" pitchFamily="34" charset="0"/>
                <a:cs typeface="Arial" pitchFamily="34" charset="0"/>
              </a:endParaRPr>
            </a:p>
          </p:txBody>
        </p:sp>
        <p:sp>
          <p:nvSpPr>
            <p:cNvPr id="69" name="TextBox 68"/>
            <p:cNvSpPr txBox="1"/>
            <p:nvPr/>
          </p:nvSpPr>
          <p:spPr>
            <a:xfrm>
              <a:off x="8058659" y="1019216"/>
              <a:ext cx="1360470" cy="646331"/>
            </a:xfrm>
            <a:prstGeom prst="rect">
              <a:avLst/>
            </a:prstGeom>
            <a:noFill/>
          </p:spPr>
          <p:txBody>
            <a:bodyPr wrap="square" rtlCol="0">
              <a:spAutoFit/>
            </a:bodyPr>
            <a:lstStyle/>
            <a:p>
              <a:r>
                <a:rPr lang="en-US" sz="1200" dirty="0" smtClean="0">
                  <a:latin typeface="Arial" pitchFamily="34" charset="0"/>
                  <a:cs typeface="Arial" pitchFamily="34" charset="0"/>
                </a:rPr>
                <a:t>0x00000000</a:t>
              </a:r>
            </a:p>
            <a:p>
              <a:r>
                <a:rPr lang="en-US" sz="1200" dirty="0" smtClean="0">
                  <a:latin typeface="Arial" pitchFamily="34" charset="0"/>
                  <a:cs typeface="Arial" pitchFamily="34" charset="0"/>
                </a:rPr>
                <a:t>or </a:t>
              </a:r>
            </a:p>
            <a:p>
              <a:r>
                <a:rPr lang="en-US" sz="1200" dirty="0" smtClean="0">
                  <a:latin typeface="Arial" pitchFamily="34" charset="0"/>
                  <a:cs typeface="Arial" pitchFamily="34" charset="0"/>
                </a:rPr>
                <a:t>0x20B00000</a:t>
              </a:r>
              <a:endParaRPr lang="en-US" sz="1200" dirty="0">
                <a:latin typeface="Arial" pitchFamily="34" charset="0"/>
                <a:cs typeface="Arial" pitchFamily="34" charset="0"/>
              </a:endParaRPr>
            </a:p>
          </p:txBody>
        </p:sp>
        <p:sp>
          <p:nvSpPr>
            <p:cNvPr id="70" name="TextBox 69"/>
            <p:cNvSpPr txBox="1"/>
            <p:nvPr/>
          </p:nvSpPr>
          <p:spPr>
            <a:xfrm>
              <a:off x="8058659" y="3157916"/>
              <a:ext cx="1360470" cy="276999"/>
            </a:xfrm>
            <a:prstGeom prst="rect">
              <a:avLst/>
            </a:prstGeom>
            <a:noFill/>
          </p:spPr>
          <p:txBody>
            <a:bodyPr wrap="square" rtlCol="0">
              <a:spAutoFit/>
            </a:bodyPr>
            <a:lstStyle/>
            <a:p>
              <a:r>
                <a:rPr lang="en-US" sz="1200" dirty="0" smtClean="0">
                  <a:latin typeface="Arial" pitchFamily="34" charset="0"/>
                  <a:cs typeface="Arial" pitchFamily="34" charset="0"/>
                </a:rPr>
                <a:t>0x02620020</a:t>
              </a:r>
              <a:endParaRPr lang="en-US" sz="1200" dirty="0">
                <a:latin typeface="Arial" pitchFamily="34" charset="0"/>
                <a:cs typeface="Arial" pitchFamily="34" charset="0"/>
              </a:endParaRPr>
            </a:p>
          </p:txBody>
        </p:sp>
        <p:sp>
          <p:nvSpPr>
            <p:cNvPr id="72" name="Rectangle 71"/>
            <p:cNvSpPr/>
            <p:nvPr/>
          </p:nvSpPr>
          <p:spPr bwMode="auto">
            <a:xfrm>
              <a:off x="5585867" y="1039152"/>
              <a:ext cx="2438063" cy="1904323"/>
            </a:xfrm>
            <a:prstGeom prst="rect">
              <a:avLst/>
            </a:prstGeom>
            <a:solidFill>
              <a:schemeClr val="tx2">
                <a:lumMod val="60000"/>
                <a:lumOff val="40000"/>
                <a:alpha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3" name="Rectangle 72"/>
            <p:cNvSpPr/>
            <p:nvPr/>
          </p:nvSpPr>
          <p:spPr bwMode="auto">
            <a:xfrm>
              <a:off x="5586205" y="3174100"/>
              <a:ext cx="2437388" cy="265127"/>
            </a:xfrm>
            <a:prstGeom prst="rect">
              <a:avLst/>
            </a:prstGeom>
            <a:solidFill>
              <a:schemeClr val="accent2">
                <a:alpha val="4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5" name="Rectangle 74"/>
            <p:cNvSpPr/>
            <p:nvPr/>
          </p:nvSpPr>
          <p:spPr bwMode="auto">
            <a:xfrm>
              <a:off x="5586541" y="3706152"/>
              <a:ext cx="2437726" cy="2527157"/>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p:txBody>
        </p:sp>
        <p:sp>
          <p:nvSpPr>
            <p:cNvPr id="76" name="Rectangle 75"/>
            <p:cNvSpPr/>
            <p:nvPr/>
          </p:nvSpPr>
          <p:spPr bwMode="auto">
            <a:xfrm>
              <a:off x="5585530" y="3706153"/>
              <a:ext cx="2438063" cy="2527156"/>
            </a:xfrm>
            <a:prstGeom prst="rect">
              <a:avLst/>
            </a:prstGeom>
            <a:solidFill>
              <a:srgbClr val="92D050">
                <a:alpha val="4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83" name="TextBox 82"/>
            <p:cNvSpPr txBox="1"/>
            <p:nvPr/>
          </p:nvSpPr>
          <p:spPr>
            <a:xfrm>
              <a:off x="8058659" y="5987687"/>
              <a:ext cx="1360470" cy="461665"/>
            </a:xfrm>
            <a:prstGeom prst="rect">
              <a:avLst/>
            </a:prstGeom>
            <a:noFill/>
          </p:spPr>
          <p:txBody>
            <a:bodyPr wrap="square" rtlCol="0">
              <a:spAutoFit/>
            </a:bodyPr>
            <a:lstStyle/>
            <a:p>
              <a:r>
                <a:rPr lang="en-US" sz="1200" dirty="0" smtClean="0">
                  <a:latin typeface="Arial" pitchFamily="34" charset="0"/>
                  <a:cs typeface="Arial" pitchFamily="34" charset="0"/>
                </a:rPr>
                <a:t>End of L2 or MSMC</a:t>
              </a:r>
              <a:endParaRPr lang="en-US" sz="1200" dirty="0">
                <a:latin typeface="Arial" pitchFamily="34" charset="0"/>
                <a:cs typeface="Arial" pitchFamily="34" charset="0"/>
              </a:endParaRPr>
            </a:p>
          </p:txBody>
        </p:sp>
      </p:grpSp>
      <p:sp>
        <p:nvSpPr>
          <p:cNvPr id="44" name="Slide Number Placeholder 43"/>
          <p:cNvSpPr>
            <a:spLocks noGrp="1"/>
          </p:cNvSpPr>
          <p:nvPr>
            <p:ph type="sldNum" sz="quarter" idx="4"/>
          </p:nvPr>
        </p:nvSpPr>
        <p:spPr/>
        <p:txBody>
          <a:bodyPr/>
          <a:lstStyle/>
          <a:p>
            <a:fld id="{3144B24B-BAB1-431A-82C6-36E096187F50}" type="slidenum">
              <a:rPr lang="en-US" smtClean="0"/>
              <a:pPr/>
              <a:t>27</a:t>
            </a:fld>
            <a:endParaRPr lang="en-US" dirty="0"/>
          </a:p>
        </p:txBody>
      </p:sp>
    </p:spTree>
    <p:extLst>
      <p:ext uri="{BB962C8B-B14F-4D97-AF65-F5344CB8AC3E}">
        <p14:creationId xmlns:p14="http://schemas.microsoft.com/office/powerpoint/2010/main" val="6921273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Image Format</a:t>
            </a:r>
            <a:endParaRPr lang="en-US" dirty="0"/>
          </a:p>
        </p:txBody>
      </p:sp>
      <p:sp>
        <p:nvSpPr>
          <p:cNvPr id="3" name="Text Placeholder 2"/>
          <p:cNvSpPr>
            <a:spLocks noGrp="1"/>
          </p:cNvSpPr>
          <p:nvPr>
            <p:ph type="body" sz="half" idx="1"/>
          </p:nvPr>
        </p:nvSpPr>
        <p:spPr>
          <a:xfrm>
            <a:off x="333375" y="1185863"/>
            <a:ext cx="8467725" cy="4757737"/>
          </a:xfrm>
        </p:spPr>
        <p:txBody>
          <a:bodyPr/>
          <a:lstStyle/>
          <a:p>
            <a:pPr>
              <a:buNone/>
            </a:pPr>
            <a:r>
              <a:rPr lang="en-US" sz="2400" dirty="0" smtClean="0"/>
              <a:t>Boot Table:</a:t>
            </a:r>
          </a:p>
          <a:p>
            <a:r>
              <a:rPr lang="en-US" sz="2400" dirty="0" smtClean="0"/>
              <a:t>Block of data that contains code and data sections</a:t>
            </a:r>
          </a:p>
          <a:p>
            <a:r>
              <a:rPr lang="en-US" sz="2400" dirty="0" smtClean="0"/>
              <a:t>The block is loaded from the host or external memory to the internal memory or DDR by the RBL.</a:t>
            </a:r>
          </a:p>
          <a:p>
            <a:r>
              <a:rPr lang="en-US" sz="2400" dirty="0" smtClean="0"/>
              <a:t>The first 8 bytes of each section in the Boot Table form the section’s header:</a:t>
            </a:r>
          </a:p>
          <a:p>
            <a:pPr lvl="1"/>
            <a:r>
              <a:rPr lang="en-US" sz="2400" dirty="0" smtClean="0"/>
              <a:t>32-bit section bytes count</a:t>
            </a:r>
          </a:p>
          <a:p>
            <a:pPr lvl="1"/>
            <a:r>
              <a:rPr lang="en-US" sz="2400" dirty="0" smtClean="0"/>
              <a:t>32 bit section address where the block has to be moved</a:t>
            </a:r>
          </a:p>
          <a:p>
            <a:r>
              <a:rPr lang="en-US" sz="2400" dirty="0" smtClean="0"/>
              <a:t>The end of table is identified by writing 0s.</a:t>
            </a:r>
          </a:p>
          <a:p>
            <a:pPr marL="685800" lvl="2" indent="0">
              <a:buNone/>
            </a:pPr>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28</a:t>
            </a:fld>
            <a:endParaRPr lang="en-US" dirty="0"/>
          </a:p>
        </p:txBody>
      </p:sp>
    </p:spTree>
    <p:extLst>
      <p:ext uri="{BB962C8B-B14F-4D97-AF65-F5344CB8AC3E}">
        <p14:creationId xmlns:p14="http://schemas.microsoft.com/office/powerpoint/2010/main" val="29467561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Configuration Format</a:t>
            </a:r>
            <a:endParaRPr lang="en-US" dirty="0"/>
          </a:p>
        </p:txBody>
      </p:sp>
      <p:sp>
        <p:nvSpPr>
          <p:cNvPr id="3" name="Text Placeholder 2"/>
          <p:cNvSpPr>
            <a:spLocks noGrp="1"/>
          </p:cNvSpPr>
          <p:nvPr>
            <p:ph type="body" sz="half" idx="1"/>
          </p:nvPr>
        </p:nvSpPr>
        <p:spPr>
          <a:xfrm>
            <a:off x="333375" y="1185863"/>
            <a:ext cx="8467725" cy="3919537"/>
          </a:xfrm>
        </p:spPr>
        <p:txBody>
          <a:bodyPr/>
          <a:lstStyle/>
          <a:p>
            <a:pPr>
              <a:buNone/>
            </a:pPr>
            <a:r>
              <a:rPr lang="en-US" sz="2400" dirty="0"/>
              <a:t>Boot </a:t>
            </a:r>
            <a:r>
              <a:rPr lang="en-US" sz="2400" dirty="0" smtClean="0"/>
              <a:t>Configuration Table:</a:t>
            </a:r>
            <a:endParaRPr lang="en-US" sz="2400" dirty="0"/>
          </a:p>
          <a:p>
            <a:r>
              <a:rPr lang="en-US" sz="2400" dirty="0"/>
              <a:t>Provides read/modify/write capabilities to any </a:t>
            </a:r>
            <a:r>
              <a:rPr lang="en-US" sz="2400" dirty="0" smtClean="0"/>
              <a:t>MMR </a:t>
            </a:r>
            <a:r>
              <a:rPr lang="en-US" sz="2400" dirty="0"/>
              <a:t>on </a:t>
            </a:r>
            <a:r>
              <a:rPr lang="en-US" sz="2400" dirty="0" smtClean="0"/>
              <a:t>the device.</a:t>
            </a:r>
            <a:endParaRPr lang="en-US" sz="2400" dirty="0"/>
          </a:p>
          <a:p>
            <a:r>
              <a:rPr lang="en-US" sz="2400" dirty="0"/>
              <a:t>Each entry has three </a:t>
            </a:r>
            <a:r>
              <a:rPr lang="en-US" sz="2400" dirty="0" smtClean="0"/>
              <a:t>32-bit-wide </a:t>
            </a:r>
            <a:r>
              <a:rPr lang="en-US" sz="2400" dirty="0"/>
              <a:t>elements.</a:t>
            </a:r>
          </a:p>
          <a:p>
            <a:pPr lvl="1"/>
            <a:r>
              <a:rPr lang="en-US" sz="2400" dirty="0"/>
              <a:t>First element is </a:t>
            </a:r>
            <a:r>
              <a:rPr lang="en-US" sz="2400" dirty="0" smtClean="0"/>
              <a:t>the address </a:t>
            </a:r>
            <a:r>
              <a:rPr lang="en-US" sz="2400" dirty="0"/>
              <a:t>to be modified</a:t>
            </a:r>
          </a:p>
          <a:p>
            <a:pPr lvl="1"/>
            <a:r>
              <a:rPr lang="en-US" sz="2400" dirty="0"/>
              <a:t>Second element is the set mask</a:t>
            </a:r>
          </a:p>
          <a:p>
            <a:pPr lvl="1"/>
            <a:r>
              <a:rPr lang="en-US" sz="2400" dirty="0"/>
              <a:t>Third element is the clear </a:t>
            </a:r>
            <a:r>
              <a:rPr lang="en-US" sz="2400" dirty="0" smtClean="0"/>
              <a:t>mask</a:t>
            </a:r>
          </a:p>
          <a:p>
            <a:r>
              <a:rPr lang="en-US" sz="2400" dirty="0" smtClean="0"/>
              <a:t>If all three elements are 0s, this indicates the end of the Boot Configuration Table.</a:t>
            </a:r>
            <a:endParaRPr lang="en-US" sz="24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29</a:t>
            </a:fld>
            <a:endParaRPr lang="en-US" dirty="0"/>
          </a:p>
        </p:txBody>
      </p:sp>
    </p:spTree>
    <p:extLst>
      <p:ext uri="{BB962C8B-B14F-4D97-AF65-F5344CB8AC3E}">
        <p14:creationId xmlns:p14="http://schemas.microsoft.com/office/powerpoint/2010/main" val="3173272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Boot Overview</a:t>
            </a:r>
          </a:p>
        </p:txBody>
      </p:sp>
      <p:sp>
        <p:nvSpPr>
          <p:cNvPr id="3" name="Subtitle 2"/>
          <p:cNvSpPr>
            <a:spLocks noGrp="1"/>
          </p:cNvSpPr>
          <p:nvPr>
            <p:ph type="subTitle" idx="1"/>
          </p:nvPr>
        </p:nvSpPr>
        <p:spPr/>
        <p:txBody>
          <a:bodyPr/>
          <a:lstStyle/>
          <a:p>
            <a:r>
              <a:rPr lang="en-US" dirty="0" smtClean="0"/>
              <a:t>KeyStone Bootloader</a:t>
            </a:r>
            <a:endParaRPr lang="en-US" dirty="0"/>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Slave Direct IO Modes</a:t>
            </a:r>
            <a:endParaRPr lang="en-US" dirty="0"/>
          </a:p>
        </p:txBody>
      </p:sp>
      <p:sp>
        <p:nvSpPr>
          <p:cNvPr id="3" name="Text Placeholder 2"/>
          <p:cNvSpPr>
            <a:spLocks noGrp="1"/>
          </p:cNvSpPr>
          <p:nvPr>
            <p:ph type="body" sz="half" idx="1"/>
          </p:nvPr>
        </p:nvSpPr>
        <p:spPr>
          <a:xfrm>
            <a:off x="333375" y="1185863"/>
            <a:ext cx="8467725" cy="3919537"/>
          </a:xfrm>
        </p:spPr>
        <p:txBody>
          <a:bodyPr/>
          <a:lstStyle/>
          <a:p>
            <a:r>
              <a:rPr lang="en-US" sz="2800" dirty="0" smtClean="0"/>
              <a:t>The master loads the code and sets the MMR configurations</a:t>
            </a:r>
          </a:p>
          <a:p>
            <a:r>
              <a:rPr lang="en-US" sz="2800" dirty="0" smtClean="0"/>
              <a:t>TI provides a set of tools to help. For example, for DSP code, Hex6x:</a:t>
            </a:r>
          </a:p>
          <a:p>
            <a:pPr lvl="2"/>
            <a:r>
              <a:rPr lang="en-US" sz="2000" dirty="0" smtClean="0"/>
              <a:t>Converts DSP .out format into hex ASCII format</a:t>
            </a:r>
          </a:p>
          <a:p>
            <a:pPr lvl="2"/>
            <a:r>
              <a:rPr lang="en-US" sz="2000" dirty="0" smtClean="0"/>
              <a:t>Hex6x is described in TI Assembly Language Tools User’s Guide  </a:t>
            </a:r>
            <a:r>
              <a:rPr lang="en-US" sz="2000" dirty="0" smtClean="0">
                <a:hlinkClick r:id="rId2"/>
              </a:rPr>
              <a:t>http://www.cs.cmu.edu/afs/cs/academic/class/15745-s05/www/c6xref/assembly.pdf</a:t>
            </a:r>
            <a:endParaRPr lang="en-US" sz="2000" dirty="0" smtClean="0"/>
          </a:p>
          <a:p>
            <a:endParaRPr lang="en-US" sz="24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30</a:t>
            </a:fld>
            <a:endParaRPr lang="en-US" dirty="0"/>
          </a:p>
        </p:txBody>
      </p:sp>
    </p:spTree>
    <p:extLst>
      <p:ext uri="{BB962C8B-B14F-4D97-AF65-F5344CB8AC3E}">
        <p14:creationId xmlns:p14="http://schemas.microsoft.com/office/powerpoint/2010/main" val="31732722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Utilities Used to Generate Different Tables</a:t>
            </a:r>
          </a:p>
        </p:txBody>
      </p:sp>
      <p:sp>
        <p:nvSpPr>
          <p:cNvPr id="3" name="Text Placeholder 2"/>
          <p:cNvSpPr>
            <a:spLocks noGrp="1"/>
          </p:cNvSpPr>
          <p:nvPr>
            <p:ph type="body" sz="half" idx="1"/>
          </p:nvPr>
        </p:nvSpPr>
        <p:spPr>
          <a:xfrm>
            <a:off x="333375" y="1033463"/>
            <a:ext cx="8048625" cy="5672137"/>
          </a:xfrm>
        </p:spPr>
        <p:txBody>
          <a:bodyPr/>
          <a:lstStyle/>
          <a:p>
            <a:r>
              <a:rPr lang="en-US" sz="2400" dirty="0" smtClean="0"/>
              <a:t> </a:t>
            </a:r>
            <a:r>
              <a:rPr lang="en-US" sz="2000" dirty="0" smtClean="0"/>
              <a:t>Hex6x is used to convert the application code into a boot table format.</a:t>
            </a:r>
          </a:p>
          <a:p>
            <a:r>
              <a:rPr lang="en-US" sz="2000" dirty="0" smtClean="0"/>
              <a:t>Romparse is used to append the boot parameter to a boot table or a boot configuration table.</a:t>
            </a:r>
          </a:p>
          <a:p>
            <a:r>
              <a:rPr lang="en-US" sz="2000" smtClean="0"/>
              <a:t>Bconvert6x </a:t>
            </a:r>
            <a:r>
              <a:rPr lang="en-US" sz="2000" dirty="0" smtClean="0"/>
              <a:t>is used to convert the boot table derived from a little endian application code to a big endian format. This is required as the RBL assumes all the images to be in big endian mode.</a:t>
            </a:r>
          </a:p>
          <a:p>
            <a:r>
              <a:rPr lang="en-US" sz="2000" dirty="0" smtClean="0"/>
              <a:t>B2i2c is used to convert the boot table into a i2c/spi format table. This table can be loaded into an EEPROM that is connected through I2C to the device.</a:t>
            </a:r>
          </a:p>
          <a:p>
            <a:r>
              <a:rPr lang="en-US" sz="2000" dirty="0" smtClean="0"/>
              <a:t>Bootpacket is used to break the boot table into packets that can be sent from the host to the device booted in Ethernet boot mode. </a:t>
            </a:r>
          </a:p>
          <a:p>
            <a:r>
              <a:rPr lang="en-US" sz="2400" dirty="0" smtClean="0"/>
              <a:t>Pcsendpkt is used to help the host send the packets generated by bootpacket to the boot device.</a:t>
            </a:r>
          </a:p>
        </p:txBody>
      </p:sp>
      <p:sp>
        <p:nvSpPr>
          <p:cNvPr id="4" name="Slide Number Placeholder 3"/>
          <p:cNvSpPr>
            <a:spLocks noGrp="1"/>
          </p:cNvSpPr>
          <p:nvPr>
            <p:ph type="sldNum" sz="quarter" idx="4"/>
          </p:nvPr>
        </p:nvSpPr>
        <p:spPr/>
        <p:txBody>
          <a:bodyPr/>
          <a:lstStyle/>
          <a:p>
            <a:fld id="{3144B24B-BAB1-431A-82C6-36E096187F50}" type="slidenum">
              <a:rPr lang="en-US" smtClean="0"/>
              <a:pPr/>
              <a:t>31</a:t>
            </a:fld>
            <a:endParaRPr lang="en-US" dirty="0"/>
          </a:p>
        </p:txBody>
      </p:sp>
    </p:spTree>
    <p:extLst>
      <p:ext uri="{BB962C8B-B14F-4D97-AF65-F5344CB8AC3E}">
        <p14:creationId xmlns:p14="http://schemas.microsoft.com/office/powerpoint/2010/main" val="417217655"/>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 Additional Utilities</a:t>
            </a:r>
            <a:endParaRPr lang="en-US" sz="3600" dirty="0"/>
          </a:p>
        </p:txBody>
      </p:sp>
      <p:sp>
        <p:nvSpPr>
          <p:cNvPr id="3" name="Text Placeholder 2"/>
          <p:cNvSpPr>
            <a:spLocks noGrp="1"/>
          </p:cNvSpPr>
          <p:nvPr>
            <p:ph type="body" sz="half" idx="1"/>
          </p:nvPr>
        </p:nvSpPr>
        <p:spPr>
          <a:xfrm>
            <a:off x="333375" y="1033463"/>
            <a:ext cx="8048625" cy="5367337"/>
          </a:xfrm>
        </p:spPr>
        <p:txBody>
          <a:bodyPr/>
          <a:lstStyle/>
          <a:p>
            <a:r>
              <a:rPr lang="en-US" sz="2400" dirty="0" smtClean="0"/>
              <a:t>Building the boot table:</a:t>
            </a:r>
          </a:p>
          <a:p>
            <a:pPr lvl="1"/>
            <a:r>
              <a:rPr lang="en-US" sz="2400" dirty="0" smtClean="0"/>
              <a:t>If the EVM is set in little endian mode, convert the boot table to big endian mode (used by the RBL) using the </a:t>
            </a:r>
            <a:r>
              <a:rPr lang="en-US" sz="2400" b="1" dirty="0" smtClean="0"/>
              <a:t>bconvert64x</a:t>
            </a:r>
            <a:r>
              <a:rPr lang="en-US" sz="2400" dirty="0" smtClean="0"/>
              <a:t> utility (available in MCSDK).</a:t>
            </a:r>
          </a:p>
          <a:p>
            <a:r>
              <a:rPr lang="en-US" sz="2400" dirty="0" smtClean="0"/>
              <a:t>Convert to an I2C format (to be loaded into the EEPROM) using the </a:t>
            </a:r>
            <a:r>
              <a:rPr lang="en-US" sz="2400" b="1" dirty="0" smtClean="0"/>
              <a:t>b2i2c</a:t>
            </a:r>
            <a:r>
              <a:rPr lang="en-US" sz="2400" dirty="0" smtClean="0"/>
              <a:t> utility (available in MCSDK).</a:t>
            </a:r>
          </a:p>
          <a:p>
            <a:r>
              <a:rPr lang="en-US" sz="2400" dirty="0" smtClean="0"/>
              <a:t>Append the boot parameter table to the boot table using </a:t>
            </a:r>
            <a:r>
              <a:rPr lang="en-US" sz="2400" b="1" dirty="0" smtClean="0"/>
              <a:t>romparse</a:t>
            </a:r>
            <a:r>
              <a:rPr lang="en-US" sz="2400" dirty="0" smtClean="0"/>
              <a:t> (Available in MCSDK), which uses a map file to retrieve the boot parameter tables.</a:t>
            </a:r>
            <a:endParaRPr lang="en-US" sz="24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32</a:t>
            </a:fld>
            <a:endParaRPr lang="en-US" dirty="0"/>
          </a:p>
        </p:txBody>
      </p:sp>
    </p:spTree>
    <p:extLst>
      <p:ext uri="{BB962C8B-B14F-4D97-AF65-F5344CB8AC3E}">
        <p14:creationId xmlns:p14="http://schemas.microsoft.com/office/powerpoint/2010/main" val="417217655"/>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9525"/>
            <a:ext cx="8458200" cy="814388"/>
          </a:xfrm>
        </p:spPr>
        <p:txBody>
          <a:bodyPr/>
          <a:lstStyle/>
          <a:p>
            <a:r>
              <a:rPr lang="en-US" sz="3600" dirty="0" smtClean="0"/>
              <a:t>KeyStone II ARM Boot BLOB Image Formats</a:t>
            </a:r>
            <a:endParaRPr lang="en-US" sz="3600" dirty="0"/>
          </a:p>
        </p:txBody>
      </p:sp>
      <p:sp>
        <p:nvSpPr>
          <p:cNvPr id="3" name="Text Placeholder 2"/>
          <p:cNvSpPr>
            <a:spLocks noGrp="1"/>
          </p:cNvSpPr>
          <p:nvPr>
            <p:ph type="body" sz="half" idx="1"/>
          </p:nvPr>
        </p:nvSpPr>
        <p:spPr>
          <a:xfrm>
            <a:off x="333375" y="609600"/>
            <a:ext cx="8353425" cy="5672137"/>
          </a:xfrm>
        </p:spPr>
        <p:txBody>
          <a:bodyPr/>
          <a:lstStyle/>
          <a:p>
            <a:r>
              <a:rPr lang="en-US" sz="2200" dirty="0" smtClean="0"/>
              <a:t>BLOB = Binary Large Object</a:t>
            </a:r>
          </a:p>
          <a:p>
            <a:r>
              <a:rPr lang="en-US" sz="2200" dirty="0" smtClean="0"/>
              <a:t>Treats the executable as a data byte stream</a:t>
            </a:r>
          </a:p>
          <a:p>
            <a:r>
              <a:rPr lang="en-US" sz="2200" dirty="0" smtClean="0"/>
              <a:t>The BLOB will cover the entire memory location used by the application</a:t>
            </a:r>
          </a:p>
          <a:p>
            <a:r>
              <a:rPr lang="en-US" sz="2200" dirty="0" smtClean="0"/>
              <a:t>When the BLOB is received, the RBL loads it in the base of MSMC.</a:t>
            </a:r>
          </a:p>
          <a:p>
            <a:pPr lvl="1"/>
            <a:r>
              <a:rPr lang="en-US" sz="1800" dirty="0" smtClean="0"/>
              <a:t>Future devices may use other addresses</a:t>
            </a:r>
          </a:p>
          <a:p>
            <a:pPr lvl="1"/>
            <a:r>
              <a:rPr lang="en-US" sz="1800" dirty="0" smtClean="0"/>
              <a:t>If the code needs to be placed in other memories (For example, DDR), “self-relocating code” must be used.</a:t>
            </a:r>
          </a:p>
          <a:p>
            <a:r>
              <a:rPr lang="en-US" sz="2200" dirty="0" smtClean="0"/>
              <a:t>BLOB format is used for PCIe boot, UART boot, Ethernet boot</a:t>
            </a:r>
          </a:p>
          <a:p>
            <a:r>
              <a:rPr lang="en-US" sz="2200" dirty="0" smtClean="0"/>
              <a:t>Once the BLOB loading is complete, the RBL jumps the Core 0 PC to base of MSMC and starts executing.</a:t>
            </a:r>
          </a:p>
          <a:p>
            <a:r>
              <a:rPr lang="en-US" sz="2200" dirty="0" smtClean="0"/>
              <a:t>Magic address of the ARM:</a:t>
            </a:r>
          </a:p>
          <a:p>
            <a:pPr lvl="1"/>
            <a:r>
              <a:rPr lang="en-US" sz="1800" dirty="0" smtClean="0"/>
              <a:t>Core 0: 0x0C5A D000</a:t>
            </a:r>
          </a:p>
          <a:p>
            <a:pPr lvl="1"/>
            <a:r>
              <a:rPr lang="en-US" sz="1800" dirty="0" smtClean="0"/>
              <a:t>Core 1: 0x0C5A D004</a:t>
            </a:r>
          </a:p>
          <a:p>
            <a:pPr lvl="1"/>
            <a:r>
              <a:rPr lang="en-US" sz="1800" dirty="0" smtClean="0"/>
              <a:t>Core 2: 0x0C5A 0008</a:t>
            </a:r>
          </a:p>
          <a:p>
            <a:pPr lvl="1"/>
            <a:r>
              <a:rPr lang="en-US" sz="1800" dirty="0" smtClean="0"/>
              <a:t>Core 3: 0x0C5A D00C</a:t>
            </a:r>
          </a:p>
          <a:p>
            <a:pPr lvl="1">
              <a:buNone/>
            </a:pPr>
            <a:r>
              <a:rPr lang="en-US" sz="2000" dirty="0" smtClean="0"/>
              <a:t> </a:t>
            </a:r>
          </a:p>
          <a:p>
            <a:pPr marL="354013" lvl="1" indent="0">
              <a:buNone/>
            </a:pPr>
            <a:endParaRPr lang="en-US" sz="2000" dirty="0" smtClean="0"/>
          </a:p>
        </p:txBody>
      </p:sp>
      <p:sp>
        <p:nvSpPr>
          <p:cNvPr id="4" name="Slide Number Placeholder 3"/>
          <p:cNvSpPr>
            <a:spLocks noGrp="1"/>
          </p:cNvSpPr>
          <p:nvPr>
            <p:ph type="sldNum" sz="quarter" idx="4"/>
          </p:nvPr>
        </p:nvSpPr>
        <p:spPr/>
        <p:txBody>
          <a:bodyPr/>
          <a:lstStyle/>
          <a:p>
            <a:fld id="{3144B24B-BAB1-431A-82C6-36E096187F50}" type="slidenum">
              <a:rPr lang="en-US" smtClean="0"/>
              <a:pPr/>
              <a:t>33</a:t>
            </a:fld>
            <a:endParaRPr lang="en-US" dirty="0"/>
          </a:p>
        </p:txBody>
      </p:sp>
    </p:spTree>
    <p:extLst>
      <p:ext uri="{BB962C8B-B14F-4D97-AF65-F5344CB8AC3E}">
        <p14:creationId xmlns:p14="http://schemas.microsoft.com/office/powerpoint/2010/main" val="23016605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BLOB Generation Tools</a:t>
            </a:r>
            <a:endParaRPr lang="en-US" sz="3600" dirty="0"/>
          </a:p>
        </p:txBody>
      </p:sp>
      <p:sp>
        <p:nvSpPr>
          <p:cNvPr id="3" name="Text Placeholder 2"/>
          <p:cNvSpPr>
            <a:spLocks noGrp="1"/>
          </p:cNvSpPr>
          <p:nvPr>
            <p:ph type="body" sz="half" idx="1"/>
          </p:nvPr>
        </p:nvSpPr>
        <p:spPr>
          <a:xfrm>
            <a:off x="333375" y="1185863"/>
            <a:ext cx="8353425" cy="4692650"/>
          </a:xfrm>
        </p:spPr>
        <p:txBody>
          <a:bodyPr/>
          <a:lstStyle/>
          <a:p>
            <a:r>
              <a:rPr lang="en-US" sz="2400" b="1" dirty="0" smtClean="0"/>
              <a:t>armhex</a:t>
            </a:r>
            <a:r>
              <a:rPr lang="en-US" sz="2400" dirty="0" smtClean="0"/>
              <a:t> converts the .out file into an ASCII hex file.</a:t>
            </a:r>
          </a:p>
          <a:p>
            <a:pPr lvl="1"/>
            <a:r>
              <a:rPr lang="en-US" sz="2000" dirty="0" smtClean="0"/>
              <a:t>Located in ccs_v5_4_x\ccsv5\tools\compiler\arm_X.X.X\bin</a:t>
            </a:r>
          </a:p>
          <a:p>
            <a:pPr lvl="1"/>
            <a:r>
              <a:rPr lang="en-US" sz="2000" dirty="0" smtClean="0"/>
              <a:t>Usage of armhex is described in the ARM Assembly Language Tools User’s Guide </a:t>
            </a:r>
            <a:r>
              <a:rPr lang="en-US" sz="2000" dirty="0" smtClean="0">
                <a:hlinkClick r:id="rId2"/>
              </a:rPr>
              <a:t>http://www.ti.com/lit/ug/spnu118l/spnu118l.pdf</a:t>
            </a:r>
            <a:endParaRPr lang="en-US" sz="2000" dirty="0" smtClean="0"/>
          </a:p>
          <a:p>
            <a:r>
              <a:rPr lang="en-US" sz="2400" b="1" dirty="0" smtClean="0"/>
              <a:t>b2ccs.exe</a:t>
            </a:r>
            <a:r>
              <a:rPr lang="en-US" sz="2400" dirty="0" smtClean="0"/>
              <a:t> converts the ASCII hex file into a CCS .dat format.</a:t>
            </a:r>
          </a:p>
          <a:p>
            <a:pPr lvl="1"/>
            <a:r>
              <a:rPr lang="en-US" sz="2000" dirty="0" smtClean="0"/>
              <a:t>CCS uses the .dat format to load data via the CCS memory browser</a:t>
            </a:r>
          </a:p>
          <a:p>
            <a:pPr lvl="1"/>
            <a:r>
              <a:rPr lang="en-US" sz="2000" dirty="0" smtClean="0"/>
              <a:t>Acts as intermediate format for boot</a:t>
            </a:r>
          </a:p>
          <a:p>
            <a:r>
              <a:rPr lang="en-US" sz="2400" b="1" dirty="0" smtClean="0"/>
              <a:t>ccs2bin.exe</a:t>
            </a:r>
            <a:r>
              <a:rPr lang="en-US" sz="2400" dirty="0" smtClean="0"/>
              <a:t> converts the CCS .dat format to a BLOB.</a:t>
            </a:r>
          </a:p>
          <a:p>
            <a:pPr>
              <a:buNone/>
            </a:pPr>
            <a:endParaRPr lang="en-US" sz="2400" dirty="0" smtClean="0"/>
          </a:p>
          <a:p>
            <a:pPr marL="354013" lvl="1" indent="0">
              <a:buNone/>
            </a:pPr>
            <a:endParaRPr lang="en-US" sz="2000" dirty="0" smtClean="0"/>
          </a:p>
        </p:txBody>
      </p:sp>
      <p:sp>
        <p:nvSpPr>
          <p:cNvPr id="4" name="Slide Number Placeholder 3"/>
          <p:cNvSpPr>
            <a:spLocks noGrp="1"/>
          </p:cNvSpPr>
          <p:nvPr>
            <p:ph type="sldNum" sz="quarter" idx="4"/>
          </p:nvPr>
        </p:nvSpPr>
        <p:spPr/>
        <p:txBody>
          <a:bodyPr/>
          <a:lstStyle/>
          <a:p>
            <a:fld id="{3144B24B-BAB1-431A-82C6-36E096187F50}" type="slidenum">
              <a:rPr lang="en-US" smtClean="0"/>
              <a:pPr/>
              <a:t>34</a:t>
            </a:fld>
            <a:endParaRPr lang="en-US" dirty="0"/>
          </a:p>
        </p:txBody>
      </p:sp>
    </p:spTree>
    <p:extLst>
      <p:ext uri="{BB962C8B-B14F-4D97-AF65-F5344CB8AC3E}">
        <p14:creationId xmlns:p14="http://schemas.microsoft.com/office/powerpoint/2010/main" val="23016605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4"/>
            <a:ext cx="8458200" cy="1076325"/>
          </a:xfrm>
        </p:spPr>
        <p:txBody>
          <a:bodyPr/>
          <a:lstStyle/>
          <a:p>
            <a:r>
              <a:rPr lang="en-US" sz="3600" dirty="0" smtClean="0"/>
              <a:t>KeyStone II ARM GPH Formats</a:t>
            </a:r>
            <a:endParaRPr lang="en-US" sz="3600" dirty="0"/>
          </a:p>
        </p:txBody>
      </p:sp>
      <p:sp>
        <p:nvSpPr>
          <p:cNvPr id="3" name="Text Placeholder 2"/>
          <p:cNvSpPr>
            <a:spLocks noGrp="1"/>
          </p:cNvSpPr>
          <p:nvPr>
            <p:ph type="body" sz="half" idx="1"/>
          </p:nvPr>
        </p:nvSpPr>
        <p:spPr>
          <a:xfrm>
            <a:off x="304800" y="1066800"/>
            <a:ext cx="8353425" cy="5638800"/>
          </a:xfrm>
        </p:spPr>
        <p:txBody>
          <a:bodyPr/>
          <a:lstStyle/>
          <a:p>
            <a:r>
              <a:rPr lang="en-US" sz="2400" dirty="0" smtClean="0"/>
              <a:t>Similar to boot table for DSP boot but without start address;  Used by EMIF NOR and NAND boot, SPI boot, I2C boot</a:t>
            </a:r>
          </a:p>
          <a:p>
            <a:r>
              <a:rPr lang="en-US" sz="2400" dirty="0" smtClean="0"/>
              <a:t>GPH (General Purpose Header) format:</a:t>
            </a:r>
          </a:p>
          <a:p>
            <a:pPr marL="685800" lvl="2" indent="0">
              <a:buNone/>
            </a:pPr>
            <a:r>
              <a:rPr lang="en-US" sz="2000" dirty="0" smtClean="0"/>
              <a:t>Block 0 length</a:t>
            </a:r>
          </a:p>
          <a:p>
            <a:pPr marL="685800" lvl="2" indent="0">
              <a:buNone/>
            </a:pPr>
            <a:r>
              <a:rPr lang="en-US" sz="2000" dirty="0" smtClean="0"/>
              <a:t>Block 0 Base Address</a:t>
            </a:r>
          </a:p>
          <a:p>
            <a:pPr marL="685800" lvl="2" indent="0">
              <a:buNone/>
            </a:pPr>
            <a:r>
              <a:rPr lang="en-US" sz="2000" dirty="0" smtClean="0"/>
              <a:t>Block 0 data</a:t>
            </a:r>
          </a:p>
          <a:p>
            <a:pPr marL="685800" lvl="2" indent="0">
              <a:buNone/>
            </a:pPr>
            <a:r>
              <a:rPr lang="en-US" sz="2000" dirty="0" smtClean="0"/>
              <a:t>…</a:t>
            </a:r>
          </a:p>
          <a:p>
            <a:pPr marL="685800" lvl="2" indent="0">
              <a:buNone/>
            </a:pPr>
            <a:r>
              <a:rPr lang="en-US" sz="2000" dirty="0" smtClean="0"/>
              <a:t>Block last length</a:t>
            </a:r>
          </a:p>
          <a:p>
            <a:pPr marL="685800" lvl="2" indent="0">
              <a:buNone/>
            </a:pPr>
            <a:r>
              <a:rPr lang="en-US" sz="2000" dirty="0" smtClean="0"/>
              <a:t>Block last base address</a:t>
            </a:r>
          </a:p>
          <a:p>
            <a:pPr marL="685800" lvl="2" indent="0">
              <a:buNone/>
            </a:pPr>
            <a:r>
              <a:rPr lang="en-US" sz="2000" dirty="0" smtClean="0"/>
              <a:t>Block last data</a:t>
            </a:r>
          </a:p>
          <a:p>
            <a:pPr marL="685800" lvl="2" indent="0">
              <a:buNone/>
            </a:pPr>
            <a:r>
              <a:rPr lang="en-US" sz="2000" dirty="0" smtClean="0"/>
              <a:t>Termination (0 for block length)</a:t>
            </a:r>
          </a:p>
          <a:p>
            <a:r>
              <a:rPr lang="en-US" sz="2400" dirty="0" smtClean="0"/>
              <a:t>During boot, once the end of table is reached, RBL jumps to the base address of the last block.</a:t>
            </a:r>
          </a:p>
        </p:txBody>
      </p:sp>
      <p:sp>
        <p:nvSpPr>
          <p:cNvPr id="4" name="Slide Number Placeholder 3"/>
          <p:cNvSpPr>
            <a:spLocks noGrp="1"/>
          </p:cNvSpPr>
          <p:nvPr>
            <p:ph type="sldNum" sz="quarter" idx="4"/>
          </p:nvPr>
        </p:nvSpPr>
        <p:spPr/>
        <p:txBody>
          <a:bodyPr/>
          <a:lstStyle/>
          <a:p>
            <a:fld id="{3144B24B-BAB1-431A-82C6-36E096187F50}" type="slidenum">
              <a:rPr lang="en-US" smtClean="0"/>
              <a:pPr/>
              <a:t>35</a:t>
            </a:fld>
            <a:endParaRPr lang="en-US" dirty="0"/>
          </a:p>
        </p:txBody>
      </p:sp>
    </p:spTree>
    <p:extLst>
      <p:ext uri="{BB962C8B-B14F-4D97-AF65-F5344CB8AC3E}">
        <p14:creationId xmlns:p14="http://schemas.microsoft.com/office/powerpoint/2010/main" val="25964066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GPH Format Tools</a:t>
            </a:r>
            <a:endParaRPr lang="en-US" sz="3600" dirty="0"/>
          </a:p>
        </p:txBody>
      </p:sp>
      <p:sp>
        <p:nvSpPr>
          <p:cNvPr id="3" name="Text Placeholder 2"/>
          <p:cNvSpPr>
            <a:spLocks noGrp="1"/>
          </p:cNvSpPr>
          <p:nvPr>
            <p:ph type="body" sz="half" idx="1"/>
          </p:nvPr>
        </p:nvSpPr>
        <p:spPr>
          <a:xfrm>
            <a:off x="381000" y="990600"/>
            <a:ext cx="8353425" cy="5334000"/>
          </a:xfrm>
        </p:spPr>
        <p:txBody>
          <a:bodyPr/>
          <a:lstStyle/>
          <a:p>
            <a:r>
              <a:rPr lang="en-US" sz="2400" b="1" dirty="0" smtClean="0"/>
              <a:t>armhex</a:t>
            </a:r>
            <a:r>
              <a:rPr lang="en-US" sz="2400" dirty="0" smtClean="0"/>
              <a:t> converts DSP .out file to ASCII hex file.</a:t>
            </a:r>
          </a:p>
          <a:p>
            <a:r>
              <a:rPr lang="en-US" sz="2400" b="1" dirty="0" smtClean="0"/>
              <a:t>B2css</a:t>
            </a:r>
            <a:r>
              <a:rPr lang="en-US" sz="2400" dirty="0" smtClean="0"/>
              <a:t> converts the ASCII hex file to CCS .dat format.</a:t>
            </a:r>
          </a:p>
          <a:p>
            <a:r>
              <a:rPr lang="en-US" sz="2400" b="1" dirty="0" smtClean="0"/>
              <a:t>ccsAddGphd</a:t>
            </a:r>
            <a:r>
              <a:rPr lang="en-US" sz="2400" dirty="0" smtClean="0"/>
              <a:t>r adds a general purpose header to the CCS .dat file and also updates the CCS .dat header to account for the added 8 bytes of length.</a:t>
            </a:r>
          </a:p>
          <a:p>
            <a:r>
              <a:rPr lang="en-US" sz="2400" b="1" dirty="0" smtClean="0"/>
              <a:t>ccsAddGptlr</a:t>
            </a:r>
            <a:r>
              <a:rPr lang="en-US" sz="2400" dirty="0" smtClean="0"/>
              <a:t> adds a general purpose tail to the CCS .dat file and also updates the CCS .dat header to account for the added 8 bytes of length.</a:t>
            </a:r>
          </a:p>
          <a:p>
            <a:r>
              <a:rPr lang="en-US" sz="2400" b="1" dirty="0" smtClean="0"/>
              <a:t>Catccs</a:t>
            </a:r>
            <a:r>
              <a:rPr lang="en-US" sz="2400" dirty="0" smtClean="0"/>
              <a:t> combines two CCS format files into a single file, for two stage boot for example</a:t>
            </a:r>
          </a:p>
          <a:p>
            <a:pPr>
              <a:buNone/>
            </a:pPr>
            <a:endParaRPr lang="en-US" sz="2400" dirty="0" smtClean="0"/>
          </a:p>
          <a:p>
            <a:endParaRPr lang="en-US" sz="2400" dirty="0" smtClean="0"/>
          </a:p>
        </p:txBody>
      </p:sp>
      <p:sp>
        <p:nvSpPr>
          <p:cNvPr id="4" name="Slide Number Placeholder 3"/>
          <p:cNvSpPr>
            <a:spLocks noGrp="1"/>
          </p:cNvSpPr>
          <p:nvPr>
            <p:ph type="sldNum" sz="quarter" idx="4"/>
          </p:nvPr>
        </p:nvSpPr>
        <p:spPr/>
        <p:txBody>
          <a:bodyPr/>
          <a:lstStyle/>
          <a:p>
            <a:fld id="{3144B24B-BAB1-431A-82C6-36E096187F50}" type="slidenum">
              <a:rPr lang="en-US" smtClean="0"/>
              <a:pPr/>
              <a:t>36</a:t>
            </a:fld>
            <a:endParaRPr lang="en-US" dirty="0"/>
          </a:p>
        </p:txBody>
      </p:sp>
    </p:spTree>
    <p:extLst>
      <p:ext uri="{BB962C8B-B14F-4D97-AF65-F5344CB8AC3E}">
        <p14:creationId xmlns:p14="http://schemas.microsoft.com/office/powerpoint/2010/main" val="25964066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2" cstate="print"/>
          <a:srcRect/>
          <a:stretch>
            <a:fillRect/>
          </a:stretch>
        </p:blipFill>
        <p:spPr bwMode="auto">
          <a:xfrm>
            <a:off x="1390650" y="990600"/>
            <a:ext cx="6076950" cy="5321575"/>
          </a:xfrm>
          <a:prstGeom prst="rect">
            <a:avLst/>
          </a:prstGeom>
          <a:noFill/>
          <a:ln w="9525">
            <a:noFill/>
            <a:miter lim="800000"/>
            <a:headEnd/>
            <a:tailEnd/>
          </a:ln>
        </p:spPr>
      </p:pic>
      <p:sp>
        <p:nvSpPr>
          <p:cNvPr id="3" name="Title 2"/>
          <p:cNvSpPr>
            <a:spLocks noGrp="1"/>
          </p:cNvSpPr>
          <p:nvPr>
            <p:ph type="title"/>
          </p:nvPr>
        </p:nvSpPr>
        <p:spPr>
          <a:xfrm>
            <a:off x="228600" y="0"/>
            <a:ext cx="8610600" cy="1066800"/>
          </a:xfrm>
        </p:spPr>
        <p:txBody>
          <a:bodyPr/>
          <a:lstStyle/>
          <a:p>
            <a:r>
              <a:rPr lang="en-US" sz="3600" dirty="0" smtClean="0"/>
              <a:t>Hex Converter out for 8-bit SPI boot</a:t>
            </a:r>
            <a:br>
              <a:rPr lang="en-US" sz="3600" dirty="0" smtClean="0"/>
            </a:br>
            <a:r>
              <a:rPr lang="en-US" sz="2800" dirty="0" smtClean="0"/>
              <a:t>ARM Assembly Language Tools User’s Guide, Chapter 12</a:t>
            </a:r>
            <a:endParaRPr lang="en-US" sz="28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hangingPunct="1"/>
            <a:r>
              <a:rPr lang="en-US" dirty="0" smtClean="0"/>
              <a:t>Boot Mode Details</a:t>
            </a:r>
          </a:p>
        </p:txBody>
      </p:sp>
      <p:sp>
        <p:nvSpPr>
          <p:cNvPr id="3" name="Subtitle 2"/>
          <p:cNvSpPr>
            <a:spLocks noGrp="1"/>
          </p:cNvSpPr>
          <p:nvPr>
            <p:ph type="subTitle" idx="1"/>
          </p:nvPr>
        </p:nvSpPr>
        <p:spPr/>
        <p:txBody>
          <a:bodyPr/>
          <a:lstStyle/>
          <a:p>
            <a:r>
              <a:rPr lang="en-US" dirty="0" smtClean="0"/>
              <a:t>KeyStone Bootloader</a:t>
            </a:r>
            <a:endParaRPr lang="en-US" dirty="0"/>
          </a:p>
        </p:txBody>
      </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 I2C Master Boot</a:t>
            </a:r>
            <a:endParaRPr lang="en-US" sz="3600" dirty="0"/>
          </a:p>
        </p:txBody>
      </p:sp>
      <p:sp>
        <p:nvSpPr>
          <p:cNvPr id="3" name="Text Placeholder 2"/>
          <p:cNvSpPr>
            <a:spLocks noGrp="1"/>
          </p:cNvSpPr>
          <p:nvPr>
            <p:ph type="body" sz="half" idx="1"/>
          </p:nvPr>
        </p:nvSpPr>
        <p:spPr>
          <a:xfrm>
            <a:off x="333375" y="1185863"/>
            <a:ext cx="8467725" cy="4910137"/>
          </a:xfrm>
        </p:spPr>
        <p:txBody>
          <a:bodyPr/>
          <a:lstStyle/>
          <a:p>
            <a:r>
              <a:rPr lang="en-US" dirty="0" smtClean="0"/>
              <a:t>PLL is in bypass mode.</a:t>
            </a:r>
          </a:p>
          <a:p>
            <a:pPr lvl="1"/>
            <a:r>
              <a:rPr lang="en-US" dirty="0" smtClean="0"/>
              <a:t>Can be used to run a work-around before running the main boot method</a:t>
            </a:r>
          </a:p>
          <a:p>
            <a:r>
              <a:rPr lang="en-US" dirty="0" smtClean="0"/>
              <a:t>Can modify the boot parameter table that is used by RBL.</a:t>
            </a:r>
          </a:p>
          <a:p>
            <a:pPr lvl="1"/>
            <a:r>
              <a:rPr lang="en-US" dirty="0" smtClean="0"/>
              <a:t>After running the work-around, can modify the boot parameter table to boot in another boot method.</a:t>
            </a:r>
          </a:p>
          <a:p>
            <a:r>
              <a:rPr lang="en-US" dirty="0" smtClean="0"/>
              <a:t>Images are stored in the EEPROM in two pages that are divided into blocks of 0x80 bytes.</a:t>
            </a:r>
          </a:p>
          <a:p>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39</a:t>
            </a:fld>
            <a:endParaRPr lang="en-US" dirty="0"/>
          </a:p>
        </p:txBody>
      </p:sp>
    </p:spTree>
    <p:extLst>
      <p:ext uri="{BB962C8B-B14F-4D97-AF65-F5344CB8AC3E}">
        <p14:creationId xmlns:p14="http://schemas.microsoft.com/office/powerpoint/2010/main" val="2128352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762000" y="685800"/>
            <a:ext cx="7391400" cy="550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Global_Default_Setup_Silent()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Set_DSP_Cache();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if (DNUM == 0)</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status = Init_PLL(PLL1_M, PLL1_D);</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Setup all Power Domains 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Set_Psc_All_On(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Setup Pll3 pass clk @ 1050 MHz</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Init_Pll3(PLLM_PASS, PLLD_PASS);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Setup Pll2 DDR3 PLL @ 667 MHz</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Init_Pll2(PLLM_DDR, PLLD_DDR);</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xmc_setup();</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ddr3_setup_auto_lvl_1333(0);</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Configure SGMII SERDES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configSGMIISerdes();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EnableEDC_OneforAll();</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GEL_TextOut( "Configuring CPSW ...\n");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setCpSwConfig();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Title 6"/>
          <p:cNvSpPr>
            <a:spLocks noGrp="1"/>
          </p:cNvSpPr>
          <p:nvPr>
            <p:ph type="title"/>
          </p:nvPr>
        </p:nvSpPr>
        <p:spPr>
          <a:xfrm>
            <a:off x="457200" y="76200"/>
            <a:ext cx="8229600" cy="609600"/>
          </a:xfrm>
        </p:spPr>
        <p:txBody>
          <a:bodyPr/>
          <a:lstStyle/>
          <a:p>
            <a:r>
              <a:rPr lang="en-US" sz="3200" dirty="0" smtClean="0"/>
              <a:t>Gel Routine at Connect</a:t>
            </a:r>
            <a:endParaRPr lang="en-US" sz="32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 Boot Modes Summary</a:t>
            </a:r>
            <a:endParaRPr lang="en-US" sz="3600" dirty="0"/>
          </a:p>
        </p:txBody>
      </p:sp>
      <p:sp>
        <p:nvSpPr>
          <p:cNvPr id="3" name="Text Placeholder 2"/>
          <p:cNvSpPr>
            <a:spLocks noGrp="1"/>
          </p:cNvSpPr>
          <p:nvPr>
            <p:ph type="body" sz="half" idx="1"/>
          </p:nvPr>
        </p:nvSpPr>
        <p:spPr>
          <a:xfrm>
            <a:off x="333375" y="990600"/>
            <a:ext cx="8467725" cy="5291137"/>
          </a:xfrm>
        </p:spPr>
        <p:txBody>
          <a:bodyPr/>
          <a:lstStyle/>
          <a:p>
            <a:pPr eaLnBrk="1" hangingPunct="1"/>
            <a:r>
              <a:rPr lang="en-US" sz="2400" dirty="0" smtClean="0"/>
              <a:t>I2C Slave: </a:t>
            </a:r>
            <a:r>
              <a:rPr lang="en-US" sz="2000" dirty="0" smtClean="0"/>
              <a:t>Device configuration </a:t>
            </a:r>
            <a:r>
              <a:rPr lang="en-US" sz="2000" dirty="0"/>
              <a:t>uses 5 bits of device </a:t>
            </a:r>
            <a:r>
              <a:rPr lang="en-US" sz="2000" dirty="0" smtClean="0"/>
              <a:t>configuration</a:t>
            </a:r>
            <a:r>
              <a:rPr lang="en-US" sz="2000" dirty="0"/>
              <a:t> </a:t>
            </a:r>
            <a:r>
              <a:rPr lang="en-US" sz="2000" dirty="0" smtClean="0"/>
              <a:t>and the </a:t>
            </a:r>
            <a:r>
              <a:rPr lang="en-US" sz="2000" dirty="0"/>
              <a:t>I2C address is calculated by adding 0x19 to the I2C address specified in the device </a:t>
            </a:r>
            <a:r>
              <a:rPr lang="en-US" sz="2000" dirty="0" smtClean="0"/>
              <a:t>configuration</a:t>
            </a:r>
          </a:p>
          <a:p>
            <a:pPr eaLnBrk="1" hangingPunct="1"/>
            <a:r>
              <a:rPr lang="en-US" sz="2400" dirty="0" smtClean="0"/>
              <a:t>SPI Boot: </a:t>
            </a:r>
            <a:r>
              <a:rPr lang="en-US" sz="2000" dirty="0" smtClean="0"/>
              <a:t>Same as I2C mode; instead of pages, the NOR flash is selected based on the chip select</a:t>
            </a:r>
          </a:p>
          <a:p>
            <a:pPr eaLnBrk="1" hangingPunct="1"/>
            <a:r>
              <a:rPr lang="en-US" sz="2400" dirty="0" smtClean="0"/>
              <a:t>Ethernet Boot: </a:t>
            </a:r>
            <a:r>
              <a:rPr lang="en-US" sz="2000" dirty="0" smtClean="0"/>
              <a:t>Configure the SERDES and NETCP if available, but not the PHY</a:t>
            </a:r>
          </a:p>
          <a:p>
            <a:pPr eaLnBrk="1" hangingPunct="1"/>
            <a:r>
              <a:rPr lang="en-US" sz="2400" dirty="0" smtClean="0"/>
              <a:t>SRIO BOOT: </a:t>
            </a:r>
            <a:r>
              <a:rPr lang="en-US" sz="2000" dirty="0" smtClean="0"/>
              <a:t>Supports direct IO (slave mode) and Type 11 messages (similar to Ethernet)</a:t>
            </a:r>
          </a:p>
          <a:p>
            <a:pPr eaLnBrk="1" hangingPunct="1"/>
            <a:r>
              <a:rPr lang="en-US" sz="2400" dirty="0" smtClean="0"/>
              <a:t>PCI Boot: </a:t>
            </a:r>
            <a:r>
              <a:rPr lang="en-US" sz="2000" dirty="0" smtClean="0"/>
              <a:t>Only End Point (DSP); Similar to SRIO direct IO; Supports legacy interrupt as well as EP interrupt</a:t>
            </a:r>
            <a:endParaRPr lang="en-US" sz="2400" dirty="0" smtClean="0"/>
          </a:p>
          <a:p>
            <a:pPr eaLnBrk="1" hangingPunct="1"/>
            <a:r>
              <a:rPr lang="en-US" sz="2400" dirty="0" smtClean="0"/>
              <a:t>HyperLink Boot</a:t>
            </a:r>
          </a:p>
          <a:p>
            <a:pPr lvl="1" eaLnBrk="1" hangingPunct="1"/>
            <a:r>
              <a:rPr lang="en-US" sz="2000" dirty="0" smtClean="0"/>
              <a:t>Similar to SRIO direct IO</a:t>
            </a:r>
            <a:r>
              <a:rPr lang="en-US" sz="2000" smtClean="0"/>
              <a:t>, HyperLink </a:t>
            </a:r>
            <a:r>
              <a:rPr lang="en-US" sz="2000" dirty="0" smtClean="0"/>
              <a:t>interrupt is connected to DSP Core 0</a:t>
            </a:r>
          </a:p>
          <a:p>
            <a:pPr eaLnBrk="1" hangingPunct="1"/>
            <a:endParaRPr lang="en-US" sz="2400" dirty="0" smtClean="0"/>
          </a:p>
          <a:p>
            <a:pPr marL="0" indent="0">
              <a:buNone/>
            </a:pPr>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40</a:t>
            </a:fld>
            <a:endParaRPr lang="en-US" dirty="0"/>
          </a:p>
        </p:txBody>
      </p:sp>
    </p:spTree>
    <p:extLst>
      <p:ext uri="{BB962C8B-B14F-4D97-AF65-F5344CB8AC3E}">
        <p14:creationId xmlns:p14="http://schemas.microsoft.com/office/powerpoint/2010/main" val="29021132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Boot </a:t>
            </a:r>
            <a:r>
              <a:rPr lang="en-US" sz="3600" dirty="0"/>
              <a:t>Loading </a:t>
            </a:r>
            <a:r>
              <a:rPr lang="en-US" sz="3600" dirty="0" smtClean="0"/>
              <a:t>Process: </a:t>
            </a:r>
            <a:r>
              <a:rPr lang="en-US" sz="3600" dirty="0"/>
              <a:t>I2C </a:t>
            </a:r>
            <a:r>
              <a:rPr lang="en-US" sz="3600" dirty="0" smtClean="0"/>
              <a:t>Boot</a:t>
            </a:r>
            <a:endParaRPr lang="en-US" sz="3600" dirty="0"/>
          </a:p>
        </p:txBody>
      </p:sp>
      <p:sp>
        <p:nvSpPr>
          <p:cNvPr id="3" name="Text Placeholder 2"/>
          <p:cNvSpPr>
            <a:spLocks noGrp="1"/>
          </p:cNvSpPr>
          <p:nvPr>
            <p:ph type="body" sz="half" idx="1"/>
          </p:nvPr>
        </p:nvSpPr>
        <p:spPr>
          <a:xfrm>
            <a:off x="333375" y="1185863"/>
            <a:ext cx="8467725" cy="4833937"/>
          </a:xfrm>
        </p:spPr>
        <p:txBody>
          <a:bodyPr/>
          <a:lstStyle/>
          <a:p>
            <a:r>
              <a:rPr lang="en-US" sz="2800" dirty="0" smtClean="0"/>
              <a:t>PLLs are bypassed in this mode.</a:t>
            </a:r>
          </a:p>
          <a:p>
            <a:r>
              <a:rPr lang="en-US" sz="2800" dirty="0" smtClean="0"/>
              <a:t>The application to be loaded is converted into a GP header format table and loaded in the EEPROM.</a:t>
            </a:r>
          </a:p>
          <a:p>
            <a:r>
              <a:rPr lang="en-US" sz="2800" dirty="0" smtClean="0"/>
              <a:t>Generally, a two-stage bootloader process is carried out.</a:t>
            </a:r>
          </a:p>
          <a:p>
            <a:r>
              <a:rPr lang="en-US" sz="2800" dirty="0" smtClean="0"/>
              <a:t>First stage loads the image that has the PLL settings and modifies the boot parameter table to point to the next address in EEPROM where the real image is loaded. Then re-enter the RBL.</a:t>
            </a:r>
          </a:p>
          <a:p>
            <a:r>
              <a:rPr lang="en-US" sz="2800" dirty="0" smtClean="0"/>
              <a:t>In second stage, the real image is loaded.</a:t>
            </a:r>
          </a:p>
          <a:p>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41</a:t>
            </a:fld>
            <a:endParaRPr lang="en-US" dirty="0"/>
          </a:p>
        </p:txBody>
      </p:sp>
    </p:spTree>
    <p:extLst>
      <p:ext uri="{BB962C8B-B14F-4D97-AF65-F5344CB8AC3E}">
        <p14:creationId xmlns:p14="http://schemas.microsoft.com/office/powerpoint/2010/main" val="21283526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Boot Loading Process: XIP boot</a:t>
            </a:r>
            <a:endParaRPr lang="en-US" sz="3600" dirty="0"/>
          </a:p>
        </p:txBody>
      </p:sp>
      <p:sp>
        <p:nvSpPr>
          <p:cNvPr id="3" name="Text Placeholder 2"/>
          <p:cNvSpPr>
            <a:spLocks noGrp="1"/>
          </p:cNvSpPr>
          <p:nvPr>
            <p:ph type="body" sz="half" idx="1"/>
          </p:nvPr>
        </p:nvSpPr>
        <p:spPr>
          <a:xfrm>
            <a:off x="333375" y="1185863"/>
            <a:ext cx="8467725" cy="5062537"/>
          </a:xfrm>
        </p:spPr>
        <p:txBody>
          <a:bodyPr/>
          <a:lstStyle/>
          <a:p>
            <a:r>
              <a:rPr lang="en-US" dirty="0" smtClean="0">
                <a:solidFill>
                  <a:schemeClr val="tx1">
                    <a:lumMod val="50000"/>
                    <a:lumOff val="50000"/>
                  </a:schemeClr>
                </a:solidFill>
              </a:rPr>
              <a:t>The image to be loaded is in the GP header format and loaded in the EMIF NOR flash.</a:t>
            </a:r>
          </a:p>
          <a:p>
            <a:r>
              <a:rPr lang="en-US" dirty="0" smtClean="0">
                <a:solidFill>
                  <a:schemeClr val="tx1">
                    <a:lumMod val="50000"/>
                    <a:lumOff val="50000"/>
                  </a:schemeClr>
                </a:solidFill>
              </a:rPr>
              <a:t>Once the boot is triggered, the GP header blocks are loaded based on the base address and the byte size.</a:t>
            </a:r>
          </a:p>
          <a:p>
            <a:r>
              <a:rPr lang="en-US" dirty="0" smtClean="0">
                <a:solidFill>
                  <a:schemeClr val="tx1">
                    <a:lumMod val="50000"/>
                    <a:lumOff val="50000"/>
                  </a:schemeClr>
                </a:solidFill>
              </a:rPr>
              <a:t>Once the last block is detected, the RBL branches ARM Core 0 to the base address specified in that block and starts executing. </a:t>
            </a:r>
          </a:p>
          <a:p>
            <a:r>
              <a:rPr lang="en-US" dirty="0" smtClean="0">
                <a:solidFill>
                  <a:srgbClr val="FF0000"/>
                </a:solidFill>
              </a:rPr>
              <a:t>See device Errata </a:t>
            </a:r>
            <a:endParaRPr lang="en-US" dirty="0">
              <a:solidFill>
                <a:srgbClr val="FF0000"/>
              </a:solidFill>
            </a:endParaRPr>
          </a:p>
        </p:txBody>
      </p:sp>
      <p:sp>
        <p:nvSpPr>
          <p:cNvPr id="4" name="Slide Number Placeholder 3"/>
          <p:cNvSpPr>
            <a:spLocks noGrp="1"/>
          </p:cNvSpPr>
          <p:nvPr>
            <p:ph type="sldNum" sz="quarter" idx="4"/>
          </p:nvPr>
        </p:nvSpPr>
        <p:spPr/>
        <p:txBody>
          <a:bodyPr/>
          <a:lstStyle/>
          <a:p>
            <a:fld id="{3144B24B-BAB1-431A-82C6-36E096187F50}" type="slidenum">
              <a:rPr lang="en-US" smtClean="0"/>
              <a:pPr/>
              <a:t>42</a:t>
            </a:fld>
            <a:endParaRPr lang="en-US" dirty="0"/>
          </a:p>
        </p:txBody>
      </p:sp>
    </p:spTree>
    <p:extLst>
      <p:ext uri="{BB962C8B-B14F-4D97-AF65-F5344CB8AC3E}">
        <p14:creationId xmlns:p14="http://schemas.microsoft.com/office/powerpoint/2010/main" val="41411670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Boot Summary</a:t>
            </a:r>
            <a:endParaRPr lang="en-US" sz="3600" dirty="0"/>
          </a:p>
        </p:txBody>
      </p:sp>
      <p:sp>
        <p:nvSpPr>
          <p:cNvPr id="3" name="Text Placeholder 2"/>
          <p:cNvSpPr>
            <a:spLocks noGrp="1"/>
          </p:cNvSpPr>
          <p:nvPr>
            <p:ph type="body" sz="half" idx="1"/>
          </p:nvPr>
        </p:nvSpPr>
        <p:spPr>
          <a:xfrm>
            <a:off x="304800" y="990600"/>
            <a:ext cx="7896225" cy="5334000"/>
          </a:xfrm>
        </p:spPr>
        <p:txBody>
          <a:bodyPr/>
          <a:lstStyle/>
          <a:p>
            <a:r>
              <a:rPr lang="en-US" sz="2400" dirty="0" smtClean="0"/>
              <a:t>SPI Boot: </a:t>
            </a:r>
            <a:r>
              <a:rPr lang="en-US" sz="2000" dirty="0" smtClean="0"/>
              <a:t>PLLs </a:t>
            </a:r>
            <a:r>
              <a:rPr lang="en-US" sz="2000" dirty="0"/>
              <a:t>are bypassed in this mode</a:t>
            </a:r>
            <a:r>
              <a:rPr lang="en-US" sz="2000" dirty="0" smtClean="0"/>
              <a:t>. GP format</a:t>
            </a:r>
          </a:p>
          <a:p>
            <a:r>
              <a:rPr lang="en-US" sz="2400" dirty="0" smtClean="0"/>
              <a:t>Ethernet Boot: </a:t>
            </a:r>
            <a:r>
              <a:rPr lang="en-US" sz="2000" dirty="0" smtClean="0"/>
              <a:t>Does not initialize the PHY, need IP address, BLOB format to MCMS memory</a:t>
            </a:r>
          </a:p>
          <a:p>
            <a:r>
              <a:rPr lang="en-US" sz="2400" dirty="0" smtClean="0"/>
              <a:t>SRIO Boot: </a:t>
            </a:r>
            <a:r>
              <a:rPr lang="en-US" sz="2000" dirty="0" smtClean="0"/>
              <a:t>GP format in messaging mode, BLOB in direct IO mode</a:t>
            </a:r>
          </a:p>
          <a:p>
            <a:r>
              <a:rPr lang="en-US" sz="2400" dirty="0" smtClean="0"/>
              <a:t>PCI boot: </a:t>
            </a:r>
            <a:r>
              <a:rPr lang="en-US" sz="2000" dirty="0" smtClean="0"/>
              <a:t>BLOB format, BAR and SERDES are configured, EP mode</a:t>
            </a:r>
          </a:p>
          <a:p>
            <a:r>
              <a:rPr lang="en-US" sz="2400" dirty="0" smtClean="0"/>
              <a:t>HyperLink Boot: </a:t>
            </a:r>
            <a:r>
              <a:rPr lang="en-US" sz="2000" dirty="0" smtClean="0"/>
              <a:t>BLOB format, configure interrupt to the ARM</a:t>
            </a:r>
          </a:p>
          <a:p>
            <a:r>
              <a:rPr lang="en-US" sz="2400" dirty="0" smtClean="0"/>
              <a:t>NAND Boot: </a:t>
            </a:r>
            <a:r>
              <a:rPr lang="en-US" sz="2000" dirty="0" smtClean="0"/>
              <a:t>GP format, similar to I2C or SPI</a:t>
            </a:r>
          </a:p>
          <a:p>
            <a:r>
              <a:rPr lang="en-US" sz="2400" dirty="0" smtClean="0"/>
              <a:t>UART Boot: </a:t>
            </a:r>
            <a:r>
              <a:rPr lang="en-US" sz="2000" dirty="0" smtClean="0"/>
              <a:t>BLOB format, uses XMODEM protocol</a:t>
            </a:r>
          </a:p>
          <a:p>
            <a:pPr lvl="1"/>
            <a:endParaRPr lang="en-US" sz="2000" dirty="0" smtClean="0"/>
          </a:p>
          <a:p>
            <a:endParaRPr lang="en-US" sz="24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43</a:t>
            </a:fld>
            <a:endParaRPr lang="en-US" dirty="0"/>
          </a:p>
        </p:txBody>
      </p:sp>
    </p:spTree>
    <p:extLst>
      <p:ext uri="{BB962C8B-B14F-4D97-AF65-F5344CB8AC3E}">
        <p14:creationId xmlns:p14="http://schemas.microsoft.com/office/powerpoint/2010/main" val="6841645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hangingPunct="1"/>
            <a:r>
              <a:rPr lang="en-US" dirty="0" smtClean="0"/>
              <a:t>Second Stage Boot</a:t>
            </a:r>
          </a:p>
        </p:txBody>
      </p:sp>
      <p:sp>
        <p:nvSpPr>
          <p:cNvPr id="3" name="Subtitle 2"/>
          <p:cNvSpPr>
            <a:spLocks noGrp="1"/>
          </p:cNvSpPr>
          <p:nvPr>
            <p:ph type="subTitle" idx="1"/>
          </p:nvPr>
        </p:nvSpPr>
        <p:spPr/>
        <p:txBody>
          <a:bodyPr/>
          <a:lstStyle/>
          <a:p>
            <a:r>
              <a:rPr lang="en-US" dirty="0" smtClean="0"/>
              <a:t>KeyStone Bootloader</a:t>
            </a:r>
            <a:endParaRPr lang="en-US" dirty="0"/>
          </a:p>
        </p:txBody>
      </p:sp>
    </p:spTree>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Second Stage Boot Load Process</a:t>
            </a:r>
          </a:p>
        </p:txBody>
      </p:sp>
      <p:sp>
        <p:nvSpPr>
          <p:cNvPr id="6" name="TextBox 5"/>
          <p:cNvSpPr txBox="1"/>
          <p:nvPr/>
        </p:nvSpPr>
        <p:spPr>
          <a:xfrm>
            <a:off x="914400" y="990600"/>
            <a:ext cx="7315200" cy="5484578"/>
          </a:xfrm>
          <a:prstGeom prst="rect">
            <a:avLst/>
          </a:prstGeom>
          <a:noFill/>
        </p:spPr>
        <p:txBody>
          <a:bodyPr wrap="square" rtlCol="0">
            <a:spAutoFit/>
          </a:bodyPr>
          <a:lstStyle/>
          <a:p>
            <a:r>
              <a:rPr lang="en-US" sz="2400" dirty="0" smtClean="0"/>
              <a:t>Q: What if more boot parameters are needed than can be specified in the boot pins? </a:t>
            </a:r>
          </a:p>
          <a:p>
            <a:endParaRPr lang="en-US" sz="2400" dirty="0"/>
          </a:p>
          <a:p>
            <a:r>
              <a:rPr lang="en-US" sz="2400" dirty="0" smtClean="0"/>
              <a:t>A: Other parameter values can be updated through the I2C boot mode.</a:t>
            </a:r>
          </a:p>
          <a:p>
            <a:endParaRPr lang="en-US" sz="2400" dirty="0" smtClean="0"/>
          </a:p>
          <a:p>
            <a:pPr marL="342900" indent="-342900" eaLnBrk="0" fontAlgn="base" hangingPunct="0">
              <a:spcBef>
                <a:spcPct val="20000"/>
              </a:spcBef>
              <a:spcAft>
                <a:spcPct val="0"/>
              </a:spcAft>
              <a:buFont typeface="Arial" pitchFamily="34" charset="0"/>
              <a:buChar char="•"/>
            </a:pPr>
            <a:r>
              <a:rPr lang="en-US" sz="2400" dirty="0" smtClean="0"/>
              <a:t>In this case, the I2C boot starts with an I2C boot parameter table, which in turn loads a custom updated parameter table for a specific boot mode. </a:t>
            </a:r>
          </a:p>
          <a:p>
            <a:pPr marL="342900" indent="-342900" eaLnBrk="0" fontAlgn="base" hangingPunct="0">
              <a:spcBef>
                <a:spcPct val="20000"/>
              </a:spcBef>
              <a:spcAft>
                <a:spcPct val="0"/>
              </a:spcAft>
              <a:buFont typeface="Arial" pitchFamily="34" charset="0"/>
              <a:buChar char="•"/>
            </a:pPr>
            <a:endParaRPr lang="en-US" sz="2000" dirty="0" smtClean="0"/>
          </a:p>
          <a:p>
            <a:pPr marL="342900" indent="-342900" eaLnBrk="0" fontAlgn="base" hangingPunct="0">
              <a:spcBef>
                <a:spcPct val="20000"/>
              </a:spcBef>
              <a:spcAft>
                <a:spcPct val="0"/>
              </a:spcAft>
              <a:buFont typeface="Arial" pitchFamily="34" charset="0"/>
              <a:buChar char="•"/>
            </a:pPr>
            <a:r>
              <a:rPr lang="en-US" sz="2400" dirty="0" smtClean="0"/>
              <a:t>Once the default parameter table is updated, the boot code executes using the updated boot parameter structure, following the same process as the primary boot mode.</a:t>
            </a:r>
          </a:p>
        </p:txBody>
      </p:sp>
      <p:sp>
        <p:nvSpPr>
          <p:cNvPr id="4" name="Slide Number Placeholder 3"/>
          <p:cNvSpPr>
            <a:spLocks noGrp="1"/>
          </p:cNvSpPr>
          <p:nvPr>
            <p:ph type="sldNum" sz="quarter" idx="4"/>
          </p:nvPr>
        </p:nvSpPr>
        <p:spPr/>
        <p:txBody>
          <a:bodyPr/>
          <a:lstStyle/>
          <a:p>
            <a:fld id="{3144B24B-BAB1-431A-82C6-36E096187F50}" type="slidenum">
              <a:rPr lang="en-US" smtClean="0"/>
              <a:pPr/>
              <a:t>45</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Second Stage Boot Load Specifics</a:t>
            </a:r>
          </a:p>
        </p:txBody>
      </p:sp>
      <p:sp>
        <p:nvSpPr>
          <p:cNvPr id="31747" name="Text Placeholder 2"/>
          <p:cNvSpPr>
            <a:spLocks noGrp="1"/>
          </p:cNvSpPr>
          <p:nvPr>
            <p:ph type="body" sz="half" idx="1"/>
          </p:nvPr>
        </p:nvSpPr>
        <p:spPr>
          <a:xfrm>
            <a:off x="333375" y="1185863"/>
            <a:ext cx="8383588" cy="4692650"/>
          </a:xfrm>
        </p:spPr>
        <p:txBody>
          <a:bodyPr/>
          <a:lstStyle/>
          <a:p>
            <a:r>
              <a:rPr lang="en-US" sz="2400" dirty="0" smtClean="0"/>
              <a:t>The loaded EEPROM image has two boot parameter table blocks.</a:t>
            </a:r>
          </a:p>
          <a:p>
            <a:r>
              <a:rPr lang="en-US" sz="2400" dirty="0" smtClean="0"/>
              <a:t>The first block is an I2C boot parameter table, which sets the core clock and the address of the next block.</a:t>
            </a:r>
          </a:p>
          <a:p>
            <a:r>
              <a:rPr lang="en-US" sz="2400" dirty="0" smtClean="0"/>
              <a:t>The next block includes the requested boot mode-specific boot parameter table with user-specified values.</a:t>
            </a:r>
          </a:p>
          <a:p>
            <a:r>
              <a:rPr lang="en-US" sz="2400" dirty="0" smtClean="0"/>
              <a:t>After loading this image, the boot mode in the boot strap is set for I2C master boot.</a:t>
            </a:r>
          </a:p>
          <a:p>
            <a:r>
              <a:rPr lang="en-US" sz="2400" dirty="0" smtClean="0"/>
              <a:t>After POR, the I2C boot code is executed as a first-stage boot load, which updates the default boot parameter table and re-enters the boot code, executing the boot code utilizing the user-specific parameters.</a:t>
            </a:r>
          </a:p>
        </p:txBody>
      </p:sp>
      <p:sp>
        <p:nvSpPr>
          <p:cNvPr id="4" name="Slide Number Placeholder 3"/>
          <p:cNvSpPr>
            <a:spLocks noGrp="1"/>
          </p:cNvSpPr>
          <p:nvPr>
            <p:ph type="sldNum" sz="quarter" idx="4"/>
          </p:nvPr>
        </p:nvSpPr>
        <p:spPr/>
        <p:txBody>
          <a:bodyPr/>
          <a:lstStyle/>
          <a:p>
            <a:fld id="{3144B24B-BAB1-431A-82C6-36E096187F50}" type="slidenum">
              <a:rPr lang="en-US" smtClean="0"/>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Boot Loader (IBL)</a:t>
            </a:r>
            <a:endParaRPr lang="en-US" dirty="0"/>
          </a:p>
        </p:txBody>
      </p:sp>
      <p:sp>
        <p:nvSpPr>
          <p:cNvPr id="3" name="Text Placeholder 2"/>
          <p:cNvSpPr>
            <a:spLocks noGrp="1"/>
          </p:cNvSpPr>
          <p:nvPr>
            <p:ph type="body" sz="half" idx="1"/>
          </p:nvPr>
        </p:nvSpPr>
        <p:spPr>
          <a:xfrm>
            <a:off x="333375" y="1185862"/>
            <a:ext cx="8505825" cy="5291137"/>
          </a:xfrm>
        </p:spPr>
        <p:txBody>
          <a:bodyPr/>
          <a:lstStyle/>
          <a:p>
            <a:r>
              <a:rPr lang="en-US" sz="2800" dirty="0" smtClean="0"/>
              <a:t>Originally created as a work-around for a PLL locking issue in the C667x PG1.0 version.</a:t>
            </a:r>
          </a:p>
          <a:p>
            <a:r>
              <a:rPr lang="en-US" sz="2800" dirty="0" smtClean="0"/>
              <a:t>Same process as second stage boot loading.</a:t>
            </a:r>
          </a:p>
          <a:p>
            <a:r>
              <a:rPr lang="en-US" sz="2800" dirty="0" smtClean="0"/>
              <a:t>Also provides additional boot features:</a:t>
            </a:r>
          </a:p>
          <a:p>
            <a:pPr lvl="1"/>
            <a:r>
              <a:rPr lang="en-US" dirty="0" smtClean="0"/>
              <a:t>TFTP boot</a:t>
            </a:r>
          </a:p>
          <a:p>
            <a:pPr lvl="1"/>
            <a:r>
              <a:rPr lang="en-US" dirty="0" smtClean="0"/>
              <a:t>NAND boot</a:t>
            </a:r>
          </a:p>
          <a:p>
            <a:pPr lvl="1"/>
            <a:r>
              <a:rPr lang="en-US" dirty="0" smtClean="0"/>
              <a:t>NOR boot</a:t>
            </a:r>
          </a:p>
          <a:p>
            <a:r>
              <a:rPr lang="en-US" sz="2800" dirty="0" smtClean="0"/>
              <a:t>In the EVM, the FPGA is programmed to boot IBL, execute the PLL fix, and then jump right back to RBL for the set boot mode.</a:t>
            </a:r>
          </a:p>
          <a:p>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47</a:t>
            </a:fld>
            <a:endParaRPr lang="en-US" dirty="0"/>
          </a:p>
        </p:txBody>
      </p:sp>
    </p:spTree>
    <p:extLst>
      <p:ext uri="{BB962C8B-B14F-4D97-AF65-F5344CB8AC3E}">
        <p14:creationId xmlns:p14="http://schemas.microsoft.com/office/powerpoint/2010/main" val="29997175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z="3600" dirty="0" smtClean="0"/>
              <a:t>KeyStone I Booting Multiple Cores</a:t>
            </a:r>
          </a:p>
        </p:txBody>
      </p:sp>
      <p:sp>
        <p:nvSpPr>
          <p:cNvPr id="3" name="Text Placeholder 2"/>
          <p:cNvSpPr>
            <a:spLocks noGrp="1"/>
          </p:cNvSpPr>
          <p:nvPr>
            <p:ph type="body" sz="half" idx="1"/>
          </p:nvPr>
        </p:nvSpPr>
        <p:spPr>
          <a:xfrm>
            <a:off x="333375" y="1185862"/>
            <a:ext cx="8310563" cy="4833937"/>
          </a:xfrm>
        </p:spPr>
        <p:txBody>
          <a:bodyPr/>
          <a:lstStyle/>
          <a:p>
            <a:r>
              <a:rPr lang="en-US" sz="2400" dirty="0" smtClean="0"/>
              <a:t>During the boot process, the boot loader code is loaded into the L2 of CorePac 0 from the ROM.</a:t>
            </a:r>
          </a:p>
          <a:p>
            <a:r>
              <a:rPr lang="en-US" sz="2400" dirty="0" smtClean="0"/>
              <a:t>The high 0xD23F (52K)  bytes of L2 in all CorePacs are reserved for the boot code. User should not overwrite this area.</a:t>
            </a:r>
          </a:p>
          <a:p>
            <a:r>
              <a:rPr lang="en-US" sz="2400" dirty="0" smtClean="0"/>
              <a:t>All the other cores will execute an IDLE.</a:t>
            </a:r>
          </a:p>
          <a:p>
            <a:r>
              <a:rPr lang="en-US" sz="2400" dirty="0" smtClean="0"/>
              <a:t>User should load the image into the L2 of CorePacs they want to boot.</a:t>
            </a:r>
          </a:p>
          <a:p>
            <a:r>
              <a:rPr lang="en-US" sz="2400" dirty="0" smtClean="0"/>
              <a:t>Before setting the Boot Complete register, the user should also set the start address of the code in the respective Boot Magic Address of the CorePac L2.</a:t>
            </a:r>
          </a:p>
          <a:p>
            <a:r>
              <a:rPr lang="en-US" sz="2400" dirty="0" smtClean="0"/>
              <a:t>Finally, the user image should also write the IPC Interrupt register to bring the required CorePacs out of IDLE.</a:t>
            </a:r>
          </a:p>
        </p:txBody>
      </p:sp>
      <p:sp>
        <p:nvSpPr>
          <p:cNvPr id="4" name="Slide Number Placeholder 3"/>
          <p:cNvSpPr>
            <a:spLocks noGrp="1"/>
          </p:cNvSpPr>
          <p:nvPr>
            <p:ph type="sldNum" sz="quarter" idx="4"/>
          </p:nvPr>
        </p:nvSpPr>
        <p:spPr/>
        <p:txBody>
          <a:bodyPr/>
          <a:lstStyle/>
          <a:p>
            <a:fld id="{3144B24B-BAB1-431A-82C6-36E096187F50}" type="slidenum">
              <a:rPr lang="en-US" smtClean="0"/>
              <a:pPr/>
              <a:t>48</a:t>
            </a:fld>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Booting Multiple cores</a:t>
            </a:r>
            <a:endParaRPr lang="en-US" sz="3600" dirty="0"/>
          </a:p>
        </p:txBody>
      </p:sp>
      <p:sp>
        <p:nvSpPr>
          <p:cNvPr id="3" name="Text Placeholder 2"/>
          <p:cNvSpPr>
            <a:spLocks noGrp="1"/>
          </p:cNvSpPr>
          <p:nvPr>
            <p:ph type="body" sz="half" idx="1"/>
          </p:nvPr>
        </p:nvSpPr>
        <p:spPr>
          <a:xfrm>
            <a:off x="333375" y="1185863"/>
            <a:ext cx="7972425" cy="4692650"/>
          </a:xfrm>
        </p:spPr>
        <p:txBody>
          <a:bodyPr/>
          <a:lstStyle/>
          <a:p>
            <a:r>
              <a:rPr lang="en-US" sz="2400" dirty="0" smtClean="0"/>
              <a:t>ARM Core 0 is the master core.</a:t>
            </a:r>
          </a:p>
          <a:p>
            <a:r>
              <a:rPr lang="en-US" sz="2400" dirty="0" smtClean="0"/>
              <a:t>During the boot process, the other ARM cores (if available) are shut down.</a:t>
            </a:r>
          </a:p>
          <a:p>
            <a:r>
              <a:rPr lang="en-US" sz="2400" dirty="0" smtClean="0"/>
              <a:t>The application that is running in ARM Core 0 needs to update the ARM magic address and then </a:t>
            </a:r>
            <a:r>
              <a:rPr lang="en-US" sz="2400" dirty="0"/>
              <a:t>power up the other ARM cores in the </a:t>
            </a:r>
            <a:r>
              <a:rPr lang="en-US" sz="2400" dirty="0" smtClean="0"/>
              <a:t>ARM CorePac cluster. </a:t>
            </a:r>
          </a:p>
          <a:p>
            <a:r>
              <a:rPr lang="en-US" sz="2400" dirty="0" smtClean="0"/>
              <a:t>Once powered up, the other ARM cores will start executing from the address specified in the ARM magic address.</a:t>
            </a:r>
          </a:p>
          <a:p>
            <a:r>
              <a:rPr lang="en-US" sz="2400" dirty="0" smtClean="0"/>
              <a:t>To boot the DSP cores, the MPM utility is used:</a:t>
            </a:r>
          </a:p>
          <a:p>
            <a:pPr lvl="1"/>
            <a:r>
              <a:rPr lang="en-US" sz="2000" dirty="0" smtClean="0"/>
              <a:t>The </a:t>
            </a:r>
            <a:r>
              <a:rPr lang="en-US" sz="2000" b="1" dirty="0" smtClean="0"/>
              <a:t>multi-proc manager</a:t>
            </a:r>
            <a:r>
              <a:rPr lang="en-US" sz="2000" dirty="0" smtClean="0"/>
              <a:t> (</a:t>
            </a:r>
            <a:r>
              <a:rPr lang="en-US" sz="2000" b="1" dirty="0" smtClean="0"/>
              <a:t>MPM</a:t>
            </a:r>
            <a:r>
              <a:rPr lang="en-US" sz="2000" dirty="0" smtClean="0"/>
              <a:t>) provides services to load, run, and manage slave processors.</a:t>
            </a:r>
          </a:p>
          <a:p>
            <a:pPr lvl="1"/>
            <a:r>
              <a:rPr lang="en-US" sz="2000" dirty="0" smtClean="0"/>
              <a:t>MPM must be used to load the DSP code if IPCv3 is used.</a:t>
            </a:r>
            <a:endParaRPr lang="en-US" sz="20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49</a:t>
            </a:fld>
            <a:endParaRPr lang="en-US" dirty="0"/>
          </a:p>
        </p:txBody>
      </p:sp>
    </p:spTree>
    <p:extLst>
      <p:ext uri="{BB962C8B-B14F-4D97-AF65-F5344CB8AC3E}">
        <p14:creationId xmlns:p14="http://schemas.microsoft.com/office/powerpoint/2010/main" val="1896265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762000" y="645378"/>
            <a:ext cx="7391400" cy="57554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dirty="0" smtClean="0"/>
              <a:t>OnFileLoaded(int nErrorCode, int bSymbolsOnly)</a:t>
            </a:r>
          </a:p>
          <a:p>
            <a:r>
              <a:rPr lang="en-US" sz="1600" dirty="0" smtClean="0"/>
              <a:t>{</a:t>
            </a:r>
          </a:p>
          <a:p>
            <a:r>
              <a:rPr lang="en-US" sz="1600" dirty="0" smtClean="0"/>
              <a:t>        // Allows only core 0 can do i2c programming</a:t>
            </a:r>
          </a:p>
          <a:p>
            <a:r>
              <a:rPr lang="en-US" sz="1600" dirty="0" smtClean="0"/>
              <a:t>        if (DNUM == 0)</a:t>
            </a:r>
          </a:p>
          <a:p>
            <a:r>
              <a:rPr lang="en-US" sz="1600" dirty="0" smtClean="0"/>
              <a:t>        {</a:t>
            </a:r>
          </a:p>
          <a:p>
            <a:r>
              <a:rPr lang="en-US" sz="1600" dirty="0" smtClean="0"/>
              <a:t>            // Checks if eeprom i2c programming was started</a:t>
            </a:r>
          </a:p>
          <a:p>
            <a:r>
              <a:rPr lang="en-US" sz="1600" dirty="0" smtClean="0"/>
              <a:t>            if (i2cprog!=0)</a:t>
            </a:r>
          </a:p>
          <a:p>
            <a:r>
              <a:rPr lang="en-US" sz="1600" dirty="0" smtClean="0"/>
              <a:t>            {</a:t>
            </a:r>
          </a:p>
          <a:p>
            <a:r>
              <a:rPr lang="en-US" sz="1600" dirty="0" smtClean="0"/>
              <a:t>                // Test for little endian</a:t>
            </a:r>
          </a:p>
          <a:p>
            <a:r>
              <a:rPr lang="en-US" sz="1600" dirty="0" smtClean="0"/>
              <a:t>                if (i2cprog==LITTLE_END)</a:t>
            </a:r>
          </a:p>
          <a:p>
            <a:r>
              <a:rPr lang="en-US" sz="1600" dirty="0" smtClean="0"/>
              <a:t>                {</a:t>
            </a:r>
          </a:p>
          <a:p>
            <a:r>
              <a:rPr lang="en-US" sz="1600" dirty="0" smtClean="0"/>
              <a:t>                    // For little endian</a:t>
            </a:r>
          </a:p>
          <a:p>
            <a:r>
              <a:rPr lang="en-US" sz="1600" dirty="0" smtClean="0"/>
              <a:t>                    // Remove i2c eeprom switch</a:t>
            </a:r>
          </a:p>
          <a:p>
            <a:r>
              <a:rPr lang="en-US" sz="1600" dirty="0" smtClean="0"/>
              <a:t>                    i2cprog=0;</a:t>
            </a:r>
          </a:p>
          <a:p>
            <a:r>
              <a:rPr lang="en-US" sz="1600" dirty="0" smtClean="0"/>
              <a:t>                    // Load data file to program</a:t>
            </a:r>
          </a:p>
          <a:p>
            <a:r>
              <a:rPr lang="en-US" sz="1600" dirty="0" smtClean="0"/>
              <a:t>                    GEL_MemoryLoad(0x900000, 0, 0x10000, "$(GEL_file_dir)\\dsprom.dat");</a:t>
            </a:r>
          </a:p>
          <a:p>
            <a:r>
              <a:rPr lang="en-US" sz="1600" dirty="0" smtClean="0"/>
              <a:t> </a:t>
            </a:r>
          </a:p>
          <a:p>
            <a:r>
              <a:rPr lang="en-US" sz="1600" dirty="0" smtClean="0"/>
              <a:t>                    // Load i2c programmer parameters file</a:t>
            </a:r>
          </a:p>
          <a:p>
            <a:r>
              <a:rPr lang="en-US" sz="1600" dirty="0" smtClean="0"/>
              <a:t>                    GEL_MemoryLoad(0x800000, 0, 0x60, "$(GEL_file_dir)\\..\\i2crom\\params_le.dat");</a:t>
            </a:r>
          </a:p>
          <a:p>
            <a:r>
              <a:rPr lang="en-US" sz="1600" dirty="0" smtClean="0"/>
              <a:t>                    // Programs the dsp eeprom</a:t>
            </a:r>
          </a:p>
          <a:p>
            <a:r>
              <a:rPr lang="en-US" sz="1600" dirty="0" smtClean="0"/>
              <a:t>                    GEL_Run();</a:t>
            </a:r>
          </a:p>
          <a:p>
            <a:r>
              <a:rPr lang="en-US" sz="1600" dirty="0" smtClean="0"/>
              <a:t>                }</a:t>
            </a:r>
            <a:endParaRPr lang="en-US" sz="1600" dirty="0"/>
          </a:p>
        </p:txBody>
      </p:sp>
      <p:sp>
        <p:nvSpPr>
          <p:cNvPr id="7" name="Title 6"/>
          <p:cNvSpPr>
            <a:spLocks noGrp="1"/>
          </p:cNvSpPr>
          <p:nvPr>
            <p:ph type="title"/>
          </p:nvPr>
        </p:nvSpPr>
        <p:spPr>
          <a:xfrm>
            <a:off x="457200" y="76200"/>
            <a:ext cx="8229600" cy="609600"/>
          </a:xfrm>
        </p:spPr>
        <p:txBody>
          <a:bodyPr/>
          <a:lstStyle/>
          <a:p>
            <a:r>
              <a:rPr lang="en-US" sz="3200" dirty="0" smtClean="0"/>
              <a:t>Gel Routine During Load</a:t>
            </a:r>
            <a:endParaRPr lang="en-US" sz="32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U-Boot Universal Boot Loader (1/2)</a:t>
            </a:r>
            <a:endParaRPr lang="en-US" sz="3600" dirty="0"/>
          </a:p>
        </p:txBody>
      </p:sp>
      <p:sp>
        <p:nvSpPr>
          <p:cNvPr id="3" name="Text Placeholder 2"/>
          <p:cNvSpPr>
            <a:spLocks noGrp="1"/>
          </p:cNvSpPr>
          <p:nvPr>
            <p:ph type="body" sz="half" idx="1"/>
          </p:nvPr>
        </p:nvSpPr>
        <p:spPr>
          <a:xfrm>
            <a:off x="333375" y="1185863"/>
            <a:ext cx="7972425" cy="4692650"/>
          </a:xfrm>
        </p:spPr>
        <p:txBody>
          <a:bodyPr/>
          <a:lstStyle/>
          <a:p>
            <a:r>
              <a:rPr lang="en-US" sz="2800" dirty="0" smtClean="0"/>
              <a:t>U-Boot is an open source cross-platform boot loader application that facilitates loading images and more.</a:t>
            </a:r>
          </a:p>
          <a:p>
            <a:r>
              <a:rPr lang="en-US" sz="2800" dirty="0" smtClean="0"/>
              <a:t>In addition to configuring the hardware, the</a:t>
            </a:r>
            <a:br>
              <a:rPr lang="en-US" sz="2800" dirty="0" smtClean="0"/>
            </a:br>
            <a:r>
              <a:rPr lang="en-US" sz="2800" dirty="0" smtClean="0"/>
              <a:t>U-Boot enables the user to do the following:</a:t>
            </a:r>
          </a:p>
          <a:p>
            <a:pPr lvl="1"/>
            <a:r>
              <a:rPr lang="en-US" sz="2400" dirty="0" smtClean="0"/>
              <a:t>Read and write to arbitrary memory locations</a:t>
            </a:r>
          </a:p>
          <a:p>
            <a:pPr lvl="1"/>
            <a:r>
              <a:rPr lang="en-US" sz="2400" dirty="0" smtClean="0"/>
              <a:t>Load image into RAM</a:t>
            </a:r>
          </a:p>
          <a:p>
            <a:pPr lvl="1"/>
            <a:r>
              <a:rPr lang="en-US" sz="2400" dirty="0" smtClean="0"/>
              <a:t>Copy data into the flash</a:t>
            </a:r>
          </a:p>
          <a:p>
            <a:pPr lvl="1"/>
            <a:r>
              <a:rPr lang="en-US" sz="2400" dirty="0" smtClean="0"/>
              <a:t>Provide starting address for the code</a:t>
            </a:r>
          </a:p>
          <a:p>
            <a:endParaRPr lang="en-US" sz="28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50</a:t>
            </a:fld>
            <a:endParaRPr lang="en-US" dirty="0"/>
          </a:p>
        </p:txBody>
      </p:sp>
    </p:spTree>
    <p:extLst>
      <p:ext uri="{BB962C8B-B14F-4D97-AF65-F5344CB8AC3E}">
        <p14:creationId xmlns:p14="http://schemas.microsoft.com/office/powerpoint/2010/main" val="18962658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U-Boot Universal Boot Loader(2/2)</a:t>
            </a:r>
            <a:endParaRPr lang="en-US" sz="3600" dirty="0"/>
          </a:p>
        </p:txBody>
      </p:sp>
      <p:sp>
        <p:nvSpPr>
          <p:cNvPr id="3" name="Text Placeholder 2"/>
          <p:cNvSpPr>
            <a:spLocks noGrp="1"/>
          </p:cNvSpPr>
          <p:nvPr>
            <p:ph type="body" sz="half" idx="1"/>
          </p:nvPr>
        </p:nvSpPr>
        <p:spPr>
          <a:xfrm>
            <a:off x="333375" y="1066800"/>
            <a:ext cx="7972425" cy="5214937"/>
          </a:xfrm>
        </p:spPr>
        <p:txBody>
          <a:bodyPr/>
          <a:lstStyle/>
          <a:p>
            <a:r>
              <a:rPr lang="en-US" sz="2800" dirty="0" smtClean="0"/>
              <a:t>U-Boot monitor application enables control of the  U-Boot from an external terminal.</a:t>
            </a:r>
          </a:p>
          <a:p>
            <a:r>
              <a:rPr lang="en-US" sz="2800" dirty="0" smtClean="0"/>
              <a:t>The user can define a set of parameters (environment variables) that control the BOOT process. These parameters are stored in flash. </a:t>
            </a:r>
          </a:p>
          <a:p>
            <a:pPr lvl="1"/>
            <a:r>
              <a:rPr lang="en-US" sz="2400" dirty="0" smtClean="0"/>
              <a:t>Setenv defines an environment variable</a:t>
            </a:r>
          </a:p>
          <a:p>
            <a:pPr lvl="1"/>
            <a:r>
              <a:rPr lang="en-US" sz="2400" dirty="0" smtClean="0"/>
              <a:t>Printenv shows the current parameters (environment variables)</a:t>
            </a:r>
          </a:p>
          <a:p>
            <a:pPr lvl="1"/>
            <a:r>
              <a:rPr lang="en-US" sz="2400" dirty="0" smtClean="0"/>
              <a:t>Saveenv saves the new setting into the flash</a:t>
            </a:r>
          </a:p>
          <a:p>
            <a:r>
              <a:rPr lang="en-US" sz="2800" dirty="0" smtClean="0"/>
              <a:t>The next slide shows an example printenv result</a:t>
            </a:r>
            <a:endParaRPr lang="en-US" sz="28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51</a:t>
            </a:fld>
            <a:endParaRPr lang="en-US" dirty="0"/>
          </a:p>
        </p:txBody>
      </p:sp>
    </p:spTree>
    <p:extLst>
      <p:ext uri="{BB962C8B-B14F-4D97-AF65-F5344CB8AC3E}">
        <p14:creationId xmlns:p14="http://schemas.microsoft.com/office/powerpoint/2010/main" val="18962658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ChangeArrowheads="1"/>
          </p:cNvSpPr>
          <p:nvPr/>
        </p:nvSpPr>
        <p:spPr bwMode="auto">
          <a:xfrm>
            <a:off x="304800" y="152936"/>
            <a:ext cx="8839200" cy="6247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TCI6638 EVM # printenv</a:t>
            </a: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addr_uboot=0x87000000</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args_all=setenv bootargs console=ttyS0,115200n8 rootwait=1</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args_net=setenv bootargs ${bootargs} rootfstype=nfs root=/dev/nfs rw nfsroot=${serverip}:${nfs_root},${nfs_options} ip=192.168.0.53:::::eth0:off</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args_ramfs=setenv bootargs ${bootargs} earlyprintk rdinit=/sbin/init rw root=/dev/ram0 initrd=0x802000000,80M</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boot=net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bootcmd=run init_${boot} get_fdt_${boot} get_mon_${boot} get_kern_${boot} run_mon run_kern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gatewayip=192.168.0.1</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get_fdt_ramfs=tftp ${addr_fdt} ${tftp_root}/${name_fdt}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get_mon_net=tftp ${addr_mon} ${tftp_root}/${name_mon}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init_net=run args_all args_net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init_ramfs=run args_all args_ramfs get_fs_ramfs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ipaddr=192.168.0.53</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mem_lpae=1</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mem_reserve=512M</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name_fdt=uImage-k2hk-evm.dtb</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name_fs=tisdk-rootfs.cpio.gz</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nfs_options=v3,tcp,rsize=4096,wsize=4096</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nfs_root=/opt/filesys/student3</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run_kern=bootm ${addr_kern} - ${addr_fdt}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run_mon=mon_install ${addr_mon}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serverip=192.168.0.100</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tftp_root=student3</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Slide Number Placeholder 2"/>
          <p:cNvSpPr>
            <a:spLocks noGrp="1"/>
          </p:cNvSpPr>
          <p:nvPr>
            <p:ph type="sldNum" sz="quarter" idx="4"/>
          </p:nvPr>
        </p:nvSpPr>
        <p:spPr/>
        <p:txBody>
          <a:bodyPr/>
          <a:lstStyle/>
          <a:p>
            <a:fld id="{3144B24B-BAB1-431A-82C6-36E096187F50}" type="slidenum">
              <a:rPr lang="en-US" smtClean="0"/>
              <a:pPr/>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Information</a:t>
            </a:r>
            <a:endParaRPr lang="en-US" dirty="0"/>
          </a:p>
        </p:txBody>
      </p:sp>
      <p:sp>
        <p:nvSpPr>
          <p:cNvPr id="3" name="Content Placeholder 2"/>
          <p:cNvSpPr>
            <a:spLocks noGrp="1"/>
          </p:cNvSpPr>
          <p:nvPr>
            <p:ph idx="1"/>
          </p:nvPr>
        </p:nvSpPr>
        <p:spPr/>
        <p:txBody>
          <a:bodyPr/>
          <a:lstStyle/>
          <a:p>
            <a:r>
              <a:rPr lang="en-US" dirty="0" smtClean="0"/>
              <a:t>For more information, refer to:</a:t>
            </a:r>
          </a:p>
          <a:p>
            <a:pPr lvl="1"/>
            <a:r>
              <a:rPr lang="en-US" u="sng" dirty="0" smtClean="0">
                <a:solidFill>
                  <a:schemeClr val="accent5">
                    <a:lumMod val="50000"/>
                  </a:schemeClr>
                </a:solidFill>
                <a:hlinkClick r:id="rId3"/>
              </a:rPr>
              <a:t>DSP Bootloader for KeyStone Architecture User’s Guide</a:t>
            </a:r>
            <a:endParaRPr lang="en-US" u="sng" dirty="0" smtClean="0">
              <a:solidFill>
                <a:schemeClr val="accent5">
                  <a:lumMod val="50000"/>
                </a:schemeClr>
              </a:solidFill>
            </a:endParaRPr>
          </a:p>
          <a:p>
            <a:pPr lvl="1"/>
            <a:r>
              <a:rPr lang="en-US" u="sng" dirty="0" smtClean="0">
                <a:solidFill>
                  <a:schemeClr val="accent5">
                    <a:lumMod val="50000"/>
                  </a:schemeClr>
                </a:solidFill>
                <a:hlinkClick r:id="rId4"/>
              </a:rPr>
              <a:t>ARM Bootloader User Guide for KeyStone II Devices</a:t>
            </a:r>
            <a:endParaRPr lang="en-US" u="sng" dirty="0" smtClean="0">
              <a:solidFill>
                <a:schemeClr val="accent5">
                  <a:lumMod val="50000"/>
                </a:schemeClr>
              </a:solidFill>
            </a:endParaRPr>
          </a:p>
          <a:p>
            <a:r>
              <a:rPr lang="en-US" dirty="0" smtClean="0"/>
              <a:t>For questions regarding topics covered in this training, visit the support forums at the</a:t>
            </a:r>
            <a:br>
              <a:rPr lang="en-US" dirty="0" smtClean="0"/>
            </a:br>
            <a:r>
              <a:rPr lang="en-US" dirty="0" smtClean="0">
                <a:hlinkClick r:id="rId5"/>
              </a:rPr>
              <a:t>TI E2E Community</a:t>
            </a:r>
            <a:r>
              <a:rPr lang="en-US" dirty="0" smtClean="0"/>
              <a:t> website.</a:t>
            </a:r>
          </a:p>
          <a:p>
            <a:endParaRPr lang="en-US" dirty="0"/>
          </a:p>
        </p:txBody>
      </p:sp>
      <p:sp>
        <p:nvSpPr>
          <p:cNvPr id="4" name="Slide Number Placeholder 3"/>
          <p:cNvSpPr>
            <a:spLocks noGrp="1"/>
          </p:cNvSpPr>
          <p:nvPr>
            <p:ph type="sldNum" sz="quarter" idx="4"/>
          </p:nvPr>
        </p:nvSpPr>
        <p:spPr/>
        <p:txBody>
          <a:bodyPr/>
          <a:lstStyle/>
          <a:p>
            <a:fld id="{F2394529-A9B3-4A54-83EC-E61379E8334E}" type="slidenum">
              <a:rPr lang="en-US" smtClean="0"/>
              <a:pPr/>
              <a:t>53</a:t>
            </a:fld>
            <a:endParaRPr lang="en-US" dirty="0"/>
          </a:p>
        </p:txBody>
      </p:sp>
    </p:spTree>
    <p:custDataLst>
      <p:tags r:id="rId1"/>
    </p:custData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Up</a:t>
            </a:r>
            <a:endParaRPr lang="en-US" dirty="0"/>
          </a:p>
        </p:txBody>
      </p:sp>
      <p:sp>
        <p:nvSpPr>
          <p:cNvPr id="3" name="Slide Number Placeholder 2"/>
          <p:cNvSpPr>
            <a:spLocks noGrp="1"/>
          </p:cNvSpPr>
          <p:nvPr>
            <p:ph type="sldNum" sz="quarter" idx="4"/>
          </p:nvPr>
        </p:nvSpPr>
        <p:spPr/>
        <p:txBody>
          <a:bodyPr/>
          <a:lstStyle/>
          <a:p>
            <a:fld id="{3144B24B-BAB1-431A-82C6-36E096187F50}" type="slidenum">
              <a:rPr lang="en-US" smtClean="0"/>
              <a:pPr/>
              <a:t>54</a:t>
            </a:fld>
            <a:endParaRPr lang="en-US"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smtClean="0"/>
              <a:t>Hibernation</a:t>
            </a:r>
          </a:p>
        </p:txBody>
      </p:sp>
      <p:sp>
        <p:nvSpPr>
          <p:cNvPr id="12291" name="Content Placeholder 2"/>
          <p:cNvSpPr>
            <a:spLocks noGrp="1"/>
          </p:cNvSpPr>
          <p:nvPr>
            <p:ph idx="1"/>
          </p:nvPr>
        </p:nvSpPr>
        <p:spPr/>
        <p:txBody>
          <a:bodyPr/>
          <a:lstStyle/>
          <a:p>
            <a:pPr eaLnBrk="1" hangingPunct="1"/>
            <a:r>
              <a:rPr lang="en-US" sz="1800" dirty="0" smtClean="0"/>
              <a:t>Hibernation 1</a:t>
            </a:r>
          </a:p>
          <a:p>
            <a:pPr lvl="1" eaLnBrk="1" hangingPunct="1"/>
            <a:r>
              <a:rPr lang="en-US" sz="1800" dirty="0" smtClean="0"/>
              <a:t>The application needs to ensure that the chip control register is set correctly to avoid MSMC reset. </a:t>
            </a:r>
          </a:p>
          <a:p>
            <a:pPr eaLnBrk="1" hangingPunct="1"/>
            <a:r>
              <a:rPr lang="en-US" sz="1800" dirty="0" smtClean="0"/>
              <a:t>Hibernation 2</a:t>
            </a:r>
          </a:p>
          <a:p>
            <a:pPr lvl="1" eaLnBrk="1" hangingPunct="1"/>
            <a:r>
              <a:rPr lang="en-US" sz="1800" dirty="0" smtClean="0"/>
              <a:t>MSMC is reinitialized to default values.</a:t>
            </a:r>
          </a:p>
          <a:p>
            <a:pPr eaLnBrk="1" hangingPunct="1"/>
            <a:r>
              <a:rPr lang="en-US" sz="1800" dirty="0" smtClean="0"/>
              <a:t>For both modes, the Application is responsible for shutdown of all desired IP blocks. </a:t>
            </a:r>
          </a:p>
          <a:p>
            <a:pPr eaLnBrk="1" hangingPunct="1"/>
            <a:r>
              <a:rPr lang="en-US" sz="1800" dirty="0" smtClean="0"/>
              <a:t>A hard or soft reset can be configured to bring  a hibernating device out of hibernation</a:t>
            </a:r>
          </a:p>
          <a:p>
            <a:pPr lvl="1" eaLnBrk="1" hangingPunct="1"/>
            <a:r>
              <a:rPr lang="en-US" sz="1800" dirty="0" smtClean="0"/>
              <a:t>After the reset, the boot loader code checks the PWRSTATECTL register to identify the hibernation mode and branch address and </a:t>
            </a:r>
            <a:r>
              <a:rPr lang="en-US" sz="1800" b="1" dirty="0" smtClean="0"/>
              <a:t>recovery master</a:t>
            </a:r>
            <a:r>
              <a:rPr lang="en-US" sz="1800" dirty="0" smtClean="0"/>
              <a:t>. </a:t>
            </a:r>
          </a:p>
          <a:p>
            <a:pPr lvl="1" eaLnBrk="1" hangingPunct="1"/>
            <a:r>
              <a:rPr lang="en-US" sz="1800" dirty="0" smtClean="0"/>
              <a:t>Subsequent Actions</a:t>
            </a:r>
          </a:p>
          <a:p>
            <a:pPr lvl="2" eaLnBrk="1" hangingPunct="1"/>
            <a:r>
              <a:rPr lang="en-US" sz="1800" dirty="0" smtClean="0"/>
              <a:t>Peripherals and CorePacs are powered</a:t>
            </a:r>
          </a:p>
          <a:p>
            <a:pPr lvl="2" eaLnBrk="1" hangingPunct="1"/>
            <a:r>
              <a:rPr lang="en-US" sz="1800" dirty="0" smtClean="0"/>
              <a:t>The awakened device branches to the application code which utilizes the values stored in MSMC or DDR3 prior to hibernation and the recovery master starts the recovery process.</a:t>
            </a:r>
          </a:p>
        </p:txBody>
      </p:sp>
      <p:sp>
        <p:nvSpPr>
          <p:cNvPr id="4" name="Slide Number Placeholder 3"/>
          <p:cNvSpPr>
            <a:spLocks noGrp="1"/>
          </p:cNvSpPr>
          <p:nvPr>
            <p:ph type="sldNum" sz="quarter" idx="4"/>
          </p:nvPr>
        </p:nvSpPr>
        <p:spPr/>
        <p:txBody>
          <a:bodyPr/>
          <a:lstStyle/>
          <a:p>
            <a:fld id="{3144B24B-BAB1-431A-82C6-36E096187F50}" type="slidenum">
              <a:rPr lang="en-US" smtClean="0"/>
              <a:pPr/>
              <a:t>55</a:t>
            </a:fld>
            <a:endParaRPr lang="en-US" dirty="0"/>
          </a:p>
        </p:txBody>
      </p:sp>
    </p:spTree>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8" name="Rectangle 9"/>
          <p:cNvSpPr>
            <a:spLocks noGrp="1" noChangeArrowheads="1"/>
          </p:cNvSpPr>
          <p:nvPr>
            <p:ph type="title"/>
          </p:nvPr>
        </p:nvSpPr>
        <p:spPr/>
        <p:txBody>
          <a:bodyPr/>
          <a:lstStyle/>
          <a:p>
            <a:pPr eaLnBrk="1" hangingPunct="1"/>
            <a:r>
              <a:rPr lang="en-US" dirty="0" smtClean="0"/>
              <a:t>Boot Configuration</a:t>
            </a:r>
            <a:br>
              <a:rPr lang="en-US" dirty="0" smtClean="0"/>
            </a:br>
            <a:r>
              <a:rPr lang="en-US" dirty="0" smtClean="0"/>
              <a:t>I2C Passive Mode</a:t>
            </a:r>
          </a:p>
        </p:txBody>
      </p:sp>
      <p:sp>
        <p:nvSpPr>
          <p:cNvPr id="21509" name="Rectangle 10"/>
          <p:cNvSpPr>
            <a:spLocks noGrp="1" noChangeArrowheads="1"/>
          </p:cNvSpPr>
          <p:nvPr>
            <p:ph type="body" sz="half" idx="1"/>
          </p:nvPr>
        </p:nvSpPr>
        <p:spPr>
          <a:xfrm>
            <a:off x="333375" y="1185863"/>
            <a:ext cx="8496300" cy="4692650"/>
          </a:xfrm>
        </p:spPr>
        <p:txBody>
          <a:bodyPr/>
          <a:lstStyle/>
          <a:p>
            <a:pPr eaLnBrk="1" hangingPunct="1"/>
            <a:r>
              <a:rPr lang="en-US" sz="1800" dirty="0" smtClean="0"/>
              <a:t>In passive mode the I2C Device Configuration uses 5 bits of device configuration instead of 7 used in master mode.</a:t>
            </a:r>
          </a:p>
          <a:p>
            <a:pPr eaLnBrk="1" hangingPunct="1"/>
            <a:r>
              <a:rPr lang="en-US" sz="1800" dirty="0" smtClean="0"/>
              <a:t>In passive mode the device does not drive the clock, but simply acks data received on the specified address.</a:t>
            </a:r>
          </a:p>
          <a:p>
            <a:pPr eaLnBrk="1" hangingPunct="1"/>
            <a:r>
              <a:rPr lang="en-US" sz="1800" dirty="0" smtClean="0"/>
              <a:t>The I2C address is calculated by adding 0x19 to the I2C address specified in the device configuration.</a:t>
            </a:r>
          </a:p>
          <a:p>
            <a:pPr eaLnBrk="1" hangingPunct="1"/>
            <a:r>
              <a:rPr lang="en-US" sz="1800" dirty="0" smtClean="0"/>
              <a:t>Header format: (0x19 + I2C address) xx </a:t>
            </a:r>
            <a:r>
              <a:rPr lang="en-US" sz="1800" dirty="0" err="1" smtClean="0"/>
              <a:t>xx</a:t>
            </a:r>
            <a:r>
              <a:rPr lang="en-US" sz="1800" dirty="0" smtClean="0"/>
              <a:t> </a:t>
            </a:r>
            <a:r>
              <a:rPr lang="en-US" sz="1800" dirty="0" err="1" smtClean="0"/>
              <a:t>yy</a:t>
            </a:r>
            <a:r>
              <a:rPr lang="en-US" sz="1800" dirty="0" smtClean="0"/>
              <a:t> </a:t>
            </a:r>
            <a:r>
              <a:rPr lang="en-US" sz="1800" dirty="0" err="1" smtClean="0"/>
              <a:t>yy</a:t>
            </a:r>
            <a:r>
              <a:rPr lang="en-US" sz="1800" dirty="0" smtClean="0"/>
              <a:t> </a:t>
            </a:r>
            <a:r>
              <a:rPr lang="en-US" sz="1800" dirty="0" err="1" smtClean="0"/>
              <a:t>zz</a:t>
            </a:r>
            <a:r>
              <a:rPr lang="en-US" sz="1800" dirty="0" smtClean="0"/>
              <a:t> </a:t>
            </a:r>
            <a:r>
              <a:rPr lang="en-US" sz="1800" dirty="0" err="1" smtClean="0"/>
              <a:t>zz</a:t>
            </a:r>
            <a:endParaRPr lang="en-US" sz="1800" dirty="0" smtClean="0"/>
          </a:p>
          <a:p>
            <a:pPr lvl="1" eaLnBrk="1" hangingPunct="1"/>
            <a:r>
              <a:rPr lang="en-US" sz="1400" dirty="0" smtClean="0"/>
              <a:t>xx </a:t>
            </a:r>
            <a:r>
              <a:rPr lang="en-US" sz="1400" dirty="0" err="1" smtClean="0"/>
              <a:t>xx</a:t>
            </a:r>
            <a:r>
              <a:rPr lang="en-US" sz="1400" dirty="0" smtClean="0"/>
              <a:t>  = length,  </a:t>
            </a:r>
            <a:r>
              <a:rPr lang="en-US" sz="1400" dirty="0" err="1" smtClean="0"/>
              <a:t>yy</a:t>
            </a:r>
            <a:r>
              <a:rPr lang="en-US" sz="1400" dirty="0" smtClean="0"/>
              <a:t> </a:t>
            </a:r>
            <a:r>
              <a:rPr lang="en-US" sz="1400" dirty="0" err="1" smtClean="0"/>
              <a:t>yy</a:t>
            </a:r>
            <a:r>
              <a:rPr lang="en-US" sz="1400" dirty="0" smtClean="0"/>
              <a:t> = checksum,  </a:t>
            </a:r>
            <a:r>
              <a:rPr lang="en-US" sz="1400" dirty="0" err="1" smtClean="0"/>
              <a:t>zz</a:t>
            </a:r>
            <a:r>
              <a:rPr lang="en-US" sz="1400" dirty="0" smtClean="0"/>
              <a:t> </a:t>
            </a:r>
            <a:r>
              <a:rPr lang="en-US" sz="1400" dirty="0" err="1" smtClean="0"/>
              <a:t>zz</a:t>
            </a:r>
            <a:r>
              <a:rPr lang="en-US" sz="1400" dirty="0" smtClean="0"/>
              <a:t> = boot option</a:t>
            </a:r>
          </a:p>
          <a:p>
            <a:pPr lvl="1" eaLnBrk="1" hangingPunct="1"/>
            <a:endParaRPr lang="en-US" sz="14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p:txBody>
      </p:sp>
      <p:graphicFrame>
        <p:nvGraphicFramePr>
          <p:cNvPr id="555228" name="Group 220"/>
          <p:cNvGraphicFramePr>
            <a:graphicFrameLocks noGrp="1"/>
          </p:cNvGraphicFramePr>
          <p:nvPr>
            <p:ph sz="quarter" idx="3"/>
            <p:extLst>
              <p:ext uri="{D42A27DB-BD31-4B8C-83A1-F6EECF244321}">
                <p14:modId xmlns:p14="http://schemas.microsoft.com/office/powerpoint/2010/main" val="1338941446"/>
              </p:ext>
            </p:extLst>
          </p:nvPr>
        </p:nvGraphicFramePr>
        <p:xfrm>
          <a:off x="533400" y="4800600"/>
          <a:ext cx="8223250" cy="1525589"/>
        </p:xfrm>
        <a:graphic>
          <a:graphicData uri="http://schemas.openxmlformats.org/drawingml/2006/table">
            <a:tbl>
              <a:tblPr/>
              <a:tblGrid>
                <a:gridCol w="1485900"/>
                <a:gridCol w="1233488"/>
                <a:gridCol w="5503862"/>
              </a:tblGrid>
              <a:tr h="304800">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Passive Mode Device Configuration Field Descriptions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306388">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03213">
                <a:tc row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Mode</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Master Mode </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6388">
                <a:tc vMerge="1">
                  <a:txBody>
                    <a:bodyPr/>
                    <a:lstStyle/>
                    <a:p>
                      <a:endParaRPr lang="en-US"/>
                    </a:p>
                  </a:txBody>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Passive Mode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Address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0-7</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The I2C Bus address the device will listen to for data</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1561" name="Group 57"/>
          <p:cNvGraphicFramePr>
            <a:graphicFrameLocks noGrp="1"/>
          </p:cNvGraphicFramePr>
          <p:nvPr>
            <p:ph sz="quarter" idx="2"/>
            <p:extLst>
              <p:ext uri="{D42A27DB-BD31-4B8C-83A1-F6EECF244321}">
                <p14:modId xmlns:p14="http://schemas.microsoft.com/office/powerpoint/2010/main" val="1470667494"/>
              </p:ext>
            </p:extLst>
          </p:nvPr>
        </p:nvGraphicFramePr>
        <p:xfrm>
          <a:off x="762000" y="3657600"/>
          <a:ext cx="7753350" cy="879475"/>
        </p:xfrm>
        <a:graphic>
          <a:graphicData uri="http://schemas.openxmlformats.org/drawingml/2006/table">
            <a:tbl>
              <a:tblPr/>
              <a:tblGrid>
                <a:gridCol w="1108075"/>
                <a:gridCol w="1106488"/>
                <a:gridCol w="1108075"/>
                <a:gridCol w="1108075"/>
                <a:gridCol w="1108075"/>
                <a:gridCol w="1108075"/>
                <a:gridCol w="1106487"/>
              </a:tblGrid>
              <a:tr h="241300">
                <a:tc gridSpan="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Passive Mode Device Configuration Bit Fields</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13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7</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mj-lt"/>
                          <a:cs typeface="Times New Roman" pitchFamily="18" charset="0"/>
                        </a:rPr>
                        <a:t>Rsvd</a:t>
                      </a:r>
                      <a:r>
                        <a:rPr kumimoji="0" lang="en-US" sz="1200" b="0" i="0" u="none" strike="noStrike" cap="none" normalizeH="0" baseline="0" dirty="0" smtClean="0">
                          <a:ln>
                            <a:noFill/>
                          </a:ln>
                          <a:solidFill>
                            <a:schemeClr val="tx1"/>
                          </a:solidFill>
                          <a:effectLst/>
                          <a:latin typeface="+mj-lt"/>
                          <a:cs typeface="Times New Roman" pitchFamily="18" charset="0"/>
                        </a:rPr>
                        <a:t> (Must be 1)</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Mode (1)</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Receive I2C Address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cs typeface="Times New Roman" pitchFamily="18" charset="0"/>
                      </a:endParaRP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cs typeface="Times New Roman" pitchFamily="18" charset="0"/>
                      </a:endParaRP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
        <p:nvSpPr>
          <p:cNvPr id="6" name="Slide Number Placeholder 5"/>
          <p:cNvSpPr>
            <a:spLocks noGrp="1"/>
          </p:cNvSpPr>
          <p:nvPr>
            <p:ph type="sldNum" sz="quarter" idx="4"/>
          </p:nvPr>
        </p:nvSpPr>
        <p:spPr/>
        <p:txBody>
          <a:bodyPr/>
          <a:lstStyle/>
          <a:p>
            <a:fld id="{3144B24B-BAB1-431A-82C6-36E096187F50}" type="slidenum">
              <a:rPr lang="en-US" smtClean="0"/>
              <a:pPr/>
              <a:t>56</a:t>
            </a:fld>
            <a:endParaRPr lang="en-US"/>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p:cNvSpPr txBox="1"/>
          <p:nvPr/>
        </p:nvSpPr>
        <p:spPr>
          <a:xfrm>
            <a:off x="228600" y="6445364"/>
            <a:ext cx="8610600" cy="369332"/>
          </a:xfrm>
          <a:prstGeom prst="rect">
            <a:avLst/>
          </a:prstGeom>
          <a:solidFill>
            <a:schemeClr val="bg1"/>
          </a:solidFill>
        </p:spPr>
        <p:txBody>
          <a:bodyPr wrap="square" rtlCol="0">
            <a:spAutoFit/>
          </a:bodyPr>
          <a:lstStyle/>
          <a:p>
            <a:endParaRPr lang="en-US" dirty="0"/>
          </a:p>
        </p:txBody>
      </p:sp>
      <p:sp>
        <p:nvSpPr>
          <p:cNvPr id="23556" name="Rectangle 2"/>
          <p:cNvSpPr>
            <a:spLocks noGrp="1" noChangeArrowheads="1"/>
          </p:cNvSpPr>
          <p:nvPr>
            <p:ph type="title"/>
          </p:nvPr>
        </p:nvSpPr>
        <p:spPr/>
        <p:txBody>
          <a:bodyPr/>
          <a:lstStyle/>
          <a:p>
            <a:pPr eaLnBrk="1" hangingPunct="1"/>
            <a:r>
              <a:rPr lang="en-US" dirty="0" smtClean="0"/>
              <a:t>Boot Configuration – SPI Mode</a:t>
            </a:r>
          </a:p>
        </p:txBody>
      </p:sp>
      <p:sp>
        <p:nvSpPr>
          <p:cNvPr id="23557" name="Rectangle 3"/>
          <p:cNvSpPr>
            <a:spLocks noGrp="1" noChangeArrowheads="1"/>
          </p:cNvSpPr>
          <p:nvPr>
            <p:ph type="body" sz="half" idx="1"/>
          </p:nvPr>
        </p:nvSpPr>
        <p:spPr/>
        <p:txBody>
          <a:bodyPr/>
          <a:lstStyle/>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sp>
        <p:nvSpPr>
          <p:cNvPr id="23558" name="Text Box 8"/>
          <p:cNvSpPr txBox="1">
            <a:spLocks noChangeArrowheads="1"/>
          </p:cNvSpPr>
          <p:nvPr/>
        </p:nvSpPr>
        <p:spPr bwMode="auto">
          <a:xfrm>
            <a:off x="381000" y="806450"/>
            <a:ext cx="8458200" cy="646331"/>
          </a:xfrm>
          <a:prstGeom prst="rect">
            <a:avLst/>
          </a:prstGeom>
          <a:noFill/>
          <a:ln w="9525">
            <a:noFill/>
            <a:miter lim="800000"/>
            <a:headEnd/>
            <a:tailEnd/>
          </a:ln>
          <a:effectLst/>
        </p:spPr>
        <p:txBody>
          <a:bodyPr wrap="square">
            <a:spAutoFit/>
          </a:bodyPr>
          <a:lstStyle/>
          <a:p>
            <a:r>
              <a:rPr lang="en-US" dirty="0"/>
              <a:t>Similar to I2C, the </a:t>
            </a:r>
            <a:r>
              <a:rPr lang="en-US" dirty="0" err="1"/>
              <a:t>bootloader</a:t>
            </a:r>
            <a:r>
              <a:rPr lang="en-US" dirty="0"/>
              <a:t> reads either a boot parameter table or boot </a:t>
            </a:r>
            <a:r>
              <a:rPr lang="en-US" dirty="0" err="1"/>
              <a:t>config</a:t>
            </a:r>
            <a:r>
              <a:rPr lang="en-US" dirty="0"/>
              <a:t> table that is at the address specified by the first boot parameter table and executes it directly.</a:t>
            </a:r>
          </a:p>
        </p:txBody>
      </p:sp>
      <p:graphicFrame>
        <p:nvGraphicFramePr>
          <p:cNvPr id="556419" name="Group 387"/>
          <p:cNvGraphicFramePr>
            <a:graphicFrameLocks noGrp="1"/>
          </p:cNvGraphicFramePr>
          <p:nvPr>
            <p:ph sz="quarter" idx="3"/>
          </p:nvPr>
        </p:nvGraphicFramePr>
        <p:xfrm>
          <a:off x="603250" y="2675359"/>
          <a:ext cx="8205788" cy="4114904"/>
        </p:xfrm>
        <a:graphic>
          <a:graphicData uri="http://schemas.openxmlformats.org/drawingml/2006/table">
            <a:tbl>
              <a:tblPr/>
              <a:tblGrid>
                <a:gridCol w="1482725"/>
                <a:gridCol w="1230313"/>
                <a:gridCol w="5492750"/>
              </a:tblGrid>
              <a:tr h="243862">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SPI Device Configuration Field Descriptions</a:t>
                      </a:r>
                      <a:endParaRPr kumimoji="0" lang="en-US" sz="1200" b="0" i="0" u="none" strike="noStrike" cap="none" normalizeH="0" baseline="0" dirty="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43862">
                <a:tc rowSpan="4">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Mode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is output on the rising edge of SPICLK. Input data is latched on the falling edge.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76">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is output one half-cycle before the first rising edge of SPICLK and on subsequent falling edges. Input data is latched on the rising edge of SPICLK.</a:t>
                      </a:r>
                      <a:endParaRPr kumimoji="0" lang="en-US" sz="1200" b="0" i="0" u="none" strike="noStrike" cap="none" normalizeH="0" baseline="0" dirty="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is output on the falling edge of SPICLK. Input data is latched on the rising edge.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76">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is output one half-cycle before the first falling edge of SPICLK and on subsequent rising edges. Input data is latched on the falling edge of SPICLK.</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4,5 pin</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 pin mode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 pin mode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 Width</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 bit address values are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24 bit address values are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Chip Select</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The chip select field value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Parameter Table Index</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Specifies which parameter table is loaded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SR Index</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Smart Reflex Index</a:t>
                      </a:r>
                      <a:endParaRPr kumimoji="0" lang="en-US" sz="1200" b="0" i="0" u="none" strike="noStrike" cap="none" normalizeH="0" baseline="0" dirty="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 name="Content Placeholder 3"/>
          <p:cNvGraphicFramePr>
            <a:graphicFrameLocks noGrp="1"/>
          </p:cNvGraphicFramePr>
          <p:nvPr>
            <p:ph sz="quarter" idx="2"/>
          </p:nvPr>
        </p:nvGraphicFramePr>
        <p:xfrm>
          <a:off x="609600" y="1524001"/>
          <a:ext cx="8170863" cy="1069473"/>
        </p:xfrm>
        <a:graphic>
          <a:graphicData uri="http://schemas.openxmlformats.org/drawingml/2006/table">
            <a:tbl>
              <a:tblPr/>
              <a:tblGrid>
                <a:gridCol w="911163"/>
                <a:gridCol w="911163"/>
                <a:gridCol w="911163"/>
                <a:gridCol w="911163"/>
                <a:gridCol w="580578"/>
                <a:gridCol w="695708"/>
                <a:gridCol w="695707"/>
                <a:gridCol w="894716"/>
                <a:gridCol w="809192"/>
                <a:gridCol w="850310"/>
              </a:tblGrid>
              <a:tr h="281009">
                <a:tc gridSpan="10">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SPI Device Configuration Bit Fields</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1009">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11</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10</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507455">
                <a:tc gridSpan="2">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Mode</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a:t>
                      </a:r>
                      <a:r>
                        <a:rPr kumimoji="0" lang="en-US" sz="1200" b="0" i="0" u="none" strike="noStrike" cap="none" normalizeH="0" baseline="0" dirty="0" err="1" smtClean="0">
                          <a:ln>
                            <a:noFill/>
                          </a:ln>
                          <a:solidFill>
                            <a:schemeClr val="tx1"/>
                          </a:solidFill>
                          <a:effectLst/>
                          <a:latin typeface="+mj-lt"/>
                          <a:cs typeface="Times New Roman" pitchFamily="18" charset="0"/>
                        </a:rPr>
                        <a:t>clk</a:t>
                      </a:r>
                      <a:r>
                        <a:rPr kumimoji="0" lang="en-US" sz="1200" b="0" i="0" u="none" strike="noStrike" cap="none" normalizeH="0" baseline="0" dirty="0" smtClean="0">
                          <a:ln>
                            <a:noFill/>
                          </a:ln>
                          <a:solidFill>
                            <a:schemeClr val="tx1"/>
                          </a:solidFill>
                          <a:effectLst/>
                          <a:latin typeface="+mj-lt"/>
                          <a:cs typeface="Times New Roman" pitchFamily="18" charset="0"/>
                        </a:rPr>
                        <a:t> </a:t>
                      </a:r>
                      <a:r>
                        <a:rPr kumimoji="0" lang="en-US" sz="1200" b="0" i="0" u="none" strike="noStrike" cap="none" normalizeH="0" baseline="0" dirty="0" err="1" smtClean="0">
                          <a:ln>
                            <a:noFill/>
                          </a:ln>
                          <a:solidFill>
                            <a:schemeClr val="tx1"/>
                          </a:solidFill>
                          <a:effectLst/>
                          <a:latin typeface="+mj-lt"/>
                          <a:cs typeface="Times New Roman" pitchFamily="18" charset="0"/>
                        </a:rPr>
                        <a:t>Pol</a:t>
                      </a:r>
                      <a:r>
                        <a:rPr kumimoji="0" lang="en-US" sz="1200" b="0" i="0" u="none" strike="noStrike" cap="none" normalizeH="0" baseline="0" dirty="0" smtClean="0">
                          <a:ln>
                            <a:noFill/>
                          </a:ln>
                          <a:solidFill>
                            <a:schemeClr val="tx1"/>
                          </a:solidFill>
                          <a:effectLst/>
                          <a:latin typeface="+mj-lt"/>
                          <a:cs typeface="Times New Roman" pitchFamily="18" charset="0"/>
                        </a:rPr>
                        <a:t>/Phase)</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4,5pin</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 Width</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Chip select</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4">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Parameter Table</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8" name="Slide Number Placeholder 7"/>
          <p:cNvSpPr>
            <a:spLocks noGrp="1"/>
          </p:cNvSpPr>
          <p:nvPr>
            <p:ph type="sldNum" sz="quarter" idx="4"/>
          </p:nvPr>
        </p:nvSpPr>
        <p:spPr/>
        <p:txBody>
          <a:bodyPr/>
          <a:lstStyle/>
          <a:p>
            <a:fld id="{3144B24B-BAB1-431A-82C6-36E096187F50}" type="slidenum">
              <a:rPr lang="en-US" smtClean="0"/>
              <a:pPr/>
              <a:t>57</a:t>
            </a:fld>
            <a:endParaRPr lang="en-US"/>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smtClean="0"/>
              <a:t>Boot Configuration – EMIF16 Mode</a:t>
            </a:r>
          </a:p>
        </p:txBody>
      </p:sp>
      <p:sp>
        <p:nvSpPr>
          <p:cNvPr id="15365" name="Rectangle 3"/>
          <p:cNvSpPr>
            <a:spLocks noGrp="1" noChangeArrowheads="1"/>
          </p:cNvSpPr>
          <p:nvPr>
            <p:ph type="body" sz="half" idx="1"/>
          </p:nvPr>
        </p:nvSpPr>
        <p:spPr>
          <a:xfrm>
            <a:off x="250825" y="785813"/>
            <a:ext cx="8470900" cy="4692650"/>
          </a:xfrm>
        </p:spPr>
        <p:txBody>
          <a:bodyPr/>
          <a:lstStyle/>
          <a:p>
            <a:pPr eaLnBrk="1" hangingPunct="1"/>
            <a:r>
              <a:rPr lang="en-US" sz="1800" dirty="0" smtClean="0"/>
              <a:t>EMIF16 mode is used to boot from the NOR flash.</a:t>
            </a:r>
          </a:p>
          <a:p>
            <a:pPr eaLnBrk="1" hangingPunct="1"/>
            <a:r>
              <a:rPr lang="en-US" sz="1800" dirty="0" smtClean="0"/>
              <a:t>The boot loader configures the EMIF16 and then sets the boot complete bit corresponding to corePac0 in the boot complete register and then branches to EMIF16 CS2 data memory at 0x70000000. </a:t>
            </a:r>
          </a:p>
          <a:p>
            <a:pPr eaLnBrk="1" hangingPunct="1"/>
            <a:r>
              <a:rPr lang="en-US" sz="1800" dirty="0" smtClean="0"/>
              <a:t>No Memory is reserved by the boot loader.</a:t>
            </a:r>
          </a:p>
          <a:p>
            <a:pPr eaLnBrk="1" hangingPunct="1">
              <a:buFontTx/>
              <a:buNone/>
            </a:pPr>
            <a:endParaRPr lang="en-US" sz="1800" dirty="0" smtClean="0"/>
          </a:p>
        </p:txBody>
      </p:sp>
      <p:graphicFrame>
        <p:nvGraphicFramePr>
          <p:cNvPr id="558314" name="Group 234"/>
          <p:cNvGraphicFramePr>
            <a:graphicFrameLocks noGrp="1"/>
          </p:cNvGraphicFramePr>
          <p:nvPr>
            <p:ph sz="quarter" idx="2"/>
          </p:nvPr>
        </p:nvGraphicFramePr>
        <p:xfrm>
          <a:off x="528638" y="2443480"/>
          <a:ext cx="8272462" cy="1287464"/>
        </p:xfrm>
        <a:graphic>
          <a:graphicData uri="http://schemas.openxmlformats.org/drawingml/2006/table">
            <a:tbl>
              <a:tblPr/>
              <a:tblGrid>
                <a:gridCol w="1181100"/>
                <a:gridCol w="1182687"/>
                <a:gridCol w="1181100"/>
                <a:gridCol w="1182688"/>
                <a:gridCol w="1181100"/>
                <a:gridCol w="1182687"/>
                <a:gridCol w="1181100"/>
              </a:tblGrid>
              <a:tr h="446088">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Sleep / EMIF16 Configuration Bit Fields</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20688">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9</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8</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7</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6</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5</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4</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3</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20688">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Reserved</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Wait Enable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Sub-Mode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SR Index</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graphicFrame>
        <p:nvGraphicFramePr>
          <p:cNvPr id="558316" name="Group 236"/>
          <p:cNvGraphicFramePr>
            <a:graphicFrameLocks noGrp="1"/>
          </p:cNvGraphicFramePr>
          <p:nvPr>
            <p:ph sz="quarter" idx="3"/>
          </p:nvPr>
        </p:nvGraphicFramePr>
        <p:xfrm>
          <a:off x="517525" y="3783330"/>
          <a:ext cx="8283575" cy="2541270"/>
        </p:xfrm>
        <a:graphic>
          <a:graphicData uri="http://schemas.openxmlformats.org/drawingml/2006/table">
            <a:tbl>
              <a:tblPr/>
              <a:tblGrid>
                <a:gridCol w="1916113"/>
                <a:gridCol w="1092200"/>
                <a:gridCol w="5275262"/>
              </a:tblGrid>
              <a:tr h="288925">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Sleep / EMIF16 Configuration Bit Field Description</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667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Bit Field</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Value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Description</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6828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Sub-Mode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0b00</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Sleep Boot</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0b01</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EMIF16 boot</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0b10-0b11</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Reserved</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Wait Enable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0b0</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Wait enable disabled (EMIF16 sub mode)</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0b1</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Wait enable enabled (EMIF16 sub mode)</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Slide Number Placeholder 5"/>
          <p:cNvSpPr>
            <a:spLocks noGrp="1"/>
          </p:cNvSpPr>
          <p:nvPr>
            <p:ph type="sldNum" sz="quarter" idx="4"/>
          </p:nvPr>
        </p:nvSpPr>
        <p:spPr/>
        <p:txBody>
          <a:bodyPr/>
          <a:lstStyle/>
          <a:p>
            <a:fld id="{3144B24B-BAB1-431A-82C6-36E096187F50}" type="slidenum">
              <a:rPr lang="en-US" smtClean="0"/>
              <a:pPr/>
              <a:t>58</a:t>
            </a:fld>
            <a:endParaRPr lang="en-US"/>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28600" y="6445364"/>
            <a:ext cx="8610600" cy="369332"/>
          </a:xfrm>
          <a:prstGeom prst="rect">
            <a:avLst/>
          </a:prstGeom>
          <a:solidFill>
            <a:schemeClr val="bg1"/>
          </a:solidFill>
        </p:spPr>
        <p:txBody>
          <a:bodyPr wrap="square" rtlCol="0">
            <a:spAutoFit/>
          </a:bodyPr>
          <a:lstStyle/>
          <a:p>
            <a:endParaRPr lang="en-US" dirty="0"/>
          </a:p>
        </p:txBody>
      </p:sp>
      <p:sp>
        <p:nvSpPr>
          <p:cNvPr id="16388" name="Rectangle 2"/>
          <p:cNvSpPr>
            <a:spLocks noGrp="1" noChangeArrowheads="1"/>
          </p:cNvSpPr>
          <p:nvPr>
            <p:ph type="title"/>
          </p:nvPr>
        </p:nvSpPr>
        <p:spPr/>
        <p:txBody>
          <a:bodyPr/>
          <a:lstStyle/>
          <a:p>
            <a:pPr eaLnBrk="1" hangingPunct="1"/>
            <a:r>
              <a:rPr lang="en-US" smtClean="0"/>
              <a:t>Boot Configuration – Ethernet</a:t>
            </a:r>
          </a:p>
        </p:txBody>
      </p:sp>
      <p:sp>
        <p:nvSpPr>
          <p:cNvPr id="16389" name="Rectangle 3"/>
          <p:cNvSpPr>
            <a:spLocks noGrp="1" noChangeArrowheads="1"/>
          </p:cNvSpPr>
          <p:nvPr>
            <p:ph type="body" sz="half" idx="1"/>
          </p:nvPr>
        </p:nvSpPr>
        <p:spPr>
          <a:xfrm>
            <a:off x="292100" y="914400"/>
            <a:ext cx="8472488" cy="381000"/>
          </a:xfrm>
        </p:spPr>
        <p:txBody>
          <a:bodyPr/>
          <a:lstStyle/>
          <a:p>
            <a:pPr eaLnBrk="1" hangingPunct="1">
              <a:lnSpc>
                <a:spcPct val="90000"/>
              </a:lnSpc>
            </a:pPr>
            <a:r>
              <a:rPr lang="en-US" sz="1800" dirty="0" smtClean="0"/>
              <a:t>Ethernet(SGMII) boot configuration sets SERDES clock and device ID. </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p:txBody>
      </p:sp>
      <p:graphicFrame>
        <p:nvGraphicFramePr>
          <p:cNvPr id="16458" name="Group 74"/>
          <p:cNvGraphicFramePr>
            <a:graphicFrameLocks noGrp="1"/>
          </p:cNvGraphicFramePr>
          <p:nvPr>
            <p:ph sz="quarter" idx="2"/>
            <p:extLst>
              <p:ext uri="{D42A27DB-BD31-4B8C-83A1-F6EECF244321}">
                <p14:modId xmlns:p14="http://schemas.microsoft.com/office/powerpoint/2010/main" val="2149695342"/>
              </p:ext>
            </p:extLst>
          </p:nvPr>
        </p:nvGraphicFramePr>
        <p:xfrm>
          <a:off x="596900" y="1239303"/>
          <a:ext cx="8139113" cy="822846"/>
        </p:xfrm>
        <a:graphic>
          <a:graphicData uri="http://schemas.openxmlformats.org/drawingml/2006/table">
            <a:tbl>
              <a:tblPr/>
              <a:tblGrid>
                <a:gridCol w="1163638"/>
                <a:gridCol w="1160462"/>
                <a:gridCol w="1163638"/>
                <a:gridCol w="1204912"/>
                <a:gridCol w="1122363"/>
                <a:gridCol w="1160462"/>
                <a:gridCol w="1163638"/>
              </a:tblGrid>
              <a:tr h="244475">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Ethernet (SGMII) Device Configuration Bit fields</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4475">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9</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8</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65113">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SERDES Clock Mult</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Ext connection</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Dev ID</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graphicFrame>
        <p:nvGraphicFramePr>
          <p:cNvPr id="552435" name="Group 499"/>
          <p:cNvGraphicFramePr>
            <a:graphicFrameLocks noGrp="1"/>
          </p:cNvGraphicFramePr>
          <p:nvPr>
            <p:ph sz="quarter" idx="3"/>
            <p:extLst>
              <p:ext uri="{D42A27DB-BD31-4B8C-83A1-F6EECF244321}">
                <p14:modId xmlns:p14="http://schemas.microsoft.com/office/powerpoint/2010/main" val="2966037878"/>
              </p:ext>
            </p:extLst>
          </p:nvPr>
        </p:nvGraphicFramePr>
        <p:xfrm>
          <a:off x="533400" y="2151102"/>
          <a:ext cx="8229600" cy="3731566"/>
        </p:xfrm>
        <a:graphic>
          <a:graphicData uri="http://schemas.openxmlformats.org/drawingml/2006/table">
            <a:tbl>
              <a:tblPr/>
              <a:tblGrid>
                <a:gridCol w="2743199"/>
                <a:gridCol w="2394410"/>
                <a:gridCol w="3091991"/>
              </a:tblGrid>
              <a:tr h="265369">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6536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Description</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24430">
                <a:tc row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Ext connection</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Mac to Mac connection, master with auto negotiation</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8653">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Mac to Mac connection, slave, and Mac to </a:t>
                      </a:r>
                      <a:r>
                        <a:rPr kumimoji="0" lang="en-US" sz="1200" b="0" i="0" u="none" strike="noStrike" cap="none" normalizeH="0" baseline="0" dirty="0" err="1" smtClean="0">
                          <a:ln>
                            <a:noFill/>
                          </a:ln>
                          <a:solidFill>
                            <a:schemeClr val="tx1"/>
                          </a:solidFill>
                          <a:effectLst/>
                          <a:latin typeface="+mj-lt"/>
                          <a:cs typeface="Times New Roman" pitchFamily="18" charset="0"/>
                        </a:rPr>
                        <a:t>Phy</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5369">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Mac to Mac, forced link</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5369">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Mac to fiber connection</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009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Device ID</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0-7</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This value is used in the device ID field of the Ethernet ready frame. Bits 1:0 are use for the SR ID.</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row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SERDES Clock Mult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The output frequency of the PLL must be 1.25 GBs.</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x8</a:t>
                      </a:r>
                      <a:r>
                        <a:rPr kumimoji="0" lang="en-US" sz="1200" b="0" i="0" u="none" strike="noStrike" cap="none" normalizeH="0" baseline="0" smtClean="0">
                          <a:ln>
                            <a:noFill/>
                          </a:ln>
                          <a:solidFill>
                            <a:srgbClr val="FF0000"/>
                          </a:solidFill>
                          <a:effectLst/>
                          <a:latin typeface="+mj-lt"/>
                          <a:cs typeface="Times New Roman" pitchFamily="18" charset="0"/>
                        </a:rPr>
                        <a:t> </a:t>
                      </a:r>
                      <a:r>
                        <a:rPr kumimoji="0" lang="en-US" sz="1200" b="0" i="0" u="none" strike="noStrike" cap="none" normalizeH="0" baseline="0" smtClean="0">
                          <a:ln>
                            <a:noFill/>
                          </a:ln>
                          <a:solidFill>
                            <a:schemeClr val="tx1"/>
                          </a:solidFill>
                          <a:effectLst/>
                          <a:latin typeface="+mj-lt"/>
                          <a:cs typeface="Times New Roman" pitchFamily="18" charset="0"/>
                        </a:rPr>
                        <a:t>for input clock of 156.25 MHz</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x5 for input clock of 250 MHz</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x4 for input clock of 312.5 MHz</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5369">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Reserved</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Slide Number Placeholder 6"/>
          <p:cNvSpPr>
            <a:spLocks noGrp="1"/>
          </p:cNvSpPr>
          <p:nvPr>
            <p:ph type="sldNum" sz="quarter" idx="4"/>
          </p:nvPr>
        </p:nvSpPr>
        <p:spPr/>
        <p:txBody>
          <a:bodyPr/>
          <a:lstStyle/>
          <a:p>
            <a:fld id="{3144B24B-BAB1-431A-82C6-36E096187F50}" type="slidenum">
              <a:rPr lang="en-US" smtClean="0"/>
              <a:pPr/>
              <a:t>59</a:t>
            </a:fld>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Generic Boot Procedure</a:t>
            </a:r>
            <a:endParaRPr lang="en-US" sz="3600" dirty="0"/>
          </a:p>
        </p:txBody>
      </p:sp>
      <p:graphicFrame>
        <p:nvGraphicFramePr>
          <p:cNvPr id="6" name="Object 5"/>
          <p:cNvGraphicFramePr>
            <a:graphicFrameLocks noChangeAspect="1"/>
          </p:cNvGraphicFramePr>
          <p:nvPr/>
        </p:nvGraphicFramePr>
        <p:xfrm>
          <a:off x="914400" y="990600"/>
          <a:ext cx="7551738" cy="5072851"/>
        </p:xfrm>
        <a:graphic>
          <a:graphicData uri="http://schemas.openxmlformats.org/presentationml/2006/ole">
            <mc:AlternateContent xmlns:mc="http://schemas.openxmlformats.org/markup-compatibility/2006">
              <mc:Choice xmlns:v="urn:schemas-microsoft-com:vml" Requires="v">
                <p:oleObj spid="_x0000_s36868" name="Visio" r:id="rId3" imgW="8854417" imgH="5947923" progId="Visio.Drawing.11">
                  <p:embed/>
                </p:oleObj>
              </mc:Choice>
              <mc:Fallback>
                <p:oleObj name="Visio" r:id="rId3" imgW="8854417" imgH="5947923" progId="Visio.Drawing.11">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990600"/>
                        <a:ext cx="7551738" cy="50728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4"/>
          </p:nvPr>
        </p:nvSpPr>
        <p:spPr/>
        <p:txBody>
          <a:bodyPr/>
          <a:lstStyle/>
          <a:p>
            <a:fld id="{3144B24B-BAB1-431A-82C6-36E096187F50}" type="slidenum">
              <a:rPr lang="en-US" smtClean="0"/>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311150" y="173037"/>
            <a:ext cx="8458200" cy="814388"/>
          </a:xfrm>
        </p:spPr>
        <p:txBody>
          <a:bodyPr/>
          <a:lstStyle/>
          <a:p>
            <a:pPr eaLnBrk="1" hangingPunct="1"/>
            <a:r>
              <a:rPr lang="en-US" smtClean="0"/>
              <a:t>Boot Configuration – Serial RapidIO</a:t>
            </a:r>
          </a:p>
        </p:txBody>
      </p:sp>
      <p:sp>
        <p:nvSpPr>
          <p:cNvPr id="18437" name="Rectangle 3"/>
          <p:cNvSpPr>
            <a:spLocks noGrp="1" noChangeArrowheads="1"/>
          </p:cNvSpPr>
          <p:nvPr>
            <p:ph type="body" sz="half" idx="1"/>
          </p:nvPr>
        </p:nvSpPr>
        <p:spPr>
          <a:xfrm>
            <a:off x="428625" y="833437"/>
            <a:ext cx="8488363" cy="4692650"/>
          </a:xfrm>
        </p:spPr>
        <p:txBody>
          <a:bodyPr/>
          <a:lstStyle/>
          <a:p>
            <a:pPr eaLnBrk="1" hangingPunct="1"/>
            <a:r>
              <a:rPr lang="en-US" sz="1800" smtClean="0"/>
              <a:t>SRIO boot configuration sets the Clock, Lane configuration, and mode </a:t>
            </a:r>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graphicFrame>
        <p:nvGraphicFramePr>
          <p:cNvPr id="553067" name="Group 107"/>
          <p:cNvGraphicFramePr>
            <a:graphicFrameLocks noGrp="1"/>
          </p:cNvGraphicFramePr>
          <p:nvPr>
            <p:ph sz="quarter" idx="2"/>
          </p:nvPr>
        </p:nvGraphicFramePr>
        <p:xfrm>
          <a:off x="582613" y="1524000"/>
          <a:ext cx="7999412" cy="822960"/>
        </p:xfrm>
        <a:graphic>
          <a:graphicData uri="http://schemas.openxmlformats.org/drawingml/2006/table">
            <a:tbl>
              <a:tblPr/>
              <a:tblGrid>
                <a:gridCol w="1143000"/>
                <a:gridCol w="1143000"/>
                <a:gridCol w="1143000"/>
                <a:gridCol w="1141412"/>
                <a:gridCol w="1143000"/>
                <a:gridCol w="1143000"/>
                <a:gridCol w="1143000"/>
              </a:tblGrid>
              <a:tr h="252413">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Rapid I/O Device Configuration Bit Fields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241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5241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Lane Setup</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SR ID</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graphicFrame>
        <p:nvGraphicFramePr>
          <p:cNvPr id="553292" name="Group 332"/>
          <p:cNvGraphicFramePr>
            <a:graphicFrameLocks noGrp="1"/>
          </p:cNvGraphicFramePr>
          <p:nvPr>
            <p:ph sz="quarter" idx="3"/>
          </p:nvPr>
        </p:nvGraphicFramePr>
        <p:xfrm>
          <a:off x="609600" y="2590800"/>
          <a:ext cx="7981950" cy="3291840"/>
        </p:xfrm>
        <a:graphic>
          <a:graphicData uri="http://schemas.openxmlformats.org/drawingml/2006/table">
            <a:tbl>
              <a:tblPr/>
              <a:tblGrid>
                <a:gridCol w="1441450"/>
                <a:gridCol w="1573213"/>
                <a:gridCol w="4967287"/>
              </a:tblGrid>
              <a:tr h="152400">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SRIO Configuration Bit Field Descriptions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Value</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1524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SR ID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0-3</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Smart Reflex ID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Reference Clock = 156.25 MHz</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Reference Clock = 250 MHz</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Reference Clock = 312.5 MHz</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1.25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3.125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5.0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Lane Setup</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Port Configured as 4 ports each 1 lane wide (4 -1x ports)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Port Configured as 2 ports  2 lanes wide (2 – 2x ports)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Slide Number Placeholder 5"/>
          <p:cNvSpPr>
            <a:spLocks noGrp="1"/>
          </p:cNvSpPr>
          <p:nvPr>
            <p:ph type="sldNum" sz="quarter" idx="4"/>
          </p:nvPr>
        </p:nvSpPr>
        <p:spPr/>
        <p:txBody>
          <a:bodyPr/>
          <a:lstStyle/>
          <a:p>
            <a:fld id="{3144B24B-BAB1-431A-82C6-36E096187F50}" type="slidenum">
              <a:rPr lang="en-US" smtClean="0"/>
              <a:pPr/>
              <a:t>60</a:t>
            </a:fld>
            <a:endParaRPr lang="en-US"/>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dirty="0" smtClean="0"/>
              <a:t>Boot Configuration – PCI Express</a:t>
            </a:r>
          </a:p>
        </p:txBody>
      </p:sp>
      <p:sp>
        <p:nvSpPr>
          <p:cNvPr id="25605" name="Rectangle 3"/>
          <p:cNvSpPr>
            <a:spLocks noGrp="1" noChangeArrowheads="1"/>
          </p:cNvSpPr>
          <p:nvPr>
            <p:ph type="body" sz="half" idx="1"/>
          </p:nvPr>
        </p:nvSpPr>
        <p:spPr/>
        <p:txBody>
          <a:bodyPr/>
          <a:lstStyle/>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graphicFrame>
        <p:nvGraphicFramePr>
          <p:cNvPr id="559207" name="Group 103"/>
          <p:cNvGraphicFramePr>
            <a:graphicFrameLocks noGrp="1"/>
          </p:cNvGraphicFramePr>
          <p:nvPr>
            <p:ph sz="quarter" idx="2"/>
          </p:nvPr>
        </p:nvGraphicFramePr>
        <p:xfrm>
          <a:off x="628650" y="1617663"/>
          <a:ext cx="8189913" cy="1157289"/>
        </p:xfrm>
        <a:graphic>
          <a:graphicData uri="http://schemas.openxmlformats.org/drawingml/2006/table">
            <a:tbl>
              <a:tblPr/>
              <a:tblGrid>
                <a:gridCol w="1169988"/>
                <a:gridCol w="1169987"/>
                <a:gridCol w="1169988"/>
                <a:gridCol w="1169987"/>
                <a:gridCol w="1169988"/>
                <a:gridCol w="1169987"/>
                <a:gridCol w="1169988"/>
              </a:tblGrid>
              <a:tr h="385763">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PCI Device Configuration Bit Fields</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8576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9</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8</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7</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6</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5</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4</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3</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8576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Rsvd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BAR Config</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SR ID</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
        <p:nvSpPr>
          <p:cNvPr id="25630" name="Text Box 6"/>
          <p:cNvSpPr txBox="1">
            <a:spLocks noChangeArrowheads="1"/>
          </p:cNvSpPr>
          <p:nvPr/>
        </p:nvSpPr>
        <p:spPr bwMode="auto">
          <a:xfrm>
            <a:off x="573088" y="963613"/>
            <a:ext cx="8347075" cy="641350"/>
          </a:xfrm>
          <a:prstGeom prst="rect">
            <a:avLst/>
          </a:prstGeom>
          <a:noFill/>
          <a:ln w="9525">
            <a:noFill/>
            <a:miter lim="800000"/>
            <a:headEnd/>
            <a:tailEnd/>
          </a:ln>
          <a:effectLst/>
        </p:spPr>
        <p:txBody>
          <a:bodyPr>
            <a:spAutoFit/>
          </a:bodyPr>
          <a:lstStyle/>
          <a:p>
            <a:pPr>
              <a:buFontTx/>
              <a:buChar char="•"/>
            </a:pPr>
            <a:r>
              <a:rPr lang="en-US"/>
              <a:t> In PCIe mode, the host configures memory and loads all the sections directly to the memory.</a:t>
            </a:r>
          </a:p>
        </p:txBody>
      </p:sp>
      <p:graphicFrame>
        <p:nvGraphicFramePr>
          <p:cNvPr id="559276" name="Group 172"/>
          <p:cNvGraphicFramePr>
            <a:graphicFrameLocks noGrp="1"/>
          </p:cNvGraphicFramePr>
          <p:nvPr>
            <p:ph sz="quarter" idx="3"/>
          </p:nvPr>
        </p:nvGraphicFramePr>
        <p:xfrm>
          <a:off x="619125" y="3209925"/>
          <a:ext cx="8215313" cy="2270126"/>
        </p:xfrm>
        <a:graphic>
          <a:graphicData uri="http://schemas.openxmlformats.org/drawingml/2006/table">
            <a:tbl>
              <a:tblPr/>
              <a:tblGrid>
                <a:gridCol w="1482725"/>
                <a:gridCol w="1235075"/>
                <a:gridCol w="5497513"/>
              </a:tblGrid>
              <a:tr h="568325">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PCI Device Configuration Bit Fields</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5667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Bit Field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Value</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Description</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56832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SR ID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0-3</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Smart Reflex ID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67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Bar Config</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0-0xf</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See Next Slide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5651" name="Line 540"/>
          <p:cNvSpPr>
            <a:spLocks noChangeShapeType="1"/>
          </p:cNvSpPr>
          <p:nvPr/>
        </p:nvSpPr>
        <p:spPr bwMode="auto">
          <a:xfrm>
            <a:off x="6938963" y="3232150"/>
            <a:ext cx="0" cy="0"/>
          </a:xfrm>
          <a:prstGeom prst="line">
            <a:avLst/>
          </a:prstGeom>
          <a:noFill/>
          <a:ln w="12700" cap="rnd">
            <a:solidFill>
              <a:srgbClr val="000000"/>
            </a:solidFill>
            <a:round/>
            <a:headEnd/>
            <a:tailEnd/>
          </a:ln>
          <a:effectLst/>
        </p:spPr>
        <p:txBody>
          <a:bodyPr/>
          <a:lstStyle/>
          <a:p>
            <a:endParaRPr lang="en-US"/>
          </a:p>
        </p:txBody>
      </p:sp>
      <p:sp>
        <p:nvSpPr>
          <p:cNvPr id="25652" name="Line 541"/>
          <p:cNvSpPr>
            <a:spLocks noChangeShapeType="1"/>
          </p:cNvSpPr>
          <p:nvPr/>
        </p:nvSpPr>
        <p:spPr bwMode="auto">
          <a:xfrm>
            <a:off x="6938963" y="3476625"/>
            <a:ext cx="0" cy="0"/>
          </a:xfrm>
          <a:prstGeom prst="line">
            <a:avLst/>
          </a:prstGeom>
          <a:noFill/>
          <a:ln w="12700" cap="rnd">
            <a:solidFill>
              <a:srgbClr val="000000"/>
            </a:solidFill>
            <a:round/>
            <a:headEnd/>
            <a:tailEnd/>
          </a:ln>
          <a:effectLst/>
        </p:spPr>
        <p:txBody>
          <a:bodyPr/>
          <a:lstStyle/>
          <a:p>
            <a:endParaRPr lang="en-US"/>
          </a:p>
        </p:txBody>
      </p:sp>
      <p:sp>
        <p:nvSpPr>
          <p:cNvPr id="25653" name="Line 586"/>
          <p:cNvSpPr>
            <a:spLocks noChangeShapeType="1"/>
          </p:cNvSpPr>
          <p:nvPr/>
        </p:nvSpPr>
        <p:spPr bwMode="auto">
          <a:xfrm>
            <a:off x="6938963" y="2009775"/>
            <a:ext cx="0" cy="0"/>
          </a:xfrm>
          <a:prstGeom prst="line">
            <a:avLst/>
          </a:prstGeom>
          <a:noFill/>
          <a:ln w="12700" cap="rnd">
            <a:solidFill>
              <a:srgbClr val="000000"/>
            </a:solidFill>
            <a:round/>
            <a:headEnd/>
            <a:tailEnd/>
          </a:ln>
          <a:effectLst/>
        </p:spPr>
        <p:txBody>
          <a:bodyPr/>
          <a:lstStyle/>
          <a:p>
            <a:endParaRPr lang="en-US"/>
          </a:p>
        </p:txBody>
      </p:sp>
      <p:sp>
        <p:nvSpPr>
          <p:cNvPr id="25654" name="Line 587"/>
          <p:cNvSpPr>
            <a:spLocks noChangeShapeType="1"/>
          </p:cNvSpPr>
          <p:nvPr/>
        </p:nvSpPr>
        <p:spPr bwMode="auto">
          <a:xfrm>
            <a:off x="6938963" y="2254250"/>
            <a:ext cx="0" cy="0"/>
          </a:xfrm>
          <a:prstGeom prst="line">
            <a:avLst/>
          </a:prstGeom>
          <a:noFill/>
          <a:ln w="12700" cap="rnd">
            <a:solidFill>
              <a:srgbClr val="000000"/>
            </a:solidFill>
            <a:round/>
            <a:headEnd/>
            <a:tailEnd/>
          </a:ln>
          <a:effectLst/>
        </p:spPr>
        <p:txBody>
          <a:bodyPr/>
          <a:lstStyle/>
          <a:p>
            <a:endParaRPr lang="en-US"/>
          </a:p>
        </p:txBody>
      </p:sp>
      <p:sp>
        <p:nvSpPr>
          <p:cNvPr id="11" name="Slide Number Placeholder 10"/>
          <p:cNvSpPr>
            <a:spLocks noGrp="1"/>
          </p:cNvSpPr>
          <p:nvPr>
            <p:ph type="sldNum" sz="quarter" idx="4"/>
          </p:nvPr>
        </p:nvSpPr>
        <p:spPr/>
        <p:txBody>
          <a:bodyPr/>
          <a:lstStyle/>
          <a:p>
            <a:fld id="{3144B24B-BAB1-431A-82C6-36E096187F50}" type="slidenum">
              <a:rPr lang="en-US" smtClean="0"/>
              <a:pPr/>
              <a:t>61</a:t>
            </a:fld>
            <a:endParaRPr lang="en-US"/>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82660" name="Group 4"/>
          <p:cNvGraphicFramePr>
            <a:graphicFrameLocks noGrp="1"/>
          </p:cNvGraphicFramePr>
          <p:nvPr>
            <p:ph/>
          </p:nvPr>
        </p:nvGraphicFramePr>
        <p:xfrm>
          <a:off x="304800" y="990600"/>
          <a:ext cx="8569325" cy="5336223"/>
        </p:xfrm>
        <a:graphic>
          <a:graphicData uri="http://schemas.openxmlformats.org/drawingml/2006/table">
            <a:tbl>
              <a:tblPr/>
              <a:tblGrid>
                <a:gridCol w="952500"/>
                <a:gridCol w="952500"/>
                <a:gridCol w="950913"/>
                <a:gridCol w="952500"/>
                <a:gridCol w="952500"/>
                <a:gridCol w="952500"/>
                <a:gridCol w="950912"/>
                <a:gridCol w="952500"/>
                <a:gridCol w="952500"/>
              </a:tblGrid>
              <a:tr h="247650">
                <a:tc gridSpan="9">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BAR </a:t>
                      </a:r>
                      <a:r>
                        <a:rPr kumimoji="0" lang="en-US" sz="1200" b="0" i="0" u="none" strike="noStrike" cap="none" normalizeH="0" baseline="0" dirty="0" err="1" smtClean="0">
                          <a:ln>
                            <a:noFill/>
                          </a:ln>
                          <a:solidFill>
                            <a:schemeClr val="tx1"/>
                          </a:solidFill>
                          <a:effectLst/>
                          <a:latin typeface="+mj-lt"/>
                          <a:cs typeface="Times New Roman" pitchFamily="18" charset="0"/>
                        </a:rPr>
                        <a:t>Config</a:t>
                      </a:r>
                      <a:r>
                        <a:rPr kumimoji="0" lang="en-US" sz="1200" b="0" i="0" u="none" strike="noStrike" cap="none" normalizeH="0" baseline="0" dirty="0" smtClean="0">
                          <a:ln>
                            <a:noFill/>
                          </a:ln>
                          <a:solidFill>
                            <a:schemeClr val="tx1"/>
                          </a:solidFill>
                          <a:effectLst/>
                          <a:latin typeface="+mj-lt"/>
                          <a:cs typeface="Times New Roman" pitchFamily="18" charset="0"/>
                        </a:rPr>
                        <a:t> / </a:t>
                      </a:r>
                      <a:r>
                        <a:rPr kumimoji="0" lang="en-US" sz="1200" b="0" i="0" u="none" strike="noStrike" cap="none" normalizeH="0" baseline="0" dirty="0" err="1" smtClean="0">
                          <a:ln>
                            <a:noFill/>
                          </a:ln>
                          <a:solidFill>
                            <a:schemeClr val="tx1"/>
                          </a:solidFill>
                          <a:effectLst/>
                          <a:latin typeface="+mj-lt"/>
                          <a:cs typeface="Times New Roman" pitchFamily="18" charset="0"/>
                        </a:rPr>
                        <a:t>PCIe</a:t>
                      </a:r>
                      <a:r>
                        <a:rPr kumimoji="0" lang="en-US" sz="1200" b="0" i="0" u="none" strike="noStrike" cap="none" normalizeH="0" baseline="0" dirty="0" smtClean="0">
                          <a:ln>
                            <a:noFill/>
                          </a:ln>
                          <a:solidFill>
                            <a:schemeClr val="tx1"/>
                          </a:solidFill>
                          <a:effectLst/>
                          <a:latin typeface="+mj-lt"/>
                          <a:cs typeface="Times New Roman" pitchFamily="18" charset="0"/>
                        </a:rPr>
                        <a:t> Window Sizes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846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 bit Address Translation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 bit Address Translation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 cfg</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BAR5</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BAR1/2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BAR3/4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6">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PCIe MMRs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Clone of BAR4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2" gridSpan="2">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B3B3"/>
                    </a:solidFill>
                  </a:tcPr>
                </a:tc>
                <a:tc rowSpan="12" h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rowSpan="4" gridSpan="5">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B3B3"/>
                    </a:solidFill>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512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512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1024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1024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2048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2048</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7789" name="Text Box 142"/>
          <p:cNvSpPr txBox="1">
            <a:spLocks noChangeArrowheads="1"/>
          </p:cNvSpPr>
          <p:nvPr/>
        </p:nvSpPr>
        <p:spPr bwMode="auto">
          <a:xfrm>
            <a:off x="479425" y="215900"/>
            <a:ext cx="8088313" cy="769441"/>
          </a:xfrm>
          <a:prstGeom prst="rect">
            <a:avLst/>
          </a:prstGeom>
          <a:noFill/>
          <a:ln w="9525">
            <a:noFill/>
            <a:miter lim="800000"/>
            <a:headEnd/>
            <a:tailEnd/>
          </a:ln>
          <a:effectLst/>
        </p:spPr>
        <p:txBody>
          <a:bodyPr>
            <a:spAutoFit/>
          </a:bodyPr>
          <a:lstStyle/>
          <a:p>
            <a:pPr algn="ctr" fontAlgn="base">
              <a:spcBef>
                <a:spcPct val="0"/>
              </a:spcBef>
              <a:spcAft>
                <a:spcPct val="0"/>
              </a:spcAft>
            </a:pPr>
            <a:r>
              <a:rPr lang="en-US" sz="4400" b="1" dirty="0">
                <a:latin typeface="+mj-lt"/>
                <a:ea typeface="+mj-ea"/>
                <a:cs typeface="+mj-cs"/>
              </a:rPr>
              <a:t>Boot Configuration – PCI Express</a:t>
            </a:r>
          </a:p>
        </p:txBody>
      </p:sp>
      <p:sp>
        <p:nvSpPr>
          <p:cNvPr id="4" name="Slide Number Placeholder 3"/>
          <p:cNvSpPr>
            <a:spLocks noGrp="1"/>
          </p:cNvSpPr>
          <p:nvPr>
            <p:ph type="sldNum" sz="quarter" idx="4"/>
          </p:nvPr>
        </p:nvSpPr>
        <p:spPr/>
        <p:txBody>
          <a:bodyPr/>
          <a:lstStyle/>
          <a:p>
            <a:fld id="{3144B24B-BAB1-431A-82C6-36E096187F50}" type="slidenum">
              <a:rPr lang="en-US" smtClean="0"/>
              <a:pPr/>
              <a:t>62</a:t>
            </a:fld>
            <a:endParaRPr lang="en-US"/>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57339" name="Group 283"/>
          <p:cNvGraphicFramePr>
            <a:graphicFrameLocks noGrp="1"/>
          </p:cNvGraphicFramePr>
          <p:nvPr>
            <p:ph sz="quarter" idx="3"/>
          </p:nvPr>
        </p:nvGraphicFramePr>
        <p:xfrm>
          <a:off x="530225" y="3505200"/>
          <a:ext cx="8153400" cy="2743200"/>
        </p:xfrm>
        <a:graphic>
          <a:graphicData uri="http://schemas.openxmlformats.org/drawingml/2006/table">
            <a:tbl>
              <a:tblPr/>
              <a:tblGrid>
                <a:gridCol w="1472365"/>
                <a:gridCol w="1223492"/>
                <a:gridCol w="5457543"/>
              </a:tblGrid>
              <a:tr h="263525">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MCM Boot Device Configuration Field Descriptions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619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6352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SR Index</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0-3</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Smart Reflex Index</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rowSpan="3">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156.25 MHz</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250 MHz</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312.5 MHz</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rowSpan="4">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1.25 GBs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3.125 GBs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6.25 GBs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12.5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8676" name="Rectangle 8"/>
          <p:cNvSpPr>
            <a:spLocks noGrp="1" noChangeArrowheads="1"/>
          </p:cNvSpPr>
          <p:nvPr>
            <p:ph type="title"/>
          </p:nvPr>
        </p:nvSpPr>
        <p:spPr/>
        <p:txBody>
          <a:bodyPr/>
          <a:lstStyle/>
          <a:p>
            <a:pPr eaLnBrk="1" hangingPunct="1"/>
            <a:r>
              <a:rPr lang="en-US" dirty="0" smtClean="0"/>
              <a:t>Boot Configuration</a:t>
            </a:r>
            <a:br>
              <a:rPr lang="en-US" dirty="0" smtClean="0"/>
            </a:br>
            <a:r>
              <a:rPr lang="en-US" dirty="0" err="1" smtClean="0"/>
              <a:t>HyperLink</a:t>
            </a:r>
            <a:r>
              <a:rPr lang="en-US" dirty="0" smtClean="0"/>
              <a:t> Mode</a:t>
            </a:r>
          </a:p>
        </p:txBody>
      </p:sp>
      <p:sp>
        <p:nvSpPr>
          <p:cNvPr id="28677" name="Rectangle 9"/>
          <p:cNvSpPr>
            <a:spLocks noGrp="1" noChangeArrowheads="1"/>
          </p:cNvSpPr>
          <p:nvPr>
            <p:ph type="body" sz="half" idx="1"/>
          </p:nvPr>
        </p:nvSpPr>
        <p:spPr>
          <a:xfrm>
            <a:off x="392113" y="1140264"/>
            <a:ext cx="8435975" cy="4692650"/>
          </a:xfrm>
        </p:spPr>
        <p:txBody>
          <a:bodyPr/>
          <a:lstStyle/>
          <a:p>
            <a:pPr eaLnBrk="1" hangingPunct="1"/>
            <a:r>
              <a:rPr lang="en-US" sz="1800" dirty="0" err="1" smtClean="0"/>
              <a:t>HyperLink</a:t>
            </a:r>
            <a:r>
              <a:rPr lang="en-US" sz="1800" dirty="0" smtClean="0"/>
              <a:t> boot mode boots the DSP through the ultra short range </a:t>
            </a:r>
            <a:r>
              <a:rPr lang="en-US" sz="1800" dirty="0" err="1" smtClean="0"/>
              <a:t>HyperLink</a:t>
            </a:r>
            <a:r>
              <a:rPr lang="en-US" sz="1800" dirty="0" smtClean="0"/>
              <a:t>.</a:t>
            </a:r>
          </a:p>
          <a:p>
            <a:pPr eaLnBrk="1" hangingPunct="1"/>
            <a:r>
              <a:rPr lang="en-US" sz="1800" dirty="0" smtClean="0"/>
              <a:t>The host loads the boot image directly through the link and then generates the interrupt to wake the DSP.</a:t>
            </a:r>
          </a:p>
        </p:txBody>
      </p:sp>
      <p:graphicFrame>
        <p:nvGraphicFramePr>
          <p:cNvPr id="557165" name="Group 109"/>
          <p:cNvGraphicFramePr>
            <a:graphicFrameLocks noGrp="1"/>
          </p:cNvGraphicFramePr>
          <p:nvPr>
            <p:ph sz="quarter" idx="2"/>
          </p:nvPr>
        </p:nvGraphicFramePr>
        <p:xfrm>
          <a:off x="519113" y="2219325"/>
          <a:ext cx="8167687" cy="1133475"/>
        </p:xfrm>
        <a:graphic>
          <a:graphicData uri="http://schemas.openxmlformats.org/drawingml/2006/table">
            <a:tbl>
              <a:tblPr/>
              <a:tblGrid>
                <a:gridCol w="1166812"/>
                <a:gridCol w="1166813"/>
                <a:gridCol w="1166812"/>
                <a:gridCol w="1166813"/>
                <a:gridCol w="1166812"/>
                <a:gridCol w="1166813"/>
                <a:gridCol w="1166812"/>
              </a:tblGrid>
              <a:tr h="377825">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MCM Boot Device Configuration</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7825">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6</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77825">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Reserved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SR Index</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
        <p:nvSpPr>
          <p:cNvPr id="6" name="Slide Number Placeholder 5"/>
          <p:cNvSpPr>
            <a:spLocks noGrp="1"/>
          </p:cNvSpPr>
          <p:nvPr>
            <p:ph type="sldNum" sz="quarter" idx="4"/>
          </p:nvPr>
        </p:nvSpPr>
        <p:spPr/>
        <p:txBody>
          <a:bodyPr/>
          <a:lstStyle/>
          <a:p>
            <a:fld id="{3144B24B-BAB1-431A-82C6-36E096187F50}" type="slidenum">
              <a:rPr lang="en-US" smtClean="0"/>
              <a:pPr/>
              <a:t>63</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76200"/>
            <a:ext cx="9144000" cy="814388"/>
          </a:xfrm>
        </p:spPr>
        <p:txBody>
          <a:bodyPr/>
          <a:lstStyle/>
          <a:p>
            <a:pPr eaLnBrk="1" hangingPunct="1"/>
            <a:r>
              <a:rPr lang="en-US" sz="4000" dirty="0" smtClean="0"/>
              <a:t>ROM Boot Loader (RBL): Definition</a:t>
            </a:r>
          </a:p>
        </p:txBody>
      </p:sp>
      <p:sp>
        <p:nvSpPr>
          <p:cNvPr id="7171" name="Text Placeholder 2"/>
          <p:cNvSpPr>
            <a:spLocks noGrp="1"/>
          </p:cNvSpPr>
          <p:nvPr>
            <p:ph type="body" sz="half" idx="1"/>
          </p:nvPr>
        </p:nvSpPr>
        <p:spPr>
          <a:xfrm>
            <a:off x="333375" y="838201"/>
            <a:ext cx="8505825" cy="3581399"/>
          </a:xfrm>
        </p:spPr>
        <p:txBody>
          <a:bodyPr/>
          <a:lstStyle/>
          <a:p>
            <a:pPr eaLnBrk="1" hangingPunct="1">
              <a:buNone/>
            </a:pPr>
            <a:r>
              <a:rPr lang="en-US" sz="2800" dirty="0" smtClean="0"/>
              <a:t>ROM Boot Loader (RBL):</a:t>
            </a:r>
          </a:p>
          <a:p>
            <a:pPr eaLnBrk="1" hangingPunct="1"/>
            <a:r>
              <a:rPr lang="en-US" sz="2000" dirty="0" smtClean="0"/>
              <a:t>Software </a:t>
            </a:r>
            <a:r>
              <a:rPr lang="en-US" sz="2000" dirty="0"/>
              <a:t>code used for </a:t>
            </a:r>
            <a:r>
              <a:rPr lang="en-US" sz="2000" dirty="0" smtClean="0"/>
              <a:t>device </a:t>
            </a:r>
            <a:r>
              <a:rPr lang="en-US" sz="2000" dirty="0"/>
              <a:t>startup</a:t>
            </a:r>
            <a:r>
              <a:rPr lang="en-US" sz="2000" dirty="0" smtClean="0"/>
              <a:t>.</a:t>
            </a:r>
          </a:p>
          <a:p>
            <a:pPr eaLnBrk="1" hangingPunct="1"/>
            <a:r>
              <a:rPr lang="en-US" sz="2000" dirty="0" smtClean="0"/>
              <a:t>Transfers application code from memory or host to high-speed internal memory or DDR3.</a:t>
            </a:r>
            <a:endParaRPr lang="en-US" sz="2000" dirty="0"/>
          </a:p>
          <a:p>
            <a:pPr eaLnBrk="1" hangingPunct="1"/>
            <a:r>
              <a:rPr lang="en-US" sz="2000" dirty="0" smtClean="0"/>
              <a:t>Burned in ROM (non-modifiable) during manufacture</a:t>
            </a:r>
          </a:p>
          <a:p>
            <a:pPr eaLnBrk="1" hangingPunct="1"/>
            <a:r>
              <a:rPr lang="en-US" sz="2000" dirty="0" smtClean="0"/>
              <a:t>Base address of 0x20B00000 (DSP), 0x00000000 (ARM)</a:t>
            </a:r>
          </a:p>
        </p:txBody>
      </p:sp>
      <p:grpSp>
        <p:nvGrpSpPr>
          <p:cNvPr id="2" name="Group 16"/>
          <p:cNvGrpSpPr/>
          <p:nvPr/>
        </p:nvGrpSpPr>
        <p:grpSpPr>
          <a:xfrm>
            <a:off x="304800" y="3231258"/>
            <a:ext cx="4267200" cy="3048000"/>
            <a:chOff x="4495800" y="3276600"/>
            <a:chExt cx="4267200" cy="3048000"/>
          </a:xfrm>
        </p:grpSpPr>
        <p:sp>
          <p:nvSpPr>
            <p:cNvPr id="5" name="Rectangle 4"/>
            <p:cNvSpPr/>
            <p:nvPr/>
          </p:nvSpPr>
          <p:spPr bwMode="auto">
            <a:xfrm>
              <a:off x="4495800" y="45720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dirty="0" smtClean="0"/>
            </a:p>
            <a:p>
              <a:pPr algn="ctr" eaLnBrk="0" fontAlgn="base" hangingPunct="0">
                <a:spcBef>
                  <a:spcPct val="0"/>
                </a:spcBef>
                <a:spcAft>
                  <a:spcPct val="0"/>
                </a:spcAft>
              </a:pPr>
              <a:r>
                <a:rPr lang="en-US" dirty="0" smtClean="0"/>
                <a:t>ROM</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6" name="Rectangle 5"/>
            <p:cNvSpPr/>
            <p:nvPr/>
          </p:nvSpPr>
          <p:spPr bwMode="auto">
            <a:xfrm>
              <a:off x="7315200" y="32766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 name="Rectangle 6"/>
            <p:cNvSpPr/>
            <p:nvPr/>
          </p:nvSpPr>
          <p:spPr bwMode="auto">
            <a:xfrm>
              <a:off x="7391400" y="33528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8" name="Rectangle 7"/>
            <p:cNvSpPr/>
            <p:nvPr/>
          </p:nvSpPr>
          <p:spPr bwMode="auto">
            <a:xfrm>
              <a:off x="7467600" y="34290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9" name="Rectangle 8"/>
            <p:cNvSpPr/>
            <p:nvPr/>
          </p:nvSpPr>
          <p:spPr bwMode="auto">
            <a:xfrm>
              <a:off x="7543800" y="35052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smtClean="0"/>
                <a:t>C66x CorePac</a:t>
              </a:r>
            </a:p>
          </p:txBody>
        </p:sp>
        <p:sp>
          <p:nvSpPr>
            <p:cNvPr id="10" name="Rectangle 9"/>
            <p:cNvSpPr/>
            <p:nvPr/>
          </p:nvSpPr>
          <p:spPr bwMode="auto">
            <a:xfrm>
              <a:off x="7315200" y="5410200"/>
              <a:ext cx="1219200" cy="685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1" name="Rectangle 10"/>
            <p:cNvSpPr/>
            <p:nvPr/>
          </p:nvSpPr>
          <p:spPr bwMode="auto">
            <a:xfrm>
              <a:off x="7391400" y="5486400"/>
              <a:ext cx="1219200" cy="685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2" name="Rectangle 11"/>
            <p:cNvSpPr/>
            <p:nvPr/>
          </p:nvSpPr>
          <p:spPr bwMode="auto">
            <a:xfrm>
              <a:off x="7467600" y="5562600"/>
              <a:ext cx="1219200" cy="685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3" name="Rectangle 12"/>
            <p:cNvSpPr/>
            <p:nvPr/>
          </p:nvSpPr>
          <p:spPr bwMode="auto">
            <a:xfrm>
              <a:off x="7543800" y="5638800"/>
              <a:ext cx="1219200" cy="685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smtClean="0"/>
                <a:t>ARM CorePac</a:t>
              </a:r>
            </a:p>
          </p:txBody>
        </p:sp>
        <p:cxnSp>
          <p:nvCxnSpPr>
            <p:cNvPr id="14" name="Elbow Connector 13"/>
            <p:cNvCxnSpPr>
              <a:stCxn id="5" idx="3"/>
              <a:endCxn id="6" idx="1"/>
            </p:cNvCxnSpPr>
            <p:nvPr/>
          </p:nvCxnSpPr>
          <p:spPr bwMode="auto">
            <a:xfrm flipV="1">
              <a:off x="5715000" y="3619500"/>
              <a:ext cx="1600200" cy="1295400"/>
            </a:xfrm>
            <a:prstGeom prst="bentConnector3">
              <a:avLst/>
            </a:prstGeom>
            <a:solidFill>
              <a:schemeClr val="accent1"/>
            </a:solidFill>
            <a:ln w="9525" cap="flat" cmpd="sng" algn="ctr">
              <a:solidFill>
                <a:schemeClr val="tx1"/>
              </a:solidFill>
              <a:prstDash val="solid"/>
              <a:round/>
              <a:headEnd type="none" w="med" len="med"/>
              <a:tailEnd type="arrow"/>
            </a:ln>
            <a:effectLst/>
          </p:spPr>
        </p:cxnSp>
        <p:cxnSp>
          <p:nvCxnSpPr>
            <p:cNvPr id="15" name="Straight Connector 14"/>
            <p:cNvCxnSpPr/>
            <p:nvPr/>
          </p:nvCxnSpPr>
          <p:spPr bwMode="auto">
            <a:xfrm>
              <a:off x="6515100" y="4914900"/>
              <a:ext cx="0" cy="8382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Arrow Connector 15"/>
            <p:cNvCxnSpPr>
              <a:endCxn id="10" idx="1"/>
            </p:cNvCxnSpPr>
            <p:nvPr/>
          </p:nvCxnSpPr>
          <p:spPr bwMode="auto">
            <a:xfrm>
              <a:off x="6515100" y="5753100"/>
              <a:ext cx="8001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
        <p:nvSpPr>
          <p:cNvPr id="18" name="Text Placeholder 2"/>
          <p:cNvSpPr txBox="1">
            <a:spLocks/>
          </p:cNvSpPr>
          <p:nvPr/>
        </p:nvSpPr>
        <p:spPr bwMode="auto">
          <a:xfrm>
            <a:off x="4876800" y="3429000"/>
            <a:ext cx="4038600" cy="2667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20000"/>
              </a:spcBef>
              <a:spcAft>
                <a:spcPct val="0"/>
              </a:spcAft>
              <a:buClrTx/>
              <a:buSzTx/>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RBL can be executed by either</a:t>
            </a:r>
            <a:r>
              <a:rPr kumimoji="0" lang="en-US" sz="2000" b="0" i="0" u="none" strike="noStrike" kern="0" cap="none" spc="0" normalizeH="0" noProof="0" dirty="0" smtClean="0">
                <a:ln>
                  <a:noFill/>
                </a:ln>
                <a:solidFill>
                  <a:schemeClr val="tx1"/>
                </a:solidFill>
                <a:effectLst/>
                <a:uLnTx/>
                <a:uFillTx/>
                <a:latin typeface="+mn-lt"/>
                <a:ea typeface="+mn-ea"/>
                <a:cs typeface="+mn-cs"/>
              </a:rPr>
              <a:t> the </a:t>
            </a:r>
            <a:r>
              <a:rPr kumimoji="0" lang="en-US" sz="2000" b="0" i="0" u="none" strike="noStrike" kern="0" cap="none" spc="0" normalizeH="0" baseline="0" noProof="0" dirty="0" smtClean="0">
                <a:ln>
                  <a:noFill/>
                </a:ln>
                <a:solidFill>
                  <a:schemeClr val="tx1"/>
                </a:solidFill>
                <a:effectLst/>
                <a:uLnTx/>
                <a:uFillTx/>
                <a:latin typeface="+mn-lt"/>
                <a:ea typeface="+mn-ea"/>
                <a:cs typeface="+mn-cs"/>
              </a:rPr>
              <a:t>C66x core or the ARM core. The boot behavior varies depending on the core type that initiates the boot process.</a:t>
            </a:r>
          </a:p>
        </p:txBody>
      </p:sp>
      <p:sp>
        <p:nvSpPr>
          <p:cNvPr id="19" name="Slide Number Placeholder 18"/>
          <p:cNvSpPr>
            <a:spLocks noGrp="1"/>
          </p:cNvSpPr>
          <p:nvPr>
            <p:ph type="sldNum" sz="quarter" idx="4"/>
          </p:nvPr>
        </p:nvSpPr>
        <p:spPr/>
        <p:txBody>
          <a:bodyPr/>
          <a:lstStyle/>
          <a:p>
            <a:fld id="{3144B24B-BAB1-431A-82C6-36E096187F50}"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Process Requirements</a:t>
            </a:r>
            <a:endParaRPr lang="en-US" dirty="0"/>
          </a:p>
        </p:txBody>
      </p:sp>
      <p:sp>
        <p:nvSpPr>
          <p:cNvPr id="3" name="Text Placeholder 2"/>
          <p:cNvSpPr>
            <a:spLocks noGrp="1"/>
          </p:cNvSpPr>
          <p:nvPr>
            <p:ph type="body" sz="half" idx="1"/>
          </p:nvPr>
        </p:nvSpPr>
        <p:spPr>
          <a:xfrm>
            <a:off x="381000" y="990600"/>
            <a:ext cx="8467725" cy="5181600"/>
          </a:xfrm>
        </p:spPr>
        <p:txBody>
          <a:bodyPr/>
          <a:lstStyle/>
          <a:p>
            <a:r>
              <a:rPr lang="en-US" sz="3000" dirty="0" smtClean="0"/>
              <a:t>Select booting method: </a:t>
            </a:r>
          </a:p>
          <a:p>
            <a:pPr lvl="1"/>
            <a:r>
              <a:rPr lang="en-US" dirty="0" smtClean="0"/>
              <a:t>Which CPU (ARM 0 or DSP Core 0) manages the boot</a:t>
            </a:r>
          </a:p>
          <a:p>
            <a:pPr lvl="2"/>
            <a:r>
              <a:rPr lang="en-US" dirty="0" smtClean="0"/>
              <a:t>All other cores are in idle state, waiting for interrupt</a:t>
            </a:r>
          </a:p>
          <a:p>
            <a:pPr lvl="1"/>
            <a:r>
              <a:rPr lang="en-US" dirty="0" smtClean="0"/>
              <a:t>Which boot mode to use	 </a:t>
            </a:r>
          </a:p>
          <a:p>
            <a:r>
              <a:rPr lang="en-US" sz="3000" dirty="0" smtClean="0"/>
              <a:t>Update the configuration</a:t>
            </a:r>
          </a:p>
          <a:p>
            <a:r>
              <a:rPr lang="en-US" sz="3000" dirty="0" smtClean="0"/>
              <a:t>Trigger to use the configuration to prepare for booting</a:t>
            </a:r>
          </a:p>
          <a:p>
            <a:pPr lvl="1"/>
            <a:r>
              <a:rPr lang="en-US" sz="2600" dirty="0" smtClean="0"/>
              <a:t>Configuring the device (PLLs and more)</a:t>
            </a:r>
          </a:p>
          <a:p>
            <a:r>
              <a:rPr lang="en-US" sz="3000" dirty="0" smtClean="0"/>
              <a:t>Load the image of the executable into the device</a:t>
            </a:r>
          </a:p>
          <a:p>
            <a:r>
              <a:rPr lang="en-US" sz="3000" dirty="0" smtClean="0"/>
              <a:t>Trigger all cores to run the executable</a:t>
            </a:r>
          </a:p>
          <a:p>
            <a:endParaRPr lang="en-US" dirty="0" smtClean="0"/>
          </a:p>
          <a:p>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8</a:t>
            </a:fld>
            <a:endParaRPr lang="en-US" dirty="0"/>
          </a:p>
        </p:txBody>
      </p:sp>
    </p:spTree>
    <p:extLst>
      <p:ext uri="{BB962C8B-B14F-4D97-AF65-F5344CB8AC3E}">
        <p14:creationId xmlns:p14="http://schemas.microsoft.com/office/powerpoint/2010/main" val="3355367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PLL Settings</a:t>
            </a:r>
            <a:endParaRPr lang="en-US" sz="3600" dirty="0"/>
          </a:p>
        </p:txBody>
      </p:sp>
      <p:sp>
        <p:nvSpPr>
          <p:cNvPr id="3" name="Text Placeholder 2"/>
          <p:cNvSpPr>
            <a:spLocks noGrp="1"/>
          </p:cNvSpPr>
          <p:nvPr>
            <p:ph type="body" sz="half" idx="1"/>
          </p:nvPr>
        </p:nvSpPr>
        <p:spPr>
          <a:xfrm>
            <a:off x="333375" y="1185863"/>
            <a:ext cx="7820025" cy="4692650"/>
          </a:xfrm>
        </p:spPr>
        <p:txBody>
          <a:bodyPr/>
          <a:lstStyle/>
          <a:p>
            <a:r>
              <a:rPr lang="en-US" sz="2800" dirty="0" smtClean="0"/>
              <a:t>PLL settings are user-configured to ensure proper operation of the selected device</a:t>
            </a:r>
          </a:p>
          <a:p>
            <a:r>
              <a:rPr lang="en-US" sz="2800" dirty="0" smtClean="0"/>
              <a:t>The KeyStone Data Manual for each device includes one or more PLL tables:</a:t>
            </a:r>
          </a:p>
          <a:p>
            <a:pPr lvl="1"/>
            <a:r>
              <a:rPr lang="en-US" dirty="0" smtClean="0"/>
              <a:t>System PLL settings configure the system clock.</a:t>
            </a:r>
          </a:p>
          <a:p>
            <a:pPr lvl="1"/>
            <a:r>
              <a:rPr lang="en-US" dirty="0" smtClean="0"/>
              <a:t>ARM PLL settings configure the ARM clock speed.</a:t>
            </a:r>
          </a:p>
          <a:p>
            <a:pPr lvl="1"/>
            <a:r>
              <a:rPr lang="en-US" dirty="0" smtClean="0"/>
              <a:t>PA PLL settings configure PA (Packet Accelerator) clock.</a:t>
            </a:r>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9</a:t>
            </a:fld>
            <a:endParaRPr lang="en-US" dirty="0"/>
          </a:p>
        </p:txBody>
      </p:sp>
    </p:spTree>
    <p:extLst>
      <p:ext uri="{BB962C8B-B14F-4D97-AF65-F5344CB8AC3E}">
        <p14:creationId xmlns:p14="http://schemas.microsoft.com/office/powerpoint/2010/main" val="263322933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ELAPSEDTIME" val="2761.739"/>
  <p:tag name="ARTICULATE_SLIDE_PAUSE" val="0"/>
  <p:tag name="ARTICULATE_NAV_LEVEL" val="1"/>
  <p:tag name="ARTICULATE_PLAYLIST_ID" val="-1"/>
  <p:tag name="ARTICULATE_LOCK_SLIDE" val="0"/>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78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79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9862</TotalTime>
  <Words>5516</Words>
  <Application>Microsoft Office PowerPoint</Application>
  <PresentationFormat>On-screen Show (4:3)</PresentationFormat>
  <Paragraphs>1202</Paragraphs>
  <Slides>63</Slides>
  <Notes>23</Notes>
  <HiddenSlides>12</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63</vt:i4>
      </vt:variant>
    </vt:vector>
  </HeadingPairs>
  <TitlesOfParts>
    <vt:vector size="67" baseType="lpstr">
      <vt:lpstr>77_KeyStoneOLT</vt:lpstr>
      <vt:lpstr>78_KeyStoneOLT</vt:lpstr>
      <vt:lpstr>79_KeyStoneOLT</vt:lpstr>
      <vt:lpstr>Visio</vt:lpstr>
      <vt:lpstr>KeyStone Bootloader </vt:lpstr>
      <vt:lpstr>Agenda</vt:lpstr>
      <vt:lpstr>Boot Overview</vt:lpstr>
      <vt:lpstr>Gel Routine at Connect</vt:lpstr>
      <vt:lpstr>Gel Routine During Load</vt:lpstr>
      <vt:lpstr>Generic Boot Procedure</vt:lpstr>
      <vt:lpstr>ROM Boot Loader (RBL): Definition</vt:lpstr>
      <vt:lpstr>Boot Process Requirements</vt:lpstr>
      <vt:lpstr>KeyStone PLL Settings</vt:lpstr>
      <vt:lpstr>Example of PLL Configuration</vt:lpstr>
      <vt:lpstr>PowerPoint Presentation</vt:lpstr>
      <vt:lpstr>Boot Modes</vt:lpstr>
      <vt:lpstr>KeyStone Boot Mode Categories</vt:lpstr>
      <vt:lpstr>KeyStone Boot Modes </vt:lpstr>
      <vt:lpstr>Boot Process Memory Usage</vt:lpstr>
      <vt:lpstr>Magic Address</vt:lpstr>
      <vt:lpstr>KeyStone I Boot Configuration Pins</vt:lpstr>
      <vt:lpstr>KeyStone I ROM Boot Modes</vt:lpstr>
      <vt:lpstr>KeyStone I Boot Device</vt:lpstr>
      <vt:lpstr>KeyStone II Boot Modes</vt:lpstr>
      <vt:lpstr>KeyStone II Boot Strap Selection</vt:lpstr>
      <vt:lpstr>BOOT Process Triggers</vt:lpstr>
      <vt:lpstr>Reset Types</vt:lpstr>
      <vt:lpstr>File Formats</vt:lpstr>
      <vt:lpstr>KeyStone I Boot Formats</vt:lpstr>
      <vt:lpstr>Boot Parameter Format</vt:lpstr>
      <vt:lpstr>Boot Parameter Table Setup</vt:lpstr>
      <vt:lpstr>Boot Image Format</vt:lpstr>
      <vt:lpstr>Register Configuration Format</vt:lpstr>
      <vt:lpstr>Slave Direct IO Modes</vt:lpstr>
      <vt:lpstr>Utilities Used to Generate Different Tables</vt:lpstr>
      <vt:lpstr>KeyStone I Additional Utilities</vt:lpstr>
      <vt:lpstr>KeyStone II ARM Boot BLOB Image Formats</vt:lpstr>
      <vt:lpstr>KeyStone II BLOB Generation Tools</vt:lpstr>
      <vt:lpstr>KeyStone II ARM GPH Formats</vt:lpstr>
      <vt:lpstr>KeyStone II GPH Format Tools</vt:lpstr>
      <vt:lpstr>Hex Converter out for 8-bit SPI boot ARM Assembly Language Tools User’s Guide, Chapter 12</vt:lpstr>
      <vt:lpstr>Boot Mode Details</vt:lpstr>
      <vt:lpstr>KeyStone I: I2C Master Boot</vt:lpstr>
      <vt:lpstr>KeyStone I Boot Modes Summary</vt:lpstr>
      <vt:lpstr>KeyStone II Boot Loading Process: I2C Boot</vt:lpstr>
      <vt:lpstr>KeyStone II Boot Loading Process: XIP boot</vt:lpstr>
      <vt:lpstr>KeyStone II Boot Summary</vt:lpstr>
      <vt:lpstr>Second Stage Boot</vt:lpstr>
      <vt:lpstr>Second Stage Boot Load Process</vt:lpstr>
      <vt:lpstr>Second Stage Boot Load Specifics</vt:lpstr>
      <vt:lpstr>Intermediate Boot Loader (IBL)</vt:lpstr>
      <vt:lpstr>KeyStone I Booting Multiple Cores</vt:lpstr>
      <vt:lpstr>KeyStone II Booting Multiple cores</vt:lpstr>
      <vt:lpstr>U-Boot Universal Boot Loader (1/2)</vt:lpstr>
      <vt:lpstr>U-Boot Universal Boot Loader(2/2)</vt:lpstr>
      <vt:lpstr>PowerPoint Presentation</vt:lpstr>
      <vt:lpstr>For More Information</vt:lpstr>
      <vt:lpstr>Back Up</vt:lpstr>
      <vt:lpstr>Hibernation</vt:lpstr>
      <vt:lpstr>Boot Configuration I2C Passive Mode</vt:lpstr>
      <vt:lpstr>Boot Configuration – SPI Mode</vt:lpstr>
      <vt:lpstr>Boot Configuration – EMIF16 Mode</vt:lpstr>
      <vt:lpstr>Boot Configuration – Ethernet</vt:lpstr>
      <vt:lpstr>Boot Configuration – Serial RapidIO</vt:lpstr>
      <vt:lpstr>Boot Configuration – PCI Express</vt:lpstr>
      <vt:lpstr>PowerPoint Presentation</vt:lpstr>
      <vt:lpstr>Boot Configuration HyperLink Mode</vt:lpstr>
    </vt:vector>
  </TitlesOfParts>
  <Company>Texas Instruments Incorporated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 Rinkes</dc:creator>
  <cp:lastModifiedBy>Katzur, Ran</cp:lastModifiedBy>
  <cp:revision>495</cp:revision>
  <cp:lastPrinted>2012-04-30T19:42:21Z</cp:lastPrinted>
  <dcterms:created xsi:type="dcterms:W3CDTF">2012-02-07T21:35:06Z</dcterms:created>
  <dcterms:modified xsi:type="dcterms:W3CDTF">2014-05-13T19:12:15Z</dcterms:modified>
</cp:coreProperties>
</file>